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0"/>
  </p:handoutMasterIdLst>
  <p:sldIdLst>
    <p:sldId id="256" r:id="rId2"/>
    <p:sldId id="690" r:id="rId3"/>
    <p:sldId id="1256" r:id="rId4"/>
    <p:sldId id="1257" r:id="rId5"/>
    <p:sldId id="866" r:id="rId6"/>
    <p:sldId id="1061" r:id="rId7"/>
    <p:sldId id="1062" r:id="rId8"/>
    <p:sldId id="1063" r:id="rId9"/>
    <p:sldId id="1064" r:id="rId10"/>
    <p:sldId id="1065" r:id="rId11"/>
    <p:sldId id="1066" r:id="rId12"/>
    <p:sldId id="1067" r:id="rId13"/>
    <p:sldId id="1069" r:id="rId14"/>
    <p:sldId id="1056" r:id="rId15"/>
    <p:sldId id="1070" r:id="rId16"/>
    <p:sldId id="1071" r:id="rId17"/>
    <p:sldId id="1072" r:id="rId18"/>
    <p:sldId id="1359" r:id="rId19"/>
    <p:sldId id="1074" r:id="rId20"/>
    <p:sldId id="1361" r:id="rId21"/>
    <p:sldId id="1075" r:id="rId22"/>
    <p:sldId id="1362" r:id="rId23"/>
    <p:sldId id="1077" r:id="rId24"/>
    <p:sldId id="1078" r:id="rId25"/>
    <p:sldId id="1080" r:id="rId26"/>
    <p:sldId id="1363" r:id="rId27"/>
    <p:sldId id="1364" r:id="rId28"/>
    <p:sldId id="1365" r:id="rId29"/>
    <p:sldId id="1366" r:id="rId30"/>
    <p:sldId id="1367" r:id="rId31"/>
    <p:sldId id="1368" r:id="rId32"/>
    <p:sldId id="1369" r:id="rId33"/>
    <p:sldId id="1353" r:id="rId34"/>
    <p:sldId id="1354" r:id="rId35"/>
    <p:sldId id="1355" r:id="rId36"/>
    <p:sldId id="1356" r:id="rId37"/>
    <p:sldId id="1357" r:id="rId38"/>
    <p:sldId id="1358" r:id="rId39"/>
  </p:sldIdLst>
  <p:sldSz cx="9144000" cy="5143500" type="screen16x9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7" userDrawn="1">
          <p15:clr>
            <a:srgbClr val="A4A3A4"/>
          </p15:clr>
        </p15:guide>
        <p15:guide id="2" pos="27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0FA2C"/>
    <a:srgbClr val="660033"/>
    <a:srgbClr val="333300"/>
    <a:srgbClr val="666699"/>
    <a:srgbClr val="000099"/>
    <a:srgbClr val="DCD82E"/>
    <a:srgbClr val="9C9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97"/>
    <p:restoredTop sz="94623"/>
  </p:normalViewPr>
  <p:slideViewPr>
    <p:cSldViewPr showGuides="1">
      <p:cViewPr varScale="1">
        <p:scale>
          <a:sx n="142" d="100"/>
          <a:sy n="142" d="100"/>
        </p:scale>
        <p:origin x="558" y="114"/>
      </p:cViewPr>
      <p:guideLst>
        <p:guide orient="horz" pos="1717"/>
        <p:guide pos="27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8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17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0.wmf"/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8.wmf"/><Relationship Id="rId1" Type="http://schemas.openxmlformats.org/officeDocument/2006/relationships/image" Target="../media/image13.wmf"/><Relationship Id="rId4" Type="http://schemas.openxmlformats.org/officeDocument/2006/relationships/image" Target="../media/image1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9FF808-0381-4864-B945-58B7BBD795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2023/6/23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Line 2"/>
          <p:cNvSpPr>
            <a:spLocks noChangeShapeType="1"/>
          </p:cNvSpPr>
          <p:nvPr userDrawn="1"/>
        </p:nvSpPr>
        <p:spPr bwMode="auto">
          <a:xfrm>
            <a:off x="7962900" y="1143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92075"/>
            <a:ext cx="7543800" cy="971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/>
          </p:nvPr>
        </p:nvSpPr>
        <p:spPr>
          <a:xfrm>
            <a:off x="457200" y="1289050"/>
            <a:ext cx="8229600" cy="330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347345"/>
            <a:r>
              <a:rPr lang="zh-CN" altLang="en-US" dirty="0"/>
              <a:t>第二级</a:t>
            </a:r>
          </a:p>
          <a:p>
            <a:pPr lvl="2" indent="-293370"/>
            <a:r>
              <a:rPr lang="zh-CN" altLang="en-US" dirty="0"/>
              <a:t>第三级</a:t>
            </a:r>
          </a:p>
          <a:p>
            <a:pPr lvl="3" indent="-292100"/>
            <a:r>
              <a:rPr lang="zh-CN" altLang="en-US" dirty="0"/>
              <a:t>第四级</a:t>
            </a:r>
          </a:p>
          <a:p>
            <a:pPr lvl="4" indent="-316230"/>
            <a:r>
              <a:rPr lang="zh-CN" altLang="en-US" dirty="0"/>
              <a:t>第五级</a:t>
            </a:r>
          </a:p>
        </p:txBody>
      </p:sp>
      <p:sp>
        <p:nvSpPr>
          <p:cNvPr id="320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0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grpSp>
        <p:nvGrpSpPr>
          <p:cNvPr id="1031" name="Group 8"/>
          <p:cNvGrpSpPr/>
          <p:nvPr userDrawn="1"/>
        </p:nvGrpSpPr>
        <p:grpSpPr>
          <a:xfrm>
            <a:off x="8153400" y="114300"/>
            <a:ext cx="792163" cy="971550"/>
            <a:chOff x="5136" y="960"/>
            <a:chExt cx="528" cy="864"/>
          </a:xfrm>
        </p:grpSpPr>
        <p:sp>
          <p:nvSpPr>
            <p:cNvPr id="32052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TextBox 39"/>
          <p:cNvSpPr txBox="1"/>
          <p:nvPr userDrawn="1"/>
        </p:nvSpPr>
        <p:spPr>
          <a:xfrm>
            <a:off x="1371600" y="4814888"/>
            <a:ext cx="6902450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数据结构与算法（Python版）</a:t>
            </a: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，上海交通大学出版社</a:t>
            </a:r>
            <a:endParaRPr kumimoji="0" 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61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3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5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7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23.xml"/><Relationship Id="rId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tags" Target="../tags/tag11.xml"/><Relationship Id="rId7" Type="http://schemas.openxmlformats.org/officeDocument/2006/relationships/oleObject" Target="../embeddings/oleObject12.bin"/><Relationship Id="rId2" Type="http://schemas.openxmlformats.org/officeDocument/2006/relationships/tags" Target="../tags/tag10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8.wmf"/><Relationship Id="rId4" Type="http://schemas.openxmlformats.org/officeDocument/2006/relationships/slideLayout" Target="../slideLayouts/slideLayout1.xml"/><Relationship Id="rId9" Type="http://schemas.openxmlformats.org/officeDocument/2006/relationships/oleObject" Target="../embeddings/oleObject1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tags" Target="../tags/tag13.xml"/><Relationship Id="rId7" Type="http://schemas.openxmlformats.org/officeDocument/2006/relationships/oleObject" Target="../embeddings/oleObject15.bin"/><Relationship Id="rId2" Type="http://schemas.openxmlformats.org/officeDocument/2006/relationships/tags" Target="../tags/tag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2.wmf"/><Relationship Id="rId4" Type="http://schemas.openxmlformats.org/officeDocument/2006/relationships/slideLayout" Target="../slideLayouts/slideLayout1.xml"/><Relationship Id="rId9" Type="http://schemas.openxmlformats.org/officeDocument/2006/relationships/oleObject" Target="../embeddings/oleObject1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tags" Target="../tags/tag15.xml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0.wmf"/><Relationship Id="rId2" Type="http://schemas.openxmlformats.org/officeDocument/2006/relationships/tags" Target="../tags/tag1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14.wmf"/><Relationship Id="rId4" Type="http://schemas.openxmlformats.org/officeDocument/2006/relationships/slideLayout" Target="../slideLayouts/slideLayout1.xml"/><Relationship Id="rId9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tags" Target="../tags/tag19.xml"/><Relationship Id="rId7" Type="http://schemas.openxmlformats.org/officeDocument/2006/relationships/oleObject" Target="../embeddings/oleObject23.bin"/><Relationship Id="rId2" Type="http://schemas.openxmlformats.org/officeDocument/2006/relationships/tags" Target="../tags/tag18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2.bin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tags" Target="../tags/tag21.xml"/><Relationship Id="rId7" Type="http://schemas.openxmlformats.org/officeDocument/2006/relationships/oleObject" Target="../embeddings/oleObject25.bin"/><Relationship Id="rId2" Type="http://schemas.openxmlformats.org/officeDocument/2006/relationships/tags" Target="../tags/tag20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4.bin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9.wmf"/><Relationship Id="rId2" Type="http://schemas.openxmlformats.org/officeDocument/2006/relationships/tags" Target="../tags/tag26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20.wmf"/><Relationship Id="rId5" Type="http://schemas.openxmlformats.org/officeDocument/2006/relationships/image" Target="../media/image18.wmf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tags" Target="../tags/tag33.xml"/><Relationship Id="rId7" Type="http://schemas.openxmlformats.org/officeDocument/2006/relationships/oleObject" Target="../embeddings/oleObject31.bin"/><Relationship Id="rId2" Type="http://schemas.openxmlformats.org/officeDocument/2006/relationships/tags" Target="../tags/tag3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23.wmf"/><Relationship Id="rId4" Type="http://schemas.openxmlformats.org/officeDocument/2006/relationships/slideLayout" Target="../slideLayouts/slideLayout1.xml"/><Relationship Id="rId9" Type="http://schemas.openxmlformats.org/officeDocument/2006/relationships/oleObject" Target="../embeddings/oleObject3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image" Target="../media/image26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tags" Target="../tags/tag9.xml"/><Relationship Id="rId7" Type="http://schemas.openxmlformats.org/officeDocument/2006/relationships/oleObject" Target="../embeddings/oleObject10.bin"/><Relationship Id="rId2" Type="http://schemas.openxmlformats.org/officeDocument/2006/relationships/tags" Target="../tags/tag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9.bin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 图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基础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67995" y="844550"/>
            <a:ext cx="6741160" cy="3173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2" action="ppaction://hlinksldjump"/>
              </a:rPr>
              <a:t>在线题目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：入度与出度</a:t>
            </a: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sldjump"/>
              </a:rPr>
              <a:t>11.1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图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的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基础知识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sldjump"/>
              </a:rPr>
              <a:t>11.2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邻接矩阵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5" action="ppaction://hlinksldjump"/>
              </a:rPr>
              <a:t>11.3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邻接表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6" action="ppaction://hlinksldjump"/>
              </a:rPr>
              <a:t>11.4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在线题目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求解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398"/>
            <a:ext cx="7754938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简单路径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是顶点序列中顶点不重复出现的路径。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图中，路径{A, B, C, D}是一条简单路径。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简单回路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是顶点序列中第一个顶点和最后一个顶点相同的路径。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图中，路径{A, B, C, D, A}是一个简单回路。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对于无向图，若图中任意两个顶点之间都有路径相通，则此图称为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连通图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，否则称为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非连通图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；对于非连通图，图中各个极大连通子图称作此图的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连通分量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右图中，前图为连通图，后图为非连通图；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后图中的上、下两个连通图为该图的连通分量。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659880" y="1203960"/>
          <a:ext cx="923053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r:id="rId5" imgW="1257300" imgH="981075" progId="Paint.Picture">
                  <p:embed/>
                </p:oleObj>
              </mc:Choice>
              <mc:Fallback>
                <p:oleObj r:id="rId5" imgW="1257300" imgH="981075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59880" y="1203960"/>
                        <a:ext cx="923053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770370" y="3435985"/>
          <a:ext cx="126301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r:id="rId7" imgW="1562100" imgH="1781175" progId="Paint.Picture">
                  <p:embed/>
                </p:oleObj>
              </mc:Choice>
              <mc:Fallback>
                <p:oleObj r:id="rId7" imgW="1562100" imgH="17811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70370" y="3435985"/>
                        <a:ext cx="126301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650865" y="3364230"/>
          <a:ext cx="1048458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r:id="rId9" imgW="1276350" imgH="1752600" progId="Paint.Picture">
                  <p:embed/>
                </p:oleObj>
              </mc:Choice>
              <mc:Fallback>
                <p:oleObj r:id="rId9" imgW="1276350" imgH="1752600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50865" y="3364230"/>
                        <a:ext cx="1048458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图的基础知识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715"/>
            <a:ext cx="7656830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对于有向图，若图中任意两个顶点之间都存在一条有向路径，则此有向图称为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强连通图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，否则称为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非强连通图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；非强连通图中的各个强连通子图称作它的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强连通分量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下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（左）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是一个强连通图，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下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（中）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是一个非强连通图，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下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（右）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下图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（中）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的一个强连通分量。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619885" y="3291840"/>
          <a:ext cx="1153816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r:id="rId5" imgW="1257300" imgH="981075" progId="Paint.Picture">
                  <p:embed/>
                </p:oleObj>
              </mc:Choice>
              <mc:Fallback>
                <p:oleObj r:id="rId5" imgW="1257300" imgH="981075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19885" y="3291840"/>
                        <a:ext cx="1153816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419475" y="3291840"/>
          <a:ext cx="1115845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r:id="rId7" imgW="1276350" imgH="1028700" progId="Paint.Picture">
                  <p:embed/>
                </p:oleObj>
              </mc:Choice>
              <mc:Fallback>
                <p:oleObj r:id="rId7" imgW="1276350" imgH="102870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19475" y="3291840"/>
                        <a:ext cx="1115845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7945" y="3292475"/>
          <a:ext cx="1118788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r:id="rId9" imgW="1314450" imgH="1057275" progId="Paint.Picture">
                  <p:embed/>
                </p:oleObj>
              </mc:Choice>
              <mc:Fallback>
                <p:oleObj r:id="rId9" imgW="1314450" imgH="10572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47945" y="3292475"/>
                        <a:ext cx="1118788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图的基础知识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715"/>
            <a:ext cx="468439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假设一个连通图有 n 个顶点和 m 条边，其中 n-1 条边和 n 个顶点构成的一个极小连通子图称为该连通图的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生成树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（后）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右图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（前）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的一个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生成树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876415" y="1275715"/>
          <a:ext cx="1051091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r:id="rId5" imgW="1285875" imgH="1762125" progId="Paint.Picture">
                  <p:embed/>
                </p:oleObj>
              </mc:Choice>
              <mc:Fallback>
                <p:oleObj r:id="rId5" imgW="1285875" imgH="17621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76415" y="1275715"/>
                        <a:ext cx="1051091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292090" y="1275080"/>
          <a:ext cx="1048458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r:id="rId7" imgW="1276350" imgH="1752600" progId="Paint.Picture">
                  <p:embed/>
                </p:oleObj>
              </mc:Choice>
              <mc:Fallback>
                <p:oleObj r:id="rId7" imgW="1276350" imgH="1752600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92090" y="1275080"/>
                        <a:ext cx="1048458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23215" y="3075940"/>
            <a:ext cx="46094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对于非连通图，各个连通分量的生成树构成此非连通图的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生成森林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（后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右图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（前）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的一个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生成森林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299835" y="3115310"/>
          <a:ext cx="2548615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r:id="rId9" imgW="2724150" imgH="962025" progId="Paint.Picture">
                  <p:embed/>
                </p:oleObj>
              </mc:Choice>
              <mc:Fallback>
                <p:oleObj r:id="rId9" imgW="2724150" imgH="9620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99835" y="3115310"/>
                        <a:ext cx="2548615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932045" y="3147695"/>
          <a:ext cx="126301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r:id="rId11" imgW="1562100" imgH="1781175" progId="Paint.Picture">
                  <p:embed/>
                </p:oleObj>
              </mc:Choice>
              <mc:Fallback>
                <p:oleObj r:id="rId11" imgW="1562100" imgH="17811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32045" y="3147695"/>
                        <a:ext cx="126301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图的基础知识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715"/>
            <a:ext cx="7473950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线性结构、树结点和图结构的逻辑结构关系对比：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（1）在线性结构中，数据元素之间仅具有线性关系，元素之间的关系为前驱和后继；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（2）在树结构中，结点之间具有层次关系，结点之间的关系为双亲和孩子；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（3）在图结构中，任意两个顶点之间都可能有关系，顶点之间的关系为邻接。</a:t>
            </a:r>
          </a:p>
        </p:txBody>
      </p:sp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图的基础知识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逻辑结构关系对比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11.2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邻接矩阵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图的邻接矩阵基础知识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2100" y="1278255"/>
            <a:ext cx="784161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和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邻接表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两种主要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存储结构。</a:t>
            </a:r>
            <a:endParaRPr 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是表示顶点之间相邻关系的矩阵。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设图G=(V, E )共有n个顶点，则图G的邻接矩阵是一个n阶方阵，其中，邻接矩阵A的元素定义如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下：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上式的含义：若顶点i，j之间有边，则邻接矩阵元素的值为1，否则为0。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说明：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i，j实际上是顶点的下标，这里不严格区分图的顶点与顶点的下标。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11730" y="2716530"/>
          <a:ext cx="3010720" cy="7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r:id="rId3" imgW="4171950" imgH="1047750" progId="Paint.Picture">
                  <p:embed/>
                </p:oleObj>
              </mc:Choice>
              <mc:Fallback>
                <p:oleObj r:id="rId3" imgW="4171950" imgH="10477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1730" y="2716530"/>
                        <a:ext cx="3010720" cy="75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2105" y="1275715"/>
            <a:ext cx="5181600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右图（前）是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右图（后）的邻接矩阵。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无向图的邻接矩阵是按主对角线对称的。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编程实现时，邻接矩阵以二维</a:t>
            </a:r>
            <a:r>
              <a:rPr lang="zh-CN" sz="2000">
                <a:sym typeface="+mn-ea"/>
              </a:rPr>
              <a:t>列表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表达。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>
                <a:sym typeface="+mn-ea"/>
              </a:rPr>
              <a:t>无向图邻接矩阵表示法特点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948170" y="1059815"/>
          <a:ext cx="1048458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r:id="rId5" imgW="1276350" imgH="1752600" progId="Paint.Picture">
                  <p:embed/>
                </p:oleObj>
              </mc:Choice>
              <mc:Fallback>
                <p:oleObj r:id="rId5" imgW="1276350" imgH="1752600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48170" y="1059815"/>
                        <a:ext cx="1048458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363210" y="1131570"/>
          <a:ext cx="1432180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r:id="rId7" imgW="1743075" imgH="1752600" progId="Paint.Picture">
                  <p:embed/>
                </p:oleObj>
              </mc:Choice>
              <mc:Fallback>
                <p:oleObj r:id="rId7" imgW="1743075" imgH="17526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63210" y="1131570"/>
                        <a:ext cx="1432180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51460" y="2715895"/>
            <a:ext cx="77603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>
                <a:sym typeface="+mn-ea"/>
              </a:rPr>
              <a:t>（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000">
                <a:sym typeface="+mn-ea"/>
              </a:rPr>
              <a:t>）无向图邻接矩阵是对称矩阵，同一条边表示了两次；</a:t>
            </a:r>
          </a:p>
          <a:p>
            <a:r>
              <a:rPr lang="zh-CN" sz="2000">
                <a:sym typeface="+mn-ea"/>
              </a:rPr>
              <a:t>（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2</a:t>
            </a:r>
            <a:r>
              <a:rPr lang="zh-CN" sz="2000">
                <a:sym typeface="+mn-ea"/>
              </a:rPr>
              <a:t>）顶点的度等于二维列表对应行（或列）中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000">
                <a:sym typeface="+mn-ea"/>
              </a:rPr>
              <a:t>的个数； </a:t>
            </a:r>
          </a:p>
          <a:p>
            <a:r>
              <a:rPr lang="zh-CN" sz="2000">
                <a:sym typeface="+mn-ea"/>
              </a:rPr>
              <a:t>（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3</a:t>
            </a:r>
            <a:r>
              <a:rPr lang="zh-CN" sz="2000">
                <a:sym typeface="+mn-ea"/>
              </a:rPr>
              <a:t>）判断两个顶点</a:t>
            </a:r>
            <a:r>
              <a:rPr lang="en-US" sz="2000" i="1">
                <a:latin typeface="Times New Roman" panose="02020603050405020304" pitchFamily="18" charset="0"/>
                <a:sym typeface="+mn-ea"/>
              </a:rPr>
              <a:t>v</a:t>
            </a:r>
            <a:r>
              <a:rPr lang="zh-CN" sz="2000">
                <a:sym typeface="+mn-ea"/>
              </a:rPr>
              <a:t>、</a:t>
            </a:r>
            <a:r>
              <a:rPr lang="en-US" sz="2000" i="1">
                <a:latin typeface="Times New Roman" panose="02020603050405020304" pitchFamily="18" charset="0"/>
                <a:sym typeface="+mn-ea"/>
              </a:rPr>
              <a:t>u</a:t>
            </a:r>
            <a:r>
              <a:rPr lang="zh-CN" sz="2000">
                <a:sym typeface="+mn-ea"/>
              </a:rPr>
              <a:t>是否为邻接点，只需判二维列表对应分量是否为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000">
                <a:sym typeface="+mn-ea"/>
              </a:rPr>
              <a:t>；</a:t>
            </a:r>
          </a:p>
          <a:p>
            <a:r>
              <a:rPr lang="zh-CN" sz="2000">
                <a:sym typeface="+mn-ea"/>
              </a:rPr>
              <a:t>（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sz="2000">
                <a:sym typeface="+mn-ea"/>
              </a:rPr>
              <a:t>）在图中增加、删除边，只需对二维列表对应分量赋值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000">
                <a:sym typeface="+mn-ea"/>
              </a:rPr>
              <a:t>或清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0</a:t>
            </a:r>
            <a:r>
              <a:rPr lang="zh-CN" sz="2000">
                <a:sym typeface="+mn-ea"/>
              </a:rPr>
              <a:t>；</a:t>
            </a:r>
          </a:p>
          <a:p>
            <a:r>
              <a:rPr lang="zh-CN" sz="2000">
                <a:sym typeface="+mn-ea"/>
              </a:rPr>
              <a:t>（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5</a:t>
            </a:r>
            <a:r>
              <a:rPr lang="zh-CN" sz="2000">
                <a:sym typeface="+mn-ea"/>
              </a:rPr>
              <a:t>）占用存储空间只与图中顶点数有关，与边数无关；适用于边稠密的图。</a:t>
            </a:r>
            <a:endParaRPr lang="zh-CN" altLang="en-US" sz="2000"/>
          </a:p>
        </p:txBody>
      </p:sp>
      <p:sp>
        <p:nvSpPr>
          <p:cNvPr id="3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11.2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邻接矩阵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图的邻接矩阵基础知识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2105" y="1275715"/>
            <a:ext cx="518160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右图（前）是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右图（后）的邻接矩阵。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通常，有向图的邻接矩阵是不对称的；但有时也是对称的，例如，有向完全图的邻接矩阵是对称的。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采用邻接矩阵存储结构，如何编写算法求有向图中各顶点的度？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436235" y="1345565"/>
          <a:ext cx="1072507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r:id="rId5" imgW="1362075" imgH="1371600" progId="Paint.Picture">
                  <p:embed/>
                </p:oleObj>
              </mc:Choice>
              <mc:Fallback>
                <p:oleObj r:id="rId5" imgW="1362075" imgH="137160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36235" y="1345565"/>
                        <a:ext cx="1072507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732270" y="1435735"/>
          <a:ext cx="1153816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r:id="rId7" imgW="1257300" imgH="981075" progId="Paint.Picture">
                  <p:embed/>
                </p:oleObj>
              </mc:Choice>
              <mc:Fallback>
                <p:oleObj r:id="rId7" imgW="1257300" imgH="981075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32270" y="1435735"/>
                        <a:ext cx="1153816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11.2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邻接矩阵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图的邻接矩阵基础知识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2105" y="1275715"/>
            <a:ext cx="75565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仅给出初始化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、建图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、插入弧和输出图等操作的实现，其他操作可根据需要补充。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11.2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邻接矩阵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图的邻接矩阵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3860" y="1922780"/>
            <a:ext cx="764349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Graph: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 n):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初始化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self.mat=[[0]*n for i in range(n)]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create(self, m):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创建无向图的邻接矩阵存储结构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range(m):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a,b=map(int,input().split())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a-=1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b-=1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self.insertArc(a, b)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调用插入弧的操作添加边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&lt;a,b&gt;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self.insertArc(b, a) # 对于有向图，则不需此语句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11.2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邻接矩阵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图的邻接矩阵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785"/>
            <a:ext cx="765238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Graph: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insertArc(self, frm, to):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插入弧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&lt;frm, to&gt;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self.mat[frm][to]=1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output(self):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输出图的邻接矩阵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n=len(self.mat)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range(n):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j in range(n):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print('%5d' % self.mat[i][j], end='')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网的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endParaRPr lang="zh-CN" sz="2000" b="1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105" y="1132205"/>
            <a:ext cx="75565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网是边上带权值的图，其邻接矩阵需把权值表达出来，对于网G=(V, E )，邻接矩阵A的元素定义如下：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95605" y="2931795"/>
            <a:ext cx="7556500" cy="411480"/>
            <a:chOff x="623" y="4617"/>
            <a:chExt cx="11900" cy="648"/>
          </a:xfrm>
        </p:grpSpPr>
        <p:sp>
          <p:nvSpPr>
            <p:cNvPr id="4" name="文本框 3"/>
            <p:cNvSpPr txBox="1"/>
            <p:nvPr/>
          </p:nvSpPr>
          <p:spPr>
            <a:xfrm>
              <a:off x="623" y="4637"/>
              <a:ext cx="1190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342900" marR="0" lvl="1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buChar char="Ø"/>
                <a:defRPr/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其中，</a:t>
              </a:r>
              <a:r>
                <a:rPr lang="en-US" altLang="zh-CN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   </a:t>
              </a: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表示边(i, j )或弧&lt;i, j &gt;上的权值。</a:t>
              </a:r>
            </a:p>
          </p:txBody>
        </p:sp>
        <p:graphicFrame>
          <p:nvGraphicFramePr>
            <p:cNvPr id="7" name="对象 -2147482506"/>
            <p:cNvGraphicFramePr>
              <a:graphicFrameLocks noChangeAspect="1"/>
            </p:cNvGraphicFramePr>
            <p:nvPr/>
          </p:nvGraphicFramePr>
          <p:xfrm>
            <a:off x="2211" y="4617"/>
            <a:ext cx="680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13" r:id="rId4" imgW="228600" imgH="190500" progId="Equation.KSEE3">
                    <p:embed/>
                  </p:oleObj>
                </mc:Choice>
                <mc:Fallback>
                  <p:oleObj r:id="rId4" imgW="228600" imgH="190500" progId="Equation.KSEE3">
                    <p:embed/>
                    <p:pic>
                      <p:nvPicPr>
                        <p:cNvPr id="0" name="图片 3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211" y="4617"/>
                          <a:ext cx="680" cy="5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文本框 8"/>
          <p:cNvSpPr txBox="1"/>
          <p:nvPr/>
        </p:nvSpPr>
        <p:spPr>
          <a:xfrm>
            <a:off x="391795" y="3355975"/>
            <a:ext cx="44494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如下网对应的邻接矩阵如右所示：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076190" y="3291840"/>
          <a:ext cx="314926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4" r:id="rId6" imgW="3562350" imgH="1628775" progId="Paint.Picture">
                  <p:embed/>
                </p:oleObj>
              </mc:Choice>
              <mc:Fallback>
                <p:oleObj r:id="rId6" imgW="3562350" imgH="16287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76190" y="3291840"/>
                        <a:ext cx="314926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99795" y="3755390"/>
          <a:ext cx="2666479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5" r:id="rId8" imgW="3457575" imgH="1400175" progId="Paint.Picture">
                  <p:embed/>
                </p:oleObj>
              </mc:Choice>
              <mc:Fallback>
                <p:oleObj r:id="rId8" imgW="3457575" imgH="14001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9795" y="3755390"/>
                        <a:ext cx="2666479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527300" y="1842135"/>
          <a:ext cx="3027949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6" r:id="rId10" imgW="4086225" imgH="1457325" progId="Paint.Picture">
                  <p:embed/>
                </p:oleObj>
              </mc:Choice>
              <mc:Fallback>
                <p:oleObj r:id="rId10" imgW="4086225" imgH="1457325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27300" y="1842135"/>
                        <a:ext cx="3027949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11.2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邻接矩阵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844550"/>
            <a:ext cx="74942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【知识目标】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（1）记忆和理解图结构相关的基本概念和术语。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（2）记忆和理解邻接矩阵和邻接表的基础知识。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【能力目标】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（1）掌握邻接矩阵和邻接表基本算法的具体实现。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（2）学会合理选择图的存储结构求解问题。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【素养目标】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养成脚踏实地的作风。</a:t>
            </a:r>
          </a:p>
        </p:txBody>
      </p:sp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4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lang="en-US" altLang="zh-CN" sz="4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 </a:t>
            </a:r>
            <a:r>
              <a:rPr lang="zh-CN" altLang="en-US" sz="4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图的基础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网的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endParaRPr lang="zh-CN" sz="2000" b="1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105" y="1132205"/>
            <a:ext cx="75565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无向网的邻接矩阵是对称矩阵。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有向网的邻接矩阵通常不对称，但也可能对称。</a:t>
            </a:r>
          </a:p>
        </p:txBody>
      </p:sp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11.2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邻接矩阵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网的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endParaRPr lang="zh-CN" sz="2000" b="1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11.2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邻接矩阵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3850" y="1131570"/>
            <a:ext cx="84404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MaxVal=1001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假设的无穷大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Graph: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 n):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初始化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self.mat=[[MaxVal]*n for i in range(n)]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range(n):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self.mat[i][i]=0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create(self, m):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创建无向网的邻接矩阵存储结构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range(m):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a,b,c=map(int,input().split())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a-=1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b-=1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self.insertArc(a, b, c)#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调用插入弧的操作添加边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&lt;a,b,c&gt;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self.insertArc(b, a, c)#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对于有向网，则不需此语句</a:t>
            </a:r>
            <a:endParaRPr lang="en-US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网的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endParaRPr lang="zh-CN" sz="2000" b="1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11.2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邻接矩阵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3850" y="1131570"/>
            <a:ext cx="844042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Graph: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插入弧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&lt;frm, to, weight&gt;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insertArc(self, frm, to, weight):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self.mat[frm][to]=weight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output(self):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输出网的邻接矩阵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n=len(self.mat)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range(n):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j in range(n):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print('%5d' % self.mat[i][j], end='')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print()</a:t>
            </a:r>
            <a:endParaRPr lang="en-US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11.3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邻接表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2105" y="1132205"/>
            <a:ext cx="771525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邻接表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包含两部分，左边是表头结点表，存放顶点信息（包括数据域信息和指向邻接点链表的头指针），右边是由各个顶点的邻接点链表构成的边表。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若有向图的边表中存放的邻接点是弧头结点，则称为有向图的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邻接表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，在有向图的邻接表中容易找到由该顶点所指向的弧，但不易找到指向该顶点的弧。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若有向图的边表中存放的邻接点是弧尾结点，则称为有向图的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逆邻接表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，在逆邻接表中容易找到指向该顶点的弧。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为提高编码效率，可用二维列表模拟实现邻接表。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2105" y="1132205"/>
            <a:ext cx="77152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示例，下图（左）的邻接表如下图（中），逆邻接表如下图（右）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67360" y="1530985"/>
          <a:ext cx="169777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r:id="rId5" imgW="2009775" imgH="1704975" progId="Paint.Picture">
                  <p:embed/>
                </p:oleObj>
              </mc:Choice>
              <mc:Fallback>
                <p:oleObj r:id="rId5" imgW="2009775" imgH="17049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360" y="1530985"/>
                        <a:ext cx="169777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39975" y="1492885"/>
          <a:ext cx="2880278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2" r:id="rId7" imgW="4381500" imgH="3286125" progId="Paint.Picture">
                  <p:embed/>
                </p:oleObj>
              </mc:Choice>
              <mc:Fallback>
                <p:oleObj r:id="rId7" imgW="4381500" imgH="32861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39975" y="1492885"/>
                        <a:ext cx="2880278" cy="21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35600" y="1492885"/>
          <a:ext cx="2571339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3" r:id="rId9" imgW="4343400" imgH="3648075" progId="Paint.Picture">
                  <p:embed/>
                </p:oleObj>
              </mc:Choice>
              <mc:Fallback>
                <p:oleObj r:id="rId9" imgW="4343400" imgH="36480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35600" y="1492885"/>
                        <a:ext cx="2571339" cy="21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63855" y="3652520"/>
            <a:ext cx="771525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边表结点数据域存放的是邻接点在表头结点表中的下标。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简单操作起见，每个新的邻接点结点可链接到相应链表的头部。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有向图采用邻接表存储结构，如何编写算法求各顶点的度？</a:t>
            </a:r>
          </a:p>
        </p:txBody>
      </p:sp>
      <p:sp>
        <p:nvSpPr>
          <p:cNvPr id="11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邻接表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2105" y="1275715"/>
            <a:ext cx="77152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图的邻接表中，边表中弧的结点结构包含邻接点adjvex和指向下一条弧的指针next等成员；而表头结点表中存放每个顶点的结点结构包含顶点信息vertex和指向第一条弧的指针first等成员。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图的邻接表实现可依次定义弧结点类、表头结点类和邻接表类。</a:t>
            </a:r>
          </a:p>
        </p:txBody>
      </p:sp>
      <p:sp>
        <p:nvSpPr>
          <p:cNvPr id="4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邻接表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92100" y="857250"/>
            <a:ext cx="75431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图的邻接表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5605" y="2592705"/>
            <a:ext cx="72917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ArcNode: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弧结点类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 adjv=None, nxt=None):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self.adjvex=adjv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self.next=nxt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VNode: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表头结点类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 v=None, fst=None):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self.vertex=v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self.first=fst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邻接表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图的邻接表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215" y="1256030"/>
            <a:ext cx="756221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AdjList: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邻接表类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 n):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初始化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self.adjList=[VNode(i+1) for i in range(n)]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create(self, m):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创建有向图的邻接表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range(m):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a,b=map(int,input().split())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a-=1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b-=1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self.insertArc(a, b)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调用插入弧操作插入边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&lt;a,b&gt;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#self.insertArc(b, a)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若为无向图，则增加此语句</a:t>
            </a:r>
            <a:endParaRPr lang="en-US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邻接表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图的邻接表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256030"/>
            <a:ext cx="757047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AdjList: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邻接表类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insertArc(self, frm, to): 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插入弧</a:t>
            </a: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</a:t>
            </a:r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以边的终点</a:t>
            </a:r>
            <a:r>
              <a:rPr lang="en-US" sz="1600">
                <a:latin typeface="Courier New" panose="02070309020205020404" charset="0"/>
                <a:sym typeface="+mn-ea"/>
              </a:rPr>
              <a:t>to</a:t>
            </a:r>
            <a:r>
              <a:rPr lang="zh-CN" sz="1600">
                <a:latin typeface="Courier New" panose="02070309020205020404" charset="0"/>
                <a:sym typeface="+mn-ea"/>
              </a:rPr>
              <a:t>作为邻接点创建弧结点并由</a:t>
            </a:r>
            <a:r>
              <a:rPr lang="en-US" sz="1600">
                <a:latin typeface="Courier New" panose="02070309020205020404" charset="0"/>
                <a:sym typeface="+mn-ea"/>
              </a:rPr>
              <a:t>p</a:t>
            </a:r>
            <a:r>
              <a:rPr lang="zh-CN" sz="1600">
                <a:latin typeface="Courier New" panose="02070309020205020404" charset="0"/>
                <a:sym typeface="+mn-ea"/>
              </a:rPr>
              <a:t>指向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p=ArcNode(to)</a:t>
            </a:r>
            <a:endParaRPr lang="zh-CN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sym typeface="+mn-ea"/>
              </a:rPr>
              <a:t>        # </a:t>
            </a:r>
            <a:r>
              <a:rPr lang="zh-CN" sz="1600">
                <a:latin typeface="Courier New" panose="02070309020205020404" charset="0"/>
                <a:sym typeface="+mn-ea"/>
              </a:rPr>
              <a:t>新结点链接到起点</a:t>
            </a:r>
            <a:r>
              <a:rPr lang="en-US" sz="1600">
                <a:latin typeface="Courier New" panose="02070309020205020404" charset="0"/>
                <a:sym typeface="+mn-ea"/>
              </a:rPr>
              <a:t>frm</a:t>
            </a:r>
            <a:r>
              <a:rPr lang="zh-CN" sz="1600">
                <a:latin typeface="Courier New" panose="02070309020205020404" charset="0"/>
                <a:sym typeface="+mn-ea"/>
              </a:rPr>
              <a:t>对应边表的第一个结点之前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p.next=self.adjList[frm].first</a:t>
            </a: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</a:t>
            </a:r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使新结点成为起点</a:t>
            </a:r>
            <a:r>
              <a:rPr lang="en-US" sz="1600">
                <a:latin typeface="Courier New" panose="02070309020205020404" charset="0"/>
                <a:sym typeface="+mn-ea"/>
              </a:rPr>
              <a:t>frm</a:t>
            </a:r>
            <a:r>
              <a:rPr lang="zh-CN" sz="1600">
                <a:latin typeface="Courier New" panose="02070309020205020404" charset="0"/>
                <a:sym typeface="+mn-ea"/>
              </a:rPr>
              <a:t>对应边表的第一个结点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self.adjList[frm].first=p</a:t>
            </a:r>
            <a:endParaRPr lang="en-US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邻接表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图的邻接表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215" y="1184275"/>
            <a:ext cx="873633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AdjList: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邻接表类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output(self):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输出有向图的邻接表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range(len(self.adjList)):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print(self.adjList[i].vertex, end='')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p=self.adjList[i].first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指针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指向顶点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的边表的第一条弧（邻接点）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p==None: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为空指针，则输出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None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print('--&gt;None')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continue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当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还有指向时循环，遍历顶点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的边表，输出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所指邻接点对应的顶点信息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p!=None: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print('--&gt;%d' % self.adjList[p.adjvex].vertex, end='')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p=p.next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p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指针往下走，指向下一条弧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print()</a:t>
            </a:r>
            <a:endParaRPr lang="en-US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邻接表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</a:t>
            </a: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的邻接表</a:t>
            </a:r>
            <a:endParaRPr lang="zh-CN" sz="2000" b="1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32105" y="1203960"/>
            <a:ext cx="77152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对于网，邻接表或逆邻接表中需把边上的权值表达出来，因此在链表结点中增加一个权值域。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邻接表示例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705" y="2284095"/>
            <a:ext cx="2742078" cy="108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5920" y="2354580"/>
            <a:ext cx="2453282" cy="180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2135" y="2354580"/>
            <a:ext cx="2364706" cy="1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入度与出度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785"/>
            <a:ext cx="748411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求有向图G中各顶点的入度与出度。建议分别采用邻接矩阵和邻接表这两种不同的存储结构完成。</a:t>
            </a: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首先输入一个正整数T，表示测试数据的组数，然后是T组测试数据。每组测试第一行输入2个整数n、m（2≤n≤26，1≤m≤n(n-1)/2），分别表示顶点数、边数；然后输入m行，每行包含两个顶点A</a:t>
            </a:r>
            <a:r>
              <a:rPr sz="18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、B</a:t>
            </a:r>
            <a:r>
              <a:rPr sz="18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（大写字母表示），表示A</a:t>
            </a:r>
            <a:r>
              <a:rPr sz="18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和B</a:t>
            </a:r>
            <a:r>
              <a:rPr sz="18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之间有一条有向边。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5605" y="3265170"/>
            <a:ext cx="74841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对于每组测试，输出n行，依顶点的字典序在每行上输出各顶点的入度和出度（数据之间留一个空格）。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邻接表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有向网</a:t>
            </a: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的邻接表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3850" y="1203325"/>
            <a:ext cx="765111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ArcNode: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弧结点类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 adjv=None, w=None, nxt=None):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self.adjvex=adjv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self.weight=w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self.next=nxt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VNode: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表头结点类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 v=None, fst=None):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self.vertex=v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self.first=fst</a:t>
            </a:r>
          </a:p>
          <a:p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sym typeface="+mn-ea"/>
              </a:rPr>
              <a:t>class AdjList:</a:t>
            </a:r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                  </a:t>
            </a:r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邻接表类</a:t>
            </a:r>
            <a:endParaRPr lang="en-US" sz="1600">
              <a:latin typeface="Courier New" panose="02070309020205020404" charset="0"/>
              <a:cs typeface="Courier New" panose="02070309020205020404" charset="0"/>
              <a:sym typeface="+mn-ea"/>
            </a:endParaRP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</a:t>
            </a:r>
            <a:r>
              <a:rPr lang="en-US" sz="1600">
                <a:latin typeface="Courier New" panose="02070309020205020404" charset="0"/>
                <a:sym typeface="+mn-ea"/>
              </a:rPr>
              <a:t>def __init__(self, n):</a:t>
            </a:r>
            <a:endParaRPr lang="en-US" sz="1600">
              <a:latin typeface="Courier New" panose="02070309020205020404" charset="0"/>
              <a:cs typeface="Courier New" panose="02070309020205020404" charset="0"/>
              <a:sym typeface="+mn-ea"/>
            </a:endParaRP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</a:t>
            </a:r>
            <a:r>
              <a:rPr lang="en-US" sz="1600">
                <a:latin typeface="Courier New" panose="02070309020205020404" charset="0"/>
                <a:sym typeface="+mn-ea"/>
              </a:rPr>
              <a:t>self.adjList=[VNode(i+1) for i in range(n)]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邻接表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有向网</a:t>
            </a: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的邻接表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3850" y="1203325"/>
            <a:ext cx="772287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AdjList: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邻接表类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create(self, m):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创建邻接表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range(m):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a,b,c=map(int,input().split())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a-=1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b-=1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self.insertArc(a, b, c)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插入弧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&lt;a,b,c&gt;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#self.insertArc(b, a, c)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若为无向网，则增加此语句</a:t>
            </a:r>
          </a:p>
          <a:p>
            <a:endParaRPr lang="zh-CN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</a:t>
            </a:r>
            <a:r>
              <a:rPr lang="en-US" sz="1600">
                <a:latin typeface="Courier New" panose="02070309020205020404" charset="0"/>
                <a:sym typeface="+mn-ea"/>
              </a:rPr>
              <a:t>def insertArc(self, frm, to, w):   # </a:t>
            </a:r>
            <a:r>
              <a:rPr lang="zh-CN" sz="1600">
                <a:latin typeface="Courier New" panose="02070309020205020404" charset="0"/>
                <a:sym typeface="+mn-ea"/>
              </a:rPr>
              <a:t>插入弧</a:t>
            </a:r>
            <a:r>
              <a:rPr lang="en-US" sz="1600">
                <a:latin typeface="Courier New" panose="02070309020205020404" charset="0"/>
                <a:sym typeface="+mn-ea"/>
              </a:rPr>
              <a:t>&lt;frm, to, w&gt;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</a:t>
            </a:r>
            <a:r>
              <a:rPr lang="en-US" sz="1600">
                <a:latin typeface="Courier New" panose="02070309020205020404" charset="0"/>
                <a:sym typeface="+mn-ea"/>
              </a:rPr>
              <a:t>p=ArcNode(to, w)</a:t>
            </a:r>
            <a:endParaRPr lang="en-US" sz="1600">
              <a:latin typeface="Courier New" panose="02070309020205020404" charset="0"/>
              <a:cs typeface="Courier New" panose="02070309020205020404" charset="0"/>
              <a:sym typeface="+mn-ea"/>
            </a:endParaRP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</a:t>
            </a:r>
            <a:r>
              <a:rPr lang="en-US" sz="1600">
                <a:latin typeface="Courier New" panose="02070309020205020404" charset="0"/>
                <a:sym typeface="+mn-ea"/>
              </a:rPr>
              <a:t>p.next=self.adjList[frm].first</a:t>
            </a:r>
            <a:endParaRPr lang="en-US" sz="1600">
              <a:latin typeface="Courier New" panose="02070309020205020404" charset="0"/>
              <a:cs typeface="Courier New" panose="02070309020205020404" charset="0"/>
              <a:sym typeface="+mn-ea"/>
            </a:endParaRP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</a:t>
            </a:r>
            <a:r>
              <a:rPr lang="en-US" sz="1600">
                <a:latin typeface="Courier New" panose="02070309020205020404" charset="0"/>
                <a:sym typeface="+mn-ea"/>
              </a:rPr>
              <a:t>self.adjList[frm].first=p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邻接表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有向网</a:t>
            </a: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的邻接表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3850" y="1203325"/>
            <a:ext cx="785622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AdjList: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邻接表类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output(self):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输出有向网的邻接表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range(len(self.adjList)):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print(self.adjList[i].vertex, end='')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p=self.adjList[i].first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p==None: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print('--&gt;None')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continue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p!=None: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adjv=self.adjList[p.adjvex].vertex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print('--&gt;(%d, %d)' % (adjv, p.weight), end='')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p=p.next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print()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入度与出度</a:t>
            </a: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32105" y="1347470"/>
            <a:ext cx="771525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若采用邻接矩阵求解，则可以直接采用二维列表表示邻接矩阵，此时某顶点的入度为其所在列的1的个数，其出度为其所在行的1的个数。因邻接矩阵中的元素值或为0或为1，可直接累加元素值求得1的个数。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入度与出度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347470"/>
            <a:ext cx="763016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slove():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基于邻接矩阵求顶点的入度和出度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range(n):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个顶点进行计算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odg=sum(g[i])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的出度等于下标为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的行中的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的个数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idg=0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j in range(n):#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的入度等于下标为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的列中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的个数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idg+=g[j][i]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print(idg, odg)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入度与出度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347470"/>
            <a:ext cx="813308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T=int(input())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range(T):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n,m=map(int,input().split())</a:t>
            </a: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</a:t>
            </a:r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直接以二维列表表示邻接矩阵，各元素初值都为</a:t>
            </a:r>
            <a:r>
              <a:rPr lang="en-US" sz="1600">
                <a:latin typeface="Courier New" panose="02070309020205020404" charset="0"/>
                <a:sym typeface="+mn-ea"/>
              </a:rPr>
              <a:t>0</a:t>
            </a:r>
            <a:endParaRPr lang="en-US" sz="1600">
              <a:latin typeface="Courier New" panose="02070309020205020404" charset="0"/>
              <a:cs typeface="Courier New" panose="02070309020205020404" charset="0"/>
              <a:sym typeface="+mn-ea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g=[[0]*n for i in range(n)]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range(m):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条弧建立邻接矩阵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a,b=input().split()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输入两个大写字母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a=ord(a)-ord('A')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把第一个大写字母转换为整数（下标）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b=ord(b)-ord('A')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把第二个大写字母转换为整数（下标）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g[a][b]=1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存在弧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&lt;a,b&gt;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，则置邻接矩阵相应元素值为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slove()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入度与出度</a:t>
            </a: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32105" y="1347470"/>
            <a:ext cx="771525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若采用邻接表求解，则可用二维列表模拟邻接表，此时某顶点i的出度为顶点i对应的边表（一维列表）的元素个数（长度），而其入度需扫描其他各顶点对应的边表，若相应边表中出现顶点i，则顶点i的入度增1。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入度与出度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347470"/>
            <a:ext cx="763016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slove():               # 基于邻接表求顶点的入度和出度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 in range(n):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odg=len(g[i])      # 顶点i的出度为其边表的长度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idg=0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# 扫描i之外的各个顶点，若其他边表中出现邻接点i，则i的入度增1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for j in range(n):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if j==i: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    continue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for k in g[j]: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    if k==i: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        idg+=1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print(idg, odg)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入度与出度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347470"/>
            <a:ext cx="81330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T=int(input())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range(T):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n,m=map(int,input().split())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g=[[] for i in range(n)]  # 用二维列表模拟实现邻接表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for i in range(m):        # 输入m条弧建立邻接表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a,b=input().split()   # 输入两个大写字母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a=ord(a)-ord('A')     # 把第一个大写字母转换为整数（下标）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b=ord(b)-ord('A')     # 把第二个大写字母转换为整数（下标）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g[a].append(b)        # 相当于把弧&lt;a,b&gt;添加到顶点a对应的边表中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slove()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入度与出度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23850" y="1279525"/>
            <a:ext cx="3476625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输入样例</a:t>
            </a:r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5 4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A C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A B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B D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E C</a:t>
            </a:r>
          </a:p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输出样例: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0 2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1 1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2 0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1 0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0 1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43530" y="3724275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b="1">
                <a:latin typeface="Times New Roman" panose="02020603050405020304" pitchFamily="18" charset="0"/>
                <a:sym typeface="+mn-ea"/>
              </a:rPr>
              <a:t>解题思路</a:t>
            </a:r>
            <a:r>
              <a:rPr lang="en-US" sz="1800" b="1">
                <a:latin typeface="Times New Roman" panose="02020603050405020304" pitchFamily="18" charset="0"/>
                <a:sym typeface="+mn-ea"/>
              </a:rPr>
              <a:t>:</a:t>
            </a:r>
          </a:p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采用邻接矩阵或邻接表存储图，再扫描邻接矩阵或邻接表求得各顶点的入度和出度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11.1 图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基础知识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图的定义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G是由一个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顶点集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V 和一个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边集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E 构成的数据结构，表示为 G=( V, E )，其中V是图G中顶点的集合，E是图G中顶点之间边的集合。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若顶点v和w之间的边没有方向，则称这条边为</a:t>
            </a:r>
            <a:r>
              <a:rPr lang="en-US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无向边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，表示为无序对(v, w)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若图中的边都是无向边，则该图称为</a:t>
            </a:r>
            <a:r>
              <a:rPr lang="en-US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无向图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有G1=( V1, E1 )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V1={A, B, C, D, E, F}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E1={(A, B), (A, E), (B, E), (C, D), (D, F), (B, F), (C, F)}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则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G1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对应的无向图如右图所示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732270" y="3326130"/>
          <a:ext cx="1111288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r:id="rId3" imgW="1447800" imgH="1876425" progId="Paint.Picture">
                  <p:embed/>
                </p:oleObj>
              </mc:Choice>
              <mc:Fallback>
                <p:oleObj r:id="rId3" imgW="1447800" imgH="18764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32270" y="3326130"/>
                        <a:ext cx="1111288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398"/>
            <a:ext cx="7754938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若从顶点v到w的边有方向，则称这条边为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有向边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（又称为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弧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），表示为有序对&lt;v, w&gt;，有向边的箭头端称为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弧头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，非箭头端称为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弧尾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若图中的边都是有向边，则该图称为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有向图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有G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=( V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E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)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V2={A, B, C, D, E}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E2={&lt;A, B&gt;, &lt;A, E&gt;, &lt;B, C&gt;, &lt;C, D&gt;, &lt;D, B&gt;, &lt;D, A&gt;, &lt;E, C&gt;}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则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G2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对应的有向图如右图所示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067810" y="3796030"/>
          <a:ext cx="1350062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r:id="rId5" imgW="1714500" imgH="914400" progId="Paint.Picture">
                  <p:embed/>
                </p:oleObj>
              </mc:Choice>
              <mc:Fallback>
                <p:oleObj r:id="rId5" imgW="1714500" imgH="9144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7810" y="3796030"/>
                        <a:ext cx="1350062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图的基础知识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图的定义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图的基础知识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图的基本术语包括网、子图、完全图、稀疏图、稠密图、邻接点、度、入度、出度、路径、路径长度、简单路径、简单回路、连通图、连通分量、强连通图、强连通分量、生成树和生成森林等。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带权的图分别称作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有向网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无向网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右图中，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(a)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为有向网，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(b)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为无向网。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859655" y="2284095"/>
          <a:ext cx="2666479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r:id="rId3" imgW="3457575" imgH="1400175" progId="Paint.Picture">
                  <p:embed/>
                </p:oleObj>
              </mc:Choice>
              <mc:Fallback>
                <p:oleObj r:id="rId3" imgW="3457575" imgH="14001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59655" y="2284095"/>
                        <a:ext cx="2666479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778885" y="4084320"/>
          <a:ext cx="923053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r:id="rId5" imgW="1257300" imgH="981075" progId="Paint.Picture">
                  <p:embed/>
                </p:oleObj>
              </mc:Choice>
              <mc:Fallback>
                <p:oleObj r:id="rId5" imgW="1257300" imgH="981075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78885" y="4084320"/>
                        <a:ext cx="923053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834255" y="3796030"/>
          <a:ext cx="2716917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r:id="rId7" imgW="3209925" imgH="1276350" progId="Paint.Picture">
                  <p:embed/>
                </p:oleObj>
              </mc:Choice>
              <mc:Fallback>
                <p:oleObj r:id="rId7" imgW="3209925" imgH="1276350" progId="Paint.Picture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34255" y="3796030"/>
                        <a:ext cx="2716917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611505" y="4114165"/>
            <a:ext cx="32556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右图（后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）是右图（前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）的两个子图。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63855" y="3075305"/>
            <a:ext cx="4243070" cy="1014730"/>
            <a:chOff x="509" y="4843"/>
            <a:chExt cx="6682" cy="1598"/>
          </a:xfrm>
        </p:grpSpPr>
        <p:sp>
          <p:nvSpPr>
            <p:cNvPr id="7" name="文本框 6"/>
            <p:cNvSpPr txBox="1"/>
            <p:nvPr/>
          </p:nvSpPr>
          <p:spPr>
            <a:xfrm>
              <a:off x="509" y="4843"/>
              <a:ext cx="6682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342900" marR="0" lvl="1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buChar char="Ø"/>
                <a:defRPr/>
              </a:pPr>
              <a:r>
                <a:rPr lang="en-US" alt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设图G=( V, E )和图G1=( V1, E1 )，若满足          、         ，则称G1为G的</a:t>
              </a:r>
              <a:r>
                <a:rPr lang="en-US" altLang="zh-CN" sz="2000" b="1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子图</a:t>
              </a:r>
              <a:r>
                <a:rPr lang="en-US" alt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。</a:t>
              </a:r>
              <a:endPara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15" name="对象 14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2324" y="5415"/>
            <a:ext cx="1115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r:id="rId9" imgW="405765" imgH="165100" progId="Equation.KSEE3">
                    <p:embed/>
                  </p:oleObj>
                </mc:Choice>
                <mc:Fallback>
                  <p:oleObj r:id="rId9" imgW="405765" imgH="1651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324" y="5415"/>
                          <a:ext cx="1115" cy="4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3571" y="5415"/>
            <a:ext cx="1151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7" r:id="rId11" imgW="419100" imgH="165100" progId="Equation.KSEE3">
                    <p:embed/>
                  </p:oleObj>
                </mc:Choice>
                <mc:Fallback>
                  <p:oleObj r:id="rId11" imgW="419100" imgH="1651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571" y="5415"/>
                          <a:ext cx="1151" cy="4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398"/>
            <a:ext cx="7754938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假设图中有n个顶点，m条边，则含有m=n(n-1)/2 条边的无向图称作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无向完全图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；含有m=n(n-1)条弧的有向图称作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有向完全图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若图中的边或弧的个数m&lt;nlog</a:t>
            </a:r>
            <a:r>
              <a:rPr lang="zh-CN" altLang="en-US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n，则该图称作</a:t>
            </a:r>
            <a:r>
              <a:rPr lang="zh-CN" alt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稀疏图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，否则称作</a:t>
            </a:r>
            <a:r>
              <a:rPr lang="zh-CN" alt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稠密图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对无向图而言，若顶点v和顶点w之间存在一条边，则称顶点v 和w互为</a:t>
            </a:r>
            <a:r>
              <a:rPr lang="zh-CN" alt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邻接点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，边(v, w)和顶点v和w</a:t>
            </a:r>
            <a:r>
              <a:rPr lang="zh-CN" alt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相关联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，和顶点v关联的边的数目定义为顶点v的</a:t>
            </a:r>
            <a:r>
              <a:rPr lang="zh-CN" alt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度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，记作TD(v)。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右图中，A、B互为邻接点，边(A, B)与顶点A、B相关联，TD(B)=3、TD(A)=2。</a:t>
            </a: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7092315" y="3364230"/>
          <a:ext cx="1048458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r:id="rId5" imgW="1276350" imgH="1752600" progId="Paint.Picture">
                  <p:embed/>
                </p:oleObj>
              </mc:Choice>
              <mc:Fallback>
                <p:oleObj r:id="rId5" imgW="1276350" imgH="1752600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92315" y="3364230"/>
                        <a:ext cx="1048458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图的基础知识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398"/>
            <a:ext cx="7754938" cy="1999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对有向图而言，顶点的度包括入度和出度。其中，顶点的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入度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是以该顶点为弧头的弧的数目，对于顶点v，其入度记作ID(v)；顶点的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出度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是以该顶点为弧尾的弧的数目，对于顶点v，其出度记作OD(v)；顶点的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度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等于入度和出度之和，对于顶点v，其度TD(v)=ID(v)+OD(v)。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图中，ID(B)=2，OD(B)=1，TD(B)=3。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299835" y="2571750"/>
          <a:ext cx="923053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r:id="rId5" imgW="1257300" imgH="981075" progId="Paint.Picture">
                  <p:embed/>
                </p:oleObj>
              </mc:Choice>
              <mc:Fallback>
                <p:oleObj r:id="rId5" imgW="1257300" imgH="981075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99835" y="2571750"/>
                        <a:ext cx="923053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324485" y="3220720"/>
            <a:ext cx="7754620" cy="1014730"/>
            <a:chOff x="511" y="5072"/>
            <a:chExt cx="12212" cy="1598"/>
          </a:xfrm>
        </p:grpSpPr>
        <p:graphicFrame>
          <p:nvGraphicFramePr>
            <p:cNvPr id="3" name="对象 -2147482517"/>
            <p:cNvGraphicFramePr>
              <a:graphicFrameLocks noChangeAspect="1"/>
            </p:cNvGraphicFramePr>
            <p:nvPr/>
          </p:nvGraphicFramePr>
          <p:xfrm>
            <a:off x="2664" y="5668"/>
            <a:ext cx="371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4" r:id="rId7" imgW="114300" imgH="139700" progId="Equation.KSEE3">
                    <p:embed/>
                  </p:oleObj>
                </mc:Choice>
                <mc:Fallback>
                  <p:oleObj r:id="rId7" imgW="114300" imgH="139700" progId="Equation.KSEE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664" y="5668"/>
                          <a:ext cx="371" cy="4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文本框 3"/>
            <p:cNvSpPr txBox="1"/>
            <p:nvPr/>
          </p:nvSpPr>
          <p:spPr>
            <a:xfrm>
              <a:off x="511" y="5072"/>
              <a:ext cx="12213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342900" marR="0" lvl="1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buChar char="Ø"/>
                <a:defRPr/>
              </a:pP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设图G=(V, E )中的一个顶点序列{ u=v</a:t>
              </a:r>
              <a:r>
                <a:rPr lang="zh-CN" altLang="en-US" sz="2000" strike="noStrike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i,0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v</a:t>
              </a:r>
              <a:r>
                <a:rPr lang="zh-CN" altLang="en-US" sz="2000" strike="noStrike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i,1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 …,  v</a:t>
              </a:r>
              <a:r>
                <a:rPr lang="zh-CN" altLang="en-US" sz="2000" strike="noStrike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i,k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=w }中，有(v</a:t>
              </a:r>
              <a:r>
                <a:rPr lang="zh-CN" altLang="en-US" sz="2000" strike="noStrike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i,j-1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v</a:t>
              </a:r>
              <a:r>
                <a:rPr lang="zh-CN" altLang="en-US" sz="2000" strike="noStrike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i,j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)</a:t>
              </a:r>
              <a:r>
                <a:rPr lang="en-US" alt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   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E , 1≤j≤k，则称从顶点u 到顶点w 之间存在一条</a:t>
              </a:r>
              <a:r>
                <a:rPr lang="zh-CN" altLang="en-US" sz="2000" b="1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路径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。路径上边的数目称作</a:t>
              </a:r>
              <a:r>
                <a:rPr lang="zh-CN" altLang="en-US" sz="2000" b="1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路径长度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。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23850" y="415575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例如，右上图中，路径{A, B, C, D}的路径长度3。</a:t>
            </a:r>
          </a:p>
        </p:txBody>
      </p:sp>
      <p:sp>
        <p:nvSpPr>
          <p:cNvPr id="8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11.1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图的基础知识</a:t>
            </a: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b4ed7c26-76d4-44f4-ae6a-e7251b35ccb9"/>
  <p:tag name="COMMONDATA" val="eyJoZGlkIjoiYzYyNTgxZDI1ZmZmOTgzNDg4YzlhN2QzOTZiYjdhY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Network">
  <a:themeElements>
    <a:clrScheme name="Office 主题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7</TotalTime>
  <Words>3875</Words>
  <Application>Microsoft Office PowerPoint</Application>
  <PresentationFormat>全屏显示(16:9)</PresentationFormat>
  <Paragraphs>357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黑体</vt:lpstr>
      <vt:lpstr>微软雅黑</vt:lpstr>
      <vt:lpstr>Arial</vt:lpstr>
      <vt:lpstr>Courier New</vt:lpstr>
      <vt:lpstr>Times New Roman</vt:lpstr>
      <vt:lpstr>Wingdings</vt:lpstr>
      <vt:lpstr>Network</vt:lpstr>
      <vt:lpstr>Bitmap Image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数组</dc:title>
  <dc:creator>微软用户</dc:creator>
  <cp:lastModifiedBy>cshlj</cp:lastModifiedBy>
  <cp:revision>882</cp:revision>
  <dcterms:created xsi:type="dcterms:W3CDTF">2007-09-26T00:31:00Z</dcterms:created>
  <dcterms:modified xsi:type="dcterms:W3CDTF">2023-06-23T13:17:20Z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79C444070E344992ACDA1C3C830BA480</vt:lpwstr>
  </property>
</Properties>
</file>