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35"/>
  </p:handoutMasterIdLst>
  <p:sldIdLst>
    <p:sldId id="256" r:id="rId2"/>
    <p:sldId id="690" r:id="rId3"/>
    <p:sldId id="1057" r:id="rId4"/>
    <p:sldId id="1058" r:id="rId5"/>
    <p:sldId id="330" r:id="rId6"/>
    <p:sldId id="866" r:id="rId7"/>
    <p:sldId id="867" r:id="rId8"/>
    <p:sldId id="1138" r:id="rId9"/>
    <p:sldId id="1139" r:id="rId10"/>
    <p:sldId id="1140" r:id="rId11"/>
    <p:sldId id="872" r:id="rId12"/>
    <p:sldId id="1142" r:id="rId13"/>
    <p:sldId id="873" r:id="rId14"/>
    <p:sldId id="1141" r:id="rId15"/>
    <p:sldId id="1143" r:id="rId16"/>
    <p:sldId id="1163" r:id="rId17"/>
    <p:sldId id="1167" r:id="rId18"/>
    <p:sldId id="735" r:id="rId19"/>
    <p:sldId id="907" r:id="rId20"/>
    <p:sldId id="1164" r:id="rId21"/>
    <p:sldId id="908" r:id="rId22"/>
    <p:sldId id="914" r:id="rId23"/>
    <p:sldId id="915" r:id="rId24"/>
    <p:sldId id="909" r:id="rId25"/>
    <p:sldId id="910" r:id="rId26"/>
    <p:sldId id="916" r:id="rId27"/>
    <p:sldId id="917" r:id="rId28"/>
    <p:sldId id="918" r:id="rId29"/>
    <p:sldId id="911" r:id="rId30"/>
    <p:sldId id="1165" r:id="rId31"/>
    <p:sldId id="845" r:id="rId32"/>
    <p:sldId id="844" r:id="rId33"/>
    <p:sldId id="846" r:id="rId34"/>
  </p:sldIdLst>
  <p:sldSz cx="9144000" cy="5143500" type="screen16x9"/>
  <p:notesSz cx="6858000" cy="9144000"/>
  <p:custDataLst>
    <p:tags r:id="rId36"/>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723" userDrawn="1">
          <p15:clr>
            <a:srgbClr val="A4A3A4"/>
          </p15:clr>
        </p15:guide>
        <p15:guide id="2" pos="28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10FA2C"/>
    <a:srgbClr val="660033"/>
    <a:srgbClr val="333300"/>
    <a:srgbClr val="666699"/>
    <a:srgbClr val="000099"/>
    <a:srgbClr val="DCD82E"/>
    <a:srgbClr val="9C92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97"/>
    <p:restoredTop sz="94623"/>
  </p:normalViewPr>
  <p:slideViewPr>
    <p:cSldViewPr showGuides="1">
      <p:cViewPr varScale="1">
        <p:scale>
          <a:sx n="142" d="100"/>
          <a:sy n="142" d="100"/>
        </p:scale>
        <p:origin x="558" y="114"/>
      </p:cViewPr>
      <p:guideLst>
        <p:guide orient="horz" pos="1723"/>
        <p:guide pos="2835"/>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CB9FF808-0381-4864-B945-58B7BBD795DA}"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2023/6/23</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41" name="日期占位符 1"/>
          <p:cNvSpPr>
            <a:spLocks noGrp="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灯片编号占位符 1"/>
          <p:cNvSpPr>
            <a:spLocks noGrp="1"/>
          </p:cNvSpPr>
          <p:nvPr>
            <p:ph type="sldNum" sz="quarter" idx="10"/>
          </p:nvPr>
        </p:nvSpPr>
        <p:spPr>
          <a:xfrm>
            <a:off x="6553200" y="4686300"/>
            <a:ext cx="2133600" cy="342900"/>
          </a:xfrm>
          <a:prstGeom prst="rect">
            <a:avLst/>
          </a:prstGeom>
          <a:noFill/>
          <a:ln w="9525">
            <a:noFill/>
            <a:miter lim="800000"/>
          </a:ln>
          <a:effectLst/>
        </p:spPr>
        <p:txBody>
          <a:bodyPr vert="horz" wrap="square" lIns="91440" tIns="45720" rIns="91440" bIns="45720" numCol="1" anchor="t" anchorCtr="0" compatLnSpc="1"/>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0514" name="Line 2"/>
          <p:cNvSpPr>
            <a:spLocks noChangeShapeType="1"/>
          </p:cNvSpPr>
          <p:nvPr userDrawn="1"/>
        </p:nvSpPr>
        <p:spPr bwMode="auto">
          <a:xfrm>
            <a:off x="7962900" y="114300"/>
            <a:ext cx="0" cy="1143000"/>
          </a:xfrm>
          <a:prstGeom prst="line">
            <a:avLst/>
          </a:prstGeom>
          <a:noFill/>
          <a:ln w="9525">
            <a:solidFill>
              <a:schemeClr val="tx1"/>
            </a:solidFill>
            <a:roun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Rectangle 3"/>
          <p:cNvSpPr>
            <a:spLocks noGrp="1"/>
          </p:cNvSpPr>
          <p:nvPr>
            <p:ph type="title"/>
          </p:nvPr>
        </p:nvSpPr>
        <p:spPr>
          <a:xfrm>
            <a:off x="457200" y="92075"/>
            <a:ext cx="7543800" cy="971550"/>
          </a:xfrm>
          <a:prstGeom prst="rect">
            <a:avLst/>
          </a:prstGeom>
          <a:noFill/>
          <a:ln w="9525">
            <a:noFill/>
          </a:ln>
        </p:spPr>
        <p:txBody>
          <a:bodyPr anchor="b" anchorCtr="0"/>
          <a:lstStyle/>
          <a:p>
            <a:pPr lvl="0"/>
            <a:r>
              <a:rPr lang="zh-CN" altLang="en-US" dirty="0"/>
              <a:t>单击此处编辑母版标题样式</a:t>
            </a:r>
          </a:p>
        </p:txBody>
      </p:sp>
      <p:sp>
        <p:nvSpPr>
          <p:cNvPr id="1028" name="Rectangle 4"/>
          <p:cNvSpPr>
            <a:spLocks noGrp="1"/>
          </p:cNvSpPr>
          <p:nvPr>
            <p:ph type="body"/>
          </p:nvPr>
        </p:nvSpPr>
        <p:spPr>
          <a:xfrm>
            <a:off x="457200" y="1289050"/>
            <a:ext cx="8229600" cy="3309938"/>
          </a:xfrm>
          <a:prstGeom prst="rect">
            <a:avLst/>
          </a:prstGeom>
          <a:noFill/>
          <a:ln w="9525">
            <a:noFill/>
          </a:ln>
        </p:spPr>
        <p:txBody>
          <a:bodyPr anchor="t" anchorCtr="0"/>
          <a:lstStyle/>
          <a:p>
            <a:pPr lvl="0"/>
            <a:r>
              <a:rPr lang="zh-CN" altLang="en-US" dirty="0"/>
              <a:t>单击此处编辑母版文本样式</a:t>
            </a:r>
          </a:p>
          <a:p>
            <a:pPr lvl="1" indent="-347345"/>
            <a:r>
              <a:rPr lang="zh-CN" altLang="en-US" dirty="0"/>
              <a:t>第二级</a:t>
            </a:r>
          </a:p>
          <a:p>
            <a:pPr lvl="2" indent="-293370"/>
            <a:r>
              <a:rPr lang="zh-CN" altLang="en-US" dirty="0"/>
              <a:t>第三级</a:t>
            </a:r>
          </a:p>
          <a:p>
            <a:pPr lvl="3" indent="-292100"/>
            <a:r>
              <a:rPr lang="zh-CN" altLang="en-US" dirty="0"/>
              <a:t>第四级</a:t>
            </a:r>
          </a:p>
          <a:p>
            <a:pPr lvl="4" indent="-316230"/>
            <a:r>
              <a:rPr lang="zh-CN" altLang="en-US" dirty="0"/>
              <a:t>第五级</a:t>
            </a:r>
          </a:p>
        </p:txBody>
      </p:sp>
      <p:sp>
        <p:nvSpPr>
          <p:cNvPr id="320517" name="Rectangle 5"/>
          <p:cNvSpPr>
            <a:spLocks noGrp="1" noChangeArrowheads="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sz="10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19" name="Rectangle 7"/>
          <p:cNvSpPr>
            <a:spLocks noGrp="1" noChangeArrowheads="1"/>
          </p:cNvSpPr>
          <p:nvPr>
            <p:ph type="sldNum" sz="quarter" idx="4"/>
          </p:nvPr>
        </p:nvSpPr>
        <p:spPr bwMode="auto">
          <a:xfrm>
            <a:off x="6553200" y="4686300"/>
            <a:ext cx="2133600" cy="342900"/>
          </a:xfrm>
          <a:prstGeom prst="rect">
            <a:avLst/>
          </a:prstGeom>
          <a:noFill/>
          <a:ln w="9525">
            <a:noFill/>
            <a:miter lim="800000"/>
          </a:ln>
          <a:effectLst/>
        </p:spPr>
        <p:txBody>
          <a:bodyPr vert="horz" wrap="square" lIns="91440" tIns="45720" rIns="91440" bIns="45720" numCol="1" anchor="t" anchorCtr="0" compatLnSpc="1"/>
          <a:lstStyle>
            <a:lvl1pPr algn="r">
              <a:defRPr sz="1000"/>
            </a:lvl1p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grpSp>
        <p:nvGrpSpPr>
          <p:cNvPr id="1031" name="Group 8"/>
          <p:cNvGrpSpPr/>
          <p:nvPr userDrawn="1"/>
        </p:nvGrpSpPr>
        <p:grpSpPr>
          <a:xfrm>
            <a:off x="8153400" y="114300"/>
            <a:ext cx="792163" cy="971550"/>
            <a:chOff x="5136" y="960"/>
            <a:chExt cx="528" cy="864"/>
          </a:xfrm>
        </p:grpSpPr>
        <p:sp>
          <p:nvSpPr>
            <p:cNvPr id="320521" name="Oval 9"/>
            <p:cNvSpPr>
              <a:spLocks noChangeArrowheads="1"/>
            </p:cNvSpPr>
            <p:nvPr/>
          </p:nvSpPr>
          <p:spPr bwMode="auto">
            <a:xfrm>
              <a:off x="5136" y="960"/>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2" name="Oval 10"/>
            <p:cNvSpPr>
              <a:spLocks noChangeArrowheads="1"/>
            </p:cNvSpPr>
            <p:nvPr/>
          </p:nvSpPr>
          <p:spPr bwMode="auto">
            <a:xfrm>
              <a:off x="5248" y="960"/>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3" name="Oval 11"/>
            <p:cNvSpPr>
              <a:spLocks noChangeArrowheads="1"/>
            </p:cNvSpPr>
            <p:nvPr/>
          </p:nvSpPr>
          <p:spPr bwMode="auto">
            <a:xfrm>
              <a:off x="5360" y="960"/>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4" name="Oval 12"/>
            <p:cNvSpPr>
              <a:spLocks noChangeArrowheads="1"/>
            </p:cNvSpPr>
            <p:nvPr/>
          </p:nvSpPr>
          <p:spPr bwMode="auto">
            <a:xfrm>
              <a:off x="5136" y="1072"/>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5" name="Oval 13"/>
            <p:cNvSpPr>
              <a:spLocks noChangeArrowheads="1"/>
            </p:cNvSpPr>
            <p:nvPr/>
          </p:nvSpPr>
          <p:spPr bwMode="auto">
            <a:xfrm>
              <a:off x="5248" y="1072"/>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6" name="Oval 14"/>
            <p:cNvSpPr>
              <a:spLocks noChangeArrowheads="1"/>
            </p:cNvSpPr>
            <p:nvPr/>
          </p:nvSpPr>
          <p:spPr bwMode="auto">
            <a:xfrm>
              <a:off x="5360" y="1072"/>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7" name="Oval 15"/>
            <p:cNvSpPr>
              <a:spLocks noChangeArrowheads="1"/>
            </p:cNvSpPr>
            <p:nvPr/>
          </p:nvSpPr>
          <p:spPr bwMode="auto">
            <a:xfrm>
              <a:off x="5472" y="1072"/>
              <a:ext cx="73"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8" name="Oval 16"/>
            <p:cNvSpPr>
              <a:spLocks noChangeArrowheads="1"/>
            </p:cNvSpPr>
            <p:nvPr/>
          </p:nvSpPr>
          <p:spPr bwMode="auto">
            <a:xfrm>
              <a:off x="5136" y="1184"/>
              <a:ext cx="80"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9" name="Oval 17"/>
            <p:cNvSpPr>
              <a:spLocks noChangeArrowheads="1"/>
            </p:cNvSpPr>
            <p:nvPr/>
          </p:nvSpPr>
          <p:spPr bwMode="auto">
            <a:xfrm>
              <a:off x="5248" y="1184"/>
              <a:ext cx="79"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0" name="Oval 18"/>
            <p:cNvSpPr>
              <a:spLocks noChangeArrowheads="1"/>
            </p:cNvSpPr>
            <p:nvPr/>
          </p:nvSpPr>
          <p:spPr bwMode="auto">
            <a:xfrm>
              <a:off x="5360" y="1184"/>
              <a:ext cx="76"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1" name="Oval 19"/>
            <p:cNvSpPr>
              <a:spLocks noChangeArrowheads="1"/>
            </p:cNvSpPr>
            <p:nvPr/>
          </p:nvSpPr>
          <p:spPr bwMode="auto">
            <a:xfrm>
              <a:off x="5472" y="1184"/>
              <a:ext cx="73"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2" name="Oval 20"/>
            <p:cNvSpPr>
              <a:spLocks noChangeArrowheads="1"/>
            </p:cNvSpPr>
            <p:nvPr/>
          </p:nvSpPr>
          <p:spPr bwMode="auto">
            <a:xfrm>
              <a:off x="5584" y="1184"/>
              <a:ext cx="80"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3" name="Oval 21"/>
            <p:cNvSpPr>
              <a:spLocks noChangeArrowheads="1"/>
            </p:cNvSpPr>
            <p:nvPr/>
          </p:nvSpPr>
          <p:spPr bwMode="auto">
            <a:xfrm>
              <a:off x="5136" y="1296"/>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4" name="Oval 22"/>
            <p:cNvSpPr>
              <a:spLocks noChangeArrowheads="1"/>
            </p:cNvSpPr>
            <p:nvPr/>
          </p:nvSpPr>
          <p:spPr bwMode="auto">
            <a:xfrm>
              <a:off x="5248" y="1296"/>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5" name="Oval 23"/>
            <p:cNvSpPr>
              <a:spLocks noChangeArrowheads="1"/>
            </p:cNvSpPr>
            <p:nvPr/>
          </p:nvSpPr>
          <p:spPr bwMode="auto">
            <a:xfrm>
              <a:off x="5360" y="1296"/>
              <a:ext cx="76"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6" name="Oval 24"/>
            <p:cNvSpPr>
              <a:spLocks noChangeArrowheads="1"/>
            </p:cNvSpPr>
            <p:nvPr/>
          </p:nvSpPr>
          <p:spPr bwMode="auto">
            <a:xfrm>
              <a:off x="5472" y="1296"/>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7" name="Oval 25"/>
            <p:cNvSpPr>
              <a:spLocks noChangeArrowheads="1"/>
            </p:cNvSpPr>
            <p:nvPr/>
          </p:nvSpPr>
          <p:spPr bwMode="auto">
            <a:xfrm>
              <a:off x="5136" y="1408"/>
              <a:ext cx="80"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8" name="Oval 26"/>
            <p:cNvSpPr>
              <a:spLocks noChangeArrowheads="1"/>
            </p:cNvSpPr>
            <p:nvPr/>
          </p:nvSpPr>
          <p:spPr bwMode="auto">
            <a:xfrm>
              <a:off x="5248" y="1408"/>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9" name="Oval 27"/>
            <p:cNvSpPr>
              <a:spLocks noChangeArrowheads="1"/>
            </p:cNvSpPr>
            <p:nvPr/>
          </p:nvSpPr>
          <p:spPr bwMode="auto">
            <a:xfrm>
              <a:off x="5360" y="1408"/>
              <a:ext cx="76"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0" name="Oval 28"/>
            <p:cNvSpPr>
              <a:spLocks noChangeArrowheads="1"/>
            </p:cNvSpPr>
            <p:nvPr/>
          </p:nvSpPr>
          <p:spPr bwMode="auto">
            <a:xfrm>
              <a:off x="5472" y="1408"/>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1" name="Oval 29"/>
            <p:cNvSpPr>
              <a:spLocks noChangeArrowheads="1"/>
            </p:cNvSpPr>
            <p:nvPr/>
          </p:nvSpPr>
          <p:spPr bwMode="auto">
            <a:xfrm>
              <a:off x="5584" y="1408"/>
              <a:ext cx="80"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2" name="Oval 30"/>
            <p:cNvSpPr>
              <a:spLocks noChangeArrowheads="1"/>
            </p:cNvSpPr>
            <p:nvPr/>
          </p:nvSpPr>
          <p:spPr bwMode="auto">
            <a:xfrm>
              <a:off x="5136" y="1520"/>
              <a:ext cx="80"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3" name="Oval 31"/>
            <p:cNvSpPr>
              <a:spLocks noChangeArrowheads="1"/>
            </p:cNvSpPr>
            <p:nvPr/>
          </p:nvSpPr>
          <p:spPr bwMode="auto">
            <a:xfrm>
              <a:off x="5248" y="1520"/>
              <a:ext cx="79"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4" name="Oval 32"/>
            <p:cNvSpPr>
              <a:spLocks noChangeArrowheads="1"/>
            </p:cNvSpPr>
            <p:nvPr/>
          </p:nvSpPr>
          <p:spPr bwMode="auto">
            <a:xfrm>
              <a:off x="5360" y="1520"/>
              <a:ext cx="76"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5" name="Oval 33"/>
            <p:cNvSpPr>
              <a:spLocks noChangeArrowheads="1"/>
            </p:cNvSpPr>
            <p:nvPr/>
          </p:nvSpPr>
          <p:spPr bwMode="auto">
            <a:xfrm>
              <a:off x="5472" y="1520"/>
              <a:ext cx="73" cy="79"/>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6" name="Oval 34"/>
            <p:cNvSpPr>
              <a:spLocks noChangeArrowheads="1"/>
            </p:cNvSpPr>
            <p:nvPr/>
          </p:nvSpPr>
          <p:spPr bwMode="auto">
            <a:xfrm>
              <a:off x="5136" y="1632"/>
              <a:ext cx="80"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7" name="Oval 35"/>
            <p:cNvSpPr>
              <a:spLocks noChangeArrowheads="1"/>
            </p:cNvSpPr>
            <p:nvPr/>
          </p:nvSpPr>
          <p:spPr bwMode="auto">
            <a:xfrm>
              <a:off x="5248" y="1632"/>
              <a:ext cx="79"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8" name="Oval 36"/>
            <p:cNvSpPr>
              <a:spLocks noChangeArrowheads="1"/>
            </p:cNvSpPr>
            <p:nvPr/>
          </p:nvSpPr>
          <p:spPr bwMode="auto">
            <a:xfrm>
              <a:off x="5360" y="1632"/>
              <a:ext cx="76"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9" name="Oval 37"/>
            <p:cNvSpPr>
              <a:spLocks noChangeArrowheads="1"/>
            </p:cNvSpPr>
            <p:nvPr/>
          </p:nvSpPr>
          <p:spPr bwMode="auto">
            <a:xfrm>
              <a:off x="5472" y="1632"/>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0" name="Oval 38"/>
            <p:cNvSpPr>
              <a:spLocks noChangeArrowheads="1"/>
            </p:cNvSpPr>
            <p:nvPr/>
          </p:nvSpPr>
          <p:spPr bwMode="auto">
            <a:xfrm>
              <a:off x="5248" y="1744"/>
              <a:ext cx="79"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1" name="Oval 39"/>
            <p:cNvSpPr>
              <a:spLocks noChangeArrowheads="1"/>
            </p:cNvSpPr>
            <p:nvPr/>
          </p:nvSpPr>
          <p:spPr bwMode="auto">
            <a:xfrm>
              <a:off x="5472" y="1744"/>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 name="TextBox 39"/>
          <p:cNvSpPr txBox="1"/>
          <p:nvPr userDrawn="1"/>
        </p:nvSpPr>
        <p:spPr>
          <a:xfrm>
            <a:off x="1371600" y="4814888"/>
            <a:ext cx="6902450" cy="275590"/>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sz="1200" noProof="0" dirty="0">
                <a:ln>
                  <a:noFill/>
                </a:ln>
                <a:effectLst/>
                <a:uLnTx/>
                <a:uFillTx/>
                <a:latin typeface="微软雅黑" panose="020B0503020204020204" pitchFamily="34" charset="-122"/>
                <a:ea typeface="微软雅黑" panose="020B0503020204020204" pitchFamily="34" charset="-122"/>
                <a:sym typeface="+mn-ea"/>
              </a:rPr>
              <a:t>数据结构与算法（Python版）</a:t>
            </a:r>
            <a:r>
              <a:rPr lang="zh-CN" sz="1200" noProof="0" dirty="0">
                <a:ln>
                  <a:noFill/>
                </a:ln>
                <a:effectLst/>
                <a:uLnTx/>
                <a:uFillTx/>
                <a:latin typeface="微软雅黑" panose="020B0503020204020204" pitchFamily="34" charset="-122"/>
                <a:ea typeface="微软雅黑" panose="020B0503020204020204" pitchFamily="34" charset="-122"/>
                <a:sym typeface="+mn-ea"/>
              </a:rPr>
              <a:t>，上海交通大学出版社</a:t>
            </a:r>
            <a:endParaRPr kumimoji="0" lang="zh-CN"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panose="020B0604020202020204" pitchFamily="34" charset="0"/>
        </a:defRPr>
      </a:lvl2pPr>
      <a:lvl3pPr algn="l" rtl="0" eaLnBrk="0" fontAlgn="base" hangingPunct="0">
        <a:spcBef>
          <a:spcPct val="0"/>
        </a:spcBef>
        <a:spcAft>
          <a:spcPct val="0"/>
        </a:spcAft>
        <a:defRPr sz="3900" b="1">
          <a:solidFill>
            <a:schemeClr val="tx2"/>
          </a:solidFill>
          <a:latin typeface="Arial" panose="020B0604020202020204" pitchFamily="34" charset="0"/>
        </a:defRPr>
      </a:lvl3pPr>
      <a:lvl4pPr algn="l" rtl="0" eaLnBrk="0" fontAlgn="base" hangingPunct="0">
        <a:spcBef>
          <a:spcPct val="0"/>
        </a:spcBef>
        <a:spcAft>
          <a:spcPct val="0"/>
        </a:spcAft>
        <a:defRPr sz="3900" b="1">
          <a:solidFill>
            <a:schemeClr val="tx2"/>
          </a:solidFill>
          <a:latin typeface="Arial" panose="020B0604020202020204" pitchFamily="34" charset="0"/>
        </a:defRPr>
      </a:lvl4pPr>
      <a:lvl5pPr algn="l" rtl="0" eaLnBrk="0" fontAlgn="base" hangingPunct="0">
        <a:spcBef>
          <a:spcPct val="0"/>
        </a:spcBef>
        <a:spcAft>
          <a:spcPct val="0"/>
        </a:spcAft>
        <a:defRPr sz="3900" b="1">
          <a:solidFill>
            <a:schemeClr val="tx2"/>
          </a:solidFill>
          <a:latin typeface="Arial" panose="020B0604020202020204" pitchFamily="34" charset="0"/>
        </a:defRPr>
      </a:lvl5pPr>
      <a:lvl6pPr marL="457200" algn="l" rtl="0" eaLnBrk="1" fontAlgn="base" hangingPunct="1">
        <a:spcBef>
          <a:spcPct val="0"/>
        </a:spcBef>
        <a:spcAft>
          <a:spcPct val="0"/>
        </a:spcAft>
        <a:defRPr sz="3900" b="1">
          <a:solidFill>
            <a:schemeClr val="tx2"/>
          </a:solidFill>
          <a:latin typeface="Arial" panose="020B0604020202020204" pitchFamily="34" charset="0"/>
        </a:defRPr>
      </a:lvl6pPr>
      <a:lvl7pPr marL="914400" algn="l" rtl="0" eaLnBrk="1" fontAlgn="base" hangingPunct="1">
        <a:spcBef>
          <a:spcPct val="0"/>
        </a:spcBef>
        <a:spcAft>
          <a:spcPct val="0"/>
        </a:spcAft>
        <a:defRPr sz="3900" b="1">
          <a:solidFill>
            <a:schemeClr val="tx2"/>
          </a:solidFill>
          <a:latin typeface="Arial" panose="020B0604020202020204" pitchFamily="34" charset="0"/>
        </a:defRPr>
      </a:lvl7pPr>
      <a:lvl8pPr marL="1371600" algn="l" rtl="0" eaLnBrk="1" fontAlgn="base" hangingPunct="1">
        <a:spcBef>
          <a:spcPct val="0"/>
        </a:spcBef>
        <a:spcAft>
          <a:spcPct val="0"/>
        </a:spcAft>
        <a:defRPr sz="3900" b="1">
          <a:solidFill>
            <a:schemeClr val="tx2"/>
          </a:solidFill>
          <a:latin typeface="Arial" panose="020B0604020202020204" pitchFamily="34" charset="0"/>
        </a:defRPr>
      </a:lvl8pPr>
      <a:lvl9pPr marL="1828800" algn="l" rtl="0" eaLnBrk="1" fontAlgn="base" hangingPunct="1">
        <a:spcBef>
          <a:spcPct val="0"/>
        </a:spcBef>
        <a:spcAft>
          <a:spcPct val="0"/>
        </a:spcAft>
        <a:defRPr sz="39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5pPr>
      <a:lvl6pPr marL="20561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6pPr>
      <a:lvl7pPr marL="25133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7pPr>
      <a:lvl8pPr marL="29705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8pPr>
      <a:lvl9pPr marL="34277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31.xml"/><Relationship Id="rId3" Type="http://schemas.openxmlformats.org/officeDocument/2006/relationships/slide" Target="slide5.xml"/><Relationship Id="rId7" Type="http://schemas.openxmlformats.org/officeDocument/2006/relationships/slide" Target="slide18.xml"/><Relationship Id="rId2" Type="http://schemas.openxmlformats.org/officeDocument/2006/relationships/slide" Target="slide3.xml"/><Relationship Id="rId1" Type="http://schemas.openxmlformats.org/officeDocument/2006/relationships/slideLayout" Target="../slideLayouts/slideLayout1.xml"/><Relationship Id="rId6" Type="http://schemas.openxmlformats.org/officeDocument/2006/relationships/slide" Target="slide16.xml"/><Relationship Id="rId5" Type="http://schemas.openxmlformats.org/officeDocument/2006/relationships/slide" Target="slide11.xml"/><Relationship Id="rId4" Type="http://schemas.openxmlformats.org/officeDocument/2006/relationships/slide" Target="slide6.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4" Type="http://schemas.openxmlformats.org/officeDocument/2006/relationships/image" Target="../media/image5.w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xml"/><Relationship Id="rId1" Type="http://schemas.openxmlformats.org/officeDocument/2006/relationships/tags" Target="../tags/tag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1.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txBox="1">
            <a:spLocks noRot="1"/>
          </p:cNvSpPr>
          <p:nvPr/>
        </p:nvSpPr>
        <p:spPr>
          <a:xfrm>
            <a:off x="428625" y="0"/>
            <a:ext cx="6254750" cy="857250"/>
          </a:xfrm>
          <a:prstGeom prst="rect">
            <a:avLst/>
          </a:prstGeom>
          <a:noFill/>
          <a:ln w="9525">
            <a:noFill/>
          </a:ln>
        </p:spPr>
        <p:txBody>
          <a:bodyPr anchor="b" anchorCtr="0"/>
          <a:lstStyle/>
          <a:p>
            <a:pPr>
              <a:buSzTx/>
            </a:pPr>
            <a:r>
              <a:rPr lang="zh-CN" altLang="en-US" sz="3200" noProof="0" dirty="0">
                <a:ln>
                  <a:noFill/>
                </a:ln>
                <a:effectLst/>
                <a:uLnTx/>
                <a:uFillTx/>
                <a:latin typeface="黑体" panose="02010609060101010101" pitchFamily="2" charset="-122"/>
                <a:ea typeface="黑体" panose="02010609060101010101" pitchFamily="2" charset="-122"/>
                <a:sym typeface="+mn-ea"/>
              </a:rPr>
              <a:t>单元</a:t>
            </a:r>
            <a:r>
              <a:rPr sz="3200" noProof="0" dirty="0">
                <a:ln>
                  <a:noFill/>
                </a:ln>
                <a:effectLst/>
                <a:uLnTx/>
                <a:uFillTx/>
                <a:latin typeface="黑体" panose="02010609060101010101" pitchFamily="2" charset="-122"/>
                <a:ea typeface="黑体" panose="02010609060101010101" pitchFamily="2" charset="-122"/>
                <a:sym typeface="+mn-ea"/>
              </a:rPr>
              <a:t>4 栈</a:t>
            </a:r>
            <a:endParaRPr lang="zh-CN" altLang="en-US" sz="3200" dirty="0">
              <a:latin typeface="黑体" panose="02010609060101010101" pitchFamily="2" charset="-122"/>
              <a:ea typeface="黑体" panose="02010609060101010101" pitchFamily="2" charset="-122"/>
            </a:endParaRPr>
          </a:p>
        </p:txBody>
      </p:sp>
      <p:sp>
        <p:nvSpPr>
          <p:cNvPr id="8195" name="Rectangle 4"/>
          <p:cNvSpPr>
            <a:spLocks noChangeArrowheads="1"/>
          </p:cNvSpPr>
          <p:nvPr/>
        </p:nvSpPr>
        <p:spPr bwMode="auto">
          <a:xfrm>
            <a:off x="467995" y="844550"/>
            <a:ext cx="6741160" cy="3116580"/>
          </a:xfrm>
          <a:prstGeom prst="rect">
            <a:avLst/>
          </a:prstGeom>
          <a:noFill/>
          <a:ln w="9525">
            <a:noFill/>
            <a:miter lim="800000"/>
          </a:ln>
        </p:spPr>
        <p:txBody>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lang="zh-CN" altLang="en-US" sz="2400" noProof="0" dirty="0">
                <a:ln>
                  <a:noFill/>
                </a:ln>
                <a:effectLst/>
                <a:uLnTx/>
                <a:uFillTx/>
                <a:latin typeface="黑体" panose="02010609060101010101" pitchFamily="2" charset="-122"/>
                <a:ea typeface="黑体" panose="02010609060101010101" pitchFamily="2" charset="-122"/>
                <a:sym typeface="+mn-ea"/>
                <a:hlinkClick r:id="rId2" action="ppaction://hlinksldjump"/>
              </a:rPr>
              <a:t>在线题目</a:t>
            </a:r>
            <a:r>
              <a:rPr lang="zh-CN" sz="2400" noProof="0" dirty="0">
                <a:ln>
                  <a:noFill/>
                </a:ln>
                <a:effectLst/>
                <a:uLnTx/>
                <a:uFillTx/>
                <a:latin typeface="黑体" panose="02010609060101010101" pitchFamily="2" charset="-122"/>
                <a:ea typeface="黑体" panose="02010609060101010101" pitchFamily="2" charset="-122"/>
                <a:sym typeface="+mn-ea"/>
              </a:rPr>
              <a:t>：胡同</a:t>
            </a: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3" action="ppaction://hlinksldjump"/>
              </a:rPr>
              <a:t>4.1</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栈</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的</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基础知识</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4" action="ppaction://hlinksldjump"/>
              </a:rPr>
              <a:t>4.2</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顺序栈</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5" action="ppaction://hlinksldjump"/>
              </a:rPr>
              <a:t>4.3</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链栈</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6" action="ppaction://hlinksldjump"/>
              </a:rPr>
              <a:t>4.4</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LifoQueue类</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lvl="0" indent="-609600">
              <a:spcBef>
                <a:spcPct val="20000"/>
              </a:spcBef>
              <a:buClr>
                <a:schemeClr val="hlink"/>
              </a:buClr>
              <a:buSzPct val="70000"/>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7" action="ppaction://hlinksldjump"/>
              </a:rPr>
              <a:t>4.5</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栈</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的</a:t>
            </a:r>
            <a:r>
              <a:rPr lang="zh-CN" altLang="en-US" sz="2400" dirty="0">
                <a:latin typeface="黑体" panose="02010609060101010101" pitchFamily="2" charset="-122"/>
                <a:ea typeface="黑体" panose="02010609060101010101" pitchFamily="2" charset="-122"/>
              </a:rPr>
              <a:t>运用</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8" action="ppaction://hlinksldjump"/>
              </a:rPr>
              <a:t>4.</a:t>
            </a:r>
            <a:r>
              <a:rPr kumimoji="0" 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8" action="ppaction://hlinksldjump"/>
              </a:rPr>
              <a:t>6</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在线题目</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求解</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4.2 </a:t>
            </a:r>
            <a:r>
              <a:rPr lang="zh-CN" altLang="en-US" sz="3200" noProof="0" dirty="0">
                <a:ln>
                  <a:noFill/>
                </a:ln>
                <a:effectLst/>
                <a:uLnTx/>
                <a:uFillTx/>
                <a:latin typeface="黑体" panose="02010609060101010101" pitchFamily="2" charset="-122"/>
                <a:ea typeface="黑体" panose="02010609060101010101" pitchFamily="2" charset="-122"/>
                <a:sym typeface="+mn-ea"/>
              </a:rPr>
              <a:t>顺序栈</a:t>
            </a: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顺序栈的实现</a:t>
            </a:r>
          </a:p>
        </p:txBody>
      </p:sp>
      <p:sp>
        <p:nvSpPr>
          <p:cNvPr id="100" name="文本框 99"/>
          <p:cNvSpPr txBox="1"/>
          <p:nvPr/>
        </p:nvSpPr>
        <p:spPr>
          <a:xfrm>
            <a:off x="323850" y="1276350"/>
            <a:ext cx="7481570" cy="230695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a:t>
            </a:r>
            <a:r>
              <a:rPr lang="zh-CN" altLang="en-US" sz="1600">
                <a:latin typeface="Courier New" panose="02070309020205020404" charset="0"/>
                <a:ea typeface="宋体" panose="02010600030101010101" pitchFamily="2" charset="-122"/>
              </a:rPr>
              <a:t>调用顺序栈的基本操作</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try:</a:t>
            </a:r>
          </a:p>
          <a:p>
            <a:r>
              <a:rPr sz="1600">
                <a:latin typeface="Courier New" panose="02070309020205020404" charset="0"/>
                <a:ea typeface="宋体" panose="02010600030101010101" pitchFamily="2" charset="-122"/>
              </a:rPr>
              <a:t>    while True:</a:t>
            </a:r>
          </a:p>
          <a:p>
            <a:r>
              <a:rPr sz="1600">
                <a:latin typeface="Courier New" panose="02070309020205020404" charset="0"/>
                <a:ea typeface="宋体" panose="02010600030101010101" pitchFamily="2" charset="-122"/>
              </a:rPr>
              <a:t>        s=SqStack()</a:t>
            </a:r>
          </a:p>
          <a:p>
            <a:r>
              <a:rPr sz="1600">
                <a:latin typeface="Courier New" panose="02070309020205020404" charset="0"/>
                <a:ea typeface="宋体" panose="02010600030101010101" pitchFamily="2" charset="-122"/>
              </a:rPr>
              <a:t>        a=list(map(int, input().split()))</a:t>
            </a:r>
          </a:p>
          <a:p>
            <a:r>
              <a:rPr sz="1600">
                <a:latin typeface="Courier New" panose="02070309020205020404" charset="0"/>
                <a:ea typeface="宋体" panose="02010600030101010101" pitchFamily="2" charset="-122"/>
              </a:rPr>
              <a:t>        for it in a:</a:t>
            </a:r>
          </a:p>
          <a:p>
            <a:r>
              <a:rPr sz="1600">
                <a:latin typeface="Courier New" panose="02070309020205020404" charset="0"/>
                <a:ea typeface="宋体" panose="02010600030101010101" pitchFamily="2" charset="-122"/>
              </a:rPr>
              <a:t>            s.push(it)</a:t>
            </a:r>
          </a:p>
          <a:p>
            <a:r>
              <a:rPr sz="1600">
                <a:latin typeface="Courier New" panose="02070309020205020404" charset="0"/>
                <a:ea typeface="宋体" panose="02010600030101010101" pitchFamily="2" charset="-122"/>
              </a:rPr>
              <a:t>        s.output()</a:t>
            </a:r>
          </a:p>
          <a:p>
            <a:r>
              <a:rPr sz="1600">
                <a:latin typeface="Courier New" panose="02070309020205020404" charset="0"/>
                <a:ea typeface="宋体" panose="02010600030101010101" pitchFamily="2" charset="-122"/>
              </a:rPr>
              <a:t>except EOFError: pass</a:t>
            </a:r>
          </a:p>
        </p:txBody>
      </p:sp>
      <p:sp>
        <p:nvSpPr>
          <p:cNvPr id="6" name="文本框 5"/>
          <p:cNvSpPr txBox="1"/>
          <p:nvPr>
            <p:custDataLst>
              <p:tags r:id="rId1"/>
            </p:custDataLst>
          </p:nvPr>
        </p:nvSpPr>
        <p:spPr>
          <a:xfrm>
            <a:off x="323850" y="3723640"/>
            <a:ext cx="6481445"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a:sym typeface="+mn-ea"/>
              </a:rPr>
              <a:t>用成员函数</a:t>
            </a:r>
            <a:r>
              <a:rPr lang="en-US" sz="2000">
                <a:latin typeface="Times New Roman" panose="02020603050405020304" pitchFamily="18" charset="0"/>
                <a:sym typeface="+mn-ea"/>
              </a:rPr>
              <a:t>GetTop</a:t>
            </a:r>
            <a:r>
              <a:rPr lang="zh-CN" sz="2000">
                <a:sym typeface="+mn-ea"/>
              </a:rPr>
              <a:t>取栈顶元素之前应先判断栈非空</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4.3 </a:t>
            </a:r>
            <a:r>
              <a:rPr sz="3200" noProof="0" dirty="0" err="1">
                <a:ln>
                  <a:noFill/>
                </a:ln>
                <a:effectLst/>
                <a:uLnTx/>
                <a:uFillTx/>
                <a:latin typeface="黑体" panose="02010609060101010101" pitchFamily="2" charset="-122"/>
                <a:ea typeface="黑体" panose="02010609060101010101" pitchFamily="2" charset="-122"/>
                <a:sym typeface="+mn-ea"/>
              </a:rPr>
              <a:t>链栈</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链栈基础</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知识</a:t>
            </a:r>
          </a:p>
        </p:txBody>
      </p:sp>
      <p:sp>
        <p:nvSpPr>
          <p:cNvPr id="6" name="文本框 5"/>
          <p:cNvSpPr txBox="1"/>
          <p:nvPr/>
        </p:nvSpPr>
        <p:spPr>
          <a:xfrm>
            <a:off x="323215" y="1275398"/>
            <a:ext cx="7754938" cy="323024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链栈</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实际上是插入、删除都限定在栈顶的链表。</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若用带头结点的单链表（设</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头指针为</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head</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指针域为next）来表示链栈，则</a:t>
            </a: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栈顶指针</a:t>
            </a:r>
            <a:r>
              <a:rPr altLang="zh-CN" sz="2000" noProof="0" dirty="0">
                <a:ln>
                  <a:noFill/>
                </a:ln>
                <a:effectLst/>
                <a:uLnTx/>
                <a:uFillTx/>
                <a:latin typeface="Times New Roman" panose="02020603050405020304" pitchFamily="18" charset="0"/>
                <a:cs typeface="Times New Roman" panose="02020603050405020304" pitchFamily="18" charset="0"/>
                <a:sym typeface="+mn-ea"/>
              </a:rPr>
              <a:t>（</a:t>
            </a:r>
            <a:r>
              <a:rPr lang="en-US" sz="2000" noProof="0" dirty="0">
                <a:ln>
                  <a:noFill/>
                </a:ln>
                <a:effectLst/>
                <a:uLnTx/>
                <a:uFillTx/>
                <a:latin typeface="Times New Roman" panose="02020603050405020304" pitchFamily="18" charset="0"/>
                <a:cs typeface="Times New Roman" panose="02020603050405020304" pitchFamily="18" charset="0"/>
                <a:sym typeface="+mn-ea"/>
              </a:rPr>
              <a:t>head.</a:t>
            </a:r>
            <a:r>
              <a:rPr altLang="zh-CN" sz="2000" noProof="0" dirty="0">
                <a:ln>
                  <a:noFill/>
                </a:ln>
                <a:effectLst/>
                <a:uLnTx/>
                <a:uFillTx/>
                <a:latin typeface="Times New Roman" panose="02020603050405020304" pitchFamily="18" charset="0"/>
                <a:cs typeface="Times New Roman" panose="02020603050405020304" pitchFamily="18" charset="0"/>
                <a:sym typeface="+mn-ea"/>
              </a:rPr>
              <a:t>next）</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指向第一个数据结点（对应栈顶元素）。</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包含</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4</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个元素的链栈示意图：</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空的链栈示意图：</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pic>
        <p:nvPicPr>
          <p:cNvPr id="3" name="图片 2"/>
          <p:cNvPicPr>
            <a:picLocks noChangeAspect="1"/>
          </p:cNvPicPr>
          <p:nvPr/>
        </p:nvPicPr>
        <p:blipFill>
          <a:blip r:embed="rId2"/>
          <a:stretch>
            <a:fillRect/>
          </a:stretch>
        </p:blipFill>
        <p:spPr>
          <a:xfrm>
            <a:off x="683260" y="3004185"/>
            <a:ext cx="6043708" cy="1080000"/>
          </a:xfrm>
          <a:prstGeom prst="rect">
            <a:avLst/>
          </a:prstGeom>
        </p:spPr>
      </p:pic>
      <p:pic>
        <p:nvPicPr>
          <p:cNvPr id="4" name="图片 3"/>
          <p:cNvPicPr>
            <a:picLocks noChangeAspect="1"/>
          </p:cNvPicPr>
          <p:nvPr/>
        </p:nvPicPr>
        <p:blipFill>
          <a:blip r:embed="rId3"/>
          <a:stretch>
            <a:fillRect/>
          </a:stretch>
        </p:blipFill>
        <p:spPr>
          <a:xfrm>
            <a:off x="755015" y="4443730"/>
            <a:ext cx="1771747" cy="576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 calcmode="lin" valueType="num">
                                      <p:cBhvr additive="base">
                                        <p:cTn id="31"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4.3 </a:t>
            </a:r>
            <a:r>
              <a:rPr lang="zh-CN" altLang="en-US" sz="3200" noProof="0" dirty="0">
                <a:ln>
                  <a:noFill/>
                </a:ln>
                <a:effectLst/>
                <a:uLnTx/>
                <a:uFillTx/>
                <a:latin typeface="黑体" panose="02010609060101010101" pitchFamily="2" charset="-122"/>
                <a:ea typeface="黑体" panose="02010609060101010101" pitchFamily="2" charset="-122"/>
                <a:sym typeface="+mn-ea"/>
              </a:rPr>
              <a:t>链栈</a:t>
            </a: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链</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栈的实现</a:t>
            </a:r>
          </a:p>
        </p:txBody>
      </p:sp>
      <p:sp>
        <p:nvSpPr>
          <p:cNvPr id="100" name="文本框 99"/>
          <p:cNvSpPr txBox="1"/>
          <p:nvPr/>
        </p:nvSpPr>
        <p:spPr>
          <a:xfrm>
            <a:off x="395605" y="1327785"/>
            <a:ext cx="7571105" cy="353822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class Node:                           #</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定义结点类</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def __init__(self, data):</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self.data=data</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self.next=None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zh-CN" altLang="en-US" sz="1600">
                <a:latin typeface="Courier New" panose="02070309020205020404" charset="0"/>
                <a:ea typeface="宋体" panose="02010600030101010101" pitchFamily="2" charset="-122"/>
                <a:cs typeface="Courier New" panose="02070309020205020404" charset="0"/>
              </a:rPr>
              <a:t>初始化、判栈空、取栈顶元素、置栈空</a:t>
            </a:r>
            <a:r>
              <a:rPr lang="en-US" sz="1600">
                <a:latin typeface="Courier New" panose="02070309020205020404" charset="0"/>
                <a:ea typeface="宋体" panose="02010600030101010101" pitchFamily="2" charset="-122"/>
                <a:cs typeface="Courier New" panose="02070309020205020404" charset="0"/>
              </a:rPr>
              <a:t> </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class LinkStack:                      #</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定义链栈类</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def __init__(self):               # </a:t>
            </a:r>
            <a:r>
              <a:rPr lang="zh-CN" altLang="en-US" sz="1600">
                <a:latin typeface="Courier New" panose="02070309020205020404" charset="0"/>
                <a:ea typeface="宋体" panose="02010600030101010101" pitchFamily="2" charset="-122"/>
              </a:rPr>
              <a:t>初始化</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self.head=Node(None)</a:t>
            </a:r>
            <a:r>
              <a:rPr lang="en-US" sz="1600">
                <a:latin typeface="Courier New" panose="02070309020205020404" charset="0"/>
                <a:ea typeface="宋体" panose="02010600030101010101" pitchFamily="2" charset="-122"/>
                <a:cs typeface="Courier New" panose="02070309020205020404" charset="0"/>
              </a:rPr>
              <a:t> </a:t>
            </a: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def empty(self):                  #</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判断栈空</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self.head.next==None</a:t>
            </a:r>
            <a:r>
              <a:rPr lang="en-US" sz="1600">
                <a:latin typeface="Courier New" panose="02070309020205020404" charset="0"/>
                <a:ea typeface="宋体" panose="02010600030101010101" pitchFamily="2" charset="-122"/>
                <a:cs typeface="Courier New" panose="02070309020205020404" charset="0"/>
              </a:rPr>
              <a:t> </a:t>
            </a: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def getTop(self):                 #</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取栈顶元素</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self.head.next.data</a:t>
            </a:r>
            <a:r>
              <a:rPr lang="en-US" sz="1600">
                <a:latin typeface="Courier New" panose="02070309020205020404" charset="0"/>
                <a:ea typeface="宋体" panose="02010600030101010101" pitchFamily="2" charset="-122"/>
                <a:cs typeface="Courier New" panose="02070309020205020404" charset="0"/>
              </a:rPr>
              <a:t> </a:t>
            </a: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def setEmpty(self):               #</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置空栈</a:t>
            </a:r>
            <a:endParaRPr lang="en-US" sz="1600">
              <a:latin typeface="Times New Roman" panose="02020603050405020304" pitchFamily="18" charset="0"/>
              <a:ea typeface="宋体" panose="02010600030101010101" pitchFamily="2" charset="-122"/>
              <a:cs typeface="Times New Roman" panose="02020603050405020304" pitchFamily="18" charset="0"/>
            </a:endParaRPr>
          </a:p>
          <a:p>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self.head.next=None</a:t>
            </a:r>
            <a:endParaRPr lang="en-US" altLang="en-US" sz="1600">
              <a:latin typeface="Times New Roman" panose="02020603050405020304" pitchFamily="18" charset="0"/>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4.3 </a:t>
            </a:r>
            <a:r>
              <a:rPr lang="zh-CN" altLang="en-US" sz="3200" noProof="0" dirty="0">
                <a:ln>
                  <a:noFill/>
                </a:ln>
                <a:effectLst/>
                <a:uLnTx/>
                <a:uFillTx/>
                <a:latin typeface="黑体" panose="02010609060101010101" pitchFamily="2" charset="-122"/>
                <a:ea typeface="黑体" panose="02010609060101010101" pitchFamily="2" charset="-122"/>
                <a:sym typeface="+mn-ea"/>
              </a:rPr>
              <a:t>链栈</a:t>
            </a: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链</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栈的实现</a:t>
            </a:r>
          </a:p>
        </p:txBody>
      </p:sp>
      <p:sp>
        <p:nvSpPr>
          <p:cNvPr id="100" name="文本框 99"/>
          <p:cNvSpPr txBox="1"/>
          <p:nvPr/>
        </p:nvSpPr>
        <p:spPr>
          <a:xfrm>
            <a:off x="395605" y="1327785"/>
            <a:ext cx="7571105" cy="329184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 </a:t>
            </a:r>
            <a:r>
              <a:rPr lang="zh-CN" altLang="en-US" sz="1600">
                <a:latin typeface="Courier New" panose="02070309020205020404" charset="0"/>
                <a:ea typeface="宋体" panose="02010600030101010101" pitchFamily="2" charset="-122"/>
              </a:rPr>
              <a:t>入栈与出栈</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class LinkStack:        #</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定义链栈类</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def push(self, e):  #</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入栈</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p=Node(e)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以入栈元素为数据域创建一个新结点并由</a:t>
            </a:r>
            <a:r>
              <a:rPr lang="en-US" sz="1600">
                <a:latin typeface="Courier New" panose="02070309020205020404" charset="0"/>
                <a:ea typeface="宋体" panose="02010600030101010101" pitchFamily="2" charset="-122"/>
              </a:rPr>
              <a:t>p</a:t>
            </a:r>
            <a:r>
              <a:rPr lang="zh-CN" sz="1600">
                <a:latin typeface="Courier New" panose="02070309020205020404" charset="0"/>
                <a:ea typeface="宋体" panose="02010600030101010101" pitchFamily="2" charset="-122"/>
              </a:rPr>
              <a:t>指向</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p.next=self.head.next # p</a:t>
            </a:r>
            <a:r>
              <a:rPr lang="zh-CN" sz="1600">
                <a:latin typeface="Courier New" panose="02070309020205020404" charset="0"/>
                <a:ea typeface="宋体" panose="02010600030101010101" pitchFamily="2" charset="-122"/>
              </a:rPr>
              <a:t>所指结点链接到栈顶元素之前</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self.head.next=p      # p</a:t>
            </a:r>
            <a:r>
              <a:rPr lang="zh-CN" sz="1600">
                <a:latin typeface="Courier New" panose="02070309020205020404" charset="0"/>
                <a:ea typeface="宋体" panose="02010600030101010101" pitchFamily="2" charset="-122"/>
              </a:rPr>
              <a:t>所指结点链接到头结点之后</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def pop(self):      #</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出栈</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self.empty()==True:# </a:t>
            </a:r>
            <a:r>
              <a:rPr lang="zh-CN" sz="1600">
                <a:latin typeface="Courier New" panose="02070309020205020404" charset="0"/>
                <a:ea typeface="宋体" panose="02010600030101010101" pitchFamily="2" charset="-122"/>
              </a:rPr>
              <a:t>若是空栈，则无法出栈</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False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p=self.head.next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p</a:t>
            </a:r>
            <a:r>
              <a:rPr lang="zh-CN" sz="1600">
                <a:latin typeface="Courier New" panose="02070309020205020404" charset="0"/>
                <a:ea typeface="宋体" panose="02010600030101010101" pitchFamily="2" charset="-122"/>
              </a:rPr>
              <a:t>指向栈顶元素</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self.head.next=p.next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删除栈顶元素</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True</a:t>
            </a:r>
            <a:endParaRPr lang="en-US" altLang="en-US" sz="1600">
              <a:latin typeface="Times New Roman" panose="02020603050405020304" pitchFamily="18" charset="0"/>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4.3 </a:t>
            </a:r>
            <a:r>
              <a:rPr lang="zh-CN" altLang="en-US" sz="3200" noProof="0" dirty="0">
                <a:ln>
                  <a:noFill/>
                </a:ln>
                <a:effectLst/>
                <a:uLnTx/>
                <a:uFillTx/>
                <a:latin typeface="黑体" panose="02010609060101010101" pitchFamily="2" charset="-122"/>
                <a:ea typeface="黑体" panose="02010609060101010101" pitchFamily="2" charset="-122"/>
                <a:sym typeface="+mn-ea"/>
              </a:rPr>
              <a:t>链栈</a:t>
            </a: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链</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栈的实现</a:t>
            </a:r>
          </a:p>
        </p:txBody>
      </p:sp>
      <p:sp>
        <p:nvSpPr>
          <p:cNvPr id="100" name="文本框 99"/>
          <p:cNvSpPr txBox="1"/>
          <p:nvPr/>
        </p:nvSpPr>
        <p:spPr>
          <a:xfrm>
            <a:off x="395605" y="1327785"/>
            <a:ext cx="7571105" cy="304609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 </a:t>
            </a:r>
            <a:r>
              <a:rPr lang="zh-CN" altLang="en-US" sz="1600">
                <a:latin typeface="Courier New" panose="02070309020205020404" charset="0"/>
                <a:ea typeface="宋体" panose="02010600030101010101" pitchFamily="2" charset="-122"/>
              </a:rPr>
              <a:t>遍历栈</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class LinkStack:               #</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定义链栈类</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def output(self):          # 遍历栈</a:t>
            </a:r>
          </a:p>
          <a:p>
            <a:r>
              <a:rPr lang="en-US" sz="1600">
                <a:latin typeface="Courier New" panose="02070309020205020404" charset="0"/>
                <a:ea typeface="宋体" panose="02010600030101010101" pitchFamily="2" charset="-122"/>
              </a:rPr>
              <a:t>        if self.empty()==True: return</a:t>
            </a:r>
          </a:p>
          <a:p>
            <a:r>
              <a:rPr lang="en-US" sz="1600">
                <a:latin typeface="Courier New" panose="02070309020205020404" charset="0"/>
                <a:ea typeface="宋体" panose="02010600030101010101" pitchFamily="2" charset="-122"/>
              </a:rPr>
              <a:t>        cnt=0</a:t>
            </a:r>
          </a:p>
          <a:p>
            <a:r>
              <a:rPr lang="en-US" sz="1600">
                <a:latin typeface="Courier New" panose="02070309020205020404" charset="0"/>
                <a:ea typeface="宋体" panose="02010600030101010101" pitchFamily="2" charset="-122"/>
              </a:rPr>
              <a:t>        while self.empty()==False:</a:t>
            </a:r>
          </a:p>
          <a:p>
            <a:r>
              <a:rPr lang="en-US" sz="1600">
                <a:latin typeface="Courier New" panose="02070309020205020404" charset="0"/>
                <a:ea typeface="宋体" panose="02010600030101010101" pitchFamily="2" charset="-122"/>
              </a:rPr>
              <a:t>            cnt+=1</a:t>
            </a:r>
          </a:p>
          <a:p>
            <a:r>
              <a:rPr lang="en-US" sz="1600">
                <a:latin typeface="Courier New" panose="02070309020205020404" charset="0"/>
                <a:ea typeface="宋体" panose="02010600030101010101" pitchFamily="2" charset="-122"/>
              </a:rPr>
              <a:t>            if cnt&gt;1:</a:t>
            </a:r>
          </a:p>
          <a:p>
            <a:r>
              <a:rPr lang="en-US" sz="1600">
                <a:latin typeface="Courier New" panose="02070309020205020404" charset="0"/>
                <a:ea typeface="宋体" panose="02010600030101010101" pitchFamily="2" charset="-122"/>
              </a:rPr>
              <a:t>                print(' ',end='')</a:t>
            </a:r>
          </a:p>
          <a:p>
            <a:r>
              <a:rPr lang="en-US" sz="1600">
                <a:latin typeface="Courier New" panose="02070309020205020404" charset="0"/>
                <a:ea typeface="宋体" panose="02010600030101010101" pitchFamily="2" charset="-122"/>
              </a:rPr>
              <a:t>            print(self.getTop(),end='')</a:t>
            </a:r>
          </a:p>
          <a:p>
            <a:r>
              <a:rPr lang="en-US" sz="1600">
                <a:latin typeface="Courier New" panose="02070309020205020404" charset="0"/>
                <a:ea typeface="宋体" panose="02010600030101010101" pitchFamily="2" charset="-122"/>
              </a:rPr>
              <a:t>            self.pop()</a:t>
            </a:r>
          </a:p>
          <a:p>
            <a:r>
              <a:rPr lang="en-US" sz="1600">
                <a:latin typeface="Courier New" panose="02070309020205020404" charset="0"/>
                <a:ea typeface="宋体" panose="02010600030101010101" pitchFamily="2" charset="-122"/>
              </a:rPr>
              <a:t>        print()</a:t>
            </a:r>
            <a:endParaRPr lang="en-US" altLang="en-US" sz="1600">
              <a:latin typeface="Times New Roman" panose="02020603050405020304" pitchFamily="18" charset="0"/>
              <a:ea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4.3 </a:t>
            </a:r>
            <a:r>
              <a:rPr lang="zh-CN" altLang="en-US" sz="3200" noProof="0" dirty="0">
                <a:ln>
                  <a:noFill/>
                </a:ln>
                <a:effectLst/>
                <a:uLnTx/>
                <a:uFillTx/>
                <a:latin typeface="黑体" panose="02010609060101010101" pitchFamily="2" charset="-122"/>
                <a:ea typeface="黑体" panose="02010609060101010101" pitchFamily="2" charset="-122"/>
                <a:sym typeface="+mn-ea"/>
              </a:rPr>
              <a:t>链栈</a:t>
            </a: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noProof="0" dirty="0">
                <a:ln>
                  <a:noFill/>
                </a:ln>
                <a:effectLst/>
                <a:uLnTx/>
                <a:uFillTx/>
                <a:latin typeface="Times New Roman" panose="02020603050405020304" pitchFamily="18" charset="0"/>
                <a:cs typeface="Times New Roman" panose="02020603050405020304" pitchFamily="18" charset="0"/>
                <a:sym typeface="+mn-ea"/>
              </a:rPr>
              <a:t>调用</a:t>
            </a:r>
            <a:r>
              <a:rPr altLang="zh-CN" sz="2000" b="1" noProof="0" dirty="0">
                <a:ln>
                  <a:noFill/>
                </a:ln>
                <a:effectLst/>
                <a:uLnTx/>
                <a:uFillTx/>
                <a:latin typeface="Times New Roman" panose="02020603050405020304" pitchFamily="18" charset="0"/>
                <a:cs typeface="Times New Roman" panose="02020603050405020304" pitchFamily="18" charset="0"/>
                <a:sym typeface="+mn-ea"/>
              </a:rPr>
              <a:t>链</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栈的</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基本操作</a:t>
            </a:r>
          </a:p>
        </p:txBody>
      </p:sp>
      <p:sp>
        <p:nvSpPr>
          <p:cNvPr id="100" name="文本框 99"/>
          <p:cNvSpPr txBox="1"/>
          <p:nvPr/>
        </p:nvSpPr>
        <p:spPr>
          <a:xfrm>
            <a:off x="395605" y="1327785"/>
            <a:ext cx="7571105" cy="2061210"/>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try:</a:t>
            </a:r>
          </a:p>
          <a:p>
            <a:r>
              <a:rPr sz="1600">
                <a:latin typeface="Courier New" panose="02070309020205020404" charset="0"/>
                <a:ea typeface="宋体" panose="02010600030101010101" pitchFamily="2" charset="-122"/>
              </a:rPr>
              <a:t>    while True:</a:t>
            </a:r>
          </a:p>
          <a:p>
            <a:r>
              <a:rPr sz="1600">
                <a:latin typeface="Courier New" panose="02070309020205020404" charset="0"/>
                <a:ea typeface="宋体" panose="02010600030101010101" pitchFamily="2" charset="-122"/>
              </a:rPr>
              <a:t>        s=LinkStack()</a:t>
            </a:r>
          </a:p>
          <a:p>
            <a:r>
              <a:rPr sz="1600">
                <a:latin typeface="Courier New" panose="02070309020205020404" charset="0"/>
                <a:ea typeface="宋体" panose="02010600030101010101" pitchFamily="2" charset="-122"/>
              </a:rPr>
              <a:t>        a=list(map(int, input().split()))</a:t>
            </a:r>
          </a:p>
          <a:p>
            <a:r>
              <a:rPr sz="1600">
                <a:latin typeface="Courier New" panose="02070309020205020404" charset="0"/>
                <a:ea typeface="宋体" panose="02010600030101010101" pitchFamily="2" charset="-122"/>
              </a:rPr>
              <a:t>        for it in a:</a:t>
            </a:r>
          </a:p>
          <a:p>
            <a:r>
              <a:rPr sz="1600">
                <a:latin typeface="Courier New" panose="02070309020205020404" charset="0"/>
                <a:ea typeface="宋体" panose="02010600030101010101" pitchFamily="2" charset="-122"/>
              </a:rPr>
              <a:t>            s.push(it)</a:t>
            </a:r>
          </a:p>
          <a:p>
            <a:r>
              <a:rPr sz="1600">
                <a:latin typeface="Courier New" panose="02070309020205020404" charset="0"/>
                <a:ea typeface="宋体" panose="02010600030101010101" pitchFamily="2" charset="-122"/>
              </a:rPr>
              <a:t>        s.output()</a:t>
            </a:r>
          </a:p>
          <a:p>
            <a:r>
              <a:rPr sz="1600">
                <a:latin typeface="Courier New" panose="02070309020205020404" charset="0"/>
                <a:ea typeface="宋体" panose="02010600030101010101" pitchFamily="2" charset="-122"/>
              </a:rPr>
              <a:t>except EOFError: pass</a:t>
            </a:r>
          </a:p>
        </p:txBody>
      </p:sp>
      <p:sp>
        <p:nvSpPr>
          <p:cNvPr id="6" name="文本框 5"/>
          <p:cNvSpPr txBox="1"/>
          <p:nvPr>
            <p:custDataLst>
              <p:tags r:id="rId1"/>
            </p:custDataLst>
          </p:nvPr>
        </p:nvSpPr>
        <p:spPr>
          <a:xfrm>
            <a:off x="395605" y="3460750"/>
            <a:ext cx="7404100"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注意，用成员函数getTop取栈顶元素时，应先判断栈非空</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4.4 </a:t>
            </a:r>
            <a:r>
              <a:rPr sz="3200" noProof="0" dirty="0" err="1">
                <a:latin typeface="黑体" panose="02010609060101010101" pitchFamily="2" charset="-122"/>
                <a:ea typeface="黑体" panose="02010609060101010101" pitchFamily="2" charset="-122"/>
                <a:sym typeface="+mn-ea"/>
              </a:rPr>
              <a:t>LifoQueue类</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LifoQueue</a:t>
            </a:r>
            <a:r>
              <a:rPr lang="zh-CN" sz="2000" b="1" noProof="0" dirty="0">
                <a:ln>
                  <a:noFill/>
                </a:ln>
                <a:effectLst/>
                <a:uLnTx/>
                <a:uFillTx/>
                <a:latin typeface="Times New Roman" panose="02020603050405020304" pitchFamily="18" charset="0"/>
                <a:cs typeface="Times New Roman" panose="02020603050405020304" pitchFamily="18" charset="0"/>
                <a:sym typeface="+mn-ea"/>
              </a:rPr>
              <a:t>基础知识</a:t>
            </a:r>
          </a:p>
        </p:txBody>
      </p:sp>
      <p:sp>
        <p:nvSpPr>
          <p:cNvPr id="6" name="文本框 5"/>
          <p:cNvSpPr txBox="1"/>
          <p:nvPr>
            <p:custDataLst>
              <p:tags r:id="rId1"/>
            </p:custDataLst>
          </p:nvPr>
        </p:nvSpPr>
        <p:spPr>
          <a:xfrm>
            <a:off x="323215" y="1275715"/>
            <a:ext cx="7404100" cy="76835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Python模块queue中的LifoQueue类实现栈的功能</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LifoQueue类</a:t>
            </a:r>
            <a:r>
              <a:rPr lang="zh-CN" sz="2000" noProof="0" dirty="0">
                <a:ln>
                  <a:noFill/>
                </a:ln>
                <a:effectLst/>
                <a:uLnTx/>
                <a:uFillTx/>
                <a:latin typeface="Times New Roman" panose="02020603050405020304" pitchFamily="18" charset="0"/>
                <a:cs typeface="Times New Roman" panose="02020603050405020304" pitchFamily="18" charset="0"/>
                <a:sym typeface="+mn-ea"/>
              </a:rPr>
              <a:t>的常用方法</a:t>
            </a:r>
          </a:p>
        </p:txBody>
      </p:sp>
      <p:pic>
        <p:nvPicPr>
          <p:cNvPr id="3" name="图片 2"/>
          <p:cNvPicPr>
            <a:picLocks noChangeAspect="1"/>
          </p:cNvPicPr>
          <p:nvPr/>
        </p:nvPicPr>
        <p:blipFill>
          <a:blip r:embed="rId4"/>
          <a:stretch>
            <a:fillRect/>
          </a:stretch>
        </p:blipFill>
        <p:spPr>
          <a:xfrm>
            <a:off x="323215" y="2044065"/>
            <a:ext cx="6667500" cy="2114550"/>
          </a:xfrm>
          <a:prstGeom prst="rect">
            <a:avLst/>
          </a:prstGeom>
        </p:spPr>
      </p:pic>
      <p:sp>
        <p:nvSpPr>
          <p:cNvPr id="4" name="文本框 3"/>
          <p:cNvSpPr txBox="1"/>
          <p:nvPr>
            <p:custDataLst>
              <p:tags r:id="rId2"/>
            </p:custDataLst>
          </p:nvPr>
        </p:nvSpPr>
        <p:spPr>
          <a:xfrm>
            <a:off x="450215" y="4084320"/>
            <a:ext cx="5135245"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使用LifoQueue类需从模块queue中引入</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p>
        </p:txBody>
      </p:sp>
      <p:sp>
        <p:nvSpPr>
          <p:cNvPr id="5" name="文本框 4"/>
          <p:cNvSpPr txBox="1"/>
          <p:nvPr/>
        </p:nvSpPr>
        <p:spPr>
          <a:xfrm>
            <a:off x="827405" y="4444365"/>
            <a:ext cx="3507740" cy="337185"/>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from queue import LifoQueue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 calcmode="lin" valueType="num">
                                      <p:cBhvr additive="base">
                                        <p:cTn id="25"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4" grpId="0" uiExpand="1" build="p"/>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4.4 </a:t>
            </a:r>
            <a:r>
              <a:rPr lang="en-US" altLang="zh-CN" sz="3200" noProof="0" dirty="0" err="1">
                <a:latin typeface="黑体" panose="02010609060101010101" pitchFamily="2" charset="-122"/>
                <a:ea typeface="黑体" panose="02010609060101010101" pitchFamily="2" charset="-122"/>
                <a:sym typeface="+mn-ea"/>
              </a:rPr>
              <a:t>LifoQueue</a:t>
            </a:r>
            <a:r>
              <a:rPr lang="zh-CN" altLang="en-US" sz="3200" noProof="0" dirty="0">
                <a:latin typeface="黑体" panose="02010609060101010101" pitchFamily="2" charset="-122"/>
                <a:ea typeface="黑体" panose="02010609060101010101" pitchFamily="2" charset="-122"/>
                <a:sym typeface="+mn-ea"/>
              </a:rPr>
              <a:t>类</a:t>
            </a: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LifoQueue</a:t>
            </a:r>
            <a:r>
              <a:rPr lang="zh-CN" sz="2000" b="1" noProof="0" dirty="0">
                <a:ln>
                  <a:noFill/>
                </a:ln>
                <a:effectLst/>
                <a:uLnTx/>
                <a:uFillTx/>
                <a:latin typeface="Times New Roman" panose="02020603050405020304" pitchFamily="18" charset="0"/>
                <a:cs typeface="Times New Roman" panose="02020603050405020304" pitchFamily="18" charset="0"/>
                <a:sym typeface="+mn-ea"/>
              </a:rPr>
              <a:t>的基本用法</a:t>
            </a:r>
          </a:p>
        </p:txBody>
      </p:sp>
      <p:sp>
        <p:nvSpPr>
          <p:cNvPr id="5" name="文本框 4"/>
          <p:cNvSpPr txBox="1"/>
          <p:nvPr/>
        </p:nvSpPr>
        <p:spPr>
          <a:xfrm>
            <a:off x="395605" y="1347470"/>
            <a:ext cx="7573010" cy="2553335"/>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from queue import LifoQueue</a:t>
            </a:r>
          </a:p>
          <a:p>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s=LifoQueue()                     # 定义栈s</a:t>
            </a:r>
          </a:p>
          <a:p>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a=list(map(int, input().split()))</a:t>
            </a:r>
          </a:p>
          <a:p>
            <a:r>
              <a:rPr sz="1600">
                <a:latin typeface="Courier New" panose="02070309020205020404" charset="0"/>
                <a:ea typeface="宋体" panose="02010600030101010101" pitchFamily="2" charset="-122"/>
              </a:rPr>
              <a:t>for it in a:</a:t>
            </a:r>
          </a:p>
          <a:p>
            <a:r>
              <a:rPr sz="1600">
                <a:latin typeface="Courier New" panose="02070309020205020404" charset="0"/>
                <a:ea typeface="宋体" panose="02010600030101010101" pitchFamily="2" charset="-122"/>
              </a:rPr>
              <a:t>    s.put(it)                     # 入栈</a:t>
            </a:r>
          </a:p>
          <a:p>
            <a:r>
              <a:rPr sz="1600">
                <a:latin typeface="Courier New" panose="02070309020205020404" charset="0"/>
                <a:ea typeface="宋体" panose="02010600030101010101" pitchFamily="2" charset="-122"/>
              </a:rPr>
              <a:t>print(s.qsize())                  # 输出栈大小</a:t>
            </a:r>
          </a:p>
          <a:p>
            <a:r>
              <a:rPr sz="1600">
                <a:latin typeface="Courier New" panose="02070309020205020404" charset="0"/>
                <a:ea typeface="宋体" panose="02010600030101010101" pitchFamily="2" charset="-122"/>
              </a:rPr>
              <a:t>while s.empty()==False:           # 当栈非空时循环</a:t>
            </a:r>
          </a:p>
          <a:p>
            <a:r>
              <a:rPr sz="1600">
                <a:latin typeface="Courier New" panose="02070309020205020404" charset="0"/>
                <a:ea typeface="宋体" panose="02010600030101010101" pitchFamily="2" charset="-122"/>
              </a:rPr>
              <a:t>    print(s.get())                # 输出栈顶元素并使其出栈</a:t>
            </a:r>
          </a:p>
        </p:txBody>
      </p:sp>
      <p:sp>
        <p:nvSpPr>
          <p:cNvPr id="7" name="文本框 6"/>
          <p:cNvSpPr txBox="1"/>
          <p:nvPr>
            <p:custDataLst>
              <p:tags r:id="rId1"/>
            </p:custDataLst>
          </p:nvPr>
        </p:nvSpPr>
        <p:spPr>
          <a:xfrm>
            <a:off x="394970" y="3890645"/>
            <a:ext cx="7870825" cy="76835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使用LifoQueue类对象的</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方法</a:t>
            </a: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get()时，需先判断栈非空</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使用</a:t>
            </a:r>
            <a:r>
              <a:rPr sz="2000" noProof="0" dirty="0">
                <a:ln>
                  <a:noFill/>
                </a:ln>
                <a:effectLst/>
                <a:uLnTx/>
                <a:uFillTx/>
                <a:latin typeface="Times New Roman" panose="02020603050405020304" pitchFamily="18" charset="0"/>
                <a:cs typeface="Times New Roman" panose="02020603050405020304" pitchFamily="18" charset="0"/>
                <a:sym typeface="+mn-ea"/>
              </a:rPr>
              <a:t>LifoQueue类对象的</a:t>
            </a:r>
            <a:r>
              <a:rPr lang="zh-CN" sz="2000" noProof="0" dirty="0">
                <a:ln>
                  <a:noFill/>
                </a:ln>
                <a:effectLst/>
                <a:uLnTx/>
                <a:uFillTx/>
                <a:latin typeface="Times New Roman" panose="02020603050405020304" pitchFamily="18" charset="0"/>
                <a:cs typeface="Times New Roman" panose="02020603050405020304" pitchFamily="18" charset="0"/>
                <a:sym typeface="+mn-ea"/>
              </a:rPr>
              <a:t>方法</a:t>
            </a:r>
            <a:r>
              <a:rPr sz="2000" noProof="0" dirty="0">
                <a:ln>
                  <a:noFill/>
                </a:ln>
                <a:effectLst/>
                <a:uLnTx/>
                <a:uFillTx/>
                <a:latin typeface="Times New Roman" panose="02020603050405020304" pitchFamily="18" charset="0"/>
                <a:cs typeface="Times New Roman" panose="02020603050405020304" pitchFamily="18" charset="0"/>
                <a:sym typeface="+mn-ea"/>
              </a:rPr>
              <a:t>get()时</a:t>
            </a:r>
            <a:r>
              <a:rPr lang="zh-CN" sz="2000" noProof="0" dirty="0">
                <a:ln>
                  <a:noFill/>
                </a:ln>
                <a:effectLst/>
                <a:uLnTx/>
                <a:uFillTx/>
                <a:latin typeface="Times New Roman" panose="02020603050405020304" pitchFamily="18" charset="0"/>
                <a:cs typeface="Times New Roman" panose="02020603050405020304" pitchFamily="18" charset="0"/>
                <a:sym typeface="+mn-ea"/>
              </a:rPr>
              <a:t>，取栈顶元素的同时使其出栈。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additive="base">
                                        <p:cTn id="19"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4.5 栈</a:t>
            </a:r>
            <a:r>
              <a:rPr lang="zh-CN" altLang="en-US" sz="3200" noProof="0" dirty="0">
                <a:ln>
                  <a:noFill/>
                </a:ln>
                <a:effectLst/>
                <a:uLnTx/>
                <a:uFillTx/>
                <a:latin typeface="黑体" panose="02010609060101010101" pitchFamily="2" charset="-122"/>
                <a:ea typeface="黑体" panose="02010609060101010101" pitchFamily="2" charset="-122"/>
                <a:sym typeface="+mn-ea"/>
              </a:rPr>
              <a:t>的</a:t>
            </a:r>
            <a:r>
              <a:rPr lang="zh-CN" altLang="en-US" sz="3200" dirty="0">
                <a:latin typeface="黑体" panose="02010609060101010101" pitchFamily="2" charset="-122"/>
                <a:ea typeface="黑体" panose="02010609060101010101" pitchFamily="2" charset="-122"/>
                <a:sym typeface="+mn-ea"/>
              </a:rPr>
              <a:t>运用</a:t>
            </a:r>
            <a:endParaRPr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181483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b="1" noProof="0" dirty="0">
                <a:ln>
                  <a:noFill/>
                </a:ln>
                <a:effectLst/>
                <a:uLnTx/>
                <a:uFillTx/>
                <a:latin typeface="Times New Roman" panose="02020603050405020304" pitchFamily="18" charset="0"/>
                <a:cs typeface="Times New Roman" panose="02020603050405020304" pitchFamily="18" charset="0"/>
                <a:sym typeface="+mn-ea"/>
              </a:rPr>
              <a:t>例4.5.1. 进制转换</a:t>
            </a:r>
            <a:endParaRPr lang="zh-CN" altLang="zh-CN"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要求将十进制正整数N转换为k（1&lt;k&lt;10）进制数。</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十进制整数转换为其他进制数，采用</a:t>
            </a:r>
            <a:r>
              <a:rPr lang="en-US" altLang="zh-CN" sz="2000" strike="noStrike" noProof="0" dirty="0">
                <a:ln>
                  <a:noFill/>
                </a:ln>
                <a:effectLst/>
                <a:uLnTx/>
                <a:uFillTx/>
                <a:latin typeface="宋体" panose="02010600030101010101" pitchFamily="2" charset="-122"/>
                <a:cs typeface="Times New Roman" panose="02020603050405020304" pitchFamily="18" charset="0"/>
                <a:sym typeface="+mn-ea"/>
              </a:rPr>
              <a:t>“</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除以基数逆序取余数至商为0为止</a:t>
            </a:r>
            <a:r>
              <a:rPr lang="en-US" altLang="zh-CN" sz="2000" strike="noStrike" noProof="0" dirty="0">
                <a:ln>
                  <a:noFill/>
                </a:ln>
                <a:effectLst/>
                <a:uLnTx/>
                <a:uFillTx/>
                <a:latin typeface="宋体" panose="02010600030101010101" pitchFamily="2" charset="-122"/>
                <a:cs typeface="Times New Roman" panose="02020603050405020304" pitchFamily="18" charset="0"/>
                <a:sym typeface="+mn-ea"/>
              </a:rPr>
              <a:t>”</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的方法。</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例如：十进制整数123转换为八进制</a:t>
            </a:r>
          </a:p>
        </p:txBody>
      </p:sp>
      <p:graphicFrame>
        <p:nvGraphicFramePr>
          <p:cNvPr id="2" name="对象 1"/>
          <p:cNvGraphicFramePr>
            <a:graphicFrameLocks noChangeAspect="1"/>
          </p:cNvGraphicFramePr>
          <p:nvPr/>
        </p:nvGraphicFramePr>
        <p:xfrm>
          <a:off x="827405" y="2658110"/>
          <a:ext cx="2541641" cy="2160000"/>
        </p:xfrm>
        <a:graphic>
          <a:graphicData uri="http://schemas.openxmlformats.org/presentationml/2006/ole">
            <mc:AlternateContent xmlns:mc="http://schemas.openxmlformats.org/markup-compatibility/2006">
              <mc:Choice xmlns:v="urn:schemas-microsoft-com:vml" Requires="v">
                <p:oleObj spid="_x0000_s2053" r:id="rId3" imgW="1838325" imgH="1562100" progId="Paint.Picture">
                  <p:embed/>
                </p:oleObj>
              </mc:Choice>
              <mc:Fallback>
                <p:oleObj r:id="rId3" imgW="1838325" imgH="1562100" progId="Paint.Picture">
                  <p:embed/>
                  <p:pic>
                    <p:nvPicPr>
                      <p:cNvPr id="0" name="图片 2"/>
                      <p:cNvPicPr/>
                      <p:nvPr/>
                    </p:nvPicPr>
                    <p:blipFill>
                      <a:blip r:embed="rId4"/>
                      <a:stretch>
                        <a:fillRect/>
                      </a:stretch>
                    </p:blipFill>
                    <p:spPr>
                      <a:xfrm>
                        <a:off x="827405" y="2658110"/>
                        <a:ext cx="2541641" cy="2160000"/>
                      </a:xfrm>
                      <a:prstGeom prst="rect">
                        <a:avLst/>
                      </a:prstGeom>
                    </p:spPr>
                  </p:pic>
                </p:oleObj>
              </mc:Fallback>
            </mc:AlternateContent>
          </a:graphicData>
        </a:graphic>
      </p:graphicFrame>
      <p:sp>
        <p:nvSpPr>
          <p:cNvPr id="100" name="文本框 99"/>
          <p:cNvSpPr txBox="1"/>
          <p:nvPr/>
        </p:nvSpPr>
        <p:spPr>
          <a:xfrm>
            <a:off x="3492500" y="3940175"/>
            <a:ext cx="5080000" cy="706755"/>
          </a:xfrm>
          <a:prstGeom prst="rect">
            <a:avLst/>
          </a:prstGeom>
          <a:noFill/>
          <a:ln w="9525">
            <a:noFill/>
          </a:ln>
        </p:spPr>
        <p:txBody>
          <a:bodyPr>
            <a:spAutoFit/>
          </a:bodyPr>
          <a:lstStyle/>
          <a:p>
            <a:r>
              <a:rPr lang="zh-CN" sz="2000">
                <a:latin typeface="Times New Roman" panose="02020603050405020304" pitchFamily="18" charset="0"/>
                <a:ea typeface="宋体" panose="02010600030101010101" pitchFamily="2" charset="-122"/>
              </a:rPr>
              <a:t>后面求得的余数需先输出，符合</a:t>
            </a:r>
            <a:r>
              <a:rPr lang="zh-CN" sz="2000">
                <a:latin typeface="Times New Roman" panose="02020603050405020304" pitchFamily="18" charset="0"/>
                <a:ea typeface="宋体" panose="02010600030101010101" pitchFamily="2" charset="-122"/>
                <a:cs typeface="Times New Roman" panose="02020603050405020304" pitchFamily="18" charset="0"/>
              </a:rPr>
              <a:t>“后进先出”的特点，可借助栈来求解。</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 calcmode="lin" valueType="num">
                                      <p:cBhvr additive="base">
                                        <p:cTn id="1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 calcmode="lin" valueType="num">
                                      <p:cBhvr additive="base">
                                        <p:cTn id="23"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00"/>
                                        </p:tgtEl>
                                        <p:attrNameLst>
                                          <p:attrName>style.visibility</p:attrName>
                                        </p:attrNameLst>
                                      </p:cBhvr>
                                      <p:to>
                                        <p:strVal val="visible"/>
                                      </p:to>
                                    </p:set>
                                    <p:anim calcmode="lin" valueType="num">
                                      <p:cBhvr additive="base">
                                        <p:cTn id="35" dur="500" fill="hold"/>
                                        <p:tgtEl>
                                          <p:spTgt spid="100"/>
                                        </p:tgtEl>
                                        <p:attrNameLst>
                                          <p:attrName>ppt_x</p:attrName>
                                        </p:attrNameLst>
                                      </p:cBhvr>
                                      <p:tavLst>
                                        <p:tav tm="0">
                                          <p:val>
                                            <p:strVal val="#ppt_x"/>
                                          </p:val>
                                        </p:tav>
                                        <p:tav tm="100000">
                                          <p:val>
                                            <p:strVal val="#ppt_x"/>
                                          </p:val>
                                        </p:tav>
                                      </p:tavLst>
                                    </p:anim>
                                    <p:anim calcmode="lin" valueType="num">
                                      <p:cBhvr additive="base">
                                        <p:cTn id="36"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4.5 </a:t>
            </a:r>
            <a:r>
              <a:rPr lang="zh-CN" altLang="en-US" sz="3200" noProof="0" dirty="0">
                <a:ln>
                  <a:noFill/>
                </a:ln>
                <a:effectLst/>
                <a:uLnTx/>
                <a:uFillTx/>
                <a:latin typeface="黑体" panose="02010609060101010101" pitchFamily="2" charset="-122"/>
                <a:ea typeface="黑体" panose="02010609060101010101" pitchFamily="2" charset="-122"/>
                <a:sym typeface="+mn-ea"/>
              </a:rPr>
              <a:t>栈的</a:t>
            </a:r>
            <a:r>
              <a:rPr lang="zh-CN" altLang="en-US" sz="3200" dirty="0">
                <a:latin typeface="黑体" panose="02010609060101010101" pitchFamily="2" charset="-122"/>
                <a:ea typeface="黑体" panose="02010609060101010101" pitchFamily="2" charset="-122"/>
                <a:sym typeface="+mn-ea"/>
              </a:rPr>
              <a:t>运用</a:t>
            </a:r>
            <a:endParaRPr lang="zh-CN" altLang="en-US"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b="1" noProof="0" dirty="0">
                <a:ln>
                  <a:noFill/>
                </a:ln>
                <a:effectLst/>
                <a:uLnTx/>
                <a:uFillTx/>
                <a:latin typeface="Times New Roman" panose="02020603050405020304" pitchFamily="18" charset="0"/>
                <a:cs typeface="Times New Roman" panose="02020603050405020304" pitchFamily="18" charset="0"/>
                <a:sym typeface="+mn-ea"/>
              </a:rPr>
              <a:t>例4.5.1. 进制转换</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395605" y="1275715"/>
            <a:ext cx="7212330" cy="2306955"/>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def change(n, k):       </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把正整数n转换为k进制数</a:t>
            </a:r>
          </a:p>
          <a:p>
            <a:r>
              <a:rPr sz="1600">
                <a:latin typeface="Courier New" panose="02070309020205020404" charset="0"/>
                <a:ea typeface="宋体" panose="02010600030101010101" pitchFamily="2" charset="-122"/>
              </a:rPr>
              <a:t>    s=Stack()           </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创建空栈</a:t>
            </a:r>
          </a:p>
          <a:p>
            <a:r>
              <a:rPr sz="1600">
                <a:latin typeface="Courier New" panose="02070309020205020404" charset="0"/>
                <a:ea typeface="宋体" panose="02010600030101010101" pitchFamily="2" charset="-122"/>
              </a:rPr>
              <a:t>    while n&gt;0:          </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当n大于0时循环</a:t>
            </a:r>
          </a:p>
          <a:p>
            <a:r>
              <a:rPr sz="1600">
                <a:latin typeface="Courier New" panose="02070309020205020404" charset="0"/>
                <a:ea typeface="宋体" panose="02010600030101010101" pitchFamily="2" charset="-122"/>
              </a:rPr>
              <a:t>        s.push(n%k)     </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余数入栈</a:t>
            </a:r>
          </a:p>
          <a:p>
            <a:r>
              <a:rPr sz="1600">
                <a:latin typeface="Courier New" panose="02070309020205020404" charset="0"/>
                <a:ea typeface="宋体" panose="02010600030101010101" pitchFamily="2" charset="-122"/>
              </a:rPr>
              <a:t>        n//=k           </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求新的商</a:t>
            </a:r>
          </a:p>
          <a:p>
            <a:r>
              <a:rPr sz="1600">
                <a:latin typeface="Courier New" panose="02070309020205020404" charset="0"/>
                <a:ea typeface="宋体" panose="02010600030101010101" pitchFamily="2" charset="-122"/>
              </a:rPr>
              <a:t>    while not s.empty():</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当栈非空时循环</a:t>
            </a:r>
          </a:p>
          <a:p>
            <a:r>
              <a:rPr sz="1600">
                <a:latin typeface="Courier New" panose="02070309020205020404" charset="0"/>
                <a:ea typeface="宋体" panose="02010600030101010101" pitchFamily="2" charset="-122"/>
              </a:rPr>
              <a:t>        print(s.getTop(),end='')  # 取栈顶元素输出</a:t>
            </a:r>
          </a:p>
          <a:p>
            <a:r>
              <a:rPr sz="1600">
                <a:latin typeface="Courier New" panose="02070309020205020404" charset="0"/>
                <a:ea typeface="宋体" panose="02010600030101010101" pitchFamily="2" charset="-122"/>
              </a:rPr>
              <a:t>        s.pop()                   # 出栈</a:t>
            </a:r>
          </a:p>
          <a:p>
            <a:r>
              <a:rPr sz="1600">
                <a:latin typeface="Courier New" panose="02070309020205020404" charset="0"/>
                <a:ea typeface="宋体" panose="02010600030101010101" pitchFamily="2" charset="-122"/>
              </a:rPr>
              <a:t>    print()</a:t>
            </a:r>
          </a:p>
        </p:txBody>
      </p:sp>
      <p:sp>
        <p:nvSpPr>
          <p:cNvPr id="2" name="文本框 1"/>
          <p:cNvSpPr txBox="1"/>
          <p:nvPr/>
        </p:nvSpPr>
        <p:spPr>
          <a:xfrm>
            <a:off x="395605" y="3796030"/>
            <a:ext cx="7404100" cy="70675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Stack</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是自定义顺序栈类</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altLang="zh-CN" sz="2000" noProof="0" dirty="0">
                <a:ln>
                  <a:noFill/>
                </a:ln>
                <a:effectLst/>
                <a:uLnTx/>
                <a:uFillTx/>
                <a:latin typeface="Times New Roman" panose="02020603050405020304" pitchFamily="18" charset="0"/>
                <a:cs typeface="Times New Roman" panose="02020603050405020304" pitchFamily="18" charset="0"/>
                <a:sym typeface="+mn-ea"/>
              </a:rPr>
              <a:t>push、empty、getTop、pop等成员函数的</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定义详见任务4.2。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7995" y="844550"/>
            <a:ext cx="7494270" cy="3046095"/>
          </a:xfrm>
          <a:prstGeom prst="rect">
            <a:avLst/>
          </a:prstGeom>
          <a:noFill/>
          <a:ln w="9525">
            <a:noFill/>
          </a:ln>
        </p:spPr>
        <p:txBody>
          <a:bodyPr wrap="square">
            <a:spAutoFit/>
          </a:bodyPr>
          <a:lstStyle/>
          <a:p>
            <a:r>
              <a:rPr sz="2400">
                <a:latin typeface="Times New Roman" panose="02020603050405020304" pitchFamily="18" charset="0"/>
                <a:ea typeface="宋体" panose="02010600030101010101" pitchFamily="2" charset="-122"/>
              </a:rPr>
              <a:t>【知识目标】</a:t>
            </a:r>
          </a:p>
          <a:p>
            <a:r>
              <a:rPr sz="2400">
                <a:latin typeface="Times New Roman" panose="02020603050405020304" pitchFamily="18" charset="0"/>
                <a:ea typeface="宋体" panose="02010600030101010101" pitchFamily="2" charset="-122"/>
              </a:rPr>
              <a:t>（1）记忆和理解栈的基础知识。</a:t>
            </a:r>
          </a:p>
          <a:p>
            <a:r>
              <a:rPr sz="2400">
                <a:latin typeface="Times New Roman" panose="02020603050405020304" pitchFamily="18" charset="0"/>
                <a:ea typeface="宋体" panose="02010600030101010101" pitchFamily="2" charset="-122"/>
              </a:rPr>
              <a:t>（2）记忆和理解LifoQueue类的基础知识。</a:t>
            </a:r>
          </a:p>
          <a:p>
            <a:r>
              <a:rPr sz="2400">
                <a:latin typeface="Times New Roman" panose="02020603050405020304" pitchFamily="18" charset="0"/>
                <a:ea typeface="宋体" panose="02010600030101010101" pitchFamily="2" charset="-122"/>
              </a:rPr>
              <a:t>【能力目标】</a:t>
            </a:r>
          </a:p>
          <a:p>
            <a:r>
              <a:rPr sz="2400">
                <a:latin typeface="Times New Roman" panose="02020603050405020304" pitchFamily="18" charset="0"/>
                <a:ea typeface="宋体" panose="02010600030101010101" pitchFamily="2" charset="-122"/>
              </a:rPr>
              <a:t>（1）掌握顺序栈、链式栈的具体实现。</a:t>
            </a:r>
          </a:p>
          <a:p>
            <a:r>
              <a:rPr sz="2400">
                <a:latin typeface="Times New Roman" panose="02020603050405020304" pitchFamily="18" charset="0"/>
                <a:ea typeface="宋体" panose="02010600030101010101" pitchFamily="2" charset="-122"/>
              </a:rPr>
              <a:t>（2）学会运用自定义栈和LifoQueue类求解具体问题。</a:t>
            </a:r>
          </a:p>
          <a:p>
            <a:r>
              <a:rPr sz="2400">
                <a:latin typeface="Times New Roman" panose="02020603050405020304" pitchFamily="18" charset="0"/>
                <a:ea typeface="宋体" panose="02010600030101010101" pitchFamily="2" charset="-122"/>
              </a:rPr>
              <a:t>【素养目标】</a:t>
            </a:r>
          </a:p>
          <a:p>
            <a:r>
              <a:rPr sz="2400">
                <a:latin typeface="Times New Roman" panose="02020603050405020304" pitchFamily="18" charset="0"/>
                <a:ea typeface="宋体" panose="02010600030101010101" pitchFamily="2" charset="-122"/>
              </a:rPr>
              <a:t>养成遵守规则的习惯。</a:t>
            </a:r>
          </a:p>
        </p:txBody>
      </p:sp>
      <p:sp>
        <p:nvSpPr>
          <p:cNvPr id="2" name="Rectangle 2"/>
          <p:cNvSpPr txBox="1">
            <a:spLocks noRot="1"/>
          </p:cNvSpPr>
          <p:nvPr>
            <p:custDataLst>
              <p:tags r:id="rId1"/>
            </p:custDataLst>
          </p:nvPr>
        </p:nvSpPr>
        <p:spPr>
          <a:xfrm>
            <a:off x="428625" y="0"/>
            <a:ext cx="6254750" cy="857250"/>
          </a:xfrm>
          <a:prstGeom prst="rect">
            <a:avLst/>
          </a:prstGeom>
          <a:noFill/>
          <a:ln w="9525">
            <a:noFill/>
          </a:ln>
        </p:spPr>
        <p:txBody>
          <a:bodyPr anchor="b" anchorCtr="0"/>
          <a:lstStyle/>
          <a:p>
            <a:pPr>
              <a:buSzTx/>
            </a:pPr>
            <a:r>
              <a:rPr lang="zh-CN" altLang="en-US" sz="3200" noProof="0" dirty="0">
                <a:ln>
                  <a:noFill/>
                </a:ln>
                <a:effectLst/>
                <a:uLnTx/>
                <a:uFillTx/>
                <a:latin typeface="黑体" panose="02010609060101010101" pitchFamily="2" charset="-122"/>
                <a:ea typeface="黑体" panose="02010609060101010101" pitchFamily="2" charset="-122"/>
                <a:sym typeface="+mn-ea"/>
              </a:rPr>
              <a:t>单元</a:t>
            </a:r>
            <a:r>
              <a:rPr sz="3200" noProof="0" dirty="0">
                <a:ln>
                  <a:noFill/>
                </a:ln>
                <a:effectLst/>
                <a:uLnTx/>
                <a:uFillTx/>
                <a:latin typeface="黑体" panose="02010609060101010101" pitchFamily="2" charset="-122"/>
                <a:ea typeface="黑体" panose="02010609060101010101" pitchFamily="2" charset="-122"/>
                <a:sym typeface="+mn-ea"/>
              </a:rPr>
              <a:t>4 栈</a:t>
            </a:r>
            <a:endParaRPr lang="zh-CN" altLang="en-US" sz="3200" dirty="0">
              <a:latin typeface="黑体" panose="02010609060101010101" pitchFamily="2" charset="-122"/>
              <a:ea typeface="黑体" panose="0201060906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4.5 </a:t>
            </a:r>
            <a:r>
              <a:rPr lang="zh-CN" altLang="en-US" sz="3200" noProof="0" dirty="0">
                <a:ln>
                  <a:noFill/>
                </a:ln>
                <a:effectLst/>
                <a:uLnTx/>
                <a:uFillTx/>
                <a:latin typeface="黑体" panose="02010609060101010101" pitchFamily="2" charset="-122"/>
                <a:ea typeface="黑体" panose="02010609060101010101" pitchFamily="2" charset="-122"/>
                <a:sym typeface="+mn-ea"/>
              </a:rPr>
              <a:t>栈的</a:t>
            </a:r>
            <a:r>
              <a:rPr lang="zh-CN" altLang="en-US" sz="3200" dirty="0">
                <a:latin typeface="黑体" panose="02010609060101010101" pitchFamily="2" charset="-122"/>
                <a:ea typeface="黑体" panose="02010609060101010101" pitchFamily="2" charset="-122"/>
                <a:sym typeface="+mn-ea"/>
              </a:rPr>
              <a:t>运用</a:t>
            </a:r>
            <a:endParaRPr lang="zh-CN" altLang="en-US"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b="1" noProof="0" dirty="0">
                <a:ln>
                  <a:noFill/>
                </a:ln>
                <a:effectLst/>
                <a:uLnTx/>
                <a:uFillTx/>
                <a:latin typeface="Times New Roman" panose="02020603050405020304" pitchFamily="18" charset="0"/>
                <a:cs typeface="Times New Roman" panose="02020603050405020304" pitchFamily="18" charset="0"/>
                <a:sym typeface="+mn-ea"/>
              </a:rPr>
              <a:t>例4.5.1. 进制转换</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395605" y="1779270"/>
            <a:ext cx="7433310" cy="2553335"/>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from queue import LifoQueue   # 从模块queue中引入类LifoQueue</a:t>
            </a:r>
          </a:p>
          <a:p>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def change(n, k):             # 把正整数n转换为k进制数</a:t>
            </a:r>
          </a:p>
          <a:p>
            <a:r>
              <a:rPr sz="1600">
                <a:latin typeface="Courier New" panose="02070309020205020404" charset="0"/>
                <a:ea typeface="宋体" panose="02010600030101010101" pitchFamily="2" charset="-122"/>
              </a:rPr>
              <a:t>    s=LifoQueue()</a:t>
            </a:r>
          </a:p>
          <a:p>
            <a:r>
              <a:rPr sz="1600">
                <a:latin typeface="Courier New" panose="02070309020205020404" charset="0"/>
                <a:ea typeface="宋体" panose="02010600030101010101" pitchFamily="2" charset="-122"/>
              </a:rPr>
              <a:t>    while n&gt;0:</a:t>
            </a:r>
          </a:p>
          <a:p>
            <a:r>
              <a:rPr sz="1600">
                <a:latin typeface="Courier New" panose="02070309020205020404" charset="0"/>
                <a:ea typeface="宋体" panose="02010600030101010101" pitchFamily="2" charset="-122"/>
              </a:rPr>
              <a:t>        s.put(n%k)</a:t>
            </a:r>
          </a:p>
          <a:p>
            <a:r>
              <a:rPr sz="1600">
                <a:latin typeface="Courier New" panose="02070309020205020404" charset="0"/>
                <a:ea typeface="宋体" panose="02010600030101010101" pitchFamily="2" charset="-122"/>
              </a:rPr>
              <a:t>        n//=k</a:t>
            </a:r>
          </a:p>
          <a:p>
            <a:r>
              <a:rPr sz="1600">
                <a:latin typeface="Courier New" panose="02070309020205020404" charset="0"/>
                <a:ea typeface="宋体" panose="02010600030101010101" pitchFamily="2" charset="-122"/>
              </a:rPr>
              <a:t>    while not s.empty():</a:t>
            </a:r>
          </a:p>
          <a:p>
            <a:r>
              <a:rPr sz="1600">
                <a:latin typeface="Courier New" panose="02070309020205020404" charset="0"/>
                <a:ea typeface="宋体" panose="02010600030101010101" pitchFamily="2" charset="-122"/>
              </a:rPr>
              <a:t>        print(s.get(),end='')</a:t>
            </a:r>
          </a:p>
          <a:p>
            <a:r>
              <a:rPr sz="1600">
                <a:latin typeface="Courier New" panose="02070309020205020404" charset="0"/>
                <a:ea typeface="宋体" panose="02010600030101010101" pitchFamily="2" charset="-122"/>
              </a:rPr>
              <a:t>    print()</a:t>
            </a:r>
          </a:p>
        </p:txBody>
      </p:sp>
      <p:sp>
        <p:nvSpPr>
          <p:cNvPr id="2" name="文本框 1"/>
          <p:cNvSpPr txBox="1"/>
          <p:nvPr/>
        </p:nvSpPr>
        <p:spPr>
          <a:xfrm>
            <a:off x="323850" y="1242060"/>
            <a:ext cx="5561330"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可直接用LifoQueue类减少编码工作量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4.5 </a:t>
            </a:r>
            <a:r>
              <a:rPr lang="zh-CN" altLang="en-US" sz="3200" noProof="0" dirty="0">
                <a:ln>
                  <a:noFill/>
                </a:ln>
                <a:effectLst/>
                <a:uLnTx/>
                <a:uFillTx/>
                <a:latin typeface="黑体" panose="02010609060101010101" pitchFamily="2" charset="-122"/>
                <a:ea typeface="黑体" panose="02010609060101010101" pitchFamily="2" charset="-122"/>
                <a:sym typeface="+mn-ea"/>
              </a:rPr>
              <a:t>栈的</a:t>
            </a:r>
            <a:r>
              <a:rPr lang="zh-CN" altLang="en-US" sz="3200" dirty="0">
                <a:latin typeface="黑体" panose="02010609060101010101" pitchFamily="2" charset="-122"/>
                <a:ea typeface="黑体" panose="02010609060101010101" pitchFamily="2" charset="-122"/>
                <a:sym typeface="+mn-ea"/>
              </a:rPr>
              <a:t>运用</a:t>
            </a:r>
            <a:endParaRPr lang="zh-CN" altLang="en-US"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378460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b="1" noProof="0" dirty="0">
                <a:ln>
                  <a:noFill/>
                </a:ln>
                <a:effectLst/>
                <a:uLnTx/>
                <a:uFillTx/>
                <a:latin typeface="Times New Roman" panose="02020603050405020304" pitchFamily="18" charset="0"/>
                <a:cs typeface="Times New Roman" panose="02020603050405020304" pitchFamily="18" charset="0"/>
                <a:sym typeface="+mn-ea"/>
              </a:rPr>
              <a:t>例4.5.2. 括号匹配</a:t>
            </a:r>
            <a:endParaRPr lang="zh-CN" altLang="zh-CN"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defRPr/>
            </a:pP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      </a:t>
            </a: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对于由小括弧“(”、“)”和中括弧“[”、“]”构成的字符串序列，判断括号是否匹配。这里不区分小括号和中括号的优先级。例如，( [ ] ( ) )、[ ( [ ] [ ] ) ]属于匹配情况，而[ ( ] )、( [ ( ) )、( ( ) ] )属于不匹配情况。</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defRPr/>
            </a:pPr>
            <a:endParaRPr lang="zh-CN" altLang="zh-CN"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检验括号是否匹配的方法可用</a:t>
            </a:r>
            <a:r>
              <a:rPr altLang="zh-CN" sz="2000" strike="noStrike" noProof="0" dirty="0">
                <a:ln>
                  <a:noFill/>
                </a:ln>
                <a:effectLst/>
                <a:uLnTx/>
                <a:uFillTx/>
                <a:latin typeface="宋体" panose="02010600030101010101" pitchFamily="2" charset="-122"/>
                <a:cs typeface="宋体" panose="02010600030101010101" pitchFamily="2" charset="-122"/>
                <a:sym typeface="+mn-ea"/>
              </a:rPr>
              <a:t>“期待的急迫程度”</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这个概念来描述。</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宋体" panose="02010600030101010101" pitchFamily="2" charset="-122"/>
                <a:cs typeface="宋体" panose="02010600030101010101" pitchFamily="2" charset="-122"/>
                <a:sym typeface="+mn-ea"/>
              </a:rPr>
              <a:t>例如，若出现“</a:t>
            </a: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lang="en-US" altLang="zh-CN" sz="2000" strike="noStrike" noProof="0" dirty="0">
                <a:ln>
                  <a:noFill/>
                </a:ln>
                <a:effectLst/>
                <a:uLnTx/>
                <a:uFillTx/>
                <a:latin typeface="宋体" panose="02010600030101010101" pitchFamily="2" charset="-122"/>
                <a:cs typeface="宋体" panose="02010600030101010101" pitchFamily="2" charset="-122"/>
                <a:sym typeface="+mn-ea"/>
              </a:rPr>
              <a:t>”，则期待接着出现“</a:t>
            </a: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lang="en-US" altLang="zh-CN" sz="2000" strike="noStrike" noProof="0" dirty="0">
                <a:ln>
                  <a:noFill/>
                </a:ln>
                <a:effectLst/>
                <a:uLnTx/>
                <a:uFillTx/>
                <a:latin typeface="宋体" panose="02010600030101010101" pitchFamily="2" charset="-122"/>
                <a:cs typeface="宋体" panose="02010600030101010101" pitchFamily="2" charset="-122"/>
                <a:sym typeface="+mn-ea"/>
              </a:rPr>
              <a:t>”；若出现“</a:t>
            </a: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lang="en-US" altLang="zh-CN" sz="2000" strike="noStrike" noProof="0" dirty="0">
                <a:ln>
                  <a:noFill/>
                </a:ln>
                <a:effectLst/>
                <a:uLnTx/>
                <a:uFillTx/>
                <a:latin typeface="宋体" panose="02010600030101010101" pitchFamily="2" charset="-122"/>
                <a:cs typeface="宋体" panose="02010600030101010101" pitchFamily="2" charset="-122"/>
                <a:sym typeface="+mn-ea"/>
              </a:rPr>
              <a:t>”，则期待接着出现“</a:t>
            </a: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lang="en-US" altLang="zh-CN" sz="2000" strike="noStrike" noProof="0" dirty="0">
                <a:ln>
                  <a:noFill/>
                </a:ln>
                <a:effectLst/>
                <a:uLnTx/>
                <a:uFillTx/>
                <a:latin typeface="宋体" panose="02010600030101010101" pitchFamily="2" charset="-122"/>
                <a:cs typeface="宋体" panose="02010600030101010101" pitchFamily="2" charset="-122"/>
                <a:sym typeface="+mn-ea"/>
              </a:rPr>
              <a:t>”。</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 calcmode="lin" valueType="num">
                                      <p:cBhvr additive="base">
                                        <p:cTn id="7"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5" end="5"/>
                                            </p:txEl>
                                          </p:spTgt>
                                        </p:tgtEl>
                                        <p:attrNameLst>
                                          <p:attrName>style.visibility</p:attrName>
                                        </p:attrNameLst>
                                      </p:cBhvr>
                                      <p:to>
                                        <p:strVal val="visible"/>
                                      </p:to>
                                    </p:set>
                                    <p:anim calcmode="lin" valueType="num">
                                      <p:cBhvr additive="base">
                                        <p:cTn id="13"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4.5 </a:t>
            </a:r>
            <a:r>
              <a:rPr lang="zh-CN" altLang="en-US" sz="3200" noProof="0" dirty="0">
                <a:ln>
                  <a:noFill/>
                </a:ln>
                <a:effectLst/>
                <a:uLnTx/>
                <a:uFillTx/>
                <a:latin typeface="黑体" panose="02010609060101010101" pitchFamily="2" charset="-122"/>
                <a:ea typeface="黑体" panose="02010609060101010101" pitchFamily="2" charset="-122"/>
                <a:sym typeface="+mn-ea"/>
              </a:rPr>
              <a:t>栈的</a:t>
            </a:r>
            <a:r>
              <a:rPr lang="zh-CN" altLang="en-US" sz="3200" dirty="0">
                <a:latin typeface="黑体" panose="02010609060101010101" pitchFamily="2" charset="-122"/>
                <a:ea typeface="黑体" panose="02010609060101010101" pitchFamily="2" charset="-122"/>
                <a:sym typeface="+mn-ea"/>
              </a:rPr>
              <a:t>运用</a:t>
            </a:r>
            <a:endParaRPr lang="zh-CN" altLang="en-US"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40309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b="1" noProof="0" dirty="0">
                <a:ln>
                  <a:noFill/>
                </a:ln>
                <a:effectLst/>
                <a:uLnTx/>
                <a:uFillTx/>
                <a:latin typeface="Times New Roman" panose="02020603050405020304" pitchFamily="18" charset="0"/>
                <a:cs typeface="Times New Roman" panose="02020603050405020304" pitchFamily="18" charset="0"/>
                <a:sym typeface="+mn-ea"/>
              </a:rPr>
              <a:t>例4.5.2. 括号匹配</a:t>
            </a:r>
            <a:endParaRPr lang="zh-CN" altLang="zh-CN"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sym typeface="+mn-ea"/>
              </a:rPr>
              <a:t>在括号匹配过程中，可能出现的不匹配情况如下：</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宋体" panose="02010600030101010101" pitchFamily="2" charset="-122"/>
                <a:cs typeface="宋体" panose="02010600030101010101" pitchFamily="2" charset="-122"/>
                <a:sym typeface="+mn-ea"/>
              </a:rPr>
              <a:t>（1）到来的右括弧并非是所“期待”的；</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宋体" panose="02010600030101010101" pitchFamily="2" charset="-122"/>
                <a:cs typeface="宋体" panose="02010600030101010101" pitchFamily="2" charset="-122"/>
                <a:sym typeface="+mn-ea"/>
              </a:rPr>
              <a:t> </a:t>
            </a:r>
            <a:r>
              <a:rPr lang="en-US" sz="2000" strike="noStrike" noProof="0" dirty="0">
                <a:ln>
                  <a:noFill/>
                </a:ln>
                <a:effectLst/>
                <a:uLnTx/>
                <a:uFillTx/>
                <a:latin typeface="宋体" panose="02010600030101010101" pitchFamily="2" charset="-122"/>
                <a:cs typeface="宋体" panose="02010600030101010101" pitchFamily="2" charset="-122"/>
                <a:sym typeface="+mn-ea"/>
              </a:rPr>
              <a:t>    </a:t>
            </a:r>
            <a:r>
              <a:rPr altLang="zh-CN" sz="2000" strike="noStrike" noProof="0" dirty="0">
                <a:ln>
                  <a:noFill/>
                </a:ln>
                <a:effectLst/>
                <a:uLnTx/>
                <a:uFillTx/>
                <a:latin typeface="宋体" panose="02010600030101010101" pitchFamily="2" charset="-122"/>
                <a:cs typeface="宋体" panose="02010600030101010101" pitchFamily="2" charset="-122"/>
                <a:sym typeface="+mn-ea"/>
              </a:rPr>
              <a:t>例如，前面出现“</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altLang="zh-CN" sz="2000" strike="noStrike" noProof="0" dirty="0">
                <a:ln>
                  <a:noFill/>
                </a:ln>
                <a:effectLst/>
                <a:uLnTx/>
                <a:uFillTx/>
                <a:latin typeface="宋体" panose="02010600030101010101" pitchFamily="2" charset="-122"/>
                <a:cs typeface="宋体" panose="02010600030101010101" pitchFamily="2" charset="-122"/>
                <a:sym typeface="+mn-ea"/>
              </a:rPr>
              <a:t>”，但后面到来“</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altLang="zh-CN" sz="2000" strike="noStrike" noProof="0" dirty="0">
                <a:ln>
                  <a:noFill/>
                </a:ln>
                <a:effectLst/>
                <a:uLnTx/>
                <a:uFillTx/>
                <a:latin typeface="宋体" panose="02010600030101010101" pitchFamily="2" charset="-122"/>
                <a:cs typeface="宋体" panose="02010600030101010101" pitchFamily="2" charset="-122"/>
                <a:sym typeface="+mn-ea"/>
              </a:rPr>
              <a:t>”；</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宋体" panose="02010600030101010101" pitchFamily="2" charset="-122"/>
                <a:cs typeface="宋体" panose="02010600030101010101" pitchFamily="2" charset="-122"/>
                <a:sym typeface="+mn-ea"/>
              </a:rPr>
              <a:t>（2）到来的是“不速之客”；</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宋体" panose="02010600030101010101" pitchFamily="2" charset="-122"/>
                <a:cs typeface="宋体" panose="02010600030101010101" pitchFamily="2" charset="-122"/>
                <a:sym typeface="+mn-ea"/>
              </a:rPr>
              <a:t> </a:t>
            </a:r>
            <a:r>
              <a:rPr lang="en-US" sz="2000" strike="noStrike" noProof="0" dirty="0">
                <a:ln>
                  <a:noFill/>
                </a:ln>
                <a:effectLst/>
                <a:uLnTx/>
                <a:uFillTx/>
                <a:latin typeface="宋体" panose="02010600030101010101" pitchFamily="2" charset="-122"/>
                <a:cs typeface="宋体" panose="02010600030101010101" pitchFamily="2" charset="-122"/>
                <a:sym typeface="+mn-ea"/>
              </a:rPr>
              <a:t>    </a:t>
            </a:r>
            <a:r>
              <a:rPr altLang="zh-CN" sz="2000" strike="noStrike" noProof="0" dirty="0">
                <a:ln>
                  <a:noFill/>
                </a:ln>
                <a:effectLst/>
                <a:uLnTx/>
                <a:uFillTx/>
                <a:latin typeface="宋体" panose="02010600030101010101" pitchFamily="2" charset="-122"/>
                <a:cs typeface="宋体" panose="02010600030101010101" pitchFamily="2" charset="-122"/>
                <a:sym typeface="+mn-ea"/>
              </a:rPr>
              <a:t>例如，前面没有出现“</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altLang="zh-CN" sz="2000" strike="noStrike" noProof="0" dirty="0">
                <a:ln>
                  <a:noFill/>
                </a:ln>
                <a:effectLst/>
                <a:uLnTx/>
                <a:uFillTx/>
                <a:latin typeface="宋体" panose="02010600030101010101" pitchFamily="2" charset="-122"/>
                <a:cs typeface="宋体" panose="02010600030101010101" pitchFamily="2" charset="-122"/>
                <a:sym typeface="+mn-ea"/>
              </a:rPr>
              <a:t>”，但后面到来“</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altLang="zh-CN" sz="2000" strike="noStrike" noProof="0" dirty="0">
                <a:ln>
                  <a:noFill/>
                </a:ln>
                <a:effectLst/>
                <a:uLnTx/>
                <a:uFillTx/>
                <a:latin typeface="宋体" panose="02010600030101010101" pitchFamily="2" charset="-122"/>
                <a:cs typeface="宋体" panose="02010600030101010101" pitchFamily="2" charset="-122"/>
                <a:sym typeface="+mn-ea"/>
              </a:rPr>
              <a:t>”；</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宋体" panose="02010600030101010101" pitchFamily="2" charset="-122"/>
                <a:cs typeface="宋体" panose="02010600030101010101" pitchFamily="2" charset="-122"/>
                <a:sym typeface="+mn-ea"/>
              </a:rPr>
              <a:t>（3）直到结束，也没有到来所“期待”的右括弧；</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宋体" panose="02010600030101010101" pitchFamily="2" charset="-122"/>
                <a:cs typeface="宋体" panose="02010600030101010101" pitchFamily="2" charset="-122"/>
                <a:sym typeface="+mn-ea"/>
              </a:rPr>
              <a:t> </a:t>
            </a:r>
            <a:r>
              <a:rPr lang="en-US" sz="2000" strike="noStrike" noProof="0" dirty="0">
                <a:ln>
                  <a:noFill/>
                </a:ln>
                <a:effectLst/>
                <a:uLnTx/>
                <a:uFillTx/>
                <a:latin typeface="宋体" panose="02010600030101010101" pitchFamily="2" charset="-122"/>
                <a:cs typeface="宋体" panose="02010600030101010101" pitchFamily="2" charset="-122"/>
                <a:sym typeface="+mn-ea"/>
              </a:rPr>
              <a:t>    </a:t>
            </a:r>
            <a:r>
              <a:rPr altLang="zh-CN" sz="2000" strike="noStrike" noProof="0" dirty="0">
                <a:ln>
                  <a:noFill/>
                </a:ln>
                <a:effectLst/>
                <a:uLnTx/>
                <a:uFillTx/>
                <a:latin typeface="宋体" panose="02010600030101010101" pitchFamily="2" charset="-122"/>
                <a:cs typeface="宋体" panose="02010600030101010101" pitchFamily="2" charset="-122"/>
                <a:sym typeface="+mn-ea"/>
              </a:rPr>
              <a:t>例如，括弧序列为“</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 (</a:t>
            </a:r>
            <a:r>
              <a:rPr altLang="zh-CN" sz="2000" strike="noStrike" noProof="0" dirty="0">
                <a:ln>
                  <a:noFill/>
                </a:ln>
                <a:effectLst/>
                <a:uLnTx/>
                <a:uFillTx/>
                <a:latin typeface="宋体" panose="02010600030101010101" pitchFamily="2" charset="-122"/>
                <a:cs typeface="宋体" panose="02010600030101010101" pitchFamily="2" charset="-122"/>
                <a:sym typeface="+mn-ea"/>
              </a:rPr>
              <a:t>”。</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endParaRPr altLang="zh-CN" sz="2000" strike="noStrike" noProof="0" dirty="0">
              <a:ln>
                <a:noFill/>
              </a:ln>
              <a:effectLst/>
              <a:uLnTx/>
              <a:uFillTx/>
              <a:latin typeface="宋体" panose="02010600030101010101" pitchFamily="2" charset="-122"/>
              <a:cs typeface="宋体" panose="02010600030101010101" pitchFamily="2" charset="-122"/>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宋体" panose="02010600030101010101" pitchFamily="2" charset="-122"/>
                <a:cs typeface="宋体" panose="02010600030101010101" pitchFamily="2" charset="-122"/>
                <a:sym typeface="+mn-ea"/>
              </a:rPr>
              <a:t>括号匹配问题中，后面出现的“</a:t>
            </a: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lang="en-US" altLang="zh-CN" sz="2000" strike="noStrike" noProof="0" dirty="0">
                <a:ln>
                  <a:noFill/>
                </a:ln>
                <a:effectLst/>
                <a:uLnTx/>
                <a:uFillTx/>
                <a:latin typeface="宋体" panose="02010600030101010101" pitchFamily="2" charset="-122"/>
                <a:cs typeface="宋体" panose="02010600030101010101" pitchFamily="2" charset="-122"/>
                <a:sym typeface="+mn-ea"/>
              </a:rPr>
              <a:t>”或“</a:t>
            </a: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lang="en-US" altLang="zh-CN" sz="2000" strike="noStrike" noProof="0" dirty="0">
                <a:ln>
                  <a:noFill/>
                </a:ln>
                <a:effectLst/>
                <a:uLnTx/>
                <a:uFillTx/>
                <a:latin typeface="宋体" panose="02010600030101010101" pitchFamily="2" charset="-122"/>
                <a:cs typeface="宋体" panose="02010600030101010101" pitchFamily="2" charset="-122"/>
                <a:sym typeface="+mn-ea"/>
              </a:rPr>
              <a:t>”，期待先得到“</a:t>
            </a: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lang="en-US" altLang="zh-CN" sz="2000" strike="noStrike" noProof="0" dirty="0">
                <a:ln>
                  <a:noFill/>
                </a:ln>
                <a:effectLst/>
                <a:uLnTx/>
                <a:uFillTx/>
                <a:latin typeface="宋体" panose="02010600030101010101" pitchFamily="2" charset="-122"/>
                <a:cs typeface="宋体" panose="02010600030101010101" pitchFamily="2" charset="-122"/>
                <a:sym typeface="+mn-ea"/>
              </a:rPr>
              <a:t>”或“</a:t>
            </a: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lang="en-US" altLang="zh-CN" sz="2000" strike="noStrike" noProof="0" dirty="0">
                <a:ln>
                  <a:noFill/>
                </a:ln>
                <a:effectLst/>
                <a:uLnTx/>
                <a:uFillTx/>
                <a:latin typeface="宋体" panose="02010600030101010101" pitchFamily="2" charset="-122"/>
                <a:cs typeface="宋体" panose="02010600030101010101" pitchFamily="2" charset="-122"/>
                <a:sym typeface="+mn-ea"/>
              </a:rPr>
              <a:t>”的匹配，符合“后进先出”的特点，因此可借助栈来完成。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 calcmode="lin" valueType="num">
                                      <p:cBhvr additive="base">
                                        <p:cTn id="1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anim calcmode="lin" valueType="num">
                                      <p:cBhvr additive="base">
                                        <p:cTn id="21"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 calcmode="lin" valueType="num">
                                      <p:cBhvr additive="base">
                                        <p:cTn id="27"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anim calcmode="lin" valueType="num">
                                      <p:cBhvr additive="base">
                                        <p:cTn id="31"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 calcmode="lin" valueType="num">
                                      <p:cBhvr additive="base">
                                        <p:cTn id="37"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6">
                                            <p:txEl>
                                              <p:pRg st="7" end="7"/>
                                            </p:txEl>
                                          </p:spTgt>
                                        </p:tgtEl>
                                        <p:attrNameLst>
                                          <p:attrName>style.visibility</p:attrName>
                                        </p:attrNameLst>
                                      </p:cBhvr>
                                      <p:to>
                                        <p:strVal val="visible"/>
                                      </p:to>
                                    </p:set>
                                    <p:anim calcmode="lin" valueType="num">
                                      <p:cBhvr additive="base">
                                        <p:cTn id="41"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6">
                                            <p:txEl>
                                              <p:pRg st="9" end="9"/>
                                            </p:txEl>
                                          </p:spTgt>
                                        </p:tgtEl>
                                        <p:attrNameLst>
                                          <p:attrName>style.visibility</p:attrName>
                                        </p:attrNameLst>
                                      </p:cBhvr>
                                      <p:to>
                                        <p:strVal val="visible"/>
                                      </p:to>
                                    </p:set>
                                    <p:anim calcmode="lin" valueType="num">
                                      <p:cBhvr additive="base">
                                        <p:cTn id="47" dur="500" fill="hold"/>
                                        <p:tgtEl>
                                          <p:spTgt spid="6">
                                            <p:txEl>
                                              <p:pRg st="9" end="9"/>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6">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4.5 </a:t>
            </a:r>
            <a:r>
              <a:rPr lang="zh-CN" altLang="en-US" sz="3200" noProof="0" dirty="0">
                <a:ln>
                  <a:noFill/>
                </a:ln>
                <a:effectLst/>
                <a:uLnTx/>
                <a:uFillTx/>
                <a:latin typeface="黑体" panose="02010609060101010101" pitchFamily="2" charset="-122"/>
                <a:ea typeface="黑体" panose="02010609060101010101" pitchFamily="2" charset="-122"/>
                <a:sym typeface="+mn-ea"/>
              </a:rPr>
              <a:t>栈的</a:t>
            </a:r>
            <a:r>
              <a:rPr lang="zh-CN" altLang="en-US" sz="3200" dirty="0">
                <a:latin typeface="黑体" panose="02010609060101010101" pitchFamily="2" charset="-122"/>
                <a:ea typeface="黑体" panose="02010609060101010101" pitchFamily="2" charset="-122"/>
                <a:sym typeface="+mn-ea"/>
              </a:rPr>
              <a:t>运用</a:t>
            </a:r>
            <a:endParaRPr lang="zh-CN" altLang="en-US"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1999615"/>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b="1" noProof="0" dirty="0">
                <a:ln>
                  <a:noFill/>
                </a:ln>
                <a:effectLst/>
                <a:uLnTx/>
                <a:uFillTx/>
                <a:latin typeface="Times New Roman" panose="02020603050405020304" pitchFamily="18" charset="0"/>
                <a:cs typeface="Times New Roman" panose="02020603050405020304" pitchFamily="18" charset="0"/>
                <a:sym typeface="+mn-ea"/>
              </a:rPr>
              <a:t>例4.5.2. 括号匹配</a:t>
            </a:r>
            <a:endParaRPr lang="zh-CN" altLang="zh-CN"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sym typeface="+mn-ea"/>
              </a:rPr>
              <a:t>括号匹配算法思想：若出现左括弧，则进栈；若出现右括弧，首先检查栈是否空，若栈空，则表明该右括弧多余，否则检查栈顶左括弧是否与之匹配，若相匹配，则左括弧出栈，否则表明不匹配。表达式检验结束时，若栈空，则表明表达式中的括号匹配正确，否则表明左括弧多余。</a:t>
            </a:r>
            <a:endParaRPr lang="en-US" altLang="zh-CN" sz="2000" strike="noStrike" noProof="0" dirty="0">
              <a:ln>
                <a:noFill/>
              </a:ln>
              <a:effectLst/>
              <a:uLnTx/>
              <a:uFillTx/>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4.5 </a:t>
            </a:r>
            <a:r>
              <a:rPr lang="zh-CN" altLang="en-US" sz="3200" noProof="0" dirty="0">
                <a:ln>
                  <a:noFill/>
                </a:ln>
                <a:effectLst/>
                <a:uLnTx/>
                <a:uFillTx/>
                <a:latin typeface="黑体" panose="02010609060101010101" pitchFamily="2" charset="-122"/>
                <a:ea typeface="黑体" panose="02010609060101010101" pitchFamily="2" charset="-122"/>
                <a:sym typeface="+mn-ea"/>
              </a:rPr>
              <a:t>栈的</a:t>
            </a:r>
            <a:r>
              <a:rPr lang="zh-CN" altLang="en-US" sz="3200" dirty="0">
                <a:latin typeface="黑体" panose="02010609060101010101" pitchFamily="2" charset="-122"/>
                <a:ea typeface="黑体" panose="02010609060101010101" pitchFamily="2" charset="-122"/>
                <a:sym typeface="+mn-ea"/>
              </a:rPr>
              <a:t>运用</a:t>
            </a:r>
            <a:endParaRPr lang="zh-CN" altLang="en-US"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77120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b="1" noProof="0" dirty="0">
                <a:ln>
                  <a:noFill/>
                </a:ln>
                <a:effectLst/>
                <a:uLnTx/>
                <a:uFillTx/>
                <a:latin typeface="Times New Roman" panose="02020603050405020304" pitchFamily="18" charset="0"/>
                <a:cs typeface="Times New Roman" panose="02020603050405020304" pitchFamily="18" charset="0"/>
                <a:sym typeface="+mn-ea"/>
              </a:rPr>
              <a:t>例4.5.2. 括号匹配</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custDataLst>
              <p:tags r:id="rId1"/>
            </p:custDataLst>
          </p:nvPr>
        </p:nvSpPr>
        <p:spPr>
          <a:xfrm>
            <a:off x="395605" y="1098550"/>
            <a:ext cx="8475345" cy="3046095"/>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def check(a):          # 判断括号是否匹配的算法</a:t>
            </a:r>
          </a:p>
          <a:p>
            <a:r>
              <a:rPr sz="1600">
                <a:latin typeface="Courier New" panose="02070309020205020404" charset="0"/>
                <a:ea typeface="宋体" panose="02010600030101010101" pitchFamily="2" charset="-122"/>
              </a:rPr>
              <a:t>    s=Stack()</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n=len(a)</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state=True</a:t>
            </a:r>
          </a:p>
          <a:p>
            <a:r>
              <a:rPr sz="1600">
                <a:latin typeface="Courier New" panose="02070309020205020404" charset="0"/>
                <a:ea typeface="宋体" panose="02010600030101010101" pitchFamily="2" charset="-122"/>
              </a:rPr>
              <a:t>    for i in range(n):</a:t>
            </a:r>
          </a:p>
          <a:p>
            <a:r>
              <a:rPr sz="1600">
                <a:latin typeface="Courier New" panose="02070309020205020404" charset="0"/>
                <a:ea typeface="宋体" panose="02010600030101010101" pitchFamily="2" charset="-122"/>
              </a:rPr>
              <a:t>        if a[i]=='(' or a[i]=='[':</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若是左括弧，则入栈</a:t>
            </a:r>
          </a:p>
          <a:p>
            <a:r>
              <a:rPr sz="1600">
                <a:latin typeface="Courier New" panose="02070309020205020404" charset="0"/>
                <a:ea typeface="宋体" panose="02010600030101010101" pitchFamily="2" charset="-122"/>
              </a:rPr>
              <a:t>            s.push(a[i])</a:t>
            </a:r>
          </a:p>
          <a:p>
            <a:r>
              <a:rPr sz="1600">
                <a:latin typeface="Courier New" panose="02070309020205020404" charset="0"/>
                <a:ea typeface="宋体" panose="02010600030101010101" pitchFamily="2" charset="-122"/>
              </a:rPr>
              <a:t>        elif a[i]==')' and s.empty()==False and s.getTop()=='(':</a:t>
            </a:r>
          </a:p>
          <a:p>
            <a:r>
              <a:rPr sz="1600">
                <a:latin typeface="Courier New" panose="02070309020205020404" charset="0"/>
                <a:ea typeface="宋体" panose="02010600030101010101" pitchFamily="2" charset="-122"/>
              </a:rPr>
              <a:t>            s.pop()   # 若是右小括弧，且与栈顶元素匹配，则出栈</a:t>
            </a:r>
          </a:p>
          <a:p>
            <a:r>
              <a:rPr sz="1600">
                <a:latin typeface="Courier New" panose="02070309020205020404" charset="0"/>
                <a:ea typeface="宋体" panose="02010600030101010101" pitchFamily="2" charset="-122"/>
              </a:rPr>
              <a:t>        elif a[i]==']' and s.empty()==False and s.getTop()=='[':</a:t>
            </a:r>
          </a:p>
          <a:p>
            <a:r>
              <a:rPr sz="1600">
                <a:latin typeface="Courier New" panose="02070309020205020404" charset="0"/>
                <a:ea typeface="宋体" panose="02010600030101010101" pitchFamily="2" charset="-122"/>
              </a:rPr>
              <a:t>            s.pop()   # 若是右中括弧，且与栈顶元素匹配，则出栈</a:t>
            </a:r>
          </a:p>
          <a:p>
            <a:r>
              <a:rPr sz="1600">
                <a:latin typeface="Courier New" panose="02070309020205020404" charset="0"/>
                <a:ea typeface="宋体" panose="02010600030101010101" pitchFamily="2" charset="-122"/>
              </a:rPr>
              <a:t>        else:</a:t>
            </a:r>
            <a:r>
              <a:rPr lang="en-US" sz="1600">
                <a:latin typeface="Courier New" panose="02070309020205020404" charset="0"/>
                <a:ea typeface="宋体" panose="02010600030101010101" pitchFamily="2" charset="-122"/>
              </a:rPr>
              <a:t>         </a:t>
            </a:r>
            <a:r>
              <a:rPr sz="1600">
                <a:latin typeface="Courier New" panose="02070309020205020404" charset="0"/>
                <a:sym typeface="+mn-ea"/>
              </a:rPr>
              <a:t># 若出现其他情况，则不匹配，置state为False并结束扫描</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state=False</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break</a:t>
            </a:r>
          </a:p>
          <a:p>
            <a:r>
              <a:rPr sz="1600">
                <a:latin typeface="Courier New" panose="02070309020205020404" charset="0"/>
                <a:ea typeface="宋体" panose="02010600030101010101" pitchFamily="2" charset="-122"/>
              </a:rPr>
              <a:t>    return s.empty()==True and state==True</a:t>
            </a:r>
            <a:r>
              <a:rPr lang="en-US" sz="1600">
                <a:latin typeface="Courier New" panose="02070309020205020404" charset="0"/>
                <a:ea typeface="宋体" panose="02010600030101010101" pitchFamily="2" charset="-122"/>
              </a:rPr>
              <a:t> </a:t>
            </a:r>
            <a:r>
              <a:rPr lang="en-US" sz="1600" b="1">
                <a:latin typeface="Courier New" panose="02070309020205020404" charset="0"/>
                <a:ea typeface="宋体" panose="02010600030101010101" pitchFamily="2" charset="-122"/>
              </a:rPr>
              <a:t># </a:t>
            </a:r>
            <a:r>
              <a:rPr lang="zh-CN" altLang="en-US" sz="1600" b="1">
                <a:latin typeface="Courier New" panose="02070309020205020404" charset="0"/>
                <a:ea typeface="宋体" panose="02010600030101010101" pitchFamily="2" charset="-122"/>
              </a:rPr>
              <a:t>为什么要同时满足两个条件？</a:t>
            </a:r>
          </a:p>
        </p:txBody>
      </p:sp>
      <p:sp>
        <p:nvSpPr>
          <p:cNvPr id="3" name="文本框 2"/>
          <p:cNvSpPr txBox="1"/>
          <p:nvPr>
            <p:custDataLst>
              <p:tags r:id="rId2"/>
            </p:custDataLst>
          </p:nvPr>
        </p:nvSpPr>
        <p:spPr>
          <a:xfrm>
            <a:off x="427355" y="4072890"/>
            <a:ext cx="7404100" cy="70675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Stack</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是自定义顺序栈类</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altLang="zh-CN" sz="2000" noProof="0" dirty="0">
                <a:ln>
                  <a:noFill/>
                </a:ln>
                <a:effectLst/>
                <a:uLnTx/>
                <a:uFillTx/>
                <a:latin typeface="Times New Roman" panose="02020603050405020304" pitchFamily="18" charset="0"/>
                <a:cs typeface="Times New Roman" panose="02020603050405020304" pitchFamily="18" charset="0"/>
                <a:sym typeface="+mn-ea"/>
              </a:rPr>
              <a:t>push、empty、getTop、pop等成员函数的</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定义详见任务4.2。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4.5 </a:t>
            </a:r>
            <a:r>
              <a:rPr lang="zh-CN" altLang="en-US" sz="3200" noProof="0" dirty="0">
                <a:ln>
                  <a:noFill/>
                </a:ln>
                <a:effectLst/>
                <a:uLnTx/>
                <a:uFillTx/>
                <a:latin typeface="黑体" panose="02010609060101010101" pitchFamily="2" charset="-122"/>
                <a:ea typeface="黑体" panose="02010609060101010101" pitchFamily="2" charset="-122"/>
                <a:sym typeface="+mn-ea"/>
              </a:rPr>
              <a:t>栈的</a:t>
            </a:r>
            <a:r>
              <a:rPr lang="zh-CN" altLang="en-US" sz="3200" dirty="0">
                <a:latin typeface="黑体" panose="02010609060101010101" pitchFamily="2" charset="-122"/>
                <a:ea typeface="黑体" panose="02010609060101010101" pitchFamily="2" charset="-122"/>
                <a:sym typeface="+mn-ea"/>
              </a:rPr>
              <a:t>运用</a:t>
            </a:r>
            <a:endParaRPr lang="zh-CN" altLang="en-US"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3723005"/>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b="1" noProof="0" dirty="0">
                <a:ln>
                  <a:noFill/>
                </a:ln>
                <a:effectLst/>
                <a:uLnTx/>
                <a:uFillTx/>
                <a:latin typeface="Times New Roman" panose="02020603050405020304" pitchFamily="18" charset="0"/>
                <a:cs typeface="Times New Roman" panose="02020603050405020304" pitchFamily="18" charset="0"/>
                <a:sym typeface="+mn-ea"/>
              </a:rPr>
              <a:t>例4.5.3. 表达式求值</a:t>
            </a:r>
            <a:endParaRPr lang="zh-CN" altLang="zh-CN"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表达式求值是程序设计语言编译中一个基本的问题。它的实现也是栈应用中的一个典型的例子。</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cs typeface="Times New Roman" panose="02020603050405020304" pitchFamily="18" charset="0"/>
                <a:sym typeface="+mn-ea"/>
              </a:rPr>
              <a:t>表达式是由操作数、运算符和界限符组成的有意义的式子。运算符从运算对象（操作数）的个数上可分为单目运算符、二目运算符和三目运算符。界限符有左、右括弧和表达式结束符等。运算符、界限符统称算符。</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这里仅讨论只含二目运算符+、-、*、/的算术表达式，并且操作数是仅一位的整数。</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表达式有前缀、中缀和后缀三种表示法，分别称为前缀式、中缀式和后缀式。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 calcmode="lin" valueType="num">
                                      <p:cBhvr additive="base">
                                        <p:cTn id="1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 calcmode="lin" valueType="num">
                                      <p:cBhvr additive="base">
                                        <p:cTn id="23"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6">
                                            <p:txEl>
                                              <p:pRg st="4" end="4"/>
                                            </p:txEl>
                                          </p:spTgt>
                                        </p:tgtEl>
                                        <p:attrNameLst>
                                          <p:attrName>style.visibility</p:attrName>
                                        </p:attrNameLst>
                                      </p:cBhvr>
                                      <p:to>
                                        <p:strVal val="visible"/>
                                      </p:to>
                                    </p:set>
                                    <p:anim calcmode="lin" valueType="num">
                                      <p:cBhvr additive="base">
                                        <p:cTn id="2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4.5 </a:t>
            </a:r>
            <a:r>
              <a:rPr lang="zh-CN" altLang="en-US" sz="3200" noProof="0" dirty="0">
                <a:ln>
                  <a:noFill/>
                </a:ln>
                <a:effectLst/>
                <a:uLnTx/>
                <a:uFillTx/>
                <a:latin typeface="黑体" panose="02010609060101010101" pitchFamily="2" charset="-122"/>
                <a:ea typeface="黑体" panose="02010609060101010101" pitchFamily="2" charset="-122"/>
                <a:sym typeface="+mn-ea"/>
              </a:rPr>
              <a:t>栈的</a:t>
            </a:r>
            <a:r>
              <a:rPr lang="zh-CN" altLang="en-US" sz="3200" dirty="0">
                <a:latin typeface="黑体" panose="02010609060101010101" pitchFamily="2" charset="-122"/>
                <a:ea typeface="黑体" panose="02010609060101010101" pitchFamily="2" charset="-122"/>
                <a:sym typeface="+mn-ea"/>
              </a:rPr>
              <a:t>运用</a:t>
            </a:r>
            <a:endParaRPr lang="zh-CN" altLang="en-US"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3969385"/>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b="1" noProof="0" dirty="0">
                <a:ln>
                  <a:noFill/>
                </a:ln>
                <a:effectLst/>
                <a:uLnTx/>
                <a:uFillTx/>
                <a:latin typeface="Times New Roman" panose="02020603050405020304" pitchFamily="18" charset="0"/>
                <a:cs typeface="Times New Roman" panose="02020603050405020304" pitchFamily="18" charset="0"/>
                <a:sym typeface="+mn-ea"/>
              </a:rPr>
              <a:t>例4.5.3. 表达式求值</a:t>
            </a:r>
            <a:endParaRPr lang="zh-CN" altLang="zh-CN"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设表达式为S1 OP S2，其中S1、S2是操作数，OP是运算符，则前缀式为OP S1 S2，中缀式为S1 OP S2，后缀式为S1 S2 OP</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例如，对于表达式 a * b + (c - d / e) * f，相应的三种表示法如下：</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（1）中缀式：a * b + c - d / e * f；</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（2）前缀式：+ * a b * - c / d e f；</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（3）后缀式：a b * c d e / - f * +。</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可见：</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（1）在三种表示法中，操作数之间的相对次序不变。</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（2）中缀式的缺点是丢失了括弧信息，致使无法还原原先的运算次序。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 calcmode="lin" valueType="num">
                                      <p:cBhvr additive="base">
                                        <p:cTn id="1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anim calcmode="lin" valueType="num">
                                      <p:cBhvr additive="base">
                                        <p:cTn id="21"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
                                            <p:txEl>
                                              <p:pRg st="5" end="5"/>
                                            </p:txEl>
                                          </p:spTgt>
                                        </p:tgtEl>
                                        <p:attrNameLst>
                                          <p:attrName>style.visibility</p:attrName>
                                        </p:attrNameLst>
                                      </p:cBhvr>
                                      <p:to>
                                        <p:strVal val="visible"/>
                                      </p:to>
                                    </p:set>
                                    <p:anim calcmode="lin" valueType="num">
                                      <p:cBhvr additive="base">
                                        <p:cTn id="29"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6">
                                            <p:txEl>
                                              <p:pRg st="6" end="6"/>
                                            </p:txEl>
                                          </p:spTgt>
                                        </p:tgtEl>
                                        <p:attrNameLst>
                                          <p:attrName>style.visibility</p:attrName>
                                        </p:attrNameLst>
                                      </p:cBhvr>
                                      <p:to>
                                        <p:strVal val="visible"/>
                                      </p:to>
                                    </p:set>
                                    <p:anim calcmode="lin" valueType="num">
                                      <p:cBhvr additive="base">
                                        <p:cTn id="35"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6">
                                            <p:txEl>
                                              <p:pRg st="7" end="7"/>
                                            </p:txEl>
                                          </p:spTgt>
                                        </p:tgtEl>
                                        <p:attrNameLst>
                                          <p:attrName>style.visibility</p:attrName>
                                        </p:attrNameLst>
                                      </p:cBhvr>
                                      <p:to>
                                        <p:strVal val="visible"/>
                                      </p:to>
                                    </p:set>
                                    <p:anim calcmode="lin" valueType="num">
                                      <p:cBhvr additive="base">
                                        <p:cTn id="41"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6">
                                            <p:txEl>
                                              <p:pRg st="8" end="8"/>
                                            </p:txEl>
                                          </p:spTgt>
                                        </p:tgtEl>
                                        <p:attrNameLst>
                                          <p:attrName>style.visibility</p:attrName>
                                        </p:attrNameLst>
                                      </p:cBhvr>
                                      <p:to>
                                        <p:strVal val="visible"/>
                                      </p:to>
                                    </p:set>
                                    <p:anim calcmode="lin" valueType="num">
                                      <p:cBhvr additive="base">
                                        <p:cTn id="47"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4.5 </a:t>
            </a:r>
            <a:r>
              <a:rPr lang="zh-CN" altLang="en-US" sz="3200" noProof="0" dirty="0">
                <a:ln>
                  <a:noFill/>
                </a:ln>
                <a:effectLst/>
                <a:uLnTx/>
                <a:uFillTx/>
                <a:latin typeface="黑体" panose="02010609060101010101" pitchFamily="2" charset="-122"/>
                <a:ea typeface="黑体" panose="02010609060101010101" pitchFamily="2" charset="-122"/>
                <a:sym typeface="+mn-ea"/>
              </a:rPr>
              <a:t>栈的</a:t>
            </a:r>
            <a:r>
              <a:rPr lang="zh-CN" altLang="en-US" sz="3200" dirty="0">
                <a:latin typeface="黑体" panose="02010609060101010101" pitchFamily="2" charset="-122"/>
                <a:ea typeface="黑体" panose="02010609060101010101" pitchFamily="2" charset="-122"/>
                <a:sym typeface="+mn-ea"/>
              </a:rPr>
              <a:t>运用</a:t>
            </a:r>
            <a:endParaRPr lang="zh-CN" altLang="en-US"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3476625"/>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b="1" noProof="0" dirty="0">
                <a:ln>
                  <a:noFill/>
                </a:ln>
                <a:effectLst/>
                <a:uLnTx/>
                <a:uFillTx/>
                <a:latin typeface="Times New Roman" panose="02020603050405020304" pitchFamily="18" charset="0"/>
                <a:cs typeface="Times New Roman" panose="02020603050405020304" pitchFamily="18" charset="0"/>
                <a:sym typeface="+mn-ea"/>
              </a:rPr>
              <a:t>例4.5.3. 表达式求值</a:t>
            </a:r>
            <a:endParaRPr lang="zh-CN" altLang="zh-CN"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（3）前缀式的特点是连续出现的两个操作数和在它们之前且紧靠它们的运算符构成一个最小表达式。</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（4）后缀式的特点是每个运算符和在它之前出现且紧靠它的两个操作数构成一个最小表达式；而且，运算符在式中出现的顺序恰为表达式运算顺序。</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因此，这里讨论根据后缀式求值</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如何从后缀式求值：</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根据后缀式的特点，可以先找运算符，再找操作数。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 calcmode="lin" valueType="num">
                                      <p:cBhvr additive="base">
                                        <p:cTn id="1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 calcmode="lin" valueType="num">
                                      <p:cBhvr additive="base">
                                        <p:cTn id="23"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6">
                                            <p:txEl>
                                              <p:pRg st="5" end="5"/>
                                            </p:txEl>
                                          </p:spTgt>
                                        </p:tgtEl>
                                        <p:attrNameLst>
                                          <p:attrName>style.visibility</p:attrName>
                                        </p:attrNameLst>
                                      </p:cBhvr>
                                      <p:to>
                                        <p:strVal val="visible"/>
                                      </p:to>
                                    </p:set>
                                    <p:anim calcmode="lin" valueType="num">
                                      <p:cBhvr additive="base">
                                        <p:cTn id="29"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4.5 </a:t>
            </a:r>
            <a:r>
              <a:rPr lang="zh-CN" altLang="en-US" sz="3200" noProof="0" dirty="0">
                <a:ln>
                  <a:noFill/>
                </a:ln>
                <a:effectLst/>
                <a:uLnTx/>
                <a:uFillTx/>
                <a:latin typeface="黑体" panose="02010609060101010101" pitchFamily="2" charset="-122"/>
                <a:ea typeface="黑体" panose="02010609060101010101" pitchFamily="2" charset="-122"/>
                <a:sym typeface="+mn-ea"/>
              </a:rPr>
              <a:t>栈的</a:t>
            </a:r>
            <a:r>
              <a:rPr lang="zh-CN" altLang="en-US" sz="3200" dirty="0">
                <a:latin typeface="黑体" panose="02010609060101010101" pitchFamily="2" charset="-122"/>
                <a:ea typeface="黑体" panose="02010609060101010101" pitchFamily="2" charset="-122"/>
                <a:sym typeface="+mn-ea"/>
              </a:rPr>
              <a:t>运用</a:t>
            </a:r>
            <a:endParaRPr lang="zh-CN" altLang="en-US"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3280"/>
            <a:ext cx="3599180" cy="378460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b="1" noProof="0" dirty="0">
                <a:ln>
                  <a:noFill/>
                </a:ln>
                <a:effectLst/>
                <a:uLnTx/>
                <a:uFillTx/>
                <a:latin typeface="Times New Roman" panose="02020603050405020304" pitchFamily="18" charset="0"/>
                <a:cs typeface="Times New Roman" panose="02020603050405020304" pitchFamily="18" charset="0"/>
                <a:sym typeface="+mn-ea"/>
              </a:rPr>
              <a:t>例4.5.3. 表达式求值</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后缀式 a b * c d e / - f * +</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的求值过程示意图如右：</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在求值过程中，需要把中间运算结果保存起来，而且后面保存的结果要先取出来运算，符合“后进先出”的特点，因此借助栈实现。</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后缀式计算使用运算数栈。 </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pic>
        <p:nvPicPr>
          <p:cNvPr id="4" name="图片 3"/>
          <p:cNvPicPr>
            <a:picLocks noChangeAspect="1"/>
          </p:cNvPicPr>
          <p:nvPr>
            <p:custDataLst>
              <p:tags r:id="rId1"/>
            </p:custDataLst>
          </p:nvPr>
        </p:nvPicPr>
        <p:blipFill>
          <a:blip r:embed="rId3"/>
          <a:stretch>
            <a:fillRect/>
          </a:stretch>
        </p:blipFill>
        <p:spPr>
          <a:xfrm>
            <a:off x="3923030" y="929005"/>
            <a:ext cx="4010025" cy="36861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 calcmode="lin" valueType="num">
                                      <p:cBhvr additive="base">
                                        <p:cTn id="23"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6">
                                            <p:txEl>
                                              <p:pRg st="5" end="5"/>
                                            </p:txEl>
                                          </p:spTgt>
                                        </p:tgtEl>
                                        <p:attrNameLst>
                                          <p:attrName>style.visibility</p:attrName>
                                        </p:attrNameLst>
                                      </p:cBhvr>
                                      <p:to>
                                        <p:strVal val="visible"/>
                                      </p:to>
                                    </p:set>
                                    <p:anim calcmode="lin" valueType="num">
                                      <p:cBhvr additive="base">
                                        <p:cTn id="29"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4.5 </a:t>
            </a:r>
            <a:r>
              <a:rPr lang="zh-CN" altLang="en-US" sz="3200" noProof="0" dirty="0">
                <a:ln>
                  <a:noFill/>
                </a:ln>
                <a:effectLst/>
                <a:uLnTx/>
                <a:uFillTx/>
                <a:latin typeface="黑体" panose="02010609060101010101" pitchFamily="2" charset="-122"/>
                <a:ea typeface="黑体" panose="02010609060101010101" pitchFamily="2" charset="-122"/>
                <a:sym typeface="+mn-ea"/>
              </a:rPr>
              <a:t>栈的</a:t>
            </a:r>
            <a:r>
              <a:rPr lang="zh-CN" altLang="en-US" sz="3200" dirty="0">
                <a:latin typeface="黑体" panose="02010609060101010101" pitchFamily="2" charset="-122"/>
                <a:ea typeface="黑体" panose="02010609060101010101" pitchFamily="2" charset="-122"/>
                <a:sym typeface="+mn-ea"/>
              </a:rPr>
              <a:t>运用</a:t>
            </a:r>
            <a:endParaRPr lang="zh-CN" altLang="en-US"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b="1" noProof="0" dirty="0">
                <a:ln>
                  <a:noFill/>
                </a:ln>
                <a:effectLst/>
                <a:uLnTx/>
                <a:uFillTx/>
                <a:latin typeface="Times New Roman" panose="02020603050405020304" pitchFamily="18" charset="0"/>
                <a:cs typeface="Times New Roman" panose="02020603050405020304" pitchFamily="18" charset="0"/>
                <a:sym typeface="+mn-ea"/>
              </a:rPr>
              <a:t>例4.5.3. 表达式求值</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323215" y="1569085"/>
            <a:ext cx="7907020" cy="3233420"/>
          </a:xfrm>
          <a:prstGeom prst="rect">
            <a:avLst/>
          </a:prstGeom>
          <a:noFill/>
          <a:ln w="9525">
            <a:noFill/>
          </a:ln>
        </p:spPr>
        <p:txBody>
          <a:bodyPr wrap="square">
            <a:noAutofit/>
          </a:bodyPr>
          <a:lstStyle/>
          <a:p>
            <a:r>
              <a:rPr lang="en-US" sz="1600">
                <a:latin typeface="Courier New" panose="02070309020205020404" charset="0"/>
                <a:ea typeface="宋体" panose="02010600030101010101" pitchFamily="2" charset="-122"/>
              </a:rPr>
              <a:t>from queue import LifoQueue</a:t>
            </a:r>
            <a:endParaRPr lang="en-US" sz="1600">
              <a:latin typeface="Courier New" panose="02070309020205020404" charset="0"/>
              <a:ea typeface="宋体" panose="02010600030101010101" pitchFamily="2" charset="-122"/>
              <a:cs typeface="Courier New" panose="02070309020205020404" charset="0"/>
            </a:endParaRPr>
          </a:p>
          <a:p>
            <a:endParaRPr lang="en-US" sz="1600">
              <a:latin typeface="Courier New" panose="02070309020205020404" charset="0"/>
              <a:sym typeface="+mn-ea"/>
            </a:endParaRPr>
          </a:p>
          <a:p>
            <a:r>
              <a:rPr lang="en-US" sz="1600">
                <a:latin typeface="Courier New" panose="02070309020205020404" charset="0"/>
                <a:sym typeface="+mn-ea"/>
              </a:rPr>
              <a:t>def postExpCal(s):</a:t>
            </a:r>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 </a:t>
            </a:r>
            <a:r>
              <a:rPr lang="zh-CN" sz="1600">
                <a:latin typeface="Courier New" panose="02070309020205020404" charset="0"/>
                <a:sym typeface="+mn-ea"/>
              </a:rPr>
              <a:t>后缀式计算</a:t>
            </a:r>
            <a:endParaRPr lang="en-US" sz="1600">
              <a:latin typeface="Courier New" panose="02070309020205020404" charset="0"/>
              <a:cs typeface="Courier New" panose="02070309020205020404" charset="0"/>
              <a:sym typeface="+mn-ea"/>
            </a:endParaRPr>
          </a:p>
          <a:p>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st=LifoQueue()</a:t>
            </a:r>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 </a:t>
            </a:r>
            <a:r>
              <a:rPr lang="zh-CN" sz="1600">
                <a:latin typeface="Courier New" panose="02070309020205020404" charset="0"/>
                <a:sym typeface="+mn-ea"/>
              </a:rPr>
              <a:t>定义空栈</a:t>
            </a:r>
            <a:endParaRPr lang="en-US" sz="1600">
              <a:latin typeface="Courier New" panose="02070309020205020404" charset="0"/>
              <a:cs typeface="Courier New" panose="02070309020205020404" charset="0"/>
              <a:sym typeface="+mn-ea"/>
            </a:endParaRPr>
          </a:p>
          <a:p>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n=len(s)</a:t>
            </a:r>
            <a:endParaRPr lang="en-US" sz="1600">
              <a:latin typeface="Courier New" panose="02070309020205020404" charset="0"/>
              <a:cs typeface="Courier New" panose="02070309020205020404" charset="0"/>
              <a:sym typeface="+mn-ea"/>
            </a:endParaRPr>
          </a:p>
          <a:p>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for i in range(n):</a:t>
            </a:r>
            <a:endParaRPr lang="en-US" sz="1600">
              <a:latin typeface="Courier New" panose="02070309020205020404" charset="0"/>
              <a:cs typeface="Courier New" panose="02070309020205020404" charset="0"/>
              <a:sym typeface="+mn-ea"/>
            </a:endParaRPr>
          </a:p>
          <a:p>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if s[i].isdigit():</a:t>
            </a:r>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 </a:t>
            </a:r>
            <a:r>
              <a:rPr lang="zh-CN" sz="1600">
                <a:latin typeface="Courier New" panose="02070309020205020404" charset="0"/>
                <a:sym typeface="+mn-ea"/>
              </a:rPr>
              <a:t>若是数字字符，则转换为整数入栈</a:t>
            </a:r>
            <a:endParaRPr lang="en-US" sz="1600">
              <a:latin typeface="Courier New" panose="02070309020205020404" charset="0"/>
              <a:cs typeface="Courier New" panose="02070309020205020404" charset="0"/>
              <a:sym typeface="+mn-ea"/>
            </a:endParaRPr>
          </a:p>
          <a:p>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st.put(int(s[i]))</a:t>
            </a:r>
            <a:endParaRPr lang="en-US" sz="1600">
              <a:latin typeface="Courier New" panose="02070309020205020404" charset="0"/>
              <a:cs typeface="Courier New" panose="02070309020205020404" charset="0"/>
              <a:sym typeface="+mn-ea"/>
            </a:endParaRPr>
          </a:p>
          <a:p>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else:</a:t>
            </a:r>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 </a:t>
            </a:r>
            <a:r>
              <a:rPr lang="zh-CN" sz="1600">
                <a:latin typeface="Courier New" panose="02070309020205020404" charset="0"/>
                <a:sym typeface="+mn-ea"/>
              </a:rPr>
              <a:t>若遇运算符，则依次弹出两个栈顶元素进行运算</a:t>
            </a:r>
            <a:endParaRPr lang="en-US" sz="1600">
              <a:latin typeface="Courier New" panose="02070309020205020404" charset="0"/>
              <a:cs typeface="Courier New" panose="02070309020205020404" charset="0"/>
              <a:sym typeface="+mn-ea"/>
            </a:endParaRPr>
          </a:p>
          <a:p>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b=st.get()</a:t>
            </a:r>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 </a:t>
            </a:r>
            <a:r>
              <a:rPr lang="zh-CN" sz="1600">
                <a:latin typeface="Courier New" panose="02070309020205020404" charset="0"/>
                <a:sym typeface="+mn-ea"/>
              </a:rPr>
              <a:t>取栈顶元素作为第二个运算数</a:t>
            </a:r>
            <a:endParaRPr lang="en-US" sz="1600">
              <a:latin typeface="Courier New" panose="02070309020205020404" charset="0"/>
              <a:cs typeface="Courier New" panose="02070309020205020404" charset="0"/>
              <a:sym typeface="+mn-ea"/>
            </a:endParaRPr>
          </a:p>
          <a:p>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a=st.get()</a:t>
            </a:r>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 </a:t>
            </a:r>
            <a:r>
              <a:rPr lang="zh-CN" sz="1600">
                <a:latin typeface="Courier New" panose="02070309020205020404" charset="0"/>
                <a:sym typeface="+mn-ea"/>
              </a:rPr>
              <a:t>取栈顶元素作为第一个运算数</a:t>
            </a:r>
            <a:endParaRPr lang="en-US" sz="1600">
              <a:latin typeface="Courier New" panose="02070309020205020404" charset="0"/>
              <a:cs typeface="Courier New" panose="02070309020205020404" charset="0"/>
              <a:sym typeface="+mn-ea"/>
            </a:endParaRPr>
          </a:p>
          <a:p>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st.put(cal(a, b, s[i]))# </a:t>
            </a:r>
            <a:r>
              <a:rPr lang="zh-CN" sz="1600">
                <a:latin typeface="Courier New" panose="02070309020205020404" charset="0"/>
                <a:sym typeface="+mn-ea"/>
              </a:rPr>
              <a:t>运算结果入栈</a:t>
            </a:r>
            <a:endParaRPr lang="en-US" sz="1600">
              <a:latin typeface="Times New Roman" panose="02020603050405020304" pitchFamily="18" charset="0"/>
              <a:cs typeface="Times New Roman" panose="02020603050405020304" pitchFamily="18" charset="0"/>
              <a:sym typeface="+mn-ea"/>
            </a:endParaRPr>
          </a:p>
          <a:p>
            <a:r>
              <a:rPr lang="en-US" sz="1600">
                <a:latin typeface="Times New Roman" panose="02020603050405020304" pitchFamily="18" charset="0"/>
                <a:cs typeface="Times New Roman" panose="02020603050405020304" pitchFamily="18" charset="0"/>
                <a:sym typeface="+mn-ea"/>
              </a:rPr>
              <a:t>           </a:t>
            </a:r>
            <a:r>
              <a:rPr lang="en-US" sz="1600">
                <a:latin typeface="Courier New" panose="02070309020205020404" charset="0"/>
                <a:sym typeface="+mn-ea"/>
              </a:rPr>
              <a:t>print("%.2lf" % st.get())      # 输出运算结果，结果保留2位小数</a:t>
            </a:r>
            <a:endParaRPr lang="en-US" altLang="en-US" sz="1600">
              <a:latin typeface="Courier New" panose="02070309020205020404" charset="0"/>
              <a:ea typeface="宋体" panose="02010600030101010101" pitchFamily="2" charset="-122"/>
            </a:endParaRPr>
          </a:p>
        </p:txBody>
      </p:sp>
      <p:sp>
        <p:nvSpPr>
          <p:cNvPr id="3" name="文本框 2"/>
          <p:cNvSpPr txBox="1"/>
          <p:nvPr>
            <p:custDataLst>
              <p:tags r:id="rId1"/>
            </p:custDataLst>
          </p:nvPr>
        </p:nvSpPr>
        <p:spPr>
          <a:xfrm>
            <a:off x="323850" y="1242060"/>
            <a:ext cx="5561330"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可直接用LifoQueue类减少编码工作量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胡同</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95605" y="1327785"/>
            <a:ext cx="7484110" cy="2861310"/>
          </a:xfrm>
          <a:prstGeom prst="rect">
            <a:avLst/>
          </a:prstGeom>
          <a:noFill/>
          <a:ln w="9525">
            <a:noFill/>
          </a:ln>
        </p:spPr>
        <p:txBody>
          <a:bodyPr wrap="square">
            <a:spAutoFit/>
          </a:bodyPr>
          <a:lstStyle/>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有一个死胡同，宽度刚好只能让一辆汽车通过，偏偏老有汽车开到死胡同来，这下麻烦了，最先开来的汽车要最后才能倒退出去。给定一个汽车开来的序列和一个可能的倒车出去的序列，请判断汽车能否都倒退出去，若能则输出Yes，否则输出No。</a:t>
            </a:r>
          </a:p>
          <a:p>
            <a:endParaRPr sz="1800" b="1">
              <a:latin typeface="Times New Roman" panose="02020603050405020304" pitchFamily="18" charset="0"/>
              <a:ea typeface="宋体" panose="02010600030101010101" pitchFamily="2" charset="-122"/>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输入</a:t>
            </a:r>
            <a:r>
              <a:rPr sz="1800">
                <a:latin typeface="Times New Roman" panose="02020603050405020304" pitchFamily="18" charset="0"/>
                <a:ea typeface="宋体" panose="02010600030101010101" pitchFamily="2" charset="-122"/>
                <a:cs typeface="Times New Roman" panose="02020603050405020304" pitchFamily="18" charset="0"/>
              </a:rPr>
              <a:t>:</a:t>
            </a: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首先输入一个整数T，表示测试数据的组数，然后是T组测试数据。每组测试数据首先输入一个正整数n（n≤10），代表开来的汽车数，然后输入2n个整数，其中，前n个整数表示汽车开来的序列，后n个整数表示汽车可能倒出的序列。</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4.5 </a:t>
            </a:r>
            <a:r>
              <a:rPr lang="zh-CN" altLang="en-US" sz="3200" noProof="0" dirty="0">
                <a:ln>
                  <a:noFill/>
                </a:ln>
                <a:effectLst/>
                <a:uLnTx/>
                <a:uFillTx/>
                <a:latin typeface="黑体" panose="02010609060101010101" pitchFamily="2" charset="-122"/>
                <a:ea typeface="黑体" panose="02010609060101010101" pitchFamily="2" charset="-122"/>
                <a:sym typeface="+mn-ea"/>
              </a:rPr>
              <a:t>栈的</a:t>
            </a:r>
            <a:r>
              <a:rPr lang="zh-CN" altLang="en-US" sz="3200" dirty="0">
                <a:latin typeface="黑体" panose="02010609060101010101" pitchFamily="2" charset="-122"/>
                <a:ea typeface="黑体" panose="02010609060101010101" pitchFamily="2" charset="-122"/>
                <a:sym typeface="+mn-ea"/>
              </a:rPr>
              <a:t>运用</a:t>
            </a:r>
            <a:endParaRPr lang="zh-CN" altLang="en-US"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b="1" noProof="0" dirty="0">
                <a:ln>
                  <a:noFill/>
                </a:ln>
                <a:effectLst/>
                <a:uLnTx/>
                <a:uFillTx/>
                <a:latin typeface="Times New Roman" panose="02020603050405020304" pitchFamily="18" charset="0"/>
                <a:cs typeface="Times New Roman" panose="02020603050405020304" pitchFamily="18" charset="0"/>
                <a:sym typeface="+mn-ea"/>
              </a:rPr>
              <a:t>例4.5.3. 表达式求值</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323215" y="1210310"/>
            <a:ext cx="6617335" cy="230695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def cal(a, b, c):</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运算数</a:t>
            </a:r>
            <a:r>
              <a:rPr lang="en-US" sz="1600">
                <a:latin typeface="Courier New" panose="02070309020205020404" charset="0"/>
                <a:ea typeface="宋体" panose="02010600030101010101" pitchFamily="2" charset="-122"/>
              </a:rPr>
              <a:t>a</a:t>
            </a:r>
            <a:r>
              <a:rPr lang="zh-CN"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rPr>
              <a:t>b</a:t>
            </a:r>
            <a:r>
              <a:rPr lang="zh-CN" sz="1600">
                <a:latin typeface="Courier New" panose="02070309020205020404" charset="0"/>
                <a:ea typeface="宋体" panose="02010600030101010101" pitchFamily="2" charset="-122"/>
              </a:rPr>
              <a:t>根据运算符</a:t>
            </a:r>
            <a:r>
              <a:rPr lang="en-US" sz="1600">
                <a:latin typeface="Courier New" panose="02070309020205020404" charset="0"/>
                <a:ea typeface="宋体" panose="02010600030101010101" pitchFamily="2" charset="-122"/>
              </a:rPr>
              <a:t>c</a:t>
            </a:r>
            <a:r>
              <a:rPr lang="zh-CN" sz="1600">
                <a:latin typeface="Courier New" panose="02070309020205020404" charset="0"/>
                <a:ea typeface="宋体" panose="02010600030101010101" pitchFamily="2" charset="-122"/>
              </a:rPr>
              <a:t>进行计算</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c=='+':</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a+b</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elif c=='-':</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a-b</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elif c=='*':</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a*b</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a/b</a:t>
            </a:r>
            <a:endParaRPr lang="en-US" altLang="en-US" sz="1600">
              <a:latin typeface="Courier New" panose="02070309020205020404" charset="0"/>
              <a:ea typeface="宋体" panose="02010600030101010101" pitchFamily="2" charset="-122"/>
            </a:endParaRPr>
          </a:p>
        </p:txBody>
      </p:sp>
      <p:sp>
        <p:nvSpPr>
          <p:cNvPr id="2" name="文本框 1"/>
          <p:cNvSpPr txBox="1"/>
          <p:nvPr>
            <p:custDataLst>
              <p:tags r:id="rId1"/>
            </p:custDataLst>
          </p:nvPr>
        </p:nvSpPr>
        <p:spPr>
          <a:xfrm>
            <a:off x="395605" y="3580130"/>
            <a:ext cx="7590155" cy="76835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如何将原表达式转换为后缀式？</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原表达式转换为后缀式的</a:t>
            </a: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具体算法如何实现？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 calcmode="lin" valueType="num">
                                      <p:cBhvr additive="base">
                                        <p:cTn id="19"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4.</a:t>
            </a:r>
            <a:r>
              <a:rPr lang="en-US" sz="3200" noProof="0" dirty="0">
                <a:ln>
                  <a:noFill/>
                </a:ln>
                <a:effectLst/>
                <a:uLnTx/>
                <a:uFillTx/>
                <a:latin typeface="黑体" panose="02010609060101010101" pitchFamily="2" charset="-122"/>
                <a:ea typeface="黑体" panose="02010609060101010101" pitchFamily="2" charset="-122"/>
                <a:sym typeface="+mn-ea"/>
              </a:rPr>
              <a:t>6</a:t>
            </a:r>
            <a:r>
              <a:rPr sz="3200" noProof="0" dirty="0">
                <a:ln>
                  <a:noFill/>
                </a:ln>
                <a:effectLst/>
                <a:uLnTx/>
                <a:uFillTx/>
                <a:latin typeface="黑体" panose="02010609060101010101" pitchFamily="2" charset="-122"/>
                <a:ea typeface="黑体" panose="02010609060101010101" pitchFamily="2" charset="-122"/>
                <a:sym typeface="+mn-ea"/>
              </a:rPr>
              <a:t> </a:t>
            </a: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r>
              <a:rPr sz="3200" noProof="0" dirty="0" err="1">
                <a:ln>
                  <a:noFill/>
                </a:ln>
                <a:effectLst/>
                <a:uLnTx/>
                <a:uFillTx/>
                <a:latin typeface="黑体" panose="02010609060101010101" pitchFamily="2" charset="-122"/>
                <a:ea typeface="黑体" panose="02010609060101010101" pitchFamily="2" charset="-122"/>
                <a:sym typeface="+mn-ea"/>
              </a:rPr>
              <a:t>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胡同</a:t>
            </a:r>
          </a:p>
        </p:txBody>
      </p:sp>
      <p:sp>
        <p:nvSpPr>
          <p:cNvPr id="4" name="文本框 3"/>
          <p:cNvSpPr txBox="1"/>
          <p:nvPr>
            <p:custDataLst>
              <p:tags r:id="rId1"/>
            </p:custDataLst>
          </p:nvPr>
        </p:nvSpPr>
        <p:spPr>
          <a:xfrm>
            <a:off x="374650" y="1327785"/>
            <a:ext cx="7590155" cy="243014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解题思路</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sz="2000">
                <a:latin typeface="Times New Roman" panose="02020603050405020304" pitchFamily="18" charset="0"/>
                <a:sym typeface="+mn-ea"/>
              </a:rPr>
              <a:t>        </a:t>
            </a:r>
            <a:r>
              <a:rPr sz="2000">
                <a:latin typeface="Times New Roman" panose="02020603050405020304" pitchFamily="18" charset="0"/>
                <a:sym typeface="+mn-ea"/>
              </a:rPr>
              <a:t>对于入栈序列（汽车开来的序列）中的每个元素，逐个入栈，当栈非空且栈顶元素与出栈序列（倒车序列）中的当前元素（用下标j指向，其初值为0）相等时，栈顶元素出栈，j增1。最后判断栈是否为空，若为空则输出Yes，否则输出No。</a:t>
            </a:r>
            <a:endParaRPr sz="2000">
              <a:latin typeface="Times New Roman" panose="02020603050405020304" pitchFamily="18" charset="0"/>
              <a:ea typeface="宋体" panose="02010600030101010101" pitchFamily="2" charset="-122"/>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sym typeface="+mn-ea"/>
              </a:rPr>
              <a:t>提高编码效率起见，借助栈类LifoQueue求解</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4.6</a:t>
            </a:r>
            <a:r>
              <a:rPr lang="zh-CN" altLang="en-US" sz="3200" noProof="0" dirty="0">
                <a:ln>
                  <a:noFill/>
                </a:ln>
                <a:effectLst/>
                <a:uLnTx/>
                <a:uFillTx/>
                <a:latin typeface="黑体" panose="02010609060101010101" pitchFamily="2" charset="-122"/>
                <a:ea typeface="黑体" panose="02010609060101010101" pitchFamily="2" charset="-122"/>
                <a:sym typeface="+mn-ea"/>
              </a:rPr>
              <a:t> 在线题目求解</a:t>
            </a:r>
            <a:endParaRPr lang="zh-CN" altLang="en-US"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胡同</a:t>
            </a:r>
          </a:p>
        </p:txBody>
      </p:sp>
      <p:sp>
        <p:nvSpPr>
          <p:cNvPr id="100" name="文本框 99"/>
          <p:cNvSpPr txBox="1"/>
          <p:nvPr/>
        </p:nvSpPr>
        <p:spPr>
          <a:xfrm>
            <a:off x="395605" y="1275715"/>
            <a:ext cx="7704455" cy="353822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from queue import LifoQueue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从模块</a:t>
            </a:r>
            <a:r>
              <a:rPr lang="en-US" sz="1600">
                <a:latin typeface="Courier New" panose="02070309020205020404" charset="0"/>
                <a:ea typeface="宋体" panose="02010600030101010101" pitchFamily="2" charset="-122"/>
              </a:rPr>
              <a:t>queue</a:t>
            </a:r>
            <a:r>
              <a:rPr lang="zh-CN" sz="1600">
                <a:latin typeface="Courier New" panose="02070309020205020404" charset="0"/>
                <a:ea typeface="宋体" panose="02010600030101010101" pitchFamily="2" charset="-122"/>
              </a:rPr>
              <a:t>中引入栈类</a:t>
            </a:r>
            <a:r>
              <a:rPr lang="en-US" sz="1600">
                <a:latin typeface="Courier New" panose="02070309020205020404" charset="0"/>
                <a:ea typeface="宋体" panose="02010600030101010101" pitchFamily="2" charset="-122"/>
              </a:rPr>
              <a:t>LifoQueue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def match(a, b):</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匹配算法</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s=LifoQueue(); n=len(a)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j=0</a:t>
            </a: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 in range(n):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循环</a:t>
            </a:r>
            <a:r>
              <a:rPr lang="en-US" sz="1600">
                <a:latin typeface="Courier New" panose="02070309020205020404" charset="0"/>
                <a:ea typeface="宋体" panose="02010600030101010101" pitchFamily="2" charset="-122"/>
              </a:rPr>
              <a:t>n</a:t>
            </a:r>
            <a:r>
              <a:rPr lang="zh-CN" sz="1600">
                <a:latin typeface="Courier New" panose="02070309020205020404" charset="0"/>
                <a:ea typeface="宋体" panose="02010600030101010101" pitchFamily="2" charset="-122"/>
              </a:rPr>
              <a:t>次，把列表</a:t>
            </a:r>
            <a:r>
              <a:rPr lang="en-US" sz="1600">
                <a:latin typeface="Courier New" panose="02070309020205020404" charset="0"/>
                <a:ea typeface="宋体" panose="02010600030101010101" pitchFamily="2" charset="-122"/>
              </a:rPr>
              <a:t>a</a:t>
            </a:r>
            <a:r>
              <a:rPr lang="zh-CN" sz="1600">
                <a:latin typeface="Courier New" panose="02070309020205020404" charset="0"/>
                <a:ea typeface="宋体" panose="02010600030101010101" pitchFamily="2" charset="-122"/>
              </a:rPr>
              <a:t>中的元素逐个入栈</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s.put(a[i])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a[i]</a:t>
            </a:r>
            <a:r>
              <a:rPr lang="zh-CN" sz="1600">
                <a:latin typeface="Courier New" panose="02070309020205020404" charset="0"/>
                <a:ea typeface="宋体" panose="02010600030101010101" pitchFamily="2" charset="-122"/>
              </a:rPr>
              <a:t>入栈</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 s.empty()==False: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当栈非空时循环</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t=s.get()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s.get()</a:t>
            </a:r>
            <a:r>
              <a:rPr lang="zh-CN" sz="1600">
                <a:latin typeface="Courier New" panose="02070309020205020404" charset="0"/>
                <a:ea typeface="宋体" panose="02010600030101010101" pitchFamily="2" charset="-122"/>
              </a:rPr>
              <a:t>取得栈顶元素的同时使得栈顶元素出栈</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t==b[j]:# </a:t>
            </a:r>
            <a:r>
              <a:rPr lang="zh-CN" sz="1600">
                <a:latin typeface="Courier New" panose="02070309020205020404" charset="0"/>
                <a:ea typeface="宋体" panose="02010600030101010101" pitchFamily="2" charset="-122"/>
              </a:rPr>
              <a:t>若栈顶元素与</a:t>
            </a:r>
            <a:r>
              <a:rPr lang="en-US" sz="1600">
                <a:latin typeface="Courier New" panose="02070309020205020404" charset="0"/>
                <a:ea typeface="宋体" panose="02010600030101010101" pitchFamily="2" charset="-122"/>
              </a:rPr>
              <a:t>j</a:t>
            </a:r>
            <a:r>
              <a:rPr lang="zh-CN" sz="1600">
                <a:latin typeface="Courier New" panose="02070309020205020404" charset="0"/>
                <a:ea typeface="宋体" panose="02010600030101010101" pitchFamily="2" charset="-122"/>
              </a:rPr>
              <a:t>所指元素相等，则继续下一个比较</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j+=1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j</a:t>
            </a:r>
            <a:r>
              <a:rPr lang="zh-CN" sz="1600">
                <a:latin typeface="Courier New" panose="02070309020205020404" charset="0"/>
                <a:ea typeface="宋体" panose="02010600030101010101" pitchFamily="2" charset="-122"/>
              </a:rPr>
              <a:t>指向下一个元素</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若栈顶元素与</a:t>
            </a:r>
            <a:r>
              <a:rPr lang="en-US" sz="1600">
                <a:latin typeface="Courier New" panose="02070309020205020404" charset="0"/>
                <a:ea typeface="宋体" panose="02010600030101010101" pitchFamily="2" charset="-122"/>
              </a:rPr>
              <a:t>j</a:t>
            </a:r>
            <a:r>
              <a:rPr lang="zh-CN" sz="1600">
                <a:latin typeface="Courier New" panose="02070309020205020404" charset="0"/>
                <a:ea typeface="宋体" panose="02010600030101010101" pitchFamily="2" charset="-122"/>
              </a:rPr>
              <a:t>所指元素不等，则原栈顶元素重新入栈</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s.put(t)# </a:t>
            </a:r>
            <a:r>
              <a:rPr lang="zh-CN" sz="1600">
                <a:latin typeface="Courier New" panose="02070309020205020404" charset="0"/>
                <a:ea typeface="宋体" panose="02010600030101010101" pitchFamily="2" charset="-122"/>
              </a:rPr>
              <a:t>原栈顶元素重新入栈</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break</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结束</a:t>
            </a:r>
            <a:r>
              <a:rPr lang="en-US" sz="1600">
                <a:latin typeface="Courier New" panose="02070309020205020404" charset="0"/>
                <a:ea typeface="宋体" panose="02010600030101010101" pitchFamily="2" charset="-122"/>
              </a:rPr>
              <a:t>while</a:t>
            </a:r>
            <a:r>
              <a:rPr lang="zh-CN" sz="1600">
                <a:latin typeface="Courier New" panose="02070309020205020404" charset="0"/>
                <a:ea typeface="宋体" panose="02010600030101010101" pitchFamily="2" charset="-122"/>
              </a:rPr>
              <a:t>循环</a:t>
            </a:r>
            <a:endParaRPr lang="en-US" sz="1600">
              <a:latin typeface="Times New Roman" panose="02020603050405020304" pitchFamily="18" charset="0"/>
              <a:ea typeface="宋体" panose="02010600030101010101" pitchFamily="2" charset="-122"/>
              <a:cs typeface="Times New Roman" panose="02020603050405020304" pitchFamily="18" charset="0"/>
            </a:endParaRPr>
          </a:p>
          <a:p>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return s.empty()==True # 若栈空，则返回True，否则返回False</a:t>
            </a:r>
            <a:endParaRPr lang="en-US" altLang="en-US" sz="1600">
              <a:latin typeface="Times New Roman" panose="02020603050405020304" pitchFamily="18" charset="0"/>
              <a:ea typeface="宋体" panose="02010600030101010101"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4.6</a:t>
            </a:r>
            <a:r>
              <a:rPr lang="zh-CN" altLang="en-US" sz="3200" noProof="0" dirty="0">
                <a:ln>
                  <a:noFill/>
                </a:ln>
                <a:effectLst/>
                <a:uLnTx/>
                <a:uFillTx/>
                <a:latin typeface="黑体" panose="02010609060101010101" pitchFamily="2" charset="-122"/>
                <a:ea typeface="黑体" panose="02010609060101010101" pitchFamily="2" charset="-122"/>
                <a:sym typeface="+mn-ea"/>
              </a:rPr>
              <a:t> 在线题目求解</a:t>
            </a:r>
            <a:endParaRPr lang="zh-CN" altLang="en-US"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胡同</a:t>
            </a:r>
          </a:p>
        </p:txBody>
      </p:sp>
      <p:sp>
        <p:nvSpPr>
          <p:cNvPr id="4" name="文本框 3"/>
          <p:cNvSpPr txBox="1"/>
          <p:nvPr/>
        </p:nvSpPr>
        <p:spPr>
          <a:xfrm>
            <a:off x="323850" y="1275080"/>
            <a:ext cx="7654925" cy="279971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 </a:t>
            </a:r>
            <a:r>
              <a:rPr lang="zh-CN" altLang="en-US" sz="1600">
                <a:latin typeface="Courier New" panose="02070309020205020404" charset="0"/>
                <a:ea typeface="宋体" panose="02010600030101010101" pitchFamily="2" charset="-122"/>
              </a:rPr>
              <a:t>调用匹配算法</a:t>
            </a:r>
            <a:r>
              <a:rPr lang="en-US" sz="1600">
                <a:latin typeface="Courier New" panose="02070309020205020404" charset="0"/>
                <a:sym typeface="+mn-ea"/>
              </a:rPr>
              <a:t>match</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T=int(input())     # 输入测试组数T</a:t>
            </a:r>
          </a:p>
          <a:p>
            <a:r>
              <a:rPr lang="en-US" sz="1600">
                <a:latin typeface="Courier New" panose="02070309020205020404" charset="0"/>
                <a:ea typeface="宋体" panose="02010600030101010101" pitchFamily="2" charset="-122"/>
              </a:rPr>
              <a:t>for i in range(T): # 循环T次</a:t>
            </a:r>
          </a:p>
          <a:p>
            <a:r>
              <a:rPr lang="en-US" sz="1600">
                <a:latin typeface="Courier New" panose="02070309020205020404" charset="0"/>
                <a:ea typeface="宋体" panose="02010600030101010101" pitchFamily="2" charset="-122"/>
              </a:rPr>
              <a:t>    a=list(map(int, input().split()))# 输入数据</a:t>
            </a:r>
          </a:p>
          <a:p>
            <a:r>
              <a:rPr lang="en-US" sz="1600">
                <a:latin typeface="Courier New" panose="02070309020205020404" charset="0"/>
                <a:ea typeface="宋体" panose="02010600030101010101" pitchFamily="2" charset="-122"/>
              </a:rPr>
              <a:t>    n=a[0]         # 输入的第一个数据为入栈或出栈序列中的数据个数</a:t>
            </a:r>
          </a:p>
          <a:p>
            <a:r>
              <a:rPr lang="en-US" sz="1600">
                <a:latin typeface="Courier New" panose="02070309020205020404" charset="0"/>
                <a:ea typeface="宋体" panose="02010600030101010101" pitchFamily="2" charset="-122"/>
              </a:rPr>
              <a:t>    b=a[n+1:]      # b中存放出栈序列</a:t>
            </a:r>
          </a:p>
          <a:p>
            <a:r>
              <a:rPr lang="en-US" sz="1600">
                <a:latin typeface="Courier New" panose="02070309020205020404" charset="0"/>
                <a:ea typeface="宋体" panose="02010600030101010101" pitchFamily="2" charset="-122"/>
              </a:rPr>
              <a:t>    a=a[1:n+1]     # a中存放入栈序列</a:t>
            </a:r>
          </a:p>
          <a:p>
            <a:r>
              <a:rPr lang="en-US" sz="1600">
                <a:latin typeface="Courier New" panose="02070309020205020404" charset="0"/>
                <a:ea typeface="宋体" panose="02010600030101010101" pitchFamily="2" charset="-122"/>
              </a:rPr>
              <a:t>    if match(a,b)==True: # 根据匹配算法的返回值输出Yes或No</a:t>
            </a:r>
          </a:p>
          <a:p>
            <a:r>
              <a:rPr lang="en-US" sz="1600">
                <a:latin typeface="Courier New" panose="02070309020205020404" charset="0"/>
                <a:ea typeface="宋体" panose="02010600030101010101" pitchFamily="2" charset="-122"/>
              </a:rPr>
              <a:t>        print('Yes')</a:t>
            </a:r>
          </a:p>
          <a:p>
            <a:r>
              <a:rPr lang="en-US" sz="1600">
                <a:latin typeface="Courier New" panose="02070309020205020404" charset="0"/>
                <a:ea typeface="宋体" panose="02010600030101010101" pitchFamily="2" charset="-122"/>
              </a:rPr>
              <a:t>    else:</a:t>
            </a:r>
          </a:p>
          <a:p>
            <a:r>
              <a:rPr lang="en-US" sz="1600">
                <a:latin typeface="Courier New" panose="02070309020205020404" charset="0"/>
                <a:ea typeface="宋体" panose="02010600030101010101" pitchFamily="2" charset="-122"/>
              </a:rPr>
              <a:t>        print('No')</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en-US" sz="3200" noProof="0" dirty="0">
                <a:latin typeface="黑体" panose="02010609060101010101" pitchFamily="2" charset="-122"/>
                <a:ea typeface="黑体" panose="02010609060101010101" pitchFamily="2" charset="-122"/>
                <a:sym typeface="+mn-ea"/>
              </a:rPr>
              <a:t>在线题目</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胡同</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95605" y="1327785"/>
            <a:ext cx="7484110" cy="922020"/>
          </a:xfrm>
          <a:prstGeom prst="rect">
            <a:avLst/>
          </a:prstGeom>
          <a:noFill/>
          <a:ln w="9525">
            <a:noFill/>
          </a:ln>
        </p:spPr>
        <p:txBody>
          <a:bodyPr wrap="square">
            <a:spAutoFit/>
          </a:bodyPr>
          <a:lstStyle/>
          <a:p>
            <a:r>
              <a:rPr sz="1800" b="1">
                <a:latin typeface="Times New Roman" panose="02020603050405020304" pitchFamily="18" charset="0"/>
                <a:ea typeface="宋体" panose="02010600030101010101" pitchFamily="2" charset="-122"/>
                <a:cs typeface="Times New Roman" panose="02020603050405020304" pitchFamily="18" charset="0"/>
              </a:rPr>
              <a:t>输出</a:t>
            </a:r>
            <a:r>
              <a:rPr sz="1800">
                <a:latin typeface="Times New Roman" panose="02020603050405020304" pitchFamily="18" charset="0"/>
                <a:ea typeface="宋体" panose="02010600030101010101" pitchFamily="2" charset="-122"/>
                <a:cs typeface="Times New Roman" panose="02020603050405020304" pitchFamily="18" charset="0"/>
              </a:rPr>
              <a:t>:</a:t>
            </a:r>
          </a:p>
          <a:p>
            <a:r>
              <a:rPr lang="en-US" sz="1800">
                <a:cs typeface="Times New Roman" panose="02020603050405020304" pitchFamily="18" charset="0"/>
              </a:rPr>
              <a:t>       </a:t>
            </a:r>
            <a:r>
              <a:rPr sz="1800">
                <a:latin typeface="宋体" panose="02010600030101010101" pitchFamily="2" charset="-122"/>
                <a:cs typeface="宋体" panose="02010600030101010101" pitchFamily="2" charset="-122"/>
              </a:rPr>
              <a:t>对于每组测试，判断能否倒车出该死胡同，若能则输出“</a:t>
            </a:r>
            <a:r>
              <a:rPr sz="1800">
                <a:latin typeface="Times New Roman" panose="02020603050405020304" pitchFamily="18" charset="0"/>
                <a:cs typeface="Times New Roman" panose="02020603050405020304" pitchFamily="18" charset="0"/>
              </a:rPr>
              <a:t>Yes</a:t>
            </a:r>
            <a:r>
              <a:rPr sz="1800">
                <a:latin typeface="宋体" panose="02010600030101010101" pitchFamily="2" charset="-122"/>
                <a:cs typeface="宋体" panose="02010600030101010101" pitchFamily="2" charset="-122"/>
              </a:rPr>
              <a:t>”，否则输出“</a:t>
            </a:r>
            <a:r>
              <a:rPr sz="1800">
                <a:latin typeface="Times New Roman" panose="02020603050405020304" pitchFamily="18" charset="0"/>
                <a:cs typeface="Times New Roman" panose="02020603050405020304" pitchFamily="18" charset="0"/>
              </a:rPr>
              <a:t>No</a:t>
            </a:r>
            <a:r>
              <a:rPr sz="1800">
                <a:latin typeface="宋体" panose="02010600030101010101" pitchFamily="2" charset="-122"/>
                <a:cs typeface="宋体" panose="02010600030101010101" pitchFamily="2" charset="-122"/>
              </a:rPr>
              <a:t>”。引号不必输出。</a:t>
            </a:r>
          </a:p>
        </p:txBody>
      </p:sp>
      <p:sp>
        <p:nvSpPr>
          <p:cNvPr id="2" name="文本框 1"/>
          <p:cNvSpPr txBox="1"/>
          <p:nvPr>
            <p:custDataLst>
              <p:tags r:id="rId1"/>
            </p:custDataLst>
          </p:nvPr>
        </p:nvSpPr>
        <p:spPr>
          <a:xfrm>
            <a:off x="395605" y="2212340"/>
            <a:ext cx="3476625" cy="2030095"/>
          </a:xfrm>
          <a:prstGeom prst="rect">
            <a:avLst/>
          </a:prstGeom>
          <a:noFill/>
          <a:ln w="9525">
            <a:noFill/>
          </a:ln>
        </p:spPr>
        <p:txBody>
          <a:bodyPr wrap="square">
            <a:spAutoFit/>
          </a:bodyPr>
          <a:lstStyle/>
          <a:p>
            <a:r>
              <a:rPr lang="zh-CN" sz="1800" b="1">
                <a:latin typeface="Times New Roman" panose="02020603050405020304" pitchFamily="18" charset="0"/>
                <a:ea typeface="宋体" panose="02010600030101010101" pitchFamily="2" charset="-122"/>
              </a:rPr>
              <a:t>输入样例</a:t>
            </a:r>
            <a:r>
              <a:rPr lang="en-US" sz="1800" b="1">
                <a:latin typeface="Times New Roman" panose="02020603050405020304" pitchFamily="18" charset="0"/>
                <a:ea typeface="宋体" panose="02010600030101010101" pitchFamily="2" charset="-122"/>
              </a:rPr>
              <a:t>:</a:t>
            </a:r>
            <a:endParaRPr lang="en-US" sz="1800">
              <a:latin typeface="Times New Roman" panose="02020603050405020304" pitchFamily="18" charset="0"/>
              <a:ea typeface="宋体" panose="02010600030101010101" pitchFamily="2" charset="-122"/>
            </a:endParaRPr>
          </a:p>
          <a:p>
            <a:r>
              <a:rPr lang="en-US" sz="1800">
                <a:latin typeface="Times New Roman" panose="02020603050405020304" pitchFamily="18" charset="0"/>
                <a:ea typeface="宋体" panose="02010600030101010101" pitchFamily="2" charset="-122"/>
              </a:rPr>
              <a:t>2</a:t>
            </a:r>
          </a:p>
          <a:p>
            <a:r>
              <a:rPr lang="en-US" sz="1800">
                <a:latin typeface="Times New Roman" panose="02020603050405020304" pitchFamily="18" charset="0"/>
                <a:ea typeface="宋体" panose="02010600030101010101" pitchFamily="2" charset="-122"/>
              </a:rPr>
              <a:t>4 1 2 3 4 2 1 4 3</a:t>
            </a:r>
          </a:p>
          <a:p>
            <a:r>
              <a:rPr lang="en-US" sz="1800">
                <a:latin typeface="Times New Roman" panose="02020603050405020304" pitchFamily="18" charset="0"/>
                <a:ea typeface="宋体" panose="02010600030101010101" pitchFamily="2" charset="-122"/>
              </a:rPr>
              <a:t>4 1 2 3 4 4 2 1 3</a:t>
            </a:r>
          </a:p>
          <a:p>
            <a:r>
              <a:rPr lang="zh-CN" sz="1800" b="1">
                <a:latin typeface="Times New Roman" panose="02020603050405020304" pitchFamily="18" charset="0"/>
                <a:ea typeface="宋体" panose="02010600030101010101" pitchFamily="2" charset="-122"/>
              </a:rPr>
              <a:t>输出样例:</a:t>
            </a:r>
          </a:p>
          <a:p>
            <a:r>
              <a:rPr lang="en-US" sz="1800">
                <a:latin typeface="Times New Roman" panose="02020603050405020304" pitchFamily="18" charset="0"/>
                <a:ea typeface="宋体" panose="02010600030101010101" pitchFamily="2" charset="-122"/>
              </a:rPr>
              <a:t>Yes</a:t>
            </a:r>
          </a:p>
          <a:p>
            <a:r>
              <a:rPr lang="en-US" sz="1800">
                <a:latin typeface="Times New Roman" panose="02020603050405020304" pitchFamily="18" charset="0"/>
                <a:ea typeface="宋体" panose="02010600030101010101" pitchFamily="2" charset="-122"/>
              </a:rPr>
              <a:t>No</a:t>
            </a:r>
          </a:p>
        </p:txBody>
      </p:sp>
      <p:sp>
        <p:nvSpPr>
          <p:cNvPr id="4" name="文本框 3"/>
          <p:cNvSpPr txBox="1"/>
          <p:nvPr/>
        </p:nvSpPr>
        <p:spPr>
          <a:xfrm>
            <a:off x="3491865" y="3507740"/>
            <a:ext cx="5080000" cy="922020"/>
          </a:xfrm>
          <a:prstGeom prst="rect">
            <a:avLst/>
          </a:prstGeom>
          <a:noFill/>
          <a:ln w="9525">
            <a:noFill/>
          </a:ln>
        </p:spPr>
        <p:txBody>
          <a:bodyPr>
            <a:spAutoFit/>
          </a:bodyPr>
          <a:lstStyle/>
          <a:p>
            <a:r>
              <a:rPr lang="zh-CN" altLang="en-US" sz="1800" b="1">
                <a:latin typeface="Times New Roman" panose="02020603050405020304" pitchFamily="18" charset="0"/>
                <a:sym typeface="+mn-ea"/>
              </a:rPr>
              <a:t>解题思路</a:t>
            </a:r>
            <a:r>
              <a:rPr lang="en-US" sz="1800" b="1">
                <a:latin typeface="Times New Roman" panose="02020603050405020304" pitchFamily="18" charset="0"/>
                <a:sym typeface="+mn-ea"/>
              </a:rPr>
              <a:t>:</a:t>
            </a:r>
          </a:p>
          <a:p>
            <a:r>
              <a:rPr lang="zh-CN" sz="1800">
                <a:latin typeface="Times New Roman" panose="02020603050405020304" pitchFamily="18" charset="0"/>
                <a:sym typeface="+mn-ea"/>
              </a:rPr>
              <a:t>汽车开来的序列可视为入栈序列，倒车序列可视为出栈序列。此</a:t>
            </a:r>
            <a:r>
              <a:rPr lang="zh-CN" sz="1800">
                <a:latin typeface="Times New Roman" panose="02020603050405020304" pitchFamily="18" charset="0"/>
                <a:ea typeface="宋体" panose="02010600030101010101" pitchFamily="2" charset="-122"/>
              </a:rPr>
              <a:t>题实际上是一个栈序列匹配问题。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4.1 栈</a:t>
            </a:r>
            <a:r>
              <a:rPr lang="zh-CN" altLang="en-US" sz="3200" noProof="0" dirty="0">
                <a:ln>
                  <a:noFill/>
                </a:ln>
                <a:effectLst/>
                <a:uLnTx/>
                <a:uFillTx/>
                <a:latin typeface="黑体" panose="02010609060101010101" pitchFamily="2" charset="-122"/>
                <a:ea typeface="黑体" panose="02010609060101010101" pitchFamily="2" charset="-122"/>
                <a:sym typeface="+mn-ea"/>
              </a:rPr>
              <a:t>的</a:t>
            </a:r>
            <a:r>
              <a:rPr sz="3200" noProof="0" dirty="0" err="1">
                <a:ln>
                  <a:noFill/>
                </a:ln>
                <a:effectLst/>
                <a:uLnTx/>
                <a:uFillTx/>
                <a:latin typeface="黑体" panose="02010609060101010101" pitchFamily="2" charset="-122"/>
                <a:ea typeface="黑体" panose="02010609060101010101" pitchFamily="2" charset="-122"/>
                <a:sym typeface="+mn-ea"/>
              </a:rPr>
              <a:t>基础知识</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0779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栈基础</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栈</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是插入、删除操作都只能在表尾（栈顶）进行的线性表</a:t>
            </a: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在栈中，表尾元素称为</a:t>
            </a: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栈顶元素</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p>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在栈中插入元素称为</a:t>
            </a: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入栈</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，而在栈中删除元素称为</a:t>
            </a: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出栈</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p>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除了入栈和出栈操作，栈的常见操作还包括初始化栈、判断栈空、判断栈满、取栈顶元素等。</a:t>
            </a:r>
          </a:p>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进栈序列为(1, 2, 3, 4)，当栈非空即可出栈，则以下选项中不可能的出栈序列为（  ）</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defRPr/>
            </a:pP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      </a:t>
            </a: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A. 1 2 3 4    B. 4 2 1 3    C. 3 4 2 1    D. 2 1 4 3</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栈可采用顺序</a:t>
            </a: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存储</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结构和链式</a:t>
            </a: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存储</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结构，相应的栈分别称为</a:t>
            </a:r>
            <a:r>
              <a:rPr lang="zh-CN"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顺序栈</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和</a:t>
            </a:r>
            <a:r>
              <a:rPr lang="zh-CN"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链栈</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
                                            <p:txEl>
                                              <p:pRg st="6" end="6"/>
                                            </p:txEl>
                                          </p:spTgt>
                                        </p:tgtEl>
                                        <p:attrNameLst>
                                          <p:attrName>style.visibility</p:attrName>
                                        </p:attrNameLst>
                                      </p:cBhvr>
                                      <p:to>
                                        <p:strVal val="visible"/>
                                      </p:to>
                                    </p:set>
                                    <p:anim calcmode="lin" valueType="num">
                                      <p:cBhvr additive="base">
                                        <p:cTn id="41"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
                                            <p:txEl>
                                              <p:pRg st="7" end="7"/>
                                            </p:txEl>
                                          </p:spTgt>
                                        </p:tgtEl>
                                        <p:attrNameLst>
                                          <p:attrName>style.visibility</p:attrName>
                                        </p:attrNameLst>
                                      </p:cBhvr>
                                      <p:to>
                                        <p:strVal val="visible"/>
                                      </p:to>
                                    </p:set>
                                    <p:anim calcmode="lin" valueType="num">
                                      <p:cBhvr additive="base">
                                        <p:cTn id="47"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4.2 </a:t>
            </a:r>
            <a:r>
              <a:rPr sz="3200" noProof="0" dirty="0" err="1">
                <a:ln>
                  <a:noFill/>
                </a:ln>
                <a:effectLst/>
                <a:uLnTx/>
                <a:uFillTx/>
                <a:latin typeface="黑体" panose="02010609060101010101" pitchFamily="2" charset="-122"/>
                <a:ea typeface="黑体" panose="02010609060101010101" pitchFamily="2" charset="-122"/>
                <a:sym typeface="+mn-ea"/>
              </a:rPr>
              <a:t>顺序栈</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顺序栈</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基础</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知识</a:t>
            </a:r>
          </a:p>
        </p:txBody>
      </p:sp>
      <p:sp>
        <p:nvSpPr>
          <p:cNvPr id="6" name="文本框 5"/>
          <p:cNvSpPr txBox="1"/>
          <p:nvPr/>
        </p:nvSpPr>
        <p:spPr>
          <a:xfrm>
            <a:off x="323215" y="1275398"/>
            <a:ext cx="7754938" cy="323024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顺序栈</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是采用顺序存储结构的栈，即用一维列表存储数据元素。</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对于非空栈，把栈顶元素（表尾元素）的下标称为</a:t>
            </a:r>
            <a:r>
              <a:rPr lang="en-US"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栈顶指针</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，其初值设为-1。</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容量为5的顺序栈示意图如下，其中top为栈顶指针，当栈非空时指向栈顶元素。</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顺序栈是受限的顺序表。</a:t>
            </a:r>
          </a:p>
        </p:txBody>
      </p:sp>
      <p:graphicFrame>
        <p:nvGraphicFramePr>
          <p:cNvPr id="3" name="对象 2"/>
          <p:cNvGraphicFramePr>
            <a:graphicFrameLocks noChangeAspect="1"/>
          </p:cNvGraphicFramePr>
          <p:nvPr/>
        </p:nvGraphicFramePr>
        <p:xfrm>
          <a:off x="2339975" y="3004820"/>
          <a:ext cx="4078083" cy="1080000"/>
        </p:xfrm>
        <a:graphic>
          <a:graphicData uri="http://schemas.openxmlformats.org/presentationml/2006/ole">
            <mc:AlternateContent xmlns:mc="http://schemas.openxmlformats.org/markup-compatibility/2006">
              <mc:Choice xmlns:v="urn:schemas-microsoft-com:vml" Requires="v">
                <p:oleObj spid="_x0000_s1029" r:id="rId3" imgW="7048500" imgH="1866900" progId="Paint.Picture">
                  <p:embed/>
                </p:oleObj>
              </mc:Choice>
              <mc:Fallback>
                <p:oleObj r:id="rId3" imgW="7048500" imgH="1866900" progId="Paint.Picture">
                  <p:embed/>
                  <p:pic>
                    <p:nvPicPr>
                      <p:cNvPr id="0" name="图片 3"/>
                      <p:cNvPicPr/>
                      <p:nvPr/>
                    </p:nvPicPr>
                    <p:blipFill>
                      <a:blip r:embed="rId4"/>
                      <a:stretch>
                        <a:fillRect/>
                      </a:stretch>
                    </p:blipFill>
                    <p:spPr>
                      <a:xfrm>
                        <a:off x="2339975" y="3004820"/>
                        <a:ext cx="4078083" cy="108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 calcmode="lin" valueType="num">
                                      <p:cBhvr additive="base">
                                        <p:cTn id="31"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4.2 </a:t>
            </a:r>
            <a:r>
              <a:rPr lang="zh-CN" altLang="en-US" sz="3200" noProof="0" dirty="0">
                <a:ln>
                  <a:noFill/>
                </a:ln>
                <a:effectLst/>
                <a:uLnTx/>
                <a:uFillTx/>
                <a:latin typeface="黑体" panose="02010609060101010101" pitchFamily="2" charset="-122"/>
                <a:ea typeface="黑体" panose="02010609060101010101" pitchFamily="2" charset="-122"/>
                <a:sym typeface="+mn-ea"/>
              </a:rPr>
              <a:t>顺序栈</a:t>
            </a: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顺序栈的实现</a:t>
            </a:r>
          </a:p>
        </p:txBody>
      </p:sp>
      <p:sp>
        <p:nvSpPr>
          <p:cNvPr id="100" name="文本框 99"/>
          <p:cNvSpPr txBox="1"/>
          <p:nvPr/>
        </p:nvSpPr>
        <p:spPr>
          <a:xfrm>
            <a:off x="395605" y="1327785"/>
            <a:ext cx="7277735" cy="3046095"/>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MaxSize=100                    # 假设的最大栈空间容量</a:t>
            </a:r>
          </a:p>
          <a:p>
            <a:r>
              <a:rPr lang="en-US" sz="1600">
                <a:latin typeface="Courier New" panose="02070309020205020404" charset="0"/>
                <a:ea typeface="宋体" panose="02010600030101010101" pitchFamily="2" charset="-122"/>
              </a:rPr>
              <a:t># </a:t>
            </a:r>
            <a:r>
              <a:rPr lang="zh-CN" altLang="en-US" sz="1600">
                <a:latin typeface="Courier New" panose="02070309020205020404" charset="0"/>
                <a:ea typeface="宋体" panose="02010600030101010101" pitchFamily="2" charset="-122"/>
              </a:rPr>
              <a:t>初始化、取栈顶元素、判栈空、判栈满</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class SqStack:</a:t>
            </a:r>
            <a:r>
              <a:rPr lang="en-US" sz="1600">
                <a:latin typeface="Courier New" panose="02070309020205020404" charset="0"/>
                <a:ea typeface="宋体" panose="02010600030101010101" pitchFamily="2" charset="-122"/>
              </a:rPr>
              <a:t>                 # </a:t>
            </a:r>
            <a:r>
              <a:rPr lang="zh-CN" altLang="en-US" sz="1600">
                <a:latin typeface="Courier New" panose="02070309020205020404" charset="0"/>
                <a:ea typeface="宋体" panose="02010600030101010101" pitchFamily="2" charset="-122"/>
              </a:rPr>
              <a:t>定义顺序栈类</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def __init__(self, n=MaxSize):   # 初始化</a:t>
            </a:r>
          </a:p>
          <a:p>
            <a:r>
              <a:rPr sz="1600">
                <a:latin typeface="Courier New" panose="02070309020205020404" charset="0"/>
                <a:ea typeface="宋体" panose="02010600030101010101" pitchFamily="2" charset="-122"/>
              </a:rPr>
              <a:t>        self.elem=[0]*n        # 顺序栈初始设为一个全0列表</a:t>
            </a:r>
          </a:p>
          <a:p>
            <a:r>
              <a:rPr sz="1600">
                <a:latin typeface="Courier New" panose="02070309020205020404" charset="0"/>
                <a:ea typeface="宋体" panose="02010600030101010101" pitchFamily="2" charset="-122"/>
              </a:rPr>
              <a:t>        self.top=-1            # 栈顶指针初值设为-1</a:t>
            </a:r>
          </a:p>
          <a:p>
            <a:r>
              <a:rPr sz="1600">
                <a:latin typeface="Courier New" panose="02070309020205020404" charset="0"/>
                <a:ea typeface="宋体" panose="02010600030101010101" pitchFamily="2" charset="-122"/>
              </a:rPr>
              <a:t>    def getTop(self):          # 取栈顶元素，调用前需保证栈非空</a:t>
            </a:r>
          </a:p>
          <a:p>
            <a:r>
              <a:rPr sz="1600">
                <a:latin typeface="Courier New" panose="02070309020205020404" charset="0"/>
                <a:ea typeface="宋体" panose="02010600030101010101" pitchFamily="2" charset="-122"/>
              </a:rPr>
              <a:t>        return self.elem[self.top]</a:t>
            </a:r>
          </a:p>
          <a:p>
            <a:r>
              <a:rPr sz="1600">
                <a:latin typeface="Courier New" panose="02070309020205020404" charset="0"/>
                <a:ea typeface="宋体" panose="02010600030101010101" pitchFamily="2" charset="-122"/>
              </a:rPr>
              <a:t>    def empty(self):           # 判断栈空</a:t>
            </a:r>
          </a:p>
          <a:p>
            <a:r>
              <a:rPr sz="1600">
                <a:latin typeface="Courier New" panose="02070309020205020404" charset="0"/>
                <a:ea typeface="宋体" panose="02010600030101010101" pitchFamily="2" charset="-122"/>
              </a:rPr>
              <a:t>        return self.top==-1</a:t>
            </a:r>
          </a:p>
          <a:p>
            <a:r>
              <a:rPr sz="1600">
                <a:latin typeface="Courier New" panose="02070309020205020404" charset="0"/>
                <a:ea typeface="宋体" panose="02010600030101010101" pitchFamily="2" charset="-122"/>
              </a:rPr>
              <a:t>    def full(self):            # 判断栈满</a:t>
            </a:r>
          </a:p>
          <a:p>
            <a:r>
              <a:rPr sz="1600">
                <a:latin typeface="Courier New" panose="02070309020205020404" charset="0"/>
                <a:ea typeface="宋体" panose="02010600030101010101" pitchFamily="2" charset="-122"/>
              </a:rPr>
              <a:t>        return self.top==MaxSize-1</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4.2 </a:t>
            </a:r>
            <a:r>
              <a:rPr lang="zh-CN" altLang="en-US" sz="3200" noProof="0" dirty="0">
                <a:ln>
                  <a:noFill/>
                </a:ln>
                <a:effectLst/>
                <a:uLnTx/>
                <a:uFillTx/>
                <a:latin typeface="黑体" panose="02010609060101010101" pitchFamily="2" charset="-122"/>
                <a:ea typeface="黑体" panose="02010609060101010101" pitchFamily="2" charset="-122"/>
                <a:sym typeface="+mn-ea"/>
              </a:rPr>
              <a:t>顺序栈</a:t>
            </a: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顺序栈的实现</a:t>
            </a:r>
          </a:p>
        </p:txBody>
      </p:sp>
      <p:sp>
        <p:nvSpPr>
          <p:cNvPr id="100" name="文本框 99"/>
          <p:cNvSpPr txBox="1"/>
          <p:nvPr/>
        </p:nvSpPr>
        <p:spPr>
          <a:xfrm>
            <a:off x="395605" y="1327785"/>
            <a:ext cx="7481570" cy="353822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 </a:t>
            </a:r>
            <a:r>
              <a:rPr lang="zh-CN" altLang="en-US" sz="1600">
                <a:latin typeface="Courier New" panose="02070309020205020404" charset="0"/>
                <a:ea typeface="宋体" panose="02010600030101010101" pitchFamily="2" charset="-122"/>
              </a:rPr>
              <a:t>入栈与出栈</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class SqStack:</a:t>
            </a:r>
          </a:p>
          <a:p>
            <a:r>
              <a:rPr sz="1600">
                <a:latin typeface="Courier New" panose="02070309020205020404" charset="0"/>
                <a:ea typeface="宋体" panose="02010600030101010101" pitchFamily="2" charset="-122"/>
              </a:rPr>
              <a:t>    def push(self, e):            # 入栈</a:t>
            </a:r>
          </a:p>
          <a:p>
            <a:r>
              <a:rPr sz="1600">
                <a:latin typeface="Courier New" panose="02070309020205020404" charset="0"/>
                <a:ea typeface="宋体" panose="02010600030101010101" pitchFamily="2" charset="-122"/>
              </a:rPr>
              <a:t>        if self.full()==True:     # 若栈满，则无法入栈</a:t>
            </a:r>
          </a:p>
          <a:p>
            <a:r>
              <a:rPr sz="1600">
                <a:latin typeface="Courier New" panose="02070309020205020404" charset="0"/>
                <a:ea typeface="宋体" panose="02010600030101010101" pitchFamily="2" charset="-122"/>
              </a:rPr>
              <a:t>            return False</a:t>
            </a:r>
          </a:p>
          <a:p>
            <a:r>
              <a:rPr sz="1600">
                <a:latin typeface="Courier New" panose="02070309020205020404" charset="0"/>
                <a:ea typeface="宋体" panose="02010600030101010101" pitchFamily="2" charset="-122"/>
              </a:rPr>
              <a:t>        self.top+=1               # 栈顶指针增1</a:t>
            </a:r>
          </a:p>
          <a:p>
            <a:r>
              <a:rPr sz="1600">
                <a:latin typeface="Courier New" panose="02070309020205020404" charset="0"/>
                <a:ea typeface="宋体" panose="02010600030101010101" pitchFamily="2" charset="-122"/>
              </a:rPr>
              <a:t>        self.elem[self.top]=e# 把数据元素e存放到栈顶指针所指位置</a:t>
            </a:r>
          </a:p>
          <a:p>
            <a:r>
              <a:rPr sz="1600">
                <a:latin typeface="Courier New" panose="02070309020205020404" charset="0"/>
                <a:ea typeface="宋体" panose="02010600030101010101" pitchFamily="2" charset="-122"/>
              </a:rPr>
              <a:t>        return True</a:t>
            </a:r>
          </a:p>
          <a:p>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def pop(self):                # 出栈</a:t>
            </a:r>
          </a:p>
          <a:p>
            <a:r>
              <a:rPr sz="1600">
                <a:latin typeface="Courier New" panose="02070309020205020404" charset="0"/>
                <a:ea typeface="宋体" panose="02010600030101010101" pitchFamily="2" charset="-122"/>
              </a:rPr>
              <a:t>        if self.top==-1:          # 若栈空，则无法出栈</a:t>
            </a:r>
          </a:p>
          <a:p>
            <a:r>
              <a:rPr sz="1600">
                <a:latin typeface="Courier New" panose="02070309020205020404" charset="0"/>
                <a:ea typeface="宋体" panose="02010600030101010101" pitchFamily="2" charset="-122"/>
              </a:rPr>
              <a:t>            return False</a:t>
            </a:r>
          </a:p>
          <a:p>
            <a:r>
              <a:rPr sz="1600">
                <a:latin typeface="Courier New" panose="02070309020205020404" charset="0"/>
                <a:ea typeface="宋体" panose="02010600030101010101" pitchFamily="2" charset="-122"/>
              </a:rPr>
              <a:t>        self.top-=1               # 出栈仅需使栈顶指针减1</a:t>
            </a:r>
          </a:p>
          <a:p>
            <a:r>
              <a:rPr sz="1600">
                <a:latin typeface="Courier New" panose="02070309020205020404" charset="0"/>
                <a:ea typeface="宋体" panose="02010600030101010101" pitchFamily="2" charset="-122"/>
              </a:rPr>
              <a:t>        return True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4.2 </a:t>
            </a:r>
            <a:r>
              <a:rPr lang="zh-CN" altLang="en-US" sz="3200" noProof="0" dirty="0">
                <a:ln>
                  <a:noFill/>
                </a:ln>
                <a:effectLst/>
                <a:uLnTx/>
                <a:uFillTx/>
                <a:latin typeface="黑体" panose="02010609060101010101" pitchFamily="2" charset="-122"/>
                <a:ea typeface="黑体" panose="02010609060101010101" pitchFamily="2" charset="-122"/>
                <a:sym typeface="+mn-ea"/>
              </a:rPr>
              <a:t>顺序栈</a:t>
            </a: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顺序栈的实现</a:t>
            </a:r>
          </a:p>
        </p:txBody>
      </p:sp>
      <p:sp>
        <p:nvSpPr>
          <p:cNvPr id="100" name="文本框 99"/>
          <p:cNvSpPr txBox="1"/>
          <p:nvPr/>
        </p:nvSpPr>
        <p:spPr>
          <a:xfrm>
            <a:off x="395605" y="1327785"/>
            <a:ext cx="7481570" cy="279971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 </a:t>
            </a:r>
            <a:r>
              <a:rPr lang="zh-CN" altLang="en-US" sz="1600">
                <a:latin typeface="Courier New" panose="02070309020205020404" charset="0"/>
                <a:ea typeface="宋体" panose="02010600030101010101" pitchFamily="2" charset="-122"/>
              </a:rPr>
              <a:t>遍历栈</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class SqStack:</a:t>
            </a:r>
          </a:p>
          <a:p>
            <a:r>
              <a:rPr sz="1600">
                <a:latin typeface="Courier New" panose="02070309020205020404" charset="0"/>
                <a:ea typeface="宋体" panose="02010600030101010101" pitchFamily="2" charset="-122"/>
              </a:rPr>
              <a:t>    def output(self):                   # 遍历栈</a:t>
            </a:r>
          </a:p>
          <a:p>
            <a:r>
              <a:rPr sz="1600">
                <a:latin typeface="Courier New" panose="02070309020205020404" charset="0"/>
                <a:ea typeface="宋体" panose="02010600030101010101" pitchFamily="2" charset="-122"/>
              </a:rPr>
              <a:t>        cnt=0</a:t>
            </a:r>
          </a:p>
          <a:p>
            <a:r>
              <a:rPr sz="1600">
                <a:latin typeface="Courier New" panose="02070309020205020404" charset="0"/>
                <a:ea typeface="宋体" panose="02010600030101010101" pitchFamily="2" charset="-122"/>
              </a:rPr>
              <a:t>        while self.empty()==False:</a:t>
            </a:r>
          </a:p>
          <a:p>
            <a:r>
              <a:rPr sz="1600">
                <a:latin typeface="Courier New" panose="02070309020205020404" charset="0"/>
                <a:ea typeface="宋体" panose="02010600030101010101" pitchFamily="2" charset="-122"/>
              </a:rPr>
              <a:t>            t=self.getTop()</a:t>
            </a:r>
          </a:p>
          <a:p>
            <a:r>
              <a:rPr sz="1600">
                <a:latin typeface="Courier New" panose="02070309020205020404" charset="0"/>
                <a:ea typeface="宋体" panose="02010600030101010101" pitchFamily="2" charset="-122"/>
              </a:rPr>
              <a:t>            self.pop()</a:t>
            </a:r>
          </a:p>
          <a:p>
            <a:r>
              <a:rPr sz="1600">
                <a:latin typeface="Courier New" panose="02070309020205020404" charset="0"/>
                <a:ea typeface="宋体" panose="02010600030101010101" pitchFamily="2" charset="-122"/>
              </a:rPr>
              <a:t>            cnt+=1</a:t>
            </a:r>
          </a:p>
          <a:p>
            <a:r>
              <a:rPr sz="1600">
                <a:latin typeface="Courier New" panose="02070309020205020404" charset="0"/>
                <a:ea typeface="宋体" panose="02010600030101010101" pitchFamily="2" charset="-122"/>
              </a:rPr>
              <a:t>            if cnt&gt;1: print(' ',end='')</a:t>
            </a:r>
          </a:p>
          <a:p>
            <a:r>
              <a:rPr sz="1600">
                <a:latin typeface="Courier New" panose="02070309020205020404" charset="0"/>
                <a:ea typeface="宋体" panose="02010600030101010101" pitchFamily="2" charset="-122"/>
              </a:rPr>
              <a:t>            print(t,end='')</a:t>
            </a:r>
          </a:p>
          <a:p>
            <a:r>
              <a:rPr sz="1600">
                <a:latin typeface="Courier New" panose="02070309020205020404" charset="0"/>
                <a:ea typeface="宋体" panose="02010600030101010101" pitchFamily="2" charset="-122"/>
              </a:rPr>
              <a:t>        print()</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2955f578-22a5-4822-bd18-6ad69a585730"/>
  <p:tag name="COMMONDATA" val="eyJoZGlkIjoiYzYyNTgxZDI1ZmZmOTgzNDg4YzlhN2QzOTZiYjdhYjk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805,&quot;width&quot;:6315}"/>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Network">
  <a:themeElements>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主题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Office 主题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Office 主题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Office 主题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Office 主题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Office 主题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Office 主题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Office 主题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Office 主题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Network</Template>
  <TotalTime>8</TotalTime>
  <Words>3065</Words>
  <Application>Microsoft Office PowerPoint</Application>
  <PresentationFormat>全屏显示(16:9)</PresentationFormat>
  <Paragraphs>355</Paragraphs>
  <Slides>33</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33</vt:i4>
      </vt:variant>
    </vt:vector>
  </HeadingPairs>
  <TitlesOfParts>
    <vt:vector size="42" baseType="lpstr">
      <vt:lpstr>黑体</vt:lpstr>
      <vt:lpstr>宋体</vt:lpstr>
      <vt:lpstr>微软雅黑</vt:lpstr>
      <vt:lpstr>Arial</vt:lpstr>
      <vt:lpstr>Courier New</vt:lpstr>
      <vt:lpstr>Times New Roman</vt:lpstr>
      <vt:lpstr>Wingdings</vt:lpstr>
      <vt:lpstr>Network</vt:lpstr>
      <vt:lpstr>Bitmap 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数组</dc:title>
  <dc:creator>微软用户</dc:creator>
  <cp:lastModifiedBy>cshlj</cp:lastModifiedBy>
  <cp:revision>730</cp:revision>
  <dcterms:created xsi:type="dcterms:W3CDTF">2007-09-26T00:31:00Z</dcterms:created>
  <dcterms:modified xsi:type="dcterms:W3CDTF">2023-06-23T11:44:42Z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2E1B2C5537884CC78C82E1E2FC0CE035</vt:lpwstr>
  </property>
</Properties>
</file>