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256" r:id="rId2"/>
    <p:sldId id="690" r:id="rId3"/>
    <p:sldId id="1261" r:id="rId4"/>
    <p:sldId id="1262" r:id="rId5"/>
    <p:sldId id="1218" r:id="rId6"/>
    <p:sldId id="1053" r:id="rId7"/>
    <p:sldId id="1219" r:id="rId8"/>
    <p:sldId id="1054" r:id="rId9"/>
    <p:sldId id="1228" r:id="rId10"/>
    <p:sldId id="1229" r:id="rId11"/>
    <p:sldId id="1230" r:id="rId12"/>
    <p:sldId id="1368" r:id="rId13"/>
    <p:sldId id="1364" r:id="rId14"/>
    <p:sldId id="1365" r:id="rId15"/>
    <p:sldId id="1366" r:id="rId16"/>
    <p:sldId id="1367" r:id="rId17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2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06"/>
        <p:guide pos="2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wmf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wmf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wmf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tags" Target="../tags/tag8.xml"/><Relationship Id="rId7" Type="http://schemas.openxmlformats.org/officeDocument/2006/relationships/oleObject" Target="../embeddings/oleObject8.bin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单元</a:t>
            </a:r>
            <a:r>
              <a:rPr sz="3200" dirty="0">
                <a:latin typeface="黑体" panose="02010609060101010101" pitchFamily="2" charset="-122"/>
                <a:ea typeface="黑体" panose="02010609060101010101" pitchFamily="2" charset="-122"/>
              </a:rPr>
              <a:t>10 </a:t>
            </a:r>
            <a:r>
              <a:rPr sz="3200" dirty="0" err="1">
                <a:latin typeface="黑体" panose="02010609060101010101" pitchFamily="2" charset="-122"/>
                <a:ea typeface="黑体" panose="02010609060101010101" pitchFamily="2" charset="-122"/>
              </a:rPr>
              <a:t>并查集</a:t>
            </a:r>
            <a:endParaRPr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7503160" cy="2179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：热闹的聚会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10.1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树的存储表示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10.2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并查集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lvl="0" indent="-60960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10.3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并查集算法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实现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10.4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61365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若要查某个结点所属的集合，则当P[x]!=x时反复执行x=P[x]。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对于并操作，若两个结点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的父结点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不同，则可把P[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]置为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一开始可把每个结点视为一个集合。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并查集基础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10.3 </a:t>
            </a:r>
            <a:r>
              <a:rPr sz="3200" noProof="0" dirty="0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并查集算法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9410" y="1327785"/>
            <a:ext cx="8107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altLang="en-US" sz="1600">
                <a:latin typeface="Courier New" panose="02070309020205020404" charset="0"/>
                <a:sym typeface="+mn-ea"/>
              </a:rPr>
              <a:t>双亲列表，</a:t>
            </a:r>
            <a:r>
              <a:rPr lang="zh-CN" sz="1600">
                <a:latin typeface="Courier New" panose="02070309020205020404" charset="0"/>
                <a:sym typeface="+mn-ea"/>
              </a:rPr>
              <a:t>初始时每个结点作为一个集合，下标从</a:t>
            </a:r>
            <a:r>
              <a:rPr lang="en-US" sz="1600">
                <a:latin typeface="Courier New" panose="02070309020205020404" charset="0"/>
                <a:sym typeface="+mn-ea"/>
              </a:rPr>
              <a:t>1</a:t>
            </a:r>
            <a:r>
              <a:rPr lang="zh-CN" sz="1600">
                <a:latin typeface="Courier New" panose="02070309020205020404" charset="0"/>
                <a:sym typeface="+mn-ea"/>
              </a:rPr>
              <a:t>开始用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p=[i for i in range(1,n+1)]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59410" y="1911350"/>
            <a:ext cx="81070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并查集的查算法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find(x):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并查集的查操作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y=x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暂存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，以便对原来的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及其祖先结点进行路径压缩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x!=p[x]: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查找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x=p[x]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y!=x: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及其祖先结点进行路径压缩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t=p[y]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p[y]=x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y=t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返回原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的根结点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并查集算法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9410" y="2332355"/>
            <a:ext cx="80835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并查集的并算法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union(a, b): 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并查集的并操作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pa=find(a)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调用查操作得到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pb=find(b)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调用查操作得到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pa==pb: return False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若已在同一集合中，则无法合并，返回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p[pb]=pa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所在集合并入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True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若成功合并，则返回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9410" y="4080510"/>
            <a:ext cx="76136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若需求得每个集合的结点总数，则可增加一个计数器列表，在并操作时把并入集合的结点数累加进来。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90195" y="1275715"/>
            <a:ext cx="76136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查操作find中的第二个while循环实现路径压缩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（有时无需路径压缩）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，把新结点y及其祖先结点（不含根结点）直接链接到根结点x上，从而缩短查找路径长度，提高查找效率。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 uiExpand="1" build="p"/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75715"/>
            <a:ext cx="761365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采用带权并查集（某结点的权值即为该结点为根的子树中的结点总数）求解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使用一个双亲列表p保存各结点的双亲，使用一个计数器列表cnt保存各结点的权值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查操作在双亲列表p中查找元素所在的集合并进行路径压缩，并操作把结点数少的集合并入到结点数多的集合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最终结果为计数器列表cnt中的最大值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327785"/>
            <a:ext cx="7618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find(x):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并查集的查操作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y=x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暂存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，以便对原来的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及其祖先结点进行路径压缩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x!=p[x]: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查找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x=p[x]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y!=x: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及其祖先结点进行路径压缩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t=p[y]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p[y]=x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y=t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x         # 返回原x的根结点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275715"/>
            <a:ext cx="75679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union(a, b):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并查集的并操作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pa=find(a)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调用查操作得到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pb=find(b)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调用查操作得到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所在集合的根结点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pa==pb: return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在同一集合中，则无需合并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cnt[pa]&gt;=cnt[pb]: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把结点数少的集合并到结点数多的集合中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p[pb]=pa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cnt[pa]+=cnt[pb]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p[pa]=pb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cnt[pb]+=cnt[pa]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9255" y="1327785"/>
            <a:ext cx="81902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T=int(input())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range(T):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n,m=map(int,input().split())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p=[i for i in range(n+1)]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双亲列表，初始时每个元素作为一个集合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cnt=[1 for i in range(n+1)]#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计数器列表，初始时每个元素都是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j in range(m):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合并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对认识关系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a,b=map(int, 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union(a,b)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print(max(cnt))            # 输出计数器列表中的最大值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（1）记忆和理解树和森林的基础知识。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（2）掌握树、森林和二叉树之间转换的方法。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（3）记忆和理解并查集的基础知识。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（1）掌握并查集的算法实现。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（2）学会运用并查集求解问题。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提高团队合作意识。</a:t>
            </a:r>
          </a:p>
        </p:txBody>
      </p:sp>
      <p:sp>
        <p:nvSpPr>
          <p:cNvPr id="2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单元</a:t>
            </a: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10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并查集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今天是小明的生日，他邀请了许多朋友参加聚会，当然，有些朋友之间由于互不认识，因此不愿意坐在同一张桌上，但是如果A认识B，且B认识C，那么A和C就算是认识的。</a:t>
            </a: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为了使得聚会更加热闹，就应该尽可能少用桌子。那么，最热闹（人数最多的）的那一桌一共有多少人？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整数T，表示测试数据的组数，然后是T组测试数据。每组测试数据首先输入2个整数n和m（1≤n，m≤1000）。其中n表示朋友总数，并且编号从1到n；然后输入m行数据，每行2个整数A和B（A≠B），表示朋友A和B相互认识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热闹的聚会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对于每组测试，输出最热闹的那一桌的总人数。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1997075"/>
            <a:ext cx="3476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5 3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2 3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4 5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03575" y="3291840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要求结点个数最多的集合及其结点总数，可用包含一个双亲列表和一个计数器列表的并查集求解。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10.1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树的存储表示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树的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双亲表示法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85998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树的常用存储结构包括双亲表示法、孩子表示法、孩子兄弟表示法等。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双亲表示法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：用一个结构体（包含数据域data和双亲域parent）数组存储树，其中，根结点存放在下标为0的位置，其双亲设为特殊值-1，其他结点依序存放数组中，双亲域存放其双亲的下标。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58825" y="2715895"/>
          <a:ext cx="1110516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4" imgW="1228725" imgH="1990725" progId="Paint.Picture">
                  <p:embed/>
                </p:oleObj>
              </mc:Choice>
              <mc:Fallback>
                <p:oleObj r:id="rId4" imgW="1228725" imgH="19907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825" y="2715895"/>
                        <a:ext cx="1110516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8670" y="2644140"/>
          <a:ext cx="2173363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6" imgW="3095625" imgH="3076575" progId="Paint.Picture">
                  <p:embed/>
                </p:oleObj>
              </mc:Choice>
              <mc:Fallback>
                <p:oleObj r:id="rId6" imgW="3095625" imgH="30765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8670" y="2644140"/>
                        <a:ext cx="2173363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356735" y="2787650"/>
            <a:ext cx="4566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双亲表示法容易找到各个结点的双亲结点。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双亲表示法可以简化，直接用一维整型列表存储各结点的双亲的下标。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“并查集”采用简化的双亲表示法。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树的存储表示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孩子表示法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85998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孩子表示法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也称为孩子链表表示法，即把某结点的所有孩子（下标）构成为一个链表。这种存储结构包含两部分，第一部分是用结构体数组存储各个结点（含数据元素及指向第一个孩子的指针），第二部分是由每个结点的孩子链表构成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58825" y="2572385"/>
          <a:ext cx="1110516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4" imgW="1228725" imgH="1990725" progId="Paint.Picture">
                  <p:embed/>
                </p:oleObj>
              </mc:Choice>
              <mc:Fallback>
                <p:oleObj r:id="rId4" imgW="1228725" imgH="19907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825" y="2572385"/>
                        <a:ext cx="1110516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55875" y="2572385"/>
          <a:ext cx="2561525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6" imgW="3829050" imgH="3228975" progId="Paint.Picture">
                  <p:embed/>
                </p:oleObj>
              </mc:Choice>
              <mc:Fallback>
                <p:oleObj r:id="rId6" imgW="3829050" imgH="32289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55875" y="2572385"/>
                        <a:ext cx="2561525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104640" y="3717925"/>
            <a:ext cx="48183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孩子表示法容易找到各个结点的孩子结点。若同时希望方便找到双亲结点，则可为结构体数组增加一个双亲域。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树的存储表示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9005"/>
            <a:ext cx="75869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树的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孩子兄弟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4984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孩子兄弟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：也称为左孩子-右兄弟链表表示法，即采用二叉链表来存储树，二叉链表中结点的左指针指向树中该结点的第一个孩子，右指针指向该结点右侧的第一个兄弟。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58825" y="2285365"/>
          <a:ext cx="1110516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4" imgW="1228725" imgH="1990725" progId="Paint.Picture">
                  <p:embed/>
                </p:oleObj>
              </mc:Choice>
              <mc:Fallback>
                <p:oleObj r:id="rId4" imgW="1228725" imgH="19907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825" y="2285365"/>
                        <a:ext cx="1110516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21560" y="2284095"/>
          <a:ext cx="2177838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6" imgW="3486150" imgH="3457575" progId="Paint.Picture">
                  <p:embed/>
                </p:oleObj>
              </mc:Choice>
              <mc:Fallback>
                <p:oleObj r:id="rId6" imgW="3486150" imgH="34575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21560" y="2284095"/>
                        <a:ext cx="2177838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292600" y="2571750"/>
            <a:ext cx="47529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通过孩子兄弟表示法可以把树转换为二叉树存储，从而便于把对树的操作转换为对其所对应的二叉树的操作。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并查集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并查集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，也称不相交集合（Disjoint Set），将编号分别为1…n的n个元素划分为若干个不相交集合，在每个集合中，选择其中某个元素代表其所在的集合。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常见操作：（1）合并两个集合；（2）查找某元素属于哪个集合。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并查集中的每个集合可用一棵树（采用双亲表示法存储）表示。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若用数组 P[n+1]（n为元素个数，下标从1开始用）表示并查集的存储结构，则有：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（1）若P[i] = i，则表示 i 是某个集合（树）的根；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（2）若P[i] = j（j!=i），表示 j 是 i 的父结点。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398"/>
            <a:ext cx="7754938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示例，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数组如下：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则包含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集合（树），具体如下：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59105" y="1635760"/>
          <a:ext cx="6211186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5" imgW="7477125" imgH="866775" progId="Paint.Picture">
                  <p:embed/>
                </p:oleObj>
              </mc:Choice>
              <mc:Fallback>
                <p:oleObj r:id="rId5" imgW="7477125" imgH="8667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9105" y="1635760"/>
                        <a:ext cx="6211186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9115" y="2715895"/>
          <a:ext cx="2198812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7" imgW="2695575" imgH="1323975" progId="Paint.Picture">
                  <p:embed/>
                </p:oleObj>
              </mc:Choice>
              <mc:Fallback>
                <p:oleObj r:id="rId7" imgW="2695575" imgH="13239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115" y="2715895"/>
                        <a:ext cx="2198812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并查集基础</a:t>
            </a: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并查集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7198136-ccd9-4941-85b7-ea41fa4e041b"/>
  <p:tag name="COMMONDATA" val="eyJoZGlkIjoiYzYyNTgxZDI1ZmZmOTgzNDg4YzlhN2QzOTZiYjdh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4</TotalTime>
  <Words>1371</Words>
  <Application>Microsoft Office PowerPoint</Application>
  <PresentationFormat>全屏显示(16:9)</PresentationFormat>
  <Paragraphs>136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黑体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817</cp:revision>
  <dcterms:created xsi:type="dcterms:W3CDTF">2007-09-26T00:31:00Z</dcterms:created>
  <dcterms:modified xsi:type="dcterms:W3CDTF">2023-06-23T13:09:48Z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E40570A158E04A96B08416F4653A943B</vt:lpwstr>
  </property>
  <property fmtid="{D5CDD505-2E9C-101B-9397-08002B2CF9AE}" pid="4" name="commondata">
    <vt:lpwstr>eyJoZGlkIjoiMTM0ZmI2OThiYTg1NjEzMmZmOTY2ZjZiNTk0ZmU0NWQifQ==</vt:lpwstr>
  </property>
</Properties>
</file>