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31"/>
  </p:handoutMasterIdLst>
  <p:sldIdLst>
    <p:sldId id="256" r:id="rId2"/>
    <p:sldId id="690" r:id="rId3"/>
    <p:sldId id="1256" r:id="rId4"/>
    <p:sldId id="1353" r:id="rId5"/>
    <p:sldId id="1354" r:id="rId6"/>
    <p:sldId id="1257" r:id="rId7"/>
    <p:sldId id="1058" r:id="rId8"/>
    <p:sldId id="1207" r:id="rId9"/>
    <p:sldId id="1208" r:id="rId10"/>
    <p:sldId id="1209" r:id="rId11"/>
    <p:sldId id="1210" r:id="rId12"/>
    <p:sldId id="1211" r:id="rId13"/>
    <p:sldId id="1367" r:id="rId14"/>
    <p:sldId id="1368" r:id="rId15"/>
    <p:sldId id="1370" r:id="rId16"/>
    <p:sldId id="1371" r:id="rId17"/>
    <p:sldId id="1214" r:id="rId18"/>
    <p:sldId id="1215" r:id="rId19"/>
    <p:sldId id="1217" r:id="rId20"/>
    <p:sldId id="1216" r:id="rId21"/>
    <p:sldId id="1372" r:id="rId22"/>
    <p:sldId id="1355" r:id="rId23"/>
    <p:sldId id="1356" r:id="rId24"/>
    <p:sldId id="1359" r:id="rId25"/>
    <p:sldId id="1360" r:id="rId26"/>
    <p:sldId id="1361" r:id="rId27"/>
    <p:sldId id="1362" r:id="rId28"/>
    <p:sldId id="1363" r:id="rId29"/>
    <p:sldId id="1365" r:id="rId30"/>
  </p:sldIdLst>
  <p:sldSz cx="9144000" cy="5143500" type="screen16x9"/>
  <p:notesSz cx="6858000" cy="9144000"/>
  <p:custDataLst>
    <p:tags r:id="rId32"/>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736" userDrawn="1">
          <p15:clr>
            <a:srgbClr val="A4A3A4"/>
          </p15:clr>
        </p15:guide>
        <p15:guide id="2" pos="274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10FA2C"/>
    <a:srgbClr val="660033"/>
    <a:srgbClr val="333300"/>
    <a:srgbClr val="666699"/>
    <a:srgbClr val="000099"/>
    <a:srgbClr val="DCD82E"/>
    <a:srgbClr val="9C92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97"/>
    <p:restoredTop sz="94623"/>
  </p:normalViewPr>
  <p:slideViewPr>
    <p:cSldViewPr showGuides="1">
      <p:cViewPr varScale="1">
        <p:scale>
          <a:sx n="142" d="100"/>
          <a:sy n="142" d="100"/>
        </p:scale>
        <p:origin x="558" y="114"/>
      </p:cViewPr>
      <p:guideLst>
        <p:guide orient="horz" pos="1736"/>
        <p:guide pos="2747"/>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CB9FF808-0381-4864-B945-58B7BBD795DA}"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2023/6/23</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41" name="日期占位符 1"/>
          <p:cNvSpPr>
            <a:spLocks noGrp="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灯片编号占位符 1"/>
          <p:cNvSpPr>
            <a:spLocks noGrp="1"/>
          </p:cNvSpPr>
          <p:nvPr>
            <p:ph type="sldNum" sz="quarter" idx="10"/>
          </p:nvPr>
        </p:nvSpPr>
        <p:spPr>
          <a:xfrm>
            <a:off x="6553200" y="4686300"/>
            <a:ext cx="2133600" cy="342900"/>
          </a:xfrm>
          <a:prstGeom prst="rect">
            <a:avLst/>
          </a:prstGeom>
          <a:noFill/>
          <a:ln w="9525">
            <a:noFill/>
            <a:miter lim="800000"/>
          </a:ln>
          <a:effectLst/>
        </p:spPr>
        <p:txBody>
          <a:bodyPr vert="horz" wrap="square" lIns="91440" tIns="45720" rIns="91440" bIns="45720" numCol="1" anchor="t" anchorCtr="0" compatLnSpc="1"/>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0514" name="Line 2"/>
          <p:cNvSpPr>
            <a:spLocks noChangeShapeType="1"/>
          </p:cNvSpPr>
          <p:nvPr userDrawn="1"/>
        </p:nvSpPr>
        <p:spPr bwMode="auto">
          <a:xfrm>
            <a:off x="7962900" y="114300"/>
            <a:ext cx="0" cy="1143000"/>
          </a:xfrm>
          <a:prstGeom prst="line">
            <a:avLst/>
          </a:prstGeom>
          <a:noFill/>
          <a:ln w="9525">
            <a:solidFill>
              <a:schemeClr val="tx1"/>
            </a:solidFill>
            <a:roun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Rectangle 3"/>
          <p:cNvSpPr>
            <a:spLocks noGrp="1"/>
          </p:cNvSpPr>
          <p:nvPr>
            <p:ph type="title"/>
          </p:nvPr>
        </p:nvSpPr>
        <p:spPr>
          <a:xfrm>
            <a:off x="457200" y="92075"/>
            <a:ext cx="7543800" cy="971550"/>
          </a:xfrm>
          <a:prstGeom prst="rect">
            <a:avLst/>
          </a:prstGeom>
          <a:noFill/>
          <a:ln w="9525">
            <a:noFill/>
          </a:ln>
        </p:spPr>
        <p:txBody>
          <a:bodyPr anchor="b" anchorCtr="0"/>
          <a:lstStyle/>
          <a:p>
            <a:pPr lvl="0"/>
            <a:r>
              <a:rPr lang="zh-CN" altLang="en-US" dirty="0"/>
              <a:t>单击此处编辑母版标题样式</a:t>
            </a:r>
          </a:p>
        </p:txBody>
      </p:sp>
      <p:sp>
        <p:nvSpPr>
          <p:cNvPr id="1028" name="Rectangle 4"/>
          <p:cNvSpPr>
            <a:spLocks noGrp="1"/>
          </p:cNvSpPr>
          <p:nvPr>
            <p:ph type="body"/>
          </p:nvPr>
        </p:nvSpPr>
        <p:spPr>
          <a:xfrm>
            <a:off x="457200" y="1289050"/>
            <a:ext cx="8229600" cy="3309938"/>
          </a:xfrm>
          <a:prstGeom prst="rect">
            <a:avLst/>
          </a:prstGeom>
          <a:noFill/>
          <a:ln w="9525">
            <a:noFill/>
          </a:ln>
        </p:spPr>
        <p:txBody>
          <a:bodyPr anchor="t" anchorCtr="0"/>
          <a:lstStyle/>
          <a:p>
            <a:pPr lvl="0"/>
            <a:r>
              <a:rPr lang="zh-CN" altLang="en-US" dirty="0"/>
              <a:t>单击此处编辑母版文本样式</a:t>
            </a:r>
          </a:p>
          <a:p>
            <a:pPr lvl="1" indent="-347345"/>
            <a:r>
              <a:rPr lang="zh-CN" altLang="en-US" dirty="0"/>
              <a:t>第二级</a:t>
            </a:r>
          </a:p>
          <a:p>
            <a:pPr lvl="2" indent="-293370"/>
            <a:r>
              <a:rPr lang="zh-CN" altLang="en-US" dirty="0"/>
              <a:t>第三级</a:t>
            </a:r>
          </a:p>
          <a:p>
            <a:pPr lvl="3" indent="-292100"/>
            <a:r>
              <a:rPr lang="zh-CN" altLang="en-US" dirty="0"/>
              <a:t>第四级</a:t>
            </a:r>
          </a:p>
          <a:p>
            <a:pPr lvl="4" indent="-316230"/>
            <a:r>
              <a:rPr lang="zh-CN" altLang="en-US" dirty="0"/>
              <a:t>第五级</a:t>
            </a:r>
          </a:p>
        </p:txBody>
      </p:sp>
      <p:sp>
        <p:nvSpPr>
          <p:cNvPr id="320517" name="Rectangle 5"/>
          <p:cNvSpPr>
            <a:spLocks noGrp="1" noChangeArrowheads="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sz="10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19" name="Rectangle 7"/>
          <p:cNvSpPr>
            <a:spLocks noGrp="1" noChangeArrowheads="1"/>
          </p:cNvSpPr>
          <p:nvPr>
            <p:ph type="sldNum" sz="quarter" idx="4"/>
          </p:nvPr>
        </p:nvSpPr>
        <p:spPr bwMode="auto">
          <a:xfrm>
            <a:off x="6553200" y="4686300"/>
            <a:ext cx="2133600" cy="342900"/>
          </a:xfrm>
          <a:prstGeom prst="rect">
            <a:avLst/>
          </a:prstGeom>
          <a:noFill/>
          <a:ln w="9525">
            <a:noFill/>
            <a:miter lim="800000"/>
          </a:ln>
          <a:effectLst/>
        </p:spPr>
        <p:txBody>
          <a:bodyPr vert="horz" wrap="square" lIns="91440" tIns="45720" rIns="91440" bIns="45720" numCol="1" anchor="t" anchorCtr="0" compatLnSpc="1"/>
          <a:lstStyle>
            <a:lvl1pPr algn="r">
              <a:defRPr sz="1000"/>
            </a:lvl1p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grpSp>
        <p:nvGrpSpPr>
          <p:cNvPr id="1031" name="Group 8"/>
          <p:cNvGrpSpPr/>
          <p:nvPr userDrawn="1"/>
        </p:nvGrpSpPr>
        <p:grpSpPr>
          <a:xfrm>
            <a:off x="8153400" y="114300"/>
            <a:ext cx="792163" cy="971550"/>
            <a:chOff x="5136" y="960"/>
            <a:chExt cx="528" cy="864"/>
          </a:xfrm>
        </p:grpSpPr>
        <p:sp>
          <p:nvSpPr>
            <p:cNvPr id="320521" name="Oval 9"/>
            <p:cNvSpPr>
              <a:spLocks noChangeArrowheads="1"/>
            </p:cNvSpPr>
            <p:nvPr/>
          </p:nvSpPr>
          <p:spPr bwMode="auto">
            <a:xfrm>
              <a:off x="5136" y="960"/>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2" name="Oval 10"/>
            <p:cNvSpPr>
              <a:spLocks noChangeArrowheads="1"/>
            </p:cNvSpPr>
            <p:nvPr/>
          </p:nvSpPr>
          <p:spPr bwMode="auto">
            <a:xfrm>
              <a:off x="5248" y="960"/>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3" name="Oval 11"/>
            <p:cNvSpPr>
              <a:spLocks noChangeArrowheads="1"/>
            </p:cNvSpPr>
            <p:nvPr/>
          </p:nvSpPr>
          <p:spPr bwMode="auto">
            <a:xfrm>
              <a:off x="5360" y="960"/>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4" name="Oval 12"/>
            <p:cNvSpPr>
              <a:spLocks noChangeArrowheads="1"/>
            </p:cNvSpPr>
            <p:nvPr/>
          </p:nvSpPr>
          <p:spPr bwMode="auto">
            <a:xfrm>
              <a:off x="5136" y="1072"/>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5" name="Oval 13"/>
            <p:cNvSpPr>
              <a:spLocks noChangeArrowheads="1"/>
            </p:cNvSpPr>
            <p:nvPr/>
          </p:nvSpPr>
          <p:spPr bwMode="auto">
            <a:xfrm>
              <a:off x="5248" y="1072"/>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6" name="Oval 14"/>
            <p:cNvSpPr>
              <a:spLocks noChangeArrowheads="1"/>
            </p:cNvSpPr>
            <p:nvPr/>
          </p:nvSpPr>
          <p:spPr bwMode="auto">
            <a:xfrm>
              <a:off x="5360" y="1072"/>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7" name="Oval 15"/>
            <p:cNvSpPr>
              <a:spLocks noChangeArrowheads="1"/>
            </p:cNvSpPr>
            <p:nvPr/>
          </p:nvSpPr>
          <p:spPr bwMode="auto">
            <a:xfrm>
              <a:off x="5472" y="1072"/>
              <a:ext cx="73"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8" name="Oval 16"/>
            <p:cNvSpPr>
              <a:spLocks noChangeArrowheads="1"/>
            </p:cNvSpPr>
            <p:nvPr/>
          </p:nvSpPr>
          <p:spPr bwMode="auto">
            <a:xfrm>
              <a:off x="5136" y="1184"/>
              <a:ext cx="80"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9" name="Oval 17"/>
            <p:cNvSpPr>
              <a:spLocks noChangeArrowheads="1"/>
            </p:cNvSpPr>
            <p:nvPr/>
          </p:nvSpPr>
          <p:spPr bwMode="auto">
            <a:xfrm>
              <a:off x="5248" y="1184"/>
              <a:ext cx="79"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0" name="Oval 18"/>
            <p:cNvSpPr>
              <a:spLocks noChangeArrowheads="1"/>
            </p:cNvSpPr>
            <p:nvPr/>
          </p:nvSpPr>
          <p:spPr bwMode="auto">
            <a:xfrm>
              <a:off x="5360" y="1184"/>
              <a:ext cx="76"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1" name="Oval 19"/>
            <p:cNvSpPr>
              <a:spLocks noChangeArrowheads="1"/>
            </p:cNvSpPr>
            <p:nvPr/>
          </p:nvSpPr>
          <p:spPr bwMode="auto">
            <a:xfrm>
              <a:off x="5472" y="1184"/>
              <a:ext cx="73"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2" name="Oval 20"/>
            <p:cNvSpPr>
              <a:spLocks noChangeArrowheads="1"/>
            </p:cNvSpPr>
            <p:nvPr/>
          </p:nvSpPr>
          <p:spPr bwMode="auto">
            <a:xfrm>
              <a:off x="5584" y="1184"/>
              <a:ext cx="80"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3" name="Oval 21"/>
            <p:cNvSpPr>
              <a:spLocks noChangeArrowheads="1"/>
            </p:cNvSpPr>
            <p:nvPr/>
          </p:nvSpPr>
          <p:spPr bwMode="auto">
            <a:xfrm>
              <a:off x="5136" y="1296"/>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4" name="Oval 22"/>
            <p:cNvSpPr>
              <a:spLocks noChangeArrowheads="1"/>
            </p:cNvSpPr>
            <p:nvPr/>
          </p:nvSpPr>
          <p:spPr bwMode="auto">
            <a:xfrm>
              <a:off x="5248" y="1296"/>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5" name="Oval 23"/>
            <p:cNvSpPr>
              <a:spLocks noChangeArrowheads="1"/>
            </p:cNvSpPr>
            <p:nvPr/>
          </p:nvSpPr>
          <p:spPr bwMode="auto">
            <a:xfrm>
              <a:off x="5360" y="1296"/>
              <a:ext cx="76"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6" name="Oval 24"/>
            <p:cNvSpPr>
              <a:spLocks noChangeArrowheads="1"/>
            </p:cNvSpPr>
            <p:nvPr/>
          </p:nvSpPr>
          <p:spPr bwMode="auto">
            <a:xfrm>
              <a:off x="5472" y="1296"/>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7" name="Oval 25"/>
            <p:cNvSpPr>
              <a:spLocks noChangeArrowheads="1"/>
            </p:cNvSpPr>
            <p:nvPr/>
          </p:nvSpPr>
          <p:spPr bwMode="auto">
            <a:xfrm>
              <a:off x="5136" y="1408"/>
              <a:ext cx="80"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8" name="Oval 26"/>
            <p:cNvSpPr>
              <a:spLocks noChangeArrowheads="1"/>
            </p:cNvSpPr>
            <p:nvPr/>
          </p:nvSpPr>
          <p:spPr bwMode="auto">
            <a:xfrm>
              <a:off x="5248" y="1408"/>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9" name="Oval 27"/>
            <p:cNvSpPr>
              <a:spLocks noChangeArrowheads="1"/>
            </p:cNvSpPr>
            <p:nvPr/>
          </p:nvSpPr>
          <p:spPr bwMode="auto">
            <a:xfrm>
              <a:off x="5360" y="1408"/>
              <a:ext cx="76"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0" name="Oval 28"/>
            <p:cNvSpPr>
              <a:spLocks noChangeArrowheads="1"/>
            </p:cNvSpPr>
            <p:nvPr/>
          </p:nvSpPr>
          <p:spPr bwMode="auto">
            <a:xfrm>
              <a:off x="5472" y="1408"/>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1" name="Oval 29"/>
            <p:cNvSpPr>
              <a:spLocks noChangeArrowheads="1"/>
            </p:cNvSpPr>
            <p:nvPr/>
          </p:nvSpPr>
          <p:spPr bwMode="auto">
            <a:xfrm>
              <a:off x="5584" y="1408"/>
              <a:ext cx="80"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2" name="Oval 30"/>
            <p:cNvSpPr>
              <a:spLocks noChangeArrowheads="1"/>
            </p:cNvSpPr>
            <p:nvPr/>
          </p:nvSpPr>
          <p:spPr bwMode="auto">
            <a:xfrm>
              <a:off x="5136" y="1520"/>
              <a:ext cx="80"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3" name="Oval 31"/>
            <p:cNvSpPr>
              <a:spLocks noChangeArrowheads="1"/>
            </p:cNvSpPr>
            <p:nvPr/>
          </p:nvSpPr>
          <p:spPr bwMode="auto">
            <a:xfrm>
              <a:off x="5248" y="1520"/>
              <a:ext cx="79"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4" name="Oval 32"/>
            <p:cNvSpPr>
              <a:spLocks noChangeArrowheads="1"/>
            </p:cNvSpPr>
            <p:nvPr/>
          </p:nvSpPr>
          <p:spPr bwMode="auto">
            <a:xfrm>
              <a:off x="5360" y="1520"/>
              <a:ext cx="76"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5" name="Oval 33"/>
            <p:cNvSpPr>
              <a:spLocks noChangeArrowheads="1"/>
            </p:cNvSpPr>
            <p:nvPr/>
          </p:nvSpPr>
          <p:spPr bwMode="auto">
            <a:xfrm>
              <a:off x="5472" y="1520"/>
              <a:ext cx="73" cy="79"/>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6" name="Oval 34"/>
            <p:cNvSpPr>
              <a:spLocks noChangeArrowheads="1"/>
            </p:cNvSpPr>
            <p:nvPr/>
          </p:nvSpPr>
          <p:spPr bwMode="auto">
            <a:xfrm>
              <a:off x="5136" y="1632"/>
              <a:ext cx="80"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7" name="Oval 35"/>
            <p:cNvSpPr>
              <a:spLocks noChangeArrowheads="1"/>
            </p:cNvSpPr>
            <p:nvPr/>
          </p:nvSpPr>
          <p:spPr bwMode="auto">
            <a:xfrm>
              <a:off x="5248" y="1632"/>
              <a:ext cx="79"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8" name="Oval 36"/>
            <p:cNvSpPr>
              <a:spLocks noChangeArrowheads="1"/>
            </p:cNvSpPr>
            <p:nvPr/>
          </p:nvSpPr>
          <p:spPr bwMode="auto">
            <a:xfrm>
              <a:off x="5360" y="1632"/>
              <a:ext cx="76"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9" name="Oval 37"/>
            <p:cNvSpPr>
              <a:spLocks noChangeArrowheads="1"/>
            </p:cNvSpPr>
            <p:nvPr/>
          </p:nvSpPr>
          <p:spPr bwMode="auto">
            <a:xfrm>
              <a:off x="5472" y="1632"/>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0" name="Oval 38"/>
            <p:cNvSpPr>
              <a:spLocks noChangeArrowheads="1"/>
            </p:cNvSpPr>
            <p:nvPr/>
          </p:nvSpPr>
          <p:spPr bwMode="auto">
            <a:xfrm>
              <a:off x="5248" y="1744"/>
              <a:ext cx="79"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1" name="Oval 39"/>
            <p:cNvSpPr>
              <a:spLocks noChangeArrowheads="1"/>
            </p:cNvSpPr>
            <p:nvPr/>
          </p:nvSpPr>
          <p:spPr bwMode="auto">
            <a:xfrm>
              <a:off x="5472" y="1744"/>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 name="TextBox 39"/>
          <p:cNvSpPr txBox="1"/>
          <p:nvPr userDrawn="1"/>
        </p:nvSpPr>
        <p:spPr>
          <a:xfrm>
            <a:off x="1371600" y="4814888"/>
            <a:ext cx="6902450" cy="275590"/>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sz="1200" noProof="0" dirty="0">
                <a:ln>
                  <a:noFill/>
                </a:ln>
                <a:effectLst/>
                <a:uLnTx/>
                <a:uFillTx/>
                <a:latin typeface="微软雅黑" panose="020B0503020204020204" pitchFamily="34" charset="-122"/>
                <a:ea typeface="微软雅黑" panose="020B0503020204020204" pitchFamily="34" charset="-122"/>
                <a:sym typeface="+mn-ea"/>
              </a:rPr>
              <a:t>数据结构与算法（Python版）</a:t>
            </a:r>
            <a:r>
              <a:rPr lang="zh-CN" sz="1200" noProof="0" dirty="0">
                <a:ln>
                  <a:noFill/>
                </a:ln>
                <a:effectLst/>
                <a:uLnTx/>
                <a:uFillTx/>
                <a:latin typeface="微软雅黑" panose="020B0503020204020204" pitchFamily="34" charset="-122"/>
                <a:ea typeface="微软雅黑" panose="020B0503020204020204" pitchFamily="34" charset="-122"/>
                <a:sym typeface="+mn-ea"/>
              </a:rPr>
              <a:t>，上海交通大学出版社</a:t>
            </a:r>
            <a:endParaRPr kumimoji="0" lang="zh-CN"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panose="020B0604020202020204" pitchFamily="34" charset="0"/>
        </a:defRPr>
      </a:lvl2pPr>
      <a:lvl3pPr algn="l" rtl="0" eaLnBrk="0" fontAlgn="base" hangingPunct="0">
        <a:spcBef>
          <a:spcPct val="0"/>
        </a:spcBef>
        <a:spcAft>
          <a:spcPct val="0"/>
        </a:spcAft>
        <a:defRPr sz="3900" b="1">
          <a:solidFill>
            <a:schemeClr val="tx2"/>
          </a:solidFill>
          <a:latin typeface="Arial" panose="020B0604020202020204" pitchFamily="34" charset="0"/>
        </a:defRPr>
      </a:lvl3pPr>
      <a:lvl4pPr algn="l" rtl="0" eaLnBrk="0" fontAlgn="base" hangingPunct="0">
        <a:spcBef>
          <a:spcPct val="0"/>
        </a:spcBef>
        <a:spcAft>
          <a:spcPct val="0"/>
        </a:spcAft>
        <a:defRPr sz="3900" b="1">
          <a:solidFill>
            <a:schemeClr val="tx2"/>
          </a:solidFill>
          <a:latin typeface="Arial" panose="020B0604020202020204" pitchFamily="34" charset="0"/>
        </a:defRPr>
      </a:lvl4pPr>
      <a:lvl5pPr algn="l" rtl="0" eaLnBrk="0" fontAlgn="base" hangingPunct="0">
        <a:spcBef>
          <a:spcPct val="0"/>
        </a:spcBef>
        <a:spcAft>
          <a:spcPct val="0"/>
        </a:spcAft>
        <a:defRPr sz="3900" b="1">
          <a:solidFill>
            <a:schemeClr val="tx2"/>
          </a:solidFill>
          <a:latin typeface="Arial" panose="020B0604020202020204" pitchFamily="34" charset="0"/>
        </a:defRPr>
      </a:lvl5pPr>
      <a:lvl6pPr marL="457200" algn="l" rtl="0" eaLnBrk="1" fontAlgn="base" hangingPunct="1">
        <a:spcBef>
          <a:spcPct val="0"/>
        </a:spcBef>
        <a:spcAft>
          <a:spcPct val="0"/>
        </a:spcAft>
        <a:defRPr sz="3900" b="1">
          <a:solidFill>
            <a:schemeClr val="tx2"/>
          </a:solidFill>
          <a:latin typeface="Arial" panose="020B0604020202020204" pitchFamily="34" charset="0"/>
        </a:defRPr>
      </a:lvl6pPr>
      <a:lvl7pPr marL="914400" algn="l" rtl="0" eaLnBrk="1" fontAlgn="base" hangingPunct="1">
        <a:spcBef>
          <a:spcPct val="0"/>
        </a:spcBef>
        <a:spcAft>
          <a:spcPct val="0"/>
        </a:spcAft>
        <a:defRPr sz="3900" b="1">
          <a:solidFill>
            <a:schemeClr val="tx2"/>
          </a:solidFill>
          <a:latin typeface="Arial" panose="020B0604020202020204" pitchFamily="34" charset="0"/>
        </a:defRPr>
      </a:lvl7pPr>
      <a:lvl8pPr marL="1371600" algn="l" rtl="0" eaLnBrk="1" fontAlgn="base" hangingPunct="1">
        <a:spcBef>
          <a:spcPct val="0"/>
        </a:spcBef>
        <a:spcAft>
          <a:spcPct val="0"/>
        </a:spcAft>
        <a:defRPr sz="3900" b="1">
          <a:solidFill>
            <a:schemeClr val="tx2"/>
          </a:solidFill>
          <a:latin typeface="Arial" panose="020B0604020202020204" pitchFamily="34" charset="0"/>
        </a:defRPr>
      </a:lvl8pPr>
      <a:lvl9pPr marL="1828800" algn="l" rtl="0" eaLnBrk="1" fontAlgn="base" hangingPunct="1">
        <a:spcBef>
          <a:spcPct val="0"/>
        </a:spcBef>
        <a:spcAft>
          <a:spcPct val="0"/>
        </a:spcAft>
        <a:defRPr sz="39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5pPr>
      <a:lvl6pPr marL="20561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6pPr>
      <a:lvl7pPr marL="25133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7pPr>
      <a:lvl8pPr marL="29705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8pPr>
      <a:lvl9pPr marL="34277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1.xml"/><Relationship Id="rId6" Type="http://schemas.openxmlformats.org/officeDocument/2006/relationships/slide" Target="slide20.xml"/><Relationship Id="rId5" Type="http://schemas.openxmlformats.org/officeDocument/2006/relationships/slide" Target="slide17.xml"/><Relationship Id="rId4" Type="http://schemas.openxmlformats.org/officeDocument/2006/relationships/slide" Target="slide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xml"/><Relationship Id="rId1" Type="http://schemas.openxmlformats.org/officeDocument/2006/relationships/tags" Target="../tags/tag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xml"/><Relationship Id="rId1" Type="http://schemas.openxmlformats.org/officeDocument/2006/relationships/tags" Target="../tags/tag16.xml"/></Relationships>
</file>

<file path=ppt/slides/_rels/slide19.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tags" Target="../tags/tag19.xml"/><Relationship Id="rId7" Type="http://schemas.openxmlformats.org/officeDocument/2006/relationships/oleObject" Target="../embeddings/oleObject5.bin"/><Relationship Id="rId2" Type="http://schemas.openxmlformats.org/officeDocument/2006/relationships/tags" Target="../tags/tag18.xml"/><Relationship Id="rId1" Type="http://schemas.openxmlformats.org/officeDocument/2006/relationships/vmlDrawing" Target="../drawings/vmlDrawing3.vml"/><Relationship Id="rId6" Type="http://schemas.openxmlformats.org/officeDocument/2006/relationships/image" Target="../media/image3.wmf"/><Relationship Id="rId5" Type="http://schemas.openxmlformats.org/officeDocument/2006/relationships/oleObject" Target="../embeddings/oleObject4.bin"/><Relationship Id="rId4"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vmlDrawing" Target="../drawings/vmlDrawing1.vml"/><Relationship Id="rId6" Type="http://schemas.openxmlformats.org/officeDocument/2006/relationships/image" Target="../media/image1.wmf"/><Relationship Id="rId5" Type="http://schemas.openxmlformats.org/officeDocument/2006/relationships/oleObject" Target="../embeddings/oleObject1.bin"/><Relationship Id="rId4"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tags" Target="../tags/tag8.xml"/><Relationship Id="rId7" Type="http://schemas.openxmlformats.org/officeDocument/2006/relationships/oleObject" Target="../embeddings/oleObject3.bin"/><Relationship Id="rId2" Type="http://schemas.openxmlformats.org/officeDocument/2006/relationships/tags" Target="../tags/tag7.xml"/><Relationship Id="rId1" Type="http://schemas.openxmlformats.org/officeDocument/2006/relationships/vmlDrawing" Target="../drawings/vmlDrawing2.vml"/><Relationship Id="rId6" Type="http://schemas.openxmlformats.org/officeDocument/2006/relationships/image" Target="../media/image1.wmf"/><Relationship Id="rId5" Type="http://schemas.openxmlformats.org/officeDocument/2006/relationships/oleObject" Target="../embeddings/oleObject2.bin"/><Relationship Id="rId4"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txBox="1">
            <a:spLocks noRot="1"/>
          </p:cNvSpPr>
          <p:nvPr/>
        </p:nvSpPr>
        <p:spPr>
          <a:xfrm>
            <a:off x="428625" y="0"/>
            <a:ext cx="6254750" cy="857250"/>
          </a:xfrm>
          <a:prstGeom prst="rect">
            <a:avLst/>
          </a:prstGeom>
          <a:noFill/>
          <a:ln w="9525">
            <a:noFill/>
          </a:ln>
        </p:spPr>
        <p:txBody>
          <a:bodyPr anchor="b" anchorCtr="0"/>
          <a:lstStyle/>
          <a:p>
            <a:pPr>
              <a:buSzTx/>
            </a:pPr>
            <a:r>
              <a:rPr lang="zh-CN" altLang="en-US" sz="3200" noProof="0" dirty="0">
                <a:ln>
                  <a:noFill/>
                </a:ln>
                <a:effectLst/>
                <a:uLnTx/>
                <a:uFillTx/>
                <a:latin typeface="黑体" panose="02010609060101010101" pitchFamily="2" charset="-122"/>
                <a:ea typeface="黑体" panose="02010609060101010101" pitchFamily="2" charset="-122"/>
                <a:sym typeface="+mn-ea"/>
              </a:rPr>
              <a:t>单元</a:t>
            </a:r>
            <a:r>
              <a:rPr sz="3200" noProof="0" dirty="0">
                <a:ln>
                  <a:noFill/>
                </a:ln>
                <a:effectLst/>
                <a:uLnTx/>
                <a:uFillTx/>
                <a:latin typeface="黑体" panose="02010609060101010101" pitchFamily="2" charset="-122"/>
                <a:ea typeface="黑体" panose="02010609060101010101" pitchFamily="2" charset="-122"/>
                <a:sym typeface="+mn-ea"/>
              </a:rPr>
              <a:t>14 </a:t>
            </a:r>
            <a:r>
              <a:rPr lang="zh-CN" altLang="en-US" sz="3200" noProof="0" dirty="0">
                <a:ln>
                  <a:noFill/>
                </a:ln>
                <a:effectLst/>
                <a:uLnTx/>
                <a:uFillTx/>
                <a:latin typeface="黑体" panose="02010609060101010101" pitchFamily="2" charset="-122"/>
                <a:ea typeface="黑体" panose="02010609060101010101" pitchFamily="2" charset="-122"/>
                <a:sym typeface="+mn-ea"/>
              </a:rPr>
              <a:t>图的</a:t>
            </a:r>
            <a:r>
              <a:rPr sz="3200" noProof="0" dirty="0" err="1">
                <a:ln>
                  <a:noFill/>
                </a:ln>
                <a:effectLst/>
                <a:uLnTx/>
                <a:uFillTx/>
                <a:latin typeface="黑体" panose="02010609060101010101" pitchFamily="2" charset="-122"/>
                <a:ea typeface="黑体" panose="02010609060101010101" pitchFamily="2" charset="-122"/>
                <a:sym typeface="+mn-ea"/>
              </a:rPr>
              <a:t>最短路径</a:t>
            </a:r>
            <a:endParaRPr lang="zh-CN" altLang="en-US" sz="3200" dirty="0">
              <a:latin typeface="黑体" panose="02010609060101010101" pitchFamily="2" charset="-122"/>
              <a:ea typeface="黑体" panose="02010609060101010101" pitchFamily="2" charset="-122"/>
            </a:endParaRPr>
          </a:p>
        </p:txBody>
      </p:sp>
      <p:sp>
        <p:nvSpPr>
          <p:cNvPr id="8195" name="Rectangle 4"/>
          <p:cNvSpPr>
            <a:spLocks noChangeArrowheads="1"/>
          </p:cNvSpPr>
          <p:nvPr/>
        </p:nvSpPr>
        <p:spPr bwMode="auto">
          <a:xfrm>
            <a:off x="467995" y="844550"/>
            <a:ext cx="6741160" cy="3173730"/>
          </a:xfrm>
          <a:prstGeom prst="rect">
            <a:avLst/>
          </a:prstGeom>
          <a:noFill/>
          <a:ln w="9525">
            <a:noFill/>
            <a:miter lim="800000"/>
          </a:ln>
        </p:spPr>
        <p:txBody>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lang="zh-CN" altLang="en-US" sz="2400" noProof="0" dirty="0">
                <a:ln>
                  <a:noFill/>
                </a:ln>
                <a:effectLst/>
                <a:uLnTx/>
                <a:uFillTx/>
                <a:latin typeface="黑体" panose="02010609060101010101" pitchFamily="2" charset="-122"/>
                <a:ea typeface="黑体" panose="02010609060101010101" pitchFamily="2" charset="-122"/>
                <a:sym typeface="+mn-ea"/>
                <a:hlinkClick r:id="rId2" action="ppaction://hlinksldjump"/>
              </a:rPr>
              <a:t>在线题目</a:t>
            </a:r>
            <a:r>
              <a:rPr lang="zh-CN" sz="2400" noProof="0" dirty="0">
                <a:ln>
                  <a:noFill/>
                </a:ln>
                <a:effectLst/>
                <a:uLnTx/>
                <a:uFillTx/>
                <a:latin typeface="黑体" panose="02010609060101010101" pitchFamily="2" charset="-122"/>
                <a:ea typeface="黑体" panose="02010609060101010101" pitchFamily="2" charset="-122"/>
                <a:sym typeface="+mn-ea"/>
              </a:rPr>
              <a:t>：坚持散步</a:t>
            </a: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3" action="ppaction://hlinksldjump"/>
              </a:rPr>
              <a:t>14.1</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Dijkstra算法</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基础</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lvl="0" indent="-609600">
              <a:spcBef>
                <a:spcPct val="20000"/>
              </a:spcBef>
              <a:buClr>
                <a:schemeClr val="hlink"/>
              </a:buClr>
              <a:buSzPct val="70000"/>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4" action="ppaction://hlinksldjump"/>
              </a:rPr>
              <a:t>14.2</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Dijkstra算法</a:t>
            </a:r>
            <a:r>
              <a:rPr lang="zh-CN" altLang="en-US" sz="2400" dirty="0">
                <a:latin typeface="黑体" panose="02010609060101010101" pitchFamily="2" charset="-122"/>
                <a:ea typeface="黑体" panose="02010609060101010101" pitchFamily="2" charset="-122"/>
              </a:rPr>
              <a:t>实现</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5" action="ppaction://hlinksldjump"/>
              </a:rPr>
              <a:t>14.3</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Floyd算法</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基础</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lvl="0" indent="-609600">
              <a:spcBef>
                <a:spcPct val="20000"/>
              </a:spcBef>
              <a:buClr>
                <a:schemeClr val="hlink"/>
              </a:buClr>
              <a:buSzPct val="70000"/>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6" action="ppaction://hlinksldjump"/>
              </a:rPr>
              <a:t>14.4</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Floyd算法</a:t>
            </a:r>
            <a:r>
              <a:rPr lang="zh-CN" altLang="en-US" sz="2400" dirty="0">
                <a:latin typeface="黑体" panose="02010609060101010101" pitchFamily="2" charset="-122"/>
                <a:ea typeface="黑体" panose="02010609060101010101" pitchFamily="2" charset="-122"/>
              </a:rPr>
              <a:t>实现</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7" action="ppaction://hlinksldjump"/>
              </a:rPr>
              <a:t>14.5</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在线题目</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求解</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14.2 </a:t>
            </a:r>
            <a:r>
              <a:rPr sz="3200" noProof="0" dirty="0" err="1">
                <a:ln>
                  <a:noFill/>
                </a:ln>
                <a:effectLst/>
                <a:uLnTx/>
                <a:uFillTx/>
                <a:latin typeface="黑体" panose="02010609060101010101" pitchFamily="2" charset="-122"/>
                <a:ea typeface="黑体" panose="02010609060101010101" pitchFamily="2" charset="-122"/>
                <a:sym typeface="+mn-ea"/>
              </a:rPr>
              <a:t>Dijkstra算法</a:t>
            </a:r>
            <a:r>
              <a:rPr lang="zh-CN" altLang="en-US" sz="3200" dirty="0">
                <a:latin typeface="黑体" panose="02010609060101010101" pitchFamily="2" charset="-122"/>
                <a:ea typeface="黑体" panose="02010609060101010101" pitchFamily="2" charset="-122"/>
                <a:sym typeface="+mn-ea"/>
              </a:rPr>
              <a:t>实现</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Dijkstra算法</a:t>
            </a:r>
            <a:r>
              <a:rPr lang="zh-CN" sz="2000" b="1" noProof="0" dirty="0">
                <a:ln>
                  <a:noFill/>
                </a:ln>
                <a:effectLst/>
                <a:uLnTx/>
                <a:uFillTx/>
                <a:latin typeface="Times New Roman" panose="02020603050405020304" pitchFamily="18" charset="0"/>
                <a:cs typeface="Times New Roman" panose="02020603050405020304" pitchFamily="18" charset="0"/>
                <a:sym typeface="+mn-ea"/>
              </a:rPr>
              <a:t>的辅助列表</a:t>
            </a:r>
          </a:p>
        </p:txBody>
      </p:sp>
      <p:sp>
        <p:nvSpPr>
          <p:cNvPr id="5" name="文本框 4"/>
          <p:cNvSpPr txBox="1"/>
          <p:nvPr/>
        </p:nvSpPr>
        <p:spPr>
          <a:xfrm>
            <a:off x="323850" y="1275715"/>
            <a:ext cx="8295640" cy="329184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设置三个辅助</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列表</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dist、visited、adjvex</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，其中后二者类似于</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Prim</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算法</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dist [w] 表示当前求得的从源点到顶点 w 的最短路径长度。</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dist [w]</a:t>
            </a:r>
            <a:r>
              <a:rPr lang="zh-CN" sz="2000" noProof="0" dirty="0">
                <a:ln>
                  <a:noFill/>
                </a:ln>
                <a:effectLst/>
                <a:uLnTx/>
                <a:uFillTx/>
                <a:latin typeface="Times New Roman" panose="02020603050405020304" pitchFamily="18" charset="0"/>
                <a:cs typeface="Times New Roman" panose="02020603050405020304" pitchFamily="18" charset="0"/>
                <a:sym typeface="+mn-ea"/>
              </a:rPr>
              <a:t>的取值</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dist[w] = &lt;源点到顶点 w 的边上的权值&gt;；</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或者</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dist[w] = &lt;源点到其他顶点的路径长度&gt; + </a:t>
            </a: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 </a:t>
            </a:r>
            <a:r>
              <a:rPr lang="en-US" sz="2000" noProof="0" dirty="0">
                <a:ln>
                  <a:noFill/>
                </a:ln>
                <a:effectLst/>
                <a:uLnTx/>
                <a:uFillTx/>
                <a:latin typeface="Times New Roman" panose="02020603050405020304" pitchFamily="18" charset="0"/>
                <a:cs typeface="Times New Roman" panose="02020603050405020304" pitchFamily="18" charset="0"/>
                <a:sym typeface="+mn-ea"/>
              </a:rPr>
              <a:t>              </a:t>
            </a:r>
            <a:r>
              <a:rPr altLang="zh-CN" sz="2000" noProof="0" dirty="0">
                <a:ln>
                  <a:noFill/>
                </a:ln>
                <a:effectLst/>
                <a:uLnTx/>
                <a:uFillTx/>
                <a:latin typeface="Times New Roman" panose="02020603050405020304" pitchFamily="18" charset="0"/>
                <a:cs typeface="Times New Roman" panose="02020603050405020304" pitchFamily="18" charset="0"/>
                <a:sym typeface="+mn-ea"/>
              </a:rPr>
              <a:t>&lt;其他顶点到顶点 w 的边上的权值&gt;</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设邻接矩阵为二维列表g、当前求得最短路径的顶点为k，dist</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列表</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的更新方式：</a:t>
            </a:r>
          </a:p>
        </p:txBody>
      </p:sp>
      <p:sp>
        <p:nvSpPr>
          <p:cNvPr id="3" name="文本框 2"/>
          <p:cNvSpPr txBox="1"/>
          <p:nvPr/>
        </p:nvSpPr>
        <p:spPr>
          <a:xfrm>
            <a:off x="1763395" y="4182110"/>
            <a:ext cx="5697855" cy="337185"/>
          </a:xfrm>
          <a:prstGeom prst="rect">
            <a:avLst/>
          </a:prstGeom>
          <a:noFill/>
        </p:spPr>
        <p:txBody>
          <a:bodyPr wrap="square" rtlCol="0" anchor="t">
            <a:spAutoFit/>
          </a:bodyPr>
          <a:lstStyle/>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sz="1600">
                <a:latin typeface="Courier New" panose="02070309020205020404" charset="0"/>
                <a:sym typeface="+mn-ea"/>
              </a:rPr>
              <a:t>dist[w]=min(dist[w], dist[k]+g[k][w])</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anim calcmode="lin" valueType="num">
                                      <p:cBhvr additive="base">
                                        <p:cTn id="2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 calcmode="lin" valueType="num">
                                      <p:cBhvr additive="base">
                                        <p:cTn id="2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 calcmode="lin" valueType="num">
                                      <p:cBhvr additive="base">
                                        <p:cTn id="31"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
                                            <p:txEl>
                                              <p:pRg st="6" end="6"/>
                                            </p:txEl>
                                          </p:spTgt>
                                        </p:tgtEl>
                                        <p:attrNameLst>
                                          <p:attrName>style.visibility</p:attrName>
                                        </p:attrNameLst>
                                      </p:cBhvr>
                                      <p:to>
                                        <p:strVal val="visible"/>
                                      </p:to>
                                    </p:set>
                                    <p:anim calcmode="lin" valueType="num">
                                      <p:cBhvr additive="base">
                                        <p:cTn id="3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5">
                                            <p:txEl>
                                              <p:pRg st="7" end="7"/>
                                            </p:txEl>
                                          </p:spTgt>
                                        </p:tgtEl>
                                        <p:attrNameLst>
                                          <p:attrName>style.visibility</p:attrName>
                                        </p:attrNameLst>
                                      </p:cBhvr>
                                      <p:to>
                                        <p:strVal val="visible"/>
                                      </p:to>
                                    </p:set>
                                    <p:anim calcmode="lin" valueType="num">
                                      <p:cBhvr additive="base">
                                        <p:cTn id="41"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additive="base">
                                        <p:cTn id="47" dur="500" fill="hold"/>
                                        <p:tgtEl>
                                          <p:spTgt spid="3"/>
                                        </p:tgtEl>
                                        <p:attrNameLst>
                                          <p:attrName>ppt_x</p:attrName>
                                        </p:attrNameLst>
                                      </p:cBhvr>
                                      <p:tavLst>
                                        <p:tav tm="0">
                                          <p:val>
                                            <p:strVal val="#ppt_x"/>
                                          </p:val>
                                        </p:tav>
                                        <p:tav tm="100000">
                                          <p:val>
                                            <p:strVal val="#ppt_x"/>
                                          </p:val>
                                        </p:tav>
                                      </p:tavLst>
                                    </p:anim>
                                    <p:anim calcmode="lin" valueType="num">
                                      <p:cBhvr additive="base">
                                        <p:cTn id="4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92868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Dijkstra算法的伪代码</a:t>
            </a:r>
            <a:endParaRPr lang="zh-CN" sz="2000" b="1"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23850" y="1276985"/>
            <a:ext cx="7183120" cy="1938020"/>
          </a:xfrm>
          <a:prstGeom prst="rect">
            <a:avLst/>
          </a:prstGeom>
          <a:noFill/>
          <a:ln w="9525">
            <a:noFill/>
          </a:ln>
        </p:spPr>
        <p:txBody>
          <a:bodyPr wrap="square">
            <a:spAutoFit/>
          </a:bodyPr>
          <a:lstStyle/>
          <a:p>
            <a:r>
              <a:rPr lang="en-US" sz="2000">
                <a:latin typeface="Times New Roman" panose="02020603050405020304" pitchFamily="18" charset="0"/>
                <a:ea typeface="宋体" panose="02010600030101010101" pitchFamily="2" charset="-122"/>
              </a:rPr>
              <a:t>1. </a:t>
            </a:r>
            <a:r>
              <a:rPr lang="zh-CN" sz="2000">
                <a:ea typeface="宋体" panose="02010600030101010101" pitchFamily="2" charset="-122"/>
              </a:rPr>
              <a:t>初始化辅助列表</a:t>
            </a:r>
            <a:r>
              <a:rPr lang="en-US" sz="2000" i="1">
                <a:latin typeface="Times New Roman" panose="02020603050405020304" pitchFamily="18" charset="0"/>
                <a:ea typeface="宋体" panose="02010600030101010101" pitchFamily="2" charset="-122"/>
              </a:rPr>
              <a:t>visited</a:t>
            </a:r>
            <a:r>
              <a:rPr lang="zh-CN" sz="2000">
                <a:latin typeface="Times New Roman" panose="02020603050405020304" pitchFamily="18" charset="0"/>
                <a:ea typeface="宋体" panose="02010600030101010101" pitchFamily="2" charset="-122"/>
              </a:rPr>
              <a:t>，</a:t>
            </a:r>
            <a:r>
              <a:rPr lang="en-US" sz="2000" i="1">
                <a:latin typeface="Times New Roman" panose="02020603050405020304" pitchFamily="18" charset="0"/>
                <a:ea typeface="宋体" panose="02010600030101010101" pitchFamily="2" charset="-122"/>
              </a:rPr>
              <a:t>dist</a:t>
            </a:r>
            <a:r>
              <a:rPr lang="zh-CN" sz="2000">
                <a:ea typeface="宋体" panose="02010600030101010101" pitchFamily="2" charset="-122"/>
              </a:rPr>
              <a:t>和</a:t>
            </a:r>
            <a:r>
              <a:rPr lang="en-US" sz="2000" i="1">
                <a:latin typeface="Times New Roman" panose="02020603050405020304" pitchFamily="18" charset="0"/>
                <a:ea typeface="宋体" panose="02010600030101010101" pitchFamily="2" charset="-122"/>
              </a:rPr>
              <a:t>adjvex</a:t>
            </a:r>
            <a:r>
              <a:rPr lang="zh-CN" sz="2000">
                <a:ea typeface="宋体" panose="02010600030101010101" pitchFamily="2" charset="-122"/>
              </a:rPr>
              <a:t>；</a:t>
            </a:r>
          </a:p>
          <a:p>
            <a:r>
              <a:rPr lang="en-US" sz="2000">
                <a:latin typeface="Times New Roman" panose="02020603050405020304" pitchFamily="18" charset="0"/>
                <a:ea typeface="宋体" panose="02010600030101010101" pitchFamily="2" charset="-122"/>
              </a:rPr>
              <a:t>2. </a:t>
            </a:r>
            <a:r>
              <a:rPr lang="zh-CN" sz="2000">
                <a:ea typeface="宋体" panose="02010600030101010101" pitchFamily="2" charset="-122"/>
              </a:rPr>
              <a:t>将起始顶点</a:t>
            </a:r>
            <a:r>
              <a:rPr lang="en-US" sz="2000" i="1">
                <a:latin typeface="Times New Roman" panose="02020603050405020304" pitchFamily="18" charset="0"/>
                <a:ea typeface="宋体" panose="02010600030101010101" pitchFamily="2" charset="-122"/>
              </a:rPr>
              <a:t>u</a:t>
            </a:r>
            <a:r>
              <a:rPr lang="zh-CN" sz="2000">
                <a:ea typeface="宋体" panose="02010600030101010101" pitchFamily="2" charset="-122"/>
              </a:rPr>
              <a:t>加入</a:t>
            </a:r>
            <a:r>
              <a:rPr lang="zh-CN" sz="2000">
                <a:latin typeface="Times New Roman" panose="02020603050405020304" pitchFamily="18" charset="0"/>
                <a:ea typeface="宋体" panose="02010600030101010101" pitchFamily="2" charset="-122"/>
              </a:rPr>
              <a:t>已有点</a:t>
            </a:r>
            <a:r>
              <a:rPr lang="zh-CN" sz="2000">
                <a:ea typeface="宋体" panose="02010600030101010101" pitchFamily="2" charset="-122"/>
              </a:rPr>
              <a:t>集合</a:t>
            </a:r>
            <a:r>
              <a:rPr lang="en-US" sz="2000" i="1">
                <a:latin typeface="Times New Roman" panose="02020603050405020304" pitchFamily="18" charset="0"/>
                <a:ea typeface="宋体" panose="02010600030101010101" pitchFamily="2" charset="-122"/>
              </a:rPr>
              <a:t>S</a:t>
            </a:r>
            <a:r>
              <a:rPr lang="zh-CN" sz="2000">
                <a:ea typeface="宋体" panose="02010600030101010101" pitchFamily="2" charset="-122"/>
              </a:rPr>
              <a:t>中；</a:t>
            </a:r>
          </a:p>
          <a:p>
            <a:r>
              <a:rPr lang="en-US" sz="2000">
                <a:latin typeface="Times New Roman" panose="02020603050405020304" pitchFamily="18" charset="0"/>
                <a:ea typeface="宋体" panose="02010600030101010101" pitchFamily="2" charset="-122"/>
              </a:rPr>
              <a:t>3. </a:t>
            </a:r>
            <a:r>
              <a:rPr lang="zh-CN" sz="2000">
                <a:ea typeface="宋体" panose="02010600030101010101" pitchFamily="2" charset="-122"/>
              </a:rPr>
              <a:t>重复执行下列操作</a:t>
            </a:r>
            <a:r>
              <a:rPr lang="en-US" sz="2000" i="1">
                <a:latin typeface="Times New Roman" panose="02020603050405020304" pitchFamily="18" charset="0"/>
                <a:ea typeface="宋体" panose="02010600030101010101" pitchFamily="2" charset="-122"/>
              </a:rPr>
              <a:t>n</a:t>
            </a:r>
            <a:r>
              <a:rPr lang="en-US" sz="2000">
                <a:latin typeface="Times New Roman" panose="02020603050405020304" pitchFamily="18" charset="0"/>
                <a:ea typeface="宋体" panose="02010600030101010101" pitchFamily="2" charset="-122"/>
              </a:rPr>
              <a:t>-1</a:t>
            </a:r>
            <a:r>
              <a:rPr lang="zh-CN" sz="2000">
                <a:ea typeface="宋体" panose="02010600030101010101" pitchFamily="2" charset="-122"/>
              </a:rPr>
              <a:t>次</a:t>
            </a:r>
            <a:r>
              <a:rPr lang="zh-CN" sz="2000">
                <a:latin typeface="Times New Roman" panose="02020603050405020304" pitchFamily="18" charset="0"/>
                <a:ea typeface="宋体" panose="02010600030101010101" pitchFamily="2" charset="-122"/>
              </a:rPr>
              <a:t>：</a:t>
            </a:r>
          </a:p>
          <a:p>
            <a:r>
              <a:rPr lang="zh-CN" sz="2000">
                <a:ea typeface="宋体" panose="02010600030101010101" pitchFamily="2" charset="-122"/>
              </a:rPr>
              <a:t>（</a:t>
            </a:r>
            <a:r>
              <a:rPr lang="en-US" sz="2000">
                <a:latin typeface="Times New Roman" panose="02020603050405020304" pitchFamily="18" charset="0"/>
                <a:ea typeface="宋体" panose="02010600030101010101" pitchFamily="2" charset="-122"/>
              </a:rPr>
              <a:t>1</a:t>
            </a:r>
            <a:r>
              <a:rPr lang="zh-CN" sz="2000">
                <a:ea typeface="宋体" panose="02010600030101010101" pitchFamily="2" charset="-122"/>
              </a:rPr>
              <a:t>）在</a:t>
            </a:r>
            <a:r>
              <a:rPr lang="en-US" sz="2000" i="1">
                <a:latin typeface="Times New Roman" panose="02020603050405020304" pitchFamily="18" charset="0"/>
                <a:ea typeface="宋体" panose="02010600030101010101" pitchFamily="2" charset="-122"/>
              </a:rPr>
              <a:t>dist</a:t>
            </a:r>
            <a:r>
              <a:rPr lang="zh-CN" sz="2000">
                <a:ea typeface="宋体" panose="02010600030101010101" pitchFamily="2" charset="-122"/>
              </a:rPr>
              <a:t>中求得最小值</a:t>
            </a:r>
            <a:r>
              <a:rPr lang="zh-CN" sz="2000">
                <a:latin typeface="Times New Roman" panose="02020603050405020304" pitchFamily="18" charset="0"/>
                <a:ea typeface="宋体" panose="02010600030101010101" pitchFamily="2" charset="-122"/>
              </a:rPr>
              <a:t>（相应顶点在</a:t>
            </a:r>
            <a:r>
              <a:rPr lang="en-US" sz="2000" i="1">
                <a:latin typeface="Times New Roman" panose="02020603050405020304" pitchFamily="18" charset="0"/>
                <a:ea typeface="宋体" panose="02010600030101010101" pitchFamily="2" charset="-122"/>
              </a:rPr>
              <a:t>V</a:t>
            </a:r>
            <a:r>
              <a:rPr lang="en-US" sz="2000">
                <a:latin typeface="Times New Roman" panose="02020603050405020304" pitchFamily="18" charset="0"/>
                <a:ea typeface="宋体" panose="02010600030101010101" pitchFamily="2" charset="-122"/>
              </a:rPr>
              <a:t>-</a:t>
            </a:r>
            <a:r>
              <a:rPr lang="en-US" sz="2000" i="1">
                <a:latin typeface="Times New Roman" panose="02020603050405020304" pitchFamily="18" charset="0"/>
                <a:ea typeface="宋体" panose="02010600030101010101" pitchFamily="2" charset="-122"/>
              </a:rPr>
              <a:t>S</a:t>
            </a:r>
            <a:r>
              <a:rPr lang="zh-CN" sz="2000">
                <a:latin typeface="Times New Roman" panose="02020603050405020304" pitchFamily="18" charset="0"/>
                <a:ea typeface="宋体" panose="02010600030101010101" pitchFamily="2" charset="-122"/>
              </a:rPr>
              <a:t>中）</a:t>
            </a:r>
            <a:r>
              <a:rPr lang="zh-CN" sz="2000">
                <a:ea typeface="宋体" panose="02010600030101010101" pitchFamily="2" charset="-122"/>
              </a:rPr>
              <a:t>的下标为</a:t>
            </a:r>
            <a:r>
              <a:rPr lang="en-US" sz="2000" i="1">
                <a:latin typeface="Times New Roman" panose="02020603050405020304" pitchFamily="18" charset="0"/>
                <a:ea typeface="宋体" panose="02010600030101010101" pitchFamily="2" charset="-122"/>
              </a:rPr>
              <a:t>k</a:t>
            </a:r>
            <a:r>
              <a:rPr lang="zh-CN" sz="2000">
                <a:ea typeface="宋体" panose="02010600030101010101" pitchFamily="2" charset="-122"/>
              </a:rPr>
              <a:t>；</a:t>
            </a:r>
          </a:p>
          <a:p>
            <a:r>
              <a:rPr lang="zh-CN" sz="2000">
                <a:ea typeface="宋体" panose="02010600030101010101" pitchFamily="2" charset="-122"/>
              </a:rPr>
              <a:t>（</a:t>
            </a:r>
            <a:r>
              <a:rPr lang="en-US" sz="2000">
                <a:latin typeface="Times New Roman" panose="02020603050405020304" pitchFamily="18" charset="0"/>
                <a:ea typeface="宋体" panose="02010600030101010101" pitchFamily="2" charset="-122"/>
              </a:rPr>
              <a:t>2</a:t>
            </a:r>
            <a:r>
              <a:rPr lang="zh-CN" sz="2000">
                <a:ea typeface="宋体" panose="02010600030101010101" pitchFamily="2" charset="-122"/>
              </a:rPr>
              <a:t>）将顶点</a:t>
            </a:r>
            <a:r>
              <a:rPr lang="en-US" sz="2000" i="1">
                <a:latin typeface="Times New Roman" panose="02020603050405020304" pitchFamily="18" charset="0"/>
                <a:ea typeface="宋体" panose="02010600030101010101" pitchFamily="2" charset="-122"/>
              </a:rPr>
              <a:t>k</a:t>
            </a:r>
            <a:r>
              <a:rPr lang="zh-CN" sz="2000">
                <a:ea typeface="宋体" panose="02010600030101010101" pitchFamily="2" charset="-122"/>
              </a:rPr>
              <a:t>加入集合</a:t>
            </a:r>
            <a:r>
              <a:rPr lang="en-US" sz="2000" i="1">
                <a:latin typeface="Times New Roman" panose="02020603050405020304" pitchFamily="18" charset="0"/>
                <a:ea typeface="宋体" panose="02010600030101010101" pitchFamily="2" charset="-122"/>
              </a:rPr>
              <a:t>S</a:t>
            </a:r>
            <a:r>
              <a:rPr lang="zh-CN" sz="2000">
                <a:ea typeface="宋体" panose="02010600030101010101" pitchFamily="2" charset="-122"/>
              </a:rPr>
              <a:t>中；</a:t>
            </a:r>
          </a:p>
          <a:p>
            <a:r>
              <a:rPr lang="zh-CN" sz="2000">
                <a:ea typeface="宋体" panose="02010600030101010101" pitchFamily="2" charset="-122"/>
              </a:rPr>
              <a:t>（</a:t>
            </a:r>
            <a:r>
              <a:rPr lang="en-US" sz="2000">
                <a:latin typeface="Times New Roman" panose="02020603050405020304" pitchFamily="18" charset="0"/>
                <a:ea typeface="宋体" panose="02010600030101010101" pitchFamily="2" charset="-122"/>
              </a:rPr>
              <a:t>3</a:t>
            </a:r>
            <a:r>
              <a:rPr lang="zh-CN" sz="2000">
                <a:ea typeface="宋体" panose="02010600030101010101" pitchFamily="2" charset="-122"/>
              </a:rPr>
              <a:t>）调整列表</a:t>
            </a:r>
            <a:r>
              <a:rPr lang="en-US" sz="2000" i="1">
                <a:latin typeface="Times New Roman" panose="02020603050405020304" pitchFamily="18" charset="0"/>
                <a:ea typeface="宋体" panose="02010600030101010101" pitchFamily="2" charset="-122"/>
              </a:rPr>
              <a:t>dist</a:t>
            </a:r>
            <a:r>
              <a:rPr lang="zh-CN" sz="2000">
                <a:ea typeface="宋体" panose="02010600030101010101" pitchFamily="2" charset="-122"/>
              </a:rPr>
              <a:t>和</a:t>
            </a:r>
            <a:r>
              <a:rPr lang="en-US" sz="2000" i="1">
                <a:latin typeface="Times New Roman" panose="02020603050405020304" pitchFamily="18" charset="0"/>
                <a:ea typeface="宋体" panose="02010600030101010101" pitchFamily="2" charset="-122"/>
              </a:rPr>
              <a:t>adjvex</a:t>
            </a:r>
            <a:r>
              <a:rPr lang="zh-CN" sz="2000" i="1">
                <a:ea typeface="宋体" panose="02010600030101010101" pitchFamily="2" charset="-122"/>
              </a:rPr>
              <a:t>。</a:t>
            </a:r>
            <a:endParaRPr lang="zh-CN" altLang="en-US" sz="2000"/>
          </a:p>
        </p:txBody>
      </p:sp>
      <p:sp>
        <p:nvSpPr>
          <p:cNvPr id="3"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14.2 Dijkstra</a:t>
            </a:r>
            <a:r>
              <a:rPr lang="zh-CN" altLang="en-US" sz="3200" noProof="0" dirty="0">
                <a:ln>
                  <a:noFill/>
                </a:ln>
                <a:effectLst/>
                <a:uLnTx/>
                <a:uFillTx/>
                <a:latin typeface="黑体" panose="02010609060101010101" pitchFamily="2" charset="-122"/>
                <a:ea typeface="黑体" panose="02010609060101010101" pitchFamily="2" charset="-122"/>
                <a:sym typeface="+mn-ea"/>
              </a:rPr>
              <a:t>算法</a:t>
            </a:r>
            <a:r>
              <a:rPr lang="zh-CN" altLang="en-US" sz="3200" dirty="0">
                <a:latin typeface="黑体" panose="02010609060101010101" pitchFamily="2" charset="-122"/>
                <a:ea typeface="黑体" panose="02010609060101010101" pitchFamily="2" charset="-122"/>
                <a:sym typeface="+mn-ea"/>
              </a:rPr>
              <a:t>实现</a:t>
            </a:r>
            <a:endParaRPr lang="zh-CN" altLang="en-US" sz="3200" noProof="0" dirty="0">
              <a:ln>
                <a:noFill/>
              </a:ln>
              <a:effectLst/>
              <a:uLnTx/>
              <a:uFillTx/>
              <a:latin typeface="黑体" panose="02010609060101010101" pitchFamily="2" charset="-122"/>
              <a:ea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xEl>
                                              <p:pRg st="1" end="1"/>
                                            </p:txEl>
                                          </p:spTgt>
                                        </p:tgtEl>
                                        <p:attrNameLst>
                                          <p:attrName>style.visibility</p:attrName>
                                        </p:attrNameLst>
                                      </p:cBhvr>
                                      <p:to>
                                        <p:strVal val="visible"/>
                                      </p:to>
                                    </p:set>
                                    <p:anim calcmode="lin" valueType="num">
                                      <p:cBhvr additive="base">
                                        <p:cTn id="13"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0">
                                            <p:txEl>
                                              <p:pRg st="2" end="2"/>
                                            </p:txEl>
                                          </p:spTgt>
                                        </p:tgtEl>
                                        <p:attrNameLst>
                                          <p:attrName>style.visibility</p:attrName>
                                        </p:attrNameLst>
                                      </p:cBhvr>
                                      <p:to>
                                        <p:strVal val="visible"/>
                                      </p:to>
                                    </p:set>
                                    <p:anim calcmode="lin" valueType="num">
                                      <p:cBhvr additive="base">
                                        <p:cTn id="19"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0">
                                            <p:txEl>
                                              <p:pRg st="3" end="3"/>
                                            </p:txEl>
                                          </p:spTgt>
                                        </p:tgtEl>
                                        <p:attrNameLst>
                                          <p:attrName>style.visibility</p:attrName>
                                        </p:attrNameLst>
                                      </p:cBhvr>
                                      <p:to>
                                        <p:strVal val="visible"/>
                                      </p:to>
                                    </p:set>
                                    <p:anim calcmode="lin" valueType="num">
                                      <p:cBhvr additive="base">
                                        <p:cTn id="25"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0">
                                            <p:txEl>
                                              <p:pRg st="4" end="4"/>
                                            </p:txEl>
                                          </p:spTgt>
                                        </p:tgtEl>
                                        <p:attrNameLst>
                                          <p:attrName>style.visibility</p:attrName>
                                        </p:attrNameLst>
                                      </p:cBhvr>
                                      <p:to>
                                        <p:strVal val="visible"/>
                                      </p:to>
                                    </p:set>
                                    <p:anim calcmode="lin" valueType="num">
                                      <p:cBhvr additive="base">
                                        <p:cTn id="31" dur="5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0">
                                            <p:txEl>
                                              <p:pRg st="5" end="5"/>
                                            </p:txEl>
                                          </p:spTgt>
                                        </p:tgtEl>
                                        <p:attrNameLst>
                                          <p:attrName>style.visibility</p:attrName>
                                        </p:attrNameLst>
                                      </p:cBhvr>
                                      <p:to>
                                        <p:strVal val="visible"/>
                                      </p:to>
                                    </p:set>
                                    <p:anim calcmode="lin" valueType="num">
                                      <p:cBhvr additive="base">
                                        <p:cTn id="37" dur="500" fill="hold"/>
                                        <p:tgtEl>
                                          <p:spTgt spid="100">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0">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Dijkstra算法</a:t>
            </a:r>
            <a:r>
              <a:rPr lang="zh-CN" sz="2000" b="1" noProof="0" dirty="0">
                <a:ln>
                  <a:noFill/>
                </a:ln>
                <a:effectLst/>
                <a:uLnTx/>
                <a:uFillTx/>
                <a:latin typeface="Times New Roman" panose="02020603050405020304" pitchFamily="18" charset="0"/>
                <a:cs typeface="Times New Roman" panose="02020603050405020304" pitchFamily="18" charset="0"/>
                <a:sym typeface="+mn-ea"/>
              </a:rPr>
              <a:t>实现</a:t>
            </a:r>
          </a:p>
        </p:txBody>
      </p:sp>
      <p:sp>
        <p:nvSpPr>
          <p:cNvPr id="3" name="文本框 2"/>
          <p:cNvSpPr txBox="1"/>
          <p:nvPr/>
        </p:nvSpPr>
        <p:spPr>
          <a:xfrm>
            <a:off x="323850" y="1264920"/>
            <a:ext cx="8703310" cy="3538220"/>
          </a:xfrm>
          <a:prstGeom prst="rect">
            <a:avLst/>
          </a:prstGeom>
          <a:noFill/>
          <a:ln w="9525">
            <a:noFill/>
          </a:ln>
        </p:spPr>
        <p:txBody>
          <a:bodyPr wrap="square">
            <a:spAutoFit/>
          </a:bodyPr>
          <a:lstStyle/>
          <a:p>
            <a:r>
              <a:rPr lang="en-US" sz="1600">
                <a:latin typeface="Courier New" panose="02070309020205020404" charset="0"/>
                <a:sym typeface="+mn-ea"/>
              </a:rPr>
              <a:t># 设有向图的邻接矩阵直接以二维列表g表示、图中最多100个顶点、每条边最大权值为1000</a:t>
            </a:r>
            <a:endParaRPr lang="en-US"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MaxVal=1000*99+1                 # 假设的无穷大</a:t>
            </a:r>
          </a:p>
          <a:p>
            <a:r>
              <a:rPr sz="1600">
                <a:latin typeface="Courier New" panose="02070309020205020404" charset="0"/>
                <a:ea typeface="宋体" panose="02010600030101010101" pitchFamily="2" charset="-122"/>
              </a:rPr>
              <a:t>def Dijkstra(u):                 # Dijkstra算法，u为源点</a:t>
            </a:r>
          </a:p>
          <a:p>
            <a:r>
              <a:rPr sz="1600">
                <a:latin typeface="Courier New" panose="02070309020205020404" charset="0"/>
                <a:ea typeface="宋体" panose="02010600030101010101" pitchFamily="2" charset="-122"/>
              </a:rPr>
              <a:t>    for i in range(n):           # 初始化</a:t>
            </a:r>
          </a:p>
          <a:p>
            <a:r>
              <a:rPr sz="1600">
                <a:latin typeface="Courier New" panose="02070309020205020404" charset="0"/>
                <a:ea typeface="宋体" panose="02010600030101010101" pitchFamily="2" charset="-122"/>
              </a:rPr>
              <a:t>        dist[i]=g[u][i]          # dist初值来源于邻接矩阵中源点对应的行</a:t>
            </a:r>
          </a:p>
          <a:p>
            <a:r>
              <a:rPr sz="1600">
                <a:latin typeface="Courier New" panose="02070309020205020404" charset="0"/>
                <a:ea typeface="宋体" panose="02010600030101010101" pitchFamily="2" charset="-122"/>
              </a:rPr>
              <a:t>        if u!=i and g[u][i]&lt;MaxVal: # 将源点设置为其邻接点的邻接点</a:t>
            </a:r>
          </a:p>
          <a:p>
            <a:r>
              <a:rPr sz="1600">
                <a:latin typeface="Courier New" panose="02070309020205020404" charset="0"/>
                <a:ea typeface="宋体" panose="02010600030101010101" pitchFamily="2" charset="-122"/>
              </a:rPr>
              <a:t>            adjvex[i]=s</a:t>
            </a:r>
          </a:p>
          <a:p>
            <a:r>
              <a:rPr sz="1600">
                <a:latin typeface="Courier New" panose="02070309020205020404" charset="0"/>
                <a:ea typeface="宋体" panose="02010600030101010101" pitchFamily="2" charset="-122"/>
              </a:rPr>
              <a:t>    visited[u]=True                 # 把源点u加入已有点集</a:t>
            </a:r>
          </a:p>
          <a:p>
            <a:r>
              <a:rPr sz="1600">
                <a:latin typeface="Courier New" panose="02070309020205020404" charset="0"/>
                <a:ea typeface="宋体" panose="02010600030101010101" pitchFamily="2" charset="-122"/>
              </a:rPr>
              <a:t>    for i in range(1,n):            # 循环n-1次</a:t>
            </a:r>
          </a:p>
          <a:p>
            <a:r>
              <a:rPr sz="1600">
                <a:latin typeface="Courier New" panose="02070309020205020404" charset="0"/>
                <a:ea typeface="宋体" panose="02010600030101010101" pitchFamily="2" charset="-122"/>
              </a:rPr>
              <a:t>        k=mink()     </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找dist中最小值的下标（对应顶点未加入已有点集）</a:t>
            </a:r>
          </a:p>
          <a:p>
            <a:r>
              <a:rPr sz="1600">
                <a:latin typeface="Courier New" panose="02070309020205020404" charset="0"/>
                <a:ea typeface="宋体" panose="02010600030101010101" pitchFamily="2" charset="-122"/>
              </a:rPr>
              <a:t>        visited[k]=True             # 把k加入已有点集</a:t>
            </a:r>
          </a:p>
          <a:p>
            <a:r>
              <a:rPr sz="1600">
                <a:latin typeface="Courier New" panose="02070309020205020404" charset="0"/>
                <a:ea typeface="宋体" panose="02010600030101010101" pitchFamily="2" charset="-122"/>
              </a:rPr>
              <a:t>        for j in range(n):          # 更新k的邻接点的dist、adjvex的值</a:t>
            </a:r>
          </a:p>
          <a:p>
            <a:r>
              <a:rPr sz="1600">
                <a:latin typeface="Courier New" panose="02070309020205020404" charset="0"/>
                <a:ea typeface="宋体" panose="02010600030101010101" pitchFamily="2" charset="-122"/>
              </a:rPr>
              <a:t>            if visited[j]==False and dist[j]&gt;g[k][j]+dist[k]:</a:t>
            </a:r>
          </a:p>
          <a:p>
            <a:r>
              <a:rPr sz="1600">
                <a:latin typeface="Courier New" panose="02070309020205020404" charset="0"/>
                <a:ea typeface="宋体" panose="02010600030101010101" pitchFamily="2" charset="-122"/>
              </a:rPr>
              <a:t>                dist[j]=g[k][j]+dist[k]</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adjvex[j]=k</a:t>
            </a:r>
          </a:p>
        </p:txBody>
      </p:sp>
      <p:sp>
        <p:nvSpPr>
          <p:cNvPr id="4"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14.2 Dijkstra</a:t>
            </a:r>
            <a:r>
              <a:rPr lang="zh-CN" altLang="en-US" sz="3200" noProof="0" dirty="0">
                <a:ln>
                  <a:noFill/>
                </a:ln>
                <a:effectLst/>
                <a:uLnTx/>
                <a:uFillTx/>
                <a:latin typeface="黑体" panose="02010609060101010101" pitchFamily="2" charset="-122"/>
                <a:ea typeface="黑体" panose="02010609060101010101" pitchFamily="2" charset="-122"/>
                <a:sym typeface="+mn-ea"/>
              </a:rPr>
              <a:t>算法</a:t>
            </a:r>
            <a:r>
              <a:rPr lang="zh-CN" altLang="en-US" sz="3200" dirty="0">
                <a:latin typeface="黑体" panose="02010609060101010101" pitchFamily="2" charset="-122"/>
                <a:ea typeface="黑体" panose="02010609060101010101" pitchFamily="2" charset="-122"/>
                <a:sym typeface="+mn-ea"/>
              </a:rPr>
              <a:t>实现</a:t>
            </a:r>
            <a:endParaRPr lang="zh-CN" altLang="en-US" sz="3200" noProof="0" dirty="0">
              <a:ln>
                <a:noFill/>
              </a:ln>
              <a:effectLst/>
              <a:uLnTx/>
              <a:uFillTx/>
              <a:latin typeface="黑体" panose="02010609060101010101" pitchFamily="2" charset="-122"/>
              <a:ea typeface="黑体" panose="02010609060101010101" pitchFamily="2" charset="-122"/>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Dijkstra算法</a:t>
            </a:r>
            <a:r>
              <a:rPr lang="zh-CN" sz="2000" b="1" noProof="0" dirty="0">
                <a:ln>
                  <a:noFill/>
                </a:ln>
                <a:effectLst/>
                <a:uLnTx/>
                <a:uFillTx/>
                <a:latin typeface="Times New Roman" panose="02020603050405020304" pitchFamily="18" charset="0"/>
                <a:cs typeface="Times New Roman" panose="02020603050405020304" pitchFamily="18" charset="0"/>
                <a:sym typeface="+mn-ea"/>
              </a:rPr>
              <a:t>实现</a:t>
            </a:r>
          </a:p>
        </p:txBody>
      </p:sp>
      <p:sp>
        <p:nvSpPr>
          <p:cNvPr id="3" name="文本框 2"/>
          <p:cNvSpPr txBox="1"/>
          <p:nvPr/>
        </p:nvSpPr>
        <p:spPr>
          <a:xfrm>
            <a:off x="323850" y="1264920"/>
            <a:ext cx="8703310" cy="2306955"/>
          </a:xfrm>
          <a:prstGeom prst="rect">
            <a:avLst/>
          </a:prstGeom>
          <a:noFill/>
          <a:ln w="9525">
            <a:noFill/>
          </a:ln>
        </p:spPr>
        <p:txBody>
          <a:bodyPr wrap="square">
            <a:spAutoFit/>
          </a:bodyPr>
          <a:lstStyle/>
          <a:p>
            <a:r>
              <a:rPr lang="en-US" sz="1600">
                <a:latin typeface="Courier New" panose="02070309020205020404" charset="0"/>
                <a:sym typeface="+mn-ea"/>
              </a:rPr>
              <a:t># mink函数返回dist列表中最小值的下标（对应的顶点尚未加入已有点集中）</a:t>
            </a:r>
          </a:p>
          <a:p>
            <a:r>
              <a:rPr lang="en-US" sz="1600">
                <a:latin typeface="Courier New" panose="02070309020205020404" charset="0"/>
                <a:sym typeface="+mn-ea"/>
              </a:rPr>
              <a:t>def mink():</a:t>
            </a:r>
          </a:p>
          <a:p>
            <a:r>
              <a:rPr lang="en-US" sz="1600">
                <a:latin typeface="Courier New" panose="02070309020205020404" charset="0"/>
                <a:sym typeface="+mn-ea"/>
              </a:rPr>
              <a:t>    k=-1                       # k初值设为-1</a:t>
            </a:r>
          </a:p>
          <a:p>
            <a:r>
              <a:rPr lang="en-US" sz="1600">
                <a:latin typeface="Courier New" panose="02070309020205020404" charset="0"/>
                <a:sym typeface="+mn-ea"/>
              </a:rPr>
              <a:t>    m=MaxVal                   # m初值设为MaxVal</a:t>
            </a:r>
          </a:p>
          <a:p>
            <a:r>
              <a:rPr lang="en-US" sz="1600">
                <a:latin typeface="Courier New" panose="02070309020205020404" charset="0"/>
                <a:sym typeface="+mn-ea"/>
              </a:rPr>
              <a:t>    for i in range(n):         # 扫描dist列表</a:t>
            </a:r>
          </a:p>
          <a:p>
            <a:r>
              <a:rPr lang="en-US" sz="1600">
                <a:latin typeface="Courier New" panose="02070309020205020404" charset="0"/>
                <a:sym typeface="+mn-ea"/>
              </a:rPr>
              <a:t>        # 若顶点i未加入已有点集，且dist[i]小于假设的最小值m，则更新k、m</a:t>
            </a:r>
          </a:p>
          <a:p>
            <a:r>
              <a:rPr lang="en-US" sz="1600">
                <a:latin typeface="Courier New" panose="02070309020205020404" charset="0"/>
                <a:sym typeface="+mn-ea"/>
              </a:rPr>
              <a:t>        if visited[i]==False and dist[i]&lt;m:</a:t>
            </a:r>
          </a:p>
          <a:p>
            <a:r>
              <a:rPr lang="en-US" sz="1600">
                <a:latin typeface="Courier New" panose="02070309020205020404" charset="0"/>
                <a:sym typeface="+mn-ea"/>
              </a:rPr>
              <a:t>            k=i; m=dist[i]</a:t>
            </a:r>
          </a:p>
          <a:p>
            <a:r>
              <a:rPr lang="en-US" sz="1600">
                <a:latin typeface="Courier New" panose="02070309020205020404" charset="0"/>
                <a:sym typeface="+mn-ea"/>
              </a:rPr>
              <a:t>    return k                   # 返回k，若其值为-1，则表示已无其他可加顶点</a:t>
            </a:r>
          </a:p>
        </p:txBody>
      </p:sp>
      <p:sp>
        <p:nvSpPr>
          <p:cNvPr id="4"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14.2 Dijkstra</a:t>
            </a:r>
            <a:r>
              <a:rPr lang="zh-CN" altLang="en-US" sz="3200" noProof="0" dirty="0">
                <a:ln>
                  <a:noFill/>
                </a:ln>
                <a:effectLst/>
                <a:uLnTx/>
                <a:uFillTx/>
                <a:latin typeface="黑体" panose="02010609060101010101" pitchFamily="2" charset="-122"/>
                <a:ea typeface="黑体" panose="02010609060101010101" pitchFamily="2" charset="-122"/>
                <a:sym typeface="+mn-ea"/>
              </a:rPr>
              <a:t>算法</a:t>
            </a:r>
            <a:r>
              <a:rPr lang="zh-CN" altLang="en-US" sz="3200" dirty="0">
                <a:latin typeface="黑体" panose="02010609060101010101" pitchFamily="2" charset="-122"/>
                <a:ea typeface="黑体" panose="02010609060101010101" pitchFamily="2" charset="-122"/>
                <a:sym typeface="+mn-ea"/>
              </a:rPr>
              <a:t>实现</a:t>
            </a:r>
            <a:endParaRPr lang="zh-CN" altLang="en-US" sz="3200" noProof="0" dirty="0">
              <a:ln>
                <a:noFill/>
              </a:ln>
              <a:effectLst/>
              <a:uLnTx/>
              <a:uFillTx/>
              <a:latin typeface="黑体" panose="02010609060101010101" pitchFamily="2" charset="-122"/>
              <a:ea typeface="黑体" panose="02010609060101010101" pitchFamily="2" charset="-122"/>
              <a:sym typeface="+mn-ea"/>
            </a:endParaRPr>
          </a:p>
        </p:txBody>
      </p:sp>
      <p:sp>
        <p:nvSpPr>
          <p:cNvPr id="5" name="文本框 4"/>
          <p:cNvSpPr txBox="1"/>
          <p:nvPr/>
        </p:nvSpPr>
        <p:spPr>
          <a:xfrm>
            <a:off x="368935" y="3508375"/>
            <a:ext cx="8108950" cy="1322070"/>
          </a:xfrm>
          <a:prstGeom prst="rect">
            <a:avLst/>
          </a:prstGeom>
          <a:noFill/>
          <a:ln w="9525">
            <a:noFill/>
          </a:ln>
        </p:spPr>
        <p:txBody>
          <a:bodyPr wrap="square">
            <a:spAutoFit/>
          </a:bodyPr>
          <a:lstStyle/>
          <a:p>
            <a:r>
              <a:rPr lang="en-US" sz="1600">
                <a:latin typeface="Courier New" panose="02070309020205020404" charset="0"/>
                <a:sym typeface="+mn-ea"/>
              </a:rPr>
              <a:t>class E:                       # 边类，保存最短路径上的各条边</a:t>
            </a:r>
          </a:p>
          <a:p>
            <a:r>
              <a:rPr lang="en-US" sz="1600">
                <a:latin typeface="Courier New" panose="02070309020205020404" charset="0"/>
                <a:sym typeface="+mn-ea"/>
              </a:rPr>
              <a:t>    def __init__(self, s, t, d):</a:t>
            </a:r>
          </a:p>
          <a:p>
            <a:r>
              <a:rPr lang="en-US" sz="1600">
                <a:latin typeface="Courier New" panose="02070309020205020404" charset="0"/>
                <a:sym typeface="+mn-ea"/>
              </a:rPr>
              <a:t>        self.s=s               # 边的起点</a:t>
            </a:r>
          </a:p>
          <a:p>
            <a:r>
              <a:rPr lang="en-US" sz="1600">
                <a:latin typeface="Courier New" panose="02070309020205020404" charset="0"/>
                <a:sym typeface="+mn-ea"/>
              </a:rPr>
              <a:t>        self.t=t               # 边的终点</a:t>
            </a:r>
          </a:p>
          <a:p>
            <a:r>
              <a:rPr lang="en-US" sz="1600">
                <a:latin typeface="Courier New" panose="02070309020205020404" charset="0"/>
                <a:sym typeface="+mn-ea"/>
              </a:rPr>
              <a:t>        self.d=d               # 边上的权值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Dijkstra算法</a:t>
            </a:r>
            <a:r>
              <a:rPr lang="zh-CN" sz="2000" b="1" noProof="0" dirty="0">
                <a:ln>
                  <a:noFill/>
                </a:ln>
                <a:effectLst/>
                <a:uLnTx/>
                <a:uFillTx/>
                <a:latin typeface="Times New Roman" panose="02020603050405020304" pitchFamily="18" charset="0"/>
                <a:cs typeface="Times New Roman" panose="02020603050405020304" pitchFamily="18" charset="0"/>
                <a:sym typeface="+mn-ea"/>
              </a:rPr>
              <a:t>实现</a:t>
            </a:r>
          </a:p>
        </p:txBody>
      </p:sp>
      <p:sp>
        <p:nvSpPr>
          <p:cNvPr id="3" name="文本框 2"/>
          <p:cNvSpPr txBox="1"/>
          <p:nvPr/>
        </p:nvSpPr>
        <p:spPr>
          <a:xfrm>
            <a:off x="323850" y="1193165"/>
            <a:ext cx="8703310" cy="2306955"/>
          </a:xfrm>
          <a:prstGeom prst="rect">
            <a:avLst/>
          </a:prstGeom>
          <a:noFill/>
          <a:ln w="9525">
            <a:noFill/>
          </a:ln>
        </p:spPr>
        <p:txBody>
          <a:bodyPr wrap="square">
            <a:spAutoFit/>
          </a:bodyPr>
          <a:lstStyle/>
          <a:p>
            <a:r>
              <a:rPr lang="en-US" sz="1600">
                <a:latin typeface="Courier New" panose="02070309020205020404" charset="0"/>
                <a:sym typeface="+mn-ea"/>
              </a:rPr>
              <a:t>n,m=map(int,input().split())</a:t>
            </a:r>
          </a:p>
          <a:p>
            <a:r>
              <a:rPr lang="en-US" sz="1600">
                <a:latin typeface="Courier New" panose="02070309020205020404" charset="0"/>
                <a:sym typeface="+mn-ea"/>
              </a:rPr>
              <a:t>g=[[MaxVal]*n for i in range(n)]    # 邻接矩阵</a:t>
            </a:r>
          </a:p>
          <a:p>
            <a:r>
              <a:rPr lang="en-US" sz="1600">
                <a:latin typeface="Courier New" panose="02070309020205020404" charset="0"/>
                <a:sym typeface="+mn-ea"/>
              </a:rPr>
              <a:t>visited=[False]*n                   # 标记列表</a:t>
            </a:r>
          </a:p>
          <a:p>
            <a:r>
              <a:rPr lang="en-US" sz="1600">
                <a:latin typeface="Courier New" panose="02070309020205020404" charset="0"/>
                <a:sym typeface="+mn-ea"/>
              </a:rPr>
              <a:t>dist=[MaxVal]*n                     # 最短路径长度列表</a:t>
            </a:r>
          </a:p>
          <a:p>
            <a:r>
              <a:rPr lang="en-US" sz="1600">
                <a:latin typeface="Courier New" panose="02070309020205020404" charset="0"/>
                <a:sym typeface="+mn-ea"/>
              </a:rPr>
              <a:t>adjvex=[-1]*n                       # 邻接点列表</a:t>
            </a:r>
          </a:p>
          <a:p>
            <a:r>
              <a:rPr lang="en-US" sz="1600">
                <a:latin typeface="Courier New" panose="02070309020205020404" charset="0"/>
                <a:sym typeface="+mn-ea"/>
              </a:rPr>
              <a:t>for i in range(n): g[i][i]=0</a:t>
            </a:r>
          </a:p>
          <a:p>
            <a:r>
              <a:rPr lang="en-US" sz="1600">
                <a:latin typeface="Courier New" panose="02070309020205020404" charset="0"/>
                <a:sym typeface="+mn-ea"/>
              </a:rPr>
              <a:t>for i in range(m):                  # 输入m条边建图</a:t>
            </a:r>
          </a:p>
          <a:p>
            <a:r>
              <a:rPr lang="en-US" sz="1600">
                <a:latin typeface="Courier New" panose="02070309020205020404" charset="0"/>
                <a:sym typeface="+mn-ea"/>
              </a:rPr>
              <a:t>    a,b,c=map(int, input().split())</a:t>
            </a:r>
          </a:p>
          <a:p>
            <a:r>
              <a:rPr lang="en-US" sz="1600">
                <a:latin typeface="Courier New" panose="02070309020205020404" charset="0"/>
                <a:sym typeface="+mn-ea"/>
              </a:rPr>
              <a:t>    g[a][b]=c                       # 若是无向图，则添加语句g[b][a]=c</a:t>
            </a:r>
          </a:p>
        </p:txBody>
      </p:sp>
      <p:sp>
        <p:nvSpPr>
          <p:cNvPr id="4"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14.2 Dijkstra</a:t>
            </a:r>
            <a:r>
              <a:rPr lang="zh-CN" altLang="en-US" sz="3200" noProof="0" dirty="0">
                <a:ln>
                  <a:noFill/>
                </a:ln>
                <a:effectLst/>
                <a:uLnTx/>
                <a:uFillTx/>
                <a:latin typeface="黑体" panose="02010609060101010101" pitchFamily="2" charset="-122"/>
                <a:ea typeface="黑体" panose="02010609060101010101" pitchFamily="2" charset="-122"/>
                <a:sym typeface="+mn-ea"/>
              </a:rPr>
              <a:t>算法</a:t>
            </a:r>
            <a:r>
              <a:rPr lang="zh-CN" altLang="en-US" sz="3200" dirty="0">
                <a:latin typeface="黑体" panose="02010609060101010101" pitchFamily="2" charset="-122"/>
                <a:ea typeface="黑体" panose="02010609060101010101" pitchFamily="2" charset="-122"/>
                <a:sym typeface="+mn-ea"/>
              </a:rPr>
              <a:t>实现</a:t>
            </a:r>
            <a:endParaRPr lang="zh-CN" altLang="en-US" sz="3200" noProof="0" dirty="0">
              <a:ln>
                <a:noFill/>
              </a:ln>
              <a:effectLst/>
              <a:uLnTx/>
              <a:uFillTx/>
              <a:latin typeface="黑体" panose="02010609060101010101" pitchFamily="2" charset="-122"/>
              <a:ea typeface="黑体" panose="02010609060101010101" pitchFamily="2" charset="-122"/>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Dijkstra算法</a:t>
            </a:r>
            <a:r>
              <a:rPr lang="zh-CN" sz="2000" b="1" noProof="0" dirty="0">
                <a:ln>
                  <a:noFill/>
                </a:ln>
                <a:effectLst/>
                <a:uLnTx/>
                <a:uFillTx/>
                <a:latin typeface="Times New Roman" panose="02020603050405020304" pitchFamily="18" charset="0"/>
                <a:cs typeface="Times New Roman" panose="02020603050405020304" pitchFamily="18" charset="0"/>
                <a:sym typeface="+mn-ea"/>
              </a:rPr>
              <a:t>实现</a:t>
            </a:r>
          </a:p>
        </p:txBody>
      </p:sp>
      <p:sp>
        <p:nvSpPr>
          <p:cNvPr id="3" name="文本框 2"/>
          <p:cNvSpPr txBox="1"/>
          <p:nvPr/>
        </p:nvSpPr>
        <p:spPr>
          <a:xfrm>
            <a:off x="323850" y="1193165"/>
            <a:ext cx="8703310" cy="3291840"/>
          </a:xfrm>
          <a:prstGeom prst="rect">
            <a:avLst/>
          </a:prstGeom>
          <a:noFill/>
          <a:ln w="9525">
            <a:noFill/>
          </a:ln>
        </p:spPr>
        <p:txBody>
          <a:bodyPr wrap="square">
            <a:spAutoFit/>
          </a:bodyPr>
          <a:lstStyle/>
          <a:p>
            <a:r>
              <a:rPr lang="en-US" sz="1600">
                <a:latin typeface="Courier New" panose="02070309020205020404" charset="0"/>
                <a:sym typeface="+mn-ea"/>
              </a:rPr>
              <a:t># 调用Dijkstra算法，最短路径长度保存在列表dist中</a:t>
            </a:r>
          </a:p>
          <a:p>
            <a:r>
              <a:rPr lang="en-US" sz="1600">
                <a:latin typeface="Courier New" panose="02070309020205020404" charset="0"/>
                <a:sym typeface="+mn-ea"/>
              </a:rPr>
              <a:t>Dijkstra(0)</a:t>
            </a:r>
          </a:p>
          <a:p>
            <a:r>
              <a:rPr lang="en-US" sz="1600">
                <a:latin typeface="Courier New" panose="02070309020205020404" charset="0"/>
                <a:sym typeface="+mn-ea"/>
              </a:rPr>
              <a:t>for i in range(1, n):   # 输出从源点0到其余各点的最短路径的具体形态</a:t>
            </a:r>
          </a:p>
          <a:p>
            <a:r>
              <a:rPr lang="en-US" sz="1600">
                <a:latin typeface="Courier New" panose="02070309020205020404" charset="0"/>
                <a:sym typeface="+mn-ea"/>
              </a:rPr>
              <a:t>    p=[]                # 保存源点0到点i的最短路径上的各条边</a:t>
            </a:r>
          </a:p>
          <a:p>
            <a:r>
              <a:rPr lang="en-US" sz="1600">
                <a:latin typeface="Courier New" panose="02070309020205020404" charset="0"/>
                <a:sym typeface="+mn-ea"/>
              </a:rPr>
              <a:t>    j=i</a:t>
            </a:r>
          </a:p>
          <a:p>
            <a:r>
              <a:rPr lang="en-US" sz="1600">
                <a:latin typeface="Courier New" panose="02070309020205020404" charset="0"/>
                <a:sym typeface="+mn-ea"/>
              </a:rPr>
              <a:t>    while j!=0:         # 从点i回溯到源点0，保存路径中的边到列表p中</a:t>
            </a:r>
          </a:p>
          <a:p>
            <a:r>
              <a:rPr lang="en-US" sz="1600">
                <a:latin typeface="Courier New" panose="02070309020205020404" charset="0"/>
                <a:sym typeface="+mn-ea"/>
              </a:rPr>
              <a:t>        t=E(adjvex[j], j, dist[j])</a:t>
            </a:r>
          </a:p>
          <a:p>
            <a:r>
              <a:rPr lang="en-US" sz="1600">
                <a:latin typeface="Courier New" panose="02070309020205020404" charset="0"/>
                <a:sym typeface="+mn-ea"/>
              </a:rPr>
              <a:t>        p=[t]+p</a:t>
            </a:r>
          </a:p>
          <a:p>
            <a:r>
              <a:rPr lang="en-US" sz="1600">
                <a:latin typeface="Courier New" panose="02070309020205020404" charset="0"/>
                <a:sym typeface="+mn-ea"/>
              </a:rPr>
              <a:t>        j=adjvex[j]</a:t>
            </a:r>
          </a:p>
          <a:p>
            <a:r>
              <a:rPr lang="en-US" sz="1600">
                <a:latin typeface="Courier New" panose="02070309020205020404" charset="0"/>
                <a:sym typeface="+mn-ea"/>
              </a:rPr>
              <a:t>    print('%d' % 0,end='')</a:t>
            </a:r>
          </a:p>
          <a:p>
            <a:r>
              <a:rPr lang="en-US" sz="1600">
                <a:latin typeface="Courier New" panose="02070309020205020404" charset="0"/>
                <a:sym typeface="+mn-ea"/>
              </a:rPr>
              <a:t>    for it in p:</a:t>
            </a:r>
          </a:p>
          <a:p>
            <a:r>
              <a:rPr lang="en-US" sz="1600">
                <a:latin typeface="Courier New" panose="02070309020205020404" charset="0"/>
                <a:sym typeface="+mn-ea"/>
              </a:rPr>
              <a:t>        print('--&gt;%d' % it.t,end='')</a:t>
            </a:r>
          </a:p>
          <a:p>
            <a:r>
              <a:rPr lang="en-US" sz="1600">
                <a:latin typeface="Courier New" panose="02070309020205020404" charset="0"/>
                <a:sym typeface="+mn-ea"/>
              </a:rPr>
              <a:t>    print(' : %d' % dist[i])</a:t>
            </a:r>
          </a:p>
        </p:txBody>
      </p:sp>
      <p:sp>
        <p:nvSpPr>
          <p:cNvPr id="4"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14.2 Dijkstra</a:t>
            </a:r>
            <a:r>
              <a:rPr lang="zh-CN" altLang="en-US" sz="3200" noProof="0" dirty="0">
                <a:ln>
                  <a:noFill/>
                </a:ln>
                <a:effectLst/>
                <a:uLnTx/>
                <a:uFillTx/>
                <a:latin typeface="黑体" panose="02010609060101010101" pitchFamily="2" charset="-122"/>
                <a:ea typeface="黑体" panose="02010609060101010101" pitchFamily="2" charset="-122"/>
                <a:sym typeface="+mn-ea"/>
              </a:rPr>
              <a:t>算法</a:t>
            </a:r>
            <a:r>
              <a:rPr lang="zh-CN" altLang="en-US" sz="3200" dirty="0">
                <a:latin typeface="黑体" panose="02010609060101010101" pitchFamily="2" charset="-122"/>
                <a:ea typeface="黑体" panose="02010609060101010101" pitchFamily="2" charset="-122"/>
                <a:sym typeface="+mn-ea"/>
              </a:rPr>
              <a:t>实现</a:t>
            </a:r>
            <a:endParaRPr lang="zh-CN" altLang="en-US" sz="3200" noProof="0" dirty="0">
              <a:ln>
                <a:noFill/>
              </a:ln>
              <a:effectLst/>
              <a:uLnTx/>
              <a:uFillTx/>
              <a:latin typeface="黑体" panose="02010609060101010101" pitchFamily="2" charset="-122"/>
              <a:ea typeface="黑体" panose="02010609060101010101" pitchFamily="2" charset="-122"/>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Dijkstra算法</a:t>
            </a:r>
            <a:r>
              <a:rPr lang="zh-CN" sz="2000" b="1" noProof="0" dirty="0">
                <a:ln>
                  <a:noFill/>
                </a:ln>
                <a:effectLst/>
                <a:uLnTx/>
                <a:uFillTx/>
                <a:latin typeface="Times New Roman" panose="02020603050405020304" pitchFamily="18" charset="0"/>
                <a:cs typeface="Times New Roman" panose="02020603050405020304" pitchFamily="18" charset="0"/>
                <a:sym typeface="+mn-ea"/>
              </a:rPr>
              <a:t>实现</a:t>
            </a:r>
          </a:p>
        </p:txBody>
      </p:sp>
      <p:sp>
        <p:nvSpPr>
          <p:cNvPr id="4"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14.2 Dijkstra</a:t>
            </a:r>
            <a:r>
              <a:rPr lang="zh-CN" altLang="en-US" sz="3200" noProof="0" dirty="0">
                <a:ln>
                  <a:noFill/>
                </a:ln>
                <a:effectLst/>
                <a:uLnTx/>
                <a:uFillTx/>
                <a:latin typeface="黑体" panose="02010609060101010101" pitchFamily="2" charset="-122"/>
                <a:ea typeface="黑体" panose="02010609060101010101" pitchFamily="2" charset="-122"/>
                <a:sym typeface="+mn-ea"/>
              </a:rPr>
              <a:t>算法</a:t>
            </a:r>
            <a:r>
              <a:rPr lang="zh-CN" altLang="en-US" sz="3200" dirty="0">
                <a:latin typeface="黑体" panose="02010609060101010101" pitchFamily="2" charset="-122"/>
                <a:ea typeface="黑体" panose="02010609060101010101" pitchFamily="2" charset="-122"/>
                <a:sym typeface="+mn-ea"/>
              </a:rPr>
              <a:t>实现</a:t>
            </a:r>
            <a:endParaRPr lang="zh-CN" altLang="en-US" sz="3200" noProof="0" dirty="0">
              <a:ln>
                <a:noFill/>
              </a:ln>
              <a:effectLst/>
              <a:uLnTx/>
              <a:uFillTx/>
              <a:latin typeface="黑体" panose="02010609060101010101" pitchFamily="2" charset="-122"/>
              <a:ea typeface="黑体" panose="02010609060101010101" pitchFamily="2" charset="-122"/>
              <a:sym typeface="+mn-ea"/>
            </a:endParaRPr>
          </a:p>
        </p:txBody>
      </p:sp>
      <p:sp>
        <p:nvSpPr>
          <p:cNvPr id="5" name="文本框 4"/>
          <p:cNvSpPr txBox="1"/>
          <p:nvPr>
            <p:custDataLst>
              <p:tags r:id="rId2"/>
            </p:custDataLst>
          </p:nvPr>
        </p:nvSpPr>
        <p:spPr>
          <a:xfrm>
            <a:off x="323850" y="1275715"/>
            <a:ext cx="7760335" cy="206121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Dijkstra算法</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a:t>
            </a: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时间复杂度为O(n</a:t>
            </a:r>
            <a:r>
              <a:rPr sz="2000" strike="noStrike" baseline="30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a:t>
            </a: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MaxVal表示无穷大，它的设置一般根据具体题目设置，因设最多100个顶点，每条边最大权值为1000，可能的最大路径长度为1000*99，因此MaxVal设置为1000*99+1。</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对于网中任意一对顶点之间的最短路径的问题，可每次以一个顶点为源点，共调用Dijkstra算法n次。</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此时的</a:t>
            </a: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时间复杂度为O(n</a:t>
            </a:r>
            <a:r>
              <a:rPr sz="2000" strike="noStrike" baseline="30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3</a:t>
            </a: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14.3 </a:t>
            </a:r>
            <a:r>
              <a:rPr sz="3200" noProof="0" dirty="0" err="1">
                <a:ln>
                  <a:noFill/>
                </a:ln>
                <a:effectLst/>
                <a:uLnTx/>
                <a:uFillTx/>
                <a:latin typeface="黑体" panose="02010609060101010101" pitchFamily="2" charset="-122"/>
                <a:ea typeface="黑体" panose="02010609060101010101" pitchFamily="2" charset="-122"/>
                <a:sym typeface="+mn-ea"/>
              </a:rPr>
              <a:t>Floyd算法</a:t>
            </a:r>
            <a:r>
              <a:rPr lang="zh-CN" altLang="en-US" sz="3200" noProof="0" dirty="0">
                <a:ln>
                  <a:noFill/>
                </a:ln>
                <a:effectLst/>
                <a:uLnTx/>
                <a:uFillTx/>
                <a:latin typeface="黑体" panose="02010609060101010101" pitchFamily="2" charset="-122"/>
                <a:ea typeface="黑体" panose="02010609060101010101" pitchFamily="2" charset="-122"/>
                <a:sym typeface="+mn-ea"/>
              </a:rPr>
              <a:t>基础</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en-US" sz="2000" b="1" noProof="0" dirty="0">
                <a:ln>
                  <a:noFill/>
                </a:ln>
                <a:effectLst/>
                <a:uLnTx/>
                <a:uFillTx/>
                <a:latin typeface="Times New Roman" panose="02020603050405020304" pitchFamily="18" charset="0"/>
                <a:cs typeface="Times New Roman" panose="02020603050405020304" pitchFamily="18" charset="0"/>
                <a:sym typeface="+mn-ea"/>
              </a:rPr>
              <a:t>Floyd</a:t>
            </a:r>
            <a:r>
              <a:rPr altLang="zh-CN" sz="2000" b="1" noProof="0" dirty="0">
                <a:ln>
                  <a:noFill/>
                </a:ln>
                <a:effectLst/>
                <a:uLnTx/>
                <a:uFillTx/>
                <a:latin typeface="Times New Roman" panose="02020603050405020304" pitchFamily="18" charset="0"/>
                <a:cs typeface="Times New Roman" panose="02020603050405020304" pitchFamily="18" charset="0"/>
                <a:sym typeface="+mn-ea"/>
              </a:rPr>
              <a:t>算法</a:t>
            </a:r>
            <a:r>
              <a:rPr lang="zh-CN" sz="2000" b="1" noProof="0" dirty="0">
                <a:ln>
                  <a:noFill/>
                </a:ln>
                <a:effectLst/>
                <a:uLnTx/>
                <a:uFillTx/>
                <a:latin typeface="Times New Roman" panose="02020603050405020304" pitchFamily="18" charset="0"/>
                <a:cs typeface="Times New Roman" panose="02020603050405020304" pitchFamily="18" charset="0"/>
                <a:sym typeface="+mn-ea"/>
              </a:rPr>
              <a:t>基础知识</a:t>
            </a:r>
          </a:p>
        </p:txBody>
      </p:sp>
      <p:sp>
        <p:nvSpPr>
          <p:cNvPr id="6" name="文本框 5"/>
          <p:cNvSpPr txBox="1"/>
          <p:nvPr/>
        </p:nvSpPr>
        <p:spPr>
          <a:xfrm>
            <a:off x="323850" y="1203960"/>
            <a:ext cx="7627620" cy="292290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Floyd算法适用于求每一对顶点之间的最短路径</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，其时间复杂度</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为</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O(n</a:t>
            </a:r>
            <a:r>
              <a:rPr altLang="zh-CN" sz="2000" strike="noStrike" baseline="30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3</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Floyd算法基本思想：对于从顶点（下标）i到j的路径，进行 n 次试探：首先考虑路径(i, 0, j)（即增加中间顶点0）是否存在，如果存在，则比较(i, j)和(i, 0, j)的路径长度，取其中较短者，从而得到从顶点 i 到 j 的中间顶点不大于0的最短路径。然后在路径上再增加一个中间顶点1，依此类推，直到增加中间顶点n-1，在经过 n 次试探后，最后求得的必是从顶点 i 到顶点 j 的最短路径的长度。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850" y="1275398"/>
            <a:ext cx="7754938" cy="169164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设图G的邻接矩阵为mat，定义D为n阶方阵，其中D</a:t>
            </a:r>
            <a:r>
              <a:rPr altLang="zh-CN" sz="2000" strike="noStrike" baseline="30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(k)</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[i][ j]表示从顶点i到j的最短路径的长度（中间所经过的顶点不大于k），则D</a:t>
            </a:r>
            <a:r>
              <a:rPr altLang="zh-CN" sz="2000" strike="noStrike" baseline="30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(n-1)</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[i][ j]就是最终的结果。</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令初始状态D</a:t>
            </a:r>
            <a:r>
              <a:rPr altLang="zh-CN" sz="2000" strike="noStrike" baseline="30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[i][ j]=mat [i][ j]，即方阵D初始为图G的邻接矩阵，Floyd算法的递推公式如</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下：</a:t>
            </a:r>
          </a:p>
        </p:txBody>
      </p:sp>
      <p:sp>
        <p:nvSpPr>
          <p:cNvPr id="100" name="文本框 99"/>
          <p:cNvSpPr txBox="1"/>
          <p:nvPr/>
        </p:nvSpPr>
        <p:spPr>
          <a:xfrm>
            <a:off x="683260" y="2931795"/>
            <a:ext cx="7396480" cy="1014730"/>
          </a:xfrm>
          <a:prstGeom prst="rect">
            <a:avLst/>
          </a:prstGeom>
          <a:noFill/>
          <a:ln w="9525">
            <a:noFill/>
          </a:ln>
        </p:spPr>
        <p:txBody>
          <a:bodyPr wrap="square">
            <a:spAutoFit/>
          </a:bodyPr>
          <a:lstStyle/>
          <a:p>
            <a:pPr algn="l"/>
            <a:r>
              <a:rPr lang="en-US" sz="2000">
                <a:latin typeface="Times New Roman" panose="02020603050405020304" pitchFamily="18" charset="0"/>
                <a:ea typeface="宋体" panose="02010600030101010101" pitchFamily="2" charset="-122"/>
              </a:rPr>
              <a:t>D</a:t>
            </a:r>
            <a:r>
              <a:rPr lang="en-US" sz="2000" baseline="30000">
                <a:latin typeface="Times New Roman" panose="02020603050405020304" pitchFamily="18" charset="0"/>
                <a:ea typeface="宋体" panose="02010600030101010101" pitchFamily="2" charset="-122"/>
              </a:rPr>
              <a:t>(</a:t>
            </a:r>
            <a:r>
              <a:rPr lang="en-US" sz="2000" i="1" baseline="30000">
                <a:latin typeface="Times New Roman" panose="02020603050405020304" pitchFamily="18" charset="0"/>
                <a:ea typeface="宋体" panose="02010600030101010101" pitchFamily="2" charset="-122"/>
              </a:rPr>
              <a:t>k</a:t>
            </a:r>
            <a:r>
              <a:rPr lang="en-US" sz="2000" baseline="30000">
                <a:latin typeface="Times New Roman" panose="02020603050405020304" pitchFamily="18" charset="0"/>
                <a:ea typeface="宋体" panose="02010600030101010101" pitchFamily="2" charset="-122"/>
              </a:rPr>
              <a:t>)</a:t>
            </a:r>
            <a:r>
              <a:rPr lang="en-US" sz="2000">
                <a:latin typeface="Times New Roman" panose="02020603050405020304" pitchFamily="18" charset="0"/>
                <a:ea typeface="宋体" panose="02010600030101010101" pitchFamily="2" charset="-122"/>
              </a:rPr>
              <a:t>[</a:t>
            </a:r>
            <a:r>
              <a:rPr lang="en-US" sz="2000" i="1">
                <a:latin typeface="Times New Roman" panose="02020603050405020304" pitchFamily="18" charset="0"/>
                <a:ea typeface="宋体" panose="02010600030101010101" pitchFamily="2" charset="-122"/>
              </a:rPr>
              <a:t>i</a:t>
            </a:r>
            <a:r>
              <a:rPr lang="en-US" sz="2000">
                <a:latin typeface="Times New Roman" panose="02020603050405020304" pitchFamily="18" charset="0"/>
                <a:ea typeface="宋体" panose="02010600030101010101" pitchFamily="2" charset="-122"/>
              </a:rPr>
              <a:t>][ </a:t>
            </a:r>
            <a:r>
              <a:rPr lang="en-US" sz="2000" i="1">
                <a:latin typeface="Times New Roman" panose="02020603050405020304" pitchFamily="18" charset="0"/>
                <a:ea typeface="宋体" panose="02010600030101010101" pitchFamily="2" charset="-122"/>
              </a:rPr>
              <a:t>j</a:t>
            </a:r>
            <a:r>
              <a:rPr lang="en-US" sz="2000">
                <a:latin typeface="Times New Roman" panose="02020603050405020304" pitchFamily="18" charset="0"/>
                <a:ea typeface="宋体" panose="02010600030101010101" pitchFamily="2" charset="-122"/>
              </a:rPr>
              <a:t>]=min{D</a:t>
            </a:r>
            <a:r>
              <a:rPr lang="en-US" sz="2000" baseline="30000">
                <a:latin typeface="Times New Roman" panose="02020603050405020304" pitchFamily="18" charset="0"/>
                <a:ea typeface="宋体" panose="02010600030101010101" pitchFamily="2" charset="-122"/>
              </a:rPr>
              <a:t>(</a:t>
            </a:r>
            <a:r>
              <a:rPr lang="en-US" sz="2000" i="1" baseline="30000">
                <a:latin typeface="Times New Roman" panose="02020603050405020304" pitchFamily="18" charset="0"/>
                <a:ea typeface="宋体" panose="02010600030101010101" pitchFamily="2" charset="-122"/>
              </a:rPr>
              <a:t>k</a:t>
            </a:r>
            <a:r>
              <a:rPr lang="en-US" sz="2000" baseline="30000">
                <a:latin typeface="Times New Roman" panose="02020603050405020304" pitchFamily="18" charset="0"/>
                <a:ea typeface="宋体" panose="02010600030101010101" pitchFamily="2" charset="-122"/>
              </a:rPr>
              <a:t>-1)</a:t>
            </a:r>
            <a:r>
              <a:rPr lang="en-US" sz="2000">
                <a:latin typeface="Times New Roman" panose="02020603050405020304" pitchFamily="18" charset="0"/>
                <a:ea typeface="宋体" panose="02010600030101010101" pitchFamily="2" charset="-122"/>
              </a:rPr>
              <a:t>[</a:t>
            </a:r>
            <a:r>
              <a:rPr lang="en-US" sz="2000" i="1">
                <a:latin typeface="Times New Roman" panose="02020603050405020304" pitchFamily="18" charset="0"/>
                <a:ea typeface="宋体" panose="02010600030101010101" pitchFamily="2" charset="-122"/>
              </a:rPr>
              <a:t>i</a:t>
            </a:r>
            <a:r>
              <a:rPr lang="en-US" sz="2000">
                <a:latin typeface="Times New Roman" panose="02020603050405020304" pitchFamily="18" charset="0"/>
                <a:ea typeface="宋体" panose="02010600030101010101" pitchFamily="2" charset="-122"/>
              </a:rPr>
              <a:t>][</a:t>
            </a:r>
            <a:r>
              <a:rPr lang="en-US" sz="2000" i="1">
                <a:latin typeface="Times New Roman" panose="02020603050405020304" pitchFamily="18" charset="0"/>
                <a:ea typeface="宋体" panose="02010600030101010101" pitchFamily="2" charset="-122"/>
              </a:rPr>
              <a:t>k</a:t>
            </a:r>
            <a:r>
              <a:rPr lang="en-US" sz="2000">
                <a:latin typeface="Times New Roman" panose="02020603050405020304" pitchFamily="18" charset="0"/>
                <a:ea typeface="宋体" panose="02010600030101010101" pitchFamily="2" charset="-122"/>
              </a:rPr>
              <a:t>]+D</a:t>
            </a:r>
            <a:r>
              <a:rPr lang="en-US" sz="2000" baseline="30000">
                <a:latin typeface="Times New Roman" panose="02020603050405020304" pitchFamily="18" charset="0"/>
                <a:ea typeface="宋体" panose="02010600030101010101" pitchFamily="2" charset="-122"/>
              </a:rPr>
              <a:t>(</a:t>
            </a:r>
            <a:r>
              <a:rPr lang="en-US" sz="2000" i="1" baseline="30000">
                <a:latin typeface="Times New Roman" panose="02020603050405020304" pitchFamily="18" charset="0"/>
                <a:ea typeface="宋体" panose="02010600030101010101" pitchFamily="2" charset="-122"/>
              </a:rPr>
              <a:t>k</a:t>
            </a:r>
            <a:r>
              <a:rPr lang="en-US" sz="2000" baseline="30000">
                <a:latin typeface="Times New Roman" panose="02020603050405020304" pitchFamily="18" charset="0"/>
                <a:ea typeface="宋体" panose="02010600030101010101" pitchFamily="2" charset="-122"/>
              </a:rPr>
              <a:t>-1)</a:t>
            </a:r>
            <a:r>
              <a:rPr lang="en-US" sz="2000">
                <a:latin typeface="Times New Roman" panose="02020603050405020304" pitchFamily="18" charset="0"/>
                <a:ea typeface="宋体" panose="02010600030101010101" pitchFamily="2" charset="-122"/>
              </a:rPr>
              <a:t>[</a:t>
            </a:r>
            <a:r>
              <a:rPr lang="en-US" sz="2000" i="1">
                <a:latin typeface="Times New Roman" panose="02020603050405020304" pitchFamily="18" charset="0"/>
                <a:ea typeface="宋体" panose="02010600030101010101" pitchFamily="2" charset="-122"/>
              </a:rPr>
              <a:t>k</a:t>
            </a:r>
            <a:r>
              <a:rPr lang="en-US" sz="2000">
                <a:latin typeface="Times New Roman" panose="02020603050405020304" pitchFamily="18" charset="0"/>
                <a:ea typeface="宋体" panose="02010600030101010101" pitchFamily="2" charset="-122"/>
              </a:rPr>
              <a:t>][ </a:t>
            </a:r>
            <a:r>
              <a:rPr lang="en-US" sz="2000" i="1">
                <a:latin typeface="Times New Roman" panose="02020603050405020304" pitchFamily="18" charset="0"/>
                <a:ea typeface="宋体" panose="02010600030101010101" pitchFamily="2" charset="-122"/>
              </a:rPr>
              <a:t>j</a:t>
            </a:r>
            <a:r>
              <a:rPr lang="en-US" sz="2000">
                <a:latin typeface="Times New Roman" panose="02020603050405020304" pitchFamily="18" charset="0"/>
                <a:ea typeface="宋体" panose="02010600030101010101" pitchFamily="2" charset="-122"/>
              </a:rPr>
              <a:t>], D</a:t>
            </a:r>
            <a:r>
              <a:rPr lang="en-US" sz="2000" baseline="30000">
                <a:latin typeface="Times New Roman" panose="02020603050405020304" pitchFamily="18" charset="0"/>
                <a:ea typeface="宋体" panose="02010600030101010101" pitchFamily="2" charset="-122"/>
              </a:rPr>
              <a:t>(</a:t>
            </a:r>
            <a:r>
              <a:rPr lang="en-US" sz="2000" i="1" baseline="30000">
                <a:latin typeface="Times New Roman" panose="02020603050405020304" pitchFamily="18" charset="0"/>
                <a:ea typeface="宋体" panose="02010600030101010101" pitchFamily="2" charset="-122"/>
              </a:rPr>
              <a:t>k</a:t>
            </a:r>
            <a:r>
              <a:rPr lang="en-US" sz="2000" baseline="30000">
                <a:latin typeface="Times New Roman" panose="02020603050405020304" pitchFamily="18" charset="0"/>
                <a:ea typeface="宋体" panose="02010600030101010101" pitchFamily="2" charset="-122"/>
              </a:rPr>
              <a:t>-1)</a:t>
            </a:r>
            <a:r>
              <a:rPr lang="en-US" sz="2000">
                <a:latin typeface="Times New Roman" panose="02020603050405020304" pitchFamily="18" charset="0"/>
                <a:ea typeface="宋体" panose="02010600030101010101" pitchFamily="2" charset="-122"/>
              </a:rPr>
              <a:t>[</a:t>
            </a:r>
            <a:r>
              <a:rPr lang="en-US" sz="2000" i="1">
                <a:latin typeface="Times New Roman" panose="02020603050405020304" pitchFamily="18" charset="0"/>
                <a:ea typeface="宋体" panose="02010600030101010101" pitchFamily="2" charset="-122"/>
              </a:rPr>
              <a:t>i</a:t>
            </a:r>
            <a:r>
              <a:rPr lang="en-US" sz="2000">
                <a:latin typeface="Times New Roman" panose="02020603050405020304" pitchFamily="18" charset="0"/>
                <a:ea typeface="宋体" panose="02010600030101010101" pitchFamily="2" charset="-122"/>
              </a:rPr>
              <a:t>][ </a:t>
            </a:r>
            <a:r>
              <a:rPr lang="en-US" sz="2000" i="1">
                <a:latin typeface="Times New Roman" panose="02020603050405020304" pitchFamily="18" charset="0"/>
                <a:ea typeface="宋体" panose="02010600030101010101" pitchFamily="2" charset="-122"/>
              </a:rPr>
              <a:t>j</a:t>
            </a:r>
            <a:r>
              <a:rPr lang="en-US" sz="2000">
                <a:latin typeface="Times New Roman" panose="02020603050405020304" pitchFamily="18" charset="0"/>
                <a:ea typeface="宋体" panose="02010600030101010101" pitchFamily="2" charset="-122"/>
              </a:rPr>
              <a:t>]}</a:t>
            </a:r>
            <a:r>
              <a:rPr lang="zh-CN" sz="2000">
                <a:ea typeface="宋体" panose="02010600030101010101" pitchFamily="2" charset="-122"/>
              </a:rPr>
              <a:t>，</a:t>
            </a:r>
            <a:r>
              <a:rPr lang="en-US" sz="2000" i="1">
                <a:latin typeface="Times New Roman" panose="02020603050405020304" pitchFamily="18" charset="0"/>
                <a:ea typeface="宋体" panose="02010600030101010101" pitchFamily="2" charset="-122"/>
              </a:rPr>
              <a:t>k</a:t>
            </a:r>
            <a:r>
              <a:rPr lang="en-US" sz="2000">
                <a:latin typeface="Times New Roman" panose="02020603050405020304" pitchFamily="18" charset="0"/>
                <a:ea typeface="宋体" panose="02010600030101010101" pitchFamily="2" charset="-122"/>
              </a:rPr>
              <a:t>=0,</a:t>
            </a:r>
            <a:r>
              <a:rPr lang="en-US" sz="2000">
                <a:latin typeface="Times New Roman" panose="02020603050405020304" pitchFamily="18" charset="0"/>
                <a:ea typeface="宋体" panose="02010600030101010101" pitchFamily="2" charset="-122"/>
                <a:cs typeface="Times New Roman" panose="02020603050405020304" pitchFamily="18" charset="0"/>
              </a:rPr>
              <a:t> </a:t>
            </a:r>
            <a:r>
              <a:rPr lang="en-US" sz="2000">
                <a:latin typeface="Times New Roman" panose="02020603050405020304" pitchFamily="18" charset="0"/>
                <a:ea typeface="宋体" panose="02010600030101010101" pitchFamily="2" charset="-122"/>
              </a:rPr>
              <a:t>1,</a:t>
            </a:r>
            <a:r>
              <a:rPr lang="en-US" sz="2000">
                <a:latin typeface="Times New Roman" panose="02020603050405020304" pitchFamily="18" charset="0"/>
                <a:ea typeface="宋体" panose="02010600030101010101" pitchFamily="2" charset="-122"/>
                <a:cs typeface="Times New Roman" panose="02020603050405020304" pitchFamily="18" charset="0"/>
              </a:rPr>
              <a:t> </a:t>
            </a:r>
            <a:r>
              <a:rPr lang="en-US" sz="2000">
                <a:latin typeface="Times New Roman" panose="02020603050405020304" pitchFamily="18" charset="0"/>
                <a:ea typeface="宋体" panose="02010600030101010101" pitchFamily="2" charset="-122"/>
              </a:rPr>
              <a:t>2,</a:t>
            </a:r>
            <a:r>
              <a:rPr lang="en-US" sz="2000">
                <a:latin typeface="Times New Roman" panose="02020603050405020304" pitchFamily="18" charset="0"/>
                <a:ea typeface="宋体" panose="02010600030101010101" pitchFamily="2" charset="-122"/>
                <a:cs typeface="Times New Roman" panose="02020603050405020304" pitchFamily="18" charset="0"/>
              </a:rPr>
              <a:t> </a:t>
            </a:r>
            <a:r>
              <a:rPr lang="en-US" sz="2000">
                <a:latin typeface="Times New Roman" panose="02020603050405020304" pitchFamily="18" charset="0"/>
                <a:ea typeface="宋体" panose="02010600030101010101" pitchFamily="2" charset="-122"/>
              </a:rPr>
              <a:t>…</a:t>
            </a:r>
            <a:r>
              <a:rPr lang="en-US" sz="2000">
                <a:latin typeface="Times New Roman" panose="02020603050405020304" pitchFamily="18" charset="0"/>
                <a:ea typeface="宋体" panose="02010600030101010101" pitchFamily="2" charset="-122"/>
                <a:cs typeface="Times New Roman" panose="02020603050405020304" pitchFamily="18" charset="0"/>
              </a:rPr>
              <a:t> </a:t>
            </a:r>
            <a:r>
              <a:rPr lang="en-US" sz="2000">
                <a:latin typeface="Times New Roman" panose="02020603050405020304" pitchFamily="18" charset="0"/>
                <a:ea typeface="宋体" panose="02010600030101010101" pitchFamily="2" charset="-122"/>
              </a:rPr>
              <a:t>,</a:t>
            </a:r>
            <a:r>
              <a:rPr lang="en-US" sz="2000">
                <a:latin typeface="Times New Roman" panose="02020603050405020304" pitchFamily="18" charset="0"/>
                <a:ea typeface="宋体" panose="02010600030101010101" pitchFamily="2" charset="-122"/>
                <a:cs typeface="Times New Roman" panose="02020603050405020304" pitchFamily="18" charset="0"/>
              </a:rPr>
              <a:t> </a:t>
            </a:r>
            <a:r>
              <a:rPr lang="en-US" sz="2000" i="1">
                <a:latin typeface="Times New Roman" panose="02020603050405020304" pitchFamily="18" charset="0"/>
                <a:ea typeface="宋体" panose="02010600030101010101" pitchFamily="2" charset="-122"/>
              </a:rPr>
              <a:t>n</a:t>
            </a:r>
            <a:r>
              <a:rPr lang="en-US" sz="2000">
                <a:latin typeface="Times New Roman" panose="02020603050405020304" pitchFamily="18" charset="0"/>
                <a:ea typeface="宋体" panose="02010600030101010101" pitchFamily="2" charset="-122"/>
              </a:rPr>
              <a:t>-1</a:t>
            </a:r>
          </a:p>
          <a:p>
            <a:pPr algn="l"/>
            <a:r>
              <a:rPr lang="zh-CN" altLang="en-US" sz="2000">
                <a:latin typeface="Times New Roman" panose="02020603050405020304" pitchFamily="18" charset="0"/>
                <a:ea typeface="宋体" panose="02010600030101010101" pitchFamily="2" charset="-122"/>
              </a:rPr>
              <a:t>其中，</a:t>
            </a:r>
            <a:r>
              <a:rPr lang="en-US" sz="2000">
                <a:latin typeface="Times New Roman" panose="02020603050405020304" pitchFamily="18" charset="0"/>
                <a:ea typeface="宋体" panose="02010600030101010101" pitchFamily="2" charset="-122"/>
              </a:rPr>
              <a:t>D</a:t>
            </a:r>
            <a:r>
              <a:rPr lang="en-US" sz="2000" baseline="30000">
                <a:latin typeface="Times New Roman" panose="02020603050405020304" pitchFamily="18" charset="0"/>
                <a:ea typeface="宋体" panose="02010600030101010101" pitchFamily="2" charset="-122"/>
              </a:rPr>
              <a:t>(</a:t>
            </a:r>
            <a:r>
              <a:rPr lang="en-US" sz="2000" i="1" baseline="30000">
                <a:latin typeface="Times New Roman" panose="02020603050405020304" pitchFamily="18" charset="0"/>
                <a:ea typeface="宋体" panose="02010600030101010101" pitchFamily="2" charset="-122"/>
              </a:rPr>
              <a:t>k</a:t>
            </a:r>
            <a:r>
              <a:rPr lang="en-US" sz="2000" baseline="30000">
                <a:latin typeface="Times New Roman" panose="02020603050405020304" pitchFamily="18" charset="0"/>
                <a:ea typeface="宋体" panose="02010600030101010101" pitchFamily="2" charset="-122"/>
              </a:rPr>
              <a:t>-1)</a:t>
            </a:r>
            <a:r>
              <a:rPr lang="en-US" sz="2000">
                <a:latin typeface="Times New Roman" panose="02020603050405020304" pitchFamily="18" charset="0"/>
                <a:ea typeface="宋体" panose="02010600030101010101" pitchFamily="2" charset="-122"/>
              </a:rPr>
              <a:t>[</a:t>
            </a:r>
            <a:r>
              <a:rPr lang="en-US" sz="2000" i="1">
                <a:latin typeface="Times New Roman" panose="02020603050405020304" pitchFamily="18" charset="0"/>
                <a:ea typeface="宋体" panose="02010600030101010101" pitchFamily="2" charset="-122"/>
              </a:rPr>
              <a:t>i</a:t>
            </a:r>
            <a:r>
              <a:rPr lang="en-US" sz="2000">
                <a:latin typeface="Times New Roman" panose="02020603050405020304" pitchFamily="18" charset="0"/>
                <a:ea typeface="宋体" panose="02010600030101010101" pitchFamily="2" charset="-122"/>
              </a:rPr>
              <a:t>][</a:t>
            </a:r>
            <a:r>
              <a:rPr lang="en-US" sz="2000" i="1">
                <a:latin typeface="Times New Roman" panose="02020603050405020304" pitchFamily="18" charset="0"/>
                <a:ea typeface="宋体" panose="02010600030101010101" pitchFamily="2" charset="-122"/>
              </a:rPr>
              <a:t>k</a:t>
            </a:r>
            <a:r>
              <a:rPr lang="en-US" sz="2000">
                <a:latin typeface="Times New Roman" panose="02020603050405020304" pitchFamily="18" charset="0"/>
                <a:ea typeface="宋体" panose="02010600030101010101" pitchFamily="2" charset="-122"/>
              </a:rPr>
              <a:t>]+D</a:t>
            </a:r>
            <a:r>
              <a:rPr lang="en-US" sz="2000" baseline="30000">
                <a:latin typeface="Times New Roman" panose="02020603050405020304" pitchFamily="18" charset="0"/>
                <a:ea typeface="宋体" panose="02010600030101010101" pitchFamily="2" charset="-122"/>
              </a:rPr>
              <a:t>(</a:t>
            </a:r>
            <a:r>
              <a:rPr lang="en-US" sz="2000" i="1" baseline="30000">
                <a:latin typeface="Times New Roman" panose="02020603050405020304" pitchFamily="18" charset="0"/>
                <a:ea typeface="宋体" panose="02010600030101010101" pitchFamily="2" charset="-122"/>
              </a:rPr>
              <a:t>k</a:t>
            </a:r>
            <a:r>
              <a:rPr lang="en-US" sz="2000" baseline="30000">
                <a:latin typeface="Times New Roman" panose="02020603050405020304" pitchFamily="18" charset="0"/>
                <a:ea typeface="宋体" panose="02010600030101010101" pitchFamily="2" charset="-122"/>
              </a:rPr>
              <a:t>-1)</a:t>
            </a:r>
            <a:r>
              <a:rPr lang="en-US" sz="2000">
                <a:latin typeface="Times New Roman" panose="02020603050405020304" pitchFamily="18" charset="0"/>
                <a:ea typeface="宋体" panose="02010600030101010101" pitchFamily="2" charset="-122"/>
              </a:rPr>
              <a:t>[</a:t>
            </a:r>
            <a:r>
              <a:rPr lang="en-US" sz="2000" i="1">
                <a:latin typeface="Times New Roman" panose="02020603050405020304" pitchFamily="18" charset="0"/>
                <a:ea typeface="宋体" panose="02010600030101010101" pitchFamily="2" charset="-122"/>
              </a:rPr>
              <a:t>k</a:t>
            </a:r>
            <a:r>
              <a:rPr lang="en-US" sz="2000">
                <a:latin typeface="Times New Roman" panose="02020603050405020304" pitchFamily="18" charset="0"/>
                <a:ea typeface="宋体" panose="02010600030101010101" pitchFamily="2" charset="-122"/>
              </a:rPr>
              <a:t>][ </a:t>
            </a:r>
            <a:r>
              <a:rPr lang="en-US" sz="2000" i="1">
                <a:latin typeface="Times New Roman" panose="02020603050405020304" pitchFamily="18" charset="0"/>
                <a:ea typeface="宋体" panose="02010600030101010101" pitchFamily="2" charset="-122"/>
              </a:rPr>
              <a:t>j</a:t>
            </a:r>
            <a:r>
              <a:rPr lang="en-US" sz="2000">
                <a:latin typeface="Times New Roman" panose="02020603050405020304" pitchFamily="18" charset="0"/>
                <a:ea typeface="宋体" panose="02010600030101010101" pitchFamily="2" charset="-122"/>
              </a:rPr>
              <a:t>]</a:t>
            </a:r>
            <a:r>
              <a:rPr lang="zh-CN" sz="2000">
                <a:latin typeface="Times New Roman" panose="02020603050405020304" pitchFamily="18" charset="0"/>
                <a:ea typeface="宋体" panose="02010600030101010101" pitchFamily="2" charset="-122"/>
              </a:rPr>
              <a:t>表示经过中间点</a:t>
            </a:r>
            <a:r>
              <a:rPr lang="en-US" sz="2000" i="1">
                <a:latin typeface="Times New Roman" panose="02020603050405020304" pitchFamily="18" charset="0"/>
                <a:ea typeface="宋体" panose="02010600030101010101" pitchFamily="2" charset="-122"/>
              </a:rPr>
              <a:t>k</a:t>
            </a:r>
            <a:r>
              <a:rPr lang="zh-CN" altLang="en-US" sz="2000">
                <a:latin typeface="Times New Roman" panose="02020603050405020304" pitchFamily="18" charset="0"/>
                <a:ea typeface="宋体" panose="02010600030101010101" pitchFamily="2" charset="-122"/>
              </a:rPr>
              <a:t>，</a:t>
            </a:r>
            <a:endParaRPr lang="zh-CN" sz="2000" i="1">
              <a:latin typeface="Times New Roman" panose="02020603050405020304" pitchFamily="18" charset="0"/>
              <a:ea typeface="宋体" panose="02010600030101010101" pitchFamily="2" charset="-122"/>
            </a:endParaRPr>
          </a:p>
          <a:p>
            <a:pPr algn="l"/>
            <a:r>
              <a:rPr lang="en-US" sz="2000">
                <a:latin typeface="Times New Roman" panose="02020603050405020304" pitchFamily="18" charset="0"/>
                <a:ea typeface="宋体" panose="02010600030101010101" pitchFamily="2" charset="-122"/>
              </a:rPr>
              <a:t>            D</a:t>
            </a:r>
            <a:r>
              <a:rPr lang="en-US" sz="2000" baseline="30000">
                <a:latin typeface="Times New Roman" panose="02020603050405020304" pitchFamily="18" charset="0"/>
                <a:ea typeface="宋体" panose="02010600030101010101" pitchFamily="2" charset="-122"/>
              </a:rPr>
              <a:t>(</a:t>
            </a:r>
            <a:r>
              <a:rPr lang="en-US" sz="2000" i="1" baseline="30000">
                <a:latin typeface="Times New Roman" panose="02020603050405020304" pitchFamily="18" charset="0"/>
                <a:ea typeface="宋体" panose="02010600030101010101" pitchFamily="2" charset="-122"/>
              </a:rPr>
              <a:t>k</a:t>
            </a:r>
            <a:r>
              <a:rPr lang="en-US" sz="2000" baseline="30000">
                <a:latin typeface="Times New Roman" panose="02020603050405020304" pitchFamily="18" charset="0"/>
                <a:ea typeface="宋体" panose="02010600030101010101" pitchFamily="2" charset="-122"/>
              </a:rPr>
              <a:t>-1)</a:t>
            </a:r>
            <a:r>
              <a:rPr lang="en-US" sz="2000">
                <a:latin typeface="Times New Roman" panose="02020603050405020304" pitchFamily="18" charset="0"/>
                <a:ea typeface="宋体" panose="02010600030101010101" pitchFamily="2" charset="-122"/>
              </a:rPr>
              <a:t>[</a:t>
            </a:r>
            <a:r>
              <a:rPr lang="en-US" sz="2000" i="1">
                <a:latin typeface="Times New Roman" panose="02020603050405020304" pitchFamily="18" charset="0"/>
                <a:ea typeface="宋体" panose="02010600030101010101" pitchFamily="2" charset="-122"/>
              </a:rPr>
              <a:t>i</a:t>
            </a:r>
            <a:r>
              <a:rPr lang="en-US" sz="2000">
                <a:latin typeface="Times New Roman" panose="02020603050405020304" pitchFamily="18" charset="0"/>
                <a:ea typeface="宋体" panose="02010600030101010101" pitchFamily="2" charset="-122"/>
              </a:rPr>
              <a:t>][ </a:t>
            </a:r>
            <a:r>
              <a:rPr lang="en-US" sz="2000" i="1">
                <a:latin typeface="Times New Roman" panose="02020603050405020304" pitchFamily="18" charset="0"/>
                <a:ea typeface="宋体" panose="02010600030101010101" pitchFamily="2" charset="-122"/>
              </a:rPr>
              <a:t>j</a:t>
            </a:r>
            <a:r>
              <a:rPr lang="en-US" sz="2000">
                <a:latin typeface="Times New Roman" panose="02020603050405020304" pitchFamily="18" charset="0"/>
                <a:ea typeface="宋体" panose="02010600030101010101" pitchFamily="2" charset="-122"/>
              </a:rPr>
              <a:t>]</a:t>
            </a:r>
            <a:r>
              <a:rPr lang="zh-CN" sz="2000">
                <a:latin typeface="Times New Roman" panose="02020603050405020304" pitchFamily="18" charset="0"/>
                <a:ea typeface="宋体" panose="02010600030101010101" pitchFamily="2" charset="-122"/>
              </a:rPr>
              <a:t>表示不经过中间点</a:t>
            </a:r>
            <a:r>
              <a:rPr lang="en-US" sz="2000" i="1">
                <a:latin typeface="Times New Roman" panose="02020603050405020304" pitchFamily="18" charset="0"/>
                <a:ea typeface="宋体" panose="02010600030101010101" pitchFamily="2" charset="-122"/>
              </a:rPr>
              <a:t>k</a:t>
            </a:r>
            <a:r>
              <a:rPr lang="zh-CN" sz="2000">
                <a:ea typeface="宋体" panose="02010600030101010101" pitchFamily="2" charset="-122"/>
              </a:rPr>
              <a:t>。</a:t>
            </a:r>
            <a:endParaRPr lang="zh-CN" altLang="en-US" sz="2000"/>
          </a:p>
        </p:txBody>
      </p:sp>
      <p:sp>
        <p:nvSpPr>
          <p:cNvPr id="3"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14.3 Floyd</a:t>
            </a:r>
            <a:r>
              <a:rPr lang="zh-CN" altLang="en-US" sz="3200" noProof="0" dirty="0">
                <a:ln>
                  <a:noFill/>
                </a:ln>
                <a:effectLst/>
                <a:uLnTx/>
                <a:uFillTx/>
                <a:latin typeface="黑体" panose="02010609060101010101" pitchFamily="2" charset="-122"/>
                <a:ea typeface="黑体" panose="02010609060101010101" pitchFamily="2" charset="-122"/>
                <a:sym typeface="+mn-ea"/>
              </a:rPr>
              <a:t>算法基础</a:t>
            </a:r>
          </a:p>
        </p:txBody>
      </p:sp>
      <p:sp>
        <p:nvSpPr>
          <p:cNvPr id="4" name="文本框 3"/>
          <p:cNvSpPr txBox="1"/>
          <p:nvPr>
            <p:custDataLst>
              <p:tags r:id="rId2"/>
            </p:custDataLst>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en-US" sz="2000" b="1" noProof="0" dirty="0">
                <a:ln>
                  <a:noFill/>
                </a:ln>
                <a:effectLst/>
                <a:uLnTx/>
                <a:uFillTx/>
                <a:latin typeface="Times New Roman" panose="02020603050405020304" pitchFamily="18" charset="0"/>
                <a:cs typeface="Times New Roman" panose="02020603050405020304" pitchFamily="18" charset="0"/>
                <a:sym typeface="+mn-ea"/>
              </a:rPr>
              <a:t>Floyd</a:t>
            </a:r>
            <a:r>
              <a:rPr altLang="zh-CN" sz="2000" b="1" noProof="0" dirty="0">
                <a:ln>
                  <a:noFill/>
                </a:ln>
                <a:effectLst/>
                <a:uLnTx/>
                <a:uFillTx/>
                <a:latin typeface="Times New Roman" panose="02020603050405020304" pitchFamily="18" charset="0"/>
                <a:cs typeface="Times New Roman" panose="02020603050405020304" pitchFamily="18" charset="0"/>
                <a:sym typeface="+mn-ea"/>
              </a:rPr>
              <a:t>算法</a:t>
            </a:r>
            <a:r>
              <a:rPr lang="zh-CN" sz="2000" b="1" noProof="0" dirty="0">
                <a:ln>
                  <a:noFill/>
                </a:ln>
                <a:effectLst/>
                <a:uLnTx/>
                <a:uFillTx/>
                <a:latin typeface="Times New Roman" panose="02020603050405020304" pitchFamily="18" charset="0"/>
                <a:cs typeface="Times New Roman" panose="02020603050405020304" pitchFamily="18" charset="0"/>
                <a:sym typeface="+mn-ea"/>
              </a:rPr>
              <a:t>基础知识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0">
                                            <p:txEl>
                                              <p:pRg st="0" end="0"/>
                                            </p:txEl>
                                          </p:spTgt>
                                        </p:tgtEl>
                                        <p:attrNameLst>
                                          <p:attrName>style.visibility</p:attrName>
                                        </p:attrNameLst>
                                      </p:cBhvr>
                                      <p:to>
                                        <p:strVal val="visible"/>
                                      </p:to>
                                    </p:set>
                                    <p:anim calcmode="lin" valueType="num">
                                      <p:cBhvr additive="base">
                                        <p:cTn id="19"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0">
                                            <p:txEl>
                                              <p:pRg st="1" end="1"/>
                                            </p:txEl>
                                          </p:spTgt>
                                        </p:tgtEl>
                                        <p:attrNameLst>
                                          <p:attrName>style.visibility</p:attrName>
                                        </p:attrNameLst>
                                      </p:cBhvr>
                                      <p:to>
                                        <p:strVal val="visible"/>
                                      </p:to>
                                    </p:set>
                                    <p:anim calcmode="lin" valueType="num">
                                      <p:cBhvr additive="base">
                                        <p:cTn id="25"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0">
                                            <p:txEl>
                                              <p:pRg st="2" end="2"/>
                                            </p:txEl>
                                          </p:spTgt>
                                        </p:tgtEl>
                                        <p:attrNameLst>
                                          <p:attrName>style.visibility</p:attrName>
                                        </p:attrNameLst>
                                      </p:cBhvr>
                                      <p:to>
                                        <p:strVal val="visible"/>
                                      </p:to>
                                    </p:set>
                                    <p:anim calcmode="lin" valueType="num">
                                      <p:cBhvr additive="base">
                                        <p:cTn id="31"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850" y="1275715"/>
            <a:ext cx="4912995" cy="107632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例14.3.1 任意两点之间的最短路径</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用Floyd算法求解右图的有向网中任意两个顶点之间的最短路径，要求写出求解过程。</a:t>
            </a:r>
          </a:p>
        </p:txBody>
      </p:sp>
      <p:graphicFrame>
        <p:nvGraphicFramePr>
          <p:cNvPr id="3" name="对象 2"/>
          <p:cNvGraphicFramePr>
            <a:graphicFrameLocks noChangeAspect="1"/>
          </p:cNvGraphicFramePr>
          <p:nvPr/>
        </p:nvGraphicFramePr>
        <p:xfrm>
          <a:off x="5507990" y="916305"/>
          <a:ext cx="2135473" cy="1440000"/>
        </p:xfrm>
        <a:graphic>
          <a:graphicData uri="http://schemas.openxmlformats.org/presentationml/2006/ole">
            <mc:AlternateContent xmlns:mc="http://schemas.openxmlformats.org/markup-compatibility/2006">
              <mc:Choice xmlns:v="urn:schemas-microsoft-com:vml" Requires="v">
                <p:oleObj spid="_x0000_s3079" r:id="rId5" imgW="2486025" imgH="1676400" progId="Paint.Picture">
                  <p:embed/>
                </p:oleObj>
              </mc:Choice>
              <mc:Fallback>
                <p:oleObj r:id="rId5" imgW="2486025" imgH="1676400" progId="Paint.Picture">
                  <p:embed/>
                  <p:pic>
                    <p:nvPicPr>
                      <p:cNvPr id="0" name="图片 3"/>
                      <p:cNvPicPr/>
                      <p:nvPr/>
                    </p:nvPicPr>
                    <p:blipFill>
                      <a:blip r:embed="rId6"/>
                      <a:stretch>
                        <a:fillRect/>
                      </a:stretch>
                    </p:blipFill>
                    <p:spPr>
                      <a:xfrm>
                        <a:off x="5507990" y="916305"/>
                        <a:ext cx="2135473" cy="1440000"/>
                      </a:xfrm>
                      <a:prstGeom prst="rect">
                        <a:avLst/>
                      </a:prstGeom>
                    </p:spPr>
                  </p:pic>
                </p:oleObj>
              </mc:Fallback>
            </mc:AlternateContent>
          </a:graphicData>
        </a:graphic>
      </p:graphicFrame>
      <p:grpSp>
        <p:nvGrpSpPr>
          <p:cNvPr id="9" name="组合 8"/>
          <p:cNvGrpSpPr/>
          <p:nvPr/>
        </p:nvGrpSpPr>
        <p:grpSpPr>
          <a:xfrm>
            <a:off x="323850" y="2352040"/>
            <a:ext cx="7271755" cy="2383932"/>
            <a:chOff x="510" y="3704"/>
            <a:chExt cx="11452" cy="3754"/>
          </a:xfrm>
        </p:grpSpPr>
        <p:graphicFrame>
          <p:nvGraphicFramePr>
            <p:cNvPr id="5" name="对象 4"/>
            <p:cNvGraphicFramePr>
              <a:graphicFrameLocks noChangeAspect="1"/>
            </p:cNvGraphicFramePr>
            <p:nvPr/>
          </p:nvGraphicFramePr>
          <p:xfrm>
            <a:off x="623" y="4390"/>
            <a:ext cx="11339" cy="3068"/>
          </p:xfrm>
          <a:graphic>
            <a:graphicData uri="http://schemas.openxmlformats.org/presentationml/2006/ole">
              <mc:AlternateContent xmlns:mc="http://schemas.openxmlformats.org/markup-compatibility/2006">
                <mc:Choice xmlns:v="urn:schemas-microsoft-com:vml" Requires="v">
                  <p:oleObj spid="_x0000_s3080" r:id="rId7" imgW="9925050" imgH="2686050" progId="Paint.Picture">
                    <p:embed/>
                  </p:oleObj>
                </mc:Choice>
                <mc:Fallback>
                  <p:oleObj r:id="rId7" imgW="9925050" imgH="2686050" progId="Paint.Picture">
                    <p:embed/>
                    <p:pic>
                      <p:nvPicPr>
                        <p:cNvPr id="0" name="图片 6"/>
                        <p:cNvPicPr/>
                        <p:nvPr/>
                      </p:nvPicPr>
                      <p:blipFill>
                        <a:blip r:embed="rId8"/>
                        <a:stretch>
                          <a:fillRect/>
                        </a:stretch>
                      </p:blipFill>
                      <p:spPr>
                        <a:xfrm>
                          <a:off x="623" y="4390"/>
                          <a:ext cx="11339" cy="3068"/>
                        </a:xfrm>
                        <a:prstGeom prst="rect">
                          <a:avLst/>
                        </a:prstGeom>
                      </p:spPr>
                    </p:pic>
                  </p:oleObj>
                </mc:Fallback>
              </mc:AlternateContent>
            </a:graphicData>
          </a:graphic>
        </p:graphicFrame>
        <p:sp>
          <p:nvSpPr>
            <p:cNvPr id="8" name="文本框 7"/>
            <p:cNvSpPr txBox="1"/>
            <p:nvPr/>
          </p:nvSpPr>
          <p:spPr>
            <a:xfrm>
              <a:off x="510" y="3704"/>
              <a:ext cx="6149" cy="628"/>
            </a:xfrm>
            <a:prstGeom prst="rect">
              <a:avLst/>
            </a:prstGeom>
            <a:noFill/>
          </p:spPr>
          <p:txBody>
            <a:bodyPr wrap="square" rtlCol="0">
              <a:spAutoFit/>
            </a:bodyPr>
            <a:lstStyle/>
            <a:p>
              <a:pPr algn="l"/>
              <a:r>
                <a:rPr lang="zh-CN" sz="2000" noProof="0" dirty="0">
                  <a:ln>
                    <a:noFill/>
                  </a:ln>
                  <a:effectLst/>
                  <a:uLnTx/>
                  <a:uFillTx/>
                  <a:latin typeface="Times New Roman" panose="02020603050405020304" pitchFamily="18" charset="0"/>
                  <a:cs typeface="Times New Roman" panose="02020603050405020304" pitchFamily="18" charset="0"/>
                  <a:sym typeface="+mn-ea"/>
                </a:rPr>
                <a:t>求解过程如下，D</a:t>
              </a:r>
              <a:r>
                <a:rPr lang="zh-CN" sz="2000" baseline="30000" noProof="0" dirty="0">
                  <a:ln>
                    <a:noFill/>
                  </a:ln>
                  <a:effectLst/>
                  <a:uLnTx/>
                  <a:uFillTx/>
                  <a:latin typeface="Times New Roman" panose="02020603050405020304" pitchFamily="18" charset="0"/>
                  <a:cs typeface="Times New Roman" panose="02020603050405020304" pitchFamily="18" charset="0"/>
                  <a:sym typeface="+mn-ea"/>
                </a:rPr>
                <a:t>(3)</a:t>
              </a:r>
              <a:r>
                <a:rPr lang="zh-CN" sz="2000" noProof="0" dirty="0">
                  <a:ln>
                    <a:noFill/>
                  </a:ln>
                  <a:effectLst/>
                  <a:uLnTx/>
                  <a:uFillTx/>
                  <a:latin typeface="Times New Roman" panose="02020603050405020304" pitchFamily="18" charset="0"/>
                  <a:cs typeface="Times New Roman" panose="02020603050405020304" pitchFamily="18" charset="0"/>
                  <a:sym typeface="+mn-ea"/>
                </a:rPr>
                <a:t>为最终结果：</a:t>
              </a:r>
            </a:p>
          </p:txBody>
        </p:sp>
      </p:grpSp>
      <p:sp>
        <p:nvSpPr>
          <p:cNvPr id="10" name="Rectangle 4"/>
          <p:cNvSpPr txBox="1"/>
          <p:nvPr>
            <p:custDataLst>
              <p:tags r:id="rId2"/>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14.3 Floyd</a:t>
            </a:r>
            <a:r>
              <a:rPr lang="zh-CN" altLang="en-US" sz="3200" noProof="0" dirty="0">
                <a:ln>
                  <a:noFill/>
                </a:ln>
                <a:effectLst/>
                <a:uLnTx/>
                <a:uFillTx/>
                <a:latin typeface="黑体" panose="02010609060101010101" pitchFamily="2" charset="-122"/>
                <a:ea typeface="黑体" panose="02010609060101010101" pitchFamily="2" charset="-122"/>
                <a:sym typeface="+mn-ea"/>
              </a:rPr>
              <a:t>算法基础</a:t>
            </a:r>
          </a:p>
        </p:txBody>
      </p:sp>
      <p:sp>
        <p:nvSpPr>
          <p:cNvPr id="11" name="文本框 10"/>
          <p:cNvSpPr txBox="1"/>
          <p:nvPr>
            <p:custDataLst>
              <p:tags r:id="rId3"/>
            </p:custDataLst>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en-US" sz="2000" b="1" noProof="0" dirty="0">
                <a:ln>
                  <a:noFill/>
                </a:ln>
                <a:effectLst/>
                <a:uLnTx/>
                <a:uFillTx/>
                <a:latin typeface="Times New Roman" panose="02020603050405020304" pitchFamily="18" charset="0"/>
                <a:cs typeface="Times New Roman" panose="02020603050405020304" pitchFamily="18" charset="0"/>
                <a:sym typeface="+mn-ea"/>
              </a:rPr>
              <a:t>Floyd</a:t>
            </a:r>
            <a:r>
              <a:rPr altLang="zh-CN" sz="2000" b="1" noProof="0" dirty="0">
                <a:ln>
                  <a:noFill/>
                </a:ln>
                <a:effectLst/>
                <a:uLnTx/>
                <a:uFillTx/>
                <a:latin typeface="Times New Roman" panose="02020603050405020304" pitchFamily="18" charset="0"/>
                <a:cs typeface="Times New Roman" panose="02020603050405020304" pitchFamily="18" charset="0"/>
                <a:sym typeface="+mn-ea"/>
              </a:rPr>
              <a:t>算法</a:t>
            </a:r>
            <a:r>
              <a:rPr lang="zh-CN" sz="2000" b="1" noProof="0" dirty="0">
                <a:ln>
                  <a:noFill/>
                </a:ln>
                <a:effectLst/>
                <a:uLnTx/>
                <a:uFillTx/>
                <a:latin typeface="Times New Roman" panose="02020603050405020304" pitchFamily="18" charset="0"/>
                <a:cs typeface="Times New Roman" panose="02020603050405020304" pitchFamily="18" charset="0"/>
                <a:sym typeface="+mn-ea"/>
              </a:rPr>
              <a:t>基础知识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7994" y="844550"/>
            <a:ext cx="7848421" cy="3046095"/>
          </a:xfrm>
          <a:prstGeom prst="rect">
            <a:avLst/>
          </a:prstGeom>
          <a:noFill/>
          <a:ln w="9525">
            <a:noFill/>
          </a:ln>
        </p:spPr>
        <p:txBody>
          <a:bodyPr wrap="square">
            <a:spAutoFit/>
          </a:bodyPr>
          <a:lstStyle/>
          <a:p>
            <a:r>
              <a:rPr sz="2400" dirty="0">
                <a:latin typeface="Times New Roman" panose="02020603050405020304" pitchFamily="18" charset="0"/>
                <a:ea typeface="宋体" panose="02010600030101010101" pitchFamily="2" charset="-122"/>
              </a:rPr>
              <a:t>【</a:t>
            </a:r>
            <a:r>
              <a:rPr sz="2400" dirty="0" err="1">
                <a:latin typeface="Times New Roman" panose="02020603050405020304" pitchFamily="18" charset="0"/>
                <a:ea typeface="宋体" panose="02010600030101010101" pitchFamily="2" charset="-122"/>
              </a:rPr>
              <a:t>知识目标</a:t>
            </a:r>
            <a:r>
              <a:rPr sz="2400" dirty="0">
                <a:latin typeface="Times New Roman" panose="02020603050405020304" pitchFamily="18" charset="0"/>
                <a:ea typeface="宋体" panose="02010600030101010101" pitchFamily="2" charset="-122"/>
              </a:rPr>
              <a:t>】</a:t>
            </a:r>
          </a:p>
          <a:p>
            <a:r>
              <a:rPr sz="2400" dirty="0">
                <a:latin typeface="Times New Roman" panose="02020603050405020304" pitchFamily="18" charset="0"/>
                <a:ea typeface="宋体" panose="02010600030101010101" pitchFamily="2" charset="-122"/>
              </a:rPr>
              <a:t>（1）记忆和理解最短路径相关算法的基础知识。</a:t>
            </a:r>
          </a:p>
          <a:p>
            <a:r>
              <a:rPr sz="2400" dirty="0">
                <a:latin typeface="Times New Roman" panose="02020603050405020304" pitchFamily="18" charset="0"/>
                <a:ea typeface="宋体" panose="02010600030101010101" pitchFamily="2" charset="-122"/>
              </a:rPr>
              <a:t>（2）掌握Dijkstra算法和Floyd算法的方法。</a:t>
            </a:r>
          </a:p>
          <a:p>
            <a:r>
              <a:rPr sz="2400" dirty="0">
                <a:latin typeface="Times New Roman" panose="02020603050405020304" pitchFamily="18" charset="0"/>
                <a:ea typeface="宋体" panose="02010600030101010101" pitchFamily="2" charset="-122"/>
              </a:rPr>
              <a:t>【</a:t>
            </a:r>
            <a:r>
              <a:rPr sz="2400" dirty="0" err="1">
                <a:latin typeface="Times New Roman" panose="02020603050405020304" pitchFamily="18" charset="0"/>
                <a:ea typeface="宋体" panose="02010600030101010101" pitchFamily="2" charset="-122"/>
              </a:rPr>
              <a:t>能力目标</a:t>
            </a:r>
            <a:r>
              <a:rPr sz="2400" dirty="0">
                <a:latin typeface="Times New Roman" panose="02020603050405020304" pitchFamily="18" charset="0"/>
                <a:ea typeface="宋体" panose="02010600030101010101" pitchFamily="2" charset="-122"/>
              </a:rPr>
              <a:t>】</a:t>
            </a:r>
          </a:p>
          <a:p>
            <a:r>
              <a:rPr sz="2400" dirty="0">
                <a:latin typeface="Times New Roman" panose="02020603050405020304" pitchFamily="18" charset="0"/>
                <a:ea typeface="宋体" panose="02010600030101010101" pitchFamily="2" charset="-122"/>
              </a:rPr>
              <a:t>（1）掌握Dijkstra算法和Floyd算法的具体实现。</a:t>
            </a:r>
          </a:p>
          <a:p>
            <a:r>
              <a:rPr sz="2400" dirty="0">
                <a:latin typeface="Times New Roman" panose="02020603050405020304" pitchFamily="18" charset="0"/>
                <a:ea typeface="宋体" panose="02010600030101010101" pitchFamily="2" charset="-122"/>
              </a:rPr>
              <a:t>（2）学会运用Dijkstra算法和Floyd算法求解具体问题。</a:t>
            </a:r>
          </a:p>
          <a:p>
            <a:r>
              <a:rPr sz="2400" dirty="0">
                <a:latin typeface="Times New Roman" panose="02020603050405020304" pitchFamily="18" charset="0"/>
                <a:ea typeface="宋体" panose="02010600030101010101" pitchFamily="2" charset="-122"/>
              </a:rPr>
              <a:t>【</a:t>
            </a:r>
            <a:r>
              <a:rPr sz="2400" dirty="0" err="1">
                <a:latin typeface="Times New Roman" panose="02020603050405020304" pitchFamily="18" charset="0"/>
                <a:ea typeface="宋体" panose="02010600030101010101" pitchFamily="2" charset="-122"/>
              </a:rPr>
              <a:t>素养目标</a:t>
            </a:r>
            <a:r>
              <a:rPr sz="2400" dirty="0">
                <a:latin typeface="Times New Roman" panose="02020603050405020304" pitchFamily="18" charset="0"/>
                <a:ea typeface="宋体" panose="02010600030101010101" pitchFamily="2" charset="-122"/>
              </a:rPr>
              <a:t>】</a:t>
            </a:r>
          </a:p>
          <a:p>
            <a:r>
              <a:rPr sz="2400" dirty="0" err="1">
                <a:latin typeface="Times New Roman" panose="02020603050405020304" pitchFamily="18" charset="0"/>
                <a:ea typeface="宋体" panose="02010600030101010101" pitchFamily="2" charset="-122"/>
              </a:rPr>
              <a:t>树立强健体魄、助力中国梦的信念</a:t>
            </a:r>
            <a:r>
              <a:rPr sz="2400" dirty="0">
                <a:latin typeface="Times New Roman" panose="02020603050405020304" pitchFamily="18" charset="0"/>
                <a:ea typeface="宋体" panose="02010600030101010101" pitchFamily="2" charset="-122"/>
              </a:rPr>
              <a:t>。</a:t>
            </a:r>
          </a:p>
        </p:txBody>
      </p:sp>
      <p:sp>
        <p:nvSpPr>
          <p:cNvPr id="2" name="Rectangle 2"/>
          <p:cNvSpPr txBox="1">
            <a:spLocks noRot="1"/>
          </p:cNvSpPr>
          <p:nvPr>
            <p:custDataLst>
              <p:tags r:id="rId1"/>
            </p:custDataLst>
          </p:nvPr>
        </p:nvSpPr>
        <p:spPr>
          <a:xfrm>
            <a:off x="428625" y="0"/>
            <a:ext cx="6254750" cy="857250"/>
          </a:xfrm>
          <a:prstGeom prst="rect">
            <a:avLst/>
          </a:prstGeom>
          <a:noFill/>
          <a:ln w="9525">
            <a:noFill/>
          </a:ln>
        </p:spPr>
        <p:txBody>
          <a:bodyPr anchor="b" anchorCtr="0"/>
          <a:lstStyle/>
          <a:p>
            <a:pPr>
              <a:buSzTx/>
            </a:pPr>
            <a:r>
              <a:rPr lang="zh-CN" altLang="en-US" sz="3200" noProof="0" dirty="0">
                <a:ln>
                  <a:noFill/>
                </a:ln>
                <a:effectLst/>
                <a:uLnTx/>
                <a:uFillTx/>
                <a:latin typeface="黑体" panose="02010609060101010101" pitchFamily="2" charset="-122"/>
                <a:ea typeface="黑体" panose="02010609060101010101" pitchFamily="2" charset="-122"/>
                <a:sym typeface="+mn-ea"/>
              </a:rPr>
              <a:t>单元</a:t>
            </a:r>
            <a:r>
              <a:rPr lang="en-US" altLang="zh-CN" sz="3200" noProof="0" dirty="0">
                <a:ln>
                  <a:noFill/>
                </a:ln>
                <a:effectLst/>
                <a:uLnTx/>
                <a:uFillTx/>
                <a:latin typeface="黑体" panose="02010609060101010101" pitchFamily="2" charset="-122"/>
                <a:ea typeface="黑体" panose="02010609060101010101" pitchFamily="2" charset="-122"/>
                <a:sym typeface="+mn-ea"/>
              </a:rPr>
              <a:t>14 </a:t>
            </a:r>
            <a:r>
              <a:rPr lang="zh-CN" altLang="en-US" sz="3200" noProof="0" dirty="0">
                <a:ln>
                  <a:noFill/>
                </a:ln>
                <a:effectLst/>
                <a:uLnTx/>
                <a:uFillTx/>
                <a:latin typeface="黑体" panose="02010609060101010101" pitchFamily="2" charset="-122"/>
                <a:ea typeface="黑体" panose="02010609060101010101" pitchFamily="2" charset="-122"/>
                <a:sym typeface="+mn-ea"/>
              </a:rPr>
              <a:t>图的最短路径</a:t>
            </a:r>
            <a:endParaRPr lang="zh-CN" altLang="en-US" sz="3200" dirty="0">
              <a:latin typeface="黑体" panose="02010609060101010101" pitchFamily="2" charset="-122"/>
              <a:ea typeface="黑体" panose="0201060906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14.4 </a:t>
            </a:r>
            <a:r>
              <a:rPr sz="3200" noProof="0" dirty="0" err="1">
                <a:latin typeface="黑体" panose="02010609060101010101" pitchFamily="2" charset="-122"/>
                <a:ea typeface="黑体" panose="02010609060101010101" pitchFamily="2" charset="-122"/>
                <a:sym typeface="+mn-ea"/>
              </a:rPr>
              <a:t>Floyd算法</a:t>
            </a:r>
            <a:r>
              <a:rPr lang="zh-CN" altLang="en-US" sz="3200" dirty="0">
                <a:latin typeface="黑体" panose="02010609060101010101" pitchFamily="2" charset="-122"/>
                <a:ea typeface="黑体" panose="02010609060101010101" pitchFamily="2" charset="-122"/>
                <a:sym typeface="+mn-ea"/>
              </a:rPr>
              <a:t>实现</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en-US" sz="2000" b="1" noProof="0" dirty="0">
                <a:ln>
                  <a:noFill/>
                </a:ln>
                <a:effectLst/>
                <a:uLnTx/>
                <a:uFillTx/>
                <a:latin typeface="Times New Roman" panose="02020603050405020304" pitchFamily="18" charset="0"/>
                <a:cs typeface="Times New Roman" panose="02020603050405020304" pitchFamily="18" charset="0"/>
                <a:sym typeface="+mn-ea"/>
              </a:rPr>
              <a:t>Floyd</a:t>
            </a:r>
            <a:r>
              <a:rPr altLang="zh-CN" sz="2000" b="1" noProof="0" dirty="0">
                <a:ln>
                  <a:noFill/>
                </a:ln>
                <a:effectLst/>
                <a:uLnTx/>
                <a:uFillTx/>
                <a:latin typeface="Times New Roman" panose="02020603050405020304" pitchFamily="18" charset="0"/>
                <a:cs typeface="Times New Roman" panose="02020603050405020304" pitchFamily="18" charset="0"/>
                <a:sym typeface="+mn-ea"/>
              </a:rPr>
              <a:t>算法</a:t>
            </a:r>
            <a:r>
              <a:rPr lang="zh-CN" sz="2000" b="1" noProof="0" dirty="0">
                <a:ln>
                  <a:noFill/>
                </a:ln>
                <a:effectLst/>
                <a:uLnTx/>
                <a:uFillTx/>
                <a:latin typeface="Times New Roman" panose="02020603050405020304" pitchFamily="18" charset="0"/>
                <a:cs typeface="Times New Roman" panose="02020603050405020304" pitchFamily="18" charset="0"/>
                <a:sym typeface="+mn-ea"/>
              </a:rPr>
              <a:t>实现</a:t>
            </a:r>
          </a:p>
        </p:txBody>
      </p:sp>
      <p:sp>
        <p:nvSpPr>
          <p:cNvPr id="10" name="文本框 9"/>
          <p:cNvSpPr txBox="1"/>
          <p:nvPr/>
        </p:nvSpPr>
        <p:spPr>
          <a:xfrm>
            <a:off x="323850" y="1256030"/>
            <a:ext cx="8721090" cy="2061210"/>
          </a:xfrm>
          <a:prstGeom prst="rect">
            <a:avLst/>
          </a:prstGeom>
          <a:noFill/>
          <a:ln w="9525">
            <a:noFill/>
          </a:ln>
        </p:spPr>
        <p:txBody>
          <a:bodyPr wrap="square">
            <a:spAutoFit/>
          </a:bodyPr>
          <a:lstStyle/>
          <a:p>
            <a:r>
              <a:rPr lang="en-US" sz="1600">
                <a:solidFill>
                  <a:schemeClr val="tx1"/>
                </a:solidFill>
                <a:latin typeface="Courier New" panose="02070309020205020404" charset="0"/>
                <a:ea typeface="宋体" panose="02010600030101010101" pitchFamily="2" charset="-122"/>
              </a:rPr>
              <a:t># </a:t>
            </a:r>
            <a:r>
              <a:rPr sz="1600">
                <a:solidFill>
                  <a:schemeClr val="tx1"/>
                </a:solidFill>
                <a:latin typeface="Courier New" panose="02070309020205020404" charset="0"/>
                <a:ea typeface="宋体" panose="02010600030101010101" pitchFamily="2" charset="-122"/>
              </a:rPr>
              <a:t>设有向图的邻接矩阵直接以二维列表D表示、图中最多100个顶点、每条边最大权值为1000</a:t>
            </a:r>
          </a:p>
          <a:p>
            <a:r>
              <a:rPr sz="1600">
                <a:solidFill>
                  <a:schemeClr val="tx1"/>
                </a:solidFill>
                <a:latin typeface="Courier New" panose="02070309020205020404" charset="0"/>
                <a:ea typeface="宋体" panose="02010600030101010101" pitchFamily="2" charset="-122"/>
              </a:rPr>
              <a:t>MaxVal=1000*99+1            # 假设的无穷大</a:t>
            </a:r>
          </a:p>
          <a:p>
            <a:endParaRPr sz="1600">
              <a:solidFill>
                <a:schemeClr val="tx1"/>
              </a:solidFill>
              <a:latin typeface="Courier New" panose="02070309020205020404" charset="0"/>
              <a:ea typeface="宋体" panose="02010600030101010101" pitchFamily="2" charset="-122"/>
            </a:endParaRPr>
          </a:p>
          <a:p>
            <a:r>
              <a:rPr sz="1600">
                <a:solidFill>
                  <a:schemeClr val="tx1"/>
                </a:solidFill>
                <a:latin typeface="Courier New" panose="02070309020205020404" charset="0"/>
                <a:ea typeface="宋体" panose="02010600030101010101" pitchFamily="2" charset="-122"/>
              </a:rPr>
              <a:t>def Floyd():                # Floyd算法</a:t>
            </a:r>
          </a:p>
          <a:p>
            <a:r>
              <a:rPr sz="1600">
                <a:solidFill>
                  <a:schemeClr val="tx1"/>
                </a:solidFill>
                <a:latin typeface="Courier New" panose="02070309020205020404" charset="0"/>
                <a:ea typeface="宋体" panose="02010600030101010101" pitchFamily="2" charset="-122"/>
              </a:rPr>
              <a:t>    for k in range(n):      # 对每个中间点k进行处理</a:t>
            </a:r>
          </a:p>
          <a:p>
            <a:r>
              <a:rPr sz="1600">
                <a:solidFill>
                  <a:schemeClr val="tx1"/>
                </a:solidFill>
                <a:latin typeface="Courier New" panose="02070309020205020404" charset="0"/>
                <a:ea typeface="宋体" panose="02010600030101010101" pitchFamily="2" charset="-122"/>
              </a:rPr>
              <a:t>        for i in range(n):  # 对于每个D[i][j]，在是否经过中间点k中取最小值</a:t>
            </a:r>
          </a:p>
          <a:p>
            <a:r>
              <a:rPr sz="1600">
                <a:solidFill>
                  <a:schemeClr val="tx1"/>
                </a:solidFill>
                <a:latin typeface="Courier New" panose="02070309020205020404" charset="0"/>
                <a:ea typeface="宋体" panose="02010600030101010101" pitchFamily="2" charset="-122"/>
              </a:rPr>
              <a:t>            for j in range(n):</a:t>
            </a:r>
          </a:p>
          <a:p>
            <a:r>
              <a:rPr sz="1600">
                <a:solidFill>
                  <a:schemeClr val="tx1"/>
                </a:solidFill>
                <a:latin typeface="Courier New" panose="02070309020205020404" charset="0"/>
                <a:ea typeface="宋体" panose="02010600030101010101" pitchFamily="2" charset="-122"/>
              </a:rPr>
              <a:t>                D[i][j]=min(D[i][j], D[i][k]+D[k][j])</a:t>
            </a:r>
          </a:p>
        </p:txBody>
      </p:sp>
      <p:sp>
        <p:nvSpPr>
          <p:cNvPr id="6" name="文本框 5"/>
          <p:cNvSpPr txBox="1"/>
          <p:nvPr>
            <p:custDataLst>
              <p:tags r:id="rId1"/>
            </p:custDataLst>
          </p:nvPr>
        </p:nvSpPr>
        <p:spPr>
          <a:xfrm>
            <a:off x="251460" y="3388678"/>
            <a:ext cx="7754938" cy="107632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上述算法没有保存具体最短路径，只求得任意两点之间的最短路径的长度。</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若需给出具体的路径构造情况，则可再增加一个路径列表</a:t>
            </a:r>
            <a:r>
              <a:rPr altLang="zh-CN" sz="2000" noProof="0" dirty="0">
                <a:ln>
                  <a:noFill/>
                </a:ln>
                <a:effectLst/>
                <a:uLnTx/>
                <a:uFillTx/>
                <a:latin typeface="Times New Roman" panose="02020603050405020304" pitchFamily="18" charset="0"/>
                <a:cs typeface="Times New Roman" panose="02020603050405020304" pitchFamily="18" charset="0"/>
                <a:sym typeface="+mn-ea"/>
              </a:rPr>
              <a:t>。</a:t>
            </a:r>
            <a:endParaRPr 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14.4 Floyd</a:t>
            </a:r>
            <a:r>
              <a:rPr lang="zh-CN" altLang="en-US" sz="3200" noProof="0" dirty="0">
                <a:latin typeface="黑体" panose="02010609060101010101" pitchFamily="2" charset="-122"/>
                <a:ea typeface="黑体" panose="02010609060101010101" pitchFamily="2" charset="-122"/>
                <a:sym typeface="+mn-ea"/>
              </a:rPr>
              <a:t>算法</a:t>
            </a:r>
            <a:r>
              <a:rPr lang="zh-CN" altLang="en-US" sz="3200" dirty="0">
                <a:latin typeface="黑体" panose="02010609060101010101" pitchFamily="2" charset="-122"/>
                <a:ea typeface="黑体" panose="02010609060101010101" pitchFamily="2" charset="-122"/>
                <a:sym typeface="+mn-ea"/>
              </a:rPr>
              <a:t>实现</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en-US" sz="2000" b="1" noProof="0" dirty="0">
                <a:ln>
                  <a:noFill/>
                </a:ln>
                <a:effectLst/>
                <a:uLnTx/>
                <a:uFillTx/>
                <a:latin typeface="Times New Roman" panose="02020603050405020304" pitchFamily="18" charset="0"/>
                <a:cs typeface="Times New Roman" panose="02020603050405020304" pitchFamily="18" charset="0"/>
                <a:sym typeface="+mn-ea"/>
              </a:rPr>
              <a:t>Floyd</a:t>
            </a:r>
            <a:r>
              <a:rPr altLang="zh-CN" sz="2000" b="1" noProof="0" dirty="0">
                <a:ln>
                  <a:noFill/>
                </a:ln>
                <a:effectLst/>
                <a:uLnTx/>
                <a:uFillTx/>
                <a:latin typeface="Times New Roman" panose="02020603050405020304" pitchFamily="18" charset="0"/>
                <a:cs typeface="Times New Roman" panose="02020603050405020304" pitchFamily="18" charset="0"/>
                <a:sym typeface="+mn-ea"/>
              </a:rPr>
              <a:t>算法</a:t>
            </a:r>
            <a:r>
              <a:rPr lang="zh-CN" sz="2000" b="1" noProof="0" dirty="0">
                <a:ln>
                  <a:noFill/>
                </a:ln>
                <a:effectLst/>
                <a:uLnTx/>
                <a:uFillTx/>
                <a:latin typeface="Times New Roman" panose="02020603050405020304" pitchFamily="18" charset="0"/>
                <a:cs typeface="Times New Roman" panose="02020603050405020304" pitchFamily="18" charset="0"/>
                <a:sym typeface="+mn-ea"/>
              </a:rPr>
              <a:t>实现</a:t>
            </a:r>
          </a:p>
        </p:txBody>
      </p:sp>
      <p:sp>
        <p:nvSpPr>
          <p:cNvPr id="10" name="文本框 9"/>
          <p:cNvSpPr txBox="1"/>
          <p:nvPr/>
        </p:nvSpPr>
        <p:spPr>
          <a:xfrm>
            <a:off x="323850" y="1184275"/>
            <a:ext cx="8721090" cy="2306955"/>
          </a:xfrm>
          <a:prstGeom prst="rect">
            <a:avLst/>
          </a:prstGeom>
          <a:noFill/>
          <a:ln w="9525">
            <a:noFill/>
          </a:ln>
        </p:spPr>
        <p:txBody>
          <a:bodyPr wrap="square">
            <a:spAutoFit/>
          </a:bodyPr>
          <a:lstStyle/>
          <a:p>
            <a:r>
              <a:rPr sz="1600">
                <a:solidFill>
                  <a:schemeClr val="tx1"/>
                </a:solidFill>
                <a:latin typeface="Courier New" panose="02070309020205020404" charset="0"/>
                <a:ea typeface="宋体" panose="02010600030101010101" pitchFamily="2" charset="-122"/>
              </a:rPr>
              <a:t>n,m=map(int,input().split())     # 顶点数、边数</a:t>
            </a:r>
          </a:p>
          <a:p>
            <a:r>
              <a:rPr sz="1600">
                <a:solidFill>
                  <a:schemeClr val="tx1"/>
                </a:solidFill>
                <a:latin typeface="Courier New" panose="02070309020205020404" charset="0"/>
                <a:ea typeface="宋体" panose="02010600030101010101" pitchFamily="2" charset="-122"/>
              </a:rPr>
              <a:t>D=[[MaxVal]*n for i in range(n)] # 邻接矩阵</a:t>
            </a:r>
          </a:p>
          <a:p>
            <a:r>
              <a:rPr sz="1600">
                <a:solidFill>
                  <a:schemeClr val="tx1"/>
                </a:solidFill>
                <a:latin typeface="Courier New" panose="02070309020205020404" charset="0"/>
                <a:ea typeface="宋体" panose="02010600030101010101" pitchFamily="2" charset="-122"/>
              </a:rPr>
              <a:t>for i in range(n): D[i][i]=0</a:t>
            </a:r>
          </a:p>
          <a:p>
            <a:r>
              <a:rPr sz="1600">
                <a:solidFill>
                  <a:schemeClr val="tx1"/>
                </a:solidFill>
                <a:latin typeface="Courier New" panose="02070309020205020404" charset="0"/>
                <a:ea typeface="宋体" panose="02010600030101010101" pitchFamily="2" charset="-122"/>
              </a:rPr>
              <a:t>for i in range(m):               # 输入m条边建图</a:t>
            </a:r>
          </a:p>
          <a:p>
            <a:r>
              <a:rPr sz="1600">
                <a:solidFill>
                  <a:schemeClr val="tx1"/>
                </a:solidFill>
                <a:latin typeface="Courier New" panose="02070309020205020404" charset="0"/>
                <a:ea typeface="宋体" panose="02010600030101010101" pitchFamily="2" charset="-122"/>
              </a:rPr>
              <a:t>    a,b,c=map(int, input().split())</a:t>
            </a:r>
          </a:p>
          <a:p>
            <a:r>
              <a:rPr sz="1600">
                <a:solidFill>
                  <a:schemeClr val="tx1"/>
                </a:solidFill>
                <a:latin typeface="Courier New" panose="02070309020205020404" charset="0"/>
                <a:ea typeface="宋体" panose="02010600030101010101" pitchFamily="2" charset="-122"/>
              </a:rPr>
              <a:t>    D[a][b]=c                    # 若是无向图，则添加语句D[b][a]=c</a:t>
            </a:r>
          </a:p>
          <a:p>
            <a:r>
              <a:rPr sz="1600">
                <a:solidFill>
                  <a:schemeClr val="tx1"/>
                </a:solidFill>
                <a:latin typeface="Courier New" panose="02070309020205020404" charset="0"/>
                <a:ea typeface="宋体" panose="02010600030101010101" pitchFamily="2" charset="-122"/>
              </a:rPr>
              <a:t>Floyd()                          # 调用Floyd算法</a:t>
            </a:r>
          </a:p>
          <a:p>
            <a:r>
              <a:rPr sz="1600">
                <a:solidFill>
                  <a:schemeClr val="tx1"/>
                </a:solidFill>
                <a:latin typeface="Courier New" panose="02070309020205020404" charset="0"/>
                <a:ea typeface="宋体" panose="02010600030101010101" pitchFamily="2" charset="-122"/>
              </a:rPr>
              <a:t>for i in range(n):</a:t>
            </a:r>
          </a:p>
          <a:p>
            <a:r>
              <a:rPr sz="1600">
                <a:solidFill>
                  <a:schemeClr val="tx1"/>
                </a:solidFill>
                <a:latin typeface="Courier New" panose="02070309020205020404" charset="0"/>
                <a:ea typeface="宋体" panose="02010600030101010101" pitchFamily="2" charset="-122"/>
              </a:rPr>
              <a:t>    print(*D[i])                 # 输出任意两点之间的最短路径长度</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14.5 </a:t>
            </a: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r>
              <a:rPr sz="3200" noProof="0" dirty="0" err="1">
                <a:ln>
                  <a:noFill/>
                </a:ln>
                <a:effectLst/>
                <a:uLnTx/>
                <a:uFillTx/>
                <a:latin typeface="黑体" panose="02010609060101010101" pitchFamily="2" charset="-122"/>
                <a:ea typeface="黑体" panose="02010609060101010101" pitchFamily="2" charset="-122"/>
                <a:sym typeface="+mn-ea"/>
              </a:rPr>
              <a:t>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坚持散步</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custDataLst>
              <p:tags r:id="rId1"/>
            </p:custDataLst>
          </p:nvPr>
        </p:nvSpPr>
        <p:spPr>
          <a:xfrm>
            <a:off x="323850" y="1275398"/>
            <a:ext cx="7754938" cy="163004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采用Dijkstra算法求解，则可先把每个顶点作为一个源点调用该算法得到一个保存单源点最短路径长度的一维列表，并将其添加到二维结果列表中；然后在输入两个查询点时，从结果列表中取得相应元素输出（对于无路径的情况，即列表元素值为无穷大时，输出-1）。</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14.5 </a:t>
            </a:r>
            <a:r>
              <a:rPr lang="zh-CN" altLang="en-US" sz="3200" noProof="0" dirty="0">
                <a:ln>
                  <a:noFill/>
                </a:ln>
                <a:effectLst/>
                <a:uLnTx/>
                <a:uFillTx/>
                <a:latin typeface="黑体" panose="02010609060101010101" pitchFamily="2" charset="-122"/>
                <a:ea typeface="黑体" panose="02010609060101010101" pitchFamily="2" charset="-122"/>
                <a:sym typeface="+mn-ea"/>
              </a:rPr>
              <a:t>在线题目求解</a:t>
            </a:r>
            <a:endParaRPr lang="zh-CN" altLang="en-US"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坚持散步</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51155" y="1275080"/>
            <a:ext cx="8020685" cy="353822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迪杰斯特拉算法，</a:t>
            </a:r>
            <a:r>
              <a:rPr lang="en-US" sz="1600">
                <a:latin typeface="Courier New" panose="02070309020205020404" charset="0"/>
                <a:ea typeface="宋体" panose="02010600030101010101" pitchFamily="2" charset="-122"/>
              </a:rPr>
              <a:t>s</a:t>
            </a:r>
            <a:r>
              <a:rPr lang="zh-CN" sz="1600">
                <a:latin typeface="Courier New" panose="02070309020205020404" charset="0"/>
                <a:ea typeface="宋体" panose="02010600030101010101" pitchFamily="2" charset="-122"/>
              </a:rPr>
              <a:t>为源点，最终</a:t>
            </a:r>
            <a:r>
              <a:rPr lang="en-US" sz="1600">
                <a:latin typeface="Courier New" panose="02070309020205020404" charset="0"/>
                <a:ea typeface="宋体" panose="02010600030101010101" pitchFamily="2" charset="-122"/>
              </a:rPr>
              <a:t>s</a:t>
            </a:r>
            <a:r>
              <a:rPr lang="zh-CN" sz="1600">
                <a:latin typeface="Courier New" panose="02070309020205020404" charset="0"/>
                <a:ea typeface="宋体" panose="02010600030101010101" pitchFamily="2" charset="-122"/>
              </a:rPr>
              <a:t>到其余顶点的最短路径长度保存在</a:t>
            </a:r>
            <a:r>
              <a:rPr lang="en-US" sz="1600">
                <a:latin typeface="Courier New" panose="02070309020205020404" charset="0"/>
                <a:ea typeface="宋体" panose="02010600030101010101" pitchFamily="2" charset="-122"/>
              </a:rPr>
              <a:t>dist</a:t>
            </a:r>
            <a:r>
              <a:rPr lang="zh-CN" sz="1600">
                <a:latin typeface="Courier New" panose="02070309020205020404" charset="0"/>
                <a:ea typeface="宋体" panose="02010600030101010101" pitchFamily="2" charset="-122"/>
              </a:rPr>
              <a:t>列表中</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def Dijkstra(s):</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 in range(n):    # dist</a:t>
            </a:r>
            <a:r>
              <a:rPr lang="zh-CN" sz="1600">
                <a:latin typeface="Courier New" panose="02070309020205020404" charset="0"/>
                <a:ea typeface="宋体" panose="02010600030101010101" pitchFamily="2" charset="-122"/>
              </a:rPr>
              <a:t>列表的初值取自邻接矩阵</a:t>
            </a:r>
            <a:r>
              <a:rPr lang="en-US" sz="1600">
                <a:latin typeface="Courier New" panose="02070309020205020404" charset="0"/>
                <a:ea typeface="宋体" panose="02010600030101010101" pitchFamily="2" charset="-122"/>
              </a:rPr>
              <a:t>s</a:t>
            </a:r>
            <a:r>
              <a:rPr lang="zh-CN" sz="1600">
                <a:latin typeface="Courier New" panose="02070309020205020404" charset="0"/>
                <a:ea typeface="宋体" panose="02010600030101010101" pitchFamily="2" charset="-122"/>
              </a:rPr>
              <a:t>所在行</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dist[i]=g[s][i]</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visited[s]=True       # </a:t>
            </a:r>
            <a:r>
              <a:rPr lang="zh-CN" sz="1600">
                <a:latin typeface="Courier New" panose="02070309020205020404" charset="0"/>
                <a:ea typeface="宋体" panose="02010600030101010101" pitchFamily="2" charset="-122"/>
              </a:rPr>
              <a:t>源点</a:t>
            </a:r>
            <a:r>
              <a:rPr lang="en-US" sz="1600">
                <a:latin typeface="Courier New" panose="02070309020205020404" charset="0"/>
                <a:ea typeface="宋体" panose="02010600030101010101" pitchFamily="2" charset="-122"/>
              </a:rPr>
              <a:t>s</a:t>
            </a:r>
            <a:r>
              <a:rPr lang="zh-CN" sz="1600">
                <a:latin typeface="Courier New" panose="02070309020205020404" charset="0"/>
                <a:ea typeface="宋体" panose="02010600030101010101" pitchFamily="2" charset="-122"/>
              </a:rPr>
              <a:t>加入已有点集中</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 in range(1,n):  # </a:t>
            </a:r>
            <a:r>
              <a:rPr lang="zh-CN" sz="1600">
                <a:latin typeface="Courier New" panose="02070309020205020404" charset="0"/>
                <a:ea typeface="宋体" panose="02010600030101010101" pitchFamily="2" charset="-122"/>
              </a:rPr>
              <a:t>暂设循环</a:t>
            </a:r>
            <a:r>
              <a:rPr lang="en-US" sz="1600">
                <a:latin typeface="Courier New" panose="02070309020205020404" charset="0"/>
                <a:ea typeface="宋体" panose="02010600030101010101" pitchFamily="2" charset="-122"/>
              </a:rPr>
              <a:t>n-1</a:t>
            </a:r>
            <a:r>
              <a:rPr lang="zh-CN" sz="1600">
                <a:latin typeface="Courier New" panose="02070309020205020404" charset="0"/>
                <a:ea typeface="宋体" panose="02010600030101010101" pitchFamily="2" charset="-122"/>
              </a:rPr>
              <a:t>次</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k=mink()          # </a:t>
            </a:r>
            <a:r>
              <a:rPr lang="zh-CN" sz="1600">
                <a:latin typeface="Courier New" panose="02070309020205020404" charset="0"/>
                <a:ea typeface="宋体" panose="02010600030101010101" pitchFamily="2" charset="-122"/>
              </a:rPr>
              <a:t>求</a:t>
            </a:r>
            <a:r>
              <a:rPr lang="en-US" sz="1600">
                <a:latin typeface="Courier New" panose="02070309020205020404" charset="0"/>
                <a:ea typeface="宋体" panose="02010600030101010101" pitchFamily="2" charset="-122"/>
              </a:rPr>
              <a:t>dist</a:t>
            </a:r>
            <a:r>
              <a:rPr lang="zh-CN" sz="1600">
                <a:latin typeface="Courier New" panose="02070309020205020404" charset="0"/>
                <a:ea typeface="宋体" panose="02010600030101010101" pitchFamily="2" charset="-122"/>
              </a:rPr>
              <a:t>列表中权值最小的顶点（下标）</a:t>
            </a:r>
            <a:r>
              <a:rPr lang="en-US" sz="1600">
                <a:latin typeface="Courier New" panose="02070309020205020404" charset="0"/>
                <a:ea typeface="宋体" panose="02010600030101010101" pitchFamily="2" charset="-122"/>
              </a:rPr>
              <a:t>k</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k==-1:         # </a:t>
            </a:r>
            <a:r>
              <a:rPr lang="zh-CN" sz="1600">
                <a:latin typeface="Courier New" panose="02070309020205020404" charset="0"/>
                <a:ea typeface="宋体" panose="02010600030101010101" pitchFamily="2" charset="-122"/>
              </a:rPr>
              <a:t>若已找不到新的可加顶点，则结束循环</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break</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visited[k]=True   # </a:t>
            </a:r>
            <a:r>
              <a:rPr lang="zh-CN" sz="1600">
                <a:latin typeface="Courier New" panose="02070309020205020404" charset="0"/>
                <a:ea typeface="宋体" panose="02010600030101010101" pitchFamily="2" charset="-122"/>
              </a:rPr>
              <a:t>顶点</a:t>
            </a:r>
            <a:r>
              <a:rPr lang="en-US" sz="1600">
                <a:latin typeface="Courier New" panose="02070309020205020404" charset="0"/>
                <a:ea typeface="宋体" panose="02010600030101010101" pitchFamily="2" charset="-122"/>
              </a:rPr>
              <a:t>k</a:t>
            </a:r>
            <a:r>
              <a:rPr lang="zh-CN" sz="1600">
                <a:latin typeface="Courier New" panose="02070309020205020404" charset="0"/>
                <a:ea typeface="宋体" panose="02010600030101010101" pitchFamily="2" charset="-122"/>
              </a:rPr>
              <a:t>加入已有点集中</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j in range(n):# </a:t>
            </a:r>
            <a:r>
              <a:rPr lang="zh-CN" sz="1600">
                <a:latin typeface="Courier New" panose="02070309020205020404" charset="0"/>
                <a:ea typeface="宋体" panose="02010600030101010101" pitchFamily="2" charset="-122"/>
              </a:rPr>
              <a:t>更新顶点</a:t>
            </a:r>
            <a:r>
              <a:rPr lang="en-US" sz="1600">
                <a:latin typeface="Courier New" panose="02070309020205020404" charset="0"/>
                <a:ea typeface="宋体" panose="02010600030101010101" pitchFamily="2" charset="-122"/>
              </a:rPr>
              <a:t>k</a:t>
            </a:r>
            <a:r>
              <a:rPr lang="zh-CN" sz="1600">
                <a:latin typeface="Courier New" panose="02070309020205020404" charset="0"/>
                <a:ea typeface="宋体" panose="02010600030101010101" pitchFamily="2" charset="-122"/>
              </a:rPr>
              <a:t>邻接点（未加入已有点集）的</a:t>
            </a:r>
            <a:r>
              <a:rPr lang="en-US" sz="1600">
                <a:latin typeface="Courier New" panose="02070309020205020404" charset="0"/>
                <a:ea typeface="宋体" panose="02010600030101010101" pitchFamily="2" charset="-122"/>
              </a:rPr>
              <a:t>dist</a:t>
            </a:r>
            <a:r>
              <a:rPr lang="zh-CN" sz="1600">
                <a:latin typeface="Courier New" panose="02070309020205020404" charset="0"/>
                <a:ea typeface="宋体" panose="02010600030101010101" pitchFamily="2" charset="-122"/>
              </a:rPr>
              <a:t>值</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visited[j]==False and dist[j]&gt;g[k][j]+dist[k]:</a:t>
            </a:r>
            <a:endParaRPr lang="en-US" sz="1600">
              <a:latin typeface="Times New Roman" panose="02020603050405020304" pitchFamily="18" charset="0"/>
              <a:ea typeface="宋体" panose="02010600030101010101" pitchFamily="2" charset="-122"/>
              <a:cs typeface="Times New Roman" panose="02020603050405020304" pitchFamily="18" charset="0"/>
            </a:endParaRPr>
          </a:p>
          <a:p>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          dist[j]=g[k][j]+dist[k]</a:t>
            </a:r>
            <a:endParaRPr lang="en-US" altLang="en-US" sz="1600">
              <a:latin typeface="Times New Roman" panose="02020603050405020304" pitchFamily="18" charset="0"/>
              <a:ea typeface="宋体" panose="0201060003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14.5 </a:t>
            </a:r>
            <a:r>
              <a:rPr lang="zh-CN" altLang="en-US" sz="3200" noProof="0" dirty="0">
                <a:ln>
                  <a:noFill/>
                </a:ln>
                <a:effectLst/>
                <a:uLnTx/>
                <a:uFillTx/>
                <a:latin typeface="黑体" panose="02010609060101010101" pitchFamily="2" charset="-122"/>
                <a:ea typeface="黑体" panose="02010609060101010101" pitchFamily="2" charset="-122"/>
                <a:sym typeface="+mn-ea"/>
              </a:rPr>
              <a:t>在线题目求解</a:t>
            </a:r>
            <a:endParaRPr lang="zh-CN" altLang="en-US"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坚持散步</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23850" y="1256030"/>
            <a:ext cx="7644765" cy="329184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因最多</a:t>
            </a:r>
            <a:r>
              <a:rPr lang="en-US" sz="1600">
                <a:latin typeface="Courier New" panose="02070309020205020404" charset="0"/>
                <a:ea typeface="宋体" panose="02010600030101010101" pitchFamily="2" charset="-122"/>
              </a:rPr>
              <a:t>100</a:t>
            </a:r>
            <a:r>
              <a:rPr lang="zh-CN" sz="1600">
                <a:latin typeface="Courier New" panose="02070309020205020404" charset="0"/>
                <a:ea typeface="宋体" panose="02010600030101010101" pitchFamily="2" charset="-122"/>
              </a:rPr>
              <a:t>个顶点，每条边的长度不超过</a:t>
            </a:r>
            <a:r>
              <a:rPr lang="en-US" sz="1600">
                <a:latin typeface="Courier New" panose="02070309020205020404" charset="0"/>
                <a:ea typeface="宋体" panose="02010600030101010101" pitchFamily="2" charset="-122"/>
              </a:rPr>
              <a:t>100</a:t>
            </a:r>
            <a:r>
              <a:rPr lang="zh-CN" sz="1600">
                <a:latin typeface="Courier New" panose="02070309020205020404" charset="0"/>
                <a:ea typeface="宋体" panose="02010600030101010101" pitchFamily="2" charset="-122"/>
              </a:rPr>
              <a:t>，故最短路径长度不会超出</a:t>
            </a:r>
            <a:r>
              <a:rPr lang="en-US" sz="1600">
                <a:latin typeface="Courier New" panose="02070309020205020404" charset="0"/>
                <a:ea typeface="宋体" panose="02010600030101010101" pitchFamily="2" charset="-122"/>
              </a:rPr>
              <a:t>99*100</a:t>
            </a:r>
          </a:p>
          <a:p>
            <a:r>
              <a:rPr lang="en-US" sz="1600">
                <a:latin typeface="Courier New" panose="02070309020205020404" charset="0"/>
                <a:ea typeface="宋体" panose="02010600030101010101" pitchFamily="2" charset="-122"/>
              </a:rPr>
              <a:t>MaxVal=99*100+1                          # </a:t>
            </a:r>
            <a:r>
              <a:rPr lang="zh-CN" sz="1600">
                <a:latin typeface="Courier New" panose="02070309020205020404" charset="0"/>
                <a:ea typeface="宋体" panose="02010600030101010101" pitchFamily="2" charset="-122"/>
              </a:rPr>
              <a:t>假设的无穷大</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 mink</a:t>
            </a:r>
            <a:r>
              <a:rPr lang="zh-CN" sz="1600">
                <a:latin typeface="Courier New" panose="02070309020205020404" charset="0"/>
                <a:ea typeface="宋体" panose="02010600030101010101" pitchFamily="2" charset="-122"/>
              </a:rPr>
              <a:t>函数返回列表</a:t>
            </a:r>
            <a:r>
              <a:rPr lang="en-US" sz="1600">
                <a:latin typeface="Courier New" panose="02070309020205020404" charset="0"/>
                <a:ea typeface="宋体" panose="02010600030101010101" pitchFamily="2" charset="-122"/>
              </a:rPr>
              <a:t>dist</a:t>
            </a:r>
            <a:r>
              <a:rPr lang="zh-CN" sz="1600">
                <a:latin typeface="Courier New" panose="02070309020205020404" charset="0"/>
                <a:ea typeface="宋体" panose="02010600030101010101" pitchFamily="2" charset="-122"/>
              </a:rPr>
              <a:t>中的最小值的下标（相应顶点尚未加入已有点集中）</a:t>
            </a:r>
            <a:r>
              <a:rPr lang="en-US" sz="1600">
                <a:latin typeface="Courier New" panose="02070309020205020404" charset="0"/>
                <a:ea typeface="宋体" panose="02010600030101010101" pitchFamily="2" charset="-122"/>
              </a:rPr>
              <a:t>,</a:t>
            </a:r>
          </a:p>
          <a:p>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若找不到则返回</a:t>
            </a:r>
            <a:r>
              <a:rPr lang="en-US" sz="1600">
                <a:latin typeface="Courier New" panose="02070309020205020404" charset="0"/>
                <a:ea typeface="宋体" panose="02010600030101010101" pitchFamily="2" charset="-122"/>
              </a:rPr>
              <a:t>-1</a:t>
            </a:r>
          </a:p>
          <a:p>
            <a:r>
              <a:rPr lang="en-US" sz="1600">
                <a:latin typeface="Courier New" panose="02070309020205020404" charset="0"/>
                <a:ea typeface="宋体" panose="02010600030101010101" pitchFamily="2" charset="-122"/>
              </a:rPr>
              <a:t>def mink():</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k=-1</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m=MaxVal</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 in range(n):</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visited[i]==False and dist[i]&lt;m:</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k=i</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m=dist[i]</a:t>
            </a:r>
            <a:endParaRPr lang="en-US" sz="1600">
              <a:latin typeface="Times New Roman" panose="02020603050405020304" pitchFamily="18" charset="0"/>
              <a:ea typeface="宋体" panose="02010600030101010101" pitchFamily="2" charset="-122"/>
              <a:cs typeface="Times New Roman" panose="02020603050405020304" pitchFamily="18" charset="0"/>
            </a:endParaRPr>
          </a:p>
          <a:p>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return k</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14.5 </a:t>
            </a:r>
            <a:r>
              <a:rPr lang="zh-CN" altLang="en-US" sz="3200" noProof="0" dirty="0">
                <a:ln>
                  <a:noFill/>
                </a:ln>
                <a:effectLst/>
                <a:uLnTx/>
                <a:uFillTx/>
                <a:latin typeface="黑体" panose="02010609060101010101" pitchFamily="2" charset="-122"/>
                <a:ea typeface="黑体" panose="02010609060101010101" pitchFamily="2" charset="-122"/>
                <a:sym typeface="+mn-ea"/>
              </a:rPr>
              <a:t>在线题目求解</a:t>
            </a:r>
            <a:endParaRPr lang="zh-CN" altLang="en-US"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坚持散步</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23850" y="1275715"/>
            <a:ext cx="7644765" cy="255333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T=int(input())</a:t>
            </a:r>
          </a:p>
          <a:p>
            <a:r>
              <a:rPr lang="en-US" sz="1600">
                <a:latin typeface="Courier New" panose="02070309020205020404" charset="0"/>
                <a:ea typeface="宋体" panose="02010600030101010101" pitchFamily="2" charset="-122"/>
              </a:rPr>
              <a:t>for i in range(T):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n,m=map(int,input().split())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g=[[MaxVal]*n for i in range(n)] # </a:t>
            </a:r>
            <a:r>
              <a:rPr lang="zh-CN" sz="1600">
                <a:latin typeface="Courier New" panose="02070309020205020404" charset="0"/>
                <a:ea typeface="宋体" panose="02010600030101010101" pitchFamily="2" charset="-122"/>
              </a:rPr>
              <a:t>邻接矩阵</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 in range(n): g[i][i]=0</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 in range(m):               # </a:t>
            </a:r>
            <a:r>
              <a:rPr lang="zh-CN" sz="1600">
                <a:latin typeface="Courier New" panose="02070309020205020404" charset="0"/>
                <a:ea typeface="宋体" panose="02010600030101010101" pitchFamily="2" charset="-122"/>
              </a:rPr>
              <a:t>根据输入数据建图（邻接矩阵）</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a,b,c=map(int, input().split())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a-=1</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b-=1</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g[a][b]&gt;c: g[a][b]=g[b][a]=c</a:t>
            </a:r>
            <a:endParaRPr lang="en-US" altLang="en-US" sz="1600">
              <a:latin typeface="Times New Roman" panose="02020603050405020304" pitchFamily="18" charset="0"/>
              <a:ea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14.5 </a:t>
            </a:r>
            <a:r>
              <a:rPr lang="zh-CN" altLang="en-US" sz="3200" noProof="0" dirty="0">
                <a:ln>
                  <a:noFill/>
                </a:ln>
                <a:effectLst/>
                <a:uLnTx/>
                <a:uFillTx/>
                <a:latin typeface="黑体" panose="02010609060101010101" pitchFamily="2" charset="-122"/>
                <a:ea typeface="黑体" panose="02010609060101010101" pitchFamily="2" charset="-122"/>
                <a:sym typeface="+mn-ea"/>
              </a:rPr>
              <a:t>在线题目求解</a:t>
            </a:r>
            <a:endParaRPr lang="zh-CN" altLang="en-US"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坚持散步</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23850" y="1275715"/>
            <a:ext cx="8339455" cy="353822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                                 # </a:t>
            </a:r>
            <a:r>
              <a:rPr lang="zh-CN" sz="1600">
                <a:latin typeface="Courier New" panose="02070309020205020404" charset="0"/>
                <a:ea typeface="宋体" panose="02010600030101010101" pitchFamily="2" charset="-122"/>
              </a:rPr>
              <a:t>结果列表</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 in range(n):</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dist=[MaxVal for i in range(n)]  # </a:t>
            </a:r>
            <a:r>
              <a:rPr lang="zh-CN" sz="1600">
                <a:latin typeface="Courier New" panose="02070309020205020404" charset="0"/>
                <a:ea typeface="宋体" panose="02010600030101010101" pitchFamily="2" charset="-122"/>
              </a:rPr>
              <a:t>保存最短路径长度的列表</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visited=[False for i in range(n)]# </a:t>
            </a:r>
            <a:r>
              <a:rPr lang="zh-CN" sz="1600">
                <a:latin typeface="Courier New" panose="02070309020205020404" charset="0"/>
                <a:ea typeface="宋体" panose="02010600030101010101" pitchFamily="2" charset="-122"/>
              </a:rPr>
              <a:t>标记列表，初值都为</a:t>
            </a:r>
            <a:r>
              <a:rPr lang="en-US" sz="1600">
                <a:latin typeface="Courier New" panose="02070309020205020404" charset="0"/>
                <a:ea typeface="宋体" panose="02010600030101010101" pitchFamily="2" charset="-122"/>
              </a:rPr>
              <a:t>False</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Dijkstra(i)                      # </a:t>
            </a:r>
            <a:r>
              <a:rPr lang="zh-CN" sz="1600">
                <a:latin typeface="Courier New" panose="02070309020205020404" charset="0"/>
                <a:ea typeface="宋体" panose="02010600030101010101" pitchFamily="2" charset="-122"/>
              </a:rPr>
              <a:t>以</a:t>
            </a:r>
            <a:r>
              <a:rPr lang="en-US" sz="1600">
                <a:latin typeface="Courier New" panose="02070309020205020404" charset="0"/>
                <a:ea typeface="宋体" panose="02010600030101010101" pitchFamily="2" charset="-122"/>
              </a:rPr>
              <a:t>i</a:t>
            </a:r>
            <a:r>
              <a:rPr lang="zh-CN" sz="1600">
                <a:latin typeface="Courier New" panose="02070309020205020404" charset="0"/>
                <a:ea typeface="宋体" panose="02010600030101010101" pitchFamily="2" charset="-122"/>
              </a:rPr>
              <a:t>为源点调用迪杰斯特拉算法</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d.append(dist)        # </a:t>
            </a:r>
            <a:r>
              <a:rPr lang="zh-CN" sz="1600">
                <a:latin typeface="Courier New" panose="02070309020205020404" charset="0"/>
                <a:ea typeface="宋体" panose="02010600030101010101" pitchFamily="2" charset="-122"/>
              </a:rPr>
              <a:t>以</a:t>
            </a:r>
            <a:r>
              <a:rPr lang="en-US" sz="1600">
                <a:latin typeface="Courier New" panose="02070309020205020404" charset="0"/>
                <a:ea typeface="宋体" panose="02010600030101010101" pitchFamily="2" charset="-122"/>
              </a:rPr>
              <a:t>i</a:t>
            </a:r>
            <a:r>
              <a:rPr lang="zh-CN" sz="1600">
                <a:latin typeface="Courier New" panose="02070309020205020404" charset="0"/>
                <a:ea typeface="宋体" panose="02010600030101010101" pitchFamily="2" charset="-122"/>
              </a:rPr>
              <a:t>为源点求得的</a:t>
            </a:r>
            <a:r>
              <a:rPr lang="en-US" sz="1600">
                <a:latin typeface="Courier New" panose="02070309020205020404" charset="0"/>
                <a:ea typeface="宋体" panose="02010600030101010101" pitchFamily="2" charset="-122"/>
              </a:rPr>
              <a:t>dist</a:t>
            </a:r>
            <a:r>
              <a:rPr lang="zh-CN" sz="1600">
                <a:latin typeface="Courier New" panose="02070309020205020404" charset="0"/>
                <a:ea typeface="宋体" panose="02010600030101010101" pitchFamily="2" charset="-122"/>
              </a:rPr>
              <a:t>列表添加到结果列表中</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k=int(input())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 in range(k):        # </a:t>
            </a:r>
            <a:r>
              <a:rPr lang="zh-CN" sz="1600">
                <a:latin typeface="Courier New" panose="02070309020205020404" charset="0"/>
                <a:ea typeface="宋体" panose="02010600030101010101" pitchFamily="2" charset="-122"/>
              </a:rPr>
              <a:t>对于每次询问，从二维结果列表</a:t>
            </a:r>
            <a:r>
              <a:rPr lang="en-US" sz="1600">
                <a:latin typeface="Courier New" panose="02070309020205020404" charset="0"/>
                <a:ea typeface="宋体" panose="02010600030101010101" pitchFamily="2" charset="-122"/>
              </a:rPr>
              <a:t>d</a:t>
            </a:r>
            <a:r>
              <a:rPr lang="zh-CN" sz="1600">
                <a:latin typeface="Courier New" panose="02070309020205020404" charset="0"/>
                <a:ea typeface="宋体" panose="02010600030101010101" pitchFamily="2" charset="-122"/>
              </a:rPr>
              <a:t>中取值输出</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a,b=map(int, input().split())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a-=1</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b-=1</a:t>
            </a:r>
          </a:p>
          <a:p>
            <a:r>
              <a:rPr lang="en-US" sz="1600">
                <a:latin typeface="Courier New" panose="02070309020205020404" charset="0"/>
                <a:ea typeface="宋体" panose="02010600030101010101" pitchFamily="2" charset="-122"/>
              </a:rPr>
              <a:t>    # </a:t>
            </a:r>
            <a:r>
              <a:rPr lang="zh-CN" sz="1600">
                <a:latin typeface="Courier New" panose="02070309020205020404" charset="0"/>
                <a:ea typeface="宋体" panose="02010600030101010101" pitchFamily="2" charset="-122"/>
              </a:rPr>
              <a:t>若元素</a:t>
            </a:r>
            <a:r>
              <a:rPr lang="en-US" sz="1600">
                <a:latin typeface="Courier New" panose="02070309020205020404" charset="0"/>
                <a:ea typeface="宋体" panose="02010600030101010101" pitchFamily="2" charset="-122"/>
              </a:rPr>
              <a:t>d[a][b]</a:t>
            </a:r>
            <a:r>
              <a:rPr lang="zh-CN" sz="1600">
                <a:latin typeface="Courier New" panose="02070309020205020404" charset="0"/>
                <a:ea typeface="宋体" panose="02010600030101010101" pitchFamily="2" charset="-122"/>
              </a:rPr>
              <a:t>值为</a:t>
            </a:r>
            <a:r>
              <a:rPr lang="en-US" sz="1600">
                <a:latin typeface="Courier New" panose="02070309020205020404" charset="0"/>
                <a:ea typeface="宋体" panose="02010600030101010101" pitchFamily="2" charset="-122"/>
              </a:rPr>
              <a:t>MaxVal</a:t>
            </a:r>
            <a:r>
              <a:rPr lang="zh-CN" sz="1600">
                <a:latin typeface="Courier New" panose="02070309020205020404" charset="0"/>
                <a:ea typeface="宋体" panose="02010600030101010101" pitchFamily="2" charset="-122"/>
              </a:rPr>
              <a:t>，则输出</a:t>
            </a:r>
            <a:r>
              <a:rPr lang="en-US" sz="1600">
                <a:latin typeface="Courier New" panose="02070309020205020404" charset="0"/>
                <a:ea typeface="宋体" panose="02010600030101010101" pitchFamily="2" charset="-122"/>
              </a:rPr>
              <a:t>-1</a:t>
            </a:r>
            <a:r>
              <a:rPr lang="zh-CN" sz="1600">
                <a:latin typeface="Courier New" panose="02070309020205020404" charset="0"/>
                <a:ea typeface="宋体" panose="02010600030101010101" pitchFamily="2" charset="-122"/>
              </a:rPr>
              <a:t>，否则输出顶点</a:t>
            </a:r>
            <a:r>
              <a:rPr lang="en-US" sz="1600">
                <a:latin typeface="Courier New" panose="02070309020205020404" charset="0"/>
                <a:ea typeface="宋体" panose="02010600030101010101" pitchFamily="2" charset="-122"/>
              </a:rPr>
              <a:t>a</a:t>
            </a:r>
            <a:r>
              <a:rPr lang="zh-CN"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rPr>
              <a:t>b</a:t>
            </a:r>
            <a:r>
              <a:rPr lang="zh-CN" sz="1600">
                <a:latin typeface="Courier New" panose="02070309020205020404" charset="0"/>
                <a:ea typeface="宋体" panose="02010600030101010101" pitchFamily="2" charset="-122"/>
              </a:rPr>
              <a:t>之间的最短路径长度</a:t>
            </a:r>
            <a:endParaRPr lang="en-US" sz="1600">
              <a:latin typeface="Times New Roman" panose="02020603050405020304" pitchFamily="18" charset="0"/>
              <a:ea typeface="宋体" panose="02010600030101010101" pitchFamily="2" charset="-122"/>
              <a:cs typeface="Times New Roman" panose="02020603050405020304" pitchFamily="18" charset="0"/>
            </a:endParaRPr>
          </a:p>
          <a:p>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print(-1 if d[a][b]==MaxVal else d[a][b])</a:t>
            </a:r>
            <a:endParaRPr lang="en-US" altLang="en-US" sz="1600">
              <a:latin typeface="Times New Roman" panose="02020603050405020304" pitchFamily="18" charset="0"/>
              <a:ea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14.5 </a:t>
            </a:r>
            <a:r>
              <a:rPr lang="zh-CN" altLang="en-US" sz="3200" noProof="0" dirty="0">
                <a:ln>
                  <a:noFill/>
                </a:ln>
                <a:effectLst/>
                <a:uLnTx/>
                <a:uFillTx/>
                <a:latin typeface="黑体" panose="02010609060101010101" pitchFamily="2" charset="-122"/>
                <a:ea typeface="黑体" panose="02010609060101010101" pitchFamily="2" charset="-122"/>
                <a:sym typeface="+mn-ea"/>
              </a:rPr>
              <a:t>在线题目求解</a:t>
            </a:r>
            <a:endParaRPr lang="zh-CN" altLang="en-US"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坚持散步</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custDataLst>
              <p:tags r:id="rId1"/>
            </p:custDataLst>
          </p:nvPr>
        </p:nvSpPr>
        <p:spPr>
          <a:xfrm>
            <a:off x="323850" y="1275398"/>
            <a:ext cx="7754938" cy="132207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采用Floyd算法求解，以二维列表表示的邻接矩阵存储图，则可先直接调用该算法求得任意两点之间的最短路径长度保存在邻接矩阵（结果列表）中；然后在输入两个查询点时，从结果列表中取得相应元素输出（若列表元素值为无穷大时，则输出-1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14.5 </a:t>
            </a:r>
            <a:r>
              <a:rPr lang="zh-CN" altLang="en-US" sz="3200" noProof="0" dirty="0">
                <a:ln>
                  <a:noFill/>
                </a:ln>
                <a:effectLst/>
                <a:uLnTx/>
                <a:uFillTx/>
                <a:latin typeface="黑体" panose="02010609060101010101" pitchFamily="2" charset="-122"/>
                <a:ea typeface="黑体" panose="02010609060101010101" pitchFamily="2" charset="-122"/>
                <a:sym typeface="+mn-ea"/>
              </a:rPr>
              <a:t>在线题目求解</a:t>
            </a:r>
            <a:endParaRPr lang="zh-CN" altLang="en-US"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坚持散步</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23215" y="1327785"/>
            <a:ext cx="8273415" cy="230695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因最多</a:t>
            </a:r>
            <a:r>
              <a:rPr lang="en-US" sz="1600">
                <a:latin typeface="Courier New" panose="02070309020205020404" charset="0"/>
                <a:ea typeface="宋体" panose="02010600030101010101" pitchFamily="2" charset="-122"/>
              </a:rPr>
              <a:t>100</a:t>
            </a:r>
            <a:r>
              <a:rPr lang="zh-CN" sz="1600">
                <a:latin typeface="Courier New" panose="02070309020205020404" charset="0"/>
                <a:ea typeface="宋体" panose="02010600030101010101" pitchFamily="2" charset="-122"/>
              </a:rPr>
              <a:t>个顶点，每条边的长度不超过</a:t>
            </a:r>
            <a:r>
              <a:rPr lang="en-US" sz="1600">
                <a:latin typeface="Courier New" panose="02070309020205020404" charset="0"/>
                <a:ea typeface="宋体" panose="02010600030101010101" pitchFamily="2" charset="-122"/>
              </a:rPr>
              <a:t>100</a:t>
            </a:r>
            <a:r>
              <a:rPr lang="zh-CN" sz="1600">
                <a:latin typeface="Courier New" panose="02070309020205020404" charset="0"/>
                <a:ea typeface="宋体" panose="02010600030101010101" pitchFamily="2" charset="-122"/>
              </a:rPr>
              <a:t>，则最短路径长度不会超出</a:t>
            </a:r>
            <a:r>
              <a:rPr lang="en-US" sz="1600">
                <a:latin typeface="Courier New" panose="02070309020205020404" charset="0"/>
                <a:ea typeface="宋体" panose="02010600030101010101" pitchFamily="2" charset="-122"/>
              </a:rPr>
              <a:t>99*100</a:t>
            </a:r>
          </a:p>
          <a:p>
            <a:r>
              <a:rPr lang="en-US" sz="1600">
                <a:latin typeface="Courier New" panose="02070309020205020404" charset="0"/>
                <a:ea typeface="宋体" panose="02010600030101010101" pitchFamily="2" charset="-122"/>
              </a:rPr>
              <a:t>MaxVal=99*100+1                 # </a:t>
            </a:r>
            <a:r>
              <a:rPr lang="zh-CN" sz="1600">
                <a:latin typeface="Courier New" panose="02070309020205020404" charset="0"/>
                <a:ea typeface="宋体" panose="02010600030101010101" pitchFamily="2" charset="-122"/>
              </a:rPr>
              <a:t>假设的无穷大</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def Floyd():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弗洛伊德算法</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k in range(n):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k</a:t>
            </a:r>
            <a:r>
              <a:rPr lang="zh-CN" sz="1600">
                <a:latin typeface="Courier New" panose="02070309020205020404" charset="0"/>
                <a:ea typeface="宋体" panose="02010600030101010101" pitchFamily="2" charset="-122"/>
              </a:rPr>
              <a:t>为中间点</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 in range(n):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i</a:t>
            </a:r>
            <a:r>
              <a:rPr lang="zh-CN" sz="1600">
                <a:latin typeface="Courier New" panose="02070309020205020404" charset="0"/>
                <a:ea typeface="宋体" panose="02010600030101010101" pitchFamily="2" charset="-122"/>
              </a:rPr>
              <a:t>为起点</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j in range(n):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j</a:t>
            </a:r>
            <a:r>
              <a:rPr lang="zh-CN" sz="1600">
                <a:latin typeface="Courier New" panose="02070309020205020404" charset="0"/>
                <a:ea typeface="宋体" panose="02010600030101010101" pitchFamily="2" charset="-122"/>
              </a:rPr>
              <a:t>为终点</a:t>
            </a:r>
          </a:p>
          <a:p>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 </a:t>
            </a:r>
            <a:r>
              <a:rPr lang="zh-CN" sz="1600">
                <a:latin typeface="Courier New" panose="02070309020205020404" charset="0"/>
                <a:sym typeface="+mn-ea"/>
              </a:rPr>
              <a:t>计算</a:t>
            </a:r>
            <a:r>
              <a:rPr lang="en-US" sz="1600">
                <a:latin typeface="Courier New" panose="02070309020205020404" charset="0"/>
                <a:sym typeface="+mn-ea"/>
              </a:rPr>
              <a:t>i</a:t>
            </a:r>
            <a:r>
              <a:rPr lang="zh-CN" sz="1600">
                <a:latin typeface="Courier New" panose="02070309020205020404" charset="0"/>
                <a:sym typeface="+mn-ea"/>
              </a:rPr>
              <a:t>到</a:t>
            </a:r>
            <a:r>
              <a:rPr lang="en-US" sz="1600">
                <a:latin typeface="Courier New" panose="02070309020205020404" charset="0"/>
                <a:sym typeface="+mn-ea"/>
              </a:rPr>
              <a:t>j</a:t>
            </a:r>
            <a:r>
              <a:rPr lang="zh-CN" sz="1600">
                <a:latin typeface="Courier New" panose="02070309020205020404" charset="0"/>
                <a:sym typeface="+mn-ea"/>
              </a:rPr>
              <a:t>的最短路径长度</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d[i][j]=min(d[i][j], d[i][k]+d[k][j])</a:t>
            </a:r>
            <a:endParaRPr lang="zh-CN" altLang="en-US" sz="1600">
              <a:latin typeface="Courier New" panose="02070309020205020404" charset="0"/>
              <a:ea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14.5 </a:t>
            </a:r>
            <a:r>
              <a:rPr lang="zh-CN" altLang="en-US" sz="3200" noProof="0" dirty="0">
                <a:ln>
                  <a:noFill/>
                </a:ln>
                <a:effectLst/>
                <a:uLnTx/>
                <a:uFillTx/>
                <a:latin typeface="黑体" panose="02010609060101010101" pitchFamily="2" charset="-122"/>
                <a:ea typeface="黑体" panose="02010609060101010101" pitchFamily="2" charset="-122"/>
                <a:sym typeface="+mn-ea"/>
              </a:rPr>
              <a:t>在线题目求解</a:t>
            </a:r>
            <a:endParaRPr lang="zh-CN" altLang="en-US"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坚持散步</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23850" y="1275715"/>
            <a:ext cx="8520430" cy="3538220"/>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T=int(input())</a:t>
            </a:r>
          </a:p>
          <a:p>
            <a:r>
              <a:rPr sz="1600">
                <a:latin typeface="Courier New" panose="02070309020205020404" charset="0"/>
                <a:ea typeface="宋体" panose="02010600030101010101" pitchFamily="2" charset="-122"/>
              </a:rPr>
              <a:t>for i in range(T):</a:t>
            </a:r>
          </a:p>
          <a:p>
            <a:r>
              <a:rPr sz="1600">
                <a:latin typeface="Courier New" panose="02070309020205020404" charset="0"/>
                <a:ea typeface="宋体" panose="02010600030101010101" pitchFamily="2" charset="-122"/>
              </a:rPr>
              <a:t>    n,m=map(int,input().split())</a:t>
            </a:r>
          </a:p>
          <a:p>
            <a:r>
              <a:rPr sz="1600">
                <a:latin typeface="Courier New" panose="02070309020205020404" charset="0"/>
                <a:ea typeface="宋体" panose="02010600030101010101" pitchFamily="2" charset="-122"/>
              </a:rPr>
              <a:t>    d=[[MaxVal]*n for i in range(n)]      # 邻接矩阵，结果列表</a:t>
            </a:r>
          </a:p>
          <a:p>
            <a:r>
              <a:rPr sz="1600">
                <a:latin typeface="Courier New" panose="02070309020205020404" charset="0"/>
                <a:ea typeface="宋体" panose="02010600030101010101" pitchFamily="2" charset="-122"/>
              </a:rPr>
              <a:t>    for i in range(n): d[i][i]=0</a:t>
            </a:r>
          </a:p>
          <a:p>
            <a:r>
              <a:rPr sz="1600">
                <a:latin typeface="Courier New" panose="02070309020205020404" charset="0"/>
                <a:ea typeface="宋体" panose="02010600030101010101" pitchFamily="2" charset="-122"/>
              </a:rPr>
              <a:t>    for i in range(m):                    # 建图（邻接矩阵）</a:t>
            </a:r>
          </a:p>
          <a:p>
            <a:r>
              <a:rPr sz="1600">
                <a:latin typeface="Courier New" panose="02070309020205020404" charset="0"/>
                <a:ea typeface="宋体" panose="02010600030101010101" pitchFamily="2" charset="-122"/>
              </a:rPr>
              <a:t>        a,b,c=map(int, input().split())</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a-=1</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b-=1</a:t>
            </a:r>
          </a:p>
          <a:p>
            <a:r>
              <a:rPr sz="1600">
                <a:latin typeface="Courier New" panose="02070309020205020404" charset="0"/>
                <a:ea typeface="宋体" panose="02010600030101010101" pitchFamily="2" charset="-122"/>
              </a:rPr>
              <a:t>        if d[a][b]&gt;c: d[a][b]=d[b][a]=c</a:t>
            </a:r>
          </a:p>
          <a:p>
            <a:r>
              <a:rPr sz="1600">
                <a:latin typeface="Courier New" panose="02070309020205020404" charset="0"/>
                <a:ea typeface="宋体" panose="02010600030101010101" pitchFamily="2" charset="-122"/>
              </a:rPr>
              <a:t>    Floyd()                               # 调用弗洛伊德算法</a:t>
            </a:r>
          </a:p>
          <a:p>
            <a:r>
              <a:rPr sz="1600">
                <a:latin typeface="Courier New" panose="02070309020205020404" charset="0"/>
                <a:ea typeface="宋体" panose="02010600030101010101" pitchFamily="2" charset="-122"/>
              </a:rPr>
              <a:t>    k=int(input())</a:t>
            </a:r>
          </a:p>
          <a:p>
            <a:r>
              <a:rPr sz="1600">
                <a:latin typeface="Courier New" panose="02070309020205020404" charset="0"/>
                <a:ea typeface="宋体" panose="02010600030101010101" pitchFamily="2" charset="-122"/>
              </a:rPr>
              <a:t>    for i in range(k):  # 对于每次询问，从二维结果列表d中取值输出</a:t>
            </a:r>
          </a:p>
          <a:p>
            <a:r>
              <a:rPr sz="1600">
                <a:latin typeface="Courier New" panose="02070309020205020404" charset="0"/>
                <a:ea typeface="宋体" panose="02010600030101010101" pitchFamily="2" charset="-122"/>
              </a:rPr>
              <a:t>        a,b=map(int, input().split())</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a-=1</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b-=1</a:t>
            </a:r>
          </a:p>
          <a:p>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若d[a][b]值为MaxVal，则输出-1，否则输出顶点a、b之间的最短路径长度</a:t>
            </a:r>
          </a:p>
          <a:p>
            <a:r>
              <a:rPr sz="1600">
                <a:latin typeface="Courier New" panose="02070309020205020404" charset="0"/>
                <a:ea typeface="宋体" panose="02010600030101010101" pitchFamily="2" charset="-122"/>
              </a:rPr>
              <a:t>        print(-1 if d[a][b]==MaxVal else d[a][b])</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9005"/>
            <a:ext cx="7656830"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坚持散步</a:t>
            </a:r>
          </a:p>
        </p:txBody>
      </p:sp>
      <p:sp>
        <p:nvSpPr>
          <p:cNvPr id="100" name="文本框 99"/>
          <p:cNvSpPr txBox="1"/>
          <p:nvPr/>
        </p:nvSpPr>
        <p:spPr>
          <a:xfrm>
            <a:off x="395605" y="1327785"/>
            <a:ext cx="7484110" cy="2861310"/>
          </a:xfrm>
          <a:prstGeom prst="rect">
            <a:avLst/>
          </a:prstGeom>
          <a:noFill/>
          <a:ln w="9525">
            <a:noFill/>
          </a:ln>
        </p:spPr>
        <p:txBody>
          <a:bodyPr wrap="square">
            <a:spAutoFit/>
          </a:bodyPr>
          <a:lstStyle/>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住在南山校区的HY喜欢散步。他发现南山校区有n个景点（从1到n进行编号）很值得观赏，比如竹林舞步，小河夕阳等。这些景点中，有些相互能够直达，而有些要先经过其他的一些景点才能到达。他已经记下了一些直达道路的用时信息。散步是好的，但散步太久也会累的，所以当他身处某个景点时，就想知道从这个景点散步到另一个他想去的景点的最少用时。</a:t>
            </a:r>
          </a:p>
          <a:p>
            <a:endParaRPr sz="1800">
              <a:latin typeface="Times New Roman" panose="02020603050405020304" pitchFamily="18" charset="0"/>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输入</a:t>
            </a:r>
            <a:r>
              <a:rPr sz="1800">
                <a:latin typeface="Times New Roman" panose="02020603050405020304" pitchFamily="18" charset="0"/>
                <a:ea typeface="宋体" panose="02010600030101010101" pitchFamily="2" charset="-122"/>
                <a:cs typeface="Times New Roman" panose="02020603050405020304" pitchFamily="18" charset="0"/>
              </a:rPr>
              <a:t>:</a:t>
            </a: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首先输入一个正整数T，表示测试数据的组数，然后是T组测试数据。</a:t>
            </a:r>
          </a:p>
          <a:p>
            <a:r>
              <a:rPr sz="1800">
                <a:latin typeface="Times New Roman" panose="02020603050405020304" pitchFamily="18" charset="0"/>
                <a:ea typeface="宋体" panose="02010600030101010101" pitchFamily="2" charset="-122"/>
                <a:cs typeface="Times New Roman" panose="02020603050405020304" pitchFamily="18" charset="0"/>
              </a:rPr>
              <a:t>每组测试包含两个部分。分别是：景点信息和查询。</a:t>
            </a:r>
          </a:p>
        </p:txBody>
      </p:sp>
      <p:sp>
        <p:nvSpPr>
          <p:cNvPr id="5" name="文本框 4"/>
          <p:cNvSpPr txBox="1"/>
          <p:nvPr/>
        </p:nvSpPr>
        <p:spPr>
          <a:xfrm>
            <a:off x="4423410" y="2387600"/>
            <a:ext cx="297180" cy="368300"/>
          </a:xfrm>
          <a:prstGeom prst="rect">
            <a:avLst/>
          </a:prstGeom>
          <a:noFill/>
        </p:spPr>
        <p:txBody>
          <a:bodyPr wrap="none" rtlCol="0" anchor="t">
            <a:spAutoFit/>
          </a:bodyPr>
          <a:lstStyle/>
          <a:p>
            <a:r>
              <a:rPr>
                <a:latin typeface="Times New Roman" panose="02020603050405020304" pitchFamily="18" charset="0"/>
                <a:cs typeface="Times New Roman" panose="02020603050405020304" pitchFamily="18" charset="0"/>
                <a:sym typeface="+mn-ea"/>
              </a:rPr>
              <a:t>x</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endParaRPr lang="zh-CN" altLang="en-US"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9005"/>
            <a:ext cx="7656830"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坚持散步</a:t>
            </a:r>
          </a:p>
        </p:txBody>
      </p:sp>
      <p:sp>
        <p:nvSpPr>
          <p:cNvPr id="100" name="文本框 99"/>
          <p:cNvSpPr txBox="1"/>
          <p:nvPr/>
        </p:nvSpPr>
        <p:spPr>
          <a:xfrm>
            <a:off x="395605" y="1327785"/>
            <a:ext cx="7647940" cy="2306955"/>
          </a:xfrm>
          <a:prstGeom prst="rect">
            <a:avLst/>
          </a:prstGeom>
          <a:noFill/>
          <a:ln w="9525">
            <a:noFill/>
          </a:ln>
        </p:spPr>
        <p:txBody>
          <a:bodyPr wrap="square">
            <a:spAutoFit/>
          </a:bodyPr>
          <a:lstStyle/>
          <a:p>
            <a:r>
              <a:rPr sz="1800" b="1">
                <a:latin typeface="Times New Roman" panose="02020603050405020304" pitchFamily="18" charset="0"/>
                <a:ea typeface="宋体" panose="02010600030101010101" pitchFamily="2" charset="-122"/>
                <a:cs typeface="Times New Roman" panose="02020603050405020304" pitchFamily="18" charset="0"/>
              </a:rPr>
              <a:t>输入</a:t>
            </a:r>
            <a:r>
              <a:rPr sz="1800">
                <a:latin typeface="Times New Roman" panose="02020603050405020304" pitchFamily="18" charset="0"/>
                <a:ea typeface="宋体" panose="02010600030101010101" pitchFamily="2" charset="-122"/>
                <a:cs typeface="Times New Roman" panose="02020603050405020304" pitchFamily="18" charset="0"/>
              </a:rPr>
              <a:t>:</a:t>
            </a: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景点信息部分，首先是2个整数n和m（2≤n≤100，1≤m≤n(n-1)/2），分别表示有n个景点，以及m条直达道路的用时信息。然后有m行输入，每行输入三个整数a，b，c（1≤a,b≤n，a≠b，1≤c&lt;100），表示由景点a散步到景点b，HY散步需要用时c分钟，当然，他由景点b散步到景点a也要c分钟。</a:t>
            </a: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查询部分，首先是1个整数k（1≤k≤5000），表示后面接k次询问。紧接着k行数据，每行包括两个整数s，d（1≤s，d≤n，s≠d），分别表示HY想知道从景点s散步到另一个景点d的用时（分钟数）。</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endParaRPr lang="zh-CN" altLang="en-US"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785495"/>
            <a:ext cx="7656830"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坚持散步</a:t>
            </a:r>
          </a:p>
        </p:txBody>
      </p:sp>
      <p:sp>
        <p:nvSpPr>
          <p:cNvPr id="100" name="文本框 99"/>
          <p:cNvSpPr txBox="1"/>
          <p:nvPr/>
        </p:nvSpPr>
        <p:spPr>
          <a:xfrm>
            <a:off x="323850" y="1112520"/>
            <a:ext cx="7647940" cy="3969385"/>
          </a:xfrm>
          <a:prstGeom prst="rect">
            <a:avLst/>
          </a:prstGeom>
          <a:noFill/>
          <a:ln w="9525">
            <a:noFill/>
          </a:ln>
        </p:spPr>
        <p:txBody>
          <a:bodyPr wrap="square">
            <a:spAutoFit/>
          </a:bodyPr>
          <a:lstStyle/>
          <a:p>
            <a:r>
              <a:rPr sz="1800" b="1">
                <a:latin typeface="Times New Roman" panose="02020603050405020304" pitchFamily="18" charset="0"/>
                <a:ea typeface="宋体" panose="02010600030101010101" pitchFamily="2" charset="-122"/>
                <a:cs typeface="Times New Roman" panose="02020603050405020304" pitchFamily="18" charset="0"/>
              </a:rPr>
              <a:t>输入</a:t>
            </a:r>
            <a:r>
              <a:rPr sz="1800">
                <a:latin typeface="Times New Roman" panose="02020603050405020304" pitchFamily="18" charset="0"/>
                <a:ea typeface="宋体" panose="02010600030101010101" pitchFamily="2" charset="-122"/>
                <a:cs typeface="Times New Roman" panose="02020603050405020304" pitchFamily="18" charset="0"/>
              </a:rPr>
              <a:t>:</a:t>
            </a: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注意，因为HY有点粗心，可能发生以下情况：</a:t>
            </a:r>
          </a:p>
          <a:p>
            <a:r>
              <a:rPr sz="1800">
                <a:latin typeface="Times New Roman" panose="02020603050405020304" pitchFamily="18" charset="0"/>
                <a:ea typeface="宋体" panose="02010600030101010101" pitchFamily="2" charset="-122"/>
                <a:cs typeface="Times New Roman" panose="02020603050405020304" pitchFamily="18" charset="0"/>
              </a:rPr>
              <a:t>（1）他所记下有些用时信息可能重复，比如：</a:t>
            </a:r>
          </a:p>
          <a:p>
            <a:r>
              <a:rPr sz="1800">
                <a:latin typeface="Times New Roman" panose="02020603050405020304" pitchFamily="18" charset="0"/>
                <a:ea typeface="宋体" panose="02010600030101010101" pitchFamily="2" charset="-122"/>
                <a:cs typeface="Times New Roman" panose="02020603050405020304" pitchFamily="18" charset="0"/>
              </a:rPr>
              <a:t>1 2 3</a:t>
            </a:r>
          </a:p>
          <a:p>
            <a:r>
              <a:rPr sz="1800">
                <a:latin typeface="Times New Roman" panose="02020603050405020304" pitchFamily="18" charset="0"/>
                <a:ea typeface="宋体" panose="02010600030101010101" pitchFamily="2" charset="-122"/>
                <a:cs typeface="Times New Roman" panose="02020603050405020304" pitchFamily="18" charset="0"/>
              </a:rPr>
              <a:t>2 1 3</a:t>
            </a:r>
          </a:p>
          <a:p>
            <a:r>
              <a:rPr sz="1800">
                <a:latin typeface="Times New Roman" panose="02020603050405020304" pitchFamily="18" charset="0"/>
                <a:ea typeface="宋体" panose="02010600030101010101" pitchFamily="2" charset="-122"/>
                <a:cs typeface="Times New Roman" panose="02020603050405020304" pitchFamily="18" charset="0"/>
              </a:rPr>
              <a:t>（2）有些同一条路的用时信息可能不一致，比如：</a:t>
            </a:r>
          </a:p>
          <a:p>
            <a:r>
              <a:rPr sz="1800">
                <a:latin typeface="Times New Roman" panose="02020603050405020304" pitchFamily="18" charset="0"/>
                <a:ea typeface="宋体" panose="02010600030101010101" pitchFamily="2" charset="-122"/>
                <a:cs typeface="Times New Roman" panose="02020603050405020304" pitchFamily="18" charset="0"/>
              </a:rPr>
              <a:t>1 2 3</a:t>
            </a:r>
          </a:p>
          <a:p>
            <a:r>
              <a:rPr sz="1800">
                <a:latin typeface="Times New Roman" panose="02020603050405020304" pitchFamily="18" charset="0"/>
                <a:ea typeface="宋体" panose="02010600030101010101" pitchFamily="2" charset="-122"/>
                <a:cs typeface="Times New Roman" panose="02020603050405020304" pitchFamily="18" charset="0"/>
              </a:rPr>
              <a:t>1 2 4</a:t>
            </a: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在这种情况下，以其中用时最少的信息为准。</a:t>
            </a:r>
          </a:p>
          <a:p>
            <a:r>
              <a:rPr sz="1800">
                <a:latin typeface="Times New Roman" panose="02020603050405020304" pitchFamily="18" charset="0"/>
                <a:ea typeface="宋体" panose="02010600030101010101" pitchFamily="2" charset="-122"/>
                <a:cs typeface="Times New Roman" panose="02020603050405020304" pitchFamily="18" charset="0"/>
              </a:rPr>
              <a:t>（3）有些路用时信息可能忘记了，比如有3个景点1，2，3；他只记住1条路的用时：</a:t>
            </a:r>
          </a:p>
          <a:p>
            <a:r>
              <a:rPr sz="1800">
                <a:latin typeface="Times New Roman" panose="02020603050405020304" pitchFamily="18" charset="0"/>
                <a:ea typeface="宋体" panose="02010600030101010101" pitchFamily="2" charset="-122"/>
                <a:cs typeface="Times New Roman" panose="02020603050405020304" pitchFamily="18" charset="0"/>
              </a:rPr>
              <a:t>1 2 1</a:t>
            </a: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在这种情况下，认为从景点1到景点3没有直达的路，从景点2到景点3也没有直达的路。</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endParaRPr lang="zh-CN" altLang="en-US"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坚持散步</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95605" y="1327785"/>
            <a:ext cx="7484110" cy="922020"/>
          </a:xfrm>
          <a:prstGeom prst="rect">
            <a:avLst/>
          </a:prstGeom>
          <a:noFill/>
          <a:ln w="9525">
            <a:noFill/>
          </a:ln>
        </p:spPr>
        <p:txBody>
          <a:bodyPr wrap="square">
            <a:spAutoFit/>
          </a:bodyPr>
          <a:lstStyle/>
          <a:p>
            <a:r>
              <a:rPr sz="1800" b="1">
                <a:latin typeface="Times New Roman" panose="02020603050405020304" pitchFamily="18" charset="0"/>
                <a:ea typeface="宋体" panose="02010600030101010101" pitchFamily="2" charset="-122"/>
                <a:cs typeface="Times New Roman" panose="02020603050405020304" pitchFamily="18" charset="0"/>
              </a:rPr>
              <a:t>输出</a:t>
            </a:r>
            <a:r>
              <a:rPr sz="1800">
                <a:latin typeface="Times New Roman" panose="02020603050405020304" pitchFamily="18" charset="0"/>
                <a:ea typeface="宋体" panose="02010600030101010101" pitchFamily="2" charset="-122"/>
                <a:cs typeface="Times New Roman" panose="02020603050405020304" pitchFamily="18" charset="0"/>
              </a:rPr>
              <a:t>:</a:t>
            </a:r>
          </a:p>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对于每组测试，每次询问输出一行，包含一个整数，表示从景点s散步到另一个景点d的最少用时。如果景点s到景点d无路可通，输出-1。</a:t>
            </a:r>
          </a:p>
        </p:txBody>
      </p:sp>
      <p:sp>
        <p:nvSpPr>
          <p:cNvPr id="2" name="文本框 1"/>
          <p:cNvSpPr txBox="1"/>
          <p:nvPr>
            <p:custDataLst>
              <p:tags r:id="rId1"/>
            </p:custDataLst>
          </p:nvPr>
        </p:nvSpPr>
        <p:spPr>
          <a:xfrm>
            <a:off x="395605" y="2212340"/>
            <a:ext cx="3476625" cy="2584450"/>
          </a:xfrm>
          <a:prstGeom prst="rect">
            <a:avLst/>
          </a:prstGeom>
          <a:noFill/>
          <a:ln w="9525">
            <a:noFill/>
          </a:ln>
        </p:spPr>
        <p:txBody>
          <a:bodyPr wrap="square">
            <a:spAutoFit/>
          </a:bodyPr>
          <a:lstStyle/>
          <a:p>
            <a:r>
              <a:rPr lang="zh-CN" sz="1800" b="1">
                <a:latin typeface="Times New Roman" panose="02020603050405020304" pitchFamily="18" charset="0"/>
                <a:ea typeface="宋体" panose="02010600030101010101" pitchFamily="2" charset="-122"/>
              </a:rPr>
              <a:t>输入样例</a:t>
            </a:r>
            <a:r>
              <a:rPr lang="en-US" sz="1800" b="1">
                <a:latin typeface="Times New Roman" panose="02020603050405020304" pitchFamily="18" charset="0"/>
                <a:ea typeface="宋体" panose="02010600030101010101" pitchFamily="2" charset="-122"/>
              </a:rPr>
              <a:t>:</a:t>
            </a:r>
            <a:endParaRPr lang="en-US" sz="1800">
              <a:latin typeface="Times New Roman" panose="02020603050405020304" pitchFamily="18" charset="0"/>
              <a:ea typeface="宋体" panose="02010600030101010101" pitchFamily="2" charset="-122"/>
            </a:endParaRPr>
          </a:p>
          <a:p>
            <a:r>
              <a:rPr lang="en-US" sz="1800">
                <a:latin typeface="Times New Roman" panose="02020603050405020304" pitchFamily="18" charset="0"/>
                <a:ea typeface="宋体" panose="02010600030101010101" pitchFamily="2" charset="-122"/>
              </a:rPr>
              <a:t>1</a:t>
            </a:r>
          </a:p>
          <a:p>
            <a:r>
              <a:rPr lang="en-US" sz="1800">
                <a:latin typeface="Times New Roman" panose="02020603050405020304" pitchFamily="18" charset="0"/>
                <a:ea typeface="宋体" panose="02010600030101010101" pitchFamily="2" charset="-122"/>
              </a:rPr>
              <a:t>3 2</a:t>
            </a:r>
          </a:p>
          <a:p>
            <a:r>
              <a:rPr lang="en-US" sz="1800">
                <a:latin typeface="Times New Roman" panose="02020603050405020304" pitchFamily="18" charset="0"/>
                <a:ea typeface="宋体" panose="02010600030101010101" pitchFamily="2" charset="-122"/>
              </a:rPr>
              <a:t>1 2 3</a:t>
            </a:r>
          </a:p>
          <a:p>
            <a:r>
              <a:rPr lang="en-US" sz="1800">
                <a:latin typeface="Times New Roman" panose="02020603050405020304" pitchFamily="18" charset="0"/>
                <a:ea typeface="宋体" panose="02010600030101010101" pitchFamily="2" charset="-122"/>
              </a:rPr>
              <a:t>2 3 1</a:t>
            </a:r>
          </a:p>
          <a:p>
            <a:r>
              <a:rPr lang="en-US" sz="1800">
                <a:latin typeface="Times New Roman" panose="02020603050405020304" pitchFamily="18" charset="0"/>
                <a:ea typeface="宋体" panose="02010600030101010101" pitchFamily="2" charset="-122"/>
              </a:rPr>
              <a:t>3</a:t>
            </a:r>
          </a:p>
          <a:p>
            <a:r>
              <a:rPr lang="en-US" sz="1800">
                <a:latin typeface="Times New Roman" panose="02020603050405020304" pitchFamily="18" charset="0"/>
                <a:ea typeface="宋体" panose="02010600030101010101" pitchFamily="2" charset="-122"/>
              </a:rPr>
              <a:t>1 2</a:t>
            </a:r>
          </a:p>
          <a:p>
            <a:r>
              <a:rPr lang="en-US" sz="1800">
                <a:latin typeface="Times New Roman" panose="02020603050405020304" pitchFamily="18" charset="0"/>
                <a:ea typeface="宋体" panose="02010600030101010101" pitchFamily="2" charset="-122"/>
              </a:rPr>
              <a:t>1 3</a:t>
            </a:r>
          </a:p>
          <a:p>
            <a:r>
              <a:rPr lang="en-US" sz="1800">
                <a:latin typeface="Times New Roman" panose="02020603050405020304" pitchFamily="18" charset="0"/>
                <a:ea typeface="宋体" panose="02010600030101010101" pitchFamily="2" charset="-122"/>
              </a:rPr>
              <a:t>3 2</a:t>
            </a:r>
          </a:p>
        </p:txBody>
      </p:sp>
      <p:sp>
        <p:nvSpPr>
          <p:cNvPr id="4" name="文本框 3"/>
          <p:cNvSpPr txBox="1"/>
          <p:nvPr/>
        </p:nvSpPr>
        <p:spPr>
          <a:xfrm>
            <a:off x="2627630" y="3364230"/>
            <a:ext cx="5080000" cy="1198880"/>
          </a:xfrm>
          <a:prstGeom prst="rect">
            <a:avLst/>
          </a:prstGeom>
          <a:noFill/>
          <a:ln w="9525">
            <a:noFill/>
          </a:ln>
        </p:spPr>
        <p:txBody>
          <a:bodyPr>
            <a:spAutoFit/>
          </a:bodyPr>
          <a:lstStyle/>
          <a:p>
            <a:r>
              <a:rPr lang="zh-CN" altLang="en-US" sz="1800" b="1">
                <a:latin typeface="Times New Roman" panose="02020603050405020304" pitchFamily="18" charset="0"/>
                <a:sym typeface="+mn-ea"/>
              </a:rPr>
              <a:t>解题思路</a:t>
            </a:r>
            <a:r>
              <a:rPr lang="en-US" sz="1800" b="1">
                <a:latin typeface="Times New Roman" panose="02020603050405020304" pitchFamily="18" charset="0"/>
                <a:sym typeface="+mn-ea"/>
              </a:rPr>
              <a:t>:</a:t>
            </a:r>
          </a:p>
          <a:p>
            <a:r>
              <a:rPr lang="zh-CN" sz="1800">
                <a:latin typeface="Times New Roman" panose="02020603050405020304" pitchFamily="18" charset="0"/>
                <a:ea typeface="宋体" panose="02010600030101010101" pitchFamily="2" charset="-122"/>
              </a:rPr>
              <a:t>本题可视为一个求任意两个顶点之间最短路径的问题。对于此类问题，可以采用Dijkstra算法或Floyd算法求解。</a:t>
            </a:r>
          </a:p>
        </p:txBody>
      </p:sp>
      <p:sp>
        <p:nvSpPr>
          <p:cNvPr id="5" name="文本框 4"/>
          <p:cNvSpPr txBox="1"/>
          <p:nvPr>
            <p:custDataLst>
              <p:tags r:id="rId2"/>
            </p:custDataLst>
          </p:nvPr>
        </p:nvSpPr>
        <p:spPr>
          <a:xfrm>
            <a:off x="1691640" y="2212340"/>
            <a:ext cx="1365250" cy="1198880"/>
          </a:xfrm>
          <a:prstGeom prst="rect">
            <a:avLst/>
          </a:prstGeom>
          <a:noFill/>
          <a:ln w="9525">
            <a:noFill/>
          </a:ln>
        </p:spPr>
        <p:txBody>
          <a:bodyPr wrap="square">
            <a:spAutoFit/>
          </a:bodyPr>
          <a:lstStyle/>
          <a:p>
            <a:r>
              <a:rPr lang="zh-CN" sz="1800" b="1">
                <a:latin typeface="Times New Roman" panose="02020603050405020304" pitchFamily="18" charset="0"/>
                <a:ea typeface="宋体" panose="02010600030101010101" pitchFamily="2" charset="-122"/>
              </a:rPr>
              <a:t>输出样例:</a:t>
            </a:r>
          </a:p>
          <a:p>
            <a:r>
              <a:rPr lang="en-US" sz="1800">
                <a:latin typeface="Times New Roman" panose="02020603050405020304" pitchFamily="18" charset="0"/>
                <a:ea typeface="宋体" panose="02010600030101010101" pitchFamily="2" charset="-122"/>
              </a:rPr>
              <a:t>3</a:t>
            </a:r>
          </a:p>
          <a:p>
            <a:r>
              <a:rPr lang="en-US" sz="1800">
                <a:latin typeface="Times New Roman" panose="02020603050405020304" pitchFamily="18" charset="0"/>
                <a:ea typeface="宋体" panose="02010600030101010101" pitchFamily="2" charset="-122"/>
              </a:rPr>
              <a:t>4</a:t>
            </a:r>
          </a:p>
          <a:p>
            <a:r>
              <a:rPr lang="en-US" sz="1800">
                <a:latin typeface="Times New Roman" panose="02020603050405020304" pitchFamily="18" charset="0"/>
                <a:ea typeface="宋体" panose="02010600030101010101" pitchFamily="2" charset="-122"/>
              </a:rPr>
              <a:t>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14.1 </a:t>
            </a:r>
            <a:r>
              <a:rPr sz="3200" noProof="0" dirty="0" err="1">
                <a:ln>
                  <a:noFill/>
                </a:ln>
                <a:effectLst/>
                <a:uLnTx/>
                <a:uFillTx/>
                <a:latin typeface="黑体" panose="02010609060101010101" pitchFamily="2" charset="-122"/>
                <a:ea typeface="黑体" panose="02010609060101010101" pitchFamily="2" charset="-122"/>
                <a:sym typeface="+mn-ea"/>
              </a:rPr>
              <a:t>Dijkstra算法</a:t>
            </a:r>
            <a:r>
              <a:rPr lang="zh-CN" altLang="en-US" sz="3200" noProof="0" dirty="0">
                <a:ln>
                  <a:noFill/>
                </a:ln>
                <a:effectLst/>
                <a:uLnTx/>
                <a:uFillTx/>
                <a:latin typeface="黑体" panose="02010609060101010101" pitchFamily="2" charset="-122"/>
                <a:ea typeface="黑体" panose="02010609060101010101" pitchFamily="2" charset="-122"/>
                <a:sym typeface="+mn-ea"/>
              </a:rPr>
              <a:t>基础</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Dijkstra算法</a:t>
            </a:r>
            <a:r>
              <a:rPr lang="zh-CN" sz="2000" b="1" noProof="0" dirty="0">
                <a:ln>
                  <a:noFill/>
                </a:ln>
                <a:effectLst/>
                <a:uLnTx/>
                <a:uFillTx/>
                <a:latin typeface="Times New Roman" panose="02020603050405020304" pitchFamily="18" charset="0"/>
                <a:cs typeface="Times New Roman" panose="02020603050405020304" pitchFamily="18" charset="0"/>
                <a:sym typeface="+mn-ea"/>
              </a:rPr>
              <a:t>基础知识</a:t>
            </a:r>
          </a:p>
        </p:txBody>
      </p:sp>
      <p:sp>
        <p:nvSpPr>
          <p:cNvPr id="6" name="文本框 5"/>
          <p:cNvSpPr txBox="1"/>
          <p:nvPr/>
        </p:nvSpPr>
        <p:spPr>
          <a:xfrm>
            <a:off x="323215" y="1204278"/>
            <a:ext cx="7754938" cy="366141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最短路径求解算法：</a:t>
            </a:r>
            <a:r>
              <a:rPr altLang="zh-CN" sz="2000" noProof="0" dirty="0">
                <a:ln>
                  <a:noFill/>
                </a:ln>
                <a:effectLst/>
                <a:uLnTx/>
                <a:uFillTx/>
                <a:latin typeface="Times New Roman" panose="02020603050405020304" pitchFamily="18" charset="0"/>
                <a:cs typeface="Times New Roman" panose="02020603050405020304" pitchFamily="18" charset="0"/>
                <a:sym typeface="+mn-ea"/>
              </a:rPr>
              <a:t>Dijkstra（迪杰斯特拉）算法</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altLang="zh-CN" sz="2000" noProof="0" dirty="0">
                <a:ln>
                  <a:noFill/>
                </a:ln>
                <a:effectLst/>
                <a:uLnTx/>
                <a:uFillTx/>
                <a:latin typeface="Times New Roman" panose="02020603050405020304" pitchFamily="18" charset="0"/>
                <a:cs typeface="Times New Roman" panose="02020603050405020304" pitchFamily="18" charset="0"/>
                <a:sym typeface="+mn-ea"/>
              </a:rPr>
              <a:t>Floyd（弗洛伊德）算法。</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Dijkstra算法适用于求从某个源点到其余各点的最短路径，</a:t>
            </a:r>
            <a:r>
              <a:rPr lang="zh-CN" sz="2000" noProof="0" dirty="0">
                <a:ln>
                  <a:noFill/>
                </a:ln>
                <a:effectLst/>
                <a:uLnTx/>
                <a:uFillTx/>
                <a:latin typeface="Times New Roman" panose="02020603050405020304" pitchFamily="18" charset="0"/>
                <a:cs typeface="Times New Roman" panose="02020603050405020304" pitchFamily="18" charset="0"/>
                <a:sym typeface="+mn-ea"/>
              </a:rPr>
              <a:t>但</a:t>
            </a:r>
            <a:r>
              <a:rPr altLang="zh-CN" sz="2000" noProof="0" dirty="0">
                <a:ln>
                  <a:noFill/>
                </a:ln>
                <a:effectLst/>
                <a:uLnTx/>
                <a:uFillTx/>
                <a:latin typeface="Times New Roman" panose="02020603050405020304" pitchFamily="18" charset="0"/>
                <a:cs typeface="Times New Roman" panose="02020603050405020304" pitchFamily="18" charset="0"/>
                <a:sym typeface="+mn-ea"/>
              </a:rPr>
              <a:t>若以任一顶点为源点调用Dijkstra算法，则也可求得任意两个顶点之间的最短路径。</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Floyd</a:t>
            </a:r>
            <a:r>
              <a:rPr lang="zh-CN" sz="2000" noProof="0" dirty="0">
                <a:ln>
                  <a:noFill/>
                </a:ln>
                <a:effectLst/>
                <a:uLnTx/>
                <a:uFillTx/>
                <a:latin typeface="Times New Roman" panose="02020603050405020304" pitchFamily="18" charset="0"/>
                <a:cs typeface="Times New Roman" panose="02020603050405020304" pitchFamily="18" charset="0"/>
                <a:sym typeface="+mn-ea"/>
              </a:rPr>
              <a:t>算法</a:t>
            </a:r>
            <a:r>
              <a:rPr altLang="zh-CN" sz="2000" noProof="0" dirty="0">
                <a:ln>
                  <a:noFill/>
                </a:ln>
                <a:effectLst/>
                <a:uLnTx/>
                <a:uFillTx/>
                <a:latin typeface="Times New Roman" panose="02020603050405020304" pitchFamily="18" charset="0"/>
                <a:cs typeface="Times New Roman" panose="02020603050405020304" pitchFamily="18" charset="0"/>
                <a:sym typeface="+mn-ea"/>
              </a:rPr>
              <a:t>适用于求每一对顶点之间的最短路径。</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Dijkstra算法按最短路径长度递增的次序求得各条路径。其中，第一条最短路径是一条从源点出发的边，并且这条边的权值最小；而源点到其余顶点的最短路径或者是直接从源点到该顶点（只含1条边），或者是从源点经过已求得最短路径的顶点、再到达该顶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850" y="1203643"/>
            <a:ext cx="7754938" cy="193802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Dijkstra算法思想：把图 G=(V, E ) 的顶点集 V 分为两个集合 S 和 V-S，其中 S 是已有顶点集合（已有点集），V-S是剩余顶点集合；S 存放已经求得最短路径的顶点（S 初始状态只包含源点v，每求得一条最短路径(v, …, k)，就将k 加入 S，并更新从 v 到 k 的邻接点 w 的最短路径长度），按最短路径长度递增的次序把V-S中的顶点逐个加入到S中，直到S=V。</a:t>
            </a:r>
          </a:p>
        </p:txBody>
      </p:sp>
      <p:graphicFrame>
        <p:nvGraphicFramePr>
          <p:cNvPr id="3" name="对象 2"/>
          <p:cNvGraphicFramePr>
            <a:graphicFrameLocks noChangeAspect="1"/>
          </p:cNvGraphicFramePr>
          <p:nvPr/>
        </p:nvGraphicFramePr>
        <p:xfrm>
          <a:off x="5869305" y="3148965"/>
          <a:ext cx="1783418" cy="1080000"/>
        </p:xfrm>
        <a:graphic>
          <a:graphicData uri="http://schemas.openxmlformats.org/presentationml/2006/ole">
            <mc:AlternateContent xmlns:mc="http://schemas.openxmlformats.org/markup-compatibility/2006">
              <mc:Choice xmlns:v="urn:schemas-microsoft-com:vml" Requires="v">
                <p:oleObj spid="_x0000_s1028" r:id="rId5" imgW="2752725" imgH="1666875" progId="Paint.Picture">
                  <p:embed/>
                </p:oleObj>
              </mc:Choice>
              <mc:Fallback>
                <p:oleObj r:id="rId5" imgW="2752725" imgH="1666875" progId="Paint.Picture">
                  <p:embed/>
                  <p:pic>
                    <p:nvPicPr>
                      <p:cNvPr id="0" name="图片 3"/>
                      <p:cNvPicPr/>
                      <p:nvPr/>
                    </p:nvPicPr>
                    <p:blipFill>
                      <a:blip r:embed="rId6"/>
                      <a:stretch>
                        <a:fillRect/>
                      </a:stretch>
                    </p:blipFill>
                    <p:spPr>
                      <a:xfrm>
                        <a:off x="5869305" y="3148965"/>
                        <a:ext cx="1783418" cy="1080000"/>
                      </a:xfrm>
                      <a:prstGeom prst="rect">
                        <a:avLst/>
                      </a:prstGeom>
                    </p:spPr>
                  </p:pic>
                </p:oleObj>
              </mc:Fallback>
            </mc:AlternateContent>
          </a:graphicData>
        </a:graphic>
      </p:graphicFrame>
      <p:sp>
        <p:nvSpPr>
          <p:cNvPr id="5" name="文本框 4"/>
          <p:cNvSpPr txBox="1"/>
          <p:nvPr/>
        </p:nvSpPr>
        <p:spPr>
          <a:xfrm>
            <a:off x="323850" y="3141980"/>
            <a:ext cx="5249545" cy="107632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例14.1.1 单源点最短路径</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请用Dijkstra算法求解</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右</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图</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有向网中从顶点A到其余各点的最短路径，要求写出求解过程。</a:t>
            </a:r>
          </a:p>
        </p:txBody>
      </p:sp>
      <p:sp>
        <p:nvSpPr>
          <p:cNvPr id="7" name="Rectangle 4"/>
          <p:cNvSpPr txBox="1"/>
          <p:nvPr>
            <p:custDataLst>
              <p:tags r:id="rId2"/>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14.1 Dijkstra</a:t>
            </a:r>
            <a:r>
              <a:rPr lang="zh-CN" altLang="en-US" sz="3200" noProof="0" dirty="0">
                <a:ln>
                  <a:noFill/>
                </a:ln>
                <a:effectLst/>
                <a:uLnTx/>
                <a:uFillTx/>
                <a:latin typeface="黑体" panose="02010609060101010101" pitchFamily="2" charset="-122"/>
                <a:ea typeface="黑体" panose="02010609060101010101" pitchFamily="2" charset="-122"/>
                <a:sym typeface="+mn-ea"/>
              </a:rPr>
              <a:t>算法基础</a:t>
            </a:r>
          </a:p>
        </p:txBody>
      </p:sp>
      <p:sp>
        <p:nvSpPr>
          <p:cNvPr id="8" name="文本框 7"/>
          <p:cNvSpPr txBox="1"/>
          <p:nvPr>
            <p:custDataLst>
              <p:tags r:id="rId3"/>
            </p:custDataLst>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Dijkstra算法</a:t>
            </a:r>
            <a:r>
              <a:rPr lang="zh-CN" sz="2000" b="1" noProof="0" dirty="0">
                <a:ln>
                  <a:noFill/>
                </a:ln>
                <a:effectLst/>
                <a:uLnTx/>
                <a:uFillTx/>
                <a:latin typeface="Times New Roman" panose="02020603050405020304" pitchFamily="18" charset="0"/>
                <a:cs typeface="Times New Roman" panose="02020603050405020304" pitchFamily="18" charset="0"/>
                <a:sym typeface="+mn-ea"/>
              </a:rPr>
              <a:t>基础知识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 calcmode="lin" valueType="num">
                                      <p:cBhvr additive="base">
                                        <p:cTn id="1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5"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nvGraphicFramePr>
        <p:xfrm>
          <a:off x="5795010" y="483870"/>
          <a:ext cx="1783418" cy="1080000"/>
        </p:xfrm>
        <a:graphic>
          <a:graphicData uri="http://schemas.openxmlformats.org/presentationml/2006/ole">
            <mc:AlternateContent xmlns:mc="http://schemas.openxmlformats.org/markup-compatibility/2006">
              <mc:Choice xmlns:v="urn:schemas-microsoft-com:vml" Requires="v">
                <p:oleObj spid="_x0000_s2055" r:id="rId5" imgW="2752725" imgH="1666875" progId="Paint.Picture">
                  <p:embed/>
                </p:oleObj>
              </mc:Choice>
              <mc:Fallback>
                <p:oleObj r:id="rId5" imgW="2752725" imgH="1666875" progId="Paint.Picture">
                  <p:embed/>
                  <p:pic>
                    <p:nvPicPr>
                      <p:cNvPr id="0" name="图片 3"/>
                      <p:cNvPicPr/>
                      <p:nvPr/>
                    </p:nvPicPr>
                    <p:blipFill>
                      <a:blip r:embed="rId6"/>
                      <a:stretch>
                        <a:fillRect/>
                      </a:stretch>
                    </p:blipFill>
                    <p:spPr>
                      <a:xfrm>
                        <a:off x="5795010" y="483870"/>
                        <a:ext cx="1783418" cy="1080000"/>
                      </a:xfrm>
                      <a:prstGeom prst="rect">
                        <a:avLst/>
                      </a:prstGeom>
                    </p:spPr>
                  </p:pic>
                </p:oleObj>
              </mc:Fallback>
            </mc:AlternateContent>
          </a:graphicData>
        </a:graphic>
      </p:graphicFrame>
      <p:sp>
        <p:nvSpPr>
          <p:cNvPr id="5" name="文本框 4"/>
          <p:cNvSpPr txBox="1"/>
          <p:nvPr/>
        </p:nvSpPr>
        <p:spPr>
          <a:xfrm>
            <a:off x="395605" y="1275715"/>
            <a:ext cx="5249545" cy="39878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例14.1.1 单源点最短路径</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pSp>
        <p:nvGrpSpPr>
          <p:cNvPr id="10" name="组合 9"/>
          <p:cNvGrpSpPr/>
          <p:nvPr/>
        </p:nvGrpSpPr>
        <p:grpSpPr>
          <a:xfrm>
            <a:off x="358140" y="1637030"/>
            <a:ext cx="7667625" cy="3073400"/>
            <a:chOff x="564" y="2578"/>
            <a:chExt cx="12075" cy="4840"/>
          </a:xfrm>
        </p:grpSpPr>
        <p:graphicFrame>
          <p:nvGraphicFramePr>
            <p:cNvPr id="7" name="对象 6"/>
            <p:cNvGraphicFramePr>
              <a:graphicFrameLocks noChangeAspect="1"/>
            </p:cNvGraphicFramePr>
            <p:nvPr/>
          </p:nvGraphicFramePr>
          <p:xfrm>
            <a:off x="1301" y="2578"/>
            <a:ext cx="11339" cy="4840"/>
          </p:xfrm>
          <a:graphic>
            <a:graphicData uri="http://schemas.openxmlformats.org/presentationml/2006/ole">
              <mc:AlternateContent xmlns:mc="http://schemas.openxmlformats.org/markup-compatibility/2006">
                <mc:Choice xmlns:v="urn:schemas-microsoft-com:vml" Requires="v">
                  <p:oleObj spid="_x0000_s2056" r:id="rId7" imgW="9372600" imgH="4000500" progId="Paint.Picture">
                    <p:embed/>
                  </p:oleObj>
                </mc:Choice>
                <mc:Fallback>
                  <p:oleObj r:id="rId7" imgW="9372600" imgH="4000500" progId="Paint.Picture">
                    <p:embed/>
                    <p:pic>
                      <p:nvPicPr>
                        <p:cNvPr id="0" name="图片 7"/>
                        <p:cNvPicPr/>
                        <p:nvPr/>
                      </p:nvPicPr>
                      <p:blipFill>
                        <a:blip r:embed="rId8"/>
                        <a:stretch>
                          <a:fillRect/>
                        </a:stretch>
                      </p:blipFill>
                      <p:spPr>
                        <a:xfrm>
                          <a:off x="1301" y="2578"/>
                          <a:ext cx="11339" cy="4840"/>
                        </a:xfrm>
                        <a:prstGeom prst="rect">
                          <a:avLst/>
                        </a:prstGeom>
                      </p:spPr>
                    </p:pic>
                  </p:oleObj>
                </mc:Fallback>
              </mc:AlternateContent>
            </a:graphicData>
          </a:graphic>
        </p:graphicFrame>
        <p:sp>
          <p:nvSpPr>
            <p:cNvPr id="9" name="文本框 8"/>
            <p:cNvSpPr txBox="1"/>
            <p:nvPr/>
          </p:nvSpPr>
          <p:spPr>
            <a:xfrm>
              <a:off x="564" y="3597"/>
              <a:ext cx="724" cy="1991"/>
            </a:xfrm>
            <a:prstGeom prst="rect">
              <a:avLst/>
            </a:prstGeom>
            <a:noFill/>
          </p:spPr>
          <p:txBody>
            <a:bodyPr vert="eaVert" wrap="square" rtlCol="0">
              <a:spAutoFit/>
            </a:bodyPr>
            <a:lstStyle/>
            <a:p>
              <a:r>
                <a:rPr lang="zh-CN" altLang="en-US"/>
                <a:t>求解过程</a:t>
              </a:r>
            </a:p>
          </p:txBody>
        </p:sp>
      </p:grpSp>
      <p:sp>
        <p:nvSpPr>
          <p:cNvPr id="6" name="Rectangle 4"/>
          <p:cNvSpPr txBox="1"/>
          <p:nvPr>
            <p:custDataLst>
              <p:tags r:id="rId2"/>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14.1 Dijkstra</a:t>
            </a:r>
            <a:r>
              <a:rPr lang="zh-CN" altLang="en-US" sz="3200" noProof="0" dirty="0">
                <a:ln>
                  <a:noFill/>
                </a:ln>
                <a:effectLst/>
                <a:uLnTx/>
                <a:uFillTx/>
                <a:latin typeface="黑体" panose="02010609060101010101" pitchFamily="2" charset="-122"/>
                <a:ea typeface="黑体" panose="02010609060101010101" pitchFamily="2" charset="-122"/>
                <a:sym typeface="+mn-ea"/>
              </a:rPr>
              <a:t>算法基础</a:t>
            </a:r>
          </a:p>
        </p:txBody>
      </p:sp>
      <p:sp>
        <p:nvSpPr>
          <p:cNvPr id="11" name="文本框 10"/>
          <p:cNvSpPr txBox="1"/>
          <p:nvPr>
            <p:custDataLst>
              <p:tags r:id="rId3"/>
            </p:custDataLst>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Dijkstra算法</a:t>
            </a:r>
            <a:r>
              <a:rPr lang="zh-CN" sz="2000" b="1" noProof="0" dirty="0">
                <a:ln>
                  <a:noFill/>
                </a:ln>
                <a:effectLst/>
                <a:uLnTx/>
                <a:uFillTx/>
                <a:latin typeface="Times New Roman" panose="02020603050405020304" pitchFamily="18" charset="0"/>
                <a:cs typeface="Times New Roman" panose="02020603050405020304" pitchFamily="18" charset="0"/>
                <a:sym typeface="+mn-ea"/>
              </a:rPr>
              <a:t>基础知识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1dc20d4e-9d4b-4e33-97a6-0f18c0696ac2"/>
  <p:tag name="COMMONDATA" val="eyJoZGlkIjoiYzYyNTgxZDI1ZmZmOTgzNDg4YzlhN2QzOTZiYjdhYjk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Network">
  <a:themeElements>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主题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Office 主题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Office 主题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Office 主题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Office 主题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Office 主题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Office 主题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Office 主题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Office 主题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Network</Template>
  <TotalTime>5</TotalTime>
  <Words>2940</Words>
  <Application>Microsoft Office PowerPoint</Application>
  <PresentationFormat>全屏显示(16:9)</PresentationFormat>
  <Paragraphs>290</Paragraphs>
  <Slides>29</Slides>
  <Notes>0</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37" baseType="lpstr">
      <vt:lpstr>黑体</vt:lpstr>
      <vt:lpstr>微软雅黑</vt:lpstr>
      <vt:lpstr>Arial</vt:lpstr>
      <vt:lpstr>Courier New</vt:lpstr>
      <vt:lpstr>Times New Roman</vt:lpstr>
      <vt:lpstr>Wingdings</vt:lpstr>
      <vt:lpstr>Network</vt:lpstr>
      <vt:lpstr>Bitmap 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数组</dc:title>
  <dc:creator>微软用户</dc:creator>
  <cp:lastModifiedBy>cshlj</cp:lastModifiedBy>
  <cp:revision>882</cp:revision>
  <dcterms:created xsi:type="dcterms:W3CDTF">2007-09-26T00:31:00Z</dcterms:created>
  <dcterms:modified xsi:type="dcterms:W3CDTF">2023-06-23T13:37:12Z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79C444070E344992ACDA1C3C830BA480</vt:lpwstr>
  </property>
</Properties>
</file>