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2"/>
  </p:handoutMasterIdLst>
  <p:sldIdLst>
    <p:sldId id="256" r:id="rId2"/>
    <p:sldId id="690" r:id="rId3"/>
    <p:sldId id="1297" r:id="rId4"/>
    <p:sldId id="1298" r:id="rId5"/>
    <p:sldId id="330" r:id="rId6"/>
    <p:sldId id="1071" r:id="rId7"/>
    <p:sldId id="1072" r:id="rId8"/>
    <p:sldId id="1062" r:id="rId9"/>
    <p:sldId id="1107" r:id="rId10"/>
    <p:sldId id="1395" r:id="rId11"/>
    <p:sldId id="1397" r:id="rId12"/>
    <p:sldId id="1109" r:id="rId13"/>
    <p:sldId id="1111" r:id="rId14"/>
    <p:sldId id="1112" r:id="rId15"/>
    <p:sldId id="1113" r:id="rId16"/>
    <p:sldId id="1398" r:id="rId17"/>
    <p:sldId id="1399" r:id="rId18"/>
    <p:sldId id="1115" r:id="rId19"/>
    <p:sldId id="1394" r:id="rId20"/>
    <p:sldId id="1393" r:id="rId21"/>
  </p:sldIdLst>
  <p:sldSz cx="9144000" cy="5143500" type="screen16x9"/>
  <p:notesSz cx="6858000" cy="9144000"/>
  <p:custDataLst>
    <p:tags r:id="rId2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31" userDrawn="1">
          <p15:clr>
            <a:srgbClr val="A4A3A4"/>
          </p15:clr>
        </p15:guide>
        <p15:guide id="2" pos="2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631"/>
        <p:guide pos="283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8.xml"/></Relationships>
</file>

<file path=ppt/slides/_rels/slide10.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png"/><Relationship Id="rId5" Type="http://schemas.openxmlformats.org/officeDocument/2006/relationships/slideLayout" Target="../slideLayouts/slideLayout1.xml"/><Relationship Id="rId4" Type="http://schemas.openxmlformats.org/officeDocument/2006/relationships/tags" Target="../tags/tag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tags" Target="../tags/tag24.xml"/><Relationship Id="rId7" Type="http://schemas.openxmlformats.org/officeDocument/2006/relationships/oleObject" Target="../embeddings/oleObject3.bin"/><Relationship Id="rId2" Type="http://schemas.openxmlformats.org/officeDocument/2006/relationships/tags" Target="../tags/tag23.xml"/><Relationship Id="rId1" Type="http://schemas.openxmlformats.org/officeDocument/2006/relationships/vmlDrawing" Target="../drawings/vmlDrawing2.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image" Target="../media/image1.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7468235"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16 </a:t>
            </a:r>
            <a:r>
              <a:rPr sz="3200" noProof="0" dirty="0" err="1">
                <a:ln>
                  <a:noFill/>
                </a:ln>
                <a:effectLst/>
                <a:uLnTx/>
                <a:uFillTx/>
                <a:latin typeface="黑体" panose="02010609060101010101" pitchFamily="2" charset="-122"/>
                <a:ea typeface="黑体" panose="02010609060101010101" pitchFamily="2" charset="-122"/>
                <a:sym typeface="+mn-ea"/>
              </a:rPr>
              <a:t>顺序查找与二分查找</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222377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：高考录取查询</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16.1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查找</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基础知识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16.2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顺序查找</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16.3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二分查找</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16.4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3215" y="2212340"/>
            <a:ext cx="7990840" cy="206121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 逆向顺序查找算法，</a:t>
            </a:r>
            <a:r>
              <a:rPr lang="zh-CN" sz="1600">
                <a:latin typeface="Courier New" panose="02070309020205020404" charset="0"/>
                <a:ea typeface="宋体" panose="02010600030101010101" pitchFamily="2" charset="-122"/>
              </a:rPr>
              <a:t>一维列表</a:t>
            </a:r>
            <a:r>
              <a:rPr sz="1600">
                <a:latin typeface="Courier New" panose="02070309020205020404" charset="0"/>
                <a:ea typeface="宋体" panose="02010600030101010101" pitchFamily="2" charset="-122"/>
              </a:rPr>
              <a:t>a是静态查找表（a[0]空置，元素从a[1]开始存放），</a:t>
            </a:r>
          </a:p>
          <a:p>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x是待查找数据</a:t>
            </a:r>
          </a:p>
          <a:p>
            <a:r>
              <a:rPr sz="1600">
                <a:latin typeface="Courier New" panose="02070309020205020404" charset="0"/>
                <a:ea typeface="宋体" panose="02010600030101010101" pitchFamily="2" charset="-122"/>
              </a:rPr>
              <a:t>def ssRev(a, x):</a:t>
            </a:r>
          </a:p>
          <a:p>
            <a:r>
              <a:rPr sz="1600">
                <a:latin typeface="Courier New" panose="02070309020205020404" charset="0"/>
                <a:ea typeface="宋体" panose="02010600030101010101" pitchFamily="2" charset="-122"/>
              </a:rPr>
              <a:t>    a[0]=x                    # 设置哨兵</a:t>
            </a:r>
          </a:p>
          <a:p>
            <a:r>
              <a:rPr sz="1600">
                <a:latin typeface="Courier New" panose="02070309020205020404" charset="0"/>
                <a:ea typeface="宋体" panose="02010600030101010101" pitchFamily="2" charset="-122"/>
              </a:rPr>
              <a:t>    i=n</a:t>
            </a:r>
          </a:p>
          <a:p>
            <a:r>
              <a:rPr sz="1600">
                <a:latin typeface="Courier New" panose="02070309020205020404" charset="0"/>
                <a:ea typeface="宋体" panose="02010600030101010101" pitchFamily="2" charset="-122"/>
              </a:rPr>
              <a:t>    while a[i]!=x:            # 当未找到x时循环</a:t>
            </a:r>
          </a:p>
          <a:p>
            <a:r>
              <a:rPr sz="1600">
                <a:latin typeface="Courier New" panose="02070309020205020404" charset="0"/>
                <a:ea typeface="宋体" panose="02010600030101010101" pitchFamily="2" charset="-122"/>
              </a:rPr>
              <a:t>        i-=1</a:t>
            </a:r>
          </a:p>
          <a:p>
            <a:r>
              <a:rPr sz="1600">
                <a:latin typeface="Courier New" panose="02070309020205020404" charset="0"/>
                <a:ea typeface="宋体" panose="02010600030101010101" pitchFamily="2" charset="-122"/>
              </a:rPr>
              <a:t>    return i                  # 若查找成功，返回x在a中下标，否则返回0</a:t>
            </a:r>
          </a:p>
        </p:txBody>
      </p:sp>
      <p:sp>
        <p:nvSpPr>
          <p:cNvPr id="3" name="Rectangle 4"/>
          <p:cNvSpPr txBox="1"/>
          <p:nvPr>
            <p:custDataLst>
              <p:tags r:id="rId1"/>
            </p:custDataLst>
          </p:nvPr>
        </p:nvSpPr>
        <p:spPr>
          <a:xfrm>
            <a:off x="214630" y="285750"/>
            <a:ext cx="717105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16.2 </a:t>
            </a:r>
            <a:r>
              <a:rPr lang="zh-CN" altLang="en-US" sz="3200" noProof="0" dirty="0">
                <a:ln>
                  <a:noFill/>
                </a:ln>
                <a:effectLst/>
                <a:uLnTx/>
                <a:uFillTx/>
                <a:latin typeface="黑体" panose="02010609060101010101" pitchFamily="2" charset="-122"/>
                <a:ea typeface="黑体" panose="02010609060101010101" pitchFamily="2" charset="-122"/>
                <a:sym typeface="+mn-ea"/>
              </a:rPr>
              <a:t>顺序查找</a:t>
            </a:r>
          </a:p>
        </p:txBody>
      </p:sp>
      <p:sp>
        <p:nvSpPr>
          <p:cNvPr id="4" name="文本框 3"/>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逆向</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顺序查找</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算法实现</a:t>
            </a:r>
          </a:p>
        </p:txBody>
      </p:sp>
      <p:sp>
        <p:nvSpPr>
          <p:cNvPr id="6" name="文本框 5"/>
          <p:cNvSpPr txBox="1"/>
          <p:nvPr>
            <p:custDataLst>
              <p:tags r:id="rId3"/>
            </p:custDataLst>
          </p:nvPr>
        </p:nvSpPr>
        <p:spPr>
          <a:xfrm>
            <a:off x="323850" y="1203008"/>
            <a:ext cx="7754938" cy="101473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逆向顺序查找时，从尾端往前查，并且初始时设置哨兵，即把待查找的关键字置于下标为0的存储单元，如此可以避免下标越界的判断。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5605" y="1275715"/>
            <a:ext cx="7990840" cy="304609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a=list(map(int, input().split()))</a:t>
            </a:r>
            <a:endParaRPr lang="en-US"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n=a[0]</a:t>
            </a:r>
            <a:endParaRPr lang="en-US"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print(*a[1:])</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try:</a:t>
            </a:r>
          </a:p>
          <a:p>
            <a:r>
              <a:rPr sz="1600">
                <a:latin typeface="Courier New" panose="02070309020205020404" charset="0"/>
                <a:ea typeface="宋体" panose="02010600030101010101" pitchFamily="2" charset="-122"/>
              </a:rPr>
              <a:t>    while True:</a:t>
            </a:r>
          </a:p>
          <a:p>
            <a:r>
              <a:rPr sz="1600">
                <a:latin typeface="Courier New" panose="02070309020205020404" charset="0"/>
                <a:ea typeface="宋体" panose="02010600030101010101" pitchFamily="2" charset="-122"/>
              </a:rPr>
              <a:t>        x=int(input())</a:t>
            </a:r>
          </a:p>
          <a:p>
            <a:r>
              <a:rPr sz="1600">
                <a:latin typeface="Courier New" panose="02070309020205020404" charset="0"/>
                <a:ea typeface="宋体" panose="02010600030101010101" pitchFamily="2" charset="-122"/>
              </a:rPr>
              <a:t>        if ssRev(a, x)&gt;0:</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print('Found')</a:t>
            </a:r>
          </a:p>
          <a:p>
            <a:r>
              <a:rPr sz="1600">
                <a:latin typeface="Courier New" panose="02070309020205020404" charset="0"/>
                <a:ea typeface="宋体" panose="02010600030101010101" pitchFamily="2" charset="-122"/>
              </a:rPr>
              <a:t>        else:</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print('not Found')</a:t>
            </a:r>
          </a:p>
          <a:p>
            <a:r>
              <a:rPr sz="1600">
                <a:latin typeface="Courier New" panose="02070309020205020404" charset="0"/>
                <a:ea typeface="宋体" panose="02010600030101010101" pitchFamily="2" charset="-122"/>
              </a:rPr>
              <a:t>except EOFError: pass</a:t>
            </a:r>
          </a:p>
        </p:txBody>
      </p:sp>
      <p:sp>
        <p:nvSpPr>
          <p:cNvPr id="3" name="Rectangle 4"/>
          <p:cNvSpPr txBox="1"/>
          <p:nvPr>
            <p:custDataLst>
              <p:tags r:id="rId1"/>
            </p:custDataLst>
          </p:nvPr>
        </p:nvSpPr>
        <p:spPr>
          <a:xfrm>
            <a:off x="214630" y="285750"/>
            <a:ext cx="717105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16.2 </a:t>
            </a:r>
            <a:r>
              <a:rPr lang="zh-CN" altLang="en-US" sz="3200" noProof="0" dirty="0">
                <a:ln>
                  <a:noFill/>
                </a:ln>
                <a:effectLst/>
                <a:uLnTx/>
                <a:uFillTx/>
                <a:latin typeface="黑体" panose="02010609060101010101" pitchFamily="2" charset="-122"/>
                <a:ea typeface="黑体" panose="02010609060101010101" pitchFamily="2" charset="-122"/>
                <a:sym typeface="+mn-ea"/>
              </a:rPr>
              <a:t>顺序查找</a:t>
            </a:r>
          </a:p>
        </p:txBody>
      </p:sp>
      <p:sp>
        <p:nvSpPr>
          <p:cNvPr id="4" name="文本框 3"/>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逆向</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顺序查找</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算法实现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58140" y="3076575"/>
            <a:ext cx="785939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顺序查找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的时间复杂度为</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O(n)</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
        <p:nvSpPr>
          <p:cNvPr id="8" name="Rectangle 4"/>
          <p:cNvSpPr txBox="1"/>
          <p:nvPr>
            <p:custDataLst>
              <p:tags r:id="rId1"/>
            </p:custDataLst>
          </p:nvPr>
        </p:nvSpPr>
        <p:spPr>
          <a:xfrm>
            <a:off x="214630" y="285750"/>
            <a:ext cx="717105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16.2 </a:t>
            </a:r>
            <a:r>
              <a:rPr lang="zh-CN" altLang="en-US" sz="3200" noProof="0" dirty="0">
                <a:ln>
                  <a:noFill/>
                </a:ln>
                <a:effectLst/>
                <a:uLnTx/>
                <a:uFillTx/>
                <a:latin typeface="黑体" panose="02010609060101010101" pitchFamily="2" charset="-122"/>
                <a:ea typeface="黑体" panose="02010609060101010101" pitchFamily="2" charset="-122"/>
                <a:sym typeface="+mn-ea"/>
              </a:rPr>
              <a:t>顺序查找</a:t>
            </a:r>
          </a:p>
        </p:txBody>
      </p:sp>
      <p:sp>
        <p:nvSpPr>
          <p:cNvPr id="9" name="文本框 8"/>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顺序查找</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性能分析</a:t>
            </a:r>
          </a:p>
        </p:txBody>
      </p:sp>
      <p:grpSp>
        <p:nvGrpSpPr>
          <p:cNvPr id="15" name="组合 14"/>
          <p:cNvGrpSpPr/>
          <p:nvPr/>
        </p:nvGrpSpPr>
        <p:grpSpPr>
          <a:xfrm>
            <a:off x="323850" y="1203325"/>
            <a:ext cx="7754620" cy="913130"/>
            <a:chOff x="510" y="1895"/>
            <a:chExt cx="12212" cy="1438"/>
          </a:xfrm>
        </p:grpSpPr>
        <p:sp>
          <p:nvSpPr>
            <p:cNvPr id="6" name="文本框 5"/>
            <p:cNvSpPr txBox="1"/>
            <p:nvPr/>
          </p:nvSpPr>
          <p:spPr>
            <a:xfrm>
              <a:off x="510" y="1895"/>
              <a:ext cx="12213" cy="628"/>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正向顺序查找，查找到第i个元素的比较次数C</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=i，等概率情况下，</a:t>
              </a:r>
            </a:p>
          </p:txBody>
        </p:sp>
        <p:pic>
          <p:nvPicPr>
            <p:cNvPr id="13" name="图片 12"/>
            <p:cNvPicPr>
              <a:picLocks noChangeAspect="1"/>
            </p:cNvPicPr>
            <p:nvPr>
              <p:custDataLst>
                <p:tags r:id="rId4"/>
              </p:custDataLst>
            </p:nvPr>
          </p:nvPicPr>
          <p:blipFill>
            <a:blip r:embed="rId6"/>
            <a:stretch>
              <a:fillRect/>
            </a:stretch>
          </p:blipFill>
          <p:spPr>
            <a:xfrm>
              <a:off x="1190" y="2483"/>
              <a:ext cx="2455" cy="850"/>
            </a:xfrm>
            <a:prstGeom prst="rect">
              <a:avLst/>
            </a:prstGeom>
          </p:spPr>
        </p:pic>
      </p:grpSp>
      <p:grpSp>
        <p:nvGrpSpPr>
          <p:cNvPr id="16" name="组合 15"/>
          <p:cNvGrpSpPr/>
          <p:nvPr/>
        </p:nvGrpSpPr>
        <p:grpSpPr>
          <a:xfrm>
            <a:off x="323850" y="2139315"/>
            <a:ext cx="8354060" cy="900430"/>
            <a:chOff x="510" y="3369"/>
            <a:chExt cx="13156" cy="1418"/>
          </a:xfrm>
        </p:grpSpPr>
        <p:sp>
          <p:nvSpPr>
            <p:cNvPr id="7" name="文本框 6"/>
            <p:cNvSpPr txBox="1"/>
            <p:nvPr/>
          </p:nvSpPr>
          <p:spPr>
            <a:xfrm>
              <a:off x="510" y="3369"/>
              <a:ext cx="13156" cy="628"/>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逆向顺序查找，查找到第i个元素的比较次数C</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=n-i+1，等概率情况下，</a:t>
              </a:r>
            </a:p>
          </p:txBody>
        </p:sp>
        <p:pic>
          <p:nvPicPr>
            <p:cNvPr id="14" name="图片 13"/>
            <p:cNvPicPr>
              <a:picLocks noChangeAspect="1"/>
            </p:cNvPicPr>
            <p:nvPr>
              <p:custDataLst>
                <p:tags r:id="rId3"/>
              </p:custDataLst>
            </p:nvPr>
          </p:nvPicPr>
          <p:blipFill>
            <a:blip r:embed="rId7"/>
            <a:stretch>
              <a:fillRect/>
            </a:stretch>
          </p:blipFill>
          <p:spPr>
            <a:xfrm>
              <a:off x="1076" y="3937"/>
              <a:ext cx="3402" cy="85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09930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16.3 </a:t>
            </a:r>
            <a:r>
              <a:rPr sz="3200" noProof="0" dirty="0" err="1">
                <a:ln>
                  <a:noFill/>
                </a:ln>
                <a:effectLst/>
                <a:uLnTx/>
                <a:uFillTx/>
                <a:latin typeface="黑体" panose="02010609060101010101" pitchFamily="2" charset="-122"/>
                <a:ea typeface="黑体" panose="02010609060101010101" pitchFamily="2" charset="-122"/>
                <a:sym typeface="+mn-ea"/>
              </a:rPr>
              <a:t>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二分</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850" y="1131570"/>
            <a:ext cx="7927975" cy="378460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二分查找的前提是查找表采用顺序存储结构，且按关键字有序</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a:t>
            </a:r>
            <a:r>
              <a:rPr altLang="zh-CN" sz="2000" b="1" noProof="0" dirty="0">
                <a:ln>
                  <a:noFill/>
                </a:ln>
                <a:effectLst/>
                <a:uLnTx/>
                <a:uFillTx/>
                <a:latin typeface="Times New Roman" panose="02020603050405020304" pitchFamily="18" charset="0"/>
                <a:cs typeface="Times New Roman" panose="02020603050405020304" pitchFamily="18" charset="0"/>
                <a:sym typeface="+mn-ea"/>
              </a:rPr>
              <a:t>二分</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查找</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过程中，每次取查找区间正中间位置的元素与待查找的给定值比较，从而使得查找区间不断缩小一半，故也称</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折半查找</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二分查找的基本思想：设已按关键字升序排列的查找表a的查找区间为[1..n]，先计算正中间元素的下标mid，再用</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与给定值 x 比较，分以下三种情况进行处理：</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（1）若x==a[mid]，则查找成功，结束查找；</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（2）若x&lt;a[mid]，则把查找区间缩小到查找表的前半部分，再继续进行二分查找；</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（3）若x&gt;a[mid]，则把查找区间缩小到查找表的后半部分，再继续进行二分查找。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850" y="1131570"/>
            <a:ext cx="7927975"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例16.3.1 二分查找的判定树</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设关键字序列为(7, 10, 15, 16, 19, 29, 52, 54, 76, 81)，要求画出二分查找的判定树，并计算等概率情况下，查找成功的ASL。</a:t>
            </a:r>
          </a:p>
        </p:txBody>
      </p:sp>
      <p:graphicFrame>
        <p:nvGraphicFramePr>
          <p:cNvPr id="4" name="对象 3"/>
          <p:cNvGraphicFramePr>
            <a:graphicFrameLocks noChangeAspect="1"/>
          </p:cNvGraphicFramePr>
          <p:nvPr/>
        </p:nvGraphicFramePr>
        <p:xfrm>
          <a:off x="467360" y="2642870"/>
          <a:ext cx="1759497" cy="1440000"/>
        </p:xfrm>
        <a:graphic>
          <a:graphicData uri="http://schemas.openxmlformats.org/presentationml/2006/ole">
            <mc:AlternateContent xmlns:mc="http://schemas.openxmlformats.org/markup-compatibility/2006">
              <mc:Choice xmlns:v="urn:schemas-microsoft-com:vml" Requires="v">
                <p:oleObj spid="_x0000_s2055" r:id="rId5" imgW="2466975" imgH="2019300" progId="Paint.Picture">
                  <p:embed/>
                </p:oleObj>
              </mc:Choice>
              <mc:Fallback>
                <p:oleObj r:id="rId5" imgW="2466975" imgH="2019300" progId="Paint.Picture">
                  <p:embed/>
                  <p:pic>
                    <p:nvPicPr>
                      <p:cNvPr id="0" name="图片 4"/>
                      <p:cNvPicPr/>
                      <p:nvPr/>
                    </p:nvPicPr>
                    <p:blipFill>
                      <a:blip r:embed="rId6"/>
                      <a:stretch>
                        <a:fillRect/>
                      </a:stretch>
                    </p:blipFill>
                    <p:spPr>
                      <a:xfrm>
                        <a:off x="467360" y="2642870"/>
                        <a:ext cx="1759497" cy="14400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3563620" y="2571750"/>
          <a:ext cx="1773515" cy="1440000"/>
        </p:xfrm>
        <a:graphic>
          <a:graphicData uri="http://schemas.openxmlformats.org/presentationml/2006/ole">
            <mc:AlternateContent xmlns:mc="http://schemas.openxmlformats.org/markup-compatibility/2006">
              <mc:Choice xmlns:v="urn:schemas-microsoft-com:vml" Requires="v">
                <p:oleObj spid="_x0000_s2056" r:id="rId7" imgW="2581275" imgH="2095500" progId="Paint.Picture">
                  <p:embed/>
                </p:oleObj>
              </mc:Choice>
              <mc:Fallback>
                <p:oleObj r:id="rId7" imgW="2581275" imgH="2095500" progId="Paint.Picture">
                  <p:embed/>
                  <p:pic>
                    <p:nvPicPr>
                      <p:cNvPr id="0" name="图片 7"/>
                      <p:cNvPicPr/>
                      <p:nvPr/>
                    </p:nvPicPr>
                    <p:blipFill>
                      <a:blip r:embed="rId8"/>
                      <a:stretch>
                        <a:fillRect/>
                      </a:stretch>
                    </p:blipFill>
                    <p:spPr>
                      <a:xfrm>
                        <a:off x="3563620" y="2571750"/>
                        <a:ext cx="1773515" cy="1440000"/>
                      </a:xfrm>
                      <a:prstGeom prst="rect">
                        <a:avLst/>
                      </a:prstGeom>
                    </p:spPr>
                  </p:pic>
                </p:oleObj>
              </mc:Fallback>
            </mc:AlternateContent>
          </a:graphicData>
        </a:graphic>
      </p:graphicFrame>
      <p:sp>
        <p:nvSpPr>
          <p:cNvPr id="100" name="文本框 99"/>
          <p:cNvSpPr txBox="1"/>
          <p:nvPr/>
        </p:nvSpPr>
        <p:spPr>
          <a:xfrm>
            <a:off x="395605" y="2262505"/>
            <a:ext cx="4754880" cy="39878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rPr>
              <a:t>二分查找的判定树可用关键字或下标描述</a:t>
            </a:r>
            <a:endParaRPr lang="zh-CN" altLang="en-US" sz="2000">
              <a:latin typeface="Times New Roman" panose="02020603050405020304" pitchFamily="18" charset="0"/>
              <a:ea typeface="宋体" panose="02010600030101010101" pitchFamily="2" charset="-122"/>
            </a:endParaRPr>
          </a:p>
        </p:txBody>
      </p:sp>
      <p:sp>
        <p:nvSpPr>
          <p:cNvPr id="9" name="文本框 8"/>
          <p:cNvSpPr txBox="1"/>
          <p:nvPr/>
        </p:nvSpPr>
        <p:spPr>
          <a:xfrm>
            <a:off x="395605" y="4156075"/>
            <a:ext cx="7132320" cy="398780"/>
          </a:xfrm>
          <a:prstGeom prst="rect">
            <a:avLst/>
          </a:prstGeom>
          <a:noFill/>
          <a:ln w="9525">
            <a:noFill/>
          </a:ln>
        </p:spPr>
        <p:txBody>
          <a:bodyPr wrap="square">
            <a:spAutoFit/>
          </a:bodyPr>
          <a:lstStyle/>
          <a:p>
            <a:r>
              <a:rPr lang="zh-CN" sz="2000">
                <a:latin typeface="Times New Roman" panose="02020603050405020304" pitchFamily="18" charset="0"/>
                <a:ea typeface="宋体" panose="02010600030101010101" pitchFamily="2" charset="-122"/>
              </a:rPr>
              <a:t>等概率情况下查找成功的ASL=(1×1+2×2+3×4+4×3)/10=2.9</a:t>
            </a:r>
          </a:p>
        </p:txBody>
      </p:sp>
      <p:sp>
        <p:nvSpPr>
          <p:cNvPr id="3" name="Rectangle 4"/>
          <p:cNvSpPr txBox="1"/>
          <p:nvPr>
            <p:custDataLst>
              <p:tags r:id="rId2"/>
            </p:custDataLst>
          </p:nvPr>
        </p:nvSpPr>
        <p:spPr>
          <a:xfrm>
            <a:off x="214630" y="285750"/>
            <a:ext cx="7099300"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16.3 </a:t>
            </a:r>
            <a:r>
              <a:rPr sz="3200" noProof="0" dirty="0" err="1">
                <a:ln>
                  <a:noFill/>
                </a:ln>
                <a:effectLst/>
                <a:uLnTx/>
                <a:uFillTx/>
                <a:latin typeface="黑体" panose="02010609060101010101" pitchFamily="2" charset="-122"/>
                <a:ea typeface="黑体" panose="02010609060101010101" pitchFamily="2" charset="-122"/>
                <a:sym typeface="+mn-ea"/>
              </a:rPr>
              <a:t>二分查找</a:t>
            </a:r>
            <a:endParaRPr sz="3200" noProof="0" dirty="0">
              <a:latin typeface="黑体" panose="02010609060101010101" pitchFamily="2" charset="-122"/>
              <a:ea typeface="黑体" panose="02010609060101010101" pitchFamily="2" charset="-122"/>
              <a:sym typeface="+mn-ea"/>
            </a:endParaRPr>
          </a:p>
        </p:txBody>
      </p:sp>
      <p:sp>
        <p:nvSpPr>
          <p:cNvPr id="10" name="文本框 9"/>
          <p:cNvSpPr txBox="1"/>
          <p:nvPr>
            <p:custDataLst>
              <p:tags r:id="rId3"/>
            </p:custDataLst>
          </p:nvPr>
        </p:nvSpPr>
        <p:spPr>
          <a:xfrm>
            <a:off x="323215" y="77120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二分</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215" y="84296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二分查找算法实现</a:t>
            </a:r>
          </a:p>
        </p:txBody>
      </p:sp>
      <p:sp>
        <p:nvSpPr>
          <p:cNvPr id="6" name="文本框 5"/>
          <p:cNvSpPr txBox="1"/>
          <p:nvPr/>
        </p:nvSpPr>
        <p:spPr>
          <a:xfrm>
            <a:off x="323850" y="1203325"/>
            <a:ext cx="7669530" cy="255333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二分查找算法的实现</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方法</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已按关键字升序的</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查找表a</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进行</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设两个指针（实际上是下标）low、high分别指向查找区间的左、右端点元素</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计算中间位置的下标mid=(low+high)//2</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若待查找元素x等于a[mid]，则查找成功</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若x&lt;a[mid]，则到左半区间二分查找（high=mid-1）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若x&gt;a[mid]，则到右半区间二分查找（low=mid+1）</a:t>
            </a:r>
          </a:p>
        </p:txBody>
      </p:sp>
      <p:sp>
        <p:nvSpPr>
          <p:cNvPr id="3" name="Rectangle 4"/>
          <p:cNvSpPr txBox="1"/>
          <p:nvPr>
            <p:custDataLst>
              <p:tags r:id="rId1"/>
            </p:custDataLst>
          </p:nvPr>
        </p:nvSpPr>
        <p:spPr>
          <a:xfrm>
            <a:off x="214630" y="285750"/>
            <a:ext cx="709930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16.3 </a:t>
            </a:r>
            <a:r>
              <a:rPr lang="zh-CN" altLang="en-US" sz="3200" noProof="0" dirty="0">
                <a:ln>
                  <a:noFill/>
                </a:ln>
                <a:effectLst/>
                <a:uLnTx/>
                <a:uFillTx/>
                <a:latin typeface="黑体" panose="02010609060101010101" pitchFamily="2" charset="-122"/>
                <a:ea typeface="黑体" panose="02010609060101010101" pitchFamily="2" charset="-122"/>
                <a:sym typeface="+mn-ea"/>
              </a:rPr>
              <a:t>二分查找</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215" y="84296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二分查找算法实现</a:t>
            </a:r>
          </a:p>
        </p:txBody>
      </p:sp>
      <p:sp>
        <p:nvSpPr>
          <p:cNvPr id="3" name="Rectangle 4"/>
          <p:cNvSpPr txBox="1"/>
          <p:nvPr>
            <p:custDataLst>
              <p:tags r:id="rId1"/>
            </p:custDataLst>
          </p:nvPr>
        </p:nvSpPr>
        <p:spPr>
          <a:xfrm>
            <a:off x="214630" y="285750"/>
            <a:ext cx="709930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16.3 </a:t>
            </a:r>
            <a:r>
              <a:rPr lang="zh-CN" altLang="en-US" sz="3200" noProof="0" dirty="0">
                <a:ln>
                  <a:noFill/>
                </a:ln>
                <a:effectLst/>
                <a:uLnTx/>
                <a:uFillTx/>
                <a:latin typeface="黑体" panose="02010609060101010101" pitchFamily="2" charset="-122"/>
                <a:ea typeface="黑体" panose="02010609060101010101" pitchFamily="2" charset="-122"/>
                <a:sym typeface="+mn-ea"/>
              </a:rPr>
              <a:t>二分查找</a:t>
            </a:r>
            <a:endParaRPr lang="zh-CN" altLang="en-US" sz="3200" noProof="0" dirty="0">
              <a:latin typeface="黑体" panose="02010609060101010101" pitchFamily="2" charset="-122"/>
              <a:ea typeface="黑体" panose="02010609060101010101" pitchFamily="2" charset="-122"/>
              <a:sym typeface="+mn-ea"/>
            </a:endParaRPr>
          </a:p>
        </p:txBody>
      </p:sp>
      <p:sp>
        <p:nvSpPr>
          <p:cNvPr id="100" name="文本框 99"/>
          <p:cNvSpPr txBox="1"/>
          <p:nvPr/>
        </p:nvSpPr>
        <p:spPr>
          <a:xfrm>
            <a:off x="322580" y="1242060"/>
            <a:ext cx="7653020" cy="279971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bs(a,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二分查找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low,high=1,n            # low,high</a:t>
            </a:r>
            <a:r>
              <a:rPr lang="zh-CN" sz="1600">
                <a:latin typeface="Courier New" panose="02070309020205020404" charset="0"/>
                <a:ea typeface="宋体" panose="02010600030101010101" pitchFamily="2" charset="-122"/>
              </a:rPr>
              <a:t>分别指向左、右端点的元素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low&lt;=high:</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当查找区间还有元素时循环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mid=(low+high)//2</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计算中间元素的下标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x==a[mid]: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等于中间元素，则返回下标</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mid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elif x&lt;a[mid]: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小于中间元素，则在左半区间查找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high=mid-1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大于中间元素，则在左半区间查找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low=mid+1</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0                # 查找失败，返回0</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215" y="84296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二分查找算法实现</a:t>
            </a:r>
          </a:p>
        </p:txBody>
      </p:sp>
      <p:sp>
        <p:nvSpPr>
          <p:cNvPr id="3" name="Rectangle 4"/>
          <p:cNvSpPr txBox="1"/>
          <p:nvPr>
            <p:custDataLst>
              <p:tags r:id="rId1"/>
            </p:custDataLst>
          </p:nvPr>
        </p:nvSpPr>
        <p:spPr>
          <a:xfrm>
            <a:off x="214630" y="285750"/>
            <a:ext cx="709930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16.3 </a:t>
            </a:r>
            <a:r>
              <a:rPr lang="zh-CN" altLang="en-US" sz="3200" noProof="0" dirty="0">
                <a:ln>
                  <a:noFill/>
                </a:ln>
                <a:effectLst/>
                <a:uLnTx/>
                <a:uFillTx/>
                <a:latin typeface="黑体" panose="02010609060101010101" pitchFamily="2" charset="-122"/>
                <a:ea typeface="黑体" panose="02010609060101010101" pitchFamily="2" charset="-122"/>
                <a:sym typeface="+mn-ea"/>
              </a:rPr>
              <a:t>二分查找</a:t>
            </a:r>
            <a:endParaRPr lang="zh-CN" altLang="en-US" sz="3200" noProof="0" dirty="0">
              <a:latin typeface="黑体" panose="02010609060101010101" pitchFamily="2" charset="-122"/>
              <a:ea typeface="黑体" panose="02010609060101010101" pitchFamily="2" charset="-122"/>
              <a:sym typeface="+mn-ea"/>
            </a:endParaRPr>
          </a:p>
        </p:txBody>
      </p:sp>
      <p:sp>
        <p:nvSpPr>
          <p:cNvPr id="4" name="文本框 3"/>
          <p:cNvSpPr txBox="1"/>
          <p:nvPr/>
        </p:nvSpPr>
        <p:spPr>
          <a:xfrm>
            <a:off x="394970" y="1203325"/>
            <a:ext cx="7578090" cy="378460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a=list(map(int, input().split()))</a:t>
            </a:r>
          </a:p>
          <a:p>
            <a:r>
              <a:rPr lang="en-US" sz="1600">
                <a:latin typeface="Courier New" panose="02070309020205020404" charset="0"/>
                <a:ea typeface="宋体" panose="02010600030101010101" pitchFamily="2" charset="-122"/>
              </a:rPr>
              <a:t>n=a[0]</a:t>
            </a:r>
          </a:p>
          <a:p>
            <a:r>
              <a:rPr lang="en-US" sz="1600">
                <a:latin typeface="Courier New" panose="02070309020205020404" charset="0"/>
                <a:ea typeface="宋体" panose="02010600030101010101" pitchFamily="2" charset="-122"/>
              </a:rPr>
              <a:t>a=a[1:]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数据元素的下标从</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开始用</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a.sort()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二分查找之前先排序</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a=[None]+a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列表中添加</a:t>
            </a:r>
            <a:r>
              <a:rPr lang="en-US" sz="1600">
                <a:latin typeface="Courier New" panose="02070309020205020404" charset="0"/>
                <a:ea typeface="宋体" panose="02010600030101010101" pitchFamily="2" charset="-122"/>
              </a:rPr>
              <a:t>None</a:t>
            </a:r>
            <a:r>
              <a:rPr lang="zh-CN" sz="1600">
                <a:latin typeface="Courier New" panose="02070309020205020404" charset="0"/>
                <a:ea typeface="宋体" panose="02010600030101010101" pitchFamily="2" charset="-122"/>
              </a:rPr>
              <a:t>作为</a:t>
            </a:r>
            <a:r>
              <a:rPr lang="en-US" sz="1600">
                <a:latin typeface="Courier New" panose="02070309020205020404" charset="0"/>
                <a:ea typeface="宋体" panose="02010600030101010101" pitchFamily="2" charset="-122"/>
              </a:rPr>
              <a:t>a[0]</a:t>
            </a:r>
            <a:r>
              <a:rPr lang="zh-CN" sz="1600">
                <a:latin typeface="Courier New" panose="02070309020205020404" charset="0"/>
                <a:ea typeface="宋体" panose="02010600030101010101" pitchFamily="2" charset="-122"/>
              </a:rPr>
              <a:t>，使元素下标从</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开始</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print(*a[1:])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try:</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True: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x=int(input())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bs(a, x)&gt;0: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print('Found')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print('not Found')</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except EOFError: pass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850" y="1275080"/>
            <a:ext cx="7710805"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表长为 n 的二分查找的判定树的深度和含有 n 个结点的完全二叉树的深度相同。</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二分查找的时间复杂度为O(log</a:t>
            </a:r>
            <a:r>
              <a:rPr 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p>
        </p:txBody>
      </p:sp>
      <p:sp>
        <p:nvSpPr>
          <p:cNvPr id="4" name="文本框 3"/>
          <p:cNvSpPr txBox="1"/>
          <p:nvPr>
            <p:custDataLst>
              <p:tags r:id="rId1"/>
            </p:custDataLst>
          </p:nvPr>
        </p:nvSpPr>
        <p:spPr>
          <a:xfrm>
            <a:off x="323215" y="84296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二分查找算法</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性能分析</a:t>
            </a:r>
          </a:p>
        </p:txBody>
      </p:sp>
      <p:sp>
        <p:nvSpPr>
          <p:cNvPr id="5" name="Rectangle 4"/>
          <p:cNvSpPr txBox="1"/>
          <p:nvPr>
            <p:custDataLst>
              <p:tags r:id="rId2"/>
            </p:custDataLst>
          </p:nvPr>
        </p:nvSpPr>
        <p:spPr>
          <a:xfrm>
            <a:off x="214630" y="285750"/>
            <a:ext cx="7099300"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16.3 </a:t>
            </a:r>
            <a:r>
              <a:rPr lang="zh-CN" altLang="en-US" sz="3200" noProof="0" dirty="0">
                <a:ln>
                  <a:noFill/>
                </a:ln>
                <a:effectLst/>
                <a:uLnTx/>
                <a:uFillTx/>
                <a:latin typeface="黑体" panose="02010609060101010101" pitchFamily="2" charset="-122"/>
                <a:ea typeface="黑体" panose="02010609060101010101" pitchFamily="2" charset="-122"/>
                <a:sym typeface="+mn-ea"/>
              </a:rPr>
              <a:t>二分查找</a:t>
            </a:r>
            <a:endParaRPr lang="zh-CN" altLang="en-US" sz="3200" noProof="0" dirty="0">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高考录取查询</a:t>
            </a:r>
          </a:p>
        </p:txBody>
      </p:sp>
      <p:sp>
        <p:nvSpPr>
          <p:cNvPr id="6" name="文本框 5"/>
          <p:cNvSpPr txBox="1"/>
          <p:nvPr>
            <p:custDataLst>
              <p:tags r:id="rId1"/>
            </p:custDataLst>
          </p:nvPr>
        </p:nvSpPr>
        <p:spPr>
          <a:xfrm>
            <a:off x="323850" y="1275080"/>
            <a:ext cx="8452485"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先对所有准考证编号按升序排序，然后对每个待查准考证编号，在排好序的所有准考证编号中进行二分查找，若找到，则被录取计数器增1。</a:t>
            </a:r>
          </a:p>
        </p:txBody>
      </p:sp>
      <p:sp>
        <p:nvSpPr>
          <p:cNvPr id="5" name="文本框 4"/>
          <p:cNvSpPr txBox="1"/>
          <p:nvPr/>
        </p:nvSpPr>
        <p:spPr>
          <a:xfrm>
            <a:off x="395605" y="1924050"/>
            <a:ext cx="8282305" cy="304609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def bs(a,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二分查找算法，</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存放升序排列的数据，</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为待查数据</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low=0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low</a:t>
            </a:r>
            <a:r>
              <a:rPr lang="zh-CN" sz="1600">
                <a:latin typeface="Courier New" panose="02070309020205020404" charset="0"/>
                <a:ea typeface="宋体" panose="02010600030101010101" pitchFamily="2" charset="-122"/>
              </a:rPr>
              <a:t>指向首元素，下标从</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开始用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high=n-1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high</a:t>
            </a:r>
            <a:r>
              <a:rPr lang="zh-CN" sz="1600">
                <a:latin typeface="Courier New" panose="02070309020205020404" charset="0"/>
                <a:ea typeface="宋体" panose="02010600030101010101" pitchFamily="2" charset="-122"/>
              </a:rPr>
              <a:t>指向尾元素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low&lt;=high:</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当查找区间中还有元素时循环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mid=(low+high)//2</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mid</a:t>
            </a:r>
            <a:r>
              <a:rPr lang="zh-CN" sz="1600">
                <a:latin typeface="Courier New" panose="02070309020205020404" charset="0"/>
                <a:ea typeface="宋体" panose="02010600030101010101" pitchFamily="2" charset="-122"/>
              </a:rPr>
              <a:t>指向查找区间</a:t>
            </a:r>
            <a:r>
              <a:rPr lang="en-US" sz="1600">
                <a:latin typeface="Courier New" panose="02070309020205020404" charset="0"/>
                <a:ea typeface="宋体" panose="02010600030101010101" pitchFamily="2" charset="-122"/>
              </a:rPr>
              <a:t>[low,high]</a:t>
            </a:r>
            <a:r>
              <a:rPr lang="zh-CN" sz="1600">
                <a:latin typeface="Courier New" panose="02070309020205020404" charset="0"/>
                <a:ea typeface="宋体" panose="02010600030101010101" pitchFamily="2" charset="-122"/>
              </a:rPr>
              <a:t>中的中间元素</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x==a[mid]: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等于中间元素，则查找成功，返回</a:t>
            </a:r>
            <a:r>
              <a:rPr lang="en-US" sz="1600">
                <a:latin typeface="Courier New" panose="02070309020205020404" charset="0"/>
                <a:ea typeface="宋体" panose="02010600030101010101" pitchFamily="2" charset="-122"/>
              </a:rPr>
              <a:t>mid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mid</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elif x&lt;a[mid]: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小于中间元素，则在</a:t>
            </a:r>
            <a:r>
              <a:rPr lang="en-US" sz="1600">
                <a:latin typeface="Courier New" panose="02070309020205020404" charset="0"/>
                <a:ea typeface="宋体" panose="02010600030101010101" pitchFamily="2" charset="-122"/>
              </a:rPr>
              <a:t>mid</a:t>
            </a:r>
            <a:r>
              <a:rPr lang="zh-CN" sz="1600">
                <a:latin typeface="Courier New" panose="02070309020205020404" charset="0"/>
                <a:ea typeface="宋体" panose="02010600030101010101" pitchFamily="2" charset="-122"/>
              </a:rPr>
              <a:t>左边继续查找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high=mid-1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大于中间元素，则在</a:t>
            </a:r>
            <a:r>
              <a:rPr lang="en-US" sz="1600">
                <a:latin typeface="Courier New" panose="02070309020205020404" charset="0"/>
                <a:ea typeface="宋体" panose="02010600030101010101" pitchFamily="2" charset="-122"/>
              </a:rPr>
              <a:t>mid</a:t>
            </a:r>
            <a:r>
              <a:rPr lang="zh-CN" sz="1600">
                <a:latin typeface="Courier New" panose="02070309020205020404" charset="0"/>
                <a:ea typeface="宋体" panose="02010600030101010101" pitchFamily="2" charset="-122"/>
              </a:rPr>
              <a:t>右边继续查找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low=mid+1</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-1             # 返回-1表示查找失败</a:t>
            </a:r>
            <a:endParaRPr lang="zh-CN"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415030"/>
          </a:xfrm>
          <a:prstGeom prst="rect">
            <a:avLst/>
          </a:prstGeom>
          <a:noFill/>
          <a:ln w="9525">
            <a:noFill/>
          </a:ln>
        </p:spPr>
        <p:txBody>
          <a:bodyPr wrap="square">
            <a:spAutoFit/>
          </a:bodyPr>
          <a:lstStyle/>
          <a:p>
            <a:r>
              <a:rPr sz="2400">
                <a:latin typeface="Times New Roman" panose="02020603050405020304" pitchFamily="18" charset="0"/>
                <a:ea typeface="宋体" panose="02010600030101010101" pitchFamily="2" charset="-122"/>
              </a:rPr>
              <a:t>【知识目标】</a:t>
            </a:r>
          </a:p>
          <a:p>
            <a:r>
              <a:rPr sz="2400">
                <a:latin typeface="Times New Roman" panose="02020603050405020304" pitchFamily="18" charset="0"/>
                <a:ea typeface="宋体" panose="02010600030101010101" pitchFamily="2" charset="-122"/>
              </a:rPr>
              <a:t>（1）记忆和理解查找相关的基本概念和术语。</a:t>
            </a:r>
          </a:p>
          <a:p>
            <a:r>
              <a:rPr sz="2400">
                <a:latin typeface="Times New Roman" panose="02020603050405020304" pitchFamily="18" charset="0"/>
                <a:ea typeface="宋体" panose="02010600030101010101" pitchFamily="2" charset="-122"/>
              </a:rPr>
              <a:t>（2）掌握顺序查找、二分查找等查找的方法。</a:t>
            </a:r>
          </a:p>
          <a:p>
            <a:r>
              <a:rPr sz="2400">
                <a:latin typeface="Times New Roman" panose="02020603050405020304" pitchFamily="18" charset="0"/>
                <a:ea typeface="宋体" panose="02010600030101010101" pitchFamily="2" charset="-122"/>
              </a:rPr>
              <a:t>【能力目标】</a:t>
            </a:r>
          </a:p>
          <a:p>
            <a:r>
              <a:rPr sz="2400">
                <a:latin typeface="Times New Roman" panose="02020603050405020304" pitchFamily="18" charset="0"/>
                <a:ea typeface="宋体" panose="02010600030101010101" pitchFamily="2" charset="-122"/>
              </a:rPr>
              <a:t>（1）掌握顺序查找、二分查找等查找的算法实现。</a:t>
            </a:r>
          </a:p>
          <a:p>
            <a:r>
              <a:rPr sz="2400">
                <a:latin typeface="Times New Roman" panose="02020603050405020304" pitchFamily="18" charset="0"/>
                <a:ea typeface="宋体" panose="02010600030101010101" pitchFamily="2" charset="-122"/>
              </a:rPr>
              <a:t>（2）学会运用顺序查找、二分查找等相关算法求解具体问题。</a:t>
            </a:r>
          </a:p>
          <a:p>
            <a:r>
              <a:rPr sz="2400">
                <a:latin typeface="Times New Roman" panose="02020603050405020304" pitchFamily="18" charset="0"/>
                <a:ea typeface="宋体" panose="02010600030101010101" pitchFamily="2" charset="-122"/>
              </a:rPr>
              <a:t>【素养目标】</a:t>
            </a:r>
          </a:p>
          <a:p>
            <a:r>
              <a:rPr sz="2400">
                <a:latin typeface="Times New Roman" panose="02020603050405020304" pitchFamily="18" charset="0"/>
                <a:ea typeface="宋体" panose="02010600030101010101" pitchFamily="2" charset="-122"/>
              </a:rPr>
              <a:t>理解规范和效率的关系，提高效率意识。</a:t>
            </a:r>
          </a:p>
        </p:txBody>
      </p:sp>
      <p:sp>
        <p:nvSpPr>
          <p:cNvPr id="2" name="Rectangle 2"/>
          <p:cNvSpPr txBox="1">
            <a:spLocks noRot="1"/>
          </p:cNvSpPr>
          <p:nvPr>
            <p:custDataLst>
              <p:tags r:id="rId1"/>
            </p:custDataLst>
          </p:nvPr>
        </p:nvSpPr>
        <p:spPr>
          <a:xfrm>
            <a:off x="428625" y="0"/>
            <a:ext cx="7468235"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16 </a:t>
            </a:r>
            <a:r>
              <a:rPr lang="zh-CN" altLang="en-US" sz="3200" noProof="0" dirty="0">
                <a:ln>
                  <a:noFill/>
                </a:ln>
                <a:effectLst/>
                <a:uLnTx/>
                <a:uFillTx/>
                <a:latin typeface="黑体" panose="02010609060101010101" pitchFamily="2" charset="-122"/>
                <a:ea typeface="黑体" panose="02010609060101010101" pitchFamily="2" charset="-122"/>
                <a:sym typeface="+mn-ea"/>
              </a:rPr>
              <a:t>顺序查找与二分查找</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16.4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高考录取查询</a:t>
            </a:r>
          </a:p>
        </p:txBody>
      </p:sp>
      <p:sp>
        <p:nvSpPr>
          <p:cNvPr id="7" name="文本框 6"/>
          <p:cNvSpPr txBox="1"/>
          <p:nvPr/>
        </p:nvSpPr>
        <p:spPr>
          <a:xfrm>
            <a:off x="323215" y="1215390"/>
            <a:ext cx="7950200"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try:</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True: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n=int(input())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a=list(map(int,input().split()))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a.sort()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列表排序，下标从</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开始用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m=int(input())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b=list(map(int,input().split()))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循环</a:t>
            </a:r>
            <a:r>
              <a:rPr lang="en-US" sz="1600">
                <a:latin typeface="Courier New" panose="02070309020205020404" charset="0"/>
                <a:ea typeface="宋体" panose="02010600030101010101" pitchFamily="2" charset="-122"/>
              </a:rPr>
              <a:t>m</a:t>
            </a:r>
            <a:r>
              <a:rPr lang="zh-CN" sz="1600">
                <a:latin typeface="Courier New" panose="02070309020205020404" charset="0"/>
                <a:ea typeface="宋体" panose="02010600030101010101" pitchFamily="2" charset="-122"/>
              </a:rPr>
              <a:t>次，每次调用二分查找算法进行查找</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bs(a, b[i])&gt;=0:</a:t>
            </a:r>
          </a:p>
          <a:p>
            <a:r>
              <a:rPr lang="en-US" sz="1600">
                <a:latin typeface="Courier New" panose="02070309020205020404" charset="0"/>
                <a:ea typeface="宋体" panose="02010600030101010101" pitchFamily="2" charset="-122"/>
              </a:rPr>
              <a:t>                cnt+=1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若查找成功，则计数器增</a:t>
            </a:r>
            <a:r>
              <a:rPr lang="en-US" sz="1600">
                <a:latin typeface="Courier New" panose="02070309020205020404" charset="0"/>
                <a:ea typeface="宋体" panose="02010600030101010101" pitchFamily="2" charset="-122"/>
              </a:rPr>
              <a:t>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print(cnt, m-cnt, sep=',')</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except EOFError: pass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高考录取查询</a:t>
            </a:r>
          </a:p>
        </p:txBody>
      </p:sp>
      <p:sp>
        <p:nvSpPr>
          <p:cNvPr id="100" name="文本框 99"/>
          <p:cNvSpPr txBox="1"/>
          <p:nvPr/>
        </p:nvSpPr>
        <p:spPr>
          <a:xfrm>
            <a:off x="395605" y="1327785"/>
            <a:ext cx="7484110" cy="258445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高考招生结束了，小明已经在第一时间获得了学校公布的已被录取的全部N个准考证编号（编号范围为1到20000000之间的各不相同的整数）。</a:t>
            </a:r>
          </a:p>
          <a:p>
            <a:r>
              <a:rPr sz="1800">
                <a:latin typeface="Times New Roman" panose="02020603050405020304" pitchFamily="18" charset="0"/>
                <a:cs typeface="Times New Roman" panose="02020603050405020304" pitchFamily="18" charset="0"/>
              </a:rPr>
              <a:t>小明的M个朋友希望小明能帮他们查一下，看看他们是否已被录取。由于朋友数量太多，因此小明不得不编写一个程序来完成这个任务。</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数据第一行先输入一个整数N（N不超过1000000），第二行输入N个准考证编号，第三行输入一个整数M（M不超过10000），第四行输入M个准考证编号（可能重复）。准考证编号的范围在1到20000000之间。</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高考录取查询</a:t>
            </a: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对于每组测试，输出M个准考证编号中录取和未录取的人次，中间用一个逗号隔开。</a:t>
            </a:r>
          </a:p>
        </p:txBody>
      </p:sp>
      <p:sp>
        <p:nvSpPr>
          <p:cNvPr id="2" name="文本框 1"/>
          <p:cNvSpPr txBox="1"/>
          <p:nvPr>
            <p:custDataLst>
              <p:tags r:id="rId1"/>
            </p:custDataLst>
          </p:nvPr>
        </p:nvSpPr>
        <p:spPr>
          <a:xfrm>
            <a:off x="395605" y="2212340"/>
            <a:ext cx="3476625" cy="203009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4</a:t>
            </a:r>
          </a:p>
          <a:p>
            <a:r>
              <a:rPr lang="en-US" sz="1800">
                <a:latin typeface="Times New Roman" panose="02020603050405020304" pitchFamily="18" charset="0"/>
                <a:ea typeface="宋体" panose="02010600030101010101" pitchFamily="2" charset="-122"/>
              </a:rPr>
              <a:t>2 4 6 1</a:t>
            </a:r>
          </a:p>
          <a:p>
            <a:r>
              <a:rPr lang="en-US" sz="1800">
                <a:latin typeface="Times New Roman" panose="02020603050405020304" pitchFamily="18" charset="0"/>
                <a:ea typeface="宋体" panose="02010600030101010101" pitchFamily="2" charset="-122"/>
              </a:rPr>
              <a:t>3</a:t>
            </a:r>
          </a:p>
          <a:p>
            <a:r>
              <a:rPr lang="en-US" sz="1800">
                <a:latin typeface="Times New Roman" panose="02020603050405020304" pitchFamily="18" charset="0"/>
                <a:ea typeface="宋体" panose="02010600030101010101" pitchFamily="2" charset="-122"/>
              </a:rPr>
              <a:t>1 3 1</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2,1</a:t>
            </a:r>
          </a:p>
        </p:txBody>
      </p:sp>
      <p:sp>
        <p:nvSpPr>
          <p:cNvPr id="4" name="文本框 3"/>
          <p:cNvSpPr txBox="1"/>
          <p:nvPr/>
        </p:nvSpPr>
        <p:spPr>
          <a:xfrm>
            <a:off x="2771775" y="3434715"/>
            <a:ext cx="5259070" cy="1198880"/>
          </a:xfrm>
          <a:prstGeom prst="rect">
            <a:avLst/>
          </a:prstGeom>
          <a:noFill/>
          <a:ln w="9525">
            <a:noFill/>
          </a:ln>
        </p:spPr>
        <p:txBody>
          <a:bodyPr wrap="square">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本题是一个查找相关的问题。因数据量较大，顺序查找可能导致在线提交得到超时反馈。可采用更高效的二分查找算法。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16.1 </a:t>
            </a:r>
            <a:r>
              <a:rPr sz="3200" noProof="0" dirty="0" err="1">
                <a:ln>
                  <a:noFill/>
                </a:ln>
                <a:effectLst/>
                <a:uLnTx/>
                <a:uFillTx/>
                <a:latin typeface="黑体" panose="02010609060101010101" pitchFamily="2" charset="-122"/>
                <a:ea typeface="黑体" panose="02010609060101010101" pitchFamily="2" charset="-122"/>
                <a:sym typeface="+mn-ea"/>
              </a:rPr>
              <a:t>查找</a:t>
            </a:r>
            <a:r>
              <a:rPr lang="zh-CN" altLang="en-US" sz="3200" noProof="0" dirty="0">
                <a:ln>
                  <a:noFill/>
                </a:ln>
                <a:effectLst/>
                <a:uLnTx/>
                <a:uFillTx/>
                <a:latin typeface="黑体" panose="02010609060101010101" pitchFamily="2" charset="-122"/>
                <a:ea typeface="黑体" panose="02010609060101010101" pitchFamily="2" charset="-122"/>
                <a:sym typeface="+mn-ea"/>
              </a:rPr>
              <a:t>的</a:t>
            </a:r>
            <a:r>
              <a:rPr sz="3200" noProof="0" dirty="0" err="1">
                <a:ln>
                  <a:noFill/>
                </a:ln>
                <a:effectLst/>
                <a:uLnTx/>
                <a:uFillTx/>
                <a:latin typeface="黑体" panose="02010609060101010101" pitchFamily="2" charset="-122"/>
                <a:ea typeface="黑体" panose="02010609060101010101" pitchFamily="2" charset="-122"/>
                <a:sym typeface="+mn-ea"/>
              </a:rPr>
              <a:t>基础知识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查找基础知识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custDataLst>
              <p:tags r:id="rId1"/>
            </p:custDataLst>
          </p:nvPr>
        </p:nvSpPr>
        <p:spPr>
          <a:xfrm>
            <a:off x="323850" y="1255713"/>
            <a:ext cx="7754938" cy="2799715"/>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由相同类型的数据元素（记录）构成的集合称作</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查找表</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查找表中的元素之间无明确的关系。</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关键字</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是数据元素中某个数据项的值，用以标识某个数据元素。</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约定查找表中的关键字各不相同，因此每个关键字可以唯一标识一个数据元素。 </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是指在查找表中确定是否存在一个数据元素，该元素的关键字等于给定的某个值的过程。若在查找表中找到这样的元素，则称为</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查找成功</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；否则称为</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查找失败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1215708"/>
            <a:ext cx="7754938" cy="353822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对查找表经常进行的操作如下：</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（1）查询某个数据元素是否在查找表中；</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（2）在查找表中插入一个数据元素；</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（3）从查找表中删</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除</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某个数据元素。</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根据是否对查找表进行更新（插入或删除），查找表可分为静态查找表和动态查找表。</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静态查找表</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是指仅作查询操作的查找表。</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动态查找表</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是指在查询之外还需进行插入或删除操作的查找表。也就是说，动态查找表在查询之后，还需将查找失败的数据元素插入到查找表中；或者从查找表中删除其指定的数据元素。</a:t>
            </a:r>
          </a:p>
        </p:txBody>
      </p:sp>
      <p:sp>
        <p:nvSpPr>
          <p:cNvPr id="3"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16.1 </a:t>
            </a:r>
            <a:r>
              <a:rPr lang="zh-CN" altLang="en-US" sz="3200" noProof="0" dirty="0">
                <a:ln>
                  <a:noFill/>
                </a:ln>
                <a:effectLst/>
                <a:uLnTx/>
                <a:uFillTx/>
                <a:latin typeface="黑体" panose="02010609060101010101" pitchFamily="2" charset="-122"/>
                <a:ea typeface="黑体" panose="02010609060101010101" pitchFamily="2" charset="-122"/>
                <a:sym typeface="+mn-ea"/>
              </a:rPr>
              <a:t>查找的基础知识</a:t>
            </a:r>
          </a:p>
        </p:txBody>
      </p:sp>
      <p:sp>
        <p:nvSpPr>
          <p:cNvPr id="4" name="文本框 3"/>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查找基础知识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16.1 </a:t>
            </a:r>
            <a:r>
              <a:rPr lang="zh-CN" altLang="en-US" sz="3200" noProof="0" dirty="0">
                <a:ln>
                  <a:noFill/>
                </a:ln>
                <a:effectLst/>
                <a:uLnTx/>
                <a:uFillTx/>
                <a:latin typeface="黑体" panose="02010609060101010101" pitchFamily="2" charset="-122"/>
                <a:ea typeface="黑体" panose="02010609060101010101" pitchFamily="2" charset="-122"/>
                <a:sym typeface="+mn-ea"/>
              </a:rPr>
              <a:t>查找的基础知识</a:t>
            </a:r>
          </a:p>
        </p:txBody>
      </p:sp>
      <p:sp>
        <p:nvSpPr>
          <p:cNvPr id="7" name="文本框 6"/>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查找基础知识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nvGrpSpPr>
          <p:cNvPr id="18" name="组合 17"/>
          <p:cNvGrpSpPr/>
          <p:nvPr/>
        </p:nvGrpSpPr>
        <p:grpSpPr>
          <a:xfrm>
            <a:off x="467360" y="2785110"/>
            <a:ext cx="7305040" cy="830580"/>
            <a:chOff x="510" y="4386"/>
            <a:chExt cx="11504" cy="1308"/>
          </a:xfrm>
        </p:grpSpPr>
        <p:sp>
          <p:nvSpPr>
            <p:cNvPr id="100" name="文本框 99"/>
            <p:cNvSpPr txBox="1"/>
            <p:nvPr/>
          </p:nvSpPr>
          <p:spPr>
            <a:xfrm>
              <a:off x="510" y="4386"/>
              <a:ext cx="11505" cy="1113"/>
            </a:xfrm>
            <a:prstGeom prst="rect">
              <a:avLst/>
            </a:prstGeom>
            <a:noFill/>
            <a:ln w="9525">
              <a:noFill/>
            </a:ln>
          </p:spPr>
          <p:txBody>
            <a:bodyPr wrap="square">
              <a:spAutoFit/>
            </a:bodyPr>
            <a:lstStyle/>
            <a:p>
              <a:r>
                <a:rPr lang="en-US" altLang="zh-CN" sz="2000">
                  <a:ea typeface="宋体" panose="02010600030101010101" pitchFamily="2" charset="-122"/>
                </a:rPr>
                <a:t>     </a:t>
              </a:r>
              <a:r>
                <a:rPr lang="zh-CN" sz="2000">
                  <a:ea typeface="宋体" panose="02010600030101010101" pitchFamily="2" charset="-122"/>
                </a:rPr>
                <a:t>其中，</a:t>
              </a:r>
              <a:r>
                <a:rPr lang="en-US" sz="2000" i="1">
                  <a:latin typeface="Times New Roman" panose="02020603050405020304" pitchFamily="18" charset="0"/>
                  <a:ea typeface="宋体" panose="02010600030101010101" pitchFamily="2" charset="-122"/>
                </a:rPr>
                <a:t>n</a:t>
              </a:r>
              <a:r>
                <a:rPr lang="zh-CN" sz="2000">
                  <a:ea typeface="宋体" panose="02010600030101010101" pitchFamily="2" charset="-122"/>
                </a:rPr>
                <a:t>为查找表的表长，</a:t>
              </a:r>
              <a:r>
                <a:rPr lang="en-US" sz="2000" i="1">
                  <a:latin typeface="Times New Roman" panose="02020603050405020304" pitchFamily="18" charset="0"/>
                  <a:ea typeface="宋体" panose="02010600030101010101" pitchFamily="2" charset="-122"/>
                </a:rPr>
                <a:t>C</a:t>
              </a:r>
              <a:r>
                <a:rPr lang="en-US" sz="2000" i="1" baseline="-25000">
                  <a:latin typeface="Times New Roman" panose="02020603050405020304" pitchFamily="18" charset="0"/>
                  <a:ea typeface="宋体" panose="02010600030101010101" pitchFamily="2" charset="-122"/>
                </a:rPr>
                <a:t>i</a:t>
              </a:r>
              <a:r>
                <a:rPr lang="zh-CN" sz="2000">
                  <a:ea typeface="宋体" panose="02010600030101010101" pitchFamily="2" charset="-122"/>
                </a:rPr>
                <a:t>为找到该记录时所作的比较次数，</a:t>
              </a:r>
              <a:r>
                <a:rPr lang="en-US" sz="2000" i="1">
                  <a:latin typeface="Times New Roman" panose="02020603050405020304" pitchFamily="18" charset="0"/>
                  <a:ea typeface="宋体" panose="02010600030101010101" pitchFamily="2" charset="-122"/>
                </a:rPr>
                <a:t>p</a:t>
              </a:r>
              <a:r>
                <a:rPr lang="en-US" sz="2000" i="1" baseline="-25000">
                  <a:latin typeface="Times New Roman" panose="02020603050405020304" pitchFamily="18" charset="0"/>
                  <a:ea typeface="宋体" panose="02010600030101010101" pitchFamily="2" charset="-122"/>
                </a:rPr>
                <a:t>i</a:t>
              </a:r>
              <a:r>
                <a:rPr lang="zh-CN" sz="2000">
                  <a:ea typeface="宋体" panose="02010600030101010101" pitchFamily="2" charset="-122"/>
                </a:rPr>
                <a:t>为查找表中查找第</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个记录的概率，且</a:t>
              </a:r>
              <a:endParaRPr lang="zh-CN" altLang="en-US" sz="2000">
                <a:ea typeface="宋体" panose="02010600030101010101" pitchFamily="2" charset="-122"/>
              </a:endParaRPr>
            </a:p>
          </p:txBody>
        </p:sp>
        <p:pic>
          <p:nvPicPr>
            <p:cNvPr id="11" name="图片 10"/>
            <p:cNvPicPr>
              <a:picLocks noChangeAspect="1"/>
            </p:cNvPicPr>
            <p:nvPr>
              <p:custDataLst>
                <p:tags r:id="rId5"/>
              </p:custDataLst>
            </p:nvPr>
          </p:nvPicPr>
          <p:blipFill>
            <a:blip r:embed="rId7"/>
            <a:stretch>
              <a:fillRect/>
            </a:stretch>
          </p:blipFill>
          <p:spPr>
            <a:xfrm>
              <a:off x="7427" y="4844"/>
              <a:ext cx="1109" cy="850"/>
            </a:xfrm>
            <a:prstGeom prst="rect">
              <a:avLst/>
            </a:prstGeom>
          </p:spPr>
        </p:pic>
      </p:grpSp>
      <p:grpSp>
        <p:nvGrpSpPr>
          <p:cNvPr id="19" name="组合 18"/>
          <p:cNvGrpSpPr/>
          <p:nvPr/>
        </p:nvGrpSpPr>
        <p:grpSpPr>
          <a:xfrm>
            <a:off x="323850" y="3641725"/>
            <a:ext cx="7754620" cy="924560"/>
            <a:chOff x="510" y="5735"/>
            <a:chExt cx="12212" cy="1456"/>
          </a:xfrm>
        </p:grpSpPr>
        <p:sp>
          <p:nvSpPr>
            <p:cNvPr id="12" name="文本框 11"/>
            <p:cNvSpPr txBox="1"/>
            <p:nvPr/>
          </p:nvSpPr>
          <p:spPr>
            <a:xfrm>
              <a:off x="510" y="5735"/>
              <a:ext cx="12213" cy="628"/>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等概率情况</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下的</a:t>
              </a:r>
              <a:r>
                <a:rPr sz="2000" strike="noStrike" noProof="0" dirty="0">
                  <a:ln>
                    <a:noFill/>
                  </a:ln>
                  <a:effectLst/>
                  <a:uLnTx/>
                  <a:uFillTx/>
                  <a:latin typeface="Times New Roman" panose="02020603050405020304" pitchFamily="18" charset="0"/>
                  <a:cs typeface="Times New Roman" panose="02020603050405020304" pitchFamily="18" charset="0"/>
                  <a:sym typeface="+mn-ea"/>
                </a:rPr>
                <a:t>ASL</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计算：</a:t>
              </a:r>
            </a:p>
          </p:txBody>
        </p:sp>
        <p:pic>
          <p:nvPicPr>
            <p:cNvPr id="15" name="图片 14"/>
            <p:cNvPicPr>
              <a:picLocks noChangeAspect="1"/>
            </p:cNvPicPr>
            <p:nvPr>
              <p:custDataLst>
                <p:tags r:id="rId4"/>
              </p:custDataLst>
            </p:nvPr>
          </p:nvPicPr>
          <p:blipFill>
            <a:blip r:embed="rId8"/>
            <a:stretch>
              <a:fillRect/>
            </a:stretch>
          </p:blipFill>
          <p:spPr>
            <a:xfrm>
              <a:off x="5726" y="6341"/>
              <a:ext cx="1947" cy="850"/>
            </a:xfrm>
            <a:prstGeom prst="rect">
              <a:avLst/>
            </a:prstGeom>
          </p:spPr>
        </p:pic>
      </p:grpSp>
      <p:grpSp>
        <p:nvGrpSpPr>
          <p:cNvPr id="4" name="组合 3"/>
          <p:cNvGrpSpPr/>
          <p:nvPr/>
        </p:nvGrpSpPr>
        <p:grpSpPr>
          <a:xfrm>
            <a:off x="323850" y="1203960"/>
            <a:ext cx="7754620" cy="1547495"/>
            <a:chOff x="510" y="1896"/>
            <a:chExt cx="12212" cy="2437"/>
          </a:xfrm>
        </p:grpSpPr>
        <p:sp>
          <p:nvSpPr>
            <p:cNvPr id="2" name="文本框 1"/>
            <p:cNvSpPr txBox="1"/>
            <p:nvPr/>
          </p:nvSpPr>
          <p:spPr>
            <a:xfrm>
              <a:off x="510" y="1896"/>
              <a:ext cx="12213" cy="1598"/>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查找算法的</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平均查找长度</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（Average Search Length，ASL）是指确定记录在查找表中的位置所需与给定值进行比较的关键字个数的期望值，</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计算</a:t>
              </a:r>
              <a:r>
                <a:rPr lang="zh-CN" sz="2000" noProof="0" dirty="0">
                  <a:ln>
                    <a:noFill/>
                  </a:ln>
                  <a:effectLst/>
                  <a:uLnTx/>
                  <a:uFillTx/>
                  <a:latin typeface="Times New Roman" panose="02020603050405020304" pitchFamily="18" charset="0"/>
                  <a:cs typeface="Times New Roman" panose="02020603050405020304" pitchFamily="18" charset="0"/>
                  <a:sym typeface="+mn-ea"/>
                </a:rPr>
                <a:t>如下：</a:t>
              </a:r>
            </a:p>
          </p:txBody>
        </p:sp>
        <p:pic>
          <p:nvPicPr>
            <p:cNvPr id="3" name="图片 2"/>
            <p:cNvPicPr>
              <a:picLocks noChangeAspect="1"/>
            </p:cNvPicPr>
            <p:nvPr>
              <p:custDataLst>
                <p:tags r:id="rId3"/>
              </p:custDataLst>
            </p:nvPr>
          </p:nvPicPr>
          <p:blipFill>
            <a:blip r:embed="rId9"/>
            <a:stretch>
              <a:fillRect/>
            </a:stretch>
          </p:blipFill>
          <p:spPr>
            <a:xfrm>
              <a:off x="3458" y="3483"/>
              <a:ext cx="2139" cy="85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630" y="285750"/>
            <a:ext cx="7171055" cy="643255"/>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16.2 </a:t>
            </a:r>
            <a:r>
              <a:rPr sz="3200" noProof="0" dirty="0" err="1">
                <a:ln>
                  <a:noFill/>
                </a:ln>
                <a:effectLst/>
                <a:uLnTx/>
                <a:uFillTx/>
                <a:latin typeface="黑体" panose="02010609060101010101" pitchFamily="2" charset="-122"/>
                <a:ea typeface="黑体" panose="02010609060101010101" pitchFamily="2" charset="-122"/>
                <a:sym typeface="+mn-ea"/>
              </a:rPr>
              <a:t>顺序查找</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顺序查找基础</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知识</a:t>
            </a:r>
          </a:p>
        </p:txBody>
      </p:sp>
      <p:sp>
        <p:nvSpPr>
          <p:cNvPr id="6" name="文本框 5"/>
          <p:cNvSpPr txBox="1"/>
          <p:nvPr/>
        </p:nvSpPr>
        <p:spPr>
          <a:xfrm>
            <a:off x="323215" y="1203643"/>
            <a:ext cx="7754938"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顺序查找</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是指按从前往后（正向）或者从后往前（逆向）的顺序在查找表中进行查找，分别称为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正向顺序查找</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和</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逆向顺序查找</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设关键字序列为(29, 76, 54, 19, 16, 10, 7, 81, 15, 52)，对应的静态查找表（下标从1开始用）如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p>
        </p:txBody>
      </p:sp>
      <p:graphicFrame>
        <p:nvGraphicFramePr>
          <p:cNvPr id="3" name="对象 2"/>
          <p:cNvGraphicFramePr>
            <a:graphicFrameLocks noChangeAspect="1"/>
          </p:cNvGraphicFramePr>
          <p:nvPr/>
        </p:nvGraphicFramePr>
        <p:xfrm>
          <a:off x="755650" y="2587625"/>
          <a:ext cx="7200000" cy="724883"/>
        </p:xfrm>
        <a:graphic>
          <a:graphicData uri="http://schemas.openxmlformats.org/presentationml/2006/ole">
            <mc:AlternateContent xmlns:mc="http://schemas.openxmlformats.org/markup-compatibility/2006">
              <mc:Choice xmlns:v="urn:schemas-microsoft-com:vml" Requires="v">
                <p:oleObj spid="_x0000_s1028" r:id="rId3" imgW="8420100" imgH="847725" progId="Paint.Picture">
                  <p:embed/>
                </p:oleObj>
              </mc:Choice>
              <mc:Fallback>
                <p:oleObj r:id="rId3" imgW="8420100" imgH="847725" progId="Paint.Picture">
                  <p:embed/>
                  <p:pic>
                    <p:nvPicPr>
                      <p:cNvPr id="0" name="图片 3"/>
                      <p:cNvPicPr/>
                      <p:nvPr/>
                    </p:nvPicPr>
                    <p:blipFill>
                      <a:blip r:embed="rId4"/>
                      <a:stretch>
                        <a:fillRect/>
                      </a:stretch>
                    </p:blipFill>
                    <p:spPr>
                      <a:xfrm>
                        <a:off x="755650" y="2587625"/>
                        <a:ext cx="7200000" cy="724883"/>
                      </a:xfrm>
                      <a:prstGeom prst="rect">
                        <a:avLst/>
                      </a:prstGeom>
                    </p:spPr>
                  </p:pic>
                </p:oleObj>
              </mc:Fallback>
            </mc:AlternateContent>
          </a:graphicData>
        </a:graphic>
      </p:graphicFrame>
      <p:sp>
        <p:nvSpPr>
          <p:cNvPr id="5" name="文本框 4"/>
          <p:cNvSpPr txBox="1"/>
          <p:nvPr/>
        </p:nvSpPr>
        <p:spPr>
          <a:xfrm>
            <a:off x="323215" y="3365500"/>
            <a:ext cx="8292465" cy="138366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若对其进行正向顺序查找，则给定的待查找值（给定值）依次与下标为1、2、3、……、10的关键字比较。</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若对其进行逆向顺序查找，则给定值依次与下标为10、9、8、……、1的关键字比较。</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additive="base">
                                        <p:cTn id="3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3850" y="1204595"/>
            <a:ext cx="7990840" cy="378460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 正向顺序查找算法，</a:t>
            </a:r>
            <a:r>
              <a:rPr lang="zh-CN" sz="1600">
                <a:latin typeface="Courier New" panose="02070309020205020404" charset="0"/>
                <a:ea typeface="宋体" panose="02010600030101010101" pitchFamily="2" charset="-122"/>
              </a:rPr>
              <a:t>一维列表</a:t>
            </a:r>
            <a:r>
              <a:rPr sz="1600">
                <a:latin typeface="Courier New" panose="02070309020205020404" charset="0"/>
                <a:ea typeface="宋体" panose="02010600030101010101" pitchFamily="2" charset="-122"/>
              </a:rPr>
              <a:t>a是静态查找表（a[0]空置，元素从a[1]开始存放），</a:t>
            </a:r>
          </a:p>
          <a:p>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x是待查找数据</a:t>
            </a:r>
          </a:p>
          <a:p>
            <a:r>
              <a:rPr sz="1600">
                <a:latin typeface="Courier New" panose="02070309020205020404" charset="0"/>
                <a:ea typeface="宋体" panose="02010600030101010101" pitchFamily="2" charset="-122"/>
              </a:rPr>
              <a:t>def ss(a, x):</a:t>
            </a:r>
          </a:p>
          <a:p>
            <a:r>
              <a:rPr sz="1600">
                <a:latin typeface="Courier New" panose="02070309020205020404" charset="0"/>
                <a:ea typeface="宋体" panose="02010600030101010101" pitchFamily="2" charset="-122"/>
              </a:rPr>
              <a:t>    for i in range(1, n+1):</a:t>
            </a:r>
          </a:p>
          <a:p>
            <a:r>
              <a:rPr sz="1600">
                <a:latin typeface="Courier New" panose="02070309020205020404" charset="0"/>
                <a:ea typeface="宋体" panose="02010600030101010101" pitchFamily="2" charset="-122"/>
              </a:rPr>
              <a:t>        if x==a[i]:</a:t>
            </a:r>
            <a:r>
              <a:rPr lang="en-US" sz="1600">
                <a:latin typeface="Courier New" panose="02070309020205020404" charset="0"/>
                <a:ea typeface="宋体" panose="02010600030101010101" pitchFamily="2" charset="-122"/>
              </a:rPr>
              <a:t> </a:t>
            </a:r>
            <a:r>
              <a:rPr sz="1600">
                <a:latin typeface="Courier New" panose="02070309020205020404" charset="0"/>
                <a:sym typeface="+mn-ea"/>
              </a:rPr>
              <a:t>return i</a:t>
            </a:r>
            <a:r>
              <a:rPr sz="1600">
                <a:latin typeface="Courier New" panose="02070309020205020404" charset="0"/>
                <a:ea typeface="宋体" panose="02010600030101010101" pitchFamily="2" charset="-122"/>
              </a:rPr>
              <a:t>        # 若找到，则返回x在a中的下标            </a:t>
            </a:r>
          </a:p>
          <a:p>
            <a:r>
              <a:rPr sz="1600">
                <a:latin typeface="Courier New" panose="02070309020205020404" charset="0"/>
                <a:ea typeface="宋体" panose="02010600030101010101" pitchFamily="2" charset="-122"/>
              </a:rPr>
              <a:t>    return 0                        # 若查找失败，则返回0</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a=list(map(int, input().split()))</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n=a[0]</a:t>
            </a:r>
          </a:p>
          <a:p>
            <a:r>
              <a:rPr sz="1600">
                <a:latin typeface="Courier New" panose="02070309020205020404" charset="0"/>
                <a:ea typeface="宋体" panose="02010600030101010101" pitchFamily="2" charset="-122"/>
              </a:rPr>
              <a:t>print(*a[1:])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查找表下标从1开始用</a:t>
            </a:r>
          </a:p>
          <a:p>
            <a:r>
              <a:rPr sz="1600">
                <a:latin typeface="Courier New" panose="02070309020205020404" charset="0"/>
                <a:ea typeface="宋体" panose="02010600030101010101" pitchFamily="2" charset="-122"/>
              </a:rPr>
              <a:t>try:</a:t>
            </a:r>
          </a:p>
          <a:p>
            <a:r>
              <a:rPr sz="1600">
                <a:latin typeface="Courier New" panose="02070309020205020404" charset="0"/>
                <a:ea typeface="宋体" panose="02010600030101010101" pitchFamily="2" charset="-122"/>
              </a:rPr>
              <a:t>    while True:</a:t>
            </a:r>
          </a:p>
          <a:p>
            <a:r>
              <a:rPr sz="1600">
                <a:latin typeface="Courier New" panose="02070309020205020404" charset="0"/>
                <a:ea typeface="宋体" panose="02010600030101010101" pitchFamily="2" charset="-122"/>
              </a:rPr>
              <a:t>        x=int(input())</a:t>
            </a:r>
          </a:p>
          <a:p>
            <a:r>
              <a:rPr sz="1600">
                <a:latin typeface="Courier New" panose="02070309020205020404" charset="0"/>
                <a:ea typeface="宋体" panose="02010600030101010101" pitchFamily="2" charset="-122"/>
              </a:rPr>
              <a:t>        if ss(a, x)&gt;0:</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print('Found')</a:t>
            </a:r>
          </a:p>
          <a:p>
            <a:r>
              <a:rPr sz="1600">
                <a:latin typeface="Courier New" panose="02070309020205020404" charset="0"/>
                <a:ea typeface="宋体" panose="02010600030101010101" pitchFamily="2" charset="-122"/>
              </a:rPr>
              <a:t>        else:</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print('not Found')</a:t>
            </a:r>
          </a:p>
          <a:p>
            <a:r>
              <a:rPr sz="1600">
                <a:latin typeface="Courier New" panose="02070309020205020404" charset="0"/>
                <a:ea typeface="宋体" panose="02010600030101010101" pitchFamily="2" charset="-122"/>
              </a:rPr>
              <a:t>except EOFError: pass</a:t>
            </a:r>
          </a:p>
        </p:txBody>
      </p:sp>
      <p:sp>
        <p:nvSpPr>
          <p:cNvPr id="3" name="Rectangle 4"/>
          <p:cNvSpPr txBox="1"/>
          <p:nvPr>
            <p:custDataLst>
              <p:tags r:id="rId1"/>
            </p:custDataLst>
          </p:nvPr>
        </p:nvSpPr>
        <p:spPr>
          <a:xfrm>
            <a:off x="214630" y="285750"/>
            <a:ext cx="7171055" cy="643255"/>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16.2 </a:t>
            </a:r>
            <a:r>
              <a:rPr lang="zh-CN" altLang="en-US" sz="3200" noProof="0" dirty="0">
                <a:ln>
                  <a:noFill/>
                </a:ln>
                <a:effectLst/>
                <a:uLnTx/>
                <a:uFillTx/>
                <a:latin typeface="黑体" panose="02010609060101010101" pitchFamily="2" charset="-122"/>
                <a:ea typeface="黑体" panose="02010609060101010101" pitchFamily="2" charset="-122"/>
                <a:sym typeface="+mn-ea"/>
              </a:rPr>
              <a:t>顺序查找</a:t>
            </a:r>
          </a:p>
        </p:txBody>
      </p:sp>
      <p:sp>
        <p:nvSpPr>
          <p:cNvPr id="4" name="文本框 3"/>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正向</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顺序查找</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算法实现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560d931d-8692-4241-b616-32628ef58994"/>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5</TotalTime>
  <Words>1600</Words>
  <Application>Microsoft Office PowerPoint</Application>
  <PresentationFormat>全屏显示(16:9)</PresentationFormat>
  <Paragraphs>194</Paragraphs>
  <Slides>20</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8" baseType="lpstr">
      <vt:lpstr>黑体</vt:lpstr>
      <vt:lpstr>微软雅黑</vt:lpstr>
      <vt:lpstr>Arial</vt:lpstr>
      <vt:lpstr>Courier New</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869</cp:revision>
  <dcterms:created xsi:type="dcterms:W3CDTF">2007-09-26T00:31:00Z</dcterms:created>
  <dcterms:modified xsi:type="dcterms:W3CDTF">2023-06-23T13:53:00Z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BDD7D7836A4A4BC1BDA3E7766419614E</vt:lpwstr>
  </property>
</Properties>
</file>