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8"/>
  </p:handoutMasterIdLst>
  <p:sldIdLst>
    <p:sldId id="256" r:id="rId2"/>
    <p:sldId id="690" r:id="rId3"/>
    <p:sldId id="1256" r:id="rId4"/>
    <p:sldId id="1257" r:id="rId5"/>
    <p:sldId id="1057" r:id="rId6"/>
    <p:sldId id="1218" r:id="rId7"/>
    <p:sldId id="1219" r:id="rId8"/>
    <p:sldId id="1357" r:id="rId9"/>
    <p:sldId id="1220" r:id="rId10"/>
    <p:sldId id="1221" r:id="rId11"/>
    <p:sldId id="1358" r:id="rId12"/>
    <p:sldId id="1359" r:id="rId13"/>
    <p:sldId id="1353" r:id="rId14"/>
    <p:sldId id="1355" r:id="rId15"/>
    <p:sldId id="1354" r:id="rId16"/>
    <p:sldId id="1356" r:id="rId17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10" userDrawn="1">
          <p15:clr>
            <a:srgbClr val="A4A3A4"/>
          </p15:clr>
        </p15:guide>
        <p15:guide id="2" pos="276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10FA2C"/>
    <a:srgbClr val="660033"/>
    <a:srgbClr val="333300"/>
    <a:srgbClr val="666699"/>
    <a:srgbClr val="000099"/>
    <a:srgbClr val="DCD82E"/>
    <a:srgbClr val="9C92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97"/>
    <p:restoredTop sz="94623"/>
  </p:normalViewPr>
  <p:slideViewPr>
    <p:cSldViewPr showGuides="1">
      <p:cViewPr varScale="1">
        <p:scale>
          <a:sx n="142" d="100"/>
          <a:sy n="142" d="100"/>
        </p:scale>
        <p:origin x="558" y="114"/>
      </p:cViewPr>
      <p:guideLst>
        <p:guide orient="horz" pos="1710"/>
        <p:guide pos="276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B9FF808-0381-4864-B945-58B7BBD795D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2023/6/23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4" name="Line 2"/>
          <p:cNvSpPr>
            <a:spLocks noChangeShapeType="1"/>
          </p:cNvSpPr>
          <p:nvPr userDrawn="1"/>
        </p:nvSpPr>
        <p:spPr bwMode="auto">
          <a:xfrm>
            <a:off x="7962900" y="1143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457200" y="92075"/>
            <a:ext cx="7543800" cy="9715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body"/>
          </p:nvPr>
        </p:nvSpPr>
        <p:spPr>
          <a:xfrm>
            <a:off x="457200" y="1289050"/>
            <a:ext cx="8229600" cy="3309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-347345"/>
            <a:r>
              <a:rPr lang="zh-CN" altLang="en-US" dirty="0"/>
              <a:t>第二级</a:t>
            </a:r>
          </a:p>
          <a:p>
            <a:pPr lvl="2" indent="-293370"/>
            <a:r>
              <a:rPr lang="zh-CN" altLang="en-US" dirty="0"/>
              <a:t>第三级</a:t>
            </a:r>
          </a:p>
          <a:p>
            <a:pPr lvl="3" indent="-292100"/>
            <a:r>
              <a:rPr lang="zh-CN" altLang="en-US" dirty="0"/>
              <a:t>第四级</a:t>
            </a:r>
          </a:p>
          <a:p>
            <a:pPr lvl="4" indent="-316230"/>
            <a:r>
              <a:rPr lang="zh-CN" altLang="en-US" dirty="0"/>
              <a:t>第五级</a:t>
            </a:r>
          </a:p>
        </p:txBody>
      </p:sp>
      <p:sp>
        <p:nvSpPr>
          <p:cNvPr id="32051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051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  <p:grpSp>
        <p:nvGrpSpPr>
          <p:cNvPr id="1031" name="Group 8"/>
          <p:cNvGrpSpPr/>
          <p:nvPr userDrawn="1"/>
        </p:nvGrpSpPr>
        <p:grpSpPr>
          <a:xfrm>
            <a:off x="8153400" y="114300"/>
            <a:ext cx="792163" cy="971550"/>
            <a:chOff x="5136" y="960"/>
            <a:chExt cx="528" cy="864"/>
          </a:xfrm>
        </p:grpSpPr>
        <p:sp>
          <p:nvSpPr>
            <p:cNvPr id="320521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2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3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4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5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6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7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3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8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9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0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6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1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3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2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3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4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5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6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6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7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8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9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6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0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1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2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3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4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6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5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3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6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7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8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6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9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50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51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" name="TextBox 39"/>
          <p:cNvSpPr txBox="1"/>
          <p:nvPr userDrawn="1"/>
        </p:nvSpPr>
        <p:spPr>
          <a:xfrm>
            <a:off x="1371600" y="4814888"/>
            <a:ext cx="6902450" cy="275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2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数据结构与算法（Python版）</a:t>
            </a:r>
            <a:r>
              <a:rPr lang="zh-CN" sz="12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，上海交通大学出版社</a:t>
            </a:r>
            <a:endParaRPr kumimoji="0" 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9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400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430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930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61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3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5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7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 txBox="1">
            <a:spLocks noRot="1"/>
          </p:cNvSpPr>
          <p:nvPr/>
        </p:nvSpPr>
        <p:spPr>
          <a:xfrm>
            <a:off x="428625" y="0"/>
            <a:ext cx="6254750" cy="857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>
              <a:buSzTx/>
            </a:pP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单元</a:t>
            </a: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15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图的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拓扑排序</a:t>
            </a:r>
            <a:endParaRPr lang="zh-CN" altLang="en-US"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467995" y="844550"/>
            <a:ext cx="6741160" cy="179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  <a:hlinkClick r:id="rId2" action="ppaction://hlinksldjump"/>
              </a:rPr>
              <a:t>在线题目</a:t>
            </a:r>
            <a:r>
              <a:rPr lang="zh-CN" sz="24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：任务调度的合理性</a:t>
            </a: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3" action="ppaction://hlinksldjump"/>
              </a:rPr>
              <a:t>15.1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拓扑排序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基础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lvl="0" indent="-609600"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4" action="ppaction://hlinksldjump"/>
              </a:rPr>
              <a:t>15.2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拓扑排序算法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实现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5" action="ppaction://hlinksldjump"/>
              </a:rPr>
              <a:t>15.3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在线题目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求解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 txBox="1"/>
          <p:nvPr>
            <p:custDataLst>
              <p:tags r:id="rId1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15.2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拓扑排序算法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实现</a:t>
            </a:r>
            <a:endParaRPr lang="zh-CN" altLang="en-US"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拓扑排序</a:t>
            </a: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算法实现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23215" y="1203960"/>
            <a:ext cx="762889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class ArcNode: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弧结点类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__init__(self, adjv=None, nxt=None):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self.adjvex=adjv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邻接点域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self.next=nxt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指向下一弧的指针域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class VNode: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表头结点类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__init__(self, v=None, fst=None):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self.vertex=v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顶点域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self.first=fst                   # 边表的头指针域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3850" y="3292475"/>
            <a:ext cx="84607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countInDegree():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根据图的邻接表存储结构统计各顶点的入度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i in range(n):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p=adjList[i].first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p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指向顶点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的第一个数据结点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 p!=None: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当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还有指向时循环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indg[p.adjvex]+=1# p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所指结点对应顶点（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的邻接点）的入度增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1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p=p.next         # p指针往下走</a:t>
            </a:r>
            <a:endParaRPr lang="zh-CN" alt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 txBox="1"/>
          <p:nvPr>
            <p:custDataLst>
              <p:tags r:id="rId1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15.2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拓扑排序算法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实现</a:t>
            </a:r>
            <a:endParaRPr lang="zh-CN" altLang="en-US"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拓扑排序</a:t>
            </a: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算法实现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23850" y="1184275"/>
            <a:ext cx="855789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from queue import Queue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topSort():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拓扑排序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cnt=0; q=Queue()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i in range(n):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度为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0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的顶点入队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indg[i]==0: q.put(i)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 q.empty()==False:#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队列非空时删除队头顶点及以它为尾的弧并出队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k=q.get(); cnt+=1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cnt&gt;1: print(' ', end='');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print(adjList[k].vertex, end='')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p=adjList[k].first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 p!=None: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indg[p.adjvex]-=1; if indg[p.adjvex]==0: q.put(p.adjvex)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        p=p.next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print()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if cnt&lt;n: </a:t>
            </a:r>
            <a:r>
              <a:rPr lang="en-US" sz="1600">
                <a:latin typeface="Courier New" panose="02070309020205020404" charset="0"/>
                <a:sym typeface="+mn-ea"/>
              </a:rPr>
              <a:t>print('Fail')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输出的顶点数少于n，拓扑排序失败       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 txBox="1"/>
          <p:nvPr>
            <p:custDataLst>
              <p:tags r:id="rId1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15.2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拓扑排序算法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实现</a:t>
            </a:r>
            <a:endParaRPr lang="zh-CN" altLang="en-US"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拓扑排序</a:t>
            </a: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算法实现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23850" y="1184275"/>
            <a:ext cx="855789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try: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while True: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n,m=map(int,input().split())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;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adjList=[]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for i in range(n):              # 建立表头结点表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v=chr(i+ord('a'))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adjList.append(VNode(v))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for i in range(m):              # 输入m条边，建立邻接表的边表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a,b=input().split()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a=ord(a)-ord('a')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;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b=ord(b)-ord('a')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p=ArcNode(b)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p.next=adjList[a].first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; </a:t>
            </a:r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adjList[a].first=p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indg=[0]*n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countInDegree()       # 调用countInDegree函数统计各顶点的入度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topSort()             # 调用topSort函数进行拓扑排序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except EOFError: pass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   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15.3 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</a:t>
            </a:r>
            <a:r>
              <a:rPr 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求解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任务调度的合理性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23215" y="1275715"/>
            <a:ext cx="785558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根据输入数据建立有向图的邻接表存储结构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设顶点数为n，以长度为n的二维列表模拟邻接表。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不断（循环n次）找入度为0的顶点，并删除该顶点及以其为弧尾的弧（相应邻接点入度减1），若能依次找到n个入度为0的顶点，则可完成拓扑排序，相应的任务调度可行。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zh-CN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15.3 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</a:t>
            </a:r>
            <a:r>
              <a:rPr lang="zh-CN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求解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任务调度的合理性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6390" y="1973580"/>
            <a:ext cx="821436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def findFirst():         # 从头开始找入度为0的顶点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for i in range(n):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if d[i]==0: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d[i]=-1      # 置所找到的入度为0的顶点的入度为特殊值-1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    return i     # 返回入度为0的顶点i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return -1            # 返回-1表示找不到入度为0的顶点</a:t>
            </a:r>
          </a:p>
          <a:p>
            <a:endParaRPr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def deleteNode(s):       # 删除顶点s及以其为弧尾的弧，s的邻接点入度减1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for it in g[s]:      # 扫描s对应的边表（保存其邻接点）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d[it]-=1         # 顶点it的入度减1</a:t>
            </a: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23215" y="1275715"/>
            <a:ext cx="785558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分别定义findFirst、deleteNode函数来实现找入度为0的顶点及删除入度为0的顶点。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6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zh-CN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15.3 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</a:t>
            </a:r>
            <a:r>
              <a:rPr lang="zh-CN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求解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任务调度的合理性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6390" y="1327785"/>
            <a:ext cx="76434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拓扑排序，若能依次找到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个入度为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0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的顶点，则可完成拓扑排序，此时返回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1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，</a:t>
            </a:r>
          </a:p>
          <a:p>
            <a:r>
              <a:rPr lang="en-US" altLang="zh-CN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否则返回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0</a:t>
            </a: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def topSort():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i in range(n):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k=findFirst()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调用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findFirst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函数求入度为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0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的顶点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k==-1: return 0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返回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0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表示拓扑排序失败</a:t>
            </a:r>
          </a:p>
          <a:p>
            <a:r>
              <a:rPr lang="en-US" sz="1600">
                <a:latin typeface="Courier New" panose="02070309020205020404" charset="0"/>
                <a:cs typeface="Courier New" panose="02070309020205020404" charset="0"/>
                <a:sym typeface="+mn-ea"/>
              </a:rPr>
              <a:t>        </a:t>
            </a:r>
            <a:r>
              <a:rPr lang="en-US" sz="1600">
                <a:latin typeface="Courier New" panose="02070309020205020404" charset="0"/>
                <a:sym typeface="+mn-ea"/>
              </a:rPr>
              <a:t># </a:t>
            </a:r>
            <a:r>
              <a:rPr lang="zh-CN" sz="1600">
                <a:latin typeface="Courier New" panose="02070309020205020404" charset="0"/>
                <a:sym typeface="+mn-ea"/>
              </a:rPr>
              <a:t>调用</a:t>
            </a:r>
            <a:r>
              <a:rPr lang="en-US" sz="1600">
                <a:latin typeface="Courier New" panose="02070309020205020404" charset="0"/>
                <a:sym typeface="+mn-ea"/>
              </a:rPr>
              <a:t>deleteNode</a:t>
            </a:r>
            <a:r>
              <a:rPr lang="zh-CN" sz="1600">
                <a:latin typeface="Courier New" panose="02070309020205020404" charset="0"/>
                <a:sym typeface="+mn-ea"/>
              </a:rPr>
              <a:t>函数删除顶点</a:t>
            </a:r>
            <a:r>
              <a:rPr lang="en-US" sz="1600">
                <a:latin typeface="Courier New" panose="02070309020205020404" charset="0"/>
                <a:sym typeface="+mn-ea"/>
              </a:rPr>
              <a:t>k</a:t>
            </a:r>
            <a:r>
              <a:rPr lang="zh-CN" sz="1600">
                <a:latin typeface="Courier New" panose="02070309020205020404" charset="0"/>
                <a:sym typeface="+mn-ea"/>
              </a:rPr>
              <a:t>及其对应的弧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deleteNode(k)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1                  # 返回1表示拓扑排序成功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zh-CN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15.3 </a:t>
            </a:r>
            <a:r>
              <a:rPr lang="zh-CN" alt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</a:t>
            </a:r>
            <a:r>
              <a:rPr lang="zh-CN" altLang="zh-CN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求解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任务调度的合理性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6390" y="1327785"/>
            <a:ext cx="822134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n=int(input())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g=[[] for i in range(n)]     # 用长度为n的二维列表模拟实现邻接表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d=[0]*n                      # 入度列表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for i in range(n):           # 创建以二维列表模拟的邻接表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m,*a=map(int, input().split())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for j in a: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j-=1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g[i].append(j)       # 相当于把弧&lt;i,j&gt;添加到顶点i对应的边表中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        d[j]+=1              # 弧头顶点j的入度增1</a:t>
            </a:r>
          </a:p>
          <a:p>
            <a:r>
              <a:rPr sz="1600">
                <a:latin typeface="Courier New" panose="02070309020205020404" charset="0"/>
                <a:ea typeface="宋体" panose="02010600030101010101" pitchFamily="2" charset="-122"/>
              </a:rPr>
              <a:t>print(topSort())             # 输出调用拓扑排序函数的返回结果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7995" y="844550"/>
            <a:ext cx="749427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【知识目标】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（1）记忆和理解拓扑排序的基础知识。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（2）掌握拓扑排序的方法。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【能力目标】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（1）掌握拓扑排序的算法实现。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（2）学会运用拓扑排序求解具体问题。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【素养目标】</a:t>
            </a: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理解规范和效率的关系，提高规范意识。</a:t>
            </a:r>
          </a:p>
        </p:txBody>
      </p:sp>
      <p:sp>
        <p:nvSpPr>
          <p:cNvPr id="2" name="Rectangle 2"/>
          <p:cNvSpPr txBox="1">
            <a:spLocks noRot="1"/>
          </p:cNvSpPr>
          <p:nvPr>
            <p:custDataLst>
              <p:tags r:id="rId1"/>
            </p:custDataLst>
          </p:nvPr>
        </p:nvSpPr>
        <p:spPr>
          <a:xfrm>
            <a:off x="428625" y="0"/>
            <a:ext cx="6254750" cy="857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>
              <a:buSzTx/>
            </a:pP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单元</a:t>
            </a: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15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图的拓扑排序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任务调度的合理性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95605" y="1327785"/>
            <a:ext cx="74841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假定一个工程项目由一组子任务构成，子任务之间有的可以并行执行，有的必须在完成了其它一些子任务后才能执行。“任务调度”包括一组子任务、以及每个子任务可以执行所依赖的子任务集。</a:t>
            </a:r>
          </a:p>
          <a:p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对于一组子任务，并不是任意的任务调度都是一个可行的方案。比如方案中存在“子任务A依赖于子任务B，子任务B依赖于子任务C，子任务C又依赖于子任务A”，那么这三个任务哪个都不能先执行，这就是一个不可行的方案。</a:t>
            </a:r>
          </a:p>
          <a:p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请写程序判定任何一个给定的任务调度是否可行。</a:t>
            </a:r>
          </a:p>
          <a:p>
            <a:r>
              <a:rPr sz="1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输入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输入第一行给出子任务数N（≤100），子任务按1~N编号。随后N行，每行给出一个子任务的依赖集合：首先给出依赖集合中的子任务数K，随后给出K个子任务编号，整数之间都用空格分隔。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在线题目</a:t>
            </a:r>
            <a:endParaRPr lang="zh-CN" altLang="en-US"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任务调度的合理性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1327785"/>
            <a:ext cx="74841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输出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r>
              <a:rPr lang="en-US" sz="1800">
                <a:cs typeface="Times New Roman" panose="02020603050405020304" pitchFamily="18" charset="0"/>
              </a:rPr>
              <a:t>       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如果方案可行，则输出1，否则输出0。</a:t>
            </a: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579745" y="412115"/>
            <a:ext cx="211201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1800" b="1">
                <a:latin typeface="Times New Roman" panose="02020603050405020304" pitchFamily="18" charset="0"/>
                <a:ea typeface="宋体" panose="02010600030101010101" pitchFamily="2" charset="-122"/>
              </a:rPr>
              <a:t>输入样例</a:t>
            </a:r>
            <a:r>
              <a:rPr lang="en-US" sz="1800" b="1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sz="1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2 1 2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1 4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1 5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2 3 6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1 3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2 7 8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1 7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1 10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1 7</a:t>
            </a:r>
          </a:p>
          <a:p>
            <a:r>
              <a:rPr lang="zh-CN" sz="1800" b="1">
                <a:latin typeface="Times New Roman" panose="02020603050405020304" pitchFamily="18" charset="0"/>
                <a:ea typeface="宋体" panose="02010600030101010101" pitchFamily="2" charset="-122"/>
              </a:rPr>
              <a:t>输出样例:</a:t>
            </a: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92100" y="3147695"/>
            <a:ext cx="5080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 b="1">
                <a:latin typeface="Times New Roman" panose="02020603050405020304" pitchFamily="18" charset="0"/>
                <a:sym typeface="+mn-ea"/>
              </a:rPr>
              <a:t>解题思路</a:t>
            </a:r>
            <a:r>
              <a:rPr lang="en-US" sz="1800" b="1">
                <a:latin typeface="Times New Roman" panose="02020603050405020304" pitchFamily="18" charset="0"/>
                <a:sym typeface="+mn-ea"/>
              </a:rPr>
              <a:t>:</a:t>
            </a:r>
          </a:p>
          <a:p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可根据输入的依赖集合建立有向图，再对该有向图进行拓扑排序，若能完成拓扑排序，则该任务调度可行，否则不可行。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15.1 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拓扑排序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基础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拓扑排序基础</a:t>
            </a: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知识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215" y="1203960"/>
            <a:ext cx="785558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在一个有向图中，若用顶点表示活动、用弧表示活动之间的优先关系，则称这样的有向图为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顶点表示活动的网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（Activity On Vertex Network，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AOVN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），其特点如下：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（1）AOVN中的弧表示活动之间存在的某种制约关系；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（2）AOVN中不能出现回路（环）。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23850" y="3195320"/>
            <a:ext cx="785558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有向无环图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（Directed Acycline Graph，DAG）是指不存在回路的有向图。显然，AOVN是DAG。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如何判断一个有向图是否存在回路？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可以对有向图进行拓扑排序，若能得到拓扑序列，则不存在回路，否则存在回路。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6639560" y="1924050"/>
            <a:ext cx="1407160" cy="1334770"/>
            <a:chOff x="10456" y="3143"/>
            <a:chExt cx="2216" cy="2102"/>
          </a:xfrm>
        </p:grpSpPr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10456" y="3143"/>
            <a:ext cx="2217" cy="14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8" r:id="rId3" imgW="1714500" imgH="1095375" progId="Paint.Picture">
                    <p:embed/>
                  </p:oleObj>
                </mc:Choice>
                <mc:Fallback>
                  <p:oleObj r:id="rId3" imgW="1714500" imgH="1095375" progId="Paint.Picture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0456" y="3143"/>
                          <a:ext cx="2217" cy="141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文本框 8"/>
            <p:cNvSpPr txBox="1"/>
            <p:nvPr/>
          </p:nvSpPr>
          <p:spPr>
            <a:xfrm>
              <a:off x="10956" y="4617"/>
              <a:ext cx="1444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altLang="zh-CN" sz="2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AOVN</a:t>
              </a:r>
              <a:endPara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8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3215" y="1275715"/>
            <a:ext cx="785558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拓扑排序的方法具体如下：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（1）从有向图中选取一个没有前驱的顶点，并输出；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（2）从有向图中删去此顶点以及所有以它为尾的弧；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（3）重复上述两步，直到全部顶点都被输出，或图中不再存在无前驱的顶点。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例15.1.1 拓扑序列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写出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右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图的有向图的拓扑序列（至少写6个）。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723890" y="2931795"/>
          <a:ext cx="1975909" cy="10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r:id="rId5" imgW="2962275" imgH="1619250" progId="Paint.Picture">
                  <p:embed/>
                </p:oleObj>
              </mc:Choice>
              <mc:Fallback>
                <p:oleObj r:id="rId5" imgW="2962275" imgH="161925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23890" y="2931795"/>
                        <a:ext cx="1975909" cy="108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23850" y="3796030"/>
            <a:ext cx="46374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latin typeface="Times New Roman" panose="02020603050405020304" pitchFamily="18" charset="0"/>
                <a:sym typeface="+mn-ea"/>
              </a:rPr>
              <a:t>A B C D G H F E</a:t>
            </a:r>
            <a:r>
              <a:rPr lang="zh-CN" sz="2000">
                <a:latin typeface="Times New Roman" panose="02020603050405020304" pitchFamily="18" charset="0"/>
                <a:sym typeface="+mn-ea"/>
              </a:rPr>
              <a:t>；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A B C H D G F E</a:t>
            </a:r>
            <a:r>
              <a:rPr lang="zh-CN" sz="2000">
                <a:latin typeface="Times New Roman" panose="02020603050405020304" pitchFamily="18" charset="0"/>
                <a:sym typeface="+mn-ea"/>
              </a:rPr>
              <a:t>；</a:t>
            </a:r>
          </a:p>
          <a:p>
            <a:r>
              <a:rPr lang="en-US" sz="2000">
                <a:latin typeface="Times New Roman" panose="02020603050405020304" pitchFamily="18" charset="0"/>
                <a:sym typeface="+mn-ea"/>
              </a:rPr>
              <a:t>A B H C D G F E</a:t>
            </a:r>
            <a:r>
              <a:rPr lang="zh-CN" sz="2000">
                <a:latin typeface="Times New Roman" panose="02020603050405020304" pitchFamily="18" charset="0"/>
                <a:sym typeface="+mn-ea"/>
              </a:rPr>
              <a:t>；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A C B D G H F E</a:t>
            </a:r>
            <a:r>
              <a:rPr lang="zh-CN" sz="2000">
                <a:latin typeface="Times New Roman" panose="02020603050405020304" pitchFamily="18" charset="0"/>
                <a:sym typeface="+mn-ea"/>
              </a:rPr>
              <a:t>；</a:t>
            </a:r>
          </a:p>
          <a:p>
            <a:r>
              <a:rPr lang="en-US" sz="2000">
                <a:latin typeface="Times New Roman" panose="02020603050405020304" pitchFamily="18" charset="0"/>
                <a:sym typeface="+mn-ea"/>
              </a:rPr>
              <a:t>A C D B G H F E</a:t>
            </a:r>
            <a:r>
              <a:rPr lang="zh-CN" sz="2000">
                <a:latin typeface="Times New Roman" panose="02020603050405020304" pitchFamily="18" charset="0"/>
                <a:sym typeface="+mn-ea"/>
              </a:rPr>
              <a:t>；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A C D B H G F E</a:t>
            </a:r>
            <a:r>
              <a:rPr lang="zh-CN" sz="2000">
                <a:latin typeface="Times New Roman" panose="02020603050405020304" pitchFamily="18" charset="0"/>
                <a:sym typeface="+mn-ea"/>
              </a:rPr>
              <a:t>。</a:t>
            </a:r>
            <a:endParaRPr lang="zh-CN" altLang="en-US" sz="2000"/>
          </a:p>
        </p:txBody>
      </p:sp>
      <p:sp>
        <p:nvSpPr>
          <p:cNvPr id="7" name="Rectangle 4"/>
          <p:cNvSpPr txBox="1"/>
          <p:nvPr>
            <p:custDataLst>
              <p:tags r:id="rId2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15.1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拓扑排序基础</a:t>
            </a: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拓扑排序基础</a:t>
            </a: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知识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3215" y="1275715"/>
            <a:ext cx="7855585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若考虑算法实现，则拓扑排序方法中的定性描述转换为定量表达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“没有前驱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的顶点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”用“入度为零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的顶点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”替代</a:t>
            </a: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“删除顶点及以它为尾的弧”用“待删顶点相关联弧的弧头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顶点的入度减1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替代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Rectangle 4"/>
          <p:cNvSpPr txBox="1"/>
          <p:nvPr>
            <p:custDataLst>
              <p:tags r:id="rId1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15.1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拓扑排序基础</a:t>
            </a: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拓扑排序基础</a:t>
            </a: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知识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3215" y="1275715"/>
            <a:ext cx="785558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拓扑排序的算法实现通常考虑采用邻接表存储图，如此可以取得较高的效率。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邻接表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表头结点表中的顶点结构包括顶点信息vertex，指向第一条弧的指针first；边表中的结点包含邻接点域adjvex和指向下一条弧的指针域next。</a:t>
            </a: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对于n个顶点，使用入度数组in</a:t>
            </a: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dg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[n]保存各顶点的入度。</a:t>
            </a:r>
          </a:p>
        </p:txBody>
      </p:sp>
      <p:sp>
        <p:nvSpPr>
          <p:cNvPr id="7" name="Rectangle 4"/>
          <p:cNvSpPr txBox="1"/>
          <p:nvPr>
            <p:custDataLst>
              <p:tags r:id="rId1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15.2 </a:t>
            </a:r>
            <a:r>
              <a:rPr sz="3200" noProof="0" dirty="0" err="1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拓扑排序算法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实现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拓扑排序</a:t>
            </a: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算法实现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3215" y="1275715"/>
            <a:ext cx="78555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拓扑排序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伪代码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61950" y="1674495"/>
            <a:ext cx="774509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计数</a:t>
            </a:r>
            <a:r>
              <a:rPr lang="zh-CN" sz="2000">
                <a:ea typeface="宋体" panose="02010600030101010101" pitchFamily="2" charset="-122"/>
              </a:rPr>
              <a:t>器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cnt</a:t>
            </a:r>
            <a:r>
              <a:rPr lang="zh-CN" sz="2000">
                <a:ea typeface="宋体" panose="02010600030101010101" pitchFamily="2" charset="-122"/>
              </a:rPr>
              <a:t>初始化；</a:t>
            </a:r>
          </a:p>
          <a:p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000">
                <a:ea typeface="宋体" panose="02010600030101010101" pitchFamily="2" charset="-122"/>
              </a:rPr>
              <a:t>扫描入度列表，将入度为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000">
                <a:ea typeface="宋体" panose="02010600030101010101" pitchFamily="2" charset="-122"/>
              </a:rPr>
              <a:t>的顶点入队；</a:t>
            </a:r>
          </a:p>
          <a:p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000">
                <a:ea typeface="宋体" panose="02010600030101010101" pitchFamily="2" charset="-122"/>
              </a:rPr>
              <a:t>当队列非空时进行循环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</a:p>
          <a:p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sz="2000">
                <a:ea typeface="宋体" panose="02010600030101010101" pitchFamily="2" charset="-122"/>
              </a:rPr>
              <a:t>取队头元素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sz="2000">
                <a:ea typeface="宋体" panose="02010600030101010101" pitchFamily="2" charset="-122"/>
              </a:rPr>
              <a:t>并输出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000">
                <a:ea typeface="宋体" panose="02010600030101010101" pitchFamily="2" charset="-122"/>
              </a:rPr>
              <a:t>队头元素出队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cnt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+=1</a:t>
            </a:r>
            <a:r>
              <a:rPr lang="zh-CN" sz="2000">
                <a:ea typeface="宋体" panose="02010600030101010101" pitchFamily="2" charset="-122"/>
              </a:rPr>
              <a:t>；</a:t>
            </a:r>
          </a:p>
          <a:p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sz="2000">
                <a:ea typeface="宋体" panose="02010600030101010101" pitchFamily="2" charset="-122"/>
              </a:rPr>
              <a:t>将顶点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sz="2000">
                <a:ea typeface="宋体" panose="02010600030101010101" pitchFamily="2" charset="-122"/>
              </a:rPr>
              <a:t>的各个邻接点的入度减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，若产生</a:t>
            </a:r>
            <a:r>
              <a:rPr lang="zh-CN" sz="2000">
                <a:ea typeface="宋体" panose="02010600030101010101" pitchFamily="2" charset="-122"/>
              </a:rPr>
              <a:t>新的入度为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000">
                <a:ea typeface="宋体" panose="02010600030101010101" pitchFamily="2" charset="-122"/>
              </a:rPr>
              <a:t>的顶点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，则把它</a:t>
            </a:r>
            <a:r>
              <a:rPr lang="zh-CN" sz="2000">
                <a:ea typeface="宋体" panose="02010600030101010101" pitchFamily="2" charset="-122"/>
              </a:rPr>
              <a:t>入队；</a:t>
            </a:r>
          </a:p>
          <a:p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如果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cnt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sz="2000">
                <a:ea typeface="宋体" panose="02010600030101010101" pitchFamily="2" charset="-122"/>
              </a:rPr>
              <a:t>顶点数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，则</a:t>
            </a:r>
            <a:r>
              <a:rPr lang="zh-CN" sz="2000">
                <a:ea typeface="宋体" panose="02010600030101010101" pitchFamily="2" charset="-122"/>
              </a:rPr>
              <a:t>拓扑排序失败</a:t>
            </a:r>
            <a:r>
              <a:rPr lang="zh-CN" sz="2000">
                <a:sym typeface="+mn-ea"/>
              </a:rPr>
              <a:t>信息</a:t>
            </a:r>
            <a:r>
              <a:rPr lang="zh-CN" sz="2000">
                <a:ea typeface="宋体" panose="02010600030101010101" pitchFamily="2" charset="-122"/>
              </a:rPr>
              <a:t>。</a:t>
            </a:r>
            <a:endParaRPr lang="zh-CN" altLang="en-US" sz="2000"/>
          </a:p>
        </p:txBody>
      </p:sp>
      <p:sp>
        <p:nvSpPr>
          <p:cNvPr id="7" name="Rectangle 4"/>
          <p:cNvSpPr txBox="1"/>
          <p:nvPr>
            <p:custDataLst>
              <p:tags r:id="rId1"/>
            </p:custDataLst>
          </p:nvPr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15.2 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拓扑排序算法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实现</a:t>
            </a:r>
            <a:endParaRPr lang="zh-CN" altLang="en-US"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拓扑排序</a:t>
            </a:r>
            <a:r>
              <a:rPr 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算法实现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0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d8775fca-0ec5-42a4-bedf-3ab0df5e2ae0"/>
  <p:tag name="COMMONDATA" val="eyJoZGlkIjoiYzYyNTgxZDI1ZmZmOTgzNDg4YzlhN2QzOTZiYjdhYj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Network">
  <a:themeElements>
    <a:clrScheme name="Office 主题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9</TotalTime>
  <Words>1462</Words>
  <Application>Microsoft Office PowerPoint</Application>
  <PresentationFormat>全屏显示(16:9)</PresentationFormat>
  <Paragraphs>173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黑体</vt:lpstr>
      <vt:lpstr>宋体</vt:lpstr>
      <vt:lpstr>微软雅黑</vt:lpstr>
      <vt:lpstr>Arial</vt:lpstr>
      <vt:lpstr>Courier New</vt:lpstr>
      <vt:lpstr>Times New Roman</vt:lpstr>
      <vt:lpstr>Wingdings</vt:lpstr>
      <vt:lpstr>Network</vt:lpstr>
      <vt:lpstr>Bitmap 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数组</dc:title>
  <dc:creator>微软用户</dc:creator>
  <cp:lastModifiedBy>cshlj</cp:lastModifiedBy>
  <cp:revision>868</cp:revision>
  <dcterms:created xsi:type="dcterms:W3CDTF">2007-09-26T00:31:00Z</dcterms:created>
  <dcterms:modified xsi:type="dcterms:W3CDTF">2023-06-23T13:47:33Z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79C444070E344992ACDA1C3C830BA480</vt:lpwstr>
  </property>
</Properties>
</file>