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handoutMasterIdLst>
    <p:handoutMasterId r:id="rId18"/>
  </p:handoutMasterIdLst>
  <p:sldIdLst>
    <p:sldId id="256" r:id="rId2"/>
    <p:sldId id="690" r:id="rId3"/>
    <p:sldId id="1261" r:id="rId4"/>
    <p:sldId id="1262" r:id="rId5"/>
    <p:sldId id="1166" r:id="rId6"/>
    <p:sldId id="1170" r:id="rId7"/>
    <p:sldId id="1171" r:id="rId8"/>
    <p:sldId id="1172" r:id="rId9"/>
    <p:sldId id="1364" r:id="rId10"/>
    <p:sldId id="1173" r:id="rId11"/>
    <p:sldId id="1029" r:id="rId12"/>
    <p:sldId id="1365" r:id="rId13"/>
    <p:sldId id="1369" r:id="rId14"/>
    <p:sldId id="1366" r:id="rId15"/>
    <p:sldId id="1368" r:id="rId16"/>
    <p:sldId id="1367" r:id="rId17"/>
  </p:sldIdLst>
  <p:sldSz cx="9144000" cy="5143500" type="screen16x9"/>
  <p:notesSz cx="6858000" cy="9144000"/>
  <p:custDataLst>
    <p:tags r:id="rId19"/>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744" userDrawn="1">
          <p15:clr>
            <a:srgbClr val="A4A3A4"/>
          </p15:clr>
        </p15:guide>
        <p15:guide id="2" pos="279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10FA2C"/>
    <a:srgbClr val="660033"/>
    <a:srgbClr val="333300"/>
    <a:srgbClr val="666699"/>
    <a:srgbClr val="000099"/>
    <a:srgbClr val="DCD82E"/>
    <a:srgbClr val="9C92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397"/>
    <p:restoredTop sz="94623"/>
  </p:normalViewPr>
  <p:slideViewPr>
    <p:cSldViewPr showGuides="1">
      <p:cViewPr varScale="1">
        <p:scale>
          <a:sx n="142" d="100"/>
          <a:sy n="142" d="100"/>
        </p:scale>
        <p:origin x="558" y="114"/>
      </p:cViewPr>
      <p:guideLst>
        <p:guide orient="horz" pos="1744"/>
        <p:guide pos="279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CB9FF808-0381-4864-B945-58B7BBD795DA}"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2023/6/23</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t>‹#›</a:t>
            </a:fld>
            <a:endParaRPr lang="zh-CN" altLang="en-US" sz="1200" strike="noStrike" noProof="1"/>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41" name="日期占位符 1"/>
          <p:cNvSpPr>
            <a:spLocks noGrp="1"/>
          </p:cNvSpPr>
          <p:nvPr>
            <p:ph type="dt" sz="half" idx="2"/>
          </p:nvPr>
        </p:nvSpPr>
        <p:spPr bwMode="auto">
          <a:xfrm>
            <a:off x="457200" y="4686300"/>
            <a:ext cx="2133600" cy="34290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灯片编号占位符 1"/>
          <p:cNvSpPr>
            <a:spLocks noGrp="1"/>
          </p:cNvSpPr>
          <p:nvPr>
            <p:ph type="sldNum" sz="quarter" idx="10"/>
          </p:nvPr>
        </p:nvSpPr>
        <p:spPr>
          <a:xfrm>
            <a:off x="6553200" y="4686300"/>
            <a:ext cx="2133600" cy="342900"/>
          </a:xfrm>
          <a:prstGeom prst="rect">
            <a:avLst/>
          </a:prstGeom>
          <a:noFill/>
          <a:ln w="9525">
            <a:noFill/>
            <a:miter lim="800000"/>
          </a:ln>
          <a:effectLst/>
        </p:spPr>
        <p:txBody>
          <a:bodyPr vert="horz" wrap="square" lIns="91440" tIns="45720" rIns="91440" bIns="45720" numCol="1" anchor="t" anchorCtr="0" compatLnSpc="1"/>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0514" name="Line 2"/>
          <p:cNvSpPr>
            <a:spLocks noChangeShapeType="1"/>
          </p:cNvSpPr>
          <p:nvPr userDrawn="1"/>
        </p:nvSpPr>
        <p:spPr bwMode="auto">
          <a:xfrm>
            <a:off x="7962900" y="114300"/>
            <a:ext cx="0" cy="1143000"/>
          </a:xfrm>
          <a:prstGeom prst="line">
            <a:avLst/>
          </a:prstGeom>
          <a:noFill/>
          <a:ln w="9525">
            <a:solidFill>
              <a:schemeClr val="tx1"/>
            </a:solidFill>
            <a:roun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7" name="Rectangle 3"/>
          <p:cNvSpPr>
            <a:spLocks noGrp="1"/>
          </p:cNvSpPr>
          <p:nvPr>
            <p:ph type="title"/>
          </p:nvPr>
        </p:nvSpPr>
        <p:spPr>
          <a:xfrm>
            <a:off x="457200" y="92075"/>
            <a:ext cx="7543800" cy="971550"/>
          </a:xfrm>
          <a:prstGeom prst="rect">
            <a:avLst/>
          </a:prstGeom>
          <a:noFill/>
          <a:ln w="9525">
            <a:noFill/>
          </a:ln>
        </p:spPr>
        <p:txBody>
          <a:bodyPr anchor="b" anchorCtr="0"/>
          <a:lstStyle/>
          <a:p>
            <a:pPr lvl="0"/>
            <a:r>
              <a:rPr lang="zh-CN" altLang="en-US" dirty="0"/>
              <a:t>单击此处编辑母版标题样式</a:t>
            </a:r>
          </a:p>
        </p:txBody>
      </p:sp>
      <p:sp>
        <p:nvSpPr>
          <p:cNvPr id="1028" name="Rectangle 4"/>
          <p:cNvSpPr>
            <a:spLocks noGrp="1"/>
          </p:cNvSpPr>
          <p:nvPr>
            <p:ph type="body"/>
          </p:nvPr>
        </p:nvSpPr>
        <p:spPr>
          <a:xfrm>
            <a:off x="457200" y="1289050"/>
            <a:ext cx="8229600" cy="3309938"/>
          </a:xfrm>
          <a:prstGeom prst="rect">
            <a:avLst/>
          </a:prstGeom>
          <a:noFill/>
          <a:ln w="9525">
            <a:noFill/>
          </a:ln>
        </p:spPr>
        <p:txBody>
          <a:bodyPr anchor="t" anchorCtr="0"/>
          <a:lstStyle/>
          <a:p>
            <a:pPr lvl="0"/>
            <a:r>
              <a:rPr lang="zh-CN" altLang="en-US" dirty="0"/>
              <a:t>单击此处编辑母版文本样式</a:t>
            </a:r>
          </a:p>
          <a:p>
            <a:pPr lvl="1" indent="-347345"/>
            <a:r>
              <a:rPr lang="zh-CN" altLang="en-US" dirty="0"/>
              <a:t>第二级</a:t>
            </a:r>
          </a:p>
          <a:p>
            <a:pPr lvl="2" indent="-293370"/>
            <a:r>
              <a:rPr lang="zh-CN" altLang="en-US" dirty="0"/>
              <a:t>第三级</a:t>
            </a:r>
          </a:p>
          <a:p>
            <a:pPr lvl="3" indent="-292100"/>
            <a:r>
              <a:rPr lang="zh-CN" altLang="en-US" dirty="0"/>
              <a:t>第四级</a:t>
            </a:r>
          </a:p>
          <a:p>
            <a:pPr lvl="4" indent="-316230"/>
            <a:r>
              <a:rPr lang="zh-CN" altLang="en-US" dirty="0"/>
              <a:t>第五级</a:t>
            </a:r>
          </a:p>
        </p:txBody>
      </p:sp>
      <p:sp>
        <p:nvSpPr>
          <p:cNvPr id="320517" name="Rectangle 5"/>
          <p:cNvSpPr>
            <a:spLocks noGrp="1" noChangeArrowheads="1"/>
          </p:cNvSpPr>
          <p:nvPr>
            <p:ph type="dt" sz="half" idx="2"/>
          </p:nvPr>
        </p:nvSpPr>
        <p:spPr bwMode="auto">
          <a:xfrm>
            <a:off x="457200" y="4686300"/>
            <a:ext cx="2133600" cy="342900"/>
          </a:xfrm>
          <a:prstGeom prst="rect">
            <a:avLst/>
          </a:prstGeom>
          <a:noFill/>
          <a:ln w="9525">
            <a:noFill/>
            <a:miter lim="800000"/>
          </a:ln>
          <a:effectLst/>
        </p:spPr>
        <p:txBody>
          <a:bodyPr vert="horz" wrap="square" lIns="91440" tIns="45720" rIns="91440" bIns="45720" numCol="1" anchor="t" anchorCtr="0" compatLnSpc="1"/>
          <a:lstStyle>
            <a:lvl1pPr>
              <a:defRPr sz="10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19" name="Rectangle 7"/>
          <p:cNvSpPr>
            <a:spLocks noGrp="1" noChangeArrowheads="1"/>
          </p:cNvSpPr>
          <p:nvPr>
            <p:ph type="sldNum" sz="quarter" idx="4"/>
          </p:nvPr>
        </p:nvSpPr>
        <p:spPr bwMode="auto">
          <a:xfrm>
            <a:off x="6553200" y="4686300"/>
            <a:ext cx="2133600" cy="342900"/>
          </a:xfrm>
          <a:prstGeom prst="rect">
            <a:avLst/>
          </a:prstGeom>
          <a:noFill/>
          <a:ln w="9525">
            <a:noFill/>
            <a:miter lim="800000"/>
          </a:ln>
          <a:effectLst/>
        </p:spPr>
        <p:txBody>
          <a:bodyPr vert="horz" wrap="square" lIns="91440" tIns="45720" rIns="91440" bIns="45720" numCol="1" anchor="t" anchorCtr="0" compatLnSpc="1"/>
          <a:lstStyle>
            <a:lvl1pPr algn="r">
              <a:defRPr sz="1000"/>
            </a:lvl1p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grpSp>
        <p:nvGrpSpPr>
          <p:cNvPr id="1031" name="Group 8"/>
          <p:cNvGrpSpPr/>
          <p:nvPr userDrawn="1"/>
        </p:nvGrpSpPr>
        <p:grpSpPr>
          <a:xfrm>
            <a:off x="8153400" y="114300"/>
            <a:ext cx="792163" cy="971550"/>
            <a:chOff x="5136" y="960"/>
            <a:chExt cx="528" cy="864"/>
          </a:xfrm>
        </p:grpSpPr>
        <p:sp>
          <p:nvSpPr>
            <p:cNvPr id="320521" name="Oval 9"/>
            <p:cNvSpPr>
              <a:spLocks noChangeArrowheads="1"/>
            </p:cNvSpPr>
            <p:nvPr/>
          </p:nvSpPr>
          <p:spPr bwMode="auto">
            <a:xfrm>
              <a:off x="5136" y="960"/>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2" name="Oval 10"/>
            <p:cNvSpPr>
              <a:spLocks noChangeArrowheads="1"/>
            </p:cNvSpPr>
            <p:nvPr/>
          </p:nvSpPr>
          <p:spPr bwMode="auto">
            <a:xfrm>
              <a:off x="5248" y="960"/>
              <a:ext cx="79"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3" name="Oval 11"/>
            <p:cNvSpPr>
              <a:spLocks noChangeArrowheads="1"/>
            </p:cNvSpPr>
            <p:nvPr/>
          </p:nvSpPr>
          <p:spPr bwMode="auto">
            <a:xfrm>
              <a:off x="5360" y="960"/>
              <a:ext cx="76"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4" name="Oval 12"/>
            <p:cNvSpPr>
              <a:spLocks noChangeArrowheads="1"/>
            </p:cNvSpPr>
            <p:nvPr/>
          </p:nvSpPr>
          <p:spPr bwMode="auto">
            <a:xfrm>
              <a:off x="5136" y="1072"/>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5" name="Oval 13"/>
            <p:cNvSpPr>
              <a:spLocks noChangeArrowheads="1"/>
            </p:cNvSpPr>
            <p:nvPr/>
          </p:nvSpPr>
          <p:spPr bwMode="auto">
            <a:xfrm>
              <a:off x="5248" y="1072"/>
              <a:ext cx="79"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6" name="Oval 14"/>
            <p:cNvSpPr>
              <a:spLocks noChangeArrowheads="1"/>
            </p:cNvSpPr>
            <p:nvPr/>
          </p:nvSpPr>
          <p:spPr bwMode="auto">
            <a:xfrm>
              <a:off x="5360" y="1072"/>
              <a:ext cx="76"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7" name="Oval 15"/>
            <p:cNvSpPr>
              <a:spLocks noChangeArrowheads="1"/>
            </p:cNvSpPr>
            <p:nvPr/>
          </p:nvSpPr>
          <p:spPr bwMode="auto">
            <a:xfrm>
              <a:off x="5472" y="1072"/>
              <a:ext cx="73"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8" name="Oval 16"/>
            <p:cNvSpPr>
              <a:spLocks noChangeArrowheads="1"/>
            </p:cNvSpPr>
            <p:nvPr/>
          </p:nvSpPr>
          <p:spPr bwMode="auto">
            <a:xfrm>
              <a:off x="5136" y="1184"/>
              <a:ext cx="80" cy="79"/>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9" name="Oval 17"/>
            <p:cNvSpPr>
              <a:spLocks noChangeArrowheads="1"/>
            </p:cNvSpPr>
            <p:nvPr/>
          </p:nvSpPr>
          <p:spPr bwMode="auto">
            <a:xfrm>
              <a:off x="5248" y="1184"/>
              <a:ext cx="79" cy="79"/>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0" name="Oval 18"/>
            <p:cNvSpPr>
              <a:spLocks noChangeArrowheads="1"/>
            </p:cNvSpPr>
            <p:nvPr/>
          </p:nvSpPr>
          <p:spPr bwMode="auto">
            <a:xfrm>
              <a:off x="5360" y="1184"/>
              <a:ext cx="76"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1" name="Oval 19"/>
            <p:cNvSpPr>
              <a:spLocks noChangeArrowheads="1"/>
            </p:cNvSpPr>
            <p:nvPr/>
          </p:nvSpPr>
          <p:spPr bwMode="auto">
            <a:xfrm>
              <a:off x="5472" y="1184"/>
              <a:ext cx="73"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2" name="Oval 20"/>
            <p:cNvSpPr>
              <a:spLocks noChangeArrowheads="1"/>
            </p:cNvSpPr>
            <p:nvPr/>
          </p:nvSpPr>
          <p:spPr bwMode="auto">
            <a:xfrm>
              <a:off x="5584" y="1184"/>
              <a:ext cx="80"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3" name="Oval 21"/>
            <p:cNvSpPr>
              <a:spLocks noChangeArrowheads="1"/>
            </p:cNvSpPr>
            <p:nvPr/>
          </p:nvSpPr>
          <p:spPr bwMode="auto">
            <a:xfrm>
              <a:off x="5136" y="1296"/>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4" name="Oval 22"/>
            <p:cNvSpPr>
              <a:spLocks noChangeArrowheads="1"/>
            </p:cNvSpPr>
            <p:nvPr/>
          </p:nvSpPr>
          <p:spPr bwMode="auto">
            <a:xfrm>
              <a:off x="5248" y="1296"/>
              <a:ext cx="79"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5" name="Oval 23"/>
            <p:cNvSpPr>
              <a:spLocks noChangeArrowheads="1"/>
            </p:cNvSpPr>
            <p:nvPr/>
          </p:nvSpPr>
          <p:spPr bwMode="auto">
            <a:xfrm>
              <a:off x="5360" y="1296"/>
              <a:ext cx="76"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6" name="Oval 24"/>
            <p:cNvSpPr>
              <a:spLocks noChangeArrowheads="1"/>
            </p:cNvSpPr>
            <p:nvPr/>
          </p:nvSpPr>
          <p:spPr bwMode="auto">
            <a:xfrm>
              <a:off x="5472" y="1296"/>
              <a:ext cx="73"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7" name="Oval 25"/>
            <p:cNvSpPr>
              <a:spLocks noChangeArrowheads="1"/>
            </p:cNvSpPr>
            <p:nvPr/>
          </p:nvSpPr>
          <p:spPr bwMode="auto">
            <a:xfrm>
              <a:off x="5136" y="1408"/>
              <a:ext cx="80"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8" name="Oval 26"/>
            <p:cNvSpPr>
              <a:spLocks noChangeArrowheads="1"/>
            </p:cNvSpPr>
            <p:nvPr/>
          </p:nvSpPr>
          <p:spPr bwMode="auto">
            <a:xfrm>
              <a:off x="5248" y="1408"/>
              <a:ext cx="79"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9" name="Oval 27"/>
            <p:cNvSpPr>
              <a:spLocks noChangeArrowheads="1"/>
            </p:cNvSpPr>
            <p:nvPr/>
          </p:nvSpPr>
          <p:spPr bwMode="auto">
            <a:xfrm>
              <a:off x="5360" y="1408"/>
              <a:ext cx="76"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0" name="Oval 28"/>
            <p:cNvSpPr>
              <a:spLocks noChangeArrowheads="1"/>
            </p:cNvSpPr>
            <p:nvPr/>
          </p:nvSpPr>
          <p:spPr bwMode="auto">
            <a:xfrm>
              <a:off x="5472" y="1408"/>
              <a:ext cx="73"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1" name="Oval 29"/>
            <p:cNvSpPr>
              <a:spLocks noChangeArrowheads="1"/>
            </p:cNvSpPr>
            <p:nvPr/>
          </p:nvSpPr>
          <p:spPr bwMode="auto">
            <a:xfrm>
              <a:off x="5584" y="1408"/>
              <a:ext cx="80"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2" name="Oval 30"/>
            <p:cNvSpPr>
              <a:spLocks noChangeArrowheads="1"/>
            </p:cNvSpPr>
            <p:nvPr/>
          </p:nvSpPr>
          <p:spPr bwMode="auto">
            <a:xfrm>
              <a:off x="5136" y="1520"/>
              <a:ext cx="80"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3" name="Oval 31"/>
            <p:cNvSpPr>
              <a:spLocks noChangeArrowheads="1"/>
            </p:cNvSpPr>
            <p:nvPr/>
          </p:nvSpPr>
          <p:spPr bwMode="auto">
            <a:xfrm>
              <a:off x="5248" y="1520"/>
              <a:ext cx="79"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4" name="Oval 32"/>
            <p:cNvSpPr>
              <a:spLocks noChangeArrowheads="1"/>
            </p:cNvSpPr>
            <p:nvPr/>
          </p:nvSpPr>
          <p:spPr bwMode="auto">
            <a:xfrm>
              <a:off x="5360" y="1520"/>
              <a:ext cx="76"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5" name="Oval 33"/>
            <p:cNvSpPr>
              <a:spLocks noChangeArrowheads="1"/>
            </p:cNvSpPr>
            <p:nvPr/>
          </p:nvSpPr>
          <p:spPr bwMode="auto">
            <a:xfrm>
              <a:off x="5472" y="1520"/>
              <a:ext cx="73" cy="79"/>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6" name="Oval 34"/>
            <p:cNvSpPr>
              <a:spLocks noChangeArrowheads="1"/>
            </p:cNvSpPr>
            <p:nvPr/>
          </p:nvSpPr>
          <p:spPr bwMode="auto">
            <a:xfrm>
              <a:off x="5136" y="1632"/>
              <a:ext cx="80"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7" name="Oval 35"/>
            <p:cNvSpPr>
              <a:spLocks noChangeArrowheads="1"/>
            </p:cNvSpPr>
            <p:nvPr/>
          </p:nvSpPr>
          <p:spPr bwMode="auto">
            <a:xfrm>
              <a:off x="5248" y="1632"/>
              <a:ext cx="79"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8" name="Oval 36"/>
            <p:cNvSpPr>
              <a:spLocks noChangeArrowheads="1"/>
            </p:cNvSpPr>
            <p:nvPr/>
          </p:nvSpPr>
          <p:spPr bwMode="auto">
            <a:xfrm>
              <a:off x="5360" y="1632"/>
              <a:ext cx="76"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9" name="Oval 37"/>
            <p:cNvSpPr>
              <a:spLocks noChangeArrowheads="1"/>
            </p:cNvSpPr>
            <p:nvPr/>
          </p:nvSpPr>
          <p:spPr bwMode="auto">
            <a:xfrm>
              <a:off x="5472" y="1632"/>
              <a:ext cx="73"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50" name="Oval 38"/>
            <p:cNvSpPr>
              <a:spLocks noChangeArrowheads="1"/>
            </p:cNvSpPr>
            <p:nvPr/>
          </p:nvSpPr>
          <p:spPr bwMode="auto">
            <a:xfrm>
              <a:off x="5248" y="1744"/>
              <a:ext cx="79"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51" name="Oval 39"/>
            <p:cNvSpPr>
              <a:spLocks noChangeArrowheads="1"/>
            </p:cNvSpPr>
            <p:nvPr/>
          </p:nvSpPr>
          <p:spPr bwMode="auto">
            <a:xfrm>
              <a:off x="5472" y="1744"/>
              <a:ext cx="73"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3" name="TextBox 39"/>
          <p:cNvSpPr txBox="1"/>
          <p:nvPr userDrawn="1"/>
        </p:nvSpPr>
        <p:spPr>
          <a:xfrm>
            <a:off x="1371600" y="4814888"/>
            <a:ext cx="6902450" cy="275590"/>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sz="1200" noProof="0" dirty="0">
                <a:ln>
                  <a:noFill/>
                </a:ln>
                <a:effectLst/>
                <a:uLnTx/>
                <a:uFillTx/>
                <a:latin typeface="微软雅黑" panose="020B0503020204020204" pitchFamily="34" charset="-122"/>
                <a:ea typeface="微软雅黑" panose="020B0503020204020204" pitchFamily="34" charset="-122"/>
                <a:sym typeface="+mn-ea"/>
              </a:rPr>
              <a:t>数据结构与算法（Python版）</a:t>
            </a:r>
            <a:r>
              <a:rPr lang="zh-CN" sz="1200" noProof="0" dirty="0">
                <a:ln>
                  <a:noFill/>
                </a:ln>
                <a:effectLst/>
                <a:uLnTx/>
                <a:uFillTx/>
                <a:latin typeface="微软雅黑" panose="020B0503020204020204" pitchFamily="34" charset="-122"/>
                <a:ea typeface="微软雅黑" panose="020B0503020204020204" pitchFamily="34" charset="-122"/>
                <a:sym typeface="+mn-ea"/>
              </a:rPr>
              <a:t>，上海交通大学出版社</a:t>
            </a:r>
            <a:endParaRPr kumimoji="0" lang="zh-CN" sz="12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l" rtl="0" eaLnBrk="0" fontAlgn="base" hangingPunct="0">
        <a:spcBef>
          <a:spcPct val="0"/>
        </a:spcBef>
        <a:spcAft>
          <a:spcPct val="0"/>
        </a:spcAft>
        <a:defRPr sz="3900" b="1">
          <a:solidFill>
            <a:schemeClr val="tx2"/>
          </a:solidFill>
          <a:latin typeface="+mj-lt"/>
          <a:ea typeface="+mj-ea"/>
          <a:cs typeface="+mj-cs"/>
        </a:defRPr>
      </a:lvl1pPr>
      <a:lvl2pPr algn="l" rtl="0" eaLnBrk="0" fontAlgn="base" hangingPunct="0">
        <a:spcBef>
          <a:spcPct val="0"/>
        </a:spcBef>
        <a:spcAft>
          <a:spcPct val="0"/>
        </a:spcAft>
        <a:defRPr sz="3900" b="1">
          <a:solidFill>
            <a:schemeClr val="tx2"/>
          </a:solidFill>
          <a:latin typeface="Arial" panose="020B0604020202020204" pitchFamily="34" charset="0"/>
        </a:defRPr>
      </a:lvl2pPr>
      <a:lvl3pPr algn="l" rtl="0" eaLnBrk="0" fontAlgn="base" hangingPunct="0">
        <a:spcBef>
          <a:spcPct val="0"/>
        </a:spcBef>
        <a:spcAft>
          <a:spcPct val="0"/>
        </a:spcAft>
        <a:defRPr sz="3900" b="1">
          <a:solidFill>
            <a:schemeClr val="tx2"/>
          </a:solidFill>
          <a:latin typeface="Arial" panose="020B0604020202020204" pitchFamily="34" charset="0"/>
        </a:defRPr>
      </a:lvl3pPr>
      <a:lvl4pPr algn="l" rtl="0" eaLnBrk="0" fontAlgn="base" hangingPunct="0">
        <a:spcBef>
          <a:spcPct val="0"/>
        </a:spcBef>
        <a:spcAft>
          <a:spcPct val="0"/>
        </a:spcAft>
        <a:defRPr sz="3900" b="1">
          <a:solidFill>
            <a:schemeClr val="tx2"/>
          </a:solidFill>
          <a:latin typeface="Arial" panose="020B0604020202020204" pitchFamily="34" charset="0"/>
        </a:defRPr>
      </a:lvl4pPr>
      <a:lvl5pPr algn="l" rtl="0" eaLnBrk="0" fontAlgn="base" hangingPunct="0">
        <a:spcBef>
          <a:spcPct val="0"/>
        </a:spcBef>
        <a:spcAft>
          <a:spcPct val="0"/>
        </a:spcAft>
        <a:defRPr sz="3900" b="1">
          <a:solidFill>
            <a:schemeClr val="tx2"/>
          </a:solidFill>
          <a:latin typeface="Arial" panose="020B0604020202020204" pitchFamily="34" charset="0"/>
        </a:defRPr>
      </a:lvl5pPr>
      <a:lvl6pPr marL="457200" algn="l" rtl="0" eaLnBrk="1" fontAlgn="base" hangingPunct="1">
        <a:spcBef>
          <a:spcPct val="0"/>
        </a:spcBef>
        <a:spcAft>
          <a:spcPct val="0"/>
        </a:spcAft>
        <a:defRPr sz="3900" b="1">
          <a:solidFill>
            <a:schemeClr val="tx2"/>
          </a:solidFill>
          <a:latin typeface="Arial" panose="020B0604020202020204" pitchFamily="34" charset="0"/>
        </a:defRPr>
      </a:lvl6pPr>
      <a:lvl7pPr marL="914400" algn="l" rtl="0" eaLnBrk="1" fontAlgn="base" hangingPunct="1">
        <a:spcBef>
          <a:spcPct val="0"/>
        </a:spcBef>
        <a:spcAft>
          <a:spcPct val="0"/>
        </a:spcAft>
        <a:defRPr sz="3900" b="1">
          <a:solidFill>
            <a:schemeClr val="tx2"/>
          </a:solidFill>
          <a:latin typeface="Arial" panose="020B0604020202020204" pitchFamily="34" charset="0"/>
        </a:defRPr>
      </a:lvl7pPr>
      <a:lvl8pPr marL="1371600" algn="l" rtl="0" eaLnBrk="1" fontAlgn="base" hangingPunct="1">
        <a:spcBef>
          <a:spcPct val="0"/>
        </a:spcBef>
        <a:spcAft>
          <a:spcPct val="0"/>
        </a:spcAft>
        <a:defRPr sz="3900" b="1">
          <a:solidFill>
            <a:schemeClr val="tx2"/>
          </a:solidFill>
          <a:latin typeface="Arial" panose="020B0604020202020204" pitchFamily="34" charset="0"/>
        </a:defRPr>
      </a:lvl8pPr>
      <a:lvl9pPr marL="1828800" algn="l" rtl="0" eaLnBrk="1" fontAlgn="base" hangingPunct="1">
        <a:spcBef>
          <a:spcPct val="0"/>
        </a:spcBef>
        <a:spcAft>
          <a:spcPct val="0"/>
        </a:spcAft>
        <a:defRPr sz="39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5pPr>
      <a:lvl6pPr marL="20561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6pPr>
      <a:lvl7pPr marL="25133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7pPr>
      <a:lvl8pPr marL="29705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8pPr>
      <a:lvl9pPr marL="34277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xml"/><Relationship Id="rId5" Type="http://schemas.openxmlformats.org/officeDocument/2006/relationships/slide" Target="slide11.xml"/><Relationship Id="rId4" Type="http://schemas.openxmlformats.org/officeDocument/2006/relationships/slide" Target="slide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1.wmf"/></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2.vml"/><Relationship Id="rId4" Type="http://schemas.openxmlformats.org/officeDocument/2006/relationships/image" Target="../media/image2.w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txBox="1">
            <a:spLocks noRot="1"/>
          </p:cNvSpPr>
          <p:nvPr/>
        </p:nvSpPr>
        <p:spPr>
          <a:xfrm>
            <a:off x="428625" y="0"/>
            <a:ext cx="6254750" cy="857250"/>
          </a:xfrm>
          <a:prstGeom prst="rect">
            <a:avLst/>
          </a:prstGeom>
          <a:noFill/>
          <a:ln w="9525">
            <a:noFill/>
          </a:ln>
        </p:spPr>
        <p:txBody>
          <a:bodyPr anchor="b" anchorCtr="0"/>
          <a:lstStyle/>
          <a:p>
            <a:pPr>
              <a:buSzTx/>
            </a:pPr>
            <a:r>
              <a:rPr lang="zh-CN" altLang="en-US" sz="3200" noProof="0" dirty="0">
                <a:ln>
                  <a:noFill/>
                </a:ln>
                <a:effectLst/>
                <a:uLnTx/>
                <a:uFillTx/>
                <a:latin typeface="黑体" panose="02010609060101010101" pitchFamily="2" charset="-122"/>
                <a:ea typeface="黑体" panose="02010609060101010101" pitchFamily="2" charset="-122"/>
                <a:sym typeface="+mn-ea"/>
              </a:rPr>
              <a:t>单元</a:t>
            </a:r>
            <a:r>
              <a:rPr sz="3200" noProof="0" dirty="0">
                <a:ln>
                  <a:noFill/>
                </a:ln>
                <a:effectLst/>
                <a:uLnTx/>
                <a:uFillTx/>
                <a:latin typeface="黑体" panose="02010609060101010101" pitchFamily="2" charset="-122"/>
                <a:ea typeface="黑体" panose="02010609060101010101" pitchFamily="2" charset="-122"/>
                <a:sym typeface="+mn-ea"/>
              </a:rPr>
              <a:t>8 </a:t>
            </a:r>
            <a:r>
              <a:rPr sz="3200" noProof="0" dirty="0" err="1">
                <a:ln>
                  <a:noFill/>
                </a:ln>
                <a:effectLst/>
                <a:uLnTx/>
                <a:uFillTx/>
                <a:latin typeface="黑体" panose="02010609060101010101" pitchFamily="2" charset="-122"/>
                <a:ea typeface="黑体" panose="02010609060101010101" pitchFamily="2" charset="-122"/>
                <a:sym typeface="+mn-ea"/>
              </a:rPr>
              <a:t>二叉树</a:t>
            </a:r>
            <a:r>
              <a:rPr lang="zh-CN" altLang="en-US" sz="3200" noProof="0" dirty="0">
                <a:ln>
                  <a:noFill/>
                </a:ln>
                <a:effectLst/>
                <a:uLnTx/>
                <a:uFillTx/>
                <a:latin typeface="黑体" panose="02010609060101010101" pitchFamily="2" charset="-122"/>
                <a:ea typeface="黑体" panose="02010609060101010101" pitchFamily="2" charset="-122"/>
                <a:sym typeface="+mn-ea"/>
              </a:rPr>
              <a:t>的确定</a:t>
            </a:r>
            <a:endParaRPr lang="zh-CN" altLang="en-US" sz="3200" dirty="0">
              <a:latin typeface="黑体" panose="02010609060101010101" pitchFamily="2" charset="-122"/>
              <a:ea typeface="黑体" panose="02010609060101010101" pitchFamily="2" charset="-122"/>
            </a:endParaRPr>
          </a:p>
        </p:txBody>
      </p:sp>
      <p:sp>
        <p:nvSpPr>
          <p:cNvPr id="8195" name="Rectangle 4"/>
          <p:cNvSpPr>
            <a:spLocks noChangeArrowheads="1"/>
          </p:cNvSpPr>
          <p:nvPr/>
        </p:nvSpPr>
        <p:spPr bwMode="auto">
          <a:xfrm>
            <a:off x="467995" y="844550"/>
            <a:ext cx="6741160" cy="3526790"/>
          </a:xfrm>
          <a:prstGeom prst="rect">
            <a:avLst/>
          </a:prstGeom>
          <a:noFill/>
          <a:ln w="9525">
            <a:noFill/>
            <a:miter lim="800000"/>
          </a:ln>
        </p:spPr>
        <p:txBody>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lang="zh-CN" altLang="en-US" sz="2400" noProof="0" dirty="0">
                <a:ln>
                  <a:noFill/>
                </a:ln>
                <a:effectLst/>
                <a:uLnTx/>
                <a:uFillTx/>
                <a:latin typeface="黑体" panose="02010609060101010101" pitchFamily="2" charset="-122"/>
                <a:ea typeface="黑体" panose="02010609060101010101" pitchFamily="2" charset="-122"/>
                <a:sym typeface="+mn-ea"/>
                <a:hlinkClick r:id="rId2" action="ppaction://hlinksldjump"/>
              </a:rPr>
              <a:t>在线题目</a:t>
            </a:r>
            <a:r>
              <a:rPr lang="zh-CN" sz="2400" noProof="0" dirty="0">
                <a:ln>
                  <a:noFill/>
                </a:ln>
                <a:effectLst/>
                <a:uLnTx/>
                <a:uFillTx/>
                <a:latin typeface="黑体" panose="02010609060101010101" pitchFamily="2" charset="-122"/>
                <a:ea typeface="黑体" panose="02010609060101010101" pitchFamily="2" charset="-122"/>
                <a:sym typeface="+mn-ea"/>
              </a:rPr>
              <a:t>：二叉树的确定</a:t>
            </a:r>
          </a:p>
          <a:p>
            <a:pPr marL="609600" lvl="0" indent="-609600">
              <a:spcBef>
                <a:spcPct val="20000"/>
              </a:spcBef>
              <a:buClr>
                <a:schemeClr val="hlink"/>
              </a:buClr>
              <a:buSzPct val="70000"/>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3" action="ppaction://hlinksldjump"/>
              </a:rPr>
              <a:t>8.1</a:t>
            </a:r>
            <a:r>
              <a:rPr kumimoji="0" lang="en-US"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lang="zh-CN" altLang="en-US" sz="2400" dirty="0">
                <a:latin typeface="黑体" panose="02010609060101010101" pitchFamily="2" charset="-122"/>
                <a:ea typeface="黑体" panose="02010609060101010101" pitchFamily="2" charset="-122"/>
              </a:rPr>
              <a:t>确定</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二叉树</a:t>
            </a:r>
            <a:r>
              <a:rPr kumimoji="0" lang="zh-CN" altLang="en-US"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的</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方法</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lvl="0" indent="-609600">
              <a:spcBef>
                <a:spcPct val="20000"/>
              </a:spcBef>
              <a:buClr>
                <a:schemeClr val="hlink"/>
              </a:buClr>
              <a:buSzPct val="70000"/>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4" action="ppaction://hlinksldjump"/>
              </a:rPr>
              <a:t>8.2</a:t>
            </a:r>
            <a:r>
              <a:rPr kumimoji="0" lang="en-US"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lang="zh-CN" altLang="en-US" sz="2400" dirty="0">
                <a:latin typeface="黑体" panose="02010609060101010101" pitchFamily="2" charset="-122"/>
                <a:ea typeface="黑体" panose="02010609060101010101" pitchFamily="2" charset="-122"/>
              </a:rPr>
              <a:t>确定</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二叉树</a:t>
            </a:r>
            <a:r>
              <a:rPr lang="zh-CN" altLang="en-US" sz="2400" dirty="0">
                <a:latin typeface="黑体" panose="02010609060101010101" pitchFamily="2" charset="-122"/>
                <a:ea typeface="黑体" panose="02010609060101010101" pitchFamily="2" charset="-122"/>
              </a:rPr>
              <a:t>的算法实现</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5" action="ppaction://hlinksldjump"/>
              </a:rPr>
              <a:t>8.3</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lang="zh-CN" altLang="en-US"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在线题目</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求解</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8.2</a:t>
            </a:r>
            <a:r>
              <a:rPr lang="zh-CN" altLang="en-US" sz="3200" noProof="0" dirty="0">
                <a:latin typeface="黑体" panose="02010609060101010101" pitchFamily="2" charset="-122"/>
                <a:ea typeface="黑体" panose="02010609060101010101" pitchFamily="2" charset="-122"/>
                <a:sym typeface="+mn-ea"/>
              </a:rPr>
              <a:t> </a:t>
            </a:r>
            <a:r>
              <a:rPr lang="zh-CN" altLang="en-US" sz="3200" dirty="0">
                <a:latin typeface="黑体" panose="02010609060101010101" pitchFamily="2" charset="-122"/>
                <a:ea typeface="黑体" panose="02010609060101010101" pitchFamily="2" charset="-122"/>
                <a:sym typeface="+mn-ea"/>
              </a:rPr>
              <a:t>确定</a:t>
            </a:r>
            <a:r>
              <a:rPr lang="zh-CN" altLang="en-US" sz="3200" noProof="0" dirty="0">
                <a:latin typeface="黑体" panose="02010609060101010101" pitchFamily="2" charset="-122"/>
                <a:ea typeface="黑体" panose="02010609060101010101" pitchFamily="2" charset="-122"/>
                <a:sym typeface="+mn-ea"/>
              </a:rPr>
              <a:t>二叉树的算法</a:t>
            </a:r>
            <a:r>
              <a:rPr lang="zh-CN" altLang="en-US" sz="3200" dirty="0">
                <a:latin typeface="黑体" panose="02010609060101010101" pitchFamily="2" charset="-122"/>
                <a:ea typeface="黑体" panose="02010609060101010101" pitchFamily="2" charset="-122"/>
                <a:sym typeface="+mn-ea"/>
              </a:rPr>
              <a:t>实现</a:t>
            </a:r>
            <a:endParaRPr lang="zh-CN" altLang="en-US"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en-US" sz="2000" b="1" noProof="0" dirty="0">
                <a:ln>
                  <a:noFill/>
                </a:ln>
                <a:effectLst/>
                <a:uLnTx/>
                <a:uFillTx/>
                <a:latin typeface="Times New Roman" panose="02020603050405020304" pitchFamily="18" charset="0"/>
                <a:cs typeface="Times New Roman" panose="02020603050405020304" pitchFamily="18" charset="0"/>
                <a:sym typeface="+mn-ea"/>
              </a:rPr>
              <a:t>根据先序序列和中序序列确定二叉树的算法实现</a:t>
            </a:r>
            <a:endParaRPr lang="zh-CN" altLang="en-US" sz="2000" b="1"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95605" y="1275715"/>
            <a:ext cx="8015605" cy="3291840"/>
          </a:xfrm>
          <a:prstGeom prst="rect">
            <a:avLst/>
          </a:prstGeom>
          <a:noFill/>
          <a:ln w="9525">
            <a:noFill/>
          </a:ln>
        </p:spPr>
        <p:txBody>
          <a:bodyPr wrap="square">
            <a:spAutoFit/>
          </a:bodyPr>
          <a:lstStyle/>
          <a:p>
            <a:r>
              <a:rPr sz="1600">
                <a:latin typeface="Courier New" panose="02070309020205020404" charset="0"/>
                <a:ea typeface="宋体" panose="02010600030101010101" pitchFamily="2" charset="-122"/>
              </a:rPr>
              <a:t>def createBT(a, b, n):  </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 根据先序序列a、中序序列b、结点数n确定二叉树</a:t>
            </a:r>
          </a:p>
          <a:p>
            <a:r>
              <a:rPr sz="1600">
                <a:latin typeface="Courier New" panose="02070309020205020404" charset="0"/>
                <a:ea typeface="宋体" panose="02010600030101010101" pitchFamily="2" charset="-122"/>
              </a:rPr>
              <a:t>    if n==0: return None</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 若n为0，则返回空指针</a:t>
            </a:r>
          </a:p>
          <a:p>
            <a:r>
              <a:rPr sz="1600">
                <a:latin typeface="Courier New" panose="02070309020205020404" charset="0"/>
                <a:ea typeface="宋体" panose="02010600030101010101" pitchFamily="2" charset="-122"/>
              </a:rPr>
              <a:t>    i=0                  # 用i存放根结点a[0]在中序序列b中的下标</a:t>
            </a:r>
          </a:p>
          <a:p>
            <a:r>
              <a:rPr sz="1600">
                <a:latin typeface="Courier New" panose="02070309020205020404" charset="0"/>
                <a:ea typeface="宋体" panose="02010600030101010101" pitchFamily="2" charset="-122"/>
              </a:rPr>
              <a:t>    for j in range(n):   # 在中序序列b查找根结点a[0]，下标保存在i中</a:t>
            </a:r>
          </a:p>
          <a:p>
            <a:r>
              <a:rPr sz="1600">
                <a:latin typeface="Courier New" panose="02070309020205020404" charset="0"/>
                <a:ea typeface="宋体" panose="02010600030101010101" pitchFamily="2" charset="-122"/>
              </a:rPr>
              <a:t>        if b[j]==a[0]:</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i=j</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break</a:t>
            </a:r>
          </a:p>
          <a:p>
            <a:r>
              <a:rPr sz="1600">
                <a:latin typeface="Courier New" panose="02070309020205020404" charset="0"/>
                <a:ea typeface="宋体" panose="02010600030101010101" pitchFamily="2" charset="-122"/>
              </a:rPr>
              <a:t>    la=a[1:i+1]          # la存放根结点a[0]的左子树的先序序列</a:t>
            </a:r>
          </a:p>
          <a:p>
            <a:r>
              <a:rPr sz="1600">
                <a:latin typeface="Courier New" panose="02070309020205020404" charset="0"/>
                <a:ea typeface="宋体" panose="02010600030101010101" pitchFamily="2" charset="-122"/>
              </a:rPr>
              <a:t>    lb=b[:i]             # lb存放根结点a[0]的左子树的中序序列</a:t>
            </a:r>
          </a:p>
          <a:p>
            <a:r>
              <a:rPr sz="1600">
                <a:latin typeface="Courier New" panose="02070309020205020404" charset="0"/>
                <a:ea typeface="宋体" panose="02010600030101010101" pitchFamily="2" charset="-122"/>
              </a:rPr>
              <a:t>    ra=a[i+1:]           # ra存放根结点a[0]的右子树的先序序列</a:t>
            </a:r>
          </a:p>
          <a:p>
            <a:r>
              <a:rPr sz="1600">
                <a:latin typeface="Courier New" panose="02070309020205020404" charset="0"/>
                <a:ea typeface="宋体" panose="02010600030101010101" pitchFamily="2" charset="-122"/>
              </a:rPr>
              <a:t>    rb=b[i+1:]           # rb存放根结点a[0]的右子树的中序序列</a:t>
            </a:r>
          </a:p>
          <a:p>
            <a:r>
              <a:rPr sz="1600">
                <a:latin typeface="Courier New" panose="02070309020205020404" charset="0"/>
                <a:ea typeface="宋体" panose="02010600030101010101" pitchFamily="2" charset="-122"/>
              </a:rPr>
              <a:t>    root=Node(a[0])      # 以a[0]为数据域创建根结点由指针root指向</a:t>
            </a:r>
          </a:p>
          <a:p>
            <a:r>
              <a:rPr sz="1600">
                <a:latin typeface="Courier New" panose="02070309020205020404" charset="0"/>
                <a:ea typeface="宋体" panose="02010600030101010101" pitchFamily="2" charset="-122"/>
              </a:rPr>
              <a:t>    root.lchild=createBT(la, lb, i)</a:t>
            </a:r>
            <a:r>
              <a:rPr lang="en-US" sz="1600">
                <a:latin typeface="Courier New" panose="02070309020205020404" charset="0"/>
                <a:ea typeface="宋体" panose="02010600030101010101" pitchFamily="2" charset="-122"/>
              </a:rPr>
              <a:t>    # </a:t>
            </a:r>
            <a:r>
              <a:rPr sz="1600">
                <a:latin typeface="Courier New" panose="02070309020205020404" charset="0"/>
                <a:sym typeface="+mn-ea"/>
              </a:rPr>
              <a:t>创建根结点的</a:t>
            </a:r>
            <a:r>
              <a:rPr lang="zh-CN" sz="1600">
                <a:latin typeface="Courier New" panose="02070309020205020404" charset="0"/>
                <a:sym typeface="+mn-ea"/>
              </a:rPr>
              <a:t>左</a:t>
            </a:r>
            <a:r>
              <a:rPr sz="1600">
                <a:latin typeface="Courier New" panose="02070309020205020404" charset="0"/>
                <a:sym typeface="+mn-ea"/>
              </a:rPr>
              <a:t>子树</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    root.rchild=createBT(ra, rb, n-1-i)</a:t>
            </a:r>
            <a:r>
              <a:rPr lang="en-US" sz="1600">
                <a:latin typeface="Courier New" panose="02070309020205020404" charset="0"/>
                <a:sym typeface="+mn-ea"/>
              </a:rPr>
              <a:t># </a:t>
            </a:r>
            <a:r>
              <a:rPr sz="1600">
                <a:latin typeface="Courier New" panose="02070309020205020404" charset="0"/>
                <a:sym typeface="+mn-ea"/>
              </a:rPr>
              <a:t>创建根结点的</a:t>
            </a:r>
            <a:r>
              <a:rPr lang="zh-CN" sz="1600">
                <a:latin typeface="Courier New" panose="02070309020205020404" charset="0"/>
                <a:sym typeface="+mn-ea"/>
              </a:rPr>
              <a:t>右</a:t>
            </a:r>
            <a:r>
              <a:rPr sz="1600">
                <a:latin typeface="Courier New" panose="02070309020205020404" charset="0"/>
                <a:sym typeface="+mn-ea"/>
              </a:rPr>
              <a:t>子树</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    return root                        # 返回根结点指针root</a:t>
            </a:r>
            <a:r>
              <a:rPr lang="en-US" sz="1600">
                <a:latin typeface="Courier New" panose="02070309020205020404" charset="0"/>
                <a:ea typeface="宋体" panose="02010600030101010101" pitchFamily="2" charset="-122"/>
                <a:cs typeface="Courier New" panose="02070309020205020404" charset="0"/>
              </a:rPr>
              <a:t>   </a:t>
            </a:r>
            <a:endParaRPr lang="zh-CN" altLang="en-US" sz="16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8.3 </a:t>
            </a:r>
            <a:r>
              <a:rPr lang="zh-CN" altLang="en-US" sz="3200" noProof="0" dirty="0">
                <a:latin typeface="黑体" panose="02010609060101010101" pitchFamily="2" charset="-122"/>
                <a:ea typeface="黑体" panose="02010609060101010101" pitchFamily="2" charset="-122"/>
                <a:sym typeface="+mn-ea"/>
              </a:rPr>
              <a:t>在线题目</a:t>
            </a:r>
            <a:r>
              <a:rPr sz="3200" noProof="0" dirty="0" err="1">
                <a:latin typeface="黑体" panose="02010609060101010101" pitchFamily="2" charset="-122"/>
                <a:ea typeface="黑体" panose="02010609060101010101" pitchFamily="2" charset="-122"/>
                <a:sym typeface="+mn-ea"/>
              </a:rPr>
              <a:t>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noProof="0" dirty="0">
                <a:ln>
                  <a:noFill/>
                </a:ln>
                <a:effectLst/>
                <a:uLnTx/>
                <a:uFillTx/>
                <a:latin typeface="Times New Roman" panose="02020603050405020304" pitchFamily="18" charset="0"/>
                <a:cs typeface="Times New Roman" panose="02020603050405020304" pitchFamily="18" charset="0"/>
                <a:sym typeface="+mn-ea"/>
              </a:rPr>
              <a:t>二叉树</a:t>
            </a:r>
            <a:r>
              <a:rPr lang="zh-CN" sz="2000" b="1" noProof="0" dirty="0">
                <a:ln>
                  <a:noFill/>
                </a:ln>
                <a:effectLst/>
                <a:uLnTx/>
                <a:uFillTx/>
                <a:latin typeface="Times New Roman" panose="02020603050405020304" pitchFamily="18" charset="0"/>
                <a:cs typeface="Times New Roman" panose="02020603050405020304" pitchFamily="18" charset="0"/>
                <a:sym typeface="+mn-ea"/>
              </a:rPr>
              <a:t>的确定</a:t>
            </a:r>
          </a:p>
        </p:txBody>
      </p:sp>
      <p:sp>
        <p:nvSpPr>
          <p:cNvPr id="6" name="文本框 5"/>
          <p:cNvSpPr txBox="1"/>
          <p:nvPr/>
        </p:nvSpPr>
        <p:spPr>
          <a:xfrm>
            <a:off x="323215" y="1275715"/>
            <a:ext cx="7937500" cy="144526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根据给定的先序遍历序列和中序遍历序列建立二叉树可使用前述确定二叉树的createBT算法</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后序遍历postOrder</a:t>
            </a: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算法</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统计各类结点数可在遍历过程中根据相应条件计数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8.3 </a:t>
            </a:r>
            <a:r>
              <a:rPr lang="zh-CN" altLang="en-US" sz="3200" noProof="0" dirty="0">
                <a:latin typeface="黑体" panose="02010609060101010101" pitchFamily="2" charset="-122"/>
                <a:ea typeface="黑体" panose="02010609060101010101" pitchFamily="2" charset="-122"/>
                <a:sym typeface="+mn-ea"/>
              </a:rPr>
              <a:t>在线题目求解</a:t>
            </a: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noProof="0" dirty="0">
                <a:ln>
                  <a:noFill/>
                </a:ln>
                <a:effectLst/>
                <a:uLnTx/>
                <a:uFillTx/>
                <a:latin typeface="Times New Roman" panose="02020603050405020304" pitchFamily="18" charset="0"/>
                <a:cs typeface="Times New Roman" panose="02020603050405020304" pitchFamily="18" charset="0"/>
                <a:sym typeface="+mn-ea"/>
              </a:rPr>
              <a:t>二叉树</a:t>
            </a:r>
            <a:r>
              <a:rPr lang="zh-CN" sz="2000" b="1" noProof="0" dirty="0">
                <a:ln>
                  <a:noFill/>
                </a:ln>
                <a:effectLst/>
                <a:uLnTx/>
                <a:uFillTx/>
                <a:latin typeface="Times New Roman" panose="02020603050405020304" pitchFamily="18" charset="0"/>
                <a:cs typeface="Times New Roman" panose="02020603050405020304" pitchFamily="18" charset="0"/>
                <a:sym typeface="+mn-ea"/>
              </a:rPr>
              <a:t>的确定</a:t>
            </a:r>
          </a:p>
        </p:txBody>
      </p:sp>
      <p:sp>
        <p:nvSpPr>
          <p:cNvPr id="5" name="文本框 4"/>
          <p:cNvSpPr txBox="1"/>
          <p:nvPr>
            <p:custDataLst>
              <p:tags r:id="rId1"/>
            </p:custDataLst>
          </p:nvPr>
        </p:nvSpPr>
        <p:spPr>
          <a:xfrm>
            <a:off x="323850" y="1276985"/>
            <a:ext cx="7639050" cy="1322070"/>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Class Node: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结点类</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def __init__(self, val=None, left=None, right=None):</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self.data=val</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数据域</a:t>
            </a:r>
            <a:r>
              <a:rPr lang="en-US" sz="1600">
                <a:latin typeface="Courier New" panose="02070309020205020404" charset="0"/>
                <a:ea typeface="宋体" panose="02010600030101010101" pitchFamily="2" charset="-122"/>
              </a:rPr>
              <a:t>data</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self.lchild=left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左孩子指针域</a:t>
            </a:r>
            <a:r>
              <a:rPr lang="en-US" sz="1600">
                <a:latin typeface="Courier New" panose="02070309020205020404" charset="0"/>
                <a:ea typeface="宋体" panose="02010600030101010101" pitchFamily="2" charset="-122"/>
              </a:rPr>
              <a:t>lchild</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self.rchild=right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右孩子指针域</a:t>
            </a:r>
            <a:r>
              <a:rPr lang="en-US" sz="1600">
                <a:latin typeface="Courier New" panose="02070309020205020404" charset="0"/>
                <a:ea typeface="宋体" panose="02010600030101010101" pitchFamily="2" charset="-122"/>
              </a:rPr>
              <a:t>rchild</a:t>
            </a:r>
            <a:endParaRPr lang="en-US" altLang="en-US" sz="1600">
              <a:latin typeface="Courier New" panose="02070309020205020404" charset="0"/>
              <a:ea typeface="宋体" panose="02010600030101010101" pitchFamily="2" charset="-122"/>
            </a:endParaRPr>
          </a:p>
        </p:txBody>
      </p:sp>
      <p:sp>
        <p:nvSpPr>
          <p:cNvPr id="100" name="文本框 99"/>
          <p:cNvSpPr txBox="1"/>
          <p:nvPr/>
        </p:nvSpPr>
        <p:spPr>
          <a:xfrm>
            <a:off x="376555" y="2643505"/>
            <a:ext cx="7586345" cy="1322070"/>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def postOrder(T):               # 后序遍历</a:t>
            </a:r>
          </a:p>
          <a:p>
            <a:r>
              <a:rPr lang="en-US" sz="1600">
                <a:latin typeface="Courier New" panose="02070309020205020404" charset="0"/>
                <a:ea typeface="宋体" panose="02010600030101010101" pitchFamily="2" charset="-122"/>
              </a:rPr>
              <a:t>    if T==None: return</a:t>
            </a:r>
          </a:p>
          <a:p>
            <a:r>
              <a:rPr lang="en-US" sz="1600">
                <a:latin typeface="Courier New" panose="02070309020205020404" charset="0"/>
                <a:ea typeface="宋体" panose="02010600030101010101" pitchFamily="2" charset="-122"/>
              </a:rPr>
              <a:t>    postOrder(T.lchild)</a:t>
            </a:r>
          </a:p>
          <a:p>
            <a:r>
              <a:rPr lang="en-US" sz="1600">
                <a:latin typeface="Courier New" panose="02070309020205020404" charset="0"/>
                <a:ea typeface="宋体" panose="02010600030101010101" pitchFamily="2" charset="-122"/>
              </a:rPr>
              <a:t>    postOrder(T.rchild)</a:t>
            </a:r>
          </a:p>
          <a:p>
            <a:r>
              <a:rPr lang="en-US" sz="1600">
                <a:latin typeface="Courier New" panose="02070309020205020404" charset="0"/>
                <a:ea typeface="宋体" panose="02010600030101010101" pitchFamily="2" charset="-122"/>
              </a:rPr>
              <a:t>    print(T.data, end='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8.3 </a:t>
            </a:r>
            <a:r>
              <a:rPr lang="zh-CN" altLang="en-US" sz="3200" noProof="0" dirty="0">
                <a:latin typeface="黑体" panose="02010609060101010101" pitchFamily="2" charset="-122"/>
                <a:ea typeface="黑体" panose="02010609060101010101" pitchFamily="2" charset="-122"/>
                <a:sym typeface="+mn-ea"/>
              </a:rPr>
              <a:t>在线题目求解</a:t>
            </a: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noProof="0" dirty="0">
                <a:ln>
                  <a:noFill/>
                </a:ln>
                <a:effectLst/>
                <a:uLnTx/>
                <a:uFillTx/>
                <a:latin typeface="Times New Roman" panose="02020603050405020304" pitchFamily="18" charset="0"/>
                <a:cs typeface="Times New Roman" panose="02020603050405020304" pitchFamily="18" charset="0"/>
                <a:sym typeface="+mn-ea"/>
              </a:rPr>
              <a:t>二叉树</a:t>
            </a:r>
            <a:r>
              <a:rPr lang="zh-CN" sz="2000" b="1" noProof="0" dirty="0">
                <a:ln>
                  <a:noFill/>
                </a:ln>
                <a:effectLst/>
                <a:uLnTx/>
                <a:uFillTx/>
                <a:latin typeface="Times New Roman" panose="02020603050405020304" pitchFamily="18" charset="0"/>
                <a:cs typeface="Times New Roman" panose="02020603050405020304" pitchFamily="18" charset="0"/>
                <a:sym typeface="+mn-ea"/>
              </a:rPr>
              <a:t>的确定</a:t>
            </a:r>
          </a:p>
        </p:txBody>
      </p:sp>
      <p:sp>
        <p:nvSpPr>
          <p:cNvPr id="2" name="文本框 1"/>
          <p:cNvSpPr txBox="1"/>
          <p:nvPr>
            <p:custDataLst>
              <p:tags r:id="rId1"/>
            </p:custDataLst>
          </p:nvPr>
        </p:nvSpPr>
        <p:spPr>
          <a:xfrm>
            <a:off x="395605" y="1275715"/>
            <a:ext cx="8015605" cy="3538220"/>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 </a:t>
            </a:r>
            <a:r>
              <a:rPr sz="1600">
                <a:latin typeface="Courier New" panose="02070309020205020404" charset="0"/>
                <a:sym typeface="+mn-ea"/>
              </a:rPr>
              <a:t>根据先序序列和中序序列确定二叉树的createBT算法</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def createBT(a, b, n):  </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 根据先序序列a、中序序列b、结点数n确定二叉树</a:t>
            </a:r>
          </a:p>
          <a:p>
            <a:r>
              <a:rPr sz="1600">
                <a:latin typeface="Courier New" panose="02070309020205020404" charset="0"/>
                <a:ea typeface="宋体" panose="02010600030101010101" pitchFamily="2" charset="-122"/>
              </a:rPr>
              <a:t>    if n==0: return None</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 若n为0，则返回空指针</a:t>
            </a:r>
          </a:p>
          <a:p>
            <a:r>
              <a:rPr sz="1600">
                <a:latin typeface="Courier New" panose="02070309020205020404" charset="0"/>
                <a:ea typeface="宋体" panose="02010600030101010101" pitchFamily="2" charset="-122"/>
              </a:rPr>
              <a:t>    i=0                  # 用i存放根结点a[0]在中序序列b中的下标</a:t>
            </a:r>
          </a:p>
          <a:p>
            <a:r>
              <a:rPr sz="1600">
                <a:latin typeface="Courier New" panose="02070309020205020404" charset="0"/>
                <a:ea typeface="宋体" panose="02010600030101010101" pitchFamily="2" charset="-122"/>
              </a:rPr>
              <a:t>    for j in range(n):   # 在中序序列b查找根结点a[0]，下标保存在i中</a:t>
            </a:r>
          </a:p>
          <a:p>
            <a:r>
              <a:rPr sz="1600">
                <a:latin typeface="Courier New" panose="02070309020205020404" charset="0"/>
                <a:ea typeface="宋体" panose="02010600030101010101" pitchFamily="2" charset="-122"/>
              </a:rPr>
              <a:t>        if b[j]==a[0]:</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i=j</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break</a:t>
            </a:r>
          </a:p>
          <a:p>
            <a:r>
              <a:rPr sz="1600">
                <a:latin typeface="Courier New" panose="02070309020205020404" charset="0"/>
                <a:ea typeface="宋体" panose="02010600030101010101" pitchFamily="2" charset="-122"/>
              </a:rPr>
              <a:t>    la=a[1:i+1]          # la存放根结点a[0]的左子树的先序序列</a:t>
            </a:r>
          </a:p>
          <a:p>
            <a:r>
              <a:rPr sz="1600">
                <a:latin typeface="Courier New" panose="02070309020205020404" charset="0"/>
                <a:ea typeface="宋体" panose="02010600030101010101" pitchFamily="2" charset="-122"/>
              </a:rPr>
              <a:t>    lb=b[:i]             # lb存放根结点a[0]的左子树的中序序列</a:t>
            </a:r>
          </a:p>
          <a:p>
            <a:r>
              <a:rPr sz="1600">
                <a:latin typeface="Courier New" panose="02070309020205020404" charset="0"/>
                <a:ea typeface="宋体" panose="02010600030101010101" pitchFamily="2" charset="-122"/>
              </a:rPr>
              <a:t>    ra=a[i+1:]           # ra存放根结点a[0]的右子树的先序序列</a:t>
            </a:r>
          </a:p>
          <a:p>
            <a:r>
              <a:rPr sz="1600">
                <a:latin typeface="Courier New" panose="02070309020205020404" charset="0"/>
                <a:ea typeface="宋体" panose="02010600030101010101" pitchFamily="2" charset="-122"/>
              </a:rPr>
              <a:t>    rb=b[i+1:]           # rb存放根结点a[0]的右子树的中序序列</a:t>
            </a:r>
          </a:p>
          <a:p>
            <a:r>
              <a:rPr sz="1600">
                <a:latin typeface="Courier New" panose="02070309020205020404" charset="0"/>
                <a:ea typeface="宋体" panose="02010600030101010101" pitchFamily="2" charset="-122"/>
              </a:rPr>
              <a:t>    root=Node(a[0])      # 以a[0]为数据域创建根结点由指针root指向</a:t>
            </a:r>
          </a:p>
          <a:p>
            <a:r>
              <a:rPr sz="1600">
                <a:latin typeface="Courier New" panose="02070309020205020404" charset="0"/>
                <a:ea typeface="宋体" panose="02010600030101010101" pitchFamily="2" charset="-122"/>
              </a:rPr>
              <a:t>    root.lchild=createBT(la, lb, i)</a:t>
            </a:r>
            <a:r>
              <a:rPr lang="en-US" sz="1600">
                <a:latin typeface="Courier New" panose="02070309020205020404" charset="0"/>
                <a:ea typeface="宋体" panose="02010600030101010101" pitchFamily="2" charset="-122"/>
              </a:rPr>
              <a:t>    # </a:t>
            </a:r>
            <a:r>
              <a:rPr sz="1600">
                <a:latin typeface="Courier New" panose="02070309020205020404" charset="0"/>
                <a:sym typeface="+mn-ea"/>
              </a:rPr>
              <a:t>创建根结点的</a:t>
            </a:r>
            <a:r>
              <a:rPr lang="zh-CN" sz="1600">
                <a:latin typeface="Courier New" panose="02070309020205020404" charset="0"/>
                <a:sym typeface="+mn-ea"/>
              </a:rPr>
              <a:t>左</a:t>
            </a:r>
            <a:r>
              <a:rPr sz="1600">
                <a:latin typeface="Courier New" panose="02070309020205020404" charset="0"/>
                <a:sym typeface="+mn-ea"/>
              </a:rPr>
              <a:t>子树</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    root.rchild=createBT(ra, rb, n-1-i)</a:t>
            </a:r>
            <a:r>
              <a:rPr lang="en-US" sz="1600">
                <a:latin typeface="Courier New" panose="02070309020205020404" charset="0"/>
                <a:sym typeface="+mn-ea"/>
              </a:rPr>
              <a:t># </a:t>
            </a:r>
            <a:r>
              <a:rPr sz="1600">
                <a:latin typeface="Courier New" panose="02070309020205020404" charset="0"/>
                <a:sym typeface="+mn-ea"/>
              </a:rPr>
              <a:t>创建根结点的</a:t>
            </a:r>
            <a:r>
              <a:rPr lang="zh-CN" sz="1600">
                <a:latin typeface="Courier New" panose="02070309020205020404" charset="0"/>
                <a:sym typeface="+mn-ea"/>
              </a:rPr>
              <a:t>右</a:t>
            </a:r>
            <a:r>
              <a:rPr sz="1600">
                <a:latin typeface="Courier New" panose="02070309020205020404" charset="0"/>
                <a:sym typeface="+mn-ea"/>
              </a:rPr>
              <a:t>子树</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    return root                        # 返回根结点指针root</a:t>
            </a:r>
            <a:r>
              <a:rPr lang="en-US" sz="1600">
                <a:latin typeface="Courier New" panose="02070309020205020404" charset="0"/>
                <a:ea typeface="宋体" panose="02010600030101010101" pitchFamily="2" charset="-122"/>
                <a:cs typeface="Courier New" panose="02070309020205020404" charset="0"/>
              </a:rPr>
              <a:t>   </a:t>
            </a:r>
            <a:endParaRPr lang="zh-CN" altLang="en-US" sz="16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8.3 </a:t>
            </a:r>
            <a:r>
              <a:rPr lang="zh-CN" altLang="en-US" sz="3200" noProof="0" dirty="0">
                <a:latin typeface="黑体" panose="02010609060101010101" pitchFamily="2" charset="-122"/>
                <a:ea typeface="黑体" panose="02010609060101010101" pitchFamily="2" charset="-122"/>
                <a:sym typeface="+mn-ea"/>
              </a:rPr>
              <a:t>在线题目求解</a:t>
            </a: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noProof="0" dirty="0">
                <a:ln>
                  <a:noFill/>
                </a:ln>
                <a:effectLst/>
                <a:uLnTx/>
                <a:uFillTx/>
                <a:latin typeface="Times New Roman" panose="02020603050405020304" pitchFamily="18" charset="0"/>
                <a:cs typeface="Times New Roman" panose="02020603050405020304" pitchFamily="18" charset="0"/>
                <a:sym typeface="+mn-ea"/>
              </a:rPr>
              <a:t>二叉树</a:t>
            </a:r>
            <a:r>
              <a:rPr lang="zh-CN" sz="2000" b="1" noProof="0" dirty="0">
                <a:ln>
                  <a:noFill/>
                </a:ln>
                <a:effectLst/>
                <a:uLnTx/>
                <a:uFillTx/>
                <a:latin typeface="Times New Roman" panose="02020603050405020304" pitchFamily="18" charset="0"/>
                <a:cs typeface="Times New Roman" panose="02020603050405020304" pitchFamily="18" charset="0"/>
                <a:sym typeface="+mn-ea"/>
              </a:rPr>
              <a:t>的确定</a:t>
            </a:r>
          </a:p>
        </p:txBody>
      </p:sp>
      <p:sp>
        <p:nvSpPr>
          <p:cNvPr id="5" name="文本框 4"/>
          <p:cNvSpPr txBox="1"/>
          <p:nvPr>
            <p:custDataLst>
              <p:tags r:id="rId1"/>
            </p:custDataLst>
          </p:nvPr>
        </p:nvSpPr>
        <p:spPr>
          <a:xfrm>
            <a:off x="323850" y="1276985"/>
            <a:ext cx="7639050" cy="829945"/>
          </a:xfrm>
          <a:prstGeom prst="rect">
            <a:avLst/>
          </a:prstGeom>
          <a:noFill/>
          <a:ln w="9525">
            <a:noFill/>
          </a:ln>
        </p:spPr>
        <p:txBody>
          <a:bodyPr wrap="square">
            <a:spAutoFit/>
          </a:bodyPr>
          <a:lstStyle/>
          <a:p>
            <a:r>
              <a:rPr sz="1600">
                <a:latin typeface="Courier New" panose="02070309020205020404" charset="0"/>
                <a:ea typeface="宋体" panose="02010600030101010101" pitchFamily="2" charset="-122"/>
              </a:rPr>
              <a:t>def countAll(T):                        # 统计结点总数</a:t>
            </a:r>
          </a:p>
          <a:p>
            <a:r>
              <a:rPr sz="1600">
                <a:latin typeface="Courier New" panose="02070309020205020404" charset="0"/>
                <a:ea typeface="宋体" panose="02010600030101010101" pitchFamily="2" charset="-122"/>
              </a:rPr>
              <a:t>    if T==None: return 0</a:t>
            </a:r>
          </a:p>
          <a:p>
            <a:r>
              <a:rPr sz="1600">
                <a:latin typeface="Courier New" panose="02070309020205020404" charset="0"/>
                <a:ea typeface="宋体" panose="02010600030101010101" pitchFamily="2" charset="-122"/>
              </a:rPr>
              <a:t>    return countAll(T.lchild)+countAll(T.rchild)+1</a:t>
            </a:r>
          </a:p>
        </p:txBody>
      </p:sp>
      <p:sp>
        <p:nvSpPr>
          <p:cNvPr id="100" name="文本框 99"/>
          <p:cNvSpPr txBox="1"/>
          <p:nvPr/>
        </p:nvSpPr>
        <p:spPr>
          <a:xfrm>
            <a:off x="376555" y="2212975"/>
            <a:ext cx="7586345" cy="1568450"/>
          </a:xfrm>
          <a:prstGeom prst="rect">
            <a:avLst/>
          </a:prstGeom>
          <a:noFill/>
          <a:ln w="9525">
            <a:noFill/>
          </a:ln>
        </p:spPr>
        <p:txBody>
          <a:bodyPr wrap="square">
            <a:spAutoFit/>
          </a:bodyPr>
          <a:lstStyle/>
          <a:p>
            <a:r>
              <a:rPr sz="1600">
                <a:latin typeface="Courier New" panose="02070309020205020404" charset="0"/>
                <a:sym typeface="+mn-ea"/>
              </a:rPr>
              <a:t>def countLeaf(T):                       # 统计叶结点数</a:t>
            </a:r>
            <a:endParaRPr sz="1600">
              <a:latin typeface="Courier New" panose="02070309020205020404" charset="0"/>
              <a:ea typeface="宋体" panose="02010600030101010101" pitchFamily="2" charset="-122"/>
            </a:endParaRPr>
          </a:p>
          <a:p>
            <a:r>
              <a:rPr sz="1600">
                <a:latin typeface="Courier New" panose="02070309020205020404" charset="0"/>
                <a:sym typeface="+mn-ea"/>
              </a:rPr>
              <a:t>    if T==None: return 0</a:t>
            </a:r>
            <a:endParaRPr sz="1600">
              <a:latin typeface="Courier New" panose="02070309020205020404" charset="0"/>
              <a:ea typeface="宋体" panose="02010600030101010101" pitchFamily="2" charset="-122"/>
            </a:endParaRPr>
          </a:p>
          <a:p>
            <a:r>
              <a:rPr sz="1600">
                <a:latin typeface="Courier New" panose="02070309020205020404" charset="0"/>
                <a:sym typeface="+mn-ea"/>
              </a:rPr>
              <a:t>    if not T.lchild and not T.rchild:</a:t>
            </a:r>
            <a:endParaRPr sz="1600">
              <a:latin typeface="Courier New" panose="02070309020205020404" charset="0"/>
              <a:ea typeface="宋体" panose="02010600030101010101" pitchFamily="2" charset="-122"/>
            </a:endParaRPr>
          </a:p>
          <a:p>
            <a:r>
              <a:rPr sz="1600">
                <a:latin typeface="Courier New" panose="02070309020205020404" charset="0"/>
                <a:sym typeface="+mn-ea"/>
              </a:rPr>
              <a:t>        return 1</a:t>
            </a:r>
            <a:endParaRPr sz="1600">
              <a:latin typeface="Courier New" panose="02070309020205020404" charset="0"/>
              <a:ea typeface="宋体" panose="02010600030101010101" pitchFamily="2" charset="-122"/>
            </a:endParaRPr>
          </a:p>
          <a:p>
            <a:r>
              <a:rPr sz="1600">
                <a:latin typeface="Courier New" panose="02070309020205020404" charset="0"/>
                <a:sym typeface="+mn-ea"/>
              </a:rPr>
              <a:t>    else:</a:t>
            </a:r>
            <a:endParaRPr sz="1600">
              <a:latin typeface="Courier New" panose="02070309020205020404" charset="0"/>
              <a:ea typeface="宋体" panose="02010600030101010101" pitchFamily="2" charset="-122"/>
            </a:endParaRPr>
          </a:p>
          <a:p>
            <a:r>
              <a:rPr sz="1600">
                <a:latin typeface="Courier New" panose="02070309020205020404" charset="0"/>
                <a:sym typeface="+mn-ea"/>
              </a:rPr>
              <a:t>        return countLeaf(T.lchild)+countLeaf(T.rchild)</a:t>
            </a:r>
            <a:endParaRPr lang="en-US" sz="1600">
              <a:latin typeface="Courier New" panose="020703090202050204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8.3 </a:t>
            </a:r>
            <a:r>
              <a:rPr lang="zh-CN" altLang="en-US" sz="3200" noProof="0" dirty="0">
                <a:latin typeface="黑体" panose="02010609060101010101" pitchFamily="2" charset="-122"/>
                <a:ea typeface="黑体" panose="02010609060101010101" pitchFamily="2" charset="-122"/>
                <a:sym typeface="+mn-ea"/>
              </a:rPr>
              <a:t>在线题目求解</a:t>
            </a: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noProof="0" dirty="0">
                <a:ln>
                  <a:noFill/>
                </a:ln>
                <a:effectLst/>
                <a:uLnTx/>
                <a:uFillTx/>
                <a:latin typeface="Times New Roman" panose="02020603050405020304" pitchFamily="18" charset="0"/>
                <a:cs typeface="Times New Roman" panose="02020603050405020304" pitchFamily="18" charset="0"/>
                <a:sym typeface="+mn-ea"/>
              </a:rPr>
              <a:t>二叉树</a:t>
            </a:r>
            <a:r>
              <a:rPr lang="zh-CN" sz="2000" b="1" noProof="0" dirty="0">
                <a:ln>
                  <a:noFill/>
                </a:ln>
                <a:effectLst/>
                <a:uLnTx/>
                <a:uFillTx/>
                <a:latin typeface="Times New Roman" panose="02020603050405020304" pitchFamily="18" charset="0"/>
                <a:cs typeface="Times New Roman" panose="02020603050405020304" pitchFamily="18" charset="0"/>
                <a:sym typeface="+mn-ea"/>
              </a:rPr>
              <a:t>的确定</a:t>
            </a:r>
          </a:p>
        </p:txBody>
      </p:sp>
      <p:sp>
        <p:nvSpPr>
          <p:cNvPr id="5" name="文本框 4"/>
          <p:cNvSpPr txBox="1"/>
          <p:nvPr>
            <p:custDataLst>
              <p:tags r:id="rId1"/>
            </p:custDataLst>
          </p:nvPr>
        </p:nvSpPr>
        <p:spPr>
          <a:xfrm>
            <a:off x="323850" y="1276985"/>
            <a:ext cx="8529320" cy="1568450"/>
          </a:xfrm>
          <a:prstGeom prst="rect">
            <a:avLst/>
          </a:prstGeom>
          <a:noFill/>
          <a:ln w="9525">
            <a:noFill/>
          </a:ln>
        </p:spPr>
        <p:txBody>
          <a:bodyPr wrap="square">
            <a:spAutoFit/>
          </a:bodyPr>
          <a:lstStyle/>
          <a:p>
            <a:r>
              <a:rPr sz="1600">
                <a:latin typeface="Courier New" panose="02070309020205020404" charset="0"/>
                <a:ea typeface="宋体" panose="02010600030101010101" pitchFamily="2" charset="-122"/>
              </a:rPr>
              <a:t>def countSingle(T):                     # 统计度为1的结点</a:t>
            </a:r>
          </a:p>
          <a:p>
            <a:r>
              <a:rPr sz="1600">
                <a:latin typeface="Courier New" panose="02070309020205020404" charset="0"/>
                <a:ea typeface="宋体" panose="02010600030101010101" pitchFamily="2" charset="-122"/>
              </a:rPr>
              <a:t>    if T==None: return 0</a:t>
            </a:r>
          </a:p>
          <a:p>
            <a:r>
              <a:rPr sz="1600">
                <a:latin typeface="Courier New" panose="02070309020205020404" charset="0"/>
                <a:ea typeface="宋体" panose="02010600030101010101" pitchFamily="2" charset="-122"/>
              </a:rPr>
              <a:t>    cnt=0</a:t>
            </a:r>
          </a:p>
          <a:p>
            <a:r>
              <a:rPr sz="1600">
                <a:latin typeface="Courier New" panose="02070309020205020404" charset="0"/>
                <a:ea typeface="宋体" panose="02010600030101010101" pitchFamily="2" charset="-122"/>
              </a:rPr>
              <a:t>    if (not T.lchild and T.rchild) or (T.lchild and not T.rchild):</a:t>
            </a:r>
          </a:p>
          <a:p>
            <a:r>
              <a:rPr sz="1600">
                <a:latin typeface="Courier New" panose="02070309020205020404" charset="0"/>
                <a:ea typeface="宋体" panose="02010600030101010101" pitchFamily="2" charset="-122"/>
              </a:rPr>
              <a:t>        cnt=1</a:t>
            </a:r>
          </a:p>
          <a:p>
            <a:r>
              <a:rPr sz="1600">
                <a:latin typeface="Courier New" panose="02070309020205020404" charset="0"/>
                <a:ea typeface="宋体" panose="02010600030101010101" pitchFamily="2" charset="-122"/>
              </a:rPr>
              <a:t>    return countSingle(T.lchild)+countSingle(T.rchild)+cnt</a:t>
            </a:r>
          </a:p>
        </p:txBody>
      </p:sp>
      <p:sp>
        <p:nvSpPr>
          <p:cNvPr id="100" name="文本框 99"/>
          <p:cNvSpPr txBox="1"/>
          <p:nvPr/>
        </p:nvSpPr>
        <p:spPr>
          <a:xfrm>
            <a:off x="323850" y="3002915"/>
            <a:ext cx="7586345" cy="1322070"/>
          </a:xfrm>
          <a:prstGeom prst="rect">
            <a:avLst/>
          </a:prstGeom>
          <a:noFill/>
          <a:ln w="9525">
            <a:noFill/>
          </a:ln>
        </p:spPr>
        <p:txBody>
          <a:bodyPr wrap="square">
            <a:spAutoFit/>
          </a:bodyPr>
          <a:lstStyle/>
          <a:p>
            <a:r>
              <a:rPr sz="1600">
                <a:latin typeface="Courier New" panose="02070309020205020404" charset="0"/>
                <a:sym typeface="+mn-ea"/>
              </a:rPr>
              <a:t>def countDouble(T):                     # 统计度为2的结点</a:t>
            </a:r>
          </a:p>
          <a:p>
            <a:r>
              <a:rPr sz="1600">
                <a:latin typeface="Courier New" panose="02070309020205020404" charset="0"/>
                <a:sym typeface="+mn-ea"/>
              </a:rPr>
              <a:t>    if T==None: return 0</a:t>
            </a:r>
          </a:p>
          <a:p>
            <a:r>
              <a:rPr sz="1600">
                <a:latin typeface="Courier New" panose="02070309020205020404" charset="0"/>
                <a:sym typeface="+mn-ea"/>
              </a:rPr>
              <a:t>    cnt=0</a:t>
            </a:r>
          </a:p>
          <a:p>
            <a:r>
              <a:rPr sz="1600">
                <a:latin typeface="Courier New" panose="02070309020205020404" charset="0"/>
                <a:sym typeface="+mn-ea"/>
              </a:rPr>
              <a:t>    if T.lchild and T.rchild: cnt=1</a:t>
            </a:r>
          </a:p>
          <a:p>
            <a:r>
              <a:rPr sz="1600">
                <a:latin typeface="Courier New" panose="02070309020205020404" charset="0"/>
                <a:sym typeface="+mn-ea"/>
              </a:rPr>
              <a:t>    return countDouble(T.lchild)+countDouble(T.rchild)+cnt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8.3 </a:t>
            </a:r>
            <a:r>
              <a:rPr lang="zh-CN" altLang="en-US" sz="3200" noProof="0" dirty="0">
                <a:latin typeface="黑体" panose="02010609060101010101" pitchFamily="2" charset="-122"/>
                <a:ea typeface="黑体" panose="02010609060101010101" pitchFamily="2" charset="-122"/>
                <a:sym typeface="+mn-ea"/>
              </a:rPr>
              <a:t>在线题目求解</a:t>
            </a: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noProof="0" dirty="0">
                <a:ln>
                  <a:noFill/>
                </a:ln>
                <a:effectLst/>
                <a:uLnTx/>
                <a:uFillTx/>
                <a:latin typeface="Times New Roman" panose="02020603050405020304" pitchFamily="18" charset="0"/>
                <a:cs typeface="Times New Roman" panose="02020603050405020304" pitchFamily="18" charset="0"/>
                <a:sym typeface="+mn-ea"/>
              </a:rPr>
              <a:t>二叉树</a:t>
            </a:r>
            <a:r>
              <a:rPr lang="zh-CN" sz="2000" b="1" noProof="0" dirty="0">
                <a:ln>
                  <a:noFill/>
                </a:ln>
                <a:effectLst/>
                <a:uLnTx/>
                <a:uFillTx/>
                <a:latin typeface="Times New Roman" panose="02020603050405020304" pitchFamily="18" charset="0"/>
                <a:cs typeface="Times New Roman" panose="02020603050405020304" pitchFamily="18" charset="0"/>
                <a:sym typeface="+mn-ea"/>
              </a:rPr>
              <a:t>的确定</a:t>
            </a:r>
          </a:p>
        </p:txBody>
      </p:sp>
      <p:sp>
        <p:nvSpPr>
          <p:cNvPr id="5" name="文本框 4"/>
          <p:cNvSpPr txBox="1"/>
          <p:nvPr>
            <p:custDataLst>
              <p:tags r:id="rId1"/>
            </p:custDataLst>
          </p:nvPr>
        </p:nvSpPr>
        <p:spPr>
          <a:xfrm>
            <a:off x="323850" y="1276985"/>
            <a:ext cx="8641080" cy="3291840"/>
          </a:xfrm>
          <a:prstGeom prst="rect">
            <a:avLst/>
          </a:prstGeom>
          <a:noFill/>
          <a:ln w="9525">
            <a:noFill/>
          </a:ln>
        </p:spPr>
        <p:txBody>
          <a:bodyPr wrap="square">
            <a:spAutoFit/>
          </a:bodyPr>
          <a:lstStyle/>
          <a:p>
            <a:r>
              <a:rPr sz="1600">
                <a:latin typeface="Courier New" panose="02070309020205020404" charset="0"/>
                <a:ea typeface="宋体" panose="02010600030101010101" pitchFamily="2" charset="-122"/>
              </a:rPr>
              <a:t>try:</a:t>
            </a:r>
          </a:p>
          <a:p>
            <a:r>
              <a:rPr sz="1600">
                <a:latin typeface="Courier New" panose="02070309020205020404" charset="0"/>
                <a:ea typeface="宋体" panose="02010600030101010101" pitchFamily="2" charset="-122"/>
              </a:rPr>
              <a:t>    while True:</a:t>
            </a:r>
          </a:p>
          <a:p>
            <a:r>
              <a:rPr sz="1600">
                <a:latin typeface="Courier New" panose="02070309020205020404" charset="0"/>
                <a:ea typeface="宋体" panose="02010600030101010101" pitchFamily="2" charset="-122"/>
              </a:rPr>
              <a:t>        n=int(input())</a:t>
            </a:r>
          </a:p>
          <a:p>
            <a:r>
              <a:rPr sz="1600">
                <a:latin typeface="Courier New" panose="02070309020205020404" charset="0"/>
                <a:ea typeface="宋体" panose="02010600030101010101" pitchFamily="2" charset="-122"/>
              </a:rPr>
              <a:t>        a=list(map(int, input().split()))</a:t>
            </a:r>
          </a:p>
          <a:p>
            <a:r>
              <a:rPr sz="1600">
                <a:latin typeface="Courier New" panose="02070309020205020404" charset="0"/>
                <a:ea typeface="宋体" panose="02010600030101010101" pitchFamily="2" charset="-122"/>
              </a:rPr>
              <a:t>        b=list(map(int, input().split()))</a:t>
            </a:r>
          </a:p>
          <a:p>
            <a:r>
              <a:rPr sz="1600">
                <a:latin typeface="Courier New" panose="02070309020205020404" charset="0"/>
                <a:ea typeface="宋体" panose="02010600030101010101" pitchFamily="2" charset="-122"/>
              </a:rPr>
              <a:t>        T=createBT(a, b, n)  # 调用createBT函数创建二叉树</a:t>
            </a:r>
          </a:p>
          <a:p>
            <a:r>
              <a:rPr sz="1600">
                <a:latin typeface="Courier New" panose="02070309020205020404" charset="0"/>
                <a:ea typeface="宋体" panose="02010600030101010101" pitchFamily="2" charset="-122"/>
              </a:rPr>
              <a:t>        postOrder(T)         # 调用postOrder函数输出后序遍历序列</a:t>
            </a:r>
          </a:p>
          <a:p>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 分别调用countAll、countLeaf、countSingle</a:t>
            </a:r>
          </a:p>
          <a:p>
            <a:r>
              <a:rPr lang="en-US" sz="1600">
                <a:latin typeface="Courier New" panose="02070309020205020404" charset="0"/>
                <a:ea typeface="宋体" panose="02010600030101010101" pitchFamily="2" charset="-122"/>
              </a:rPr>
              <a:t>        # </a:t>
            </a:r>
            <a:r>
              <a:rPr sz="1600">
                <a:latin typeface="Courier New" panose="02070309020205020404" charset="0"/>
                <a:ea typeface="宋体" panose="02010600030101010101" pitchFamily="2" charset="-122"/>
              </a:rPr>
              <a:t>和countDouble函数计算各类结点数</a:t>
            </a:r>
          </a:p>
          <a:p>
            <a:r>
              <a:rPr sz="1600">
                <a:latin typeface="Courier New" panose="02070309020205020404" charset="0"/>
                <a:ea typeface="宋体" panose="02010600030101010101" pitchFamily="2" charset="-122"/>
              </a:rPr>
              <a:t>        n, n0=countAll(T), countLeaf(T)</a:t>
            </a:r>
          </a:p>
          <a:p>
            <a:r>
              <a:rPr lang="en-US" sz="1600">
                <a:latin typeface="Courier New" panose="02070309020205020404" charset="0"/>
                <a:sym typeface="+mn-ea"/>
              </a:rPr>
              <a:t>        </a:t>
            </a:r>
            <a:r>
              <a:rPr sz="1600">
                <a:latin typeface="Courier New" panose="02070309020205020404" charset="0"/>
                <a:sym typeface="+mn-ea"/>
              </a:rPr>
              <a:t>n1, n2=countSingle(T), countDouble(T)</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        print('%d %d %d %d' % (n, n0, n1, n2))</a:t>
            </a:r>
          </a:p>
          <a:p>
            <a:r>
              <a:rPr sz="1600">
                <a:latin typeface="Courier New" panose="02070309020205020404" charset="0"/>
                <a:ea typeface="宋体" panose="02010600030101010101" pitchFamily="2" charset="-122"/>
              </a:rPr>
              <a:t>except EOFError: pass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7995" y="844550"/>
            <a:ext cx="7494270" cy="3046095"/>
          </a:xfrm>
          <a:prstGeom prst="rect">
            <a:avLst/>
          </a:prstGeom>
          <a:noFill/>
          <a:ln w="9525">
            <a:noFill/>
          </a:ln>
        </p:spPr>
        <p:txBody>
          <a:bodyPr wrap="square">
            <a:spAutoFit/>
          </a:bodyPr>
          <a:lstStyle/>
          <a:p>
            <a:r>
              <a:rPr sz="2400">
                <a:latin typeface="Times New Roman" panose="02020603050405020304" pitchFamily="18" charset="0"/>
                <a:ea typeface="宋体" panose="02010600030101010101" pitchFamily="2" charset="-122"/>
              </a:rPr>
              <a:t>【知识目标】</a:t>
            </a:r>
          </a:p>
          <a:p>
            <a:r>
              <a:rPr sz="2400">
                <a:latin typeface="Times New Roman" panose="02020603050405020304" pitchFamily="18" charset="0"/>
                <a:ea typeface="宋体" panose="02010600030101010101" pitchFamily="2" charset="-122"/>
              </a:rPr>
              <a:t>（1）记忆和理解二叉树确定的基础知识。</a:t>
            </a:r>
          </a:p>
          <a:p>
            <a:r>
              <a:rPr sz="2400">
                <a:latin typeface="Times New Roman" panose="02020603050405020304" pitchFamily="18" charset="0"/>
                <a:ea typeface="宋体" panose="02010600030101010101" pitchFamily="2" charset="-122"/>
              </a:rPr>
              <a:t>（2）掌握二叉树确定的方法。</a:t>
            </a:r>
          </a:p>
          <a:p>
            <a:r>
              <a:rPr sz="2400">
                <a:latin typeface="Times New Roman" panose="02020603050405020304" pitchFamily="18" charset="0"/>
                <a:ea typeface="宋体" panose="02010600030101010101" pitchFamily="2" charset="-122"/>
              </a:rPr>
              <a:t>【能力目标】</a:t>
            </a:r>
          </a:p>
          <a:p>
            <a:r>
              <a:rPr sz="2400">
                <a:latin typeface="Times New Roman" panose="02020603050405020304" pitchFamily="18" charset="0"/>
                <a:ea typeface="宋体" panose="02010600030101010101" pitchFamily="2" charset="-122"/>
              </a:rPr>
              <a:t>（1）掌握二叉树确定的算法实现。</a:t>
            </a:r>
          </a:p>
          <a:p>
            <a:r>
              <a:rPr sz="2400">
                <a:latin typeface="Times New Roman" panose="02020603050405020304" pitchFamily="18" charset="0"/>
                <a:ea typeface="宋体" panose="02010600030101010101" pitchFamily="2" charset="-122"/>
              </a:rPr>
              <a:t>（2）学会运用二叉树确定的算法求解问题。</a:t>
            </a:r>
          </a:p>
          <a:p>
            <a:r>
              <a:rPr sz="2400">
                <a:latin typeface="Times New Roman" panose="02020603050405020304" pitchFamily="18" charset="0"/>
                <a:ea typeface="宋体" panose="02010600030101010101" pitchFamily="2" charset="-122"/>
              </a:rPr>
              <a:t>【素养目标】</a:t>
            </a:r>
          </a:p>
          <a:p>
            <a:r>
              <a:rPr sz="2400">
                <a:latin typeface="Times New Roman" panose="02020603050405020304" pitchFamily="18" charset="0"/>
                <a:ea typeface="宋体" panose="02010600030101010101" pitchFamily="2" charset="-122"/>
              </a:rPr>
              <a:t>提高规范意识。</a:t>
            </a:r>
          </a:p>
        </p:txBody>
      </p:sp>
      <p:sp>
        <p:nvSpPr>
          <p:cNvPr id="2" name="Rectangle 2"/>
          <p:cNvSpPr txBox="1">
            <a:spLocks noRot="1"/>
          </p:cNvSpPr>
          <p:nvPr>
            <p:custDataLst>
              <p:tags r:id="rId1"/>
            </p:custDataLst>
          </p:nvPr>
        </p:nvSpPr>
        <p:spPr>
          <a:xfrm>
            <a:off x="428625" y="0"/>
            <a:ext cx="6254750" cy="857250"/>
          </a:xfrm>
          <a:prstGeom prst="rect">
            <a:avLst/>
          </a:prstGeom>
          <a:noFill/>
          <a:ln w="9525">
            <a:noFill/>
          </a:ln>
        </p:spPr>
        <p:txBody>
          <a:bodyPr anchor="b" anchorCtr="0"/>
          <a:lstStyle/>
          <a:p>
            <a:pPr>
              <a:buSzTx/>
            </a:pPr>
            <a:r>
              <a:rPr lang="zh-CN" altLang="en-US" sz="3200" noProof="0" dirty="0">
                <a:ln>
                  <a:noFill/>
                </a:ln>
                <a:effectLst/>
                <a:uLnTx/>
                <a:uFillTx/>
                <a:latin typeface="黑体" panose="02010609060101010101" pitchFamily="2" charset="-122"/>
                <a:ea typeface="黑体" panose="02010609060101010101" pitchFamily="2" charset="-122"/>
                <a:sym typeface="+mn-ea"/>
              </a:rPr>
              <a:t>单元</a:t>
            </a:r>
            <a:r>
              <a:rPr lang="en-US" altLang="zh-CN" sz="3200" noProof="0" dirty="0">
                <a:ln>
                  <a:noFill/>
                </a:ln>
                <a:effectLst/>
                <a:uLnTx/>
                <a:uFillTx/>
                <a:latin typeface="黑体" panose="02010609060101010101" pitchFamily="2" charset="-122"/>
                <a:ea typeface="黑体" panose="02010609060101010101" pitchFamily="2" charset="-122"/>
                <a:sym typeface="+mn-ea"/>
              </a:rPr>
              <a:t>8 </a:t>
            </a:r>
            <a:r>
              <a:rPr lang="zh-CN" altLang="en-US" sz="3200" noProof="0" dirty="0">
                <a:ln>
                  <a:noFill/>
                </a:ln>
                <a:effectLst/>
                <a:uLnTx/>
                <a:uFillTx/>
                <a:latin typeface="黑体" panose="02010609060101010101" pitchFamily="2" charset="-122"/>
                <a:ea typeface="黑体" panose="02010609060101010101" pitchFamily="2" charset="-122"/>
                <a:sym typeface="+mn-ea"/>
              </a:rPr>
              <a:t>二叉树的确定</a:t>
            </a:r>
            <a:endParaRPr lang="zh-CN" altLang="en-US" sz="3200" dirty="0">
              <a:latin typeface="黑体" panose="02010609060101010101" pitchFamily="2" charset="-122"/>
              <a:ea typeface="黑体" panose="0201060906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zh-CN" altLang="en-US" sz="3200" noProof="0" dirty="0">
                <a:ln>
                  <a:noFill/>
                </a:ln>
                <a:effectLst/>
                <a:uLnTx/>
                <a:uFillTx/>
                <a:latin typeface="黑体" panose="02010609060101010101" pitchFamily="2" charset="-122"/>
                <a:ea typeface="黑体" panose="02010609060101010101" pitchFamily="2" charset="-122"/>
                <a:sym typeface="+mn-ea"/>
              </a:rPr>
              <a:t>在线题目</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二叉树的确定</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95605" y="1327785"/>
            <a:ext cx="7484110" cy="2030095"/>
          </a:xfrm>
          <a:prstGeom prst="rect">
            <a:avLst/>
          </a:prstGeom>
          <a:noFill/>
          <a:ln w="9525">
            <a:noFill/>
          </a:ln>
        </p:spPr>
        <p:txBody>
          <a:bodyPr wrap="square">
            <a:spAutoFit/>
          </a:bodyPr>
          <a:lstStyle/>
          <a:p>
            <a:r>
              <a:rPr lang="en-US" sz="1800">
                <a:latin typeface="Times New Roman" panose="02020603050405020304" pitchFamily="18" charset="0"/>
                <a:cs typeface="Times New Roman" panose="02020603050405020304" pitchFamily="18" charset="0"/>
              </a:rPr>
              <a:t>       </a:t>
            </a:r>
            <a:r>
              <a:rPr sz="1800">
                <a:latin typeface="Times New Roman" panose="02020603050405020304" pitchFamily="18" charset="0"/>
                <a:cs typeface="Times New Roman" panose="02020603050405020304" pitchFamily="18" charset="0"/>
              </a:rPr>
              <a:t>二叉树采用二叉链表存储，要求根据给定的先序遍历序列和中序遍历序列建立二叉树，并输出后序遍历序列、结点总数、叶子数、度为1的结点数、度为2的结点数。</a:t>
            </a:r>
          </a:p>
          <a:p>
            <a:r>
              <a:rPr sz="1800" b="1">
                <a:latin typeface="Times New Roman" panose="02020603050405020304" pitchFamily="18" charset="0"/>
                <a:ea typeface="宋体" panose="02010600030101010101" pitchFamily="2" charset="-122"/>
                <a:cs typeface="Times New Roman" panose="02020603050405020304" pitchFamily="18" charset="0"/>
              </a:rPr>
              <a:t>输入</a:t>
            </a:r>
            <a:r>
              <a:rPr sz="1800">
                <a:latin typeface="Times New Roman" panose="02020603050405020304" pitchFamily="18" charset="0"/>
                <a:ea typeface="宋体" panose="02010600030101010101" pitchFamily="2" charset="-122"/>
                <a:cs typeface="Times New Roman" panose="02020603050405020304" pitchFamily="18" charset="0"/>
              </a:rPr>
              <a:t>:</a:t>
            </a:r>
          </a:p>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测试数据有多组，处理到文件尾。每组测试数据的第一行输入结点数n（1≤n≤10），第二、三行各输入n个整数，分别表示二叉树的先序遍历序列和中序遍历序列。</a:t>
            </a:r>
          </a:p>
        </p:txBody>
      </p:sp>
      <p:sp>
        <p:nvSpPr>
          <p:cNvPr id="2" name="文本框 1"/>
          <p:cNvSpPr txBox="1"/>
          <p:nvPr>
            <p:custDataLst>
              <p:tags r:id="rId1"/>
            </p:custDataLst>
          </p:nvPr>
        </p:nvSpPr>
        <p:spPr>
          <a:xfrm>
            <a:off x="395605" y="3336925"/>
            <a:ext cx="7484110" cy="1198880"/>
          </a:xfrm>
          <a:prstGeom prst="rect">
            <a:avLst/>
          </a:prstGeom>
          <a:noFill/>
          <a:ln w="9525">
            <a:noFill/>
          </a:ln>
        </p:spPr>
        <p:txBody>
          <a:bodyPr wrap="square">
            <a:spAutoFit/>
          </a:bodyPr>
          <a:lstStyle/>
          <a:p>
            <a:r>
              <a:rPr sz="1800" b="1">
                <a:latin typeface="Times New Roman" panose="02020603050405020304" pitchFamily="18" charset="0"/>
                <a:ea typeface="宋体" panose="02010600030101010101" pitchFamily="2" charset="-122"/>
                <a:cs typeface="Times New Roman" panose="02020603050405020304" pitchFamily="18" charset="0"/>
              </a:rPr>
              <a:t>输出</a:t>
            </a:r>
            <a:r>
              <a:rPr sz="1800">
                <a:latin typeface="Times New Roman" panose="02020603050405020304" pitchFamily="18" charset="0"/>
                <a:ea typeface="宋体" panose="02010600030101010101" pitchFamily="2" charset="-122"/>
                <a:cs typeface="Times New Roman" panose="02020603050405020304" pitchFamily="18" charset="0"/>
              </a:rPr>
              <a:t>:</a:t>
            </a:r>
          </a:p>
          <a:p>
            <a:r>
              <a:rPr lang="en-US" sz="1800">
                <a:latin typeface="Times New Roman" panose="02020603050405020304" pitchFamily="18" charset="0"/>
                <a:cs typeface="Times New Roman" panose="02020603050405020304" pitchFamily="18" charset="0"/>
              </a:rPr>
              <a:t>       </a:t>
            </a:r>
            <a:r>
              <a:rPr sz="1800">
                <a:latin typeface="Times New Roman" panose="02020603050405020304" pitchFamily="18" charset="0"/>
                <a:cs typeface="Times New Roman" panose="02020603050405020304" pitchFamily="18" charset="0"/>
              </a:rPr>
              <a:t>对于每组测试，在一行上分别输出该二叉树的后序遍历序列，结点总数，叶子数，度为1的结点数，度为2的结点数。每两个数据之间留一个空格。</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zh-CN" altLang="en-US" sz="3200" noProof="0" dirty="0">
                <a:ln>
                  <a:noFill/>
                </a:ln>
                <a:effectLst/>
                <a:uLnTx/>
                <a:uFillTx/>
                <a:latin typeface="黑体" panose="02010609060101010101" pitchFamily="2" charset="-122"/>
                <a:ea typeface="黑体" panose="02010609060101010101" pitchFamily="2" charset="-122"/>
                <a:sym typeface="+mn-ea"/>
              </a:rPr>
              <a:t>在线题目</a:t>
            </a:r>
            <a:endParaRPr lang="zh-CN" altLang="en-US"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二叉树的确定</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2" name="文本框 1"/>
          <p:cNvSpPr txBox="1"/>
          <p:nvPr>
            <p:custDataLst>
              <p:tags r:id="rId1"/>
            </p:custDataLst>
          </p:nvPr>
        </p:nvSpPr>
        <p:spPr>
          <a:xfrm>
            <a:off x="395605" y="1351280"/>
            <a:ext cx="3476625" cy="2861310"/>
          </a:xfrm>
          <a:prstGeom prst="rect">
            <a:avLst/>
          </a:prstGeom>
          <a:noFill/>
          <a:ln w="9525">
            <a:noFill/>
          </a:ln>
        </p:spPr>
        <p:txBody>
          <a:bodyPr wrap="square">
            <a:spAutoFit/>
          </a:bodyPr>
          <a:lstStyle/>
          <a:p>
            <a:r>
              <a:rPr lang="zh-CN" sz="1800" b="1">
                <a:latin typeface="Times New Roman" panose="02020603050405020304" pitchFamily="18" charset="0"/>
                <a:ea typeface="宋体" panose="02010600030101010101" pitchFamily="2" charset="-122"/>
              </a:rPr>
              <a:t>输入样例</a:t>
            </a:r>
            <a:r>
              <a:rPr lang="en-US" sz="1800" b="1">
                <a:latin typeface="Times New Roman" panose="02020603050405020304" pitchFamily="18" charset="0"/>
                <a:ea typeface="宋体" panose="02010600030101010101" pitchFamily="2" charset="-122"/>
              </a:rPr>
              <a:t>:</a:t>
            </a:r>
            <a:endParaRPr lang="en-US" sz="1800">
              <a:latin typeface="Times New Roman" panose="02020603050405020304" pitchFamily="18" charset="0"/>
              <a:ea typeface="宋体" panose="02010600030101010101" pitchFamily="2" charset="-122"/>
            </a:endParaRPr>
          </a:p>
          <a:p>
            <a:r>
              <a:rPr lang="en-US" sz="1800">
                <a:latin typeface="Times New Roman" panose="02020603050405020304" pitchFamily="18" charset="0"/>
                <a:ea typeface="宋体" panose="02010600030101010101" pitchFamily="2" charset="-122"/>
              </a:rPr>
              <a:t>9</a:t>
            </a:r>
          </a:p>
          <a:p>
            <a:r>
              <a:rPr lang="en-US" sz="1800">
                <a:latin typeface="Times New Roman" panose="02020603050405020304" pitchFamily="18" charset="0"/>
                <a:ea typeface="宋体" panose="02010600030101010101" pitchFamily="2" charset="-122"/>
              </a:rPr>
              <a:t>1 2 4 7 3 5 8 9 6</a:t>
            </a:r>
          </a:p>
          <a:p>
            <a:r>
              <a:rPr lang="en-US" sz="1800">
                <a:latin typeface="Times New Roman" panose="02020603050405020304" pitchFamily="18" charset="0"/>
                <a:ea typeface="宋体" panose="02010600030101010101" pitchFamily="2" charset="-122"/>
              </a:rPr>
              <a:t>4 7 2 1 8 5 9 3 6</a:t>
            </a:r>
          </a:p>
          <a:p>
            <a:r>
              <a:rPr lang="en-US" sz="1800">
                <a:latin typeface="Times New Roman" panose="02020603050405020304" pitchFamily="18" charset="0"/>
                <a:ea typeface="宋体" panose="02010600030101010101" pitchFamily="2" charset="-122"/>
              </a:rPr>
              <a:t>10</a:t>
            </a:r>
          </a:p>
          <a:p>
            <a:r>
              <a:rPr lang="en-US" sz="1800">
                <a:latin typeface="Times New Roman" panose="02020603050405020304" pitchFamily="18" charset="0"/>
                <a:ea typeface="宋体" panose="02010600030101010101" pitchFamily="2" charset="-122"/>
              </a:rPr>
              <a:t>1 2 4 7 8 9 3 5 6 10</a:t>
            </a:r>
          </a:p>
          <a:p>
            <a:r>
              <a:rPr lang="en-US" sz="1800">
                <a:latin typeface="Times New Roman" panose="02020603050405020304" pitchFamily="18" charset="0"/>
                <a:ea typeface="宋体" panose="02010600030101010101" pitchFamily="2" charset="-122"/>
              </a:rPr>
              <a:t>7 4 9 8 2 1 5 6 10 3</a:t>
            </a:r>
          </a:p>
          <a:p>
            <a:r>
              <a:rPr lang="zh-CN" sz="1800" b="1">
                <a:latin typeface="Times New Roman" panose="02020603050405020304" pitchFamily="18" charset="0"/>
                <a:ea typeface="宋体" panose="02010600030101010101" pitchFamily="2" charset="-122"/>
              </a:rPr>
              <a:t>输出样例:</a:t>
            </a:r>
          </a:p>
          <a:p>
            <a:r>
              <a:rPr lang="en-US" sz="1800">
                <a:latin typeface="Times New Roman" panose="02020603050405020304" pitchFamily="18" charset="0"/>
                <a:ea typeface="宋体" panose="02010600030101010101" pitchFamily="2" charset="-122"/>
              </a:rPr>
              <a:t>7 4 2 8 9 5 6 3 1 9 4 2 3</a:t>
            </a:r>
          </a:p>
          <a:p>
            <a:r>
              <a:rPr lang="en-US" sz="1800">
                <a:latin typeface="Times New Roman" panose="02020603050405020304" pitchFamily="18" charset="0"/>
                <a:ea typeface="宋体" panose="02010600030101010101" pitchFamily="2" charset="-122"/>
              </a:rPr>
              <a:t>7 9 8 4 2 10 6 5 3 1 10 3 5 2</a:t>
            </a:r>
          </a:p>
        </p:txBody>
      </p:sp>
      <p:sp>
        <p:nvSpPr>
          <p:cNvPr id="4" name="文本框 3"/>
          <p:cNvSpPr txBox="1"/>
          <p:nvPr/>
        </p:nvSpPr>
        <p:spPr>
          <a:xfrm>
            <a:off x="3348355" y="3003550"/>
            <a:ext cx="5080000" cy="1198880"/>
          </a:xfrm>
          <a:prstGeom prst="rect">
            <a:avLst/>
          </a:prstGeom>
          <a:noFill/>
          <a:ln w="9525">
            <a:noFill/>
          </a:ln>
        </p:spPr>
        <p:txBody>
          <a:bodyPr>
            <a:spAutoFit/>
          </a:bodyPr>
          <a:lstStyle/>
          <a:p>
            <a:r>
              <a:rPr lang="zh-CN" altLang="en-US" sz="1800" b="1">
                <a:latin typeface="Times New Roman" panose="02020603050405020304" pitchFamily="18" charset="0"/>
                <a:sym typeface="+mn-ea"/>
              </a:rPr>
              <a:t>解题思路</a:t>
            </a:r>
            <a:r>
              <a:rPr lang="en-US" sz="1800" b="1">
                <a:latin typeface="Times New Roman" panose="02020603050405020304" pitchFamily="18" charset="0"/>
                <a:sym typeface="+mn-ea"/>
              </a:rPr>
              <a:t>:</a:t>
            </a:r>
          </a:p>
          <a:p>
            <a:r>
              <a:rPr lang="zh-CN" sz="1800">
                <a:latin typeface="Times New Roman" panose="02020603050405020304" pitchFamily="18" charset="0"/>
                <a:ea typeface="宋体" panose="02010600030101010101" pitchFamily="2" charset="-122"/>
              </a:rPr>
              <a:t>先根据先序遍历序列（定根）和中序遍历序列（分左、右子树）建立二叉树，再输出后序遍历序列及各类结点个数（遍历中计数）。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8.1</a:t>
            </a:r>
            <a:r>
              <a:rPr lang="en-US" sz="3200" noProof="0" dirty="0">
                <a:ln>
                  <a:noFill/>
                </a:ln>
                <a:effectLst/>
                <a:uLnTx/>
                <a:uFillTx/>
                <a:latin typeface="黑体" panose="02010609060101010101" pitchFamily="2" charset="-122"/>
                <a:ea typeface="黑体" panose="02010609060101010101" pitchFamily="2" charset="-122"/>
                <a:sym typeface="+mn-ea"/>
              </a:rPr>
              <a:t> </a:t>
            </a:r>
            <a:r>
              <a:rPr lang="zh-CN" altLang="en-US" sz="3200" dirty="0">
                <a:latin typeface="黑体" panose="02010609060101010101" pitchFamily="2" charset="-122"/>
                <a:ea typeface="黑体" panose="02010609060101010101" pitchFamily="2" charset="-122"/>
                <a:sym typeface="+mn-ea"/>
              </a:rPr>
              <a:t>确定</a:t>
            </a:r>
            <a:r>
              <a:rPr sz="3200" noProof="0" dirty="0" err="1">
                <a:ln>
                  <a:noFill/>
                </a:ln>
                <a:effectLst/>
                <a:uLnTx/>
                <a:uFillTx/>
                <a:latin typeface="黑体" panose="02010609060101010101" pitchFamily="2" charset="-122"/>
                <a:ea typeface="黑体" panose="02010609060101010101" pitchFamily="2" charset="-122"/>
                <a:sym typeface="+mn-ea"/>
              </a:rPr>
              <a:t>二叉树</a:t>
            </a:r>
            <a:r>
              <a:rPr lang="zh-CN" altLang="en-US" sz="3200" noProof="0" dirty="0">
                <a:ln>
                  <a:noFill/>
                </a:ln>
                <a:effectLst/>
                <a:uLnTx/>
                <a:uFillTx/>
                <a:latin typeface="黑体" panose="02010609060101010101" pitchFamily="2" charset="-122"/>
                <a:ea typeface="黑体" panose="02010609060101010101" pitchFamily="2" charset="-122"/>
                <a:sym typeface="+mn-ea"/>
              </a:rPr>
              <a:t>的</a:t>
            </a:r>
            <a:r>
              <a:rPr sz="3200" noProof="0" dirty="0" err="1">
                <a:ln>
                  <a:noFill/>
                </a:ln>
                <a:effectLst/>
                <a:uLnTx/>
                <a:uFillTx/>
                <a:latin typeface="黑体" panose="02010609060101010101" pitchFamily="2" charset="-122"/>
                <a:ea typeface="黑体" panose="02010609060101010101" pitchFamily="2" charset="-122"/>
                <a:sym typeface="+mn-ea"/>
              </a:rPr>
              <a:t>方法</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noProof="0" dirty="0">
                <a:ln>
                  <a:noFill/>
                </a:ln>
                <a:effectLst/>
                <a:uLnTx/>
                <a:uFillTx/>
                <a:latin typeface="Times New Roman" panose="02020603050405020304" pitchFamily="18" charset="0"/>
                <a:cs typeface="Times New Roman" panose="02020603050405020304" pitchFamily="18" charset="0"/>
                <a:sym typeface="+mn-ea"/>
              </a:rPr>
              <a:t>确定</a:t>
            </a: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二叉树</a:t>
            </a:r>
            <a:r>
              <a:rPr altLang="zh-CN" sz="2000" b="1" noProof="0" dirty="0">
                <a:ln>
                  <a:noFill/>
                </a:ln>
                <a:effectLst/>
                <a:uLnTx/>
                <a:uFillTx/>
                <a:latin typeface="Times New Roman" panose="02020603050405020304" pitchFamily="18" charset="0"/>
                <a:cs typeface="Times New Roman" panose="02020603050405020304" pitchFamily="18" charset="0"/>
                <a:sym typeface="+mn-ea"/>
              </a:rPr>
              <a:t>的</a:t>
            </a:r>
            <a:r>
              <a:rPr lang="zh-CN" sz="2000" b="1" noProof="0" dirty="0">
                <a:ln>
                  <a:noFill/>
                </a:ln>
                <a:effectLst/>
                <a:uLnTx/>
                <a:uFillTx/>
                <a:latin typeface="Times New Roman" panose="02020603050405020304" pitchFamily="18" charset="0"/>
                <a:cs typeface="Times New Roman" panose="02020603050405020304" pitchFamily="18" charset="0"/>
                <a:sym typeface="+mn-ea"/>
              </a:rPr>
              <a:t>方法</a:t>
            </a:r>
          </a:p>
        </p:txBody>
      </p:sp>
      <p:sp>
        <p:nvSpPr>
          <p:cNvPr id="6" name="文本框 5"/>
          <p:cNvSpPr txBox="1"/>
          <p:nvPr/>
        </p:nvSpPr>
        <p:spPr>
          <a:xfrm>
            <a:off x="323215" y="1275715"/>
            <a:ext cx="7937500" cy="310769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仅知二叉树的先序遍历序列（先序序列）不能唯一确定一棵二叉树。</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由先序序列和中序序列确定一棵二叉树的方法：</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        </a:t>
            </a: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由二叉树的先序序列确定根（从左往右扫描，第一个出现的为根）；在中序序列中找到该根并得到其左、右子树序列；对左、右子树序列按相同的方法做。</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由后序序列和中序序列确定一棵二叉树的方法：</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由二叉树的后序序列确定根（从右往左扫描，第一个出现的为根）；在中序序列中找到该根并得到其左、右子树序列；对左、右子树序列按相同的方法做。</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8.1</a:t>
            </a:r>
            <a:r>
              <a:rPr lang="zh-CN" altLang="en-US" sz="3200" noProof="0" dirty="0">
                <a:ln>
                  <a:noFill/>
                </a:ln>
                <a:effectLst/>
                <a:uLnTx/>
                <a:uFillTx/>
                <a:latin typeface="黑体" panose="02010609060101010101" pitchFamily="2" charset="-122"/>
                <a:ea typeface="黑体" panose="02010609060101010101" pitchFamily="2" charset="-122"/>
                <a:sym typeface="+mn-ea"/>
              </a:rPr>
              <a:t> </a:t>
            </a:r>
            <a:r>
              <a:rPr lang="zh-CN" altLang="en-US" sz="3200" dirty="0">
                <a:latin typeface="黑体" panose="02010609060101010101" pitchFamily="2" charset="-122"/>
                <a:ea typeface="黑体" panose="02010609060101010101" pitchFamily="2" charset="-122"/>
                <a:sym typeface="+mn-ea"/>
              </a:rPr>
              <a:t>确定</a:t>
            </a:r>
            <a:r>
              <a:rPr lang="zh-CN" altLang="en-US" sz="3200" noProof="0" dirty="0">
                <a:ln>
                  <a:noFill/>
                </a:ln>
                <a:effectLst/>
                <a:uLnTx/>
                <a:uFillTx/>
                <a:latin typeface="黑体" panose="02010609060101010101" pitchFamily="2" charset="-122"/>
                <a:ea typeface="黑体" panose="02010609060101010101" pitchFamily="2" charset="-122"/>
                <a:sym typeface="+mn-ea"/>
              </a:rPr>
              <a:t>二叉树的方法</a:t>
            </a:r>
            <a:endParaRPr lang="zh-CN" altLang="en-US"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例8.1.1 由先序序列和中序序列确定二叉树</a:t>
            </a:r>
          </a:p>
        </p:txBody>
      </p:sp>
      <p:sp>
        <p:nvSpPr>
          <p:cNvPr id="6" name="文本框 5"/>
          <p:cNvSpPr txBox="1"/>
          <p:nvPr/>
        </p:nvSpPr>
        <p:spPr>
          <a:xfrm>
            <a:off x="323215" y="1275715"/>
            <a:ext cx="7937500" cy="1137285"/>
          </a:xfrm>
          <a:prstGeom prst="rect">
            <a:avLst/>
          </a:prstGeom>
          <a:noFill/>
        </p:spPr>
        <p:txBody>
          <a:bodyPr wrap="square" rtlCol="0" anchor="t">
            <a:spAutoFit/>
          </a:bodyPr>
          <a:lstStyle/>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已知二叉树的先序遍历序列：A B C D E F G，</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中序遍历序列：C B D A E G F，</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要求画出该二叉树。</a:t>
            </a:r>
          </a:p>
        </p:txBody>
      </p:sp>
      <p:graphicFrame>
        <p:nvGraphicFramePr>
          <p:cNvPr id="3" name="对象 2"/>
          <p:cNvGraphicFramePr>
            <a:graphicFrameLocks noChangeAspect="1"/>
          </p:cNvGraphicFramePr>
          <p:nvPr/>
        </p:nvGraphicFramePr>
        <p:xfrm>
          <a:off x="1041400" y="3435985"/>
          <a:ext cx="1487179" cy="1440000"/>
        </p:xfrm>
        <a:graphic>
          <a:graphicData uri="http://schemas.openxmlformats.org/presentationml/2006/ole">
            <mc:AlternateContent xmlns:mc="http://schemas.openxmlformats.org/markup-compatibility/2006">
              <mc:Choice xmlns:v="urn:schemas-microsoft-com:vml" Requires="v">
                <p:oleObj spid="_x0000_s1033" r:id="rId3" imgW="1800225" imgH="1743075" progId="Paint.Picture">
                  <p:embed/>
                </p:oleObj>
              </mc:Choice>
              <mc:Fallback>
                <p:oleObj r:id="rId3" imgW="1800225" imgH="1743075" progId="Paint.Picture">
                  <p:embed/>
                  <p:pic>
                    <p:nvPicPr>
                      <p:cNvPr id="0" name="图片 3"/>
                      <p:cNvPicPr/>
                      <p:nvPr/>
                    </p:nvPicPr>
                    <p:blipFill>
                      <a:blip r:embed="rId4"/>
                      <a:stretch>
                        <a:fillRect/>
                      </a:stretch>
                    </p:blipFill>
                    <p:spPr>
                      <a:xfrm>
                        <a:off x="1041400" y="3435985"/>
                        <a:ext cx="1487179" cy="1440000"/>
                      </a:xfrm>
                      <a:prstGeom prst="rect">
                        <a:avLst/>
                      </a:prstGeom>
                    </p:spPr>
                  </p:pic>
                </p:oleObj>
              </mc:Fallback>
            </mc:AlternateContent>
          </a:graphicData>
        </a:graphic>
      </p:graphicFrame>
      <p:sp>
        <p:nvSpPr>
          <p:cNvPr id="100" name="文本框 99"/>
          <p:cNvSpPr txBox="1"/>
          <p:nvPr/>
        </p:nvSpPr>
        <p:spPr>
          <a:xfrm>
            <a:off x="323850" y="2457450"/>
            <a:ext cx="7571105" cy="1014730"/>
          </a:xfrm>
          <a:prstGeom prst="rect">
            <a:avLst/>
          </a:prstGeom>
          <a:noFill/>
          <a:ln w="9525">
            <a:noFill/>
          </a:ln>
        </p:spPr>
        <p:txBody>
          <a:bodyPr wrap="square">
            <a:spAutoFit/>
          </a:bodyPr>
          <a:lstStyle/>
          <a:p>
            <a:r>
              <a:rPr lang="zh-CN" sz="2000">
                <a:latin typeface="Times New Roman" panose="02020603050405020304" pitchFamily="18" charset="0"/>
                <a:ea typeface="宋体" panose="02010600030101010101" pitchFamily="2" charset="-122"/>
                <a:cs typeface="Times New Roman" panose="02020603050405020304" pitchFamily="18" charset="0"/>
              </a:rPr>
              <a:t>解析：先序序列中的第一个结点为</a:t>
            </a:r>
            <a:r>
              <a:rPr lang="en-US" sz="2000">
                <a:latin typeface="Times New Roman" panose="02020603050405020304" pitchFamily="18" charset="0"/>
                <a:ea typeface="宋体" panose="02010600030101010101" pitchFamily="2" charset="-122"/>
                <a:cs typeface="Times New Roman" panose="02020603050405020304" pitchFamily="18" charset="0"/>
              </a:rPr>
              <a:t>A</a:t>
            </a:r>
            <a:r>
              <a:rPr lang="zh-CN" sz="2000">
                <a:latin typeface="Times New Roman" panose="02020603050405020304" pitchFamily="18" charset="0"/>
                <a:ea typeface="宋体" panose="02010600030101010101" pitchFamily="2" charset="-122"/>
                <a:cs typeface="Times New Roman" panose="02020603050405020304" pitchFamily="18" charset="0"/>
              </a:rPr>
              <a:t>，则结点</a:t>
            </a:r>
            <a:r>
              <a:rPr lang="en-US" sz="2000">
                <a:latin typeface="Times New Roman" panose="02020603050405020304" pitchFamily="18" charset="0"/>
                <a:ea typeface="宋体" panose="02010600030101010101" pitchFamily="2" charset="-122"/>
                <a:cs typeface="Times New Roman" panose="02020603050405020304" pitchFamily="18" charset="0"/>
              </a:rPr>
              <a:t>A</a:t>
            </a:r>
            <a:r>
              <a:rPr lang="zh-CN" sz="2000">
                <a:latin typeface="Times New Roman" panose="02020603050405020304" pitchFamily="18" charset="0"/>
                <a:ea typeface="宋体" panose="02010600030101010101" pitchFamily="2" charset="-122"/>
                <a:cs typeface="Times New Roman" panose="02020603050405020304" pitchFamily="18" charset="0"/>
              </a:rPr>
              <a:t>为根；在中序序列找到</a:t>
            </a:r>
            <a:r>
              <a:rPr lang="en-US" sz="2000">
                <a:latin typeface="Times New Roman" panose="02020603050405020304" pitchFamily="18" charset="0"/>
                <a:ea typeface="宋体" panose="02010600030101010101" pitchFamily="2" charset="-122"/>
                <a:cs typeface="Times New Roman" panose="02020603050405020304" pitchFamily="18" charset="0"/>
              </a:rPr>
              <a:t>A</a:t>
            </a:r>
            <a:r>
              <a:rPr lang="zh-CN" sz="2000">
                <a:latin typeface="Times New Roman" panose="02020603050405020304" pitchFamily="18" charset="0"/>
                <a:ea typeface="宋体" panose="02010600030101010101" pitchFamily="2" charset="-122"/>
                <a:cs typeface="Times New Roman" panose="02020603050405020304" pitchFamily="18" charset="0"/>
              </a:rPr>
              <a:t>，</a:t>
            </a:r>
            <a:r>
              <a:rPr lang="en-US" sz="2000">
                <a:latin typeface="Times New Roman" panose="02020603050405020304" pitchFamily="18" charset="0"/>
                <a:ea typeface="宋体" panose="02010600030101010101" pitchFamily="2" charset="-122"/>
                <a:cs typeface="Times New Roman" panose="02020603050405020304" pitchFamily="18" charset="0"/>
              </a:rPr>
              <a:t>A</a:t>
            </a:r>
            <a:r>
              <a:rPr lang="zh-CN" sz="2000">
                <a:latin typeface="Times New Roman" panose="02020603050405020304" pitchFamily="18" charset="0"/>
                <a:ea typeface="宋体" panose="02010600030101010101" pitchFamily="2" charset="-122"/>
                <a:cs typeface="Times New Roman" panose="02020603050405020304" pitchFamily="18" charset="0"/>
              </a:rPr>
              <a:t>左边的</a:t>
            </a:r>
            <a:r>
              <a:rPr lang="en-US" sz="2000">
                <a:latin typeface="Times New Roman" panose="02020603050405020304" pitchFamily="18" charset="0"/>
                <a:ea typeface="宋体" panose="02010600030101010101" pitchFamily="2" charset="-122"/>
                <a:cs typeface="Times New Roman" panose="02020603050405020304" pitchFamily="18" charset="0"/>
              </a:rPr>
              <a:t>C B D</a:t>
            </a:r>
            <a:r>
              <a:rPr lang="zh-CN" sz="2000">
                <a:latin typeface="Times New Roman" panose="02020603050405020304" pitchFamily="18" charset="0"/>
                <a:ea typeface="宋体" panose="02010600030101010101" pitchFamily="2" charset="-122"/>
                <a:cs typeface="Times New Roman" panose="02020603050405020304" pitchFamily="18" charset="0"/>
              </a:rPr>
              <a:t>构成</a:t>
            </a:r>
            <a:r>
              <a:rPr lang="en-US" sz="2000">
                <a:latin typeface="Times New Roman" panose="02020603050405020304" pitchFamily="18" charset="0"/>
                <a:ea typeface="宋体" panose="02010600030101010101" pitchFamily="2" charset="-122"/>
                <a:cs typeface="Times New Roman" panose="02020603050405020304" pitchFamily="18" charset="0"/>
              </a:rPr>
              <a:t>A</a:t>
            </a:r>
            <a:r>
              <a:rPr lang="zh-CN" sz="2000">
                <a:latin typeface="Times New Roman" panose="02020603050405020304" pitchFamily="18" charset="0"/>
                <a:ea typeface="宋体" panose="02010600030101010101" pitchFamily="2" charset="-122"/>
                <a:cs typeface="Times New Roman" panose="02020603050405020304" pitchFamily="18" charset="0"/>
              </a:rPr>
              <a:t>的左子树，</a:t>
            </a:r>
            <a:r>
              <a:rPr lang="en-US" sz="2000">
                <a:latin typeface="Times New Roman" panose="02020603050405020304" pitchFamily="18" charset="0"/>
                <a:ea typeface="宋体" panose="02010600030101010101" pitchFamily="2" charset="-122"/>
                <a:cs typeface="Times New Roman" panose="02020603050405020304" pitchFamily="18" charset="0"/>
              </a:rPr>
              <a:t>A</a:t>
            </a:r>
            <a:r>
              <a:rPr lang="zh-CN" sz="2000">
                <a:latin typeface="Times New Roman" panose="02020603050405020304" pitchFamily="18" charset="0"/>
                <a:ea typeface="宋体" panose="02010600030101010101" pitchFamily="2" charset="-122"/>
                <a:cs typeface="Times New Roman" panose="02020603050405020304" pitchFamily="18" charset="0"/>
              </a:rPr>
              <a:t>右边的</a:t>
            </a:r>
            <a:r>
              <a:rPr lang="en-US" sz="2000">
                <a:latin typeface="Times New Roman" panose="02020603050405020304" pitchFamily="18" charset="0"/>
                <a:ea typeface="宋体" panose="02010600030101010101" pitchFamily="2" charset="-122"/>
                <a:cs typeface="Times New Roman" panose="02020603050405020304" pitchFamily="18" charset="0"/>
              </a:rPr>
              <a:t>E G F</a:t>
            </a:r>
            <a:r>
              <a:rPr lang="zh-CN" sz="2000">
                <a:latin typeface="Times New Roman" panose="02020603050405020304" pitchFamily="18" charset="0"/>
                <a:ea typeface="宋体" panose="02010600030101010101" pitchFamily="2" charset="-122"/>
                <a:cs typeface="Times New Roman" panose="02020603050405020304" pitchFamily="18" charset="0"/>
              </a:rPr>
              <a:t>构成</a:t>
            </a:r>
            <a:r>
              <a:rPr lang="en-US" sz="2000">
                <a:latin typeface="Times New Roman" panose="02020603050405020304" pitchFamily="18" charset="0"/>
                <a:ea typeface="宋体" panose="02010600030101010101" pitchFamily="2" charset="-122"/>
                <a:cs typeface="Times New Roman" panose="02020603050405020304" pitchFamily="18" charset="0"/>
              </a:rPr>
              <a:t>A</a:t>
            </a:r>
            <a:r>
              <a:rPr lang="zh-CN" sz="2000">
                <a:latin typeface="Times New Roman" panose="02020603050405020304" pitchFamily="18" charset="0"/>
                <a:ea typeface="宋体" panose="02010600030101010101" pitchFamily="2" charset="-122"/>
                <a:cs typeface="Times New Roman" panose="02020603050405020304" pitchFamily="18" charset="0"/>
              </a:rPr>
              <a:t>的右子树。对</a:t>
            </a:r>
            <a:r>
              <a:rPr lang="en-US" altLang="zh-CN" sz="2000">
                <a:latin typeface="Times New Roman" panose="02020603050405020304" pitchFamily="18" charset="0"/>
                <a:ea typeface="宋体" panose="02010600030101010101" pitchFamily="2" charset="-122"/>
                <a:cs typeface="Times New Roman" panose="02020603050405020304" pitchFamily="18" charset="0"/>
              </a:rPr>
              <a:t>A</a:t>
            </a:r>
            <a:r>
              <a:rPr lang="zh-CN" altLang="en-US" sz="2000">
                <a:latin typeface="Times New Roman" panose="02020603050405020304" pitchFamily="18" charset="0"/>
                <a:ea typeface="宋体" panose="02010600030101010101" pitchFamily="2" charset="-122"/>
                <a:cs typeface="Times New Roman" panose="02020603050405020304" pitchFamily="18" charset="0"/>
              </a:rPr>
              <a:t>的左右子树按相同的方法做。最终得到的二叉树如下：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8.1</a:t>
            </a:r>
            <a:r>
              <a:rPr lang="zh-CN" altLang="en-US" sz="3200" noProof="0" dirty="0">
                <a:ln>
                  <a:noFill/>
                </a:ln>
                <a:effectLst/>
                <a:uLnTx/>
                <a:uFillTx/>
                <a:latin typeface="黑体" panose="02010609060101010101" pitchFamily="2" charset="-122"/>
                <a:ea typeface="黑体" panose="02010609060101010101" pitchFamily="2" charset="-122"/>
                <a:sym typeface="+mn-ea"/>
              </a:rPr>
              <a:t> </a:t>
            </a:r>
            <a:r>
              <a:rPr lang="zh-CN" altLang="en-US" sz="3200" dirty="0">
                <a:latin typeface="黑体" panose="02010609060101010101" pitchFamily="2" charset="-122"/>
                <a:ea typeface="黑体" panose="02010609060101010101" pitchFamily="2" charset="-122"/>
                <a:sym typeface="+mn-ea"/>
              </a:rPr>
              <a:t>确定</a:t>
            </a:r>
            <a:r>
              <a:rPr lang="zh-CN" altLang="en-US" sz="3200" noProof="0" dirty="0">
                <a:ln>
                  <a:noFill/>
                </a:ln>
                <a:effectLst/>
                <a:uLnTx/>
                <a:uFillTx/>
                <a:latin typeface="黑体" panose="02010609060101010101" pitchFamily="2" charset="-122"/>
                <a:ea typeface="黑体" panose="02010609060101010101" pitchFamily="2" charset="-122"/>
                <a:sym typeface="+mn-ea"/>
              </a:rPr>
              <a:t>二叉树的方法</a:t>
            </a:r>
            <a:endParaRPr lang="zh-CN" altLang="en-US"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例8.1.2 由后序序列和中序序列确定二叉树</a:t>
            </a:r>
          </a:p>
        </p:txBody>
      </p:sp>
      <p:sp>
        <p:nvSpPr>
          <p:cNvPr id="6" name="文本框 5"/>
          <p:cNvSpPr txBox="1"/>
          <p:nvPr/>
        </p:nvSpPr>
        <p:spPr>
          <a:xfrm>
            <a:off x="323215" y="1275715"/>
            <a:ext cx="7937500" cy="1137285"/>
          </a:xfrm>
          <a:prstGeom prst="rect">
            <a:avLst/>
          </a:prstGeom>
          <a:noFill/>
        </p:spPr>
        <p:txBody>
          <a:bodyPr wrap="square" rtlCol="0" anchor="t">
            <a:spAutoFit/>
          </a:bodyPr>
          <a:lstStyle/>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已知二叉树的后序遍历序列：D E C B H G F A，</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中序遍历序列：B D C E A F H G，</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要求画出该二叉树。</a:t>
            </a:r>
          </a:p>
        </p:txBody>
      </p:sp>
      <p:graphicFrame>
        <p:nvGraphicFramePr>
          <p:cNvPr id="5" name="对象 4"/>
          <p:cNvGraphicFramePr>
            <a:graphicFrameLocks noChangeAspect="1"/>
          </p:cNvGraphicFramePr>
          <p:nvPr/>
        </p:nvGraphicFramePr>
        <p:xfrm>
          <a:off x="1692275" y="3428365"/>
          <a:ext cx="1521593" cy="1440000"/>
        </p:xfrm>
        <a:graphic>
          <a:graphicData uri="http://schemas.openxmlformats.org/presentationml/2006/ole">
            <mc:AlternateContent xmlns:mc="http://schemas.openxmlformats.org/markup-compatibility/2006">
              <mc:Choice xmlns:v="urn:schemas-microsoft-com:vml" Requires="v">
                <p:oleObj spid="_x0000_s2057" r:id="rId3" imgW="1952625" imgH="1847850" progId="Paint.Picture">
                  <p:embed/>
                </p:oleObj>
              </mc:Choice>
              <mc:Fallback>
                <p:oleObj r:id="rId3" imgW="1952625" imgH="1847850" progId="Paint.Picture">
                  <p:embed/>
                  <p:pic>
                    <p:nvPicPr>
                      <p:cNvPr id="0" name="图片 6"/>
                      <p:cNvPicPr/>
                      <p:nvPr/>
                    </p:nvPicPr>
                    <p:blipFill>
                      <a:blip r:embed="rId4"/>
                      <a:stretch>
                        <a:fillRect/>
                      </a:stretch>
                    </p:blipFill>
                    <p:spPr>
                      <a:xfrm>
                        <a:off x="1692275" y="3428365"/>
                        <a:ext cx="1521593" cy="1440000"/>
                      </a:xfrm>
                      <a:prstGeom prst="rect">
                        <a:avLst/>
                      </a:prstGeom>
                    </p:spPr>
                  </p:pic>
                </p:oleObj>
              </mc:Fallback>
            </mc:AlternateContent>
          </a:graphicData>
        </a:graphic>
      </p:graphicFrame>
      <p:sp>
        <p:nvSpPr>
          <p:cNvPr id="100" name="文本框 99"/>
          <p:cNvSpPr txBox="1"/>
          <p:nvPr/>
        </p:nvSpPr>
        <p:spPr>
          <a:xfrm>
            <a:off x="323850" y="2457450"/>
            <a:ext cx="7835265" cy="1014730"/>
          </a:xfrm>
          <a:prstGeom prst="rect">
            <a:avLst/>
          </a:prstGeom>
          <a:noFill/>
          <a:ln w="9525">
            <a:noFill/>
          </a:ln>
        </p:spPr>
        <p:txBody>
          <a:bodyPr wrap="square">
            <a:spAutoFit/>
          </a:bodyPr>
          <a:lstStyle/>
          <a:p>
            <a:r>
              <a:rPr lang="zh-CN" sz="2000">
                <a:latin typeface="Times New Roman" panose="02020603050405020304" pitchFamily="18" charset="0"/>
                <a:ea typeface="宋体" panose="02010600030101010101" pitchFamily="2" charset="-122"/>
                <a:cs typeface="Times New Roman" panose="02020603050405020304" pitchFamily="18" charset="0"/>
              </a:rPr>
              <a:t>解析：</a:t>
            </a:r>
            <a:r>
              <a:rPr sz="2000">
                <a:latin typeface="Times New Roman" panose="02020603050405020304" pitchFamily="18" charset="0"/>
                <a:ea typeface="宋体" panose="02010600030101010101" pitchFamily="2" charset="-122"/>
                <a:cs typeface="Times New Roman" panose="02020603050405020304" pitchFamily="18" charset="0"/>
              </a:rPr>
              <a:t>后序序列从右往左确定根结点。后序序列从右往左的第一个结点为A，则结点A为根；在中序序列找到A，A左边的B D C E构成A的左子树，A右边的F H G构成A的右子树。</a:t>
            </a:r>
            <a:r>
              <a:rPr lang="zh-CN" altLang="en-US" sz="2000">
                <a:latin typeface="Times New Roman" panose="02020603050405020304" pitchFamily="18" charset="0"/>
                <a:ea typeface="宋体" panose="02010600030101010101" pitchFamily="2" charset="-122"/>
                <a:cs typeface="Times New Roman" panose="02020603050405020304" pitchFamily="18" charset="0"/>
              </a:rPr>
              <a:t>最终得到的二叉树如下：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8.2</a:t>
            </a:r>
            <a:r>
              <a:rPr lang="en-US" sz="3200" noProof="0" dirty="0">
                <a:latin typeface="黑体" panose="02010609060101010101" pitchFamily="2" charset="-122"/>
                <a:ea typeface="黑体" panose="02010609060101010101" pitchFamily="2" charset="-122"/>
                <a:sym typeface="+mn-ea"/>
              </a:rPr>
              <a:t> </a:t>
            </a:r>
            <a:r>
              <a:rPr lang="zh-CN" altLang="en-US" sz="3200" dirty="0">
                <a:latin typeface="黑体" panose="02010609060101010101" pitchFamily="2" charset="-122"/>
                <a:ea typeface="黑体" panose="02010609060101010101" pitchFamily="2" charset="-122"/>
                <a:sym typeface="+mn-ea"/>
              </a:rPr>
              <a:t>确定</a:t>
            </a:r>
            <a:r>
              <a:rPr sz="3200" noProof="0" dirty="0" err="1">
                <a:latin typeface="黑体" panose="02010609060101010101" pitchFamily="2" charset="-122"/>
                <a:ea typeface="黑体" panose="02010609060101010101" pitchFamily="2" charset="-122"/>
                <a:sym typeface="+mn-ea"/>
              </a:rPr>
              <a:t>二叉树</a:t>
            </a:r>
            <a:r>
              <a:rPr lang="zh-CN" altLang="en-US" sz="3200" noProof="0" dirty="0">
                <a:latin typeface="黑体" panose="02010609060101010101" pitchFamily="2" charset="-122"/>
                <a:ea typeface="黑体" panose="02010609060101010101" pitchFamily="2" charset="-122"/>
                <a:sym typeface="+mn-ea"/>
              </a:rPr>
              <a:t>的</a:t>
            </a:r>
            <a:r>
              <a:rPr sz="3200" noProof="0" dirty="0" err="1">
                <a:latin typeface="黑体" panose="02010609060101010101" pitchFamily="2" charset="-122"/>
                <a:ea typeface="黑体" panose="02010609060101010101" pitchFamily="2" charset="-122"/>
                <a:sym typeface="+mn-ea"/>
              </a:rPr>
              <a:t>算法</a:t>
            </a:r>
            <a:r>
              <a:rPr lang="zh-CN" altLang="en-US" sz="3200" dirty="0">
                <a:latin typeface="黑体" panose="02010609060101010101" pitchFamily="2" charset="-122"/>
                <a:ea typeface="黑体" panose="02010609060101010101" pitchFamily="2" charset="-122"/>
                <a:sym typeface="+mn-ea"/>
              </a:rPr>
              <a:t>实现</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en-US" sz="2000" b="1" noProof="0" dirty="0">
                <a:ln>
                  <a:noFill/>
                </a:ln>
                <a:effectLst/>
                <a:uLnTx/>
                <a:uFillTx/>
                <a:latin typeface="Times New Roman" panose="02020603050405020304" pitchFamily="18" charset="0"/>
                <a:cs typeface="Times New Roman" panose="02020603050405020304" pitchFamily="18" charset="0"/>
                <a:sym typeface="+mn-ea"/>
              </a:rPr>
              <a:t>确定二叉树的算法设计</a:t>
            </a:r>
          </a:p>
        </p:txBody>
      </p:sp>
      <p:sp>
        <p:nvSpPr>
          <p:cNvPr id="6" name="文本框 5"/>
          <p:cNvSpPr txBox="1"/>
          <p:nvPr/>
        </p:nvSpPr>
        <p:spPr>
          <a:xfrm>
            <a:off x="323215" y="1275715"/>
            <a:ext cx="7985760" cy="335343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如何根据先序序列（存放在a列表中）和中序序列（存放在</a:t>
            </a: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b</a:t>
            </a: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列表中）确定二叉树？</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Arial" panose="020B0604020202020204" pitchFamily="34" charset="0"/>
              <a:buChar char="•"/>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先取a列表的首元素a[0]为根，然后在b列表中找到a[0]，设其在</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b</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中的下标为i；则中序序列的b[0:i]构成根结点a[0]的左子树，共i个结点，对应先序序列的a[1:i+1]；中序序列的b[i+1:n]构成根结点a[0]的右子树，共n-i-1个结点，对应先序序列的a[i+1:n]。</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Arial" panose="020B0604020202020204" pitchFamily="34" charset="0"/>
              <a:buChar char="•"/>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用a[0]为数据元素创建根结点，以</a:t>
            </a: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先序序列</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a[1:i+1]和</a:t>
            </a: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中序序列</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b[0:i]按相同的方法创建根结点</a:t>
            </a: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a[0]</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的左子树，以</a:t>
            </a: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先序序列</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a[i+1:n]和</a:t>
            </a: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中序序列</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b[i+1:n]</a:t>
            </a: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按相同的方法</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创建根结点</a:t>
            </a: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a[0]</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的右子树。</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根据后序序列和中序序列唯一确定一棵二叉树的算法</a:t>
            </a:r>
            <a:r>
              <a:rPr lang="zh-CN" sz="2000" noProof="0" dirty="0">
                <a:ln>
                  <a:noFill/>
                </a:ln>
                <a:effectLst/>
                <a:uLnTx/>
                <a:uFillTx/>
                <a:latin typeface="Times New Roman" panose="02020603050405020304" pitchFamily="18" charset="0"/>
                <a:cs typeface="Times New Roman" panose="02020603050405020304" pitchFamily="18" charset="0"/>
                <a:sym typeface="+mn-ea"/>
              </a:rPr>
              <a:t>设计</a:t>
            </a:r>
            <a:r>
              <a:rPr sz="2000" noProof="0" dirty="0">
                <a:ln>
                  <a:noFill/>
                </a:ln>
                <a:effectLst/>
                <a:uLnTx/>
                <a:uFillTx/>
                <a:latin typeface="Times New Roman" panose="02020603050405020304" pitchFamily="18" charset="0"/>
                <a:cs typeface="Times New Roman" panose="02020603050405020304" pitchFamily="18" charset="0"/>
                <a:sym typeface="+mn-ea"/>
              </a:rPr>
              <a:t>类似上述</a:t>
            </a: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a:t>
            </a:r>
            <a:endParaRPr 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8.2</a:t>
            </a:r>
            <a:r>
              <a:rPr lang="zh-CN" altLang="en-US" sz="3200" noProof="0" dirty="0">
                <a:latin typeface="黑体" panose="02010609060101010101" pitchFamily="2" charset="-122"/>
                <a:ea typeface="黑体" panose="02010609060101010101" pitchFamily="2" charset="-122"/>
                <a:sym typeface="+mn-ea"/>
              </a:rPr>
              <a:t> </a:t>
            </a:r>
            <a:r>
              <a:rPr lang="zh-CN" altLang="en-US" sz="3200" dirty="0">
                <a:latin typeface="黑体" panose="02010609060101010101" pitchFamily="2" charset="-122"/>
                <a:ea typeface="黑体" panose="02010609060101010101" pitchFamily="2" charset="-122"/>
                <a:sym typeface="+mn-ea"/>
              </a:rPr>
              <a:t>确定</a:t>
            </a:r>
            <a:r>
              <a:rPr lang="zh-CN" altLang="en-US" sz="3200" noProof="0" dirty="0">
                <a:latin typeface="黑体" panose="02010609060101010101" pitchFamily="2" charset="-122"/>
                <a:ea typeface="黑体" panose="02010609060101010101" pitchFamily="2" charset="-122"/>
                <a:sym typeface="+mn-ea"/>
              </a:rPr>
              <a:t>二叉树的算法</a:t>
            </a:r>
            <a:r>
              <a:rPr lang="zh-CN" altLang="en-US" sz="3200" dirty="0">
                <a:latin typeface="黑体" panose="02010609060101010101" pitchFamily="2" charset="-122"/>
                <a:ea typeface="黑体" panose="02010609060101010101" pitchFamily="2" charset="-122"/>
                <a:sym typeface="+mn-ea"/>
              </a:rPr>
              <a:t>实现</a:t>
            </a:r>
            <a:endParaRPr lang="zh-CN" altLang="en-US"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en-US" sz="2000" b="1" noProof="0" dirty="0">
                <a:ln>
                  <a:noFill/>
                </a:ln>
                <a:effectLst/>
                <a:uLnTx/>
                <a:uFillTx/>
                <a:latin typeface="Times New Roman" panose="02020603050405020304" pitchFamily="18" charset="0"/>
                <a:cs typeface="Times New Roman" panose="02020603050405020304" pitchFamily="18" charset="0"/>
                <a:sym typeface="+mn-ea"/>
              </a:rPr>
              <a:t>根据先序序列和中序序列确定二叉树的算法实现</a:t>
            </a:r>
            <a:endParaRPr lang="zh-CN" altLang="en-US" sz="2000" b="1"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4" name="文本框 3"/>
          <p:cNvSpPr txBox="1"/>
          <p:nvPr>
            <p:custDataLst>
              <p:tags r:id="rId1"/>
            </p:custDataLst>
          </p:nvPr>
        </p:nvSpPr>
        <p:spPr>
          <a:xfrm>
            <a:off x="323215" y="1347470"/>
            <a:ext cx="7647940" cy="39878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a:latin typeface="Times New Roman" panose="02020603050405020304" pitchFamily="18" charset="0"/>
                <a:cs typeface="Times New Roman" panose="02020603050405020304" pitchFamily="18" charset="0"/>
                <a:sym typeface="+mn-ea"/>
              </a:rPr>
              <a:t>二叉链</a:t>
            </a:r>
            <a:r>
              <a:rPr lang="zh-CN" sz="2000">
                <a:latin typeface="Times New Roman" panose="02020603050405020304" pitchFamily="18" charset="0"/>
                <a:cs typeface="Times New Roman" panose="02020603050405020304" pitchFamily="18" charset="0"/>
                <a:sym typeface="+mn-ea"/>
              </a:rPr>
              <a:t>表</a:t>
            </a:r>
            <a:r>
              <a:rPr sz="2000">
                <a:latin typeface="Times New Roman" panose="02020603050405020304" pitchFamily="18" charset="0"/>
                <a:cs typeface="Times New Roman" panose="02020603050405020304" pitchFamily="18" charset="0"/>
                <a:sym typeface="+mn-ea"/>
              </a:rPr>
              <a:t>结点</a:t>
            </a:r>
            <a:r>
              <a:rPr lang="zh-CN" sz="2000">
                <a:latin typeface="Times New Roman" panose="02020603050405020304" pitchFamily="18" charset="0"/>
                <a:cs typeface="Times New Roman" panose="02020603050405020304" pitchFamily="18" charset="0"/>
                <a:sym typeface="+mn-ea"/>
              </a:rPr>
              <a:t>类</a:t>
            </a:r>
            <a:r>
              <a:rPr sz="2000">
                <a:latin typeface="Times New Roman" panose="02020603050405020304" pitchFamily="18" charset="0"/>
                <a:cs typeface="Times New Roman" panose="02020603050405020304" pitchFamily="18" charset="0"/>
                <a:sym typeface="+mn-ea"/>
              </a:rPr>
              <a:t>Node</a:t>
            </a:r>
            <a:r>
              <a:rPr lang="zh-CN" sz="2000">
                <a:latin typeface="Times New Roman" panose="02020603050405020304" pitchFamily="18" charset="0"/>
                <a:cs typeface="Times New Roman" panose="02020603050405020304" pitchFamily="18" charset="0"/>
                <a:sym typeface="+mn-ea"/>
              </a:rPr>
              <a:t>如下：</a:t>
            </a:r>
            <a:r>
              <a:rPr sz="2000">
                <a:latin typeface="Times New Roman" panose="02020603050405020304" pitchFamily="18" charset="0"/>
                <a:cs typeface="Times New Roman" panose="02020603050405020304" pitchFamily="18" charset="0"/>
                <a:sym typeface="+mn-ea"/>
              </a:rPr>
              <a:t> </a:t>
            </a:r>
            <a:endParaRPr lang="zh-CN" sz="2000">
              <a:latin typeface="Times New Roman" panose="02020603050405020304" pitchFamily="18" charset="0"/>
              <a:cs typeface="Times New Roman" panose="02020603050405020304" pitchFamily="18" charset="0"/>
              <a:sym typeface="+mn-ea"/>
            </a:endParaRPr>
          </a:p>
        </p:txBody>
      </p:sp>
      <p:sp>
        <p:nvSpPr>
          <p:cNvPr id="3" name="文本框 2"/>
          <p:cNvSpPr txBox="1"/>
          <p:nvPr>
            <p:custDataLst>
              <p:tags r:id="rId2"/>
            </p:custDataLst>
          </p:nvPr>
        </p:nvSpPr>
        <p:spPr>
          <a:xfrm>
            <a:off x="395605" y="1707515"/>
            <a:ext cx="7639050" cy="1322070"/>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Class Node: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结点类</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def __init__(self, val=None, left=None, right=None):</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self.data=val</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数据域</a:t>
            </a:r>
            <a:r>
              <a:rPr lang="en-US" sz="1600">
                <a:latin typeface="Courier New" panose="02070309020205020404" charset="0"/>
                <a:ea typeface="宋体" panose="02010600030101010101" pitchFamily="2" charset="-122"/>
              </a:rPr>
              <a:t>data</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self.lchild=left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左孩子指针域</a:t>
            </a:r>
            <a:r>
              <a:rPr lang="en-US" sz="1600">
                <a:latin typeface="Courier New" panose="02070309020205020404" charset="0"/>
                <a:ea typeface="宋体" panose="02010600030101010101" pitchFamily="2" charset="-122"/>
              </a:rPr>
              <a:t>lchild</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self.rchild=right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右孩子指针域</a:t>
            </a:r>
            <a:r>
              <a:rPr lang="en-US" sz="1600">
                <a:latin typeface="Courier New" panose="02070309020205020404" charset="0"/>
                <a:ea typeface="宋体" panose="02010600030101010101" pitchFamily="2" charset="-122"/>
              </a:rPr>
              <a:t>rchild</a:t>
            </a:r>
            <a:endParaRPr lang="en-US" altLang="en-US" sz="1600">
              <a:latin typeface="Courier New" panose="020703090202050204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3"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67a1f5c4-0e5d-4919-b58f-48e95bd0bd94"/>
  <p:tag name="COMMONDATA" val="eyJoZGlkIjoiYzYyNTgxZDI1ZmZmOTgzNDg4YzlhN2QzOTZiYjdhYjk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Network">
  <a:themeElements>
    <a:clrScheme name="Office 主题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Office 主题">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主题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Office 主题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Office 主题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Office 主题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Office 主题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Office 主题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Office 主题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Office 主题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Office 主题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Office 主题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Network</Template>
  <TotalTime>23</TotalTime>
  <Words>1877</Words>
  <Application>Microsoft Office PowerPoint</Application>
  <PresentationFormat>全屏显示(16:9)</PresentationFormat>
  <Paragraphs>155</Paragraphs>
  <Slides>16</Slides>
  <Notes>0</Notes>
  <HiddenSlides>0</HiddenSlides>
  <MMClips>0</MMClips>
  <ScaleCrop>false</ScaleCrop>
  <HeadingPairs>
    <vt:vector size="8" baseType="variant">
      <vt:variant>
        <vt:lpstr>已用的字体</vt:lpstr>
      </vt:variant>
      <vt:variant>
        <vt:i4>6</vt:i4>
      </vt:variant>
      <vt:variant>
        <vt:lpstr>主题</vt:lpstr>
      </vt:variant>
      <vt:variant>
        <vt:i4>1</vt:i4>
      </vt:variant>
      <vt:variant>
        <vt:lpstr>嵌入 OLE 服务器</vt:lpstr>
      </vt:variant>
      <vt:variant>
        <vt:i4>1</vt:i4>
      </vt:variant>
      <vt:variant>
        <vt:lpstr>幻灯片标题</vt:lpstr>
      </vt:variant>
      <vt:variant>
        <vt:i4>16</vt:i4>
      </vt:variant>
    </vt:vector>
  </HeadingPairs>
  <TitlesOfParts>
    <vt:vector size="24" baseType="lpstr">
      <vt:lpstr>黑体</vt:lpstr>
      <vt:lpstr>微软雅黑</vt:lpstr>
      <vt:lpstr>Arial</vt:lpstr>
      <vt:lpstr>Courier New</vt:lpstr>
      <vt:lpstr>Times New Roman</vt:lpstr>
      <vt:lpstr>Wingdings</vt:lpstr>
      <vt:lpstr>Network</vt:lpstr>
      <vt:lpstr>Bitmap Image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数组</dc:title>
  <dc:creator>微软用户</dc:creator>
  <cp:lastModifiedBy>cshlj</cp:lastModifiedBy>
  <cp:revision>828</cp:revision>
  <dcterms:created xsi:type="dcterms:W3CDTF">2007-09-26T00:31:00Z</dcterms:created>
  <dcterms:modified xsi:type="dcterms:W3CDTF">2023-06-23T12:57:54Z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E40570A158E04A96B08416F4653A943B</vt:lpwstr>
  </property>
  <property fmtid="{D5CDD505-2E9C-101B-9397-08002B2CF9AE}" pid="4" name="commondata">
    <vt:lpwstr>eyJoZGlkIjoiMTM0ZmI2OThiYTg1NjEzMmZmOTY2ZjZiNTk0ZmU0NWQifQ==</vt:lpwstr>
  </property>
</Properties>
</file>