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2"/>
  </p:handoutMasterIdLst>
  <p:sldIdLst>
    <p:sldId id="256" r:id="rId2"/>
    <p:sldId id="690" r:id="rId3"/>
    <p:sldId id="1132" r:id="rId4"/>
    <p:sldId id="330" r:id="rId5"/>
    <p:sldId id="866" r:id="rId6"/>
    <p:sldId id="1027" r:id="rId7"/>
    <p:sldId id="1028" r:id="rId8"/>
    <p:sldId id="1026" r:id="rId9"/>
    <p:sldId id="1049" r:id="rId10"/>
    <p:sldId id="1050" r:id="rId11"/>
    <p:sldId id="1201" r:id="rId12"/>
    <p:sldId id="1054" r:id="rId13"/>
    <p:sldId id="1202" r:id="rId14"/>
    <p:sldId id="1056" r:id="rId15"/>
    <p:sldId id="1058" r:id="rId16"/>
    <p:sldId id="1059" r:id="rId17"/>
    <p:sldId id="1203" r:id="rId18"/>
    <p:sldId id="1204" r:id="rId19"/>
    <p:sldId id="1025" r:id="rId20"/>
    <p:sldId id="1205" r:id="rId21"/>
    <p:sldId id="1206" r:id="rId22"/>
    <p:sldId id="1207" r:id="rId23"/>
    <p:sldId id="1208" r:id="rId24"/>
    <p:sldId id="1209" r:id="rId25"/>
    <p:sldId id="1210" r:id="rId26"/>
    <p:sldId id="1211" r:id="rId27"/>
    <p:sldId id="1024" r:id="rId28"/>
    <p:sldId id="1087" r:id="rId29"/>
    <p:sldId id="1089" r:id="rId30"/>
    <p:sldId id="1088" r:id="rId31"/>
    <p:sldId id="1090" r:id="rId32"/>
    <p:sldId id="1091" r:id="rId33"/>
    <p:sldId id="1023" r:id="rId34"/>
    <p:sldId id="1094" r:id="rId35"/>
    <p:sldId id="1212" r:id="rId36"/>
    <p:sldId id="1095" r:id="rId37"/>
    <p:sldId id="1096" r:id="rId38"/>
    <p:sldId id="1097" r:id="rId39"/>
    <p:sldId id="1098" r:id="rId40"/>
    <p:sldId id="1099" r:id="rId41"/>
    <p:sldId id="1100" r:id="rId42"/>
    <p:sldId id="1101" r:id="rId43"/>
    <p:sldId id="1102" r:id="rId44"/>
    <p:sldId id="1103" r:id="rId45"/>
    <p:sldId id="1022" r:id="rId46"/>
    <p:sldId id="1105" r:id="rId47"/>
    <p:sldId id="1107" r:id="rId48"/>
    <p:sldId id="1106" r:id="rId49"/>
    <p:sldId id="1108" r:id="rId50"/>
    <p:sldId id="1109" r:id="rId51"/>
    <p:sldId id="1110" r:id="rId52"/>
    <p:sldId id="1111" r:id="rId53"/>
    <p:sldId id="1104" r:id="rId54"/>
    <p:sldId id="847" r:id="rId55"/>
    <p:sldId id="1213" r:id="rId56"/>
    <p:sldId id="1214" r:id="rId57"/>
    <p:sldId id="1215" r:id="rId58"/>
    <p:sldId id="859" r:id="rId59"/>
    <p:sldId id="1216" r:id="rId60"/>
    <p:sldId id="1200" r:id="rId61"/>
  </p:sldIdLst>
  <p:sldSz cx="9144000" cy="5143500" type="screen16x9"/>
  <p:notesSz cx="6858000" cy="9144000"/>
  <p:custDataLst>
    <p:tags r:id="rId6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56"/>
        <p:guide pos="28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4.xml"/><Relationship Id="rId7" Type="http://schemas.openxmlformats.org/officeDocument/2006/relationships/slide" Target="slide3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9" Type="http://schemas.openxmlformats.org/officeDocument/2006/relationships/slide" Target="slide5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wmf"/><Relationship Id="rId2" Type="http://schemas.openxmlformats.org/officeDocument/2006/relationships/tags" Target="../tags/tag1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wmf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6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8.w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7510145" cy="3524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：寻找第k小的数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19.1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排序基础知识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19.2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插入排序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19.3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简单选择排序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和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冒泡排序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19.4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快速排序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7" action="ppaction://hlinksldjump"/>
              </a:rPr>
              <a:t>19.5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堆排序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8" action="ppaction://hlinksldjump"/>
              </a:rPr>
              <a:t>19.6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二路归并排序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9" action="ppaction://hlinksldjump"/>
              </a:rPr>
              <a:t>19.7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在直接插入排序的查找插入位置的过程中，对于那些关键字大于待插入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元素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）的记录，在查找的同时实现记录向后移动。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605" y="2211705"/>
            <a:ext cx="76523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insertSort(a):          # 直接插入排序算法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range(2,n+1):  # 循环n-1次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a[0]=a[i]           # 暂存待插入元素a[i]到a[0]中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j=i-1               # 从i之前的元素开始比较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a[0]&lt;a[j]:# 若待插入元素小于其前的元素，则逐个元素后移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a[j+1]=a[j]     # 元素a[j]往后移一个位置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j-=1            # j往前走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a[j+1]=a[0]         # 待插入元素插入到j位置之后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调用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91615"/>
            <a:ext cx="75692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 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insertSort(R)                # 调用直接插入排序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23215" y="2844800"/>
            <a:ext cx="786574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直接插入排序算法的结论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（1）最好时间复杂度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O(n)，最坏时间复杂度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O(n</a:t>
            </a:r>
            <a:r>
              <a:rPr 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)，平均时间复杂度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O(n</a:t>
            </a:r>
            <a:r>
              <a:rPr 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O(1)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</a:t>
            </a:r>
          </a:p>
        </p:txBody>
      </p:sp>
      <p:sp>
        <p:nvSpPr>
          <p:cNvPr id="7" name="Rectangle 4"/>
          <p:cNvSpPr txBox="1"/>
          <p:nvPr>
            <p:custDataLst>
              <p:tags r:id="rId2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折半插入排序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在直接插入排序中，对于第i趟排序而言，下标从1到i-1的记录已按关键字非递减序排列，因此查找第i个记录的插入位置可用折半查找。如此可减少比较次数，从而提高算法时间效率。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115" y="2068195"/>
            <a:ext cx="7635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insertSortBs(a):       # 折半插入排序算法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range(2,n+1): # 循环n-1次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a[0]=a[i]          # 待插入元素a[i]暂存到a[0]中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k=bs(a, 1, i-1, a[0])# 折半查找不大于a[0]的最大元素的下标k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j=i-1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j&gt;k:           # 将a[i-1]~a[k+1]逐个后移一个位置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a[j+1]=a[j]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j-=1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a[k+1]=a[0]          # 将待插入元素a[0]插入到k的后一个位置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3215" y="4371975"/>
            <a:ext cx="86239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时间复杂度：O(n</a:t>
            </a:r>
            <a:r>
              <a:rPr lang="zh-CN" altLang="en-US" sz="200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)，空间复杂度：O(1)；但时间效率一般高于直接插入排序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折半插入排序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0360" y="1135380"/>
            <a:ext cx="76352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在a[s:t+1]中折半查找不大于x的最大元素，返回其下标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bs(a, s, t, x):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# 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折半查找算法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low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</a:t>
            </a:r>
            <a:r>
              <a:rPr sz="1600">
                <a:latin typeface="Courier New" panose="02070309020205020404" charset="0"/>
                <a:sym typeface="+mn-ea"/>
              </a:rPr>
              <a:t>high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=s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,t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low&lt;=high: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mid=(low+high)//2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x&lt;a[mid]:   # 若x小于a[mid]，则往左半部分继续查找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high=mid-1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else:          # 若x大于等于a[mid]，则往右半部分继续查找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low=mid+1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return high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 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insertSortBs(R)        # 调用折半插入排序算法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直接插入排序在元素个数较少且待排序列基本有序时效率较高。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希尔排序从“减少元素个数”和“序列基本有序”两方面改进直接插入排序。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希尔排序，也称缩小增量排序。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的基本思想：采用分组插入的方法，先将待排序列按同一个增量分成若干组（例如，n=10时，第一趟以5为增量分成5组）分别进行直接插入排序，再缩小增量重新分组（例如，n=10时，第二趟以3为增量分成3组）进行直接插入排序，直到增量为1时进行最后一次直接插入排序得到有序序列。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例19.2.2 希尔排序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18)，写出采用希尔排序（增量依次取5、3、1）进行升序排序的每趟结果。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7360" y="1849755"/>
          <a:ext cx="5400000" cy="657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r:id="rId4" imgW="6257925" imgH="762000" progId="Paint.Picture">
                  <p:embed/>
                </p:oleObj>
              </mc:Choice>
              <mc:Fallback>
                <p:oleObj r:id="rId4" imgW="6257925" imgH="7620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360" y="1849755"/>
                        <a:ext cx="5400000" cy="657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5605" y="2573655"/>
          <a:ext cx="5400000" cy="60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r:id="rId6" imgW="6172200" imgH="695325" progId="Paint.Picture">
                  <p:embed/>
                </p:oleObj>
              </mc:Choice>
              <mc:Fallback>
                <p:oleObj r:id="rId6" imgW="6172200" imgH="6953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605" y="2573655"/>
                        <a:ext cx="5400000" cy="60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5605" y="3293110"/>
          <a:ext cx="5400000" cy="647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r:id="rId8" imgW="6200775" imgH="742950" progId="Paint.Picture">
                  <p:embed/>
                </p:oleObj>
              </mc:Choice>
              <mc:Fallback>
                <p:oleObj r:id="rId8" imgW="6200775" imgH="742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605" y="3293110"/>
                        <a:ext cx="5400000" cy="647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95605" y="3941445"/>
            <a:ext cx="7699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对于每趟的准备阶段（含初态），下划线相同（或不带下划线）的关键字为一组。</a:t>
            </a:r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Rectangle 4"/>
          <p:cNvSpPr txBox="1"/>
          <p:nvPr>
            <p:custDataLst>
              <p:tags r:id="rId2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5605" y="1184275"/>
            <a:ext cx="75139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sym typeface="+mn-ea"/>
              </a:rPr>
              <a:t># 希尔插入（一趟希尔排序）算法，d是增量，n是元素个数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ShellInsert(a, n, d):        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range(d+1, n+1):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t=a[i]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j=i-d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j&gt;0 and t&lt;a[j]: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a[j+d]=a[j]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j-=d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a[j+d]=t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67995" y="3508375"/>
            <a:ext cx="75139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sym typeface="+mn-ea"/>
              </a:rPr>
              <a:t># 希尔排序算法，按增量列表元素逐趟调用希尔插入算法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ShellSort(a, deta):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range(len(deta)):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ShellInsert(a, n, deta[i])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5605" y="1184275"/>
            <a:ext cx="751395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sym typeface="+mn-ea"/>
              </a:rPr>
              <a:t>#</a:t>
            </a:r>
            <a:r>
              <a:rPr lang="zh-CN" altLang="en-US" sz="1600">
                <a:latin typeface="Courier New" panose="02070309020205020404" charset="0"/>
                <a:sym typeface="+mn-ea"/>
              </a:rPr>
              <a:t>希尔排序的调用</a:t>
            </a:r>
            <a:endParaRPr sz="1600">
              <a:latin typeface="Courier New" panose="02070309020205020404" charset="0"/>
              <a:sym typeface="+mn-ea"/>
            </a:endParaRPr>
          </a:p>
          <a:p>
            <a:r>
              <a:rPr sz="1600">
                <a:latin typeface="Courier New" panose="02070309020205020404" charset="0"/>
                <a:sym typeface="+mn-ea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R=list(map(int, input().split()))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R=[None]+R        # 使得待排元素的下标从1到n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deta=[]           # 存放增量序列n//2,n//4,...,1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m=n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while m&gt;1: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    m//=2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    deta.append(m)</a:t>
            </a:r>
          </a:p>
          <a:p>
            <a:endParaRPr sz="1600">
              <a:latin typeface="Courier New" panose="02070309020205020404" charset="0"/>
              <a:sym typeface="+mn-ea"/>
            </a:endParaRPr>
          </a:p>
          <a:p>
            <a:r>
              <a:rPr sz="1600">
                <a:latin typeface="Courier New" panose="02070309020205020404" charset="0"/>
                <a:sym typeface="+mn-ea"/>
              </a:rPr>
              <a:t>ShellSort(R, deta)# 调用希尔排序算法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print(*R[1:])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的结论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95605" y="1203960"/>
            <a:ext cx="7573645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（1）平均时间复杂度约为O(n</a:t>
            </a:r>
            <a:r>
              <a:rPr lang="zh-CN" alt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1.3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（3）不稳定，例如，待排关键字序列(</a:t>
            </a:r>
            <a:r>
              <a:rPr lang="zh-CN" altLang="en-US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2 1 1 1)排序后得到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                                    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(1 1 1 2 </a:t>
            </a:r>
            <a:r>
              <a:rPr lang="zh-CN" altLang="en-US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06507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324972"/>
            <a:ext cx="7754938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简单选择排序的基本思想：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对n个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关键字（存放在一维列表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序排序，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共进行n-1趟排序；每一趟从待排序的数列中选出最小的一个关键字，放到待排序列的最前位置。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中，对于第i（1≤i≤n-1）趟排序，先假设待排数列中最前面的关键字（下标为i）最小，以假设的最小关键字（下标为k，初值为i）与后面的关键字（下标为j，且i&lt;j≤n）比较，若后面的关键字小，则记录其下标到k中，即k=j），最后若实际最小关键字不在待排序列的最前位置，即k!=i，则交换下标为k、i的两个元素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知识目标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（1）记忆和理解排序的基本概念和术语。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（2）熟练掌握各种排序的方法。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能力目标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（1）掌握插入排序、简单选择排序、冒泡排序、快速排序、堆排序和二路归并排序等排序算法的实现。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（2）能够对排序算法作基本的时间/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空间效率分析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（3）能够运用排序算法求解具体问题。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素养目标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勤学善思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增强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效率意识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6202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例19.3.1 简单选择排序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5605" y="1623338"/>
            <a:ext cx="7754938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18)，写出采用简单选择排序进行升序排序的每趟结果。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67360" y="2271990"/>
            <a:ext cx="39509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第一趟：(7) 25 15 30 16 10 20 29 9 18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第二趟：(7 9) 15 30 16 10 20 29 25 18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第三趟：(7 9 10) 30 16 15 20 29 25 18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第四趟：(7 9 10 15) 16 30 20 29 25 18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68893" y="3343869"/>
            <a:ext cx="42068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第五趟：(7 9 10 15 16) 30 20 29 25 18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第六趟：(7 9 10 15 16 18) 20 29 25 30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第七趟：(7 9 10 15 16 18 20) 29 25 30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第八趟：(7 9 10 15 16 18 20 25) 29 30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第九趟：(7 9 10 15 16 18 20 25 29) 30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A520746C-5CA0-435E-AB80-88C3B94154EC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  <p:bldP spid="4" grpId="0" uiExpand="1" build="p"/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简单选择排序的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05130" y="1165185"/>
            <a:ext cx="784479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selectSort(a):          # 简单选择排序算法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range(1,n):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k=i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j in range(i+1,n+1):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a[j]&lt;a[k]: k=j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k!=i: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a[k],a[i]=a[i],a[k]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selectSort(R)                # 调用简单选择排序算法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FBCEFD-A023-4005-9120-84CFF6D0393F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71984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简单选择排序的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结论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90449"/>
            <a:ext cx="7754938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（1）最好、最坏和平均时间复杂度都为O(n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（2）空间复杂度为O(1)（交换需用一个辅助变量）；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（3）不稳定，例如，待排关键字序列(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2 1)排序后得到(1 2 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41814C-4B7A-4E32-A888-C1B8BC690A10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62023"/>
            <a:ext cx="77549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简单选择排序的基本思想：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对n个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关键字（存放在一维列表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序排序，共进行n-1趟排序；每一趟依次比较相邻的两个关键字，将小者放在前面，大者放在后面，每一趟排序结束时，将待排序列的最大关键字放到待排序列的最后位置。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其中，对于第i（1≤i&lt;n）趟排序，从第一个数开始依次比较相邻的两个关键字（由于待排序列中共有n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-i+1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个关键字，因此共需要进行n-i次比较），若前面的关键字比后面的大，则交换这两个关键字。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0B8D7F-EFFA-4313-897C-AE03E9E9063D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排序的基础知识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6202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例19.3.2 冒泡排序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5605" y="1623338"/>
            <a:ext cx="7754938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18)，要求写出采用冒泡排序进行升序排序的每趟结果。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63855" y="2271990"/>
            <a:ext cx="4693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第一趟：16 15 25 7 10 20 29 9 18 (30)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第二趟：15 16 7 10 20 25 9 18 (29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第三趟：15 7 10 16 20 9 18 (25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第四趟：7 10 15 16 9 18 (20 25 29 30)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51994" y="3381375"/>
            <a:ext cx="42011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第五趟：7 10 15 9 16 (18 20 25 29 30)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第六趟：7 10 9 15 (16 18 20 25 29 30)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第七趟：7 9 10 (15 16 18 20 25 29 30)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第八趟：7 9 (10 15 16 18 20 25 29 30)</a:t>
            </a:r>
          </a:p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第九趟：7 (9 10 15 16 18 20 25 29 30)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C7E94B2-B97B-4836-B56A-CA00669FD36C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  <p:bldP spid="7" grpId="0" uiExpand="1" build="p"/>
      <p:bldP spid="8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选择排序的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05130" y="1165185"/>
            <a:ext cx="784479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bubbleSort(a):          # 冒泡排序算法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range(1,n):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flag=False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j in range(1,n-i+1):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a[j]&gt;a[j+1]: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a[j],a[j+1]=a[j+1],a[j]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flag=True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flag==False: break # 若某趟排序未发生交换，则排序结束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bubbleSort(R)                 # 调用冒泡排序算法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C7269F-81E6-4A62-8A75-170A8B08FA13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8435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结论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1262023"/>
            <a:ext cx="7754938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（1）最好时间复杂度为O(n)（初始是升序序列），最坏时间复杂度为O(n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)（初始是降序序列），平均时间复杂度为O(n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（2）空间复杂度为O(1)（交换操作需用一个辅助变量）；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（3）稳定，因为两个关键字相等时不作交换。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D43396-1B55-47E1-992D-E9BBB16956C5}"/>
              </a:ext>
            </a:extLst>
          </p:cNvPr>
          <p:cNvSpPr txBox="1"/>
          <p:nvPr/>
        </p:nvSpPr>
        <p:spPr>
          <a:xfrm>
            <a:off x="214630" y="285750"/>
            <a:ext cx="7453714" cy="62981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19.3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简单选择排序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034530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快速排序的算法思想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42225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快速排序的基本思想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对n个记录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（存放在一维列表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进行非递减序排序，共进行若干趟划分；每次划分找一个记录（一般设为第一个），以它作为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“枢轴”（也称“支点”）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，凡关键字小于枢轴关键字的记录均移动至枢轴之前；凡关键字大于枢轴关键字的记录均移动至该记录之后。从而使得一趟划分把待排记录序列R[s..t]以枢轴为界分割成两个子序列：R[s..i-1]和R[i+1..t]，且它们满足R[ j].key≤R[i].key≤R[k].key，其中s≤ j≤i-1，i+1≤k≤t。之后分别对分割所得的两个子序列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“递归”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进行快速排序，即对于枢轴前后的两个子序列，继续按相同方法进行划分，直到记录数小于2。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307580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快速排序的算法思想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855585" cy="3661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划分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一趟快速排序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）的基本思想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设立了两个指针（实际上是下标）low 和high，它们的初值分别为 s 和 t 。从high所指记录开始与枢轴比较，把关键字小于枢轴的记录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“交换”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到左边的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“空位”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（low所指）；再从low 所指记录开始与枢轴比较，把关键字大于枢轴的记录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“交换”到右边的“空位”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（high所指）；如此反复执行，直到low==high，在该处放置枢轴。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“交换”操作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的说明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由于在确定最终位置前把枢轴放到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“空位”上没有什么意义，因此这里的“交换”操作是指把需要调整位置的记录直接放到“空位”上，如此可以仅执行一条赋值语句就完成“交换”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操作，从而提高算法的时间效率。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6948170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快速排序的过程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7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例19.4.1 快速排序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15, 30, 7, 10, 20, 29, 9, 18)，写出采用快速排序进行升序排序的每趟结果。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2715895"/>
            <a:ext cx="42640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第一趟：[9 10 15 7] 16 [30 20 29 25 18]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第二趟：[7] 9 [15 10] 16 [30 20 29 25 18]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第三趟：7 9 [10] 15 16 [30 20 29 25 18]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第四趟：7 9 10 15 16 [18 20 29 25] 30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第五趟：7 9 10 15 16 18 [20 29 25] 30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第六趟：7 9 10 15 16 18 20 [29 25] 30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第七趟：7 9 10 15 16 18 20 [25] 29 30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850" y="2355850"/>
            <a:ext cx="76523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把每次划分视作一趟快速排序，且每次划分以待排序列的首元素作为枢轴。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56125" y="4227830"/>
            <a:ext cx="33058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每</a:t>
            </a:r>
            <a:r>
              <a:rPr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趟快速排序</a:t>
            </a:r>
            <a:r>
              <a:rPr 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的结果如何得到？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寻找第k小的数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给定若干整数，请设计一个高效的算法，确定第k小的数。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测试数据有多组，处理到文件尾。每组测试数据的第1行输入2个整数n，k（1≤k≤n≤1000000）。第2行输入n个整数，每个数据的取值范围在0到1000000之间。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2762885"/>
            <a:ext cx="7484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对于每组测试，输出第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1800">
                <a:cs typeface="Times New Roman" panose="02020603050405020304" pitchFamily="18" charset="0"/>
              </a:rPr>
              <a:t>小的数。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95605" y="3435350"/>
            <a:ext cx="34766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9 3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1 2 3 4 5 6 9 8 7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80155" y="3507740"/>
            <a:ext cx="4815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 dirty="0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先排序再把排在第k位的数输出。为</a:t>
            </a:r>
            <a:r>
              <a:rPr lang="zh-CN" sz="1800" dirty="0">
                <a:latin typeface="Times New Roman" panose="02020603050405020304" pitchFamily="18" charset="0"/>
                <a:sym typeface="+mn-ea"/>
              </a:rPr>
              <a:t>避免超时</a:t>
            </a:r>
            <a:r>
              <a:rPr 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，需采用高效的排序算法。可以基于快速排序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或堆排序</a:t>
            </a:r>
            <a:r>
              <a:rPr 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设计算法求解。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034530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快速排序的划分算法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4970" y="1184275"/>
            <a:ext cx="75565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partition(a, low, high): #划分（一趟快速排序）算法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t=a[low]               #暂存枢轴到t中，low所指位置可视为空位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low&lt;high: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#当排序区间多于1个元素时循环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low&lt;high and a[high]&gt;=t:#从右往左找小于枢轴的元素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high-=1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a[low]=a[high]#把右边小于枢轴的元素放到左边的空位（low所指）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while low&lt;high and a[low]&lt;=t: #从左往右找大于枢轴的元素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low+=1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a[high]=a[low]#把左边小于枢轴的元素放到右边的空位（high所指）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a[low]=t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#把枢轴放到low（等于high）所指位置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return low         #返回枢轴位置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3005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快速排序算法实现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184275"/>
            <a:ext cx="7554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quickSort(a, s, t):     # 快速排序算法，对a[s:t+1]排序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if s&gt;=t: return         # 区间元素少于2个，则无需排序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sz="1600">
                <a:latin typeface="Courier New" panose="02070309020205020404" charset="0"/>
                <a:sym typeface="+mn-ea"/>
              </a:rPr>
              <a:t># 调用划分算法完成一趟快速排序并得到枢轴位置pos</a:t>
            </a:r>
          </a:p>
          <a:p>
            <a:r>
              <a:rPr sz="1600">
                <a:latin typeface="Courier New" panose="02070309020205020404" charset="0"/>
                <a:sym typeface="+mn-ea"/>
              </a:rPr>
              <a:t> </a:t>
            </a:r>
            <a:r>
              <a:rPr lang="en-US" sz="1600">
                <a:latin typeface="Courier New" panose="02070309020205020404" charset="0"/>
                <a:sym typeface="+mn-ea"/>
              </a:rPr>
              <a:t>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pos=partition(a, s, t)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quickSort(a, s, pos-1)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对枢轴之前的部分继续快速排序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quickSort(a, pos+1, t)  # 对枢轴之后的部分继续快速排序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7360" y="2859405"/>
            <a:ext cx="75552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算法对关键字序列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进行快速排序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R=list(map(int, input().split()))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R=[None]+R                 # 使得待排元素的下标从1到n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quickSort(R, 1, n)         # 调用快速排序算法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快速排序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快速排序的结论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通常认为，在所有数量级为O(nlog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n)的排序方法中，快速排序的平均性能是最好的。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快速排序算法在数据量极少（n≤20）的的情况下其性能不如插入排序。快速排序算法适用于初始记录无序且n较大的情况。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2638743"/>
            <a:ext cx="7754938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时间复杂度：最好时间复杂度O(nlog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n)，最坏时间复杂度O(n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)，平均时间复杂度O(nlog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空间复杂度：最好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空间复杂度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n)，最坏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空间复杂度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O(n)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稳定性：不稳定；例如，待排序列(2 1 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)排序后为(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1 2)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堆是满足下列性质的数列(r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…，r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00020" y="1883410"/>
            <a:ext cx="429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6135" y="2715895"/>
            <a:ext cx="1010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大顶堆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54830" y="2644140"/>
            <a:ext cx="1033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小顶堆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3855" y="3075940"/>
            <a:ext cx="762000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数列(12, 36, 27, 65, 40, 34, 98, 81, 73, 55, 49)是一个小顶堆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数列(12, 36, 27, 65, 40, 14, 98, 81, 73, 55, 49)不是堆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因为r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=27&gt;14=r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=27&lt;98=r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graphicFrame>
        <p:nvGraphicFramePr>
          <p:cNvPr id="11" name="对象 10"/>
          <p:cNvGraphicFramePr/>
          <p:nvPr/>
        </p:nvGraphicFramePr>
        <p:xfrm>
          <a:off x="539750" y="1711325"/>
          <a:ext cx="180149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r:id="rId3" imgW="1800225" imgH="1123950" progId="Paint.Picture">
                  <p:embed/>
                </p:oleObj>
              </mc:Choice>
              <mc:Fallback>
                <p:oleObj r:id="rId3" imgW="1800225" imgH="112395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1711325"/>
                        <a:ext cx="1801495" cy="10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3923030" y="1659255"/>
          <a:ext cx="172529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r:id="rId5" imgW="1724025" imgH="1104900" progId="Paint.Picture">
                  <p:embed/>
                </p:oleObj>
              </mc:Choice>
              <mc:Fallback>
                <p:oleObj r:id="rId5" imgW="1724025" imgH="1104900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3030" y="1659255"/>
                        <a:ext cx="1725295" cy="10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若将数列按顺序从上往下、从左往右建立二叉树，则得到一棵完全二叉树，其中，r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 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的左孩子，r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2i+1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是 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的右孩子。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14425" y="1995805"/>
          <a:ext cx="1911183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r:id="rId3" imgW="2705100" imgH="2038350" progId="Paint.Picture">
                  <p:embed/>
                </p:oleObj>
              </mc:Choice>
              <mc:Fallback>
                <p:oleObj r:id="rId3" imgW="2705100" imgH="203835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1995805"/>
                        <a:ext cx="1911183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572760" y="2054225"/>
          <a:ext cx="185487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r:id="rId5" imgW="2638425" imgH="2047875" progId="Paint.Picture">
                  <p:embed/>
                </p:oleObj>
              </mc:Choice>
              <mc:Fallback>
                <p:oleObj r:id="rId5" imgW="2638425" imgH="2047875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72760" y="2054225"/>
                        <a:ext cx="185487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617980" y="358013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18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小顶堆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076950" y="356616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18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不是堆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4630" y="3993515"/>
            <a:ext cx="3992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(12, 36, 27, 65, 40, 34, 98, 81, 73, 55, 49)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43755" y="4006215"/>
            <a:ext cx="3992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(12, 36, 27, 65, 40, </a:t>
            </a:r>
            <a:r>
              <a:rPr lang="en-US" alt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4, 98, 81, 73, 55, 49)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92100" y="4335145"/>
            <a:ext cx="7896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ea typeface="宋体" panose="02010600030101010101" pitchFamily="2" charset="-122"/>
              </a:rPr>
              <a:t>       </a:t>
            </a:r>
            <a:r>
              <a:rPr lang="zh-CN" sz="1800">
                <a:ea typeface="宋体" panose="02010600030101010101" pitchFamily="2" charset="-122"/>
              </a:rPr>
              <a:t>在小顶堆对应的完全二叉树中，任意一个非叶结点的关键字都不大于它的左、右孩子的关键字。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/>
      <p:bldP spid="16" grpId="0"/>
      <p:bldP spid="17" grpId="0"/>
      <p:bldP spid="18" grpId="0"/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大顶堆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2100" y="1635760"/>
            <a:ext cx="7635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ea typeface="宋体" panose="02010600030101010101" pitchFamily="2" charset="-122"/>
              </a:rPr>
              <a:t>       </a:t>
            </a:r>
            <a:r>
              <a:rPr lang="zh-CN" sz="1800">
                <a:ea typeface="宋体" panose="02010600030101010101" pitchFamily="2" charset="-122"/>
              </a:rPr>
              <a:t>在大顶堆对应的完全二叉树中，任意一个非叶结点的关键字都不小于它的左、右孩子的关键字。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065" y="2280920"/>
            <a:ext cx="229552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是利用堆的特性对记录序列进行排序的一种排序方法。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堆排序的基本思想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对n个记录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（存放在一维列表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进行非递减序排序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，先按待排记录的关键字建立初始堆（通常非递减序排序时建大顶堆，非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增序排序时建小顶堆），再进行n-1趟堆排序。对于每趟堆排序，交换根结点（堆顶元素）和待排序列中的最后一个结点，并把交换后的待排序列（不含原堆顶元素）重新调整为一个堆。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堆排序需解决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两个问题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（1）建初始堆：如何把一个无序序列建成一个堆？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（2）筛选堆：如何去掉原堆顶元素之后，调整剩余元素成为一个新的堆？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指的是对一棵左、右子树均为堆的完全二叉树，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“调整”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根结点使整个二叉树成为一个堆。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筛选堆的算法思想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：对于大顶堆，不断地把根结点root与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左、右孩子中关键字大者进行交换，直到把root放在合适的位置（最终二叉树满足堆的特性）；对于小顶堆，不断地把根结点root与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左、右孩子中关键字小者交换，直到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root放在合适的位置。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示例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95605" y="1779905"/>
          <a:ext cx="1766053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r:id="rId3" imgW="2838450" imgH="2314575" progId="Paint.Picture">
                  <p:embed/>
                </p:oleObj>
              </mc:Choice>
              <mc:Fallback>
                <p:oleObj r:id="rId3" imgW="2838450" imgH="23145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605" y="1779905"/>
                        <a:ext cx="1766053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52115" y="1779905"/>
          <a:ext cx="1816796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r:id="rId5" imgW="2847975" imgH="2257425" progId="Paint.Picture">
                  <p:embed/>
                </p:oleObj>
              </mc:Choice>
              <mc:Fallback>
                <p:oleObj r:id="rId5" imgW="2847975" imgH="22574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2115" y="1779905"/>
                        <a:ext cx="1816796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46445" y="1779905"/>
          <a:ext cx="177249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r:id="rId7" imgW="2790825" imgH="2266950" progId="Paint.Picture">
                  <p:embed/>
                </p:oleObj>
              </mc:Choice>
              <mc:Fallback>
                <p:oleObj r:id="rId7" imgW="2790825" imgH="2266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6445" y="1779905"/>
                        <a:ext cx="177249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84530" y="3435985"/>
            <a:ext cx="934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大顶堆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17700" y="3364230"/>
            <a:ext cx="3660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交换根结点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和最后一个结点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后，除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之外的其他结点不构成大顶堆，但结点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的左、右子树都是堆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46445" y="3364230"/>
            <a:ext cx="2315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一趟筛选后的结果，在筛选过程中，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依次与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交换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3855" y="1256030"/>
            <a:ext cx="7283450" cy="1999615"/>
            <a:chOff x="509" y="2009"/>
            <a:chExt cx="11470" cy="3149"/>
          </a:xfrm>
        </p:grpSpPr>
        <p:sp>
          <p:nvSpPr>
            <p:cNvPr id="6" name="文本框 5"/>
            <p:cNvSpPr txBox="1"/>
            <p:nvPr/>
          </p:nvSpPr>
          <p:spPr>
            <a:xfrm>
              <a:off x="509" y="2009"/>
              <a:ext cx="11470" cy="314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建初始堆</a:t>
              </a: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defRPr/>
              </a:pP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实际上是一个从下往上反复筛选的过程。对于无序序列构成的 n 个结点的完全二叉树，其最后一个非</a:t>
              </a:r>
              <a:r>
                <a:rPr 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叶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结点是第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个结点，筛选只需从第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个结点为根的子树开始筛选，使该子树成为堆，然后依次向前对各结点为根的子树进行筛选，使之成为堆，直到根结点完成筛选过程为止。</a:t>
              </a:r>
            </a:p>
          </p:txBody>
        </p:sp>
        <p:graphicFrame>
          <p:nvGraphicFramePr>
            <p:cNvPr id="4" name="对象 3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9921" y="2917"/>
            <a:ext cx="477" cy="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1" r:id="rId4" imgW="279400" imgH="431800" progId="Equation.KSEE3">
                    <p:embed/>
                  </p:oleObj>
                </mc:Choice>
                <mc:Fallback>
                  <p:oleObj r:id="rId4" imgW="279400" imgH="431800" progId="Equation.KSEE3">
                    <p:embed/>
                    <p:pic>
                      <p:nvPicPr>
                        <p:cNvPr id="0" name="图片 409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921" y="2917"/>
                          <a:ext cx="477" cy="7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2"/>
              </p:custDataLst>
            </p:nvPr>
          </p:nvGraphicFramePr>
          <p:xfrm>
            <a:off x="3118" y="3484"/>
            <a:ext cx="477" cy="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2" r:id="rId6" imgW="279400" imgH="431800" progId="Equation.KSEE3">
                    <p:embed/>
                  </p:oleObj>
                </mc:Choice>
                <mc:Fallback>
                  <p:oleObj r:id="rId6" imgW="279400" imgH="431800" progId="Equation.KSEE3">
                    <p:embed/>
                    <p:pic>
                      <p:nvPicPr>
                        <p:cNvPr id="0" name="图片 409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18" y="3484"/>
                          <a:ext cx="477" cy="7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19.1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排序基础知识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排序的定义与术语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是计算机内经常进行的一种操作，其目的是将一组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“无序”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的记录序列调整为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“有序”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的记录序列。</a:t>
            </a: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关键字序列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升序排序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，是将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关键字序列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(16, 25, 15, 30, 7, 10, 20, 29, 9, 18)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调整为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(7, 9, 10, 15, 16, 18, 20, 25, 29, 30)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4485" y="3147695"/>
            <a:ext cx="8032750" cy="1309370"/>
            <a:chOff x="511" y="5178"/>
            <a:chExt cx="12650" cy="2062"/>
          </a:xfrm>
        </p:grpSpPr>
        <p:sp>
          <p:nvSpPr>
            <p:cNvPr id="7" name="文本框 6"/>
            <p:cNvSpPr txBox="1"/>
            <p:nvPr/>
          </p:nvSpPr>
          <p:spPr>
            <a:xfrm>
              <a:off x="511" y="5178"/>
              <a:ext cx="12650" cy="20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285750" marR="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一般情况下，假设含n个记录的序列为(R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…, 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n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)，其相应的关键字序列为(K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…, 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n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)，这些关键字相互之间可以进行比较，即在它们之间存在</a:t>
              </a: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defRPr/>
              </a:pPr>
              <a:r>
                <a:rPr lang="en-US"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                                      </a:t>
              </a:r>
              <a:r>
                <a:rPr 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的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关系，将上述记录序列重新排列为 (</a:t>
              </a:r>
              <a:r>
                <a:rPr lang="en-US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                        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</a:t>
              </a: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defRPr/>
              </a:pP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的操作称作</a:t>
              </a:r>
              <a:r>
                <a:rPr altLang="zh-CN" b="1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排序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/>
            </a:p>
          </p:txBody>
        </p:sp>
        <p:graphicFrame>
          <p:nvGraphicFramePr>
            <p:cNvPr id="12" name="对象 1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077" y="6204"/>
            <a:ext cx="3335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0" r:id="rId4" imgW="1270000" imgH="215900" progId="Equation.KSEE3">
                    <p:embed/>
                  </p:oleObj>
                </mc:Choice>
                <mc:Fallback>
                  <p:oleObj r:id="rId4" imgW="1270000" imgH="215900" progId="Equation.KSEE3">
                    <p:embed/>
                    <p:pic>
                      <p:nvPicPr>
                        <p:cNvPr id="0" name="图片 102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77" y="6204"/>
                          <a:ext cx="3335" cy="5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2"/>
              </p:custDataLst>
            </p:nvPr>
          </p:nvGraphicFramePr>
          <p:xfrm>
            <a:off x="10435" y="6204"/>
            <a:ext cx="2536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1" r:id="rId6" imgW="965200" imgH="215900" progId="Equation.KSEE3">
                    <p:embed/>
                  </p:oleObj>
                </mc:Choice>
                <mc:Fallback>
                  <p:oleObj r:id="rId6" imgW="965200" imgH="215900" progId="Equation.KSEE3">
                    <p:embed/>
                    <p:pic>
                      <p:nvPicPr>
                        <p:cNvPr id="0" name="图片 102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435" y="6204"/>
                          <a:ext cx="2536" cy="5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什么是</a:t>
            </a: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例19.5.1 大顶堆的建立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请根据给定的关键字序列(40, 55, 49, 73, 12, 27, 98, 81, 64, 36)建立初始大顶堆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9550" y="3866515"/>
            <a:ext cx="1783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根据给定序列建立完全二叉树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08780" y="3867785"/>
            <a:ext cx="2931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初始堆，依次筛选以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为根的子树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400175" y="2352040"/>
          <a:ext cx="1813645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r:id="rId3" imgW="2867025" imgH="2276475" progId="Paint.Picture">
                  <p:embed/>
                </p:oleObj>
              </mc:Choice>
              <mc:Fallback>
                <p:oleObj r:id="rId3" imgW="2867025" imgH="2276475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0175" y="2352040"/>
                        <a:ext cx="1813645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711700" y="2355850"/>
          <a:ext cx="183567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r:id="rId5" imgW="2914650" imgH="2286000" progId="Paint.Picture">
                  <p:embed/>
                </p:oleObj>
              </mc:Choice>
              <mc:Fallback>
                <p:oleObj r:id="rId5" imgW="2914650" imgH="228600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1700" y="2355850"/>
                        <a:ext cx="183567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堆排序的过程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060450"/>
            <a:ext cx="762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例19.5.2 堆排序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18)，写出采用堆排序进行升序排序的每趟结果。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3850" y="2068195"/>
            <a:ext cx="47478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初始堆：30 29 20 25 18 10 15 16 9 7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第一趟：29 25 20 16 18 10 15 7 9 (30)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第二趟：25 18 20 16 9 10 15 7 (29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第三趟：20 18 15 16 9 10 7 (25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第四趟：18 16 15 7 9 10 (20 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第五趟：16 10 15 7 9 (18 20 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第六趟：15 10 9 7 (16 18 20 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第七趟：10 7 9 (15 16 18 20 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第八趟：9 7 (10 15 16 18 20 25 29 30)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第九趟：7 (9 10 15 16 18 20 25 29 30)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19700" y="4011930"/>
            <a:ext cx="2510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初始堆如何得到？</a:t>
            </a:r>
          </a:p>
          <a:p>
            <a:r>
              <a:rPr lang="zh-CN" altLang="en-US"/>
              <a:t>每趟堆排序的过程如何？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build="p"/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筛选算法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1184275"/>
            <a:ext cx="76517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筛选算法，对a[s:n+1]进行筛选，其中a[s+1:n+1]已经是堆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heapAdjust(a, s, 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t=a[s]           # 暂存根结点a[s]到t中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i=2*s            # i指向a[s]的左孩子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i&lt;=n:      # 当i小于等于n时循环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# 若s所指结点存在右孩子，且其右孩子大于左孩子，则i指向其右孩子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i&lt;n and a[i]&lt;a[i+1]: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t&gt;=a[i]:  # 若t大于等于i所指结点，则退出循环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break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a[s]=a[i]    # s所指结点的左、右孩子中的大者上调到其双亲位置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s=i          # s指向i所指结点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i*=2         # i指向其左孩子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a[s]=t           # 将原来的根结点存放至s所指位置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堆排序算法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7241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堆排序先建立初始堆，然后进行n-1趟排序，每趟排序先交换堆顶元素和待排序列中的最后一个元素，再把待排序列重新调整为堆。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605" y="1838325"/>
            <a:ext cx="7568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heapSort(a):                 # 堆排序算法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range(n//2, 0, -1): # 调用筛选算法建立初始堆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heapAdjust(a, i, n)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range(n,1,-1):      # 进行n-1趟堆排序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a[1],a[i]=a[i],a[1]      # 交换根结点与待排的最后一个结点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heapAdjust(a, 1, i-1)    # 对a[1:i]进行筛选</a:t>
            </a: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50850" y="3364230"/>
            <a:ext cx="7435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堆排序算法的调用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 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heapSort(R)                      # 调用堆排序算法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堆排序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堆排序的结论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9714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（1）最好、最坏和平均时间复杂度都为O(nlog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（3）不稳定，例如，关键字序列(</a:t>
            </a:r>
            <a:r>
              <a:rPr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1)排序后的序列为(1 </a:t>
            </a:r>
            <a:r>
              <a:rPr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归并排序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将两个或两个以上的有序子序列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“归并”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为一个有序序列。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二路归并排序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最常用的归并排序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基本思想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对n个记录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（存放在一维列表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进行非递减序排序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，共进行若干趟归并；每趟归并把位置相邻的两个有序子序列归并为一个有序序列，如此反复归并，直到最终得到一个长度为n的有序序列。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5605" y="3291840"/>
            <a:ext cx="7545705" cy="1322070"/>
            <a:chOff x="736" y="5184"/>
            <a:chExt cx="11883" cy="2082"/>
          </a:xfrm>
        </p:grpSpPr>
        <p:sp>
          <p:nvSpPr>
            <p:cNvPr id="5" name="文本框 4"/>
            <p:cNvSpPr txBox="1"/>
            <p:nvPr/>
          </p:nvSpPr>
          <p:spPr>
            <a:xfrm>
              <a:off x="736" y="5184"/>
              <a:ext cx="11883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若采用</a:t>
              </a:r>
              <a:r>
                <a:rPr altLang="zh-CN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迭代的二路归并排序</a:t>
              </a:r>
              <a:r>
                <a:rPr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，则可假设每个记录已有序，然后相邻的两个记录归并，共得到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</a:t>
              </a:r>
              <a:r>
                <a:rPr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个长度为2或1的有序子序列，再相邻的两个有序子序列归并，……，如此反复，直到得到一个长度为n的有序序列。</a:t>
              </a:r>
            </a:p>
          </p:txBody>
        </p:sp>
        <p:graphicFrame>
          <p:nvGraphicFramePr>
            <p:cNvPr id="7" name="对象 6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746" y="5704"/>
            <a:ext cx="440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3" r:id="rId3" imgW="279400" imgH="431800" progId="Equation.KSEE3">
                    <p:embed/>
                  </p:oleObj>
                </mc:Choice>
                <mc:Fallback>
                  <p:oleObj r:id="rId3" imgW="279400" imgH="4318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746" y="5704"/>
                          <a:ext cx="440" cy="6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例19.6.1 归并排序（迭代法）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35, 30, 27, 40, 20, 29, 59, 18)，写出采用迭代的二路归并排序进行升序排序的每趟结果。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605" y="2355850"/>
            <a:ext cx="73355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初始：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[16] [25] [35] [30] [27] [40] [20] [29] [59] [18]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第一趟：[16 25] [30 35] [27 40] [20 29] [18 59]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第二趟：[16 25 30 35] [20 27 29 40] [18 59]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第三趟：[16 20 25 27 29 30 35 40] [18 59]</a:t>
            </a: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第四趟：[16 18 20 25 27 29 30 35 40 59]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若无序记录序列R[s..t]所分成的两部分R[s..m]和R[m+1..t]（m= (s+t)/2）已分别按关键字有序，则可很容易将它们归并成为一个有序序列。由此，应该先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“递归”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地分别对这两部分进行二路归并排序。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递归的二路归并排序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对于给定的n个元素的待排序列，先进行拆分，直到得到n个仅有一个元素的有序子序列，再进行相邻有序子序列的归并，直到得到一个长度为n的有序序列。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递归的二路归并排序要注意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“在哪里拆分，就在哪里归并”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457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例19.6.2 归并排序（递归法）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35, 30, 27, 40, 20, 29, 59, 18)，写出采用递归的二路归并排序进行升序排序的每趟结果。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3850" y="2140585"/>
            <a:ext cx="73355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先拆分：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 35 30 27} {40 20 29 59 18}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 35} {30 27} {40 20 29} {59 18}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25} [35] [30] [27] {40 20} [29] [59] [18]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[16] [25] [35] [30] [27] [40] [20] [29] [59] [18]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再归并：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第一趟：[16 25] [35] [30] [27] [20 40] [29] [59] [18]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第二趟：[16 25 35] [27 30] [20 29 40] [18 59]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第三趟：[16 25 27 30 35] [18 20 29 40 59]</a:t>
            </a: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第四趟：[16 18 20 25 27 29 30 35 40 59]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二路归并算法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45705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二路归并算法是二路归并排序的核心算法，它把两个分别有序的记录子序列a[i..m]和a[m+1..n]归并为一个有序序列a[i..n]。      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二路归并算法的基本思想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逐个比较两个有序子序列中元素，把其中的小者存放到结果列表中，直到其中一个子序列的所有记录都存放好为止。此时，另一个子序列还包含一些剩余记录，需把它们再逐个复制到结果列表中。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排序基础知识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排序的定义与术语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各不相同的关键字从小到大排列称为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升序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，当有相同关键字时称为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；各不相同的关键字从大到小排列称为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降序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，当有相同关键字时称为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非递增序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对关键字相同的数据元素，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排序前后它们的领先关系保持不变，则称该排序方法是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稳定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的，反之就是不稳定的。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例如，对关键字序列(</a:t>
            </a:r>
            <a:r>
              <a:rPr alt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2, 1)进行简单选择排序，得到非递减序的关键字序列(1, 2, </a:t>
            </a:r>
            <a:r>
              <a:rPr alt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)，相同的关键字2的相对次序发生变化，可认为简单选择排序不稳定。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5270" y="1205230"/>
            <a:ext cx="84054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二路归并算法，将有序子序列a[s:m+1]和a[m+1:n+1]进行二路归并，b是辅助列表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merge(a, b, s, m, 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i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,j,k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=s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</a:t>
            </a:r>
            <a:r>
              <a:rPr sz="1600">
                <a:latin typeface="Courier New" panose="02070309020205020404" charset="0"/>
                <a:sym typeface="+mn-ea"/>
              </a:rPr>
              <a:t>m+1</a:t>
            </a:r>
            <a:r>
              <a:rPr lang="en-US" sz="1600">
                <a:latin typeface="Courier New" panose="02070309020205020404" charset="0"/>
                <a:sym typeface="+mn-ea"/>
              </a:rPr>
              <a:t>,s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分别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指向前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、后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有序子序列的元素，初值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分别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为s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sz="1600">
                <a:latin typeface="Courier New" panose="02070309020205020404" charset="0"/>
                <a:sym typeface="+mn-ea"/>
              </a:rPr>
              <a:t>m+1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i&lt;=m and j&lt;=n:# 当i、j都还有指向时，将它们所指的小者逐个存放到b中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a[i]&lt;=a[j]: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b[k]=a[i]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k+=1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i+=1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else: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b[k]=a[j]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k+=1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i&lt;=m:               # 将前一个有序子序列的剩余部分拷贝到b中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b[k]=a[i]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k+=1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i+=1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j&lt;=n:               # 将后一个有序子序列的剩余部分拷贝到b中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b[k]=a[j]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k+=1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j+=1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range(s,n+1):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将b中元素逐个拷贝回到列表a中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a[i]=b[i]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4180" y="1131570"/>
            <a:ext cx="73152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二路归并排序算法将无序记录序列a[s..t]（s&lt;t）分成两部分a[s..m]和a[m+1..t]（m= (s+t)//2），并在对这两个子序列分别递归进行二路归并排序后，调用上述二路归并算法merge进行归并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2141220"/>
            <a:ext cx="7616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def mergeSort(a, s, t):     # 二路归并排序算法，待排序列为a[s:t+1]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if s&gt;=t: return         # 若待排序列少于2个元素，则无需排序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m=(s+t)//2              # 计算中间位置m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mergeSort(a, s, m)      # 对中间位置之前部分进行二路归并排序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mergeSort(a, m+1, t)    # 对中间位置之后部分进行二路归并排序</a:t>
            </a:r>
          </a:p>
          <a:p>
            <a:r>
              <a:rPr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merge(a, b, s, m, t)    # 调用二路归并算法merge完成一趟归并</a:t>
            </a:r>
          </a:p>
        </p:txBody>
      </p:sp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2100" y="1131570"/>
            <a:ext cx="7459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对关键字序列R[1..n]排序可以直接调用上述二路归并排序算法mergeSort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851025"/>
            <a:ext cx="72459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#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二路归并排序的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</a:t>
            </a:r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R=list(map(int, input().split()))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R=[None]+R                     # 使得待排元素的下标从1到n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b=[0]*(n+1)                    # b是辅助列表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mergeSort(R, 1, n)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调用二路归并排序算法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print(*R[1:])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</a:t>
            </a:r>
            <a:r>
              <a:rPr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r>
              <a:rPr 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的结论</a:t>
            </a:r>
            <a:endParaRPr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754938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（1）二路归并排序的最好、最坏和平均时间复杂度都为O(nlog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（2）二路归并空间复杂度为O(n)；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（3）稳定，因为对于两个相等关键字的记录，位于前面的记录先放入结果数组，因此相同关键字的记录的相对位置不会发生改变。</a:t>
            </a:r>
          </a:p>
        </p:txBody>
      </p:sp>
      <p:sp>
        <p:nvSpPr>
          <p:cNvPr id="3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775525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19.6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二路归并排序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（快速排序思想）</a:t>
            </a:r>
            <a:endParaRPr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275715"/>
            <a:ext cx="7556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sz="1800">
                <a:latin typeface="Times New Roman" panose="02020603050405020304" pitchFamily="18" charset="0"/>
              </a:rPr>
              <a:t>对快速排序算法稍作修改来实现算法，即若某趟划分返回的枢轴等于k即可结束快速排序。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5605" y="1921510"/>
            <a:ext cx="78473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iqsort(a, s, t, k): # 改进的快速排序算法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global res        # res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是存放结果的外部变量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if s&gt;t: return    # 排序区间仅剩一个元素（s==t）时，不能返回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pos=partition(a, s, t) # 调用划分算法得到枢轴位置pos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if k==pos:       # 若k等于枢轴位置pos，则结束排序并返回对应元素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res=a[k]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return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elif k&lt;pos:      # 若k小于枢轴位置pos，则继续对pos之前区间排序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iqsort(a, s, pos-1, k)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else:            # 若k大于枢轴位置pos，则继续对pos之后区间排序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iqsort(a, pos+1, t, k)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（快速排序思想）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8352606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def partition(a, low, high):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划分算法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t=a[low]  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暂存枢轴到t中，low所指位置可视为空位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while low&lt;high:    # 当排序区间多于1个元素时循环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while low&lt;high and a[high]&gt;=t:#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从右往左找小于枢轴的元素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high-=1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a[low]=a[high]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把右边小于枢轴的元素放到左边的空位（low所指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）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while low&lt;high and a[low]&lt;=t: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从左往右找大于枢轴的元素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low+=1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a[high]=a[low]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把左边小于枢轴的元素放到右边的空位（high所指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）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a[low]=t  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把枢轴放到low（等于high）所指位置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return low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返回枢轴位置</a:t>
            </a:r>
            <a:endParaRPr lang="en-US" sz="1600" dirty="0">
              <a:latin typeface="Courier New" panose="02070309020205020404" charset="0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70203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（快速排序思想）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78473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try: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while True: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n,k=map(int, input().split())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a=list(map(int, input().split()))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a=[None]+a   # 下标从1开始用，故在a的最前位置添加一个None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res=-1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iqsort(a, 1, n, k) # 调用改进的快速排序算法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print(res)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41036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（列表的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sort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方法）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592580"/>
            <a:ext cx="76314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try: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while True: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n,k=map(int, input().split())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a=list(map(int, input().split()))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a.sort()                  # 调用列表的sort方法进行排序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print(a[k-1])</a:t>
            </a:r>
          </a:p>
          <a:p>
            <a:pPr algn="l">
              <a:buClrTx/>
              <a:buSzTx/>
              <a:buFontTx/>
            </a:pP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1275715"/>
            <a:ext cx="7556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提高编码效率起见，</a:t>
            </a:r>
            <a:r>
              <a:rPr sz="1800">
                <a:latin typeface="Times New Roman" panose="02020603050405020304" pitchFamily="18" charset="0"/>
              </a:rPr>
              <a:t>可直接使用列表的sort方法求解</a:t>
            </a:r>
            <a:r>
              <a:rPr lang="zh-CN" sz="1800">
                <a:latin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6368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（堆排序思想）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8352606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筛选算法，对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a[s:n+1]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进行筛选，其中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a[s+1:n+1]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已经是小顶堆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def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heapAdjust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(a, s, n):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t=a[s]         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暂存根结点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a[s]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到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中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=2*s        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指向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a[s]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的左孩子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while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&lt;=n:    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小于等于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时循环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所指结点存在右孩子，且其右孩子小于左孩子，则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指向其右孩子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if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&lt;n and a[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]&gt;a[i+1]: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+=1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if t&lt;=a[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]: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大于等于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所指结点，则退出循环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break</a:t>
            </a:r>
          </a:p>
          <a:p>
            <a:pPr algn="l">
              <a:buClrTx/>
              <a:buSzTx/>
              <a:buFontTx/>
            </a:pP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a[s]=a[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]         # s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所指结点的左、右孩子中的大者上调到其双亲位置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s=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               # s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指向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所指结点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*=2              # </a:t>
            </a:r>
            <a:r>
              <a:rPr lang="en-US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指向其左孩子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a[s]=t         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将原来的根结点存放至</a:t>
            </a:r>
            <a:r>
              <a:rPr lang="en-US" sz="1600" dirty="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所指位置</a:t>
            </a:r>
            <a:endParaRPr lang="en-US" sz="1600" dirty="0">
              <a:latin typeface="Courier New" panose="02070309020205020404" charset="0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（堆排序思想）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8352606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def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heapSort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(a):          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堆排序算法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for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in range(n//2, 0, -1):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调用筛选算法建立初始小顶堆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heapAdjust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(a,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, n)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for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in range(n,n-k,-1):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进行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趟堆排序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a[1],a[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]=a[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],a[1]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交换根结点与待排的最后一个结点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heapAdjust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(a, 1, i-1)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对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a[1:i]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进行筛选</a:t>
            </a:r>
          </a:p>
          <a:p>
            <a:pPr algn="l">
              <a:buClrTx/>
              <a:buSzTx/>
              <a:buFontTx/>
            </a:pP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    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return a[n-k+1]</a:t>
            </a:r>
            <a:endParaRPr lang="en-US" sz="1600" dirty="0">
              <a:latin typeface="Courier New" panose="02070309020205020404" charset="0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452440-7C6B-4153-B31C-F929751FA2FE}"/>
              </a:ext>
            </a:extLst>
          </p:cNvPr>
          <p:cNvSpPr txBox="1"/>
          <p:nvPr/>
        </p:nvSpPr>
        <p:spPr>
          <a:xfrm>
            <a:off x="323850" y="3003798"/>
            <a:ext cx="8352606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try: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while True: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n,k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=map(int, input().split())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    a=list(map(int, input().split()))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    a=[None]+a       # 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下标从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开始用，故在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altLang="en-US" sz="1600" dirty="0">
                <a:latin typeface="Courier New" panose="02070309020205020404" charset="0"/>
                <a:ea typeface="宋体" panose="02010600030101010101" pitchFamily="2" charset="-122"/>
              </a:rPr>
              <a:t>的最前位置添加一个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None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        print(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heapSort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(a))</a:t>
            </a:r>
          </a:p>
          <a:p>
            <a:pPr algn="l">
              <a:buClrTx/>
              <a:buSzTx/>
              <a:buFontTx/>
            </a:pP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except </a:t>
            </a:r>
            <a:r>
              <a:rPr lang="en-US" altLang="zh-CN" sz="1600" dirty="0" err="1">
                <a:latin typeface="Courier New" panose="02070309020205020404" charset="0"/>
                <a:ea typeface="宋体" panose="02010600030101010101" pitchFamily="2" charset="-122"/>
              </a:rPr>
              <a:t>EOFError</a:t>
            </a:r>
            <a:r>
              <a:rPr lang="en-US" altLang="zh-CN" sz="1600" dirty="0">
                <a:latin typeface="Courier New" panose="02070309020205020404" charset="0"/>
                <a:ea typeface="宋体" panose="02010600030101010101" pitchFamily="2" charset="-122"/>
              </a:rPr>
              <a:t>: pass</a:t>
            </a:r>
            <a:endParaRPr lang="en-US" sz="1600" dirty="0">
              <a:latin typeface="Courier New" panose="020703090202050204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2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排序基础知识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排序的分类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若整个排序过程不需要访问外存便能完成，则称此类排序方法为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内部排序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；反之，若待排序记录的数量很大，整个序列的排序过程不可能仅在内存中完成，而需借助外存，则称此类排序方法为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外部排序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内部排序的过程是一个逐步扩大记录的有序序列长度的过程。基于不同的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“扩大”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有序序列长度的方法，内部排序方法大致可分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插入类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交换类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选择类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归并类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分配类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等类型。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插入类排序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将无序子序列中的一个记录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“插入”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到有序序列中，从而增加记录的有序子序列的长度。直接插入排序、折半插入排序和希尔排序属于插入类排序。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b="1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寻找第k小的数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（优先队列）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520" y="1275606"/>
            <a:ext cx="871296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charset="0"/>
              </a:rPr>
              <a:t>from queue import </a:t>
            </a:r>
            <a:r>
              <a:rPr lang="en-US" sz="1600" dirty="0" err="1">
                <a:latin typeface="Courier New" panose="02070309020205020404" charset="0"/>
              </a:rPr>
              <a:t>PriorityQueue</a:t>
            </a:r>
            <a:r>
              <a:rPr lang="en-US" sz="1600" dirty="0">
                <a:latin typeface="Courier New" panose="02070309020205020404" charset="0"/>
              </a:rPr>
              <a:t> # </a:t>
            </a:r>
            <a:r>
              <a:rPr lang="zh-CN" altLang="en-US" sz="1600" dirty="0">
                <a:latin typeface="Courier New" panose="02070309020205020404" charset="0"/>
              </a:rPr>
              <a:t>从</a:t>
            </a:r>
            <a:r>
              <a:rPr lang="en-US" sz="1600" dirty="0">
                <a:latin typeface="Courier New" panose="02070309020205020404" charset="0"/>
              </a:rPr>
              <a:t>queue</a:t>
            </a:r>
            <a:r>
              <a:rPr lang="zh-CN" altLang="en-US" sz="1600" dirty="0">
                <a:latin typeface="Courier New" panose="02070309020205020404" charset="0"/>
              </a:rPr>
              <a:t>模块引入优先队列类</a:t>
            </a:r>
            <a:r>
              <a:rPr lang="en-US" sz="1600" dirty="0" err="1">
                <a:latin typeface="Courier New" panose="02070309020205020404" charset="0"/>
              </a:rPr>
              <a:t>PriorityQueue</a:t>
            </a:r>
            <a:endParaRPr lang="en-US" sz="1600" dirty="0">
              <a:latin typeface="Courier New" panose="02070309020205020404" charset="0"/>
            </a:endParaRPr>
          </a:p>
          <a:p>
            <a:r>
              <a:rPr lang="en-US" sz="1600" dirty="0">
                <a:latin typeface="Courier New" panose="02070309020205020404" charset="0"/>
              </a:rPr>
              <a:t>try:</a:t>
            </a:r>
          </a:p>
          <a:p>
            <a:r>
              <a:rPr lang="en-US" sz="1600" dirty="0">
                <a:latin typeface="Courier New" panose="02070309020205020404" charset="0"/>
              </a:rPr>
              <a:t>    while True:</a:t>
            </a:r>
          </a:p>
          <a:p>
            <a:r>
              <a:rPr lang="en-US" sz="1600" dirty="0">
                <a:latin typeface="Courier New" panose="02070309020205020404" charset="0"/>
              </a:rPr>
              <a:t>        </a:t>
            </a:r>
            <a:r>
              <a:rPr lang="en-US" sz="1600" dirty="0" err="1">
                <a:latin typeface="Courier New" panose="02070309020205020404" charset="0"/>
              </a:rPr>
              <a:t>n,k</a:t>
            </a:r>
            <a:r>
              <a:rPr lang="en-US" sz="1600" dirty="0">
                <a:latin typeface="Courier New" panose="02070309020205020404" charset="0"/>
              </a:rPr>
              <a:t>=map(int, input().split())</a:t>
            </a:r>
          </a:p>
          <a:p>
            <a:r>
              <a:rPr lang="en-US" sz="1600" dirty="0">
                <a:latin typeface="Courier New" panose="02070309020205020404" charset="0"/>
              </a:rPr>
              <a:t>        a=list(map(int, input().split()))</a:t>
            </a:r>
          </a:p>
          <a:p>
            <a:r>
              <a:rPr lang="en-US" sz="1600" dirty="0">
                <a:latin typeface="Courier New" panose="02070309020205020404" charset="0"/>
              </a:rPr>
              <a:t>        q=</a:t>
            </a:r>
            <a:r>
              <a:rPr lang="en-US" sz="1600" dirty="0" err="1">
                <a:latin typeface="Courier New" panose="02070309020205020404" charset="0"/>
              </a:rPr>
              <a:t>PriorityQueue</a:t>
            </a:r>
            <a:r>
              <a:rPr lang="en-US" sz="1600" dirty="0">
                <a:latin typeface="Courier New" panose="02070309020205020404" charset="0"/>
              </a:rPr>
              <a:t>()       # </a:t>
            </a:r>
            <a:r>
              <a:rPr lang="zh-CN" altLang="en-US" sz="1600" dirty="0">
                <a:latin typeface="Courier New" panose="02070309020205020404" charset="0"/>
              </a:rPr>
              <a:t>定义优先队列</a:t>
            </a:r>
            <a:r>
              <a:rPr lang="en-US" sz="1600" dirty="0">
                <a:latin typeface="Courier New" panose="02070309020205020404" charset="0"/>
              </a:rPr>
              <a:t>q，</a:t>
            </a:r>
            <a:r>
              <a:rPr lang="zh-CN" altLang="en-US" sz="1600" dirty="0">
                <a:latin typeface="Courier New" panose="02070309020205020404" charset="0"/>
              </a:rPr>
              <a:t>默认最小的元素在队头</a:t>
            </a:r>
          </a:p>
          <a:p>
            <a:r>
              <a:rPr lang="zh-CN" altLang="en-US" sz="1600" dirty="0">
                <a:latin typeface="Courier New" panose="02070309020205020404" charset="0"/>
              </a:rPr>
              <a:t>        </a:t>
            </a:r>
            <a:r>
              <a:rPr lang="en-US" sz="1600" dirty="0">
                <a:latin typeface="Courier New" panose="02070309020205020404" charset="0"/>
              </a:rPr>
              <a:t>for it in a:            # </a:t>
            </a:r>
            <a:r>
              <a:rPr lang="zh-CN" altLang="en-US" sz="1600" dirty="0">
                <a:latin typeface="Courier New" panose="02070309020205020404" charset="0"/>
              </a:rPr>
              <a:t>所有元素入队</a:t>
            </a:r>
          </a:p>
          <a:p>
            <a:r>
              <a:rPr lang="zh-CN" altLang="en-US" sz="1600" dirty="0">
                <a:latin typeface="Courier New" panose="02070309020205020404" charset="0"/>
              </a:rPr>
              <a:t>            </a:t>
            </a:r>
            <a:r>
              <a:rPr lang="en-US" sz="1600" dirty="0" err="1">
                <a:latin typeface="Courier New" panose="02070309020205020404" charset="0"/>
              </a:rPr>
              <a:t>q.put</a:t>
            </a:r>
            <a:r>
              <a:rPr lang="en-US" sz="1600" dirty="0">
                <a:latin typeface="Courier New" panose="02070309020205020404" charset="0"/>
              </a:rPr>
              <a:t>(it)</a:t>
            </a:r>
          </a:p>
          <a:p>
            <a:r>
              <a:rPr lang="en-US" sz="1600" dirty="0">
                <a:latin typeface="Courier New" panose="02070309020205020404" charset="0"/>
              </a:rPr>
              <a:t>        for </a:t>
            </a:r>
            <a:r>
              <a:rPr lang="en-US" sz="1600" dirty="0" err="1">
                <a:latin typeface="Courier New" panose="02070309020205020404" charset="0"/>
              </a:rPr>
              <a:t>i</a:t>
            </a:r>
            <a:r>
              <a:rPr lang="en-US" sz="1600" dirty="0">
                <a:latin typeface="Courier New" panose="02070309020205020404" charset="0"/>
              </a:rPr>
              <a:t> in range(k-1):    # </a:t>
            </a:r>
            <a:r>
              <a:rPr lang="zh-CN" altLang="en-US" sz="1600" dirty="0">
                <a:latin typeface="Courier New" panose="02070309020205020404" charset="0"/>
              </a:rPr>
              <a:t>出队</a:t>
            </a:r>
            <a:r>
              <a:rPr lang="en-US" sz="1600" dirty="0">
                <a:latin typeface="Courier New" panose="02070309020205020404" charset="0"/>
              </a:rPr>
              <a:t>k-1</a:t>
            </a:r>
            <a:r>
              <a:rPr lang="zh-CN" altLang="en-US" sz="1600" dirty="0">
                <a:latin typeface="Courier New" panose="02070309020205020404" charset="0"/>
              </a:rPr>
              <a:t>个队头元素</a:t>
            </a:r>
          </a:p>
          <a:p>
            <a:r>
              <a:rPr lang="zh-CN" altLang="en-US" sz="1600" dirty="0">
                <a:latin typeface="Courier New" panose="02070309020205020404" charset="0"/>
              </a:rPr>
              <a:t>            </a:t>
            </a:r>
            <a:r>
              <a:rPr lang="en-US" sz="1600" dirty="0" err="1">
                <a:latin typeface="Courier New" panose="02070309020205020404" charset="0"/>
              </a:rPr>
              <a:t>q.get</a:t>
            </a:r>
            <a:r>
              <a:rPr lang="en-US" sz="1600" dirty="0">
                <a:latin typeface="Courier New" panose="02070309020205020404" charset="0"/>
              </a:rPr>
              <a:t>()</a:t>
            </a:r>
          </a:p>
          <a:p>
            <a:r>
              <a:rPr lang="en-US" sz="1600" dirty="0">
                <a:latin typeface="Courier New" panose="02070309020205020404" charset="0"/>
              </a:rPr>
              <a:t>        print(</a:t>
            </a:r>
            <a:r>
              <a:rPr lang="en-US" sz="1600" dirty="0" err="1">
                <a:latin typeface="Courier New" panose="02070309020205020404" charset="0"/>
              </a:rPr>
              <a:t>q.get</a:t>
            </a:r>
            <a:r>
              <a:rPr lang="en-US" sz="1600" dirty="0">
                <a:latin typeface="Courier New" panose="02070309020205020404" charset="0"/>
              </a:rPr>
              <a:t>())          # </a:t>
            </a:r>
            <a:r>
              <a:rPr lang="zh-CN" altLang="en-US" sz="1600" dirty="0">
                <a:latin typeface="Courier New" panose="02070309020205020404" charset="0"/>
              </a:rPr>
              <a:t>此时取的队头元素为第</a:t>
            </a:r>
            <a:r>
              <a:rPr lang="en-US" sz="1600" dirty="0">
                <a:latin typeface="Courier New" panose="02070309020205020404" charset="0"/>
              </a:rPr>
              <a:t>k</a:t>
            </a:r>
            <a:r>
              <a:rPr lang="zh-CN" altLang="en-US" sz="1600" dirty="0">
                <a:latin typeface="Courier New" panose="02070309020205020404" charset="0"/>
              </a:rPr>
              <a:t>小的数</a:t>
            </a:r>
          </a:p>
          <a:p>
            <a:r>
              <a:rPr lang="en-US" sz="1600" dirty="0">
                <a:latin typeface="Courier New" panose="02070309020205020404" charset="0"/>
              </a:rPr>
              <a:t>except </a:t>
            </a:r>
            <a:r>
              <a:rPr lang="en-US" sz="1600" dirty="0" err="1">
                <a:latin typeface="Courier New" panose="02070309020205020404" charset="0"/>
              </a:rPr>
              <a:t>EOFError</a:t>
            </a:r>
            <a:r>
              <a:rPr lang="en-US" sz="1600" dirty="0">
                <a:latin typeface="Courier New" panose="02070309020205020404" charset="0"/>
              </a:rPr>
              <a:t>: pass</a:t>
            </a:r>
            <a:endParaRPr lang="en-US" sz="1600" dirty="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19.7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排序基础知识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排序的分类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交换类排序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通过“交换”无序序列中的记录从而得到其中关键字最小或最大的记录，并将它加入到有序子序列中，以此方法增加记录的有序子序列的长度。冒泡排序和快速排序属于交换类排序。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选择类排序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从记录的无序子序列中“选择”关键字最小或最大的记录，并将它加入到有序子序列中，以此方法增加记录的有序子序列的长度。简单选择排序和堆排序属于选择类排序。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归并类排序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通过“归并”两个或两个以上的记录有序子序列，逐步增加记录有序序列的长度。二路归并排序属于归并类排序。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分配类排序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主要通过“分配”和“收集”这两个操作完成排序，不需进行关键字的比较。桶排序和基数排序属于分配类排序。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215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直接插入算法思想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对n个元素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（存放在一维列表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中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序排序，共进行n-1趟，每趟插入排序（设待插入元素为R[i]，2≤i≤n）分三步进行：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（2）将R[ j+1..i-1]中的所有记录均后移一个位置；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（3）将R[i] 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存放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到R[ j+1]的位置上。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850" y="2284095"/>
            <a:ext cx="6041390" cy="768350"/>
            <a:chOff x="510" y="3597"/>
            <a:chExt cx="9514" cy="1210"/>
          </a:xfrm>
        </p:grpSpPr>
        <p:graphicFrame>
          <p:nvGraphicFramePr>
            <p:cNvPr id="3" name="对象 2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571" y="4277"/>
            <a:ext cx="331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7" r:id="rId3" imgW="127000" imgH="152400" progId="Equation.KSEE3">
                    <p:embed/>
                  </p:oleObj>
                </mc:Choice>
                <mc:Fallback>
                  <p:oleObj r:id="rId3" imgW="127000" imgH="1524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71" y="4277"/>
                          <a:ext cx="331" cy="39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510" y="3597"/>
              <a:ext cx="9515" cy="12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defRPr/>
              </a:pPr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（1）在R[1..i-1]中查找R[i]的插入位置，使得</a:t>
              </a:r>
              <a:endPara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defRPr/>
              </a:pPr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      </a:t>
              </a:r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R[1.. j].key</a:t>
              </a:r>
              <a:r>
                <a:rPr 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R[i].key &lt; R[ j+1..i-1].key；</a:t>
              </a:r>
              <a:endPara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060133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例19.2.1 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18)，写出采用直接插入排序进行升序排序的每趟结果。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1950" y="2092960"/>
            <a:ext cx="43465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>
                <a:sym typeface="+mn-ea"/>
              </a:rPr>
              <a:t>初态：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  (16) 25 15 30 7 10 20 29 9 18</a:t>
            </a:r>
          </a:p>
          <a:p>
            <a:r>
              <a:rPr lang="zh-CN">
                <a:sym typeface="+mn-ea"/>
              </a:rPr>
              <a:t>第一趟：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(16 25) 15 30 7 10 20 29 9 18</a:t>
            </a:r>
          </a:p>
          <a:p>
            <a:r>
              <a:rPr lang="zh-CN">
                <a:sym typeface="+mn-ea"/>
              </a:rPr>
              <a:t>第二趟：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(15 16 25) 30 7 10 20 29 9 18</a:t>
            </a:r>
          </a:p>
          <a:p>
            <a:r>
              <a:rPr lang="zh-CN">
                <a:sym typeface="+mn-ea"/>
              </a:rPr>
              <a:t>第三趟：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(15 16 25 30) 7 10 20 29 9 18</a:t>
            </a:r>
          </a:p>
          <a:p>
            <a:r>
              <a:rPr lang="zh-CN">
                <a:sym typeface="+mn-ea"/>
              </a:rPr>
              <a:t>第四趟：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15 16 25 30) 10 20 29 9 18</a:t>
            </a:r>
          </a:p>
          <a:p>
            <a:r>
              <a:rPr lang="zh-CN">
                <a:sym typeface="+mn-ea"/>
              </a:rPr>
              <a:t>第五趟：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25 30) 20 29 9 18</a:t>
            </a:r>
          </a:p>
          <a:p>
            <a:r>
              <a:rPr lang="zh-CN">
                <a:sym typeface="+mn-ea"/>
              </a:rPr>
              <a:t>第六趟：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20 25 30) 29 9 18</a:t>
            </a:r>
          </a:p>
          <a:p>
            <a:r>
              <a:rPr lang="zh-CN">
                <a:sym typeface="+mn-ea"/>
              </a:rPr>
              <a:t>第七趟：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20 25 29 30) 9 18</a:t>
            </a:r>
          </a:p>
          <a:p>
            <a:r>
              <a:rPr lang="zh-CN">
                <a:sym typeface="+mn-ea"/>
              </a:rPr>
              <a:t>第八趟：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9 10 15 16 20 25 29 30) 18</a:t>
            </a:r>
          </a:p>
          <a:p>
            <a:r>
              <a:rPr lang="zh-CN">
                <a:sym typeface="+mn-ea"/>
              </a:rPr>
              <a:t>第九趟：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(7 9 10 15 16 18 20 25 29 30)</a:t>
            </a:r>
            <a:endParaRPr lang="zh-CN" altLang="en-US"/>
          </a:p>
        </p:txBody>
      </p:sp>
      <p:sp>
        <p:nvSpPr>
          <p:cNvPr id="4" name="Rectangle 4"/>
          <p:cNvSpPr txBox="1"/>
          <p:nvPr>
            <p:custDataLst>
              <p:tags r:id="rId1"/>
            </p:custDataLst>
          </p:nvPr>
        </p:nvSpPr>
        <p:spPr>
          <a:xfrm>
            <a:off x="214630" y="285750"/>
            <a:ext cx="6830695" cy="643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插入排序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e62439d-872d-45b1-8118-b066ee491b44"/>
  <p:tag name="COMMONDATA" val="eyJoZGlkIjoiYzYyNTgxZDI1ZmZmOTgzNDg4YzlhN2QzOTZiYjdh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22</TotalTime>
  <Words>6432</Words>
  <Application>Microsoft Office PowerPoint</Application>
  <PresentationFormat>全屏显示(16:9)</PresentationFormat>
  <Paragraphs>585</Paragraphs>
  <Slides>60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70" baseType="lpstr">
      <vt:lpstr>黑体</vt:lpstr>
      <vt:lpstr>宋体</vt:lpstr>
      <vt:lpstr>微软雅黑</vt:lpstr>
      <vt:lpstr>Arial</vt:lpstr>
      <vt:lpstr>Courier New</vt:lpstr>
      <vt:lpstr>Times New Roman</vt:lpstr>
      <vt:lpstr>Wingdings</vt:lpstr>
      <vt:lpstr>Network</vt:lpstr>
      <vt:lpstr>Equation.KSEE3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894</cp:revision>
  <dcterms:created xsi:type="dcterms:W3CDTF">2007-09-26T00:31:00Z</dcterms:created>
  <dcterms:modified xsi:type="dcterms:W3CDTF">2023-06-23T14:25:26Z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FAEC90223027415395CA703EF03A1BDF</vt:lpwstr>
  </property>
</Properties>
</file>