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6"/>
  </p:handoutMasterIdLst>
  <p:sldIdLst>
    <p:sldId id="256" r:id="rId2"/>
    <p:sldId id="690" r:id="rId3"/>
    <p:sldId id="1297" r:id="rId4"/>
    <p:sldId id="1299" r:id="rId5"/>
    <p:sldId id="1116" r:id="rId6"/>
    <p:sldId id="1061" r:id="rId7"/>
    <p:sldId id="1117" r:id="rId8"/>
    <p:sldId id="1400" r:id="rId9"/>
    <p:sldId id="1118" r:id="rId10"/>
    <p:sldId id="1401" r:id="rId11"/>
    <p:sldId id="1402" r:id="rId12"/>
    <p:sldId id="1403" r:id="rId13"/>
    <p:sldId id="1127" r:id="rId14"/>
    <p:sldId id="1128" r:id="rId15"/>
    <p:sldId id="1228" r:id="rId16"/>
    <p:sldId id="1129" r:id="rId17"/>
    <p:sldId id="1130" r:id="rId18"/>
    <p:sldId id="1164" r:id="rId19"/>
    <p:sldId id="1394" r:id="rId20"/>
    <p:sldId id="1395" r:id="rId21"/>
    <p:sldId id="1397" r:id="rId22"/>
    <p:sldId id="1405" r:id="rId23"/>
    <p:sldId id="1393" r:id="rId24"/>
    <p:sldId id="1399" r:id="rId25"/>
  </p:sldIdLst>
  <p:sldSz cx="9144000" cy="5143500" type="screen16x9"/>
  <p:notesSz cx="6858000" cy="9144000"/>
  <p:custDataLst>
    <p:tags r:id="rId2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41" userDrawn="1">
          <p15:clr>
            <a:srgbClr val="A4A3A4"/>
          </p15:clr>
        </p15:guide>
        <p15:guide id="2" pos="2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14"/>
      </p:cViewPr>
      <p:guideLst>
        <p:guide orient="horz" pos="1641"/>
        <p:guide pos="280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vmlDrawing" Target="../drawings/vmlDrawing3.vml"/><Relationship Id="rId5" Type="http://schemas.openxmlformats.org/officeDocument/2006/relationships/image" Target="../media/image3.wmf"/><Relationship Id="rId4" Type="http://schemas.openxmlformats.org/officeDocument/2006/relationships/oleObject" Target="../embeddings/oleObject4.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tags" Target="../tags/tag6.xml"/><Relationship Id="rId7" Type="http://schemas.openxmlformats.org/officeDocument/2006/relationships/oleObject" Target="../embeddings/oleObject6.bin"/><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5.bin"/><Relationship Id="rId10" Type="http://schemas.openxmlformats.org/officeDocument/2006/relationships/image" Target="../media/image5.wmf"/><Relationship Id="rId4" Type="http://schemas.openxmlformats.org/officeDocument/2006/relationships/slideLayout" Target="../slideLayouts/slideLayout1.xml"/><Relationship Id="rId9"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tags" Target="../tags/tag8.xml"/><Relationship Id="rId7" Type="http://schemas.openxmlformats.org/officeDocument/2006/relationships/oleObject" Target="../embeddings/oleObject9.bin"/><Relationship Id="rId2" Type="http://schemas.openxmlformats.org/officeDocument/2006/relationships/tags" Target="../tags/tag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8.bin"/><Relationship Id="rId10" Type="http://schemas.openxmlformats.org/officeDocument/2006/relationships/image" Target="../media/image7.wmf"/><Relationship Id="rId4" Type="http://schemas.openxmlformats.org/officeDocument/2006/relationships/slideLayout" Target="../slideLayouts/slideLayout1.xml"/><Relationship Id="rId9"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tags" Target="../tags/tag10.xml"/><Relationship Id="rId7" Type="http://schemas.openxmlformats.org/officeDocument/2006/relationships/oleObject" Target="../embeddings/oleObject12.bin"/><Relationship Id="rId2" Type="http://schemas.openxmlformats.org/officeDocument/2006/relationships/tags" Target="../tags/tag9.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1.bin"/><Relationship Id="rId10" Type="http://schemas.openxmlformats.org/officeDocument/2006/relationships/image" Target="../media/image9.wmf"/><Relationship Id="rId4" Type="http://schemas.openxmlformats.org/officeDocument/2006/relationships/slideLayout" Target="../slideLayouts/slideLayout1.xml"/><Relationship Id="rId9" Type="http://schemas.openxmlformats.org/officeDocument/2006/relationships/oleObject" Target="../embeddings/oleObject13.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1.wmf"/><Relationship Id="rId5" Type="http://schemas.openxmlformats.org/officeDocument/2006/relationships/oleObject" Target="../embeddings/oleObject15.bin"/><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dirty="0">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17 </a:t>
            </a:r>
            <a:r>
              <a:rPr sz="3200" noProof="0" dirty="0" err="1">
                <a:ln>
                  <a:noFill/>
                </a:ln>
                <a:effectLst/>
                <a:uLnTx/>
                <a:uFillTx/>
                <a:latin typeface="黑体" panose="02010609060101010101" pitchFamily="2" charset="-122"/>
                <a:ea typeface="黑体" panose="02010609060101010101" pitchFamily="2" charset="-122"/>
                <a:sym typeface="+mn-ea"/>
              </a:rPr>
              <a:t>二叉排序树</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267208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：寻找签到题</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17.1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二叉排序树</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的定义</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17.2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二叉排序树的查找与插入算法</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17.3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二叉排序树的删除算法</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17.4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二叉排序树的性能</a:t>
            </a:r>
            <a:r>
              <a:rPr lang="zh-CN" altLang="en-US" sz="2400" dirty="0">
                <a:latin typeface="黑体" panose="02010609060101010101" pitchFamily="2" charset="-122"/>
                <a:ea typeface="黑体" panose="02010609060101010101" pitchFamily="2" charset="-122"/>
              </a:rPr>
              <a:t>分析</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17.5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5" name="文本框 4"/>
          <p:cNvSpPr txBox="1"/>
          <p:nvPr/>
        </p:nvSpPr>
        <p:spPr>
          <a:xfrm>
            <a:off x="323850" y="1283335"/>
            <a:ext cx="8570595"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BST: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search(self, x):     # 查找算法，x为待查找数据</a:t>
            </a:r>
          </a:p>
          <a:p>
            <a:r>
              <a:rPr sz="1600">
                <a:latin typeface="Courier New" panose="02070309020205020404" charset="0"/>
                <a:ea typeface="宋体" panose="02010600030101010101" pitchFamily="2" charset="-122"/>
              </a:rPr>
              <a:t>        p=self.root          # p先指向根结点</a:t>
            </a:r>
          </a:p>
          <a:p>
            <a:r>
              <a:rPr sz="1600">
                <a:latin typeface="Courier New" panose="02070309020205020404" charset="0"/>
                <a:ea typeface="宋体" panose="02010600030101010101" pitchFamily="2" charset="-122"/>
              </a:rPr>
              <a:t>        while p!=None:       # 当p非空时继续查找</a:t>
            </a:r>
          </a:p>
          <a:p>
            <a:r>
              <a:rPr sz="1600">
                <a:latin typeface="Courier New" panose="02070309020205020404" charset="0"/>
                <a:ea typeface="宋体" panose="02010600030101010101" pitchFamily="2" charset="-122"/>
              </a:rPr>
              <a:t>            if p.data==x:    # 若x等于p所指结点数据域，则查找成功，结束查找</a:t>
            </a:r>
          </a:p>
          <a:p>
            <a:r>
              <a:rPr sz="1600">
                <a:latin typeface="Courier New" panose="02070309020205020404" charset="0"/>
                <a:ea typeface="宋体" panose="02010600030101010101" pitchFamily="2" charset="-122"/>
              </a:rPr>
              <a:t>                break</a:t>
            </a:r>
          </a:p>
          <a:p>
            <a:r>
              <a:rPr sz="1600">
                <a:latin typeface="Courier New" panose="02070309020205020404" charset="0"/>
                <a:ea typeface="宋体" panose="02010600030101010101" pitchFamily="2" charset="-122"/>
              </a:rPr>
              <a:t>            elif x&lt;p.data:   # 若x小于p所指结点数据域，则往其左子树查找</a:t>
            </a:r>
          </a:p>
          <a:p>
            <a:r>
              <a:rPr sz="1600">
                <a:latin typeface="Courier New" panose="02070309020205020404" charset="0"/>
                <a:ea typeface="宋体" panose="02010600030101010101" pitchFamily="2" charset="-122"/>
              </a:rPr>
              <a:t>                p=p.lchild</a:t>
            </a:r>
          </a:p>
          <a:p>
            <a:r>
              <a:rPr sz="1600">
                <a:latin typeface="Courier New" panose="02070309020205020404" charset="0"/>
                <a:ea typeface="宋体" panose="02010600030101010101" pitchFamily="2" charset="-122"/>
              </a:rPr>
              <a:t>            else:            # 若x大于p所指结点数据域，则往其右子树查找</a:t>
            </a:r>
          </a:p>
          <a:p>
            <a:r>
              <a:rPr sz="1600">
                <a:latin typeface="Courier New" panose="02070309020205020404" charset="0"/>
                <a:ea typeface="宋体" panose="02010600030101010101" pitchFamily="2" charset="-122"/>
              </a:rPr>
              <a:t>                p=p.rchild</a:t>
            </a:r>
          </a:p>
          <a:p>
            <a:r>
              <a:rPr sz="1600">
                <a:latin typeface="Courier New" panose="02070309020205020404" charset="0"/>
                <a:ea typeface="宋体" panose="02010600030101010101" pitchFamily="2" charset="-122"/>
              </a:rPr>
              <a:t>        return p             # 查找成功时p指向找到的结点，查找失败时p为None</a:t>
            </a:r>
          </a:p>
        </p:txBody>
      </p:sp>
      <p:sp>
        <p:nvSpPr>
          <p:cNvPr id="6" name="Rectangle 4">
            <a:extLst>
              <a:ext uri="{FF2B5EF4-FFF2-40B4-BE49-F238E27FC236}">
                <a16:creationId xmlns:a16="http://schemas.microsoft.com/office/drawing/2014/main" id="{ECC00393-A709-43B1-A343-7E9B5E40C771}"/>
              </a:ext>
            </a:extLst>
          </p:cNvPr>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5" name="文本框 4"/>
          <p:cNvSpPr txBox="1"/>
          <p:nvPr/>
        </p:nvSpPr>
        <p:spPr>
          <a:xfrm>
            <a:off x="323850" y="1139825"/>
            <a:ext cx="8707755" cy="378460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BST: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insert(self, x):     # 插入算法，x为待插入数据</a:t>
            </a:r>
          </a:p>
          <a:p>
            <a:r>
              <a:rPr sz="1600">
                <a:latin typeface="Courier New" panose="02070309020205020404" charset="0"/>
                <a:ea typeface="宋体" panose="02010600030101010101" pitchFamily="2" charset="-122"/>
              </a:rPr>
              <a:t>        if self.root==None:  # 若为空树，则作为根结点插入</a:t>
            </a:r>
          </a:p>
          <a:p>
            <a:r>
              <a:rPr sz="1600">
                <a:latin typeface="Courier New" panose="02070309020205020404" charset="0"/>
                <a:ea typeface="宋体" panose="02010600030101010101" pitchFamily="2" charset="-122"/>
              </a:rPr>
              <a:t>            self.root=Node(x)</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return</a:t>
            </a:r>
          </a:p>
          <a:p>
            <a:r>
              <a:rPr sz="1600">
                <a:latin typeface="Courier New" panose="02070309020205020404" charset="0"/>
                <a:ea typeface="宋体" panose="02010600030101010101" pitchFamily="2" charset="-122"/>
              </a:rPr>
              <a:t>        p=self.root          # p先指向根结点</a:t>
            </a:r>
          </a:p>
          <a:p>
            <a:r>
              <a:rPr sz="1600">
                <a:latin typeface="Courier New" panose="02070309020205020404" charset="0"/>
                <a:ea typeface="宋体" panose="02010600030101010101" pitchFamily="2" charset="-122"/>
              </a:rPr>
              <a:t>        while p!=None:       # 当p非空时查找插入位置</a:t>
            </a:r>
          </a:p>
          <a:p>
            <a:r>
              <a:rPr sz="1600">
                <a:latin typeface="Courier New" panose="02070309020205020404" charset="0"/>
                <a:ea typeface="宋体" panose="02010600030101010101" pitchFamily="2" charset="-122"/>
              </a:rPr>
              <a:t>            if x&lt;p.data: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若x小于p所指结点数据域，则往其左子树找插入位置</a:t>
            </a:r>
          </a:p>
          <a:p>
            <a:r>
              <a:rPr sz="1600">
                <a:latin typeface="Courier New" panose="02070309020205020404" charset="0"/>
                <a:sym typeface="+mn-ea"/>
              </a:rPr>
              <a:t>     </a:t>
            </a:r>
            <a:r>
              <a:rPr lang="en-US" sz="1600">
                <a:latin typeface="Courier New" panose="02070309020205020404" charset="0"/>
                <a:sym typeface="+mn-ea"/>
              </a:rPr>
              <a:t>           </a:t>
            </a:r>
            <a:r>
              <a:rPr sz="1600">
                <a:latin typeface="Courier New" panose="02070309020205020404" charset="0"/>
                <a:sym typeface="+mn-ea"/>
              </a:rPr>
              <a:t># 若p的左孩子为空，则x插入为p所指结点的左孩子</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if p.lchild==None:</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p.lchild=Node(x)</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break</a:t>
            </a:r>
          </a:p>
          <a:p>
            <a:r>
              <a:rPr sz="1600">
                <a:latin typeface="Courier New" panose="02070309020205020404" charset="0"/>
                <a:ea typeface="宋体" panose="02010600030101010101" pitchFamily="2" charset="-122"/>
              </a:rPr>
              <a:t>                p=p.lchild   # p往左子树去</a:t>
            </a:r>
          </a:p>
          <a:p>
            <a:r>
              <a:rPr sz="1600">
                <a:latin typeface="Courier New" panose="02070309020205020404" charset="0"/>
                <a:ea typeface="宋体" panose="02010600030101010101" pitchFamily="2" charset="-122"/>
              </a:rPr>
              <a:t>            elif x&gt;p.data:   # 若x大于p所指结点数据域，则往其右子树找插入位置</a:t>
            </a:r>
          </a:p>
          <a:p>
            <a:r>
              <a:rPr sz="1600">
                <a:latin typeface="Courier New" panose="02070309020205020404" charset="0"/>
                <a:sym typeface="+mn-ea"/>
              </a:rPr>
              <a:t>     </a:t>
            </a:r>
            <a:r>
              <a:rPr lang="en-US" sz="1600">
                <a:latin typeface="Courier New" panose="02070309020205020404" charset="0"/>
                <a:sym typeface="+mn-ea"/>
              </a:rPr>
              <a:t>           </a:t>
            </a:r>
            <a:r>
              <a:rPr sz="1600">
                <a:latin typeface="Courier New" panose="02070309020205020404" charset="0"/>
                <a:sym typeface="+mn-ea"/>
              </a:rPr>
              <a:t># 若p的右孩子为空，则x插入为p所指结点的右孩子</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if p.rchild==None:</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p.rchild=Node(x)</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break</a:t>
            </a:r>
          </a:p>
          <a:p>
            <a:r>
              <a:rPr sz="1600">
                <a:latin typeface="Courier New" panose="02070309020205020404" charset="0"/>
                <a:ea typeface="宋体" panose="02010600030101010101" pitchFamily="2" charset="-122"/>
              </a:rPr>
              <a:t>                p=p.rchild   # p往右子树去</a:t>
            </a:r>
          </a:p>
          <a:p>
            <a:r>
              <a:rPr sz="1600">
                <a:latin typeface="Courier New" panose="02070309020205020404" charset="0"/>
                <a:ea typeface="宋体" panose="02010600030101010101" pitchFamily="2" charset="-122"/>
              </a:rPr>
              <a:t>            else:</a:t>
            </a:r>
            <a:r>
              <a:rPr lang="en-US" sz="1600">
                <a:latin typeface="Courier New" panose="02070309020205020404" charset="0"/>
                <a:ea typeface="宋体" panose="02010600030101010101" pitchFamily="2" charset="-122"/>
              </a:rPr>
              <a:t> </a:t>
            </a:r>
            <a:r>
              <a:rPr sz="1600">
                <a:latin typeface="Courier New" panose="02070309020205020404" charset="0"/>
                <a:sym typeface="+mn-ea"/>
              </a:rPr>
              <a:t>break</a:t>
            </a:r>
            <a:r>
              <a:rPr sz="1600">
                <a:latin typeface="Courier New" panose="02070309020205020404" charset="0"/>
                <a:ea typeface="宋体" panose="02010600030101010101" pitchFamily="2" charset="-122"/>
              </a:rPr>
              <a:t>      # 若x等于p所指结点数据域，则无需插入                 </a:t>
            </a:r>
          </a:p>
        </p:txBody>
      </p:sp>
      <p:sp>
        <p:nvSpPr>
          <p:cNvPr id="6" name="Rectangle 4">
            <a:extLst>
              <a:ext uri="{FF2B5EF4-FFF2-40B4-BE49-F238E27FC236}">
                <a16:creationId xmlns:a16="http://schemas.microsoft.com/office/drawing/2014/main" id="{134A7FC4-06DD-449B-A780-4DABB3AA7E20}"/>
              </a:ext>
            </a:extLst>
          </p:cNvPr>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5" name="文本框 4"/>
          <p:cNvSpPr txBox="1"/>
          <p:nvPr/>
        </p:nvSpPr>
        <p:spPr>
          <a:xfrm>
            <a:off x="323850" y="1283335"/>
            <a:ext cx="8570595" cy="132207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inOrder(root):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中序遍历</a:t>
            </a:r>
          </a:p>
          <a:p>
            <a:r>
              <a:rPr sz="1600">
                <a:latin typeface="Courier New" panose="02070309020205020404" charset="0"/>
                <a:ea typeface="宋体" panose="02010600030101010101" pitchFamily="2" charset="-122"/>
              </a:rPr>
              <a:t>    if root==None: return</a:t>
            </a:r>
          </a:p>
          <a:p>
            <a:r>
              <a:rPr sz="1600">
                <a:latin typeface="Courier New" panose="02070309020205020404" charset="0"/>
                <a:ea typeface="宋体" panose="02010600030101010101" pitchFamily="2" charset="-122"/>
              </a:rPr>
              <a:t>    inOrder(root.lchild)</a:t>
            </a:r>
          </a:p>
          <a:p>
            <a:r>
              <a:rPr sz="1600">
                <a:latin typeface="Courier New" panose="02070309020205020404" charset="0"/>
                <a:ea typeface="宋体" panose="02010600030101010101" pitchFamily="2" charset="-122"/>
              </a:rPr>
              <a:t>    res.append(root.data)</a:t>
            </a:r>
          </a:p>
          <a:p>
            <a:r>
              <a:rPr sz="1600">
                <a:latin typeface="Courier New" panose="02070309020205020404" charset="0"/>
                <a:ea typeface="宋体" panose="02010600030101010101" pitchFamily="2" charset="-122"/>
              </a:rPr>
              <a:t>    inOrder(root.rchild)</a:t>
            </a:r>
          </a:p>
        </p:txBody>
      </p:sp>
      <p:sp>
        <p:nvSpPr>
          <p:cNvPr id="4" name="文本框 3"/>
          <p:cNvSpPr txBox="1"/>
          <p:nvPr/>
        </p:nvSpPr>
        <p:spPr>
          <a:xfrm>
            <a:off x="395605" y="2533650"/>
            <a:ext cx="7699375" cy="2306955"/>
          </a:xfrm>
          <a:prstGeom prst="rect">
            <a:avLst/>
          </a:prstGeom>
          <a:noFill/>
        </p:spPr>
        <p:txBody>
          <a:bodyPr wrap="square" rtlCol="0" anchor="t">
            <a:spAutoFit/>
          </a:bodyPr>
          <a:lstStyle/>
          <a:p>
            <a:r>
              <a:rPr sz="1600">
                <a:latin typeface="Courier New" panose="02070309020205020404" charset="0"/>
                <a:sym typeface="+mn-ea"/>
              </a:rPr>
              <a:t>a=list(map(int, input().split()))</a:t>
            </a:r>
            <a:endParaRPr sz="1600">
              <a:latin typeface="Courier New" panose="02070309020205020404" charset="0"/>
              <a:ea typeface="宋体" panose="02010600030101010101" pitchFamily="2" charset="-122"/>
            </a:endParaRPr>
          </a:p>
          <a:p>
            <a:r>
              <a:rPr sz="1600">
                <a:latin typeface="Courier New" panose="02070309020205020404" charset="0"/>
                <a:sym typeface="+mn-ea"/>
              </a:rPr>
              <a:t>T=BST()                        # 创建空的二叉排序树</a:t>
            </a:r>
            <a:endParaRPr sz="1600">
              <a:latin typeface="Courier New" panose="02070309020205020404" charset="0"/>
              <a:ea typeface="宋体" panose="02010600030101010101" pitchFamily="2" charset="-122"/>
            </a:endParaRPr>
          </a:p>
          <a:p>
            <a:r>
              <a:rPr sz="1600">
                <a:latin typeface="Courier New" panose="02070309020205020404" charset="0"/>
                <a:sym typeface="+mn-ea"/>
              </a:rPr>
              <a:t>for it in a:</a:t>
            </a:r>
            <a:r>
              <a:rPr lang="en-US" sz="1600">
                <a:latin typeface="Courier New" panose="02070309020205020404" charset="0"/>
                <a:sym typeface="+mn-ea"/>
              </a:rPr>
              <a:t> </a:t>
            </a:r>
            <a:r>
              <a:rPr sz="1600">
                <a:latin typeface="Courier New" panose="02070309020205020404" charset="0"/>
                <a:sym typeface="+mn-ea"/>
              </a:rPr>
              <a:t>T.insert(it)</a:t>
            </a:r>
            <a:r>
              <a:rPr lang="en-US" sz="1600">
                <a:latin typeface="Courier New" panose="02070309020205020404" charset="0"/>
                <a:sym typeface="+mn-ea"/>
              </a:rPr>
              <a:t>      </a:t>
            </a:r>
            <a:r>
              <a:rPr sz="1600">
                <a:latin typeface="Courier New" panose="02070309020205020404" charset="0"/>
                <a:sym typeface="+mn-ea"/>
              </a:rPr>
              <a:t># 逐个插入结点创建二叉排序树</a:t>
            </a:r>
            <a:endParaRPr sz="1600">
              <a:latin typeface="Courier New" panose="02070309020205020404" charset="0"/>
              <a:ea typeface="宋体" panose="02010600030101010101" pitchFamily="2" charset="-122"/>
            </a:endParaRPr>
          </a:p>
          <a:p>
            <a:r>
              <a:rPr sz="1600">
                <a:latin typeface="Courier New" panose="02070309020205020404" charset="0"/>
                <a:sym typeface="+mn-ea"/>
              </a:rPr>
              <a:t>res=[]                         # 存放中序遍历结果</a:t>
            </a:r>
            <a:endParaRPr sz="1600">
              <a:latin typeface="Courier New" panose="02070309020205020404" charset="0"/>
              <a:ea typeface="宋体" panose="02010600030101010101" pitchFamily="2" charset="-122"/>
            </a:endParaRPr>
          </a:p>
          <a:p>
            <a:r>
              <a:rPr sz="1600">
                <a:latin typeface="Courier New" panose="02070309020205020404" charset="0"/>
                <a:sym typeface="+mn-ea"/>
              </a:rPr>
              <a:t>inOrder(T.root)</a:t>
            </a:r>
            <a:endParaRPr sz="1600">
              <a:latin typeface="Courier New" panose="02070309020205020404" charset="0"/>
              <a:ea typeface="宋体" panose="02010600030101010101" pitchFamily="2" charset="-122"/>
            </a:endParaRPr>
          </a:p>
          <a:p>
            <a:r>
              <a:rPr sz="1600">
                <a:latin typeface="Courier New" panose="02070309020205020404" charset="0"/>
                <a:sym typeface="+mn-ea"/>
              </a:rPr>
              <a:t>print(*res)                    # 二叉排序树的中序遍历结果为升序序列</a:t>
            </a:r>
            <a:endParaRPr sz="1600">
              <a:latin typeface="Courier New" panose="02070309020205020404" charset="0"/>
              <a:ea typeface="宋体" panose="02010600030101010101" pitchFamily="2" charset="-122"/>
            </a:endParaRPr>
          </a:p>
          <a:p>
            <a:r>
              <a:rPr sz="1600">
                <a:latin typeface="Courier New" panose="02070309020205020404" charset="0"/>
                <a:sym typeface="+mn-ea"/>
              </a:rPr>
              <a:t>t=T.search(19)                 # 在二叉排序树中查找19</a:t>
            </a:r>
            <a:endParaRPr sz="1600">
              <a:latin typeface="Courier New" panose="02070309020205020404" charset="0"/>
              <a:ea typeface="宋体" panose="02010600030101010101" pitchFamily="2" charset="-122"/>
            </a:endParaRPr>
          </a:p>
          <a:p>
            <a:r>
              <a:rPr sz="1600">
                <a:latin typeface="Courier New" panose="02070309020205020404" charset="0"/>
                <a:sym typeface="+mn-ea"/>
              </a:rPr>
              <a:t>if t:</a:t>
            </a:r>
            <a:r>
              <a:rPr lang="en-US" sz="1600">
                <a:latin typeface="Courier New" panose="02070309020205020404" charset="0"/>
                <a:sym typeface="+mn-ea"/>
              </a:rPr>
              <a:t> </a:t>
            </a:r>
            <a:r>
              <a:rPr sz="1600">
                <a:latin typeface="Courier New" panose="02070309020205020404" charset="0"/>
                <a:sym typeface="+mn-ea"/>
              </a:rPr>
              <a:t>print("found")</a:t>
            </a:r>
            <a:endParaRPr sz="1600">
              <a:latin typeface="Courier New" panose="02070309020205020404" charset="0"/>
              <a:ea typeface="宋体" panose="02010600030101010101" pitchFamily="2" charset="-122"/>
            </a:endParaRPr>
          </a:p>
          <a:p>
            <a:r>
              <a:rPr sz="1600">
                <a:latin typeface="Courier New" panose="02070309020205020404" charset="0"/>
                <a:sym typeface="+mn-ea"/>
              </a:rPr>
              <a:t>else:</a:t>
            </a:r>
            <a:r>
              <a:rPr lang="en-US" sz="1600">
                <a:latin typeface="Courier New" panose="02070309020205020404" charset="0"/>
                <a:sym typeface="+mn-ea"/>
              </a:rPr>
              <a:t> </a:t>
            </a:r>
            <a:r>
              <a:rPr sz="1600">
                <a:latin typeface="Courier New" panose="02070309020205020404" charset="0"/>
                <a:sym typeface="+mn-ea"/>
              </a:rPr>
              <a:t>print("not found")</a:t>
            </a:r>
            <a:endParaRPr lang="zh-CN" altLang="en-US" sz="1600">
              <a:latin typeface="Courier New" panose="02070309020205020404" charset="0"/>
              <a:sym typeface="+mn-ea"/>
            </a:endParaRPr>
          </a:p>
        </p:txBody>
      </p:sp>
      <p:sp>
        <p:nvSpPr>
          <p:cNvPr id="6" name="Rectangle 4">
            <a:extLst>
              <a:ext uri="{FF2B5EF4-FFF2-40B4-BE49-F238E27FC236}">
                <a16:creationId xmlns:a16="http://schemas.microsoft.com/office/drawing/2014/main" id="{331F6955-56F7-42D1-BBB9-8A5BDA711C21}"/>
              </a:ext>
            </a:extLst>
          </p:cNvPr>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347470"/>
            <a:ext cx="7647305" cy="17532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创建二叉排序树实际上是一个不断调用插入算法的过程，可以逐个输入关键字并调用插入算法创建二叉排序树。</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例17.2.1 二叉排序树的创建</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请按给定的关键字序列(29, 76, 54, 16, 19, 15, 7, 10, 81, 52)创建二叉排序树，并求等概率情况下的ASL。</a:t>
            </a:r>
          </a:p>
        </p:txBody>
      </p:sp>
      <p:sp>
        <p:nvSpPr>
          <p:cNvPr id="100" name="文本框 99"/>
          <p:cNvSpPr txBox="1"/>
          <p:nvPr/>
        </p:nvSpPr>
        <p:spPr>
          <a:xfrm>
            <a:off x="323215" y="3121025"/>
            <a:ext cx="4664710" cy="1322070"/>
          </a:xfrm>
          <a:prstGeom prst="rect">
            <a:avLst/>
          </a:prstGeom>
          <a:noFill/>
          <a:ln w="9525">
            <a:noFill/>
          </a:ln>
        </p:spPr>
        <p:txBody>
          <a:bodyPr wrap="square">
            <a:spAutoFit/>
          </a:bodyPr>
          <a:lstStyle/>
          <a:p>
            <a:r>
              <a:rPr lang="zh-CN" sz="2000">
                <a:ea typeface="宋体" panose="02010600030101010101" pitchFamily="2" charset="-122"/>
              </a:rPr>
              <a:t>按照关键字序列中关键字出现的顺序，依次调用插入算法把结点插入到一棵初始为空树的</a:t>
            </a:r>
            <a:r>
              <a:rPr lang="zh-CN" sz="2000">
                <a:latin typeface="Times New Roman" panose="02020603050405020304" pitchFamily="18" charset="0"/>
                <a:ea typeface="宋体" panose="02010600030101010101" pitchFamily="2" charset="-122"/>
              </a:rPr>
              <a:t>二叉排序树中，</a:t>
            </a:r>
          </a:p>
          <a:p>
            <a:r>
              <a:rPr lang="zh-CN" altLang="en-US" sz="2000"/>
              <a:t>最终结果如右图。</a:t>
            </a:r>
          </a:p>
        </p:txBody>
      </p:sp>
      <p:sp>
        <p:nvSpPr>
          <p:cNvPr id="4" name="文本框 3"/>
          <p:cNvSpPr txBox="1"/>
          <p:nvPr/>
        </p:nvSpPr>
        <p:spPr>
          <a:xfrm>
            <a:off x="323215" y="4443095"/>
            <a:ext cx="7038975" cy="398780"/>
          </a:xfrm>
          <a:prstGeom prst="rect">
            <a:avLst/>
          </a:prstGeom>
          <a:noFill/>
          <a:ln w="9525">
            <a:noFill/>
          </a:ln>
        </p:spPr>
        <p:txBody>
          <a:bodyPr wrap="square">
            <a:spAutoFit/>
          </a:bodyPr>
          <a:lstStyle/>
          <a:p>
            <a:r>
              <a:rPr lang="zh-CN" sz="2000">
                <a:ea typeface="宋体" panose="02010600030101010101" pitchFamily="2" charset="-122"/>
              </a:rPr>
              <a:t>等概率情况下，</a:t>
            </a:r>
            <a:r>
              <a:rPr lang="en-US" sz="2000">
                <a:latin typeface="Times New Roman" panose="02020603050405020304" pitchFamily="18" charset="0"/>
                <a:ea typeface="宋体" panose="02010600030101010101" pitchFamily="2" charset="-122"/>
              </a:rPr>
              <a:t>ASL=(1×1+2×2+3×4+4×2+5×1)/10=3</a:t>
            </a:r>
            <a:r>
              <a:rPr lang="zh-CN" sz="2000">
                <a:latin typeface="Times New Roman" panose="02020603050405020304" pitchFamily="18" charset="0"/>
                <a:ea typeface="宋体" panose="02010600030101010101" pitchFamily="2" charset="-122"/>
              </a:rPr>
              <a:t>。</a:t>
            </a:r>
            <a:endParaRPr lang="zh-CN" altLang="en-US" sz="2000"/>
          </a:p>
        </p:txBody>
      </p:sp>
      <p:graphicFrame>
        <p:nvGraphicFramePr>
          <p:cNvPr id="5" name="对象 4"/>
          <p:cNvGraphicFramePr>
            <a:graphicFrameLocks noChangeAspect="1"/>
          </p:cNvGraphicFramePr>
          <p:nvPr/>
        </p:nvGraphicFramePr>
        <p:xfrm>
          <a:off x="5507990" y="2931160"/>
          <a:ext cx="1631384" cy="1440000"/>
        </p:xfrm>
        <a:graphic>
          <a:graphicData uri="http://schemas.openxmlformats.org/presentationml/2006/ole">
            <mc:AlternateContent xmlns:mc="http://schemas.openxmlformats.org/markup-compatibility/2006">
              <mc:Choice xmlns:v="urn:schemas-microsoft-com:vml" Requires="v">
                <p:oleObj spid="_x0000_s3078" r:id="rId4" imgW="2352675" imgH="2076450" progId="Paint.Picture">
                  <p:embed/>
                </p:oleObj>
              </mc:Choice>
              <mc:Fallback>
                <p:oleObj r:id="rId4" imgW="2352675" imgH="2076450" progId="Paint.Picture">
                  <p:embed/>
                  <p:pic>
                    <p:nvPicPr>
                      <p:cNvPr id="0" name="图片 6"/>
                      <p:cNvPicPr/>
                      <p:nvPr/>
                    </p:nvPicPr>
                    <p:blipFill>
                      <a:blip r:embed="rId5"/>
                      <a:stretch>
                        <a:fillRect/>
                      </a:stretch>
                    </p:blipFill>
                    <p:spPr>
                      <a:xfrm>
                        <a:off x="5507990" y="2931160"/>
                        <a:ext cx="1631384" cy="1440000"/>
                      </a:xfrm>
                      <a:prstGeom prst="rect">
                        <a:avLst/>
                      </a:prstGeom>
                    </p:spPr>
                  </p:pic>
                </p:oleObj>
              </mc:Fallback>
            </mc:AlternateContent>
          </a:graphicData>
        </a:graphic>
      </p:graphicFrame>
      <p:sp>
        <p:nvSpPr>
          <p:cNvPr id="3" name="文本框 2"/>
          <p:cNvSpPr txBox="1"/>
          <p:nvPr>
            <p:custDataLst>
              <p:tags r:id="rId2"/>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创建</a:t>
            </a:r>
          </a:p>
        </p:txBody>
      </p:sp>
      <p:sp>
        <p:nvSpPr>
          <p:cNvPr id="9" name="Rectangle 4">
            <a:extLst>
              <a:ext uri="{FF2B5EF4-FFF2-40B4-BE49-F238E27FC236}">
                <a16:creationId xmlns:a16="http://schemas.microsoft.com/office/drawing/2014/main" id="{B0324303-C817-475E-8E25-7A3FB9AC4403}"/>
              </a:ext>
            </a:extLst>
          </p:cNvPr>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500" fill="hold"/>
                                        <p:tgtEl>
                                          <p:spTgt spid="100"/>
                                        </p:tgtEl>
                                        <p:attrNameLst>
                                          <p:attrName>ppt_x</p:attrName>
                                        </p:attrNameLst>
                                      </p:cBhvr>
                                      <p:tavLst>
                                        <p:tav tm="0">
                                          <p:val>
                                            <p:strVal val="#ppt_x"/>
                                          </p:val>
                                        </p:tav>
                                        <p:tav tm="100000">
                                          <p:val>
                                            <p:strVal val="#ppt_x"/>
                                          </p:val>
                                        </p:tav>
                                      </p:tavLst>
                                    </p:anim>
                                    <p:anim calcmode="lin" valueType="num">
                                      <p:cBhvr additive="base">
                                        <p:cTn id="2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761605"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17.3 </a:t>
            </a:r>
            <a:r>
              <a:rPr sz="3200" noProof="0" dirty="0" err="1">
                <a:latin typeface="黑体" panose="02010609060101010101" pitchFamily="2" charset="-122"/>
                <a:ea typeface="黑体" panose="02010609060101010101" pitchFamily="2" charset="-122"/>
                <a:sym typeface="+mn-ea"/>
              </a:rPr>
              <a:t>二叉排序树的删除算法</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二叉排序树删除算法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nvSpPr>
        <p:spPr>
          <a:xfrm>
            <a:off x="323215" y="1132205"/>
            <a:ext cx="7647305" cy="21837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删除在查找成功之后进行，并且要求在删除二叉排序树上某个结点之后，仍然保持二叉排序树的特性。</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在二叉排序树中删除结点可分三种情况讨论：</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（1）被删除的结点是叶子；</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（2）被删除的结点只有左子树或者只有右子树；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（3）被删除的结点既有左子树，又有右子树。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132205"/>
            <a:ext cx="7647305" cy="13836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若被删除的结点是叶子结点，则直接删去即可</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若考虑算法实现，则只需把待删结点的父结点中的相应指针域的值改为空指针即可。</a:t>
            </a: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例如，对下图（左）所示的二叉排序树，若分别删去结点</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10</a:t>
            </a:r>
            <a:r>
              <a:rPr lang="zh-CN" sz="2000" noProof="0" dirty="0">
                <a:ln>
                  <a:noFill/>
                </a:ln>
                <a:effectLst/>
                <a:uLnTx/>
                <a:uFillTx/>
                <a:latin typeface="Times New Roman" panose="02020603050405020304" pitchFamily="18" charset="0"/>
                <a:cs typeface="Times New Roman" panose="02020603050405020304" pitchFamily="18" charset="0"/>
                <a:sym typeface="+mn-ea"/>
              </a:rPr>
              <a:t>和</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52</a:t>
            </a:r>
            <a:r>
              <a:rPr lang="zh-CN" sz="2000" noProof="0" dirty="0">
                <a:ln>
                  <a:noFill/>
                </a:ln>
                <a:effectLst/>
                <a:uLnTx/>
                <a:uFillTx/>
                <a:latin typeface="Times New Roman" panose="02020603050405020304" pitchFamily="18" charset="0"/>
                <a:cs typeface="Times New Roman" panose="02020603050405020304" pitchFamily="18" charset="0"/>
                <a:sym typeface="+mn-ea"/>
              </a:rPr>
              <a:t>，则所得结果分别如下图（中）、下图（右）所示。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55650" y="2644140"/>
          <a:ext cx="1631384" cy="1440000"/>
        </p:xfrm>
        <a:graphic>
          <a:graphicData uri="http://schemas.openxmlformats.org/presentationml/2006/ole">
            <mc:AlternateContent xmlns:mc="http://schemas.openxmlformats.org/markup-compatibility/2006">
              <mc:Choice xmlns:v="urn:schemas-microsoft-com:vml" Requires="v">
                <p:oleObj spid="_x0000_s4112" r:id="rId5" imgW="2352675" imgH="2076450" progId="Paint.Picture">
                  <p:embed/>
                </p:oleObj>
              </mc:Choice>
              <mc:Fallback>
                <p:oleObj r:id="rId5" imgW="2352675" imgH="2076450" progId="Paint.Picture">
                  <p:embed/>
                  <p:pic>
                    <p:nvPicPr>
                      <p:cNvPr id="0" name="图片 6"/>
                      <p:cNvPicPr/>
                      <p:nvPr/>
                    </p:nvPicPr>
                    <p:blipFill>
                      <a:blip r:embed="rId6"/>
                      <a:stretch>
                        <a:fillRect/>
                      </a:stretch>
                    </p:blipFill>
                    <p:spPr>
                      <a:xfrm>
                        <a:off x="755650" y="2644140"/>
                        <a:ext cx="1631384" cy="144000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2843530" y="2644140"/>
          <a:ext cx="2032095" cy="1440000"/>
        </p:xfrm>
        <a:graphic>
          <a:graphicData uri="http://schemas.openxmlformats.org/presentationml/2006/ole">
            <mc:AlternateContent xmlns:mc="http://schemas.openxmlformats.org/markup-compatibility/2006">
              <mc:Choice xmlns:v="urn:schemas-microsoft-com:vml" Requires="v">
                <p:oleObj spid="_x0000_s4113" r:id="rId7" imgW="2419350" imgH="1714500" progId="Paint.Picture">
                  <p:embed/>
                </p:oleObj>
              </mc:Choice>
              <mc:Fallback>
                <p:oleObj r:id="rId7" imgW="2419350" imgH="1714500" progId="Paint.Picture">
                  <p:embed/>
                  <p:pic>
                    <p:nvPicPr>
                      <p:cNvPr id="0" name="图片 3"/>
                      <p:cNvPicPr/>
                      <p:nvPr/>
                    </p:nvPicPr>
                    <p:blipFill>
                      <a:blip r:embed="rId8"/>
                      <a:stretch>
                        <a:fillRect/>
                      </a:stretch>
                    </p:blipFill>
                    <p:spPr>
                      <a:xfrm>
                        <a:off x="2843530" y="2644140"/>
                        <a:ext cx="2032095" cy="1440000"/>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5507990" y="2715895"/>
          <a:ext cx="1823761" cy="1440000"/>
        </p:xfrm>
        <a:graphic>
          <a:graphicData uri="http://schemas.openxmlformats.org/presentationml/2006/ole">
            <mc:AlternateContent xmlns:mc="http://schemas.openxmlformats.org/markup-compatibility/2006">
              <mc:Choice xmlns:v="urn:schemas-microsoft-com:vml" Requires="v">
                <p:oleObj spid="_x0000_s4114" r:id="rId9" imgW="2581275" imgH="2038350" progId="Paint.Picture">
                  <p:embed/>
                </p:oleObj>
              </mc:Choice>
              <mc:Fallback>
                <p:oleObj r:id="rId9" imgW="2581275" imgH="2038350" progId="Paint.Picture">
                  <p:embed/>
                  <p:pic>
                    <p:nvPicPr>
                      <p:cNvPr id="0" name="图片 8"/>
                      <p:cNvPicPr/>
                      <p:nvPr/>
                    </p:nvPicPr>
                    <p:blipFill>
                      <a:blip r:embed="rId10"/>
                      <a:stretch>
                        <a:fillRect/>
                      </a:stretch>
                    </p:blipFill>
                    <p:spPr>
                      <a:xfrm>
                        <a:off x="5507990" y="2715895"/>
                        <a:ext cx="1823761" cy="1440000"/>
                      </a:xfrm>
                      <a:prstGeom prst="rect">
                        <a:avLst/>
                      </a:prstGeom>
                    </p:spPr>
                  </p:pic>
                </p:oleObj>
              </mc:Fallback>
            </mc:AlternateContent>
          </a:graphicData>
        </a:graphic>
      </p:graphicFrame>
      <p:sp>
        <p:nvSpPr>
          <p:cNvPr id="10" name="Rectangle 4"/>
          <p:cNvSpPr txBox="1"/>
          <p:nvPr>
            <p:custDataLst>
              <p:tags r:id="rId2"/>
            </p:custDataLst>
          </p:nvPr>
        </p:nvSpPr>
        <p:spPr>
          <a:xfrm>
            <a:off x="214630" y="285750"/>
            <a:ext cx="7761605"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17.3 </a:t>
            </a:r>
            <a:r>
              <a:rPr lang="zh-CN" altLang="en-US" sz="3200" noProof="0" dirty="0">
                <a:latin typeface="黑体" panose="02010609060101010101" pitchFamily="2" charset="-122"/>
                <a:ea typeface="黑体" panose="02010609060101010101" pitchFamily="2" charset="-122"/>
                <a:sym typeface="+mn-ea"/>
              </a:rPr>
              <a:t>二叉排序树的删除算法</a:t>
            </a:r>
          </a:p>
        </p:txBody>
      </p:sp>
      <p:sp>
        <p:nvSpPr>
          <p:cNvPr id="11" name="文本框 10"/>
          <p:cNvSpPr txBox="1"/>
          <p:nvPr>
            <p:custDataLst>
              <p:tags r:id="rId3"/>
            </p:custDataLst>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二叉排序树删除算法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132205"/>
            <a:ext cx="7647305" cy="16916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若被删除的结点只有左子树或者只有右子树，则把其左子树或右子树作为其父结点的相应子树</a:t>
            </a:r>
            <a:r>
              <a:rPr lang="zh-CN" sz="2000" noProof="0" dirty="0">
                <a:ln>
                  <a:noFill/>
                </a:ln>
                <a:effectLst/>
                <a:uLnTx/>
                <a:uFillTx/>
                <a:latin typeface="Times New Roman" panose="02020603050405020304" pitchFamily="18" charset="0"/>
                <a:cs typeface="Times New Roman" panose="02020603050405020304" pitchFamily="18" charset="0"/>
                <a:sym typeface="+mn-ea"/>
              </a:rPr>
              <a:t>；若考虑算法实现，则其父结点的相应指针域的值改为待删结点的左孩子指针或右孩子指针。</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例如，对下图（左）所示的二叉排序树，若分别删去结点54和7，则所得结果分别如下图（中）、下图（右）所示。</a:t>
            </a:r>
          </a:p>
        </p:txBody>
      </p:sp>
      <p:graphicFrame>
        <p:nvGraphicFramePr>
          <p:cNvPr id="5" name="对象 4"/>
          <p:cNvGraphicFramePr>
            <a:graphicFrameLocks noChangeAspect="1"/>
          </p:cNvGraphicFramePr>
          <p:nvPr/>
        </p:nvGraphicFramePr>
        <p:xfrm>
          <a:off x="755650" y="2859405"/>
          <a:ext cx="1631384" cy="1440000"/>
        </p:xfrm>
        <a:graphic>
          <a:graphicData uri="http://schemas.openxmlformats.org/presentationml/2006/ole">
            <mc:AlternateContent xmlns:mc="http://schemas.openxmlformats.org/markup-compatibility/2006">
              <mc:Choice xmlns:v="urn:schemas-microsoft-com:vml" Requires="v">
                <p:oleObj spid="_x0000_s5136" r:id="rId5" imgW="2352675" imgH="2076450" progId="Paint.Picture">
                  <p:embed/>
                </p:oleObj>
              </mc:Choice>
              <mc:Fallback>
                <p:oleObj r:id="rId5" imgW="2352675" imgH="2076450" progId="Paint.Picture">
                  <p:embed/>
                  <p:pic>
                    <p:nvPicPr>
                      <p:cNvPr id="0" name="图片 6"/>
                      <p:cNvPicPr/>
                      <p:nvPr/>
                    </p:nvPicPr>
                    <p:blipFill>
                      <a:blip r:embed="rId6"/>
                      <a:stretch>
                        <a:fillRect/>
                      </a:stretch>
                    </p:blipFill>
                    <p:spPr>
                      <a:xfrm>
                        <a:off x="755650" y="2859405"/>
                        <a:ext cx="1631384" cy="144000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5003800" y="2859405"/>
          <a:ext cx="1828805" cy="1440000"/>
        </p:xfrm>
        <a:graphic>
          <a:graphicData uri="http://schemas.openxmlformats.org/presentationml/2006/ole">
            <mc:AlternateContent xmlns:mc="http://schemas.openxmlformats.org/markup-compatibility/2006">
              <mc:Choice xmlns:v="urn:schemas-microsoft-com:vml" Requires="v">
                <p:oleObj spid="_x0000_s5137" r:id="rId7" imgW="2286000" imgH="1800225" progId="Paint.Picture">
                  <p:embed/>
                </p:oleObj>
              </mc:Choice>
              <mc:Fallback>
                <p:oleObj r:id="rId7" imgW="2286000" imgH="1800225" progId="Paint.Picture">
                  <p:embed/>
                  <p:pic>
                    <p:nvPicPr>
                      <p:cNvPr id="0" name="图片 10"/>
                      <p:cNvPicPr/>
                      <p:nvPr/>
                    </p:nvPicPr>
                    <p:blipFill>
                      <a:blip r:embed="rId8"/>
                      <a:stretch>
                        <a:fillRect/>
                      </a:stretch>
                    </p:blipFill>
                    <p:spPr>
                      <a:xfrm>
                        <a:off x="5003800" y="2859405"/>
                        <a:ext cx="1828805" cy="1440000"/>
                      </a:xfrm>
                      <a:prstGeom prst="rect">
                        <a:avLst/>
                      </a:prstGeom>
                    </p:spPr>
                  </p:pic>
                </p:oleObj>
              </mc:Fallback>
            </mc:AlternateContent>
          </a:graphicData>
        </a:graphic>
      </p:graphicFrame>
      <p:graphicFrame>
        <p:nvGraphicFramePr>
          <p:cNvPr id="18" name="对象 17"/>
          <p:cNvGraphicFramePr>
            <a:graphicFrameLocks noChangeAspect="1"/>
          </p:cNvGraphicFramePr>
          <p:nvPr/>
        </p:nvGraphicFramePr>
        <p:xfrm>
          <a:off x="3060065" y="2860040"/>
          <a:ext cx="1612647" cy="1440000"/>
        </p:xfrm>
        <a:graphic>
          <a:graphicData uri="http://schemas.openxmlformats.org/presentationml/2006/ole">
            <mc:AlternateContent xmlns:mc="http://schemas.openxmlformats.org/markup-compatibility/2006">
              <mc:Choice xmlns:v="urn:schemas-microsoft-com:vml" Requires="v">
                <p:oleObj spid="_x0000_s5138" r:id="rId9" imgW="2400300" imgH="2143125" progId="Paint.Picture">
                  <p:embed/>
                </p:oleObj>
              </mc:Choice>
              <mc:Fallback>
                <p:oleObj r:id="rId9" imgW="2400300" imgH="2143125" progId="Paint.Picture">
                  <p:embed/>
                  <p:pic>
                    <p:nvPicPr>
                      <p:cNvPr id="0" name="图片 18"/>
                      <p:cNvPicPr/>
                      <p:nvPr/>
                    </p:nvPicPr>
                    <p:blipFill>
                      <a:blip r:embed="rId10"/>
                      <a:stretch>
                        <a:fillRect/>
                      </a:stretch>
                    </p:blipFill>
                    <p:spPr>
                      <a:xfrm>
                        <a:off x="3060065" y="2860040"/>
                        <a:ext cx="1612647" cy="1440000"/>
                      </a:xfrm>
                      <a:prstGeom prst="rect">
                        <a:avLst/>
                      </a:prstGeom>
                    </p:spPr>
                  </p:pic>
                </p:oleObj>
              </mc:Fallback>
            </mc:AlternateContent>
          </a:graphicData>
        </a:graphic>
      </p:graphicFrame>
      <p:sp>
        <p:nvSpPr>
          <p:cNvPr id="3" name="Rectangle 4"/>
          <p:cNvSpPr txBox="1"/>
          <p:nvPr>
            <p:custDataLst>
              <p:tags r:id="rId2"/>
            </p:custDataLst>
          </p:nvPr>
        </p:nvSpPr>
        <p:spPr>
          <a:xfrm>
            <a:off x="214630" y="285750"/>
            <a:ext cx="7761605"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17.3 </a:t>
            </a:r>
            <a:r>
              <a:rPr lang="zh-CN" altLang="en-US" sz="3200" noProof="0" dirty="0">
                <a:latin typeface="黑体" panose="02010609060101010101" pitchFamily="2" charset="-122"/>
                <a:ea typeface="黑体" panose="02010609060101010101" pitchFamily="2" charset="-122"/>
                <a:sym typeface="+mn-ea"/>
              </a:rPr>
              <a:t>二叉排序树的删除算法</a:t>
            </a:r>
          </a:p>
        </p:txBody>
      </p:sp>
      <p:sp>
        <p:nvSpPr>
          <p:cNvPr id="4" name="文本框 3"/>
          <p:cNvSpPr txBox="1"/>
          <p:nvPr>
            <p:custDataLst>
              <p:tags r:id="rId3"/>
            </p:custDataLst>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二叉排序树删除算法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132205"/>
            <a:ext cx="7647305" cy="23069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若被删除的结点既有左子树又有右子树，则用其中序遍历的前驱或后继替代待删结点，然后再删除用来替代待删结点的前驱或后继结点</a:t>
            </a:r>
            <a:r>
              <a:rPr lang="zh-CN" sz="2000" noProof="0" dirty="0">
                <a:ln>
                  <a:noFill/>
                </a:ln>
                <a:effectLst/>
                <a:uLnTx/>
                <a:uFillTx/>
                <a:latin typeface="Times New Roman" panose="02020603050405020304" pitchFamily="18" charset="0"/>
                <a:cs typeface="Times New Roman" panose="02020603050405020304" pitchFamily="18" charset="0"/>
                <a:sym typeface="+mn-ea"/>
              </a:rPr>
              <a:t>；若考虑算法实现，则可先找到待删结点的中序遍历的前驱（或后继）并替代之，然后再删除该前驱（或后继）结点。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例如，对下图（左）所示的二叉排序树，若删去结点</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29</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时分别以中序遍历的前驱</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19</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或后继</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52</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替代</a:t>
            </a:r>
            <a:r>
              <a:rPr lang="zh-CN" sz="2000" noProof="0" dirty="0">
                <a:ln>
                  <a:noFill/>
                </a:ln>
                <a:effectLst/>
                <a:uLnTx/>
                <a:uFillTx/>
                <a:latin typeface="Times New Roman" panose="02020603050405020304" pitchFamily="18" charset="0"/>
                <a:cs typeface="Times New Roman" panose="02020603050405020304" pitchFamily="18" charset="0"/>
                <a:sym typeface="+mn-ea"/>
              </a:rPr>
              <a:t>，则所得结果分别如下图（中）、下图（右）所示。</a:t>
            </a:r>
          </a:p>
        </p:txBody>
      </p:sp>
      <p:graphicFrame>
        <p:nvGraphicFramePr>
          <p:cNvPr id="5" name="对象 4"/>
          <p:cNvGraphicFramePr>
            <a:graphicFrameLocks noChangeAspect="1"/>
          </p:cNvGraphicFramePr>
          <p:nvPr/>
        </p:nvGraphicFramePr>
        <p:xfrm>
          <a:off x="755650" y="3433445"/>
          <a:ext cx="1631384" cy="1440000"/>
        </p:xfrm>
        <a:graphic>
          <a:graphicData uri="http://schemas.openxmlformats.org/presentationml/2006/ole">
            <mc:AlternateContent xmlns:mc="http://schemas.openxmlformats.org/markup-compatibility/2006">
              <mc:Choice xmlns:v="urn:schemas-microsoft-com:vml" Requires="v">
                <p:oleObj spid="_x0000_s6160" r:id="rId5" imgW="2352675" imgH="2076450" progId="Paint.Picture">
                  <p:embed/>
                </p:oleObj>
              </mc:Choice>
              <mc:Fallback>
                <p:oleObj r:id="rId5" imgW="2352675" imgH="2076450" progId="Paint.Picture">
                  <p:embed/>
                  <p:pic>
                    <p:nvPicPr>
                      <p:cNvPr id="0" name="图片 6"/>
                      <p:cNvPicPr/>
                      <p:nvPr/>
                    </p:nvPicPr>
                    <p:blipFill>
                      <a:blip r:embed="rId6"/>
                      <a:stretch>
                        <a:fillRect/>
                      </a:stretch>
                    </p:blipFill>
                    <p:spPr>
                      <a:xfrm>
                        <a:off x="755650" y="3433445"/>
                        <a:ext cx="1631384" cy="1440000"/>
                      </a:xfrm>
                      <a:prstGeom prst="rect">
                        <a:avLst/>
                      </a:prstGeom>
                    </p:spPr>
                  </p:pic>
                </p:oleObj>
              </mc:Fallback>
            </mc:AlternateContent>
          </a:graphicData>
        </a:graphic>
      </p:graphicFrame>
      <p:graphicFrame>
        <p:nvGraphicFramePr>
          <p:cNvPr id="14" name="对象 13"/>
          <p:cNvGraphicFramePr>
            <a:graphicFrameLocks noChangeAspect="1"/>
          </p:cNvGraphicFramePr>
          <p:nvPr/>
        </p:nvGraphicFramePr>
        <p:xfrm>
          <a:off x="2882900" y="3433445"/>
          <a:ext cx="1625482" cy="1440000"/>
        </p:xfrm>
        <a:graphic>
          <a:graphicData uri="http://schemas.openxmlformats.org/presentationml/2006/ole">
            <mc:AlternateContent xmlns:mc="http://schemas.openxmlformats.org/markup-compatibility/2006">
              <mc:Choice xmlns:v="urn:schemas-microsoft-com:vml" Requires="v">
                <p:oleObj spid="_x0000_s6161" r:id="rId7" imgW="2257425" imgH="2000250" progId="Paint.Picture">
                  <p:embed/>
                </p:oleObj>
              </mc:Choice>
              <mc:Fallback>
                <p:oleObj r:id="rId7" imgW="2257425" imgH="2000250" progId="Paint.Picture">
                  <p:embed/>
                  <p:pic>
                    <p:nvPicPr>
                      <p:cNvPr id="0" name="图片 14"/>
                      <p:cNvPicPr/>
                      <p:nvPr/>
                    </p:nvPicPr>
                    <p:blipFill>
                      <a:blip r:embed="rId8"/>
                      <a:stretch>
                        <a:fillRect/>
                      </a:stretch>
                    </p:blipFill>
                    <p:spPr>
                      <a:xfrm>
                        <a:off x="2882900" y="3433445"/>
                        <a:ext cx="1625482" cy="1440000"/>
                      </a:xfrm>
                      <a:prstGeom prst="rect">
                        <a:avLst/>
                      </a:prstGeom>
                    </p:spPr>
                  </p:pic>
                </p:oleObj>
              </mc:Fallback>
            </mc:AlternateContent>
          </a:graphicData>
        </a:graphic>
      </p:graphicFrame>
      <p:graphicFrame>
        <p:nvGraphicFramePr>
          <p:cNvPr id="16" name="对象 15"/>
          <p:cNvGraphicFramePr>
            <a:graphicFrameLocks noChangeAspect="1"/>
          </p:cNvGraphicFramePr>
          <p:nvPr/>
        </p:nvGraphicFramePr>
        <p:xfrm>
          <a:off x="5076190" y="3364230"/>
          <a:ext cx="1684827" cy="1440000"/>
        </p:xfrm>
        <a:graphic>
          <a:graphicData uri="http://schemas.openxmlformats.org/presentationml/2006/ole">
            <mc:AlternateContent xmlns:mc="http://schemas.openxmlformats.org/markup-compatibility/2006">
              <mc:Choice xmlns:v="urn:schemas-microsoft-com:vml" Requires="v">
                <p:oleObj spid="_x0000_s6162" r:id="rId9" imgW="2362200" imgH="2019300" progId="Paint.Picture">
                  <p:embed/>
                </p:oleObj>
              </mc:Choice>
              <mc:Fallback>
                <p:oleObj r:id="rId9" imgW="2362200" imgH="2019300" progId="Paint.Picture">
                  <p:embed/>
                  <p:pic>
                    <p:nvPicPr>
                      <p:cNvPr id="0" name="图片 16"/>
                      <p:cNvPicPr/>
                      <p:nvPr/>
                    </p:nvPicPr>
                    <p:blipFill>
                      <a:blip r:embed="rId10"/>
                      <a:stretch>
                        <a:fillRect/>
                      </a:stretch>
                    </p:blipFill>
                    <p:spPr>
                      <a:xfrm>
                        <a:off x="5076190" y="3364230"/>
                        <a:ext cx="1684827" cy="1440000"/>
                      </a:xfrm>
                      <a:prstGeom prst="rect">
                        <a:avLst/>
                      </a:prstGeom>
                    </p:spPr>
                  </p:pic>
                </p:oleObj>
              </mc:Fallback>
            </mc:AlternateContent>
          </a:graphicData>
        </a:graphic>
      </p:graphicFrame>
      <p:sp>
        <p:nvSpPr>
          <p:cNvPr id="3" name="Rectangle 4"/>
          <p:cNvSpPr txBox="1"/>
          <p:nvPr>
            <p:custDataLst>
              <p:tags r:id="rId2"/>
            </p:custDataLst>
          </p:nvPr>
        </p:nvSpPr>
        <p:spPr>
          <a:xfrm>
            <a:off x="214630" y="285750"/>
            <a:ext cx="7761605"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17.3 </a:t>
            </a:r>
            <a:r>
              <a:rPr lang="zh-CN" altLang="en-US" sz="3200" noProof="0" dirty="0">
                <a:latin typeface="黑体" panose="02010609060101010101" pitchFamily="2" charset="-122"/>
                <a:ea typeface="黑体" panose="02010609060101010101" pitchFamily="2" charset="-122"/>
                <a:sym typeface="+mn-ea"/>
              </a:rPr>
              <a:t>二叉排序树的删除算法</a:t>
            </a:r>
          </a:p>
        </p:txBody>
      </p:sp>
      <p:sp>
        <p:nvSpPr>
          <p:cNvPr id="4" name="文本框 3"/>
          <p:cNvSpPr txBox="1"/>
          <p:nvPr>
            <p:custDataLst>
              <p:tags r:id="rId3"/>
            </p:custDataLst>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二叉排序树删除算法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530465"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17.4 </a:t>
            </a:r>
            <a:r>
              <a:rPr sz="3200" noProof="0" dirty="0" err="1">
                <a:latin typeface="黑体" panose="02010609060101010101" pitchFamily="2" charset="-122"/>
                <a:ea typeface="黑体" panose="02010609060101010101" pitchFamily="2" charset="-122"/>
                <a:sym typeface="+mn-ea"/>
              </a:rPr>
              <a:t>二叉排序树的性能</a:t>
            </a:r>
            <a:r>
              <a:rPr lang="zh-CN" altLang="en-US" sz="3200" dirty="0">
                <a:latin typeface="黑体" panose="02010609060101010101" pitchFamily="2" charset="-122"/>
                <a:ea typeface="黑体" panose="02010609060101010101" pitchFamily="2" charset="-122"/>
                <a:sym typeface="+mn-ea"/>
              </a:rPr>
              <a:t>分析</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性能分析</a:t>
            </a:r>
          </a:p>
        </p:txBody>
      </p:sp>
      <p:sp>
        <p:nvSpPr>
          <p:cNvPr id="6" name="文本框 5"/>
          <p:cNvSpPr txBox="1"/>
          <p:nvPr/>
        </p:nvSpPr>
        <p:spPr>
          <a:xfrm>
            <a:off x="323215" y="1132205"/>
            <a:ext cx="7647305" cy="206121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随机情况下，n个结点的二叉排序树的平均查找长度与O(log</a:t>
            </a:r>
            <a:r>
              <a:rPr sz="2000" baseline="-25000" noProof="0" dirty="0">
                <a:ln>
                  <a:noFill/>
                </a:ln>
                <a:effectLst/>
                <a:uLnTx/>
                <a:uFillTx/>
                <a:latin typeface="Times New Roman" panose="02020603050405020304" pitchFamily="18" charset="0"/>
                <a:cs typeface="Times New Roman" panose="02020603050405020304" pitchFamily="18" charset="0"/>
                <a:sym typeface="+mn-ea"/>
              </a:rPr>
              <a:t>2</a:t>
            </a:r>
            <a:r>
              <a:rPr sz="2000" noProof="0" dirty="0">
                <a:ln>
                  <a:noFill/>
                </a:ln>
                <a:effectLst/>
                <a:uLnTx/>
                <a:uFillTx/>
                <a:latin typeface="Times New Roman" panose="02020603050405020304" pitchFamily="18" charset="0"/>
                <a:cs typeface="Times New Roman" panose="02020603050405020304" pitchFamily="18" charset="0"/>
                <a:sym typeface="+mn-ea"/>
              </a:rPr>
              <a:t>n)同数量级。</a:t>
            </a:r>
            <a:r>
              <a:rPr lang="zh-CN" sz="2000" noProof="0" dirty="0">
                <a:ln>
                  <a:noFill/>
                </a:ln>
                <a:effectLst/>
                <a:uLnTx/>
                <a:uFillTx/>
                <a:latin typeface="Times New Roman" panose="02020603050405020304" pitchFamily="18" charset="0"/>
                <a:cs typeface="Times New Roman" panose="02020603050405020304" pitchFamily="18" charset="0"/>
                <a:sym typeface="+mn-ea"/>
              </a:rPr>
              <a:t>即，</a:t>
            </a:r>
            <a:r>
              <a:rPr sz="2000" noProof="0" dirty="0">
                <a:ln>
                  <a:noFill/>
                </a:ln>
                <a:effectLst/>
                <a:uLnTx/>
                <a:uFillTx/>
                <a:latin typeface="Times New Roman" panose="02020603050405020304" pitchFamily="18" charset="0"/>
                <a:cs typeface="Times New Roman" panose="02020603050405020304" pitchFamily="18" charset="0"/>
                <a:sym typeface="+mn-ea"/>
              </a:rPr>
              <a:t>二叉排序树</a:t>
            </a:r>
            <a:r>
              <a:rPr lang="zh-CN" sz="2000" noProof="0" dirty="0">
                <a:ln>
                  <a:noFill/>
                </a:ln>
                <a:effectLst/>
                <a:uLnTx/>
                <a:uFillTx/>
                <a:latin typeface="Times New Roman" panose="02020603050405020304" pitchFamily="18" charset="0"/>
                <a:cs typeface="Times New Roman" panose="02020603050405020304" pitchFamily="18" charset="0"/>
                <a:sym typeface="+mn-ea"/>
              </a:rPr>
              <a:t>查找算法</a:t>
            </a:r>
            <a:r>
              <a:rPr sz="2000" noProof="0" dirty="0">
                <a:ln>
                  <a:noFill/>
                </a:ln>
                <a:effectLst/>
                <a:uLnTx/>
                <a:uFillTx/>
                <a:latin typeface="Times New Roman" panose="02020603050405020304" pitchFamily="18" charset="0"/>
                <a:cs typeface="Times New Roman" panose="02020603050405020304" pitchFamily="18" charset="0"/>
                <a:sym typeface="+mn-ea"/>
              </a:rPr>
              <a:t>的平均</a:t>
            </a:r>
            <a:r>
              <a:rPr lang="zh-CN" sz="2000" noProof="0" dirty="0">
                <a:ln>
                  <a:noFill/>
                </a:ln>
                <a:effectLst/>
                <a:uLnTx/>
                <a:uFillTx/>
                <a:latin typeface="Times New Roman" panose="02020603050405020304" pitchFamily="18" charset="0"/>
                <a:cs typeface="Times New Roman" panose="02020603050405020304" pitchFamily="18" charset="0"/>
                <a:sym typeface="+mn-ea"/>
              </a:rPr>
              <a:t>时间复杂度为</a:t>
            </a:r>
            <a:r>
              <a:rPr sz="2000" noProof="0" dirty="0">
                <a:ln>
                  <a:noFill/>
                </a:ln>
                <a:effectLst/>
                <a:uLnTx/>
                <a:uFillTx/>
                <a:latin typeface="Times New Roman" panose="02020603050405020304" pitchFamily="18" charset="0"/>
                <a:cs typeface="Times New Roman" panose="02020603050405020304" pitchFamily="18" charset="0"/>
                <a:sym typeface="+mn-ea"/>
              </a:rPr>
              <a:t>O(log</a:t>
            </a:r>
            <a:r>
              <a:rPr sz="2000" baseline="-25000" noProof="0" dirty="0">
                <a:ln>
                  <a:noFill/>
                </a:ln>
                <a:effectLst/>
                <a:uLnTx/>
                <a:uFillTx/>
                <a:latin typeface="Times New Roman" panose="02020603050405020304" pitchFamily="18" charset="0"/>
                <a:cs typeface="Times New Roman" panose="02020603050405020304" pitchFamily="18" charset="0"/>
                <a:sym typeface="+mn-ea"/>
              </a:rPr>
              <a:t>2</a:t>
            </a:r>
            <a:r>
              <a:rPr sz="2000" noProof="0" dirty="0">
                <a:ln>
                  <a:noFill/>
                </a:ln>
                <a:effectLst/>
                <a:uLnTx/>
                <a:uFillTx/>
                <a:latin typeface="Times New Roman" panose="02020603050405020304" pitchFamily="18" charset="0"/>
                <a:cs typeface="Times New Roman" panose="02020603050405020304" pitchFamily="18" charset="0"/>
                <a:sym typeface="+mn-ea"/>
              </a:rPr>
              <a:t>n)</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注意</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由值相同的 n 个关键字，构造所得的不同形态的各棵二叉排序树的平均查找长度的值不同，甚至可能差别很大。</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例如，关键字序列(3, 1, 2, 5, 4)、(1, 2, 3, 4, 5)所构造的二叉排序树分别如下图（左）、下图（右），</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ASL</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分别为</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2.2</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和</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3</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p>
        </p:txBody>
      </p:sp>
      <p:graphicFrame>
        <p:nvGraphicFramePr>
          <p:cNvPr id="4" name="对象 3"/>
          <p:cNvGraphicFramePr>
            <a:graphicFrameLocks noChangeAspect="1"/>
          </p:cNvGraphicFramePr>
          <p:nvPr/>
        </p:nvGraphicFramePr>
        <p:xfrm>
          <a:off x="1763395" y="3220085"/>
          <a:ext cx="1234131" cy="1080000"/>
        </p:xfrm>
        <a:graphic>
          <a:graphicData uri="http://schemas.openxmlformats.org/presentationml/2006/ole">
            <mc:AlternateContent xmlns:mc="http://schemas.openxmlformats.org/markup-compatibility/2006">
              <mc:Choice xmlns:v="urn:schemas-microsoft-com:vml" Requires="v">
                <p:oleObj spid="_x0000_s7179" r:id="rId3" imgW="1447800" imgH="1266825" progId="Paint.Picture">
                  <p:embed/>
                </p:oleObj>
              </mc:Choice>
              <mc:Fallback>
                <p:oleObj r:id="rId3" imgW="1447800" imgH="1266825" progId="Paint.Picture">
                  <p:embed/>
                  <p:pic>
                    <p:nvPicPr>
                      <p:cNvPr id="0" name="图片 4"/>
                      <p:cNvPicPr/>
                      <p:nvPr/>
                    </p:nvPicPr>
                    <p:blipFill>
                      <a:blip r:embed="rId4"/>
                      <a:stretch>
                        <a:fillRect/>
                      </a:stretch>
                    </p:blipFill>
                    <p:spPr>
                      <a:xfrm>
                        <a:off x="1763395" y="3220085"/>
                        <a:ext cx="1234131" cy="10800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3777615" y="3112770"/>
          <a:ext cx="1310050" cy="1440000"/>
        </p:xfrm>
        <a:graphic>
          <a:graphicData uri="http://schemas.openxmlformats.org/presentationml/2006/ole">
            <mc:AlternateContent xmlns:mc="http://schemas.openxmlformats.org/markup-compatibility/2006">
              <mc:Choice xmlns:v="urn:schemas-microsoft-com:vml" Requires="v">
                <p:oleObj spid="_x0000_s7180" r:id="rId5" imgW="1733550" imgH="1905000" progId="Paint.Picture">
                  <p:embed/>
                </p:oleObj>
              </mc:Choice>
              <mc:Fallback>
                <p:oleObj r:id="rId5" imgW="1733550" imgH="1905000" progId="Paint.Picture">
                  <p:embed/>
                  <p:pic>
                    <p:nvPicPr>
                      <p:cNvPr id="0" name="图片 7"/>
                      <p:cNvPicPr/>
                      <p:nvPr/>
                    </p:nvPicPr>
                    <p:blipFill>
                      <a:blip r:embed="rId6"/>
                      <a:stretch>
                        <a:fillRect/>
                      </a:stretch>
                    </p:blipFill>
                    <p:spPr>
                      <a:xfrm>
                        <a:off x="3777615" y="3112770"/>
                        <a:ext cx="1310050" cy="1440000"/>
                      </a:xfrm>
                      <a:prstGeom prst="rect">
                        <a:avLst/>
                      </a:prstGeom>
                    </p:spPr>
                  </p:pic>
                </p:oleObj>
              </mc:Fallback>
            </mc:AlternateContent>
          </a:graphicData>
        </a:graphic>
      </p:graphicFrame>
      <p:sp>
        <p:nvSpPr>
          <p:cNvPr id="9" name="文本框 8"/>
          <p:cNvSpPr txBox="1"/>
          <p:nvPr/>
        </p:nvSpPr>
        <p:spPr>
          <a:xfrm>
            <a:off x="5219700" y="3364865"/>
            <a:ext cx="3140075" cy="1322070"/>
          </a:xfrm>
          <a:prstGeom prst="rect">
            <a:avLst/>
          </a:prstGeom>
          <a:noFill/>
          <a:ln w="9525">
            <a:noFill/>
          </a:ln>
        </p:spPr>
        <p:txBody>
          <a:bodyPr wrap="square">
            <a:spAutoFit/>
          </a:bodyPr>
          <a:lstStyle/>
          <a:p>
            <a:r>
              <a:rPr lang="en-US" sz="2000" i="1">
                <a:latin typeface="Times New Roman" panose="02020603050405020304" pitchFamily="18" charset="0"/>
                <a:ea typeface="宋体" panose="02010600030101010101" pitchFamily="2" charset="-122"/>
              </a:rPr>
              <a:t>n</a:t>
            </a:r>
            <a:r>
              <a:rPr lang="zh-CN" sz="2000">
                <a:ea typeface="宋体" panose="02010600030101010101" pitchFamily="2" charset="-122"/>
              </a:rPr>
              <a:t>个结点的二叉排序树查找的</a:t>
            </a:r>
            <a:r>
              <a:rPr lang="zh-CN" sz="2000">
                <a:latin typeface="Times New Roman" panose="02020603050405020304" pitchFamily="18" charset="0"/>
                <a:ea typeface="宋体" panose="02010600030101010101" pitchFamily="2" charset="-122"/>
              </a:rPr>
              <a:t>最坏时间复杂度为</a:t>
            </a:r>
            <a:r>
              <a:rPr lang="en-US" sz="2000">
                <a:latin typeface="Times New Roman" panose="02020603050405020304" pitchFamily="18" charset="0"/>
                <a:ea typeface="宋体" panose="02010600030101010101" pitchFamily="2" charset="-122"/>
              </a:rPr>
              <a:t>O(</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a:t>
            </a:r>
            <a:r>
              <a:rPr lang="zh-CN" altLang="en-US" sz="2000">
                <a:latin typeface="Times New Roman" panose="02020603050405020304" pitchFamily="18" charset="0"/>
                <a:ea typeface="宋体" panose="02010600030101010101" pitchFamily="2" charset="-122"/>
              </a:rPr>
              <a:t>。</a:t>
            </a:r>
          </a:p>
          <a:p>
            <a:r>
              <a:rPr lang="zh-CN" altLang="en-US" sz="2000">
                <a:latin typeface="Times New Roman" panose="02020603050405020304" pitchFamily="18" charset="0"/>
                <a:ea typeface="宋体" panose="02010600030101010101" pitchFamily="2" charset="-122"/>
              </a:rPr>
              <a:t>为避免这种情况，可建立平衡二叉树。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23215" y="1275715"/>
            <a:ext cx="7647305" cy="33534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采用二叉排序树求解，该二叉排序树中每个结点的数据域包括气球颜色data和该颜色气球出现次数（气球个数）cnt。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因颜色不区分大小写，且要求按小写输出，故用字符串的lower方法将每个颜色转换为小写。</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使用插入算法insert创建二叉排序树，对于第一次出现的颜色，使其cnt为1插入到二叉排序树中，而对于已出现过的颜色，使其cnt增1。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采用二叉树的中序遍历算法查找出现次数最多的气球颜色，因二叉排序树的中序遍历序列按关键字升序排列，故最早出现的cnt取最大值的结点，其颜色满足字典序最小。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7494270" cy="3046095"/>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（1）记忆和理解二叉排序树的基础知识</a:t>
            </a:r>
          </a:p>
          <a:p>
            <a:r>
              <a:rPr sz="2400">
                <a:latin typeface="Times New Roman" panose="02020603050405020304" pitchFamily="18" charset="0"/>
                <a:ea typeface="宋体" panose="02010600030101010101" pitchFamily="2" charset="-122"/>
              </a:rPr>
              <a:t>（2）掌握二叉排序树的方法和算法实现。</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（1）掌握二叉排序树相关算法的实现。</a:t>
            </a:r>
          </a:p>
          <a:p>
            <a:r>
              <a:rPr sz="2400">
                <a:latin typeface="Times New Roman" panose="02020603050405020304" pitchFamily="18" charset="0"/>
                <a:ea typeface="宋体" panose="02010600030101010101" pitchFamily="2" charset="-122"/>
              </a:rPr>
              <a:t>（2）学会运用二叉排序树相关算法求解具体问题。</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激励学生奋发向上、勤学善思。</a:t>
            </a:r>
          </a:p>
        </p:txBody>
      </p:sp>
      <p:sp>
        <p:nvSpPr>
          <p:cNvPr id="2"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dirty="0">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17 </a:t>
            </a:r>
            <a:r>
              <a:rPr lang="zh-CN" altLang="en-US" sz="3200" noProof="0" dirty="0">
                <a:ln>
                  <a:noFill/>
                </a:ln>
                <a:effectLst/>
                <a:uLnTx/>
                <a:uFillTx/>
                <a:latin typeface="黑体" panose="02010609060101010101" pitchFamily="2" charset="-122"/>
                <a:ea typeface="黑体" panose="02010609060101010101" pitchFamily="2" charset="-122"/>
                <a:sym typeface="+mn-ea"/>
              </a:rPr>
              <a:t>二叉排序树</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23215" y="1275715"/>
            <a:ext cx="8561705" cy="156845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val=None, left=None, right=None, cnt=1):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self.data=val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数据域</a:t>
            </a:r>
            <a:r>
              <a:rPr lang="en-US" sz="1600">
                <a:latin typeface="Courier New" panose="02070309020205020404" charset="0"/>
                <a:ea typeface="宋体" panose="02010600030101010101" pitchFamily="2" charset="-122"/>
              </a:rPr>
              <a:t>data</a:t>
            </a:r>
            <a:r>
              <a:rPr lang="zh-CN" sz="1600">
                <a:latin typeface="Courier New" panose="02070309020205020404" charset="0"/>
                <a:ea typeface="宋体" panose="02010600030101010101" pitchFamily="2" charset="-122"/>
              </a:rPr>
              <a:t>保存气球颜色</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self.lchild=left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右孩子指针域</a:t>
            </a:r>
            <a:r>
              <a:rPr lang="en-US" sz="1600">
                <a:latin typeface="Courier New" panose="02070309020205020404" charset="0"/>
                <a:ea typeface="宋体" panose="02010600030101010101" pitchFamily="2" charset="-122"/>
              </a:rPr>
              <a: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self.rchild=right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右孩子指针域</a:t>
            </a:r>
            <a:r>
              <a:rPr lang="en-US" sz="1600">
                <a:latin typeface="Courier New" panose="02070309020205020404" charset="0"/>
                <a:ea typeface="宋体" panose="02010600030101010101" pitchFamily="2" charset="-122"/>
              </a:rPr>
              <a:t>rchild</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self.cnt=cnt                   # 数据域cnt保存气球个数，默认值为1</a:t>
            </a:r>
            <a:endParaRPr lang="en-US" altLang="en-US" sz="1600">
              <a:latin typeface="Times New Roman" panose="02020603050405020304" pitchFamily="18" charset="0"/>
              <a:ea typeface="宋体" panose="02010600030101010101" pitchFamily="2" charset="-122"/>
            </a:endParaRPr>
          </a:p>
        </p:txBody>
      </p:sp>
      <p:sp>
        <p:nvSpPr>
          <p:cNvPr id="7" name="文本框 6"/>
          <p:cNvSpPr txBox="1"/>
          <p:nvPr/>
        </p:nvSpPr>
        <p:spPr>
          <a:xfrm>
            <a:off x="395605" y="2788285"/>
            <a:ext cx="8552815" cy="1076325"/>
          </a:xfrm>
          <a:prstGeom prst="rect">
            <a:avLst/>
          </a:prstGeom>
          <a:noFill/>
          <a:ln w="9525">
            <a:noFill/>
          </a:ln>
        </p:spPr>
        <p:txBody>
          <a:bodyPr wrap="square">
            <a:spAutoFit/>
          </a:bodyPr>
          <a:lstStyle/>
          <a:p>
            <a:r>
              <a:rPr lang="en-US" sz="1600">
                <a:latin typeface="Courier New" panose="02070309020205020404" charset="0"/>
                <a:sym typeface="+mn-ea"/>
              </a:rPr>
              <a:t>class BST:               # </a:t>
            </a:r>
            <a:r>
              <a:rPr lang="zh-CN" sz="1600">
                <a:latin typeface="Courier New" panose="02070309020205020404" charset="0"/>
                <a:sym typeface="+mn-ea"/>
              </a:rPr>
              <a:t>二叉排序树类，省略本题无需的查找算法</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def __init__(self):</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self.root=None</a:t>
            </a:r>
          </a:p>
          <a:p>
            <a:r>
              <a:rPr lang="en-US" altLang="en-US" sz="1600">
                <a:latin typeface="Courier New" panose="02070309020205020404" charset="0"/>
                <a:ea typeface="宋体" panose="02010600030101010101" pitchFamily="2" charset="-122"/>
              </a:rPr>
              <a:t>    # </a:t>
            </a:r>
            <a:r>
              <a:rPr lang="zh-CN" altLang="en-US" sz="1600">
                <a:latin typeface="Courier New" panose="02070309020205020404" charset="0"/>
                <a:ea typeface="宋体" panose="02010600030101010101" pitchFamily="2" charset="-122"/>
              </a:rPr>
              <a:t>插入算法见后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78517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112520"/>
            <a:ext cx="8490585" cy="3784600"/>
          </a:xfrm>
          <a:prstGeom prst="rect">
            <a:avLst/>
          </a:prstGeom>
          <a:noFill/>
          <a:ln w="9525">
            <a:noFill/>
          </a:ln>
        </p:spPr>
        <p:txBody>
          <a:bodyPr wrap="square">
            <a:spAutoFit/>
          </a:bodyPr>
          <a:lstStyle/>
          <a:p>
            <a:r>
              <a:rPr lang="en-US" sz="1600">
                <a:latin typeface="Courier New" panose="02070309020205020404" charset="0"/>
                <a:sym typeface="+mn-ea"/>
              </a:rPr>
              <a:t>class BST:                    # </a:t>
            </a:r>
            <a:r>
              <a:rPr lang="zh-CN" sz="1600">
                <a:latin typeface="Courier New" panose="02070309020205020404" charset="0"/>
                <a:sym typeface="+mn-ea"/>
              </a:rPr>
              <a:t>二叉排序树类</a:t>
            </a:r>
            <a:r>
              <a:rPr lang="en-US" sz="1600">
                <a:latin typeface="Courier New" panose="02070309020205020404" charset="0"/>
                <a:cs typeface="Courier New" panose="02070309020205020404" charset="0"/>
                <a:sym typeface="+mn-ea"/>
              </a:rPr>
              <a:t> </a:t>
            </a: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def insert(self, x):      # </a:t>
            </a:r>
            <a:r>
              <a:rPr lang="zh-CN" sz="1600">
                <a:latin typeface="Courier New" panose="02070309020205020404" charset="0"/>
                <a:sym typeface="+mn-ea"/>
              </a:rPr>
              <a:t>二叉排序树插入算法，</a:t>
            </a:r>
            <a:r>
              <a:rPr lang="en-US" sz="1600">
                <a:latin typeface="Courier New" panose="02070309020205020404" charset="0"/>
                <a:sym typeface="+mn-ea"/>
              </a:rPr>
              <a:t>x</a:t>
            </a:r>
            <a:r>
              <a:rPr lang="zh-CN" sz="1600">
                <a:latin typeface="Courier New" panose="02070309020205020404" charset="0"/>
                <a:sym typeface="+mn-ea"/>
              </a:rPr>
              <a:t>为待插入气球颜色</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if self.root is None:</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若是空树，则插入为根结点</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self.root=Node(x); return</a:t>
            </a:r>
            <a:r>
              <a:rPr lang="en-US" sz="1600">
                <a:latin typeface="Courier New" panose="02070309020205020404" charset="0"/>
                <a:cs typeface="Courier New" panose="02070309020205020404" charset="0"/>
                <a:sym typeface="+mn-ea"/>
              </a:rPr>
              <a:t>        </a:t>
            </a:r>
          </a:p>
          <a:p>
            <a:r>
              <a:rPr lang="en-US" sz="1600">
                <a:latin typeface="Courier New" panose="02070309020205020404" charset="0"/>
                <a:sym typeface="+mn-ea"/>
              </a:rPr>
              <a:t>        p=self.root</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指针</a:t>
            </a:r>
            <a:r>
              <a:rPr lang="en-US" sz="1600">
                <a:latin typeface="Courier New" panose="02070309020205020404" charset="0"/>
                <a:sym typeface="+mn-ea"/>
              </a:rPr>
              <a:t>p</a:t>
            </a:r>
            <a:r>
              <a:rPr lang="zh-CN" sz="1600">
                <a:latin typeface="Courier New" panose="02070309020205020404" charset="0"/>
                <a:sym typeface="+mn-ea"/>
              </a:rPr>
              <a:t>先指向根结点</a:t>
            </a:r>
            <a:endParaRPr lang="zh-CN" sz="1600">
              <a:latin typeface="Courier New" panose="02070309020205020404" charset="0"/>
              <a:ea typeface="宋体" panose="02010600030101010101" pitchFamily="2" charset="-122"/>
            </a:endParaRPr>
          </a:p>
          <a:p>
            <a:r>
              <a:rPr lang="en-US" altLang="en-US" sz="1600">
                <a:latin typeface="Times New Roman" panose="02020603050405020304" pitchFamily="18" charset="0"/>
                <a:sym typeface="+mn-ea"/>
              </a:rPr>
              <a:t>                   </a:t>
            </a:r>
            <a:r>
              <a:rPr lang="en-US" sz="1600">
                <a:latin typeface="Courier New" panose="02070309020205020404" charset="0"/>
                <a:ea typeface="宋体" panose="02010600030101010101" pitchFamily="2" charset="-122"/>
              </a:rPr>
              <a:t>while p!=None: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还有指向（非空指针）时循环</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x&lt;p.data: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小于</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所指结点的颜色，则往其左子树插入</a:t>
            </a:r>
          </a:p>
          <a:p>
            <a:r>
              <a:rPr lang="en-US" sz="1600">
                <a:latin typeface="Courier New" panose="02070309020205020404" charset="0"/>
                <a:sym typeface="+mn-ea"/>
              </a:rPr>
              <a:t>                # </a:t>
            </a:r>
            <a:r>
              <a:rPr lang="zh-CN" sz="1600">
                <a:latin typeface="Courier New" panose="02070309020205020404" charset="0"/>
                <a:sym typeface="+mn-ea"/>
              </a:rPr>
              <a:t>若</a:t>
            </a:r>
            <a:r>
              <a:rPr lang="en-US" sz="1600">
                <a:latin typeface="Courier New" panose="02070309020205020404" charset="0"/>
                <a:sym typeface="+mn-ea"/>
              </a:rPr>
              <a:t>p</a:t>
            </a:r>
            <a:r>
              <a:rPr lang="zh-CN" sz="1600">
                <a:latin typeface="Courier New" panose="02070309020205020404" charset="0"/>
                <a:sym typeface="+mn-ea"/>
              </a:rPr>
              <a:t>所指结点的左孩子为空，则插入为</a:t>
            </a:r>
            <a:r>
              <a:rPr lang="en-US" sz="1600">
                <a:latin typeface="Courier New" panose="02070309020205020404" charset="0"/>
                <a:sym typeface="+mn-ea"/>
              </a:rPr>
              <a:t>p</a:t>
            </a:r>
            <a:r>
              <a:rPr lang="zh-CN" sz="1600">
                <a:latin typeface="Courier New" panose="02070309020205020404" charset="0"/>
                <a:sym typeface="+mn-ea"/>
              </a:rPr>
              <a:t>的左孩子</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p.lchild is None: p.lchild=Node(x); break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p=p.lchild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p</a:t>
            </a:r>
            <a:r>
              <a:rPr lang="zh-CN" sz="1600">
                <a:latin typeface="Courier New" panose="02070309020205020404" charset="0"/>
                <a:ea typeface="宋体" panose="02010600030101010101" pitchFamily="2" charset="-122"/>
              </a:rPr>
              <a:t>指向其所指结点的左孩子</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elif x&gt;p.data: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大于</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所指结点的颜色，则往其右子树插入</a:t>
            </a: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若</a:t>
            </a:r>
            <a:r>
              <a:rPr lang="en-US" sz="1600">
                <a:latin typeface="Courier New" panose="02070309020205020404" charset="0"/>
                <a:sym typeface="+mn-ea"/>
              </a:rPr>
              <a:t>p</a:t>
            </a:r>
            <a:r>
              <a:rPr lang="zh-CN" sz="1600">
                <a:latin typeface="Courier New" panose="02070309020205020404" charset="0"/>
                <a:sym typeface="+mn-ea"/>
              </a:rPr>
              <a:t>所指结点的右孩子为空，则插入为</a:t>
            </a:r>
            <a:r>
              <a:rPr lang="en-US" sz="1600">
                <a:latin typeface="Courier New" panose="02070309020205020404" charset="0"/>
                <a:sym typeface="+mn-ea"/>
              </a:rPr>
              <a:t>p</a:t>
            </a:r>
            <a:r>
              <a:rPr lang="zh-CN" sz="1600">
                <a:latin typeface="Courier New" panose="02070309020205020404" charset="0"/>
                <a:sym typeface="+mn-ea"/>
              </a:rPr>
              <a:t>的右孩子</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p.rchild is None: p.rchild=Node(x); break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p=p.rchild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p</a:t>
            </a:r>
            <a:r>
              <a:rPr lang="zh-CN" sz="1600">
                <a:latin typeface="Courier New" panose="02070309020205020404" charset="0"/>
                <a:ea typeface="宋体" panose="02010600030101010101" pitchFamily="2" charset="-122"/>
              </a:rPr>
              <a:t>指向其所指结点的右孩子</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a:t>
            </a:r>
            <a:r>
              <a:rPr lang="en-US" sz="1600">
                <a:latin typeface="Courier New" panose="02070309020205020404" charset="0"/>
                <a:sym typeface="+mn-ea"/>
              </a:rPr>
              <a:t>p.cnt+=1; 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等于</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所指结点的颜色，则其个数增</a:t>
            </a:r>
            <a:r>
              <a:rPr lang="en-US" sz="1600">
                <a:latin typeface="Courier New" panose="02070309020205020404" charset="0"/>
                <a:ea typeface="宋体" panose="02010600030101010101" pitchFamily="2" charset="-122"/>
              </a:rPr>
              <a:t>1</a:t>
            </a:r>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23850" y="1353185"/>
            <a:ext cx="8552815" cy="206121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inOrder(T):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按二叉树的中序遍历算法求个数最多的气球颜色</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 is None: return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global res, cnt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res</a:t>
            </a:r>
            <a:r>
              <a:rPr lang="zh-CN" sz="1600">
                <a:latin typeface="Courier New" panose="02070309020205020404" charset="0"/>
                <a:ea typeface="宋体" panose="02010600030101010101" pitchFamily="2" charset="-122"/>
              </a:rPr>
              <a:t>保存结果颜色，</a:t>
            </a:r>
            <a:r>
              <a:rPr lang="en-US" sz="1600">
                <a:latin typeface="Courier New" panose="02070309020205020404" charset="0"/>
                <a:ea typeface="宋体" panose="02010600030101010101" pitchFamily="2" charset="-122"/>
              </a:rPr>
              <a:t>cnt</a:t>
            </a:r>
            <a:r>
              <a:rPr lang="zh-CN" sz="1600">
                <a:latin typeface="Courier New" panose="02070309020205020404" charset="0"/>
                <a:ea typeface="宋体" panose="02010600030101010101" pitchFamily="2" charset="-122"/>
              </a:rPr>
              <a:t>是假设的最大个数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inOrder(T.lchild)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T.cnt&gt;cnt: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若当前颜色的气球个数多于假设最大个数，则更新之</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cnt=T.cnt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res=T.data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inOrder(T.rchild)</a:t>
            </a:r>
            <a:endParaRPr lang="en-US" altLang="en-US" sz="1600">
              <a:latin typeface="Courier New" panose="02070309020205020404" charset="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317500" y="1327785"/>
            <a:ext cx="7639685"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T=int(input())</a:t>
            </a:r>
          </a:p>
          <a:p>
            <a:r>
              <a:rPr lang="en-US" sz="1600">
                <a:latin typeface="Courier New" panose="02070309020205020404" charset="0"/>
                <a:ea typeface="宋体" panose="02010600030101010101" pitchFamily="2" charset="-122"/>
              </a:rPr>
              <a:t>for i in range(T):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存放结果</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n,*a=input().split()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n=int(n)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T=BST()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it in 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把列表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中的颜色转换为小写插入到二叉排序树中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T.insert(it.lower())</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inOrder(T.root)</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print(res)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17.5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23215" y="1275715"/>
            <a:ext cx="764730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若为了提高编码效率，则此问题可用Python之字典求解。</a:t>
            </a:r>
          </a:p>
        </p:txBody>
      </p:sp>
      <p:sp>
        <p:nvSpPr>
          <p:cNvPr id="100" name="文本框 99"/>
          <p:cNvSpPr txBox="1"/>
          <p:nvPr/>
        </p:nvSpPr>
        <p:spPr>
          <a:xfrm>
            <a:off x="323215" y="1602740"/>
            <a:ext cx="8651875"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T=int(input())</a:t>
            </a:r>
          </a:p>
          <a:p>
            <a:r>
              <a:rPr lang="en-US" sz="1600">
                <a:latin typeface="Courier New" panose="02070309020205020404" charset="0"/>
                <a:ea typeface="宋体" panose="02010600030101010101" pitchFamily="2" charset="-122"/>
              </a:rPr>
              <a:t>for i in range(T):</a:t>
            </a:r>
          </a:p>
          <a:p>
            <a:r>
              <a:rPr lang="en-US" sz="1600">
                <a:latin typeface="Courier New" panose="02070309020205020404" charset="0"/>
                <a:ea typeface="宋体" panose="02010600030101010101" pitchFamily="2" charset="-122"/>
              </a:rPr>
              <a:t>    n,*a=input().split()</a:t>
            </a:r>
          </a:p>
          <a:p>
            <a:r>
              <a:rPr lang="en-US" sz="1600">
                <a:latin typeface="Courier New" panose="02070309020205020404" charset="0"/>
                <a:ea typeface="宋体" panose="02010600030101010101" pitchFamily="2" charset="-122"/>
              </a:rPr>
              <a:t>    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d</a:t>
            </a:r>
            <a:r>
              <a:rPr lang="zh-CN" sz="1600">
                <a:latin typeface="Courier New" panose="02070309020205020404" charset="0"/>
                <a:ea typeface="宋体" panose="02010600030101010101" pitchFamily="2" charset="-122"/>
              </a:rPr>
              <a:t>初始为空字典</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for it in 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创建字典，气球颜色为键，气球个数为值</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s=it.lower()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it</a:t>
            </a:r>
            <a:r>
              <a:rPr lang="zh-CN" sz="1600">
                <a:latin typeface="Courier New" panose="02070309020205020404" charset="0"/>
                <a:ea typeface="宋体" panose="02010600030101010101" pitchFamily="2" charset="-122"/>
              </a:rPr>
              <a:t>转换为小写存放在</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中</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d[s]=d.get(s,0)+1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d.get(s,0)</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d</a:t>
            </a:r>
            <a:r>
              <a:rPr lang="zh-CN" sz="1600">
                <a:latin typeface="Courier New" panose="02070309020205020404" charset="0"/>
                <a:ea typeface="宋体" panose="02010600030101010101" pitchFamily="2" charset="-122"/>
              </a:rPr>
              <a:t>中存在键</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，则取其值，否则取</a:t>
            </a:r>
            <a:r>
              <a:rPr lang="en-US" sz="1600">
                <a:latin typeface="Courier New" panose="02070309020205020404" charset="0"/>
                <a:ea typeface="宋体" panose="02010600030101010101" pitchFamily="2" charset="-122"/>
              </a:rPr>
              <a:t>0</a:t>
            </a:r>
          </a:p>
          <a:p>
            <a:r>
              <a:rPr lang="en-US" sz="1600">
                <a:latin typeface="Courier New" panose="02070309020205020404" charset="0"/>
                <a:ea typeface="宋体" panose="02010600030101010101" pitchFamily="2" charset="-122"/>
              </a:rPr>
              <a:t>    maxNum=0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假设的最大个数</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res=""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保存结果</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for it in 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在字典</a:t>
            </a:r>
            <a:r>
              <a:rPr lang="en-US" sz="1600">
                <a:latin typeface="Courier New" panose="02070309020205020404" charset="0"/>
                <a:ea typeface="宋体" panose="02010600030101010101" pitchFamily="2" charset="-122"/>
              </a:rPr>
              <a:t>d</a:t>
            </a:r>
            <a:r>
              <a:rPr lang="zh-CN" sz="1600">
                <a:latin typeface="Courier New" panose="02070309020205020404" charset="0"/>
                <a:ea typeface="宋体" panose="02010600030101010101" pitchFamily="2" charset="-122"/>
              </a:rPr>
              <a:t>中查找个数最多的、字典序最小的气球颜色</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if d[it]&gt;maxNum: maxNum=d[it]; res=it</a:t>
            </a:r>
          </a:p>
          <a:p>
            <a:r>
              <a:rPr lang="en-US" sz="1600">
                <a:latin typeface="Courier New" panose="02070309020205020404" charset="0"/>
                <a:ea typeface="宋体" panose="02010600030101010101" pitchFamily="2" charset="-122"/>
              </a:rPr>
              <a:t>        elif d[it]==maxNum and it&lt;res: res=it</a:t>
            </a:r>
            <a:endParaRPr lang="en-US" sz="1600">
              <a:latin typeface="Times New Roman" panose="02020603050405020304" pitchFamily="18" charset="0"/>
              <a:ea typeface="宋体" panose="02010600030101010101" pitchFamily="2" charset="-122"/>
            </a:endParaRPr>
          </a:p>
          <a:p>
            <a:r>
              <a:rPr lang="en-US" sz="1600">
                <a:latin typeface="Times New Roman" panose="02020603050405020304" pitchFamily="18" charset="0"/>
                <a:ea typeface="宋体" panose="02010600030101010101" pitchFamily="2" charset="-122"/>
              </a:rPr>
              <a:t>          </a:t>
            </a:r>
            <a:r>
              <a:rPr lang="en-US" sz="1600">
                <a:latin typeface="Courier New" panose="02070309020205020404" charset="0"/>
                <a:ea typeface="宋体" panose="02010600030101010101" pitchFamily="2" charset="-122"/>
              </a:rPr>
              <a:t>print(res)</a:t>
            </a:r>
            <a:endParaRPr lang="en-US" altLang="en-US" sz="16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341503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在ACM程序设计竞赛赛场，当某个队伍AC（正确解答）一道题目后就会在其前面升起1个彩色气球。而且每种颜色的气球只能用在一道题目上，所以不同颜色的气球不能相互替代。在某次比赛中，有1道最简单的题目（签到题），显然该题是被AC最多的。已知比赛过程中已送出的气球数量以及每个气球的颜色，请判断哪道题是签到题。若有多道题目的已送气球数相同，则认为字典序最小的颜色对应着签到题。</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正整数T，表示测试数据的组数，然后是T组测试数据。每组测试先输入一个整数n（1≤n≤100），代表已经送出的气球总数，然后输入n个已送出气球的颜色（由长度不超过6且不包含空格的英文字母组成），数据之间间隔一个空格。注意，统计时，忽略气球颜色的大小写。</a:t>
            </a:r>
            <a:endParaRPr lang="en-US" sz="180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423410" y="2387600"/>
            <a:ext cx="297180" cy="368300"/>
          </a:xfrm>
          <a:prstGeom prst="rect">
            <a:avLst/>
          </a:prstGeom>
          <a:noFill/>
        </p:spPr>
        <p:txBody>
          <a:bodyPr wrap="none" rtlCol="0" anchor="t">
            <a:spAutoFit/>
          </a:bodyPr>
          <a:lstStyle/>
          <a:p>
            <a:r>
              <a:rPr>
                <a:latin typeface="Times New Roman" panose="02020603050405020304" pitchFamily="18" charset="0"/>
                <a:cs typeface="Times New Roman" panose="02020603050405020304" pitchFamily="18" charset="0"/>
                <a:sym typeface="+mn-ea"/>
              </a:rPr>
              <a:t>x</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寻找签到题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cs typeface="Times New Roman" panose="02020603050405020304" pitchFamily="18" charset="0"/>
              </a:rPr>
              <a:t>       </a:t>
            </a:r>
            <a:r>
              <a:rPr sz="1800">
                <a:cs typeface="Times New Roman" panose="02020603050405020304" pitchFamily="18" charset="0"/>
              </a:rPr>
              <a:t>对于每组测试，在一行上输出一个由小写字母构成的字符串，表示签到题对应的气球颜色。</a:t>
            </a:r>
          </a:p>
        </p:txBody>
      </p:sp>
      <p:sp>
        <p:nvSpPr>
          <p:cNvPr id="2" name="文本框 1"/>
          <p:cNvSpPr txBox="1"/>
          <p:nvPr>
            <p:custDataLst>
              <p:tags r:id="rId1"/>
            </p:custDataLst>
          </p:nvPr>
        </p:nvSpPr>
        <p:spPr>
          <a:xfrm>
            <a:off x="395605" y="2212340"/>
            <a:ext cx="3476625" cy="203009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2</a:t>
            </a:r>
          </a:p>
          <a:p>
            <a:r>
              <a:rPr lang="en-US" sz="1800">
                <a:latin typeface="Times New Roman" panose="02020603050405020304" pitchFamily="18" charset="0"/>
                <a:ea typeface="宋体" panose="02010600030101010101" pitchFamily="2" charset="-122"/>
              </a:rPr>
              <a:t>5 RED Red Blue Green REd</a:t>
            </a:r>
          </a:p>
          <a:p>
            <a:r>
              <a:rPr lang="en-US" sz="1800">
                <a:latin typeface="Times New Roman" panose="02020603050405020304" pitchFamily="18" charset="0"/>
                <a:ea typeface="宋体" panose="02010600030101010101" pitchFamily="2" charset="-122"/>
              </a:rPr>
              <a:t>5 Red Blue Orange BluE REd</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red</a:t>
            </a:r>
          </a:p>
          <a:p>
            <a:r>
              <a:rPr lang="en-US" sz="1800">
                <a:latin typeface="Times New Roman" panose="02020603050405020304" pitchFamily="18" charset="0"/>
                <a:ea typeface="宋体" panose="02010600030101010101" pitchFamily="2" charset="-122"/>
              </a:rPr>
              <a:t>blue</a:t>
            </a:r>
          </a:p>
        </p:txBody>
      </p:sp>
      <p:sp>
        <p:nvSpPr>
          <p:cNvPr id="4" name="文本框 3"/>
          <p:cNvSpPr txBox="1"/>
          <p:nvPr/>
        </p:nvSpPr>
        <p:spPr>
          <a:xfrm>
            <a:off x="3636010" y="2931795"/>
            <a:ext cx="5080000" cy="1476375"/>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先建立二叉排序树（以气球颜色为关键字、且以气球颜色出现次数为对应的值），</a:t>
            </a:r>
          </a:p>
          <a:p>
            <a:r>
              <a:rPr lang="zh-CN" sz="1800">
                <a:latin typeface="Times New Roman" panose="02020603050405020304" pitchFamily="18" charset="0"/>
                <a:ea typeface="宋体" panose="02010600030101010101" pitchFamily="2" charset="-122"/>
              </a:rPr>
              <a:t>再中序遍历二叉排序树查找出现次数最多的气球颜色。</a:t>
            </a:r>
            <a:endParaRPr lang="zh-CN" altLang="en-US"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17.1 </a:t>
            </a:r>
            <a:r>
              <a:rPr sz="3200" noProof="0" dirty="0" err="1">
                <a:ln>
                  <a:noFill/>
                </a:ln>
                <a:effectLst/>
                <a:uLnTx/>
                <a:uFillTx/>
                <a:latin typeface="黑体" panose="02010609060101010101" pitchFamily="2" charset="-122"/>
                <a:ea typeface="黑体" panose="02010609060101010101" pitchFamily="2" charset="-122"/>
                <a:sym typeface="+mn-ea"/>
              </a:rPr>
              <a:t>二叉排序树</a:t>
            </a:r>
            <a:r>
              <a:rPr lang="zh-CN" altLang="en-US" sz="3200" noProof="0" dirty="0">
                <a:ln>
                  <a:noFill/>
                </a:ln>
                <a:effectLst/>
                <a:uLnTx/>
                <a:uFillTx/>
                <a:latin typeface="黑体" panose="02010609060101010101" pitchFamily="2" charset="-122"/>
                <a:ea typeface="黑体" panose="02010609060101010101" pitchFamily="2" charset="-122"/>
                <a:sym typeface="+mn-ea"/>
              </a:rPr>
              <a:t>的定义</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
        <p:nvSpPr>
          <p:cNvPr id="6" name="文本框 5"/>
          <p:cNvSpPr txBox="1"/>
          <p:nvPr/>
        </p:nvSpPr>
        <p:spPr>
          <a:xfrm>
            <a:off x="323215" y="1275715"/>
            <a:ext cx="5539105" cy="353822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二叉排序树</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也称二叉搜索树，它或为一棵空树，或者是具有如下特性的二叉树：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（1）若它的左子树不空，则左子树上所有结点的关键字值均小于根结点的关键字值；</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（2）若它的右子树不空，则右子树上所有结点的关键字值均大于根结点的关键字值；</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（3）它的左、右子树也都分别是二叉排序树。</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例如，右上图为二叉排序树，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zh-CN" sz="2000" noProof="0" dirty="0">
                <a:ln>
                  <a:noFill/>
                </a:ln>
                <a:effectLst/>
                <a:uLnTx/>
                <a:uFillTx/>
                <a:latin typeface="Times New Roman" panose="02020603050405020304" pitchFamily="18" charset="0"/>
                <a:cs typeface="Times New Roman" panose="02020603050405020304" pitchFamily="18" charset="0"/>
                <a:sym typeface="+mn-ea"/>
              </a:rPr>
              <a:t>右下图为非二叉排序树。</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二叉排序树的中序遍历序列是一个升序序列。</a:t>
            </a:r>
          </a:p>
        </p:txBody>
      </p:sp>
      <p:graphicFrame>
        <p:nvGraphicFramePr>
          <p:cNvPr id="3" name="对象 2"/>
          <p:cNvGraphicFramePr>
            <a:graphicFrameLocks noChangeAspect="1"/>
          </p:cNvGraphicFramePr>
          <p:nvPr/>
        </p:nvGraphicFramePr>
        <p:xfrm>
          <a:off x="6156325" y="1275715"/>
          <a:ext cx="1501224" cy="1440000"/>
        </p:xfrm>
        <a:graphic>
          <a:graphicData uri="http://schemas.openxmlformats.org/presentationml/2006/ole">
            <mc:AlternateContent xmlns:mc="http://schemas.openxmlformats.org/markup-compatibility/2006">
              <mc:Choice xmlns:v="urn:schemas-microsoft-com:vml" Requires="v">
                <p:oleObj spid="_x0000_s1035" r:id="rId3" imgW="2333625" imgH="2238375" progId="Paint.Picture">
                  <p:embed/>
                </p:oleObj>
              </mc:Choice>
              <mc:Fallback>
                <p:oleObj r:id="rId3" imgW="2333625" imgH="2238375" progId="Paint.Picture">
                  <p:embed/>
                  <p:pic>
                    <p:nvPicPr>
                      <p:cNvPr id="0" name="图片 3"/>
                      <p:cNvPicPr/>
                      <p:nvPr/>
                    </p:nvPicPr>
                    <p:blipFill>
                      <a:blip r:embed="rId4"/>
                      <a:stretch>
                        <a:fillRect/>
                      </a:stretch>
                    </p:blipFill>
                    <p:spPr>
                      <a:xfrm>
                        <a:off x="6156325" y="1275715"/>
                        <a:ext cx="1501224" cy="1440000"/>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6095365" y="2860040"/>
          <a:ext cx="1622896" cy="1440000"/>
        </p:xfrm>
        <a:graphic>
          <a:graphicData uri="http://schemas.openxmlformats.org/presentationml/2006/ole">
            <mc:AlternateContent xmlns:mc="http://schemas.openxmlformats.org/markup-compatibility/2006">
              <mc:Choice xmlns:v="urn:schemas-microsoft-com:vml" Requires="v">
                <p:oleObj spid="_x0000_s1036" r:id="rId5" imgW="2533650" imgH="2247900" progId="Paint.Picture">
                  <p:embed/>
                </p:oleObj>
              </mc:Choice>
              <mc:Fallback>
                <p:oleObj r:id="rId5" imgW="2533650" imgH="2247900" progId="Paint.Picture">
                  <p:embed/>
                  <p:pic>
                    <p:nvPicPr>
                      <p:cNvPr id="0" name="图片 8"/>
                      <p:cNvPicPr/>
                      <p:nvPr/>
                    </p:nvPicPr>
                    <p:blipFill>
                      <a:blip r:embed="rId6"/>
                      <a:stretch>
                        <a:fillRect/>
                      </a:stretch>
                    </p:blipFill>
                    <p:spPr>
                      <a:xfrm>
                        <a:off x="6095365" y="2860040"/>
                        <a:ext cx="1622896"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 calcmode="lin" valueType="num">
                                      <p:cBhvr additive="base">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6" end="6"/>
                                            </p:txEl>
                                          </p:spTgt>
                                        </p:tgtEl>
                                        <p:attrNameLst>
                                          <p:attrName>style.visibility</p:attrName>
                                        </p:attrNameLst>
                                      </p:cBhvr>
                                      <p:to>
                                        <p:strVal val="visible"/>
                                      </p:to>
                                    </p:set>
                                    <p:anim calcmode="lin" valueType="num">
                                      <p:cBhvr additive="base">
                                        <p:cTn id="5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二叉排序树的查找算法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nvSpPr>
        <p:spPr>
          <a:xfrm>
            <a:off x="323215" y="1275715"/>
            <a:ext cx="5760085" cy="34766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二叉排序树的查找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的算法思想：</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若二叉排序树为空，则查找失败；否则，</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（1）若给定值等于根结点的关键字，则查找成功；</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（2）若给定值小于根结点的关键字，则继续在左子树上按相同的方法进行查找；</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（3）若给定值大于根结点的关键字，则继续在右子树上按相同的方法进行查找。</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例如，右图中查找54，则将依次比较29、76、52、54，最终查找成功；若查找20，则将依次比较29、16、19，最终查找失败</a:t>
            </a:r>
          </a:p>
        </p:txBody>
      </p:sp>
      <p:graphicFrame>
        <p:nvGraphicFramePr>
          <p:cNvPr id="10" name="对象 9"/>
          <p:cNvGraphicFramePr>
            <a:graphicFrameLocks noChangeAspect="1"/>
          </p:cNvGraphicFramePr>
          <p:nvPr/>
        </p:nvGraphicFramePr>
        <p:xfrm>
          <a:off x="6228080" y="3435985"/>
          <a:ext cx="1501224" cy="1440000"/>
        </p:xfrm>
        <a:graphic>
          <a:graphicData uri="http://schemas.openxmlformats.org/presentationml/2006/ole">
            <mc:AlternateContent xmlns:mc="http://schemas.openxmlformats.org/markup-compatibility/2006">
              <mc:Choice xmlns:v="urn:schemas-microsoft-com:vml" Requires="v">
                <p:oleObj spid="_x0000_s2054" r:id="rId3" imgW="2333625" imgH="2238375" progId="Paint.Picture">
                  <p:embed/>
                </p:oleObj>
              </mc:Choice>
              <mc:Fallback>
                <p:oleObj r:id="rId3" imgW="2333625" imgH="2238375" progId="Paint.Picture">
                  <p:embed/>
                  <p:pic>
                    <p:nvPicPr>
                      <p:cNvPr id="0" name="图片 3"/>
                      <p:cNvPicPr/>
                      <p:nvPr/>
                    </p:nvPicPr>
                    <p:blipFill>
                      <a:blip r:embed="rId4"/>
                      <a:stretch>
                        <a:fillRect/>
                      </a:stretch>
                    </p:blipFill>
                    <p:spPr>
                      <a:xfrm>
                        <a:off x="6228080" y="3435985"/>
                        <a:ext cx="1501224"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二叉排序树的查找算法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nvSpPr>
        <p:spPr>
          <a:xfrm>
            <a:off x="323215" y="1275715"/>
            <a:ext cx="7647305" cy="17532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在二叉排序树的查找过程中，生成了一条查找路径：</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（1）从根结点出发，沿着左分支或右分支逐层向下直至找到关键字等于给定值的结点（查找成功）；</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（2）从根结点出发，沿着左分支或右分支逐层向下直至指针指向空树为止（查找失败）。</a:t>
            </a:r>
          </a:p>
        </p:txBody>
      </p:sp>
      <p:sp>
        <p:nvSpPr>
          <p:cNvPr id="5" name="Rectangle 4">
            <a:extLst>
              <a:ext uri="{FF2B5EF4-FFF2-40B4-BE49-F238E27FC236}">
                <a16:creationId xmlns:a16="http://schemas.microsoft.com/office/drawing/2014/main" id="{E7925F11-116D-450C-822B-A818AA92E902}"/>
              </a:ext>
            </a:extLst>
          </p:cNvPr>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插入</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nvSpPr>
        <p:spPr>
          <a:xfrm>
            <a:off x="323215" y="1275715"/>
            <a:ext cx="7647305" cy="206121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二叉排序树的</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插入操作在查找不成功时进行</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若二叉排序树为空树，则新插入的结点为新的根结点；否则，新插入的结点必为一个新的叶子结点，其插入位置在按查找算法进行查找的过程得到。</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若在二叉排序树的查找过程中找到空指针，则该空指针所在位置即为插入位置。</a:t>
            </a:r>
          </a:p>
        </p:txBody>
      </p:sp>
      <p:sp>
        <p:nvSpPr>
          <p:cNvPr id="5" name="Rectangle 4">
            <a:extLst>
              <a:ext uri="{FF2B5EF4-FFF2-40B4-BE49-F238E27FC236}">
                <a16:creationId xmlns:a16="http://schemas.microsoft.com/office/drawing/2014/main" id="{A0965522-3834-45A9-9016-D6F9A505BB44}"/>
              </a:ext>
            </a:extLst>
          </p:cNvPr>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二叉排序树的算法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6" name="文本框 5"/>
          <p:cNvSpPr txBox="1"/>
          <p:nvPr/>
        </p:nvSpPr>
        <p:spPr>
          <a:xfrm>
            <a:off x="323215" y="1275715"/>
            <a:ext cx="7647305"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二叉排序树采用二叉链表存储，结点包含数据域data，左、右孩子指针lchild、rchild。</a:t>
            </a:r>
          </a:p>
        </p:txBody>
      </p:sp>
      <p:sp>
        <p:nvSpPr>
          <p:cNvPr id="4" name="文本框 3"/>
          <p:cNvSpPr txBox="1"/>
          <p:nvPr/>
        </p:nvSpPr>
        <p:spPr>
          <a:xfrm>
            <a:off x="395605" y="1982470"/>
            <a:ext cx="7586345"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val=None, left=None, right=None):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self.data=val</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self.lchild=left</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self.rchild=right</a:t>
            </a:r>
            <a:endParaRPr lang="en-US" altLang="en-US" sz="1600">
              <a:latin typeface="Times New Roman" panose="02020603050405020304" pitchFamily="18" charset="0"/>
              <a:ea typeface="宋体" panose="02010600030101010101" pitchFamily="2" charset="-122"/>
            </a:endParaRPr>
          </a:p>
        </p:txBody>
      </p:sp>
      <p:sp>
        <p:nvSpPr>
          <p:cNvPr id="5" name="文本框 4"/>
          <p:cNvSpPr txBox="1"/>
          <p:nvPr/>
        </p:nvSpPr>
        <p:spPr>
          <a:xfrm>
            <a:off x="467360" y="3364230"/>
            <a:ext cx="7584440" cy="82994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BST: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self.root=None</a:t>
            </a:r>
            <a:endParaRPr lang="en-US" altLang="en-US" sz="1600">
              <a:latin typeface="Courier New" panose="02070309020205020404" charset="0"/>
              <a:ea typeface="宋体" panose="02010600030101010101" pitchFamily="2" charset="-122"/>
            </a:endParaRPr>
          </a:p>
        </p:txBody>
      </p:sp>
      <p:sp>
        <p:nvSpPr>
          <p:cNvPr id="7" name="Rectangle 4">
            <a:extLst>
              <a:ext uri="{FF2B5EF4-FFF2-40B4-BE49-F238E27FC236}">
                <a16:creationId xmlns:a16="http://schemas.microsoft.com/office/drawing/2014/main" id="{E8DAF5BE-F6C4-46B3-930E-75917B70BC8C}"/>
              </a:ext>
            </a:extLst>
          </p:cNvPr>
          <p:cNvSpPr txBox="1"/>
          <p:nvPr/>
        </p:nvSpPr>
        <p:spPr>
          <a:xfrm>
            <a:off x="55830" y="285750"/>
            <a:ext cx="811657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17.2 </a:t>
            </a:r>
            <a:r>
              <a:rPr sz="3200" noProof="0" dirty="0" err="1">
                <a:ln>
                  <a:noFill/>
                </a:ln>
                <a:effectLst/>
                <a:uLnTx/>
                <a:uFillTx/>
                <a:latin typeface="黑体" panose="02010609060101010101" pitchFamily="2" charset="-122"/>
                <a:ea typeface="黑体" panose="02010609060101010101" pitchFamily="2" charset="-122"/>
                <a:sym typeface="+mn-ea"/>
              </a:rPr>
              <a:t>二叉排序树的查找与插入算法</a:t>
            </a:r>
            <a:endParaRPr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12312896-c9b1-480a-9edc-6bcda1a94dad"/>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7</TotalTime>
  <Words>2311</Words>
  <Application>Microsoft Office PowerPoint</Application>
  <PresentationFormat>全屏显示(16:9)</PresentationFormat>
  <Paragraphs>228</Paragraphs>
  <Slides>24</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2" baseType="lpstr">
      <vt:lpstr>黑体</vt:lpstr>
      <vt:lpstr>微软雅黑</vt:lpstr>
      <vt:lpstr>Arial</vt:lpstr>
      <vt:lpstr>Courier New</vt:lpstr>
      <vt:lpstr>Times New Roman</vt:lpstr>
      <vt:lpstr>Wingdings</vt:lpstr>
      <vt:lpstr>Network</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869</cp:revision>
  <dcterms:created xsi:type="dcterms:W3CDTF">2007-09-26T00:31:00Z</dcterms:created>
  <dcterms:modified xsi:type="dcterms:W3CDTF">2023-06-23T14:03:49Z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BDD7D7836A4A4BC1BDA3E7766419614E</vt:lpwstr>
  </property>
</Properties>
</file>