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3"/>
  </p:handoutMasterIdLst>
  <p:sldIdLst>
    <p:sldId id="256" r:id="rId2"/>
    <p:sldId id="690" r:id="rId3"/>
    <p:sldId id="1297" r:id="rId4"/>
    <p:sldId id="1298" r:id="rId5"/>
    <p:sldId id="1059" r:id="rId6"/>
    <p:sldId id="1173" r:id="rId7"/>
    <p:sldId id="1172" r:id="rId8"/>
    <p:sldId id="1174" r:id="rId9"/>
    <p:sldId id="1175" r:id="rId10"/>
    <p:sldId id="1176" r:id="rId11"/>
    <p:sldId id="1180" r:id="rId12"/>
    <p:sldId id="1179" r:id="rId13"/>
    <p:sldId id="1181" r:id="rId14"/>
    <p:sldId id="1182" r:id="rId15"/>
    <p:sldId id="1183" r:id="rId16"/>
    <p:sldId id="1184" r:id="rId17"/>
    <p:sldId id="1185" r:id="rId18"/>
    <p:sldId id="1186" r:id="rId19"/>
    <p:sldId id="1187" r:id="rId20"/>
    <p:sldId id="1188" r:id="rId21"/>
    <p:sldId id="1189" r:id="rId22"/>
    <p:sldId id="1398" r:id="rId23"/>
    <p:sldId id="1399" r:id="rId24"/>
    <p:sldId id="1401" r:id="rId25"/>
    <p:sldId id="1400" r:id="rId26"/>
    <p:sldId id="1402" r:id="rId27"/>
    <p:sldId id="1393" r:id="rId28"/>
    <p:sldId id="1394" r:id="rId29"/>
    <p:sldId id="1395" r:id="rId30"/>
    <p:sldId id="1396" r:id="rId31"/>
    <p:sldId id="1397" r:id="rId32"/>
  </p:sldIdLst>
  <p:sldSz cx="9144000" cy="5143500" type="screen16x9"/>
  <p:notesSz cx="6858000" cy="9144000"/>
  <p:custDataLst>
    <p:tags r:id="rId3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75" userDrawn="1">
          <p15:clr>
            <a:srgbClr val="A4A3A4"/>
          </p15:clr>
        </p15:guide>
        <p15:guide id="2" pos="2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675"/>
        <p:guide pos="280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27.xml"/><Relationship Id="rId5" Type="http://schemas.openxmlformats.org/officeDocument/2006/relationships/slide" Target="slide20.xml"/><Relationship Id="rId4" Type="http://schemas.openxmlformats.org/officeDocument/2006/relationships/slide" Target="slide1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tags" Target="../tags/tag26.xml"/><Relationship Id="rId7" Type="http://schemas.openxmlformats.org/officeDocument/2006/relationships/oleObject" Target="../embeddings/oleObject3.bin"/><Relationship Id="rId2" Type="http://schemas.openxmlformats.org/officeDocument/2006/relationships/tags" Target="../tags/tag25.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vmlDrawing" Target="../drawings/vmlDrawing3.vml"/><Relationship Id="rId6" Type="http://schemas.openxmlformats.org/officeDocument/2006/relationships/image" Target="../media/image7.wmf"/><Relationship Id="rId5" Type="http://schemas.openxmlformats.org/officeDocument/2006/relationships/oleObject" Target="../embeddings/oleObject4.bin"/><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18 </a:t>
            </a:r>
            <a:r>
              <a:rPr sz="3200" noProof="0" dirty="0" err="1">
                <a:ln>
                  <a:noFill/>
                </a:ln>
                <a:effectLst/>
                <a:uLnTx/>
                <a:uFillTx/>
                <a:latin typeface="黑体" panose="02010609060101010101" pitchFamily="2" charset="-122"/>
                <a:ea typeface="黑体" panose="02010609060101010101" pitchFamily="2" charset="-122"/>
                <a:sym typeface="+mn-ea"/>
              </a:rPr>
              <a:t>哈希查找</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
        <p:nvSpPr>
          <p:cNvPr id="8195" name="Rectangle 4"/>
          <p:cNvSpPr>
            <a:spLocks noChangeArrowheads="1"/>
          </p:cNvSpPr>
          <p:nvPr/>
        </p:nvSpPr>
        <p:spPr bwMode="auto">
          <a:xfrm>
            <a:off x="467995" y="844550"/>
            <a:ext cx="6741160" cy="3143885"/>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：小明的通讯录</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18.1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哈希查找基础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18.2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哈希查找处理冲突</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的方法</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18.3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哈希查找算法</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18.4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7835900" cy="341503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除留余数法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设哈希表中允许的地址数（表长）为m，除留余数法通常取一个不大于m，但最接近于或等于m的p作为除数，利用</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下面的哈希函数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把关键字key转换成哈希地址Hash ( key )。</a:t>
            </a:r>
          </a:p>
          <a:p>
            <a:pPr marL="0" marR="0" lvl="1" algn="l" defTabSz="914400" rtl="0" eaLnBrk="1" fontAlgn="base" latinLnBrk="0" hangingPunct="1">
              <a:lnSpc>
                <a:spcPct val="100000"/>
              </a:lnSpc>
              <a:spcBef>
                <a:spcPct val="20000"/>
              </a:spcBef>
              <a:spcAft>
                <a:spcPct val="0"/>
              </a:spcAft>
              <a:buClr>
                <a:schemeClr val="accent2"/>
              </a:buClr>
              <a:buSzTx/>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Hash ( key ) = key % p, p≤m</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直接用</a:t>
            </a:r>
            <a:r>
              <a:rPr lang="zh-CN" sz="2000" noProof="0" dirty="0">
                <a:ln>
                  <a:noFill/>
                </a:ln>
                <a:effectLst/>
                <a:uLnTx/>
                <a:uFillTx/>
                <a:latin typeface="Times New Roman" panose="02020603050405020304" pitchFamily="18" charset="0"/>
                <a:cs typeface="Times New Roman" panose="02020603050405020304" pitchFamily="18" charset="0"/>
                <a:sym typeface="+mn-ea"/>
              </a:rPr>
              <a:t>上</a:t>
            </a:r>
            <a:r>
              <a:rPr altLang="zh-CN" sz="2000" noProof="0" dirty="0">
                <a:ln>
                  <a:noFill/>
                </a:ln>
                <a:effectLst/>
                <a:uLnTx/>
                <a:uFillTx/>
                <a:latin typeface="Times New Roman" panose="02020603050405020304" pitchFamily="18" charset="0"/>
                <a:cs typeface="Times New Roman" panose="02020603050405020304" pitchFamily="18" charset="0"/>
                <a:sym typeface="+mn-ea"/>
              </a:rPr>
              <a:t>式得到的哈希地址只能是0~p-1，若p&lt;m，则p, …, m-1这些地址是不可能用哈希函数计算出来的，它们只可能在处理冲突时用到。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通常，要求p是质数（素数）且不接近2的幂，否则，可能会增加冲突。</a:t>
            </a:r>
          </a:p>
        </p:txBody>
      </p:sp>
      <p:sp>
        <p:nvSpPr>
          <p:cNvPr id="8"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18.1 </a:t>
            </a:r>
            <a:r>
              <a:rPr lang="zh-CN" altLang="en-US" sz="3200" noProof="0" dirty="0">
                <a:ln>
                  <a:noFill/>
                </a:ln>
                <a:effectLst/>
                <a:uLnTx/>
                <a:uFillTx/>
                <a:latin typeface="黑体" panose="02010609060101010101" pitchFamily="2" charset="-122"/>
                <a:ea typeface="黑体" panose="02010609060101010101" pitchFamily="2" charset="-122"/>
                <a:sym typeface="+mn-ea"/>
              </a:rPr>
              <a:t>哈希查找基础</a:t>
            </a: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构造哈希函数的方法</a:t>
            </a:r>
            <a:endParaRPr 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18.2 </a:t>
            </a:r>
            <a:r>
              <a:rPr sz="3200" noProof="0" dirty="0" err="1">
                <a:latin typeface="黑体" panose="02010609060101010101" pitchFamily="2" charset="-122"/>
                <a:ea typeface="黑体" panose="02010609060101010101" pitchFamily="2" charset="-122"/>
                <a:sym typeface="+mn-ea"/>
              </a:rPr>
              <a:t>哈希查找处理冲突</a:t>
            </a:r>
            <a:r>
              <a:rPr lang="zh-CN" altLang="en-US" sz="3200" noProof="0" dirty="0">
                <a:latin typeface="黑体" panose="02010609060101010101" pitchFamily="2" charset="-122"/>
                <a:ea typeface="黑体" panose="02010609060101010101" pitchFamily="2" charset="-122"/>
                <a:sym typeface="+mn-ea"/>
              </a:rPr>
              <a:t>的方法</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err="1">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548245" cy="29229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在哈希查找中冲突通常不可避免。</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处理冲突</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为产生冲突地址寻找下一个哈希地址。</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处理冲突常用的两种方法是开放定址法和链地址法。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开放定址法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为产生冲突的地址H(key)求得一个地址序列：</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0</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1</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s</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(1≤ s≤m-1)，其中，m为哈希表的表长，</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0</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H(key)，H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 H(key) + 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m, i=1, 2, …, s</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对增量d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有三种取法，对应</a:t>
            </a:r>
            <a:r>
              <a:rPr altLang="zh-CN" sz="2000" noProof="0" dirty="0">
                <a:ln>
                  <a:noFill/>
                </a:ln>
                <a:effectLst/>
                <a:uLnTx/>
                <a:uFillTx/>
                <a:latin typeface="Times New Roman" panose="02020603050405020304" pitchFamily="18" charset="0"/>
                <a:cs typeface="Times New Roman" panose="02020603050405020304" pitchFamily="18" charset="0"/>
                <a:sym typeface="+mn-ea"/>
              </a:rPr>
              <a:t>线性探测法</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altLang="zh-CN" sz="2000" noProof="0" dirty="0">
                <a:ln>
                  <a:noFill/>
                </a:ln>
                <a:effectLst/>
                <a:uLnTx/>
                <a:uFillTx/>
                <a:latin typeface="Times New Roman" panose="02020603050405020304" pitchFamily="18" charset="0"/>
                <a:cs typeface="Times New Roman" panose="02020603050405020304" pitchFamily="18" charset="0"/>
                <a:sym typeface="+mn-ea"/>
              </a:rPr>
              <a:t>平方探测法</a:t>
            </a:r>
            <a:r>
              <a:rPr lang="zh-CN" sz="2000" noProof="0" dirty="0">
                <a:ln>
                  <a:noFill/>
                </a:ln>
                <a:effectLst/>
                <a:uLnTx/>
                <a:uFillTx/>
                <a:latin typeface="Times New Roman" panose="02020603050405020304" pitchFamily="18" charset="0"/>
                <a:cs typeface="Times New Roman" panose="02020603050405020304" pitchFamily="18" charset="0"/>
                <a:sym typeface="+mn-ea"/>
              </a:rPr>
              <a:t>（二次探测法）、</a:t>
            </a:r>
            <a:r>
              <a:rPr altLang="zh-CN" sz="2000" noProof="0" dirty="0">
                <a:ln>
                  <a:noFill/>
                </a:ln>
                <a:effectLst/>
                <a:uLnTx/>
                <a:uFillTx/>
                <a:latin typeface="Times New Roman" panose="02020603050405020304" pitchFamily="18" charset="0"/>
                <a:cs typeface="Times New Roman" panose="02020603050405020304" pitchFamily="18" charset="0"/>
                <a:sym typeface="+mn-ea"/>
              </a:rPr>
              <a:t>随机探测法</a:t>
            </a:r>
            <a:r>
              <a:rPr lang="zh-CN" sz="2000" noProof="0" dirty="0">
                <a:ln>
                  <a:noFill/>
                </a:ln>
                <a:effectLst/>
                <a:uLnTx/>
                <a:uFillTx/>
                <a:latin typeface="Times New Roman" panose="02020603050405020304" pitchFamily="18" charset="0"/>
                <a:cs typeface="Times New Roman" panose="02020603050405020304" pitchFamily="18" charset="0"/>
                <a:sym typeface="+mn-ea"/>
              </a:rPr>
              <a:t>等</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三种探测方法。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 calcmode="lin" valueType="num">
                                      <p:cBhvr additive="base">
                                        <p:cTn id="3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 calcmode="lin" valueType="num">
                                      <p:cBhvr additive="base">
                                        <p:cTn id="3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706245"/>
            <a:ext cx="7835900" cy="2245360"/>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线性探测法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增量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=i, i=1, 2, …, m-1</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平方探测法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增量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1</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-1</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2</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-2</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…,k</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-k</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k≤m/2</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随机探测法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随机探测的增量d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是一组伪随机数列。</a:t>
            </a:r>
          </a:p>
        </p:txBody>
      </p:sp>
      <p:sp>
        <p:nvSpPr>
          <p:cNvPr id="3" name="Rectangle 4"/>
          <p:cNvSpPr txBox="1"/>
          <p:nvPr>
            <p:custDataLst>
              <p:tags r:id="rId1"/>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
        <p:nvSpPr>
          <p:cNvPr id="4" name="文本框 3"/>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err="1">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custDataLst>
              <p:tags r:id="rId3"/>
            </p:custDataLst>
          </p:nvPr>
        </p:nvSpPr>
        <p:spPr>
          <a:xfrm>
            <a:off x="323850" y="1327785"/>
            <a:ext cx="520446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开放定址法</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的探测方法：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 calcmode="lin" valueType="num">
                                      <p:cBhvr additive="base">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090535"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例18.2.1 基于线性探测的哈希表构造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关键字序列(19, 1, 23, 14, 55, 68, 11, 82, 36)，哈希函数H(key)=key%11，表长为11，采用线性探测法处理冲突，要求构造哈希表，并求等概率情况下查找成功的ASL。</a:t>
            </a:r>
          </a:p>
        </p:txBody>
      </p:sp>
      <p:sp>
        <p:nvSpPr>
          <p:cNvPr id="5" name="文本框 4"/>
          <p:cNvSpPr txBox="1"/>
          <p:nvPr/>
        </p:nvSpPr>
        <p:spPr>
          <a:xfrm>
            <a:off x="352425" y="3902710"/>
            <a:ext cx="5922010" cy="368300"/>
          </a:xfrm>
          <a:prstGeom prst="rect">
            <a:avLst/>
          </a:prstGeom>
          <a:noFill/>
        </p:spPr>
        <p:txBody>
          <a:bodyPr wrap="square" rtlCol="0">
            <a:spAutoFit/>
          </a:bodyPr>
          <a:lstStyle/>
          <a:p>
            <a:r>
              <a:rPr lang="zh-CN">
                <a:sym typeface="+mn-ea"/>
              </a:rPr>
              <a:t>等概率情况下查找成功的</a:t>
            </a:r>
            <a:r>
              <a:rPr lang="en-US">
                <a:latin typeface="Times New Roman" panose="02020603050405020304" pitchFamily="18" charset="0"/>
                <a:sym typeface="+mn-ea"/>
              </a:rPr>
              <a:t>ASL=(4×1+2×2+3+5+6)/9=22/9</a:t>
            </a:r>
            <a:endParaRPr lang="zh-CN" altLang="en-US"/>
          </a:p>
        </p:txBody>
      </p:sp>
      <p:sp>
        <p:nvSpPr>
          <p:cNvPr id="8" name="Rectangle 4"/>
          <p:cNvSpPr txBox="1"/>
          <p:nvPr>
            <p:custDataLst>
              <p:tags r:id="rId1"/>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err="1">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pic>
        <p:nvPicPr>
          <p:cNvPr id="10" name="图片 9"/>
          <p:cNvPicPr>
            <a:picLocks noChangeAspect="1"/>
          </p:cNvPicPr>
          <p:nvPr/>
        </p:nvPicPr>
        <p:blipFill>
          <a:blip r:embed="rId4"/>
          <a:stretch>
            <a:fillRect/>
          </a:stretch>
        </p:blipFill>
        <p:spPr>
          <a:xfrm>
            <a:off x="539750" y="2659380"/>
            <a:ext cx="7704567" cy="10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090535"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例18.2.2 基于二次探测的哈希表构造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关键字序列(14, 19, 1, 23, 55, 20, 84, 27)，哈希函数H(key)=key%7，表长为10，采用二次探测法处理冲突，要求构造哈希表，并求等概率情况下查找成功的ASL。</a:t>
            </a:r>
          </a:p>
        </p:txBody>
      </p:sp>
      <p:sp>
        <p:nvSpPr>
          <p:cNvPr id="5" name="文本框 4"/>
          <p:cNvSpPr txBox="1"/>
          <p:nvPr/>
        </p:nvSpPr>
        <p:spPr>
          <a:xfrm>
            <a:off x="424180" y="3830955"/>
            <a:ext cx="5922010" cy="368300"/>
          </a:xfrm>
          <a:prstGeom prst="rect">
            <a:avLst/>
          </a:prstGeom>
          <a:noFill/>
        </p:spPr>
        <p:txBody>
          <a:bodyPr wrap="square" rtlCol="0">
            <a:spAutoFit/>
          </a:bodyPr>
          <a:lstStyle/>
          <a:p>
            <a:r>
              <a:rPr lang="zh-CN">
                <a:sym typeface="+mn-ea"/>
              </a:rPr>
              <a:t>等概率情况下查找成功的</a:t>
            </a:r>
            <a:r>
              <a:rPr lang="en-US">
                <a:latin typeface="Times New Roman" panose="02020603050405020304" pitchFamily="18" charset="0"/>
                <a:sym typeface="+mn-ea"/>
              </a:rPr>
              <a:t>ASL=(1×4+2×2+3×2)/8=7/4</a:t>
            </a:r>
          </a:p>
        </p:txBody>
      </p:sp>
      <p:sp>
        <p:nvSpPr>
          <p:cNvPr id="3" name="Rectangle 4"/>
          <p:cNvSpPr txBox="1"/>
          <p:nvPr>
            <p:custDataLst>
              <p:tags r:id="rId1"/>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err="1">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467360" y="4192270"/>
            <a:ext cx="7693025" cy="645160"/>
          </a:xfrm>
          <a:prstGeom prst="rect">
            <a:avLst/>
          </a:prstGeom>
          <a:noFill/>
          <a:ln w="9525">
            <a:noFill/>
          </a:ln>
        </p:spPr>
        <p:txBody>
          <a:bodyPr wrap="square">
            <a:spAutoFit/>
          </a:bodyPr>
          <a:lstStyle/>
          <a:p>
            <a:r>
              <a:rPr lang="zh-CN" sz="1800">
                <a:sym typeface="+mn-ea"/>
              </a:rPr>
              <a:t>对于关键字</a:t>
            </a:r>
            <a:r>
              <a:rPr lang="en-US" sz="1800">
                <a:latin typeface="Times New Roman" panose="02020603050405020304" pitchFamily="18" charset="0"/>
                <a:sym typeface="+mn-ea"/>
              </a:rPr>
              <a:t>84</a:t>
            </a:r>
            <a:r>
              <a:rPr lang="zh-CN" altLang="en-US" sz="1800">
                <a:latin typeface="Times New Roman" panose="02020603050405020304" pitchFamily="18" charset="0"/>
                <a:ea typeface="宋体" panose="02010600030101010101" pitchFamily="2" charset="-122"/>
              </a:rPr>
              <a:t>，有</a:t>
            </a:r>
            <a:r>
              <a:rPr lang="en-US" sz="1800">
                <a:latin typeface="Times New Roman" panose="02020603050405020304" pitchFamily="18" charset="0"/>
                <a:ea typeface="宋体" panose="02010600030101010101" pitchFamily="2" charset="-122"/>
              </a:rPr>
              <a:t>H(84)=84%7=0</a:t>
            </a:r>
            <a:r>
              <a:rPr lang="zh-CN" sz="1800">
                <a:ea typeface="宋体" panose="02010600030101010101" pitchFamily="2" charset="-122"/>
              </a:rPr>
              <a:t>（冲突），</a:t>
            </a:r>
            <a:r>
              <a:rPr lang="en-US" sz="1800">
                <a:latin typeface="Times New Roman" panose="02020603050405020304" pitchFamily="18" charset="0"/>
                <a:ea typeface="宋体" panose="02010600030101010101" pitchFamily="2" charset="-122"/>
              </a:rPr>
              <a:t>H</a:t>
            </a:r>
            <a:r>
              <a:rPr lang="en-US" sz="1800" baseline="-25000">
                <a:latin typeface="Times New Roman" panose="02020603050405020304" pitchFamily="18" charset="0"/>
                <a:ea typeface="宋体" panose="02010600030101010101" pitchFamily="2" charset="-122"/>
              </a:rPr>
              <a:t>1</a:t>
            </a:r>
            <a:r>
              <a:rPr lang="en-US" sz="1800">
                <a:latin typeface="Times New Roman" panose="02020603050405020304" pitchFamily="18" charset="0"/>
                <a:ea typeface="宋体" panose="02010600030101010101" pitchFamily="2" charset="-122"/>
              </a:rPr>
              <a:t>(84)=(0+1</a:t>
            </a:r>
            <a:r>
              <a:rPr lang="en-US" sz="1800" baseline="30000">
                <a:latin typeface="Times New Roman" panose="02020603050405020304" pitchFamily="18" charset="0"/>
                <a:ea typeface="宋体" panose="02010600030101010101" pitchFamily="2" charset="-122"/>
              </a:rPr>
              <a:t>2</a:t>
            </a:r>
            <a:r>
              <a:rPr lang="en-US" sz="1800">
                <a:latin typeface="Times New Roman" panose="02020603050405020304" pitchFamily="18" charset="0"/>
                <a:ea typeface="宋体" panose="02010600030101010101" pitchFamily="2" charset="-122"/>
              </a:rPr>
              <a:t>)%10=1</a:t>
            </a:r>
            <a:r>
              <a:rPr lang="zh-CN" sz="1800">
                <a:ea typeface="宋体" panose="02010600030101010101" pitchFamily="2" charset="-122"/>
              </a:rPr>
              <a:t>（冲突），</a:t>
            </a:r>
            <a:r>
              <a:rPr lang="en-US" sz="1800">
                <a:latin typeface="Times New Roman" panose="02020603050405020304" pitchFamily="18" charset="0"/>
                <a:ea typeface="宋体" panose="02010600030101010101" pitchFamily="2" charset="-122"/>
              </a:rPr>
              <a:t>H</a:t>
            </a:r>
            <a:r>
              <a:rPr lang="en-US" sz="1800" baseline="-25000">
                <a:latin typeface="Times New Roman" panose="02020603050405020304" pitchFamily="18" charset="0"/>
                <a:ea typeface="宋体" panose="02010600030101010101" pitchFamily="2" charset="-122"/>
              </a:rPr>
              <a:t>2</a:t>
            </a:r>
            <a:r>
              <a:rPr lang="en-US" sz="1800">
                <a:latin typeface="Times New Roman" panose="02020603050405020304" pitchFamily="18" charset="0"/>
                <a:ea typeface="宋体" panose="02010600030101010101" pitchFamily="2" charset="-122"/>
              </a:rPr>
              <a:t>(84)=(0-1</a:t>
            </a:r>
            <a:r>
              <a:rPr lang="en-US" sz="1800" baseline="30000">
                <a:latin typeface="Times New Roman" panose="02020603050405020304" pitchFamily="18" charset="0"/>
                <a:ea typeface="宋体" panose="02010600030101010101" pitchFamily="2" charset="-122"/>
              </a:rPr>
              <a:t>2</a:t>
            </a:r>
            <a:r>
              <a:rPr lang="en-US" sz="1800">
                <a:latin typeface="Times New Roman" panose="02020603050405020304" pitchFamily="18" charset="0"/>
                <a:ea typeface="宋体" panose="02010600030101010101" pitchFamily="2" charset="-122"/>
              </a:rPr>
              <a:t>)%10=9</a:t>
            </a:r>
            <a:r>
              <a:rPr lang="zh-CN" sz="1800">
                <a:ea typeface="宋体" panose="02010600030101010101" pitchFamily="2" charset="-122"/>
              </a:rPr>
              <a:t>。</a:t>
            </a:r>
            <a:endParaRPr lang="zh-CN" altLang="en-US" sz="1800">
              <a:ea typeface="宋体" panose="02010600030101010101" pitchFamily="2" charset="-122"/>
            </a:endParaRPr>
          </a:p>
        </p:txBody>
      </p:sp>
      <p:pic>
        <p:nvPicPr>
          <p:cNvPr id="10" name="图片 9"/>
          <p:cNvPicPr>
            <a:picLocks noChangeAspect="1"/>
          </p:cNvPicPr>
          <p:nvPr>
            <p:custDataLst>
              <p:tags r:id="rId3"/>
            </p:custDataLst>
          </p:nvPr>
        </p:nvPicPr>
        <p:blipFill>
          <a:blip r:embed="rId5"/>
          <a:stretch>
            <a:fillRect/>
          </a:stretch>
        </p:blipFill>
        <p:spPr>
          <a:xfrm>
            <a:off x="621665" y="2644140"/>
            <a:ext cx="7095937" cy="10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090535" cy="16916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例18.2.3 哈希表的构造及其ASL与填充因子</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已知关键字序列(19, 14, 23, 1, 68, 20, 84, 27, 55, 11, 10, 79)，哈希表长为14，哈希函数H(key)=key%13。用线性探测法处理冲突，构造哈希表，求等概率情况下查找成功与查找不成功的平均查找长度及哈希表的填充因子。</a:t>
            </a:r>
          </a:p>
        </p:txBody>
      </p:sp>
      <p:sp>
        <p:nvSpPr>
          <p:cNvPr id="3" name="Rectangle 4"/>
          <p:cNvSpPr txBox="1"/>
          <p:nvPr>
            <p:custDataLst>
              <p:tags r:id="rId1"/>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err="1">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pic>
        <p:nvPicPr>
          <p:cNvPr id="4" name="图片 3"/>
          <p:cNvPicPr>
            <a:picLocks noChangeAspect="1"/>
          </p:cNvPicPr>
          <p:nvPr/>
        </p:nvPicPr>
        <p:blipFill>
          <a:blip r:embed="rId4"/>
          <a:stretch>
            <a:fillRect/>
          </a:stretch>
        </p:blipFill>
        <p:spPr>
          <a:xfrm>
            <a:off x="640715" y="2931795"/>
            <a:ext cx="7058117" cy="10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09053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例18.2.3 哈希表的构造及其ASL与填充因子</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67360" y="1674495"/>
            <a:ext cx="8187055" cy="368300"/>
          </a:xfrm>
          <a:prstGeom prst="rect">
            <a:avLst/>
          </a:prstGeom>
          <a:noFill/>
        </p:spPr>
        <p:txBody>
          <a:bodyPr wrap="square" rtlCol="0">
            <a:spAutoFit/>
          </a:bodyPr>
          <a:lstStyle/>
          <a:p>
            <a:r>
              <a:rPr lang="zh-CN">
                <a:sym typeface="+mn-ea"/>
              </a:rPr>
              <a:t>等概率情况下查找成功的</a:t>
            </a:r>
            <a:r>
              <a:rPr lang="en-US" i="1">
                <a:latin typeface="Times New Roman" panose="02020603050405020304" pitchFamily="18" charset="0"/>
                <a:sym typeface="+mn-ea"/>
              </a:rPr>
              <a:t>ASL</a:t>
            </a:r>
            <a:r>
              <a:rPr lang="en-US" i="1" baseline="-25000">
                <a:latin typeface="Times New Roman" panose="02020603050405020304" pitchFamily="18" charset="0"/>
                <a:sym typeface="+mn-ea"/>
              </a:rPr>
              <a:t>success</a:t>
            </a:r>
            <a:r>
              <a:rPr lang="en-US">
                <a:latin typeface="Times New Roman" panose="02020603050405020304" pitchFamily="18" charset="0"/>
                <a:sym typeface="+mn-ea"/>
              </a:rPr>
              <a:t>=1/12×(1×6+2+3×3+4+9)=2.5</a:t>
            </a:r>
          </a:p>
        </p:txBody>
      </p:sp>
      <p:grpSp>
        <p:nvGrpSpPr>
          <p:cNvPr id="17" name="组合 16"/>
          <p:cNvGrpSpPr/>
          <p:nvPr/>
        </p:nvGrpSpPr>
        <p:grpSpPr>
          <a:xfrm>
            <a:off x="467360" y="2113915"/>
            <a:ext cx="6679565" cy="916305"/>
            <a:chOff x="535" y="4727"/>
            <a:chExt cx="10519" cy="1443"/>
          </a:xfrm>
        </p:grpSpPr>
        <p:graphicFrame>
          <p:nvGraphicFramePr>
            <p:cNvPr id="8" name="对象 -2147482455"/>
            <p:cNvGraphicFramePr>
              <a:graphicFrameLocks noChangeAspect="1"/>
            </p:cNvGraphicFramePr>
            <p:nvPr/>
          </p:nvGraphicFramePr>
          <p:xfrm>
            <a:off x="641" y="5320"/>
            <a:ext cx="2778" cy="850"/>
          </p:xfrm>
          <a:graphic>
            <a:graphicData uri="http://schemas.openxmlformats.org/presentationml/2006/ole">
              <mc:AlternateContent xmlns:mc="http://schemas.openxmlformats.org/markup-compatibility/2006">
                <mc:Choice xmlns:v="urn:schemas-microsoft-com:vml" Requires="v">
                  <p:oleObj spid="_x0000_s3098" r:id="rId5" imgW="1244600" imgH="381000" progId="Equation.3">
                    <p:embed/>
                  </p:oleObj>
                </mc:Choice>
                <mc:Fallback>
                  <p:oleObj r:id="rId5" imgW="1244600" imgH="381000" progId="Equation.3">
                    <p:embed/>
                    <p:pic>
                      <p:nvPicPr>
                        <p:cNvPr id="0" name="图片 3075"/>
                        <p:cNvPicPr/>
                        <p:nvPr/>
                      </p:nvPicPr>
                      <p:blipFill>
                        <a:blip r:embed="rId6"/>
                        <a:stretch>
                          <a:fillRect/>
                        </a:stretch>
                      </p:blipFill>
                      <p:spPr>
                        <a:xfrm>
                          <a:off x="641" y="5320"/>
                          <a:ext cx="2778" cy="850"/>
                        </a:xfrm>
                        <a:prstGeom prst="rect">
                          <a:avLst/>
                        </a:prstGeom>
                        <a:noFill/>
                        <a:ln w="38100">
                          <a:noFill/>
                          <a:miter/>
                        </a:ln>
                      </p:spPr>
                    </p:pic>
                  </p:oleObj>
                </mc:Fallback>
              </mc:AlternateContent>
            </a:graphicData>
          </a:graphic>
        </p:graphicFrame>
        <p:sp>
          <p:nvSpPr>
            <p:cNvPr id="10" name="文本框 9"/>
            <p:cNvSpPr txBox="1"/>
            <p:nvPr/>
          </p:nvSpPr>
          <p:spPr>
            <a:xfrm>
              <a:off x="535" y="4727"/>
              <a:ext cx="7488" cy="628"/>
            </a:xfrm>
            <a:prstGeom prst="rect">
              <a:avLst/>
            </a:prstGeom>
            <a:noFill/>
          </p:spPr>
          <p:txBody>
            <a:bodyPr wrap="none" rtlCol="0">
              <a:spAutoFit/>
            </a:bodyPr>
            <a:lstStyle/>
            <a:p>
              <a:pPr algn="l"/>
              <a:r>
                <a:rPr altLang="zh-CN" sz="2000" noProof="0" dirty="0">
                  <a:ln>
                    <a:noFill/>
                  </a:ln>
                  <a:effectLst/>
                  <a:uLnTx/>
                  <a:uFillTx/>
                  <a:latin typeface="Times New Roman" panose="02020603050405020304" pitchFamily="18" charset="0"/>
                  <a:cs typeface="Times New Roman" panose="02020603050405020304" pitchFamily="18" charset="0"/>
                  <a:sym typeface="+mn-ea"/>
                </a:rPr>
                <a:t>等概率情况下查找不成功的平均查找长度</a:t>
              </a:r>
              <a:endParaRPr lang="zh-CN"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3458" y="5411"/>
              <a:ext cx="7596" cy="580"/>
            </a:xfrm>
            <a:prstGeom prst="rect">
              <a:avLst/>
            </a:prstGeom>
            <a:noFill/>
          </p:spPr>
          <p:txBody>
            <a:bodyPr wrap="none" rtlCol="0">
              <a:spAutoFit/>
            </a:bodyPr>
            <a:lstStyle/>
            <a:p>
              <a:pPr algn="l"/>
              <a:r>
                <a:rPr lang="en-US" altLang="zh-CN" sz="1800" noProof="0" dirty="0">
                  <a:ln>
                    <a:noFill/>
                  </a:ln>
                  <a:effectLst/>
                  <a:uLnTx/>
                  <a:uFillTx/>
                  <a:latin typeface="Times New Roman" panose="02020603050405020304" pitchFamily="18" charset="0"/>
                  <a:cs typeface="Times New Roman" panose="02020603050405020304" pitchFamily="18" charset="0"/>
                  <a:sym typeface="+mn-ea"/>
                </a:rPr>
                <a:t>=1/13×(1+2+3+4+5+6+7+8+9+10+11+12+13)=7</a:t>
              </a:r>
            </a:p>
          </p:txBody>
        </p:sp>
      </p:grpSp>
      <p:grpSp>
        <p:nvGrpSpPr>
          <p:cNvPr id="13" name="组合 12"/>
          <p:cNvGrpSpPr/>
          <p:nvPr/>
        </p:nvGrpSpPr>
        <p:grpSpPr>
          <a:xfrm>
            <a:off x="539115" y="3731895"/>
            <a:ext cx="5480050" cy="539750"/>
            <a:chOff x="850" y="4844"/>
            <a:chExt cx="8630" cy="850"/>
          </a:xfrm>
        </p:grpSpPr>
        <p:grpSp>
          <p:nvGrpSpPr>
            <p:cNvPr id="16" name="组合 15"/>
            <p:cNvGrpSpPr/>
            <p:nvPr/>
          </p:nvGrpSpPr>
          <p:grpSpPr>
            <a:xfrm>
              <a:off x="4936" y="4844"/>
              <a:ext cx="4544" cy="850"/>
              <a:chOff x="1682" y="5865"/>
              <a:chExt cx="4544" cy="850"/>
            </a:xfrm>
          </p:grpSpPr>
          <p:graphicFrame>
            <p:nvGraphicFramePr>
              <p:cNvPr id="3" name="对象 -2147482454"/>
              <p:cNvGraphicFramePr>
                <a:graphicFrameLocks noChangeAspect="1"/>
              </p:cNvGraphicFramePr>
              <p:nvPr/>
            </p:nvGraphicFramePr>
            <p:xfrm>
              <a:off x="3457" y="5865"/>
              <a:ext cx="911" cy="850"/>
            </p:xfrm>
            <a:graphic>
              <a:graphicData uri="http://schemas.openxmlformats.org/presentationml/2006/ole">
                <mc:AlternateContent xmlns:mc="http://schemas.openxmlformats.org/markup-compatibility/2006">
                  <mc:Choice xmlns:v="urn:schemas-microsoft-com:vml" Requires="v">
                    <p:oleObj spid="_x0000_s3099" r:id="rId7" imgW="381000" imgH="355600" progId="Equation.3">
                      <p:embed/>
                    </p:oleObj>
                  </mc:Choice>
                  <mc:Fallback>
                    <p:oleObj r:id="rId7" imgW="381000" imgH="355600" progId="Equation.3">
                      <p:embed/>
                      <p:pic>
                        <p:nvPicPr>
                          <p:cNvPr id="0" name="图片 2"/>
                          <p:cNvPicPr/>
                          <p:nvPr/>
                        </p:nvPicPr>
                        <p:blipFill>
                          <a:blip r:embed="rId8"/>
                          <a:stretch>
                            <a:fillRect/>
                          </a:stretch>
                        </p:blipFill>
                        <p:spPr>
                          <a:xfrm>
                            <a:off x="3457" y="5865"/>
                            <a:ext cx="911" cy="850"/>
                          </a:xfrm>
                          <a:prstGeom prst="rect">
                            <a:avLst/>
                          </a:prstGeom>
                          <a:noFill/>
                          <a:ln w="38100">
                            <a:noFill/>
                            <a:miter/>
                          </a:ln>
                        </p:spPr>
                      </p:pic>
                    </p:oleObj>
                  </mc:Fallback>
                </mc:AlternateContent>
              </a:graphicData>
            </a:graphic>
          </p:graphicFrame>
          <p:sp>
            <p:nvSpPr>
              <p:cNvPr id="7" name="文本框 6"/>
              <p:cNvSpPr txBox="1"/>
              <p:nvPr/>
            </p:nvSpPr>
            <p:spPr>
              <a:xfrm>
                <a:off x="1682" y="6032"/>
                <a:ext cx="1728" cy="580"/>
              </a:xfrm>
              <a:prstGeom prst="rect">
                <a:avLst/>
              </a:prstGeom>
              <a:noFill/>
            </p:spPr>
            <p:txBody>
              <a:bodyPr wrap="none" rtlCol="0">
                <a:spAutoFit/>
              </a:bodyPr>
              <a:lstStyle/>
              <a:p>
                <a:pPr algn="l"/>
                <a:r>
                  <a:rPr lang="zh-CN" sz="1800" noProof="0" dirty="0">
                    <a:ln>
                      <a:noFill/>
                    </a:ln>
                    <a:effectLst/>
                    <a:uLnTx/>
                    <a:uFillTx/>
                    <a:latin typeface="Times New Roman" panose="02020603050405020304" pitchFamily="18" charset="0"/>
                    <a:cs typeface="Times New Roman" panose="02020603050405020304" pitchFamily="18" charset="0"/>
                    <a:sym typeface="+mn-ea"/>
                  </a:rPr>
                  <a:t>填充因子</a:t>
                </a:r>
              </a:p>
            </p:txBody>
          </p:sp>
          <p:sp>
            <p:nvSpPr>
              <p:cNvPr id="9" name="文本框 8"/>
              <p:cNvSpPr txBox="1"/>
              <p:nvPr/>
            </p:nvSpPr>
            <p:spPr>
              <a:xfrm>
                <a:off x="4252" y="5944"/>
                <a:ext cx="1974" cy="580"/>
              </a:xfrm>
              <a:prstGeom prst="rect">
                <a:avLst/>
              </a:prstGeom>
              <a:noFill/>
            </p:spPr>
            <p:txBody>
              <a:bodyPr wrap="none" rtlCol="0">
                <a:spAutoFit/>
              </a:bodyPr>
              <a:lstStyle/>
              <a:p>
                <a:pPr algn="l"/>
                <a:r>
                  <a:rPr lang="en-US" altLang="zh-CN" sz="1800" noProof="0" dirty="0">
                    <a:ln>
                      <a:noFill/>
                    </a:ln>
                    <a:effectLst/>
                    <a:uLnTx/>
                    <a:uFillTx/>
                    <a:latin typeface="Times New Roman" panose="02020603050405020304" pitchFamily="18" charset="0"/>
                    <a:cs typeface="Times New Roman" panose="02020603050405020304" pitchFamily="18" charset="0"/>
                    <a:sym typeface="+mn-ea"/>
                  </a:rPr>
                  <a:t>=12/14=6/7</a:t>
                </a:r>
              </a:p>
            </p:txBody>
          </p:sp>
        </p:grpSp>
        <p:sp>
          <p:nvSpPr>
            <p:cNvPr id="12" name="文本框 11"/>
            <p:cNvSpPr txBox="1"/>
            <p:nvPr/>
          </p:nvSpPr>
          <p:spPr>
            <a:xfrm>
              <a:off x="850" y="4979"/>
              <a:ext cx="4086" cy="580"/>
            </a:xfrm>
            <a:prstGeom prst="rect">
              <a:avLst/>
            </a:prstGeom>
            <a:noFill/>
          </p:spPr>
          <p:txBody>
            <a:bodyPr wrap="square" rtlCol="0">
              <a:spAutoFit/>
            </a:bodyPr>
            <a:lstStyle/>
            <a:p>
              <a:r>
                <a:rPr lang="zh-CN" altLang="en-US">
                  <a:latin typeface="Times New Roman" panose="02020603050405020304" pitchFamily="18" charset="0"/>
                  <a:sym typeface="+mn-ea"/>
                </a:rPr>
                <a:t>设记录数为</a:t>
              </a:r>
              <a:r>
                <a:rPr lang="en-US" altLang="zh-CN" i="1">
                  <a:latin typeface="Times New Roman" panose="02020603050405020304" pitchFamily="18" charset="0"/>
                  <a:sym typeface="+mn-ea"/>
                </a:rPr>
                <a:t>n</a:t>
              </a:r>
              <a:r>
                <a:rPr lang="zh-CN" altLang="en-US">
                  <a:latin typeface="Times New Roman" panose="02020603050405020304" pitchFamily="18" charset="0"/>
                  <a:sym typeface="+mn-ea"/>
                </a:rPr>
                <a:t>，表长为</a:t>
              </a:r>
              <a:r>
                <a:rPr lang="en-US" altLang="zh-CN" i="1">
                  <a:latin typeface="Times New Roman" panose="02020603050405020304" pitchFamily="18" charset="0"/>
                  <a:sym typeface="+mn-ea"/>
                </a:rPr>
                <a:t>m</a:t>
              </a:r>
              <a:r>
                <a:rPr lang="zh-CN" altLang="en-US">
                  <a:latin typeface="Times New Roman" panose="02020603050405020304" pitchFamily="18" charset="0"/>
                  <a:sym typeface="+mn-ea"/>
                </a:rPr>
                <a:t>，</a:t>
              </a:r>
            </a:p>
          </p:txBody>
        </p:sp>
      </p:grpSp>
      <p:sp>
        <p:nvSpPr>
          <p:cNvPr id="100" name="文本框 99"/>
          <p:cNvSpPr txBox="1"/>
          <p:nvPr/>
        </p:nvSpPr>
        <p:spPr>
          <a:xfrm>
            <a:off x="539750" y="3075940"/>
            <a:ext cx="7576820" cy="645160"/>
          </a:xfrm>
          <a:prstGeom prst="rect">
            <a:avLst/>
          </a:prstGeom>
          <a:noFill/>
          <a:ln w="9525">
            <a:noFill/>
          </a:ln>
        </p:spPr>
        <p:txBody>
          <a:bodyPr wrap="square">
            <a:spAutoFit/>
          </a:bodyPr>
          <a:lstStyle/>
          <a:p>
            <a:r>
              <a:rPr lang="zh-CN" sz="1800">
                <a:latin typeface="Times New Roman" panose="02020603050405020304" pitchFamily="18" charset="0"/>
                <a:ea typeface="宋体" panose="02010600030101010101" pitchFamily="2" charset="-122"/>
              </a:rPr>
              <a:t>对于线性探测法，找到空位表示查找失败，比较次数</a:t>
            </a:r>
            <a:r>
              <a:rPr lang="en-US" altLang="zh-CN" sz="1800" i="1">
                <a:latin typeface="Times New Roman" panose="02020603050405020304" pitchFamily="18" charset="0"/>
                <a:ea typeface="宋体" panose="02010600030101010101" pitchFamily="2" charset="-122"/>
              </a:rPr>
              <a:t>C</a:t>
            </a:r>
            <a:r>
              <a:rPr lang="en-US" altLang="zh-CN" sz="1800" i="1" baseline="-25000">
                <a:latin typeface="Times New Roman" panose="02020603050405020304" pitchFamily="18" charset="0"/>
                <a:ea typeface="宋体" panose="02010600030101010101" pitchFamily="2" charset="-122"/>
              </a:rPr>
              <a:t>i</a:t>
            </a:r>
            <a:r>
              <a:rPr lang="zh-CN" sz="1800">
                <a:latin typeface="Times New Roman" panose="02020603050405020304" pitchFamily="18" charset="0"/>
                <a:ea typeface="宋体" panose="02010600030101010101" pitchFamily="2" charset="-122"/>
              </a:rPr>
              <a:t>包含找到</a:t>
            </a:r>
            <a:r>
              <a:rPr lang="zh-CN" sz="1800">
                <a:ea typeface="宋体" panose="02010600030101010101" pitchFamily="2" charset="-122"/>
              </a:rPr>
              <a:t>空位的</a:t>
            </a:r>
            <a:r>
              <a:rPr lang="zh-CN" sz="1800">
                <a:latin typeface="Times New Roman" panose="02020603050405020304" pitchFamily="18" charset="0"/>
                <a:ea typeface="宋体" panose="02010600030101010101" pitchFamily="2" charset="-122"/>
              </a:rPr>
              <a:t>那一次</a:t>
            </a:r>
            <a:r>
              <a:rPr lang="zh-CN" sz="1800">
                <a:ea typeface="宋体" panose="02010600030101010101" pitchFamily="2" charset="-122"/>
              </a:rPr>
              <a:t>比较</a:t>
            </a:r>
            <a:endParaRPr lang="zh-CN" altLang="en-US" sz="1800"/>
          </a:p>
        </p:txBody>
      </p:sp>
      <p:sp>
        <p:nvSpPr>
          <p:cNvPr id="14" name="Rectangle 4"/>
          <p:cNvSpPr txBox="1"/>
          <p:nvPr>
            <p:custDataLst>
              <p:tags r:id="rId2"/>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
        <p:nvSpPr>
          <p:cNvPr id="15" name="文本框 14"/>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err="1">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err="1">
                <a:ln>
                  <a:noFill/>
                </a:ln>
                <a:effectLst/>
                <a:uLnTx/>
                <a:uFillTx/>
                <a:latin typeface="Times New Roman" panose="02020603050405020304" pitchFamily="18" charset="0"/>
                <a:cs typeface="Times New Roman" panose="02020603050405020304" pitchFamily="18" charset="0"/>
                <a:sym typeface="+mn-ea"/>
              </a:rPr>
              <a:t>链地址法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273812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链地址法</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将所有哈希地址相同的记录都链接在同一链表中。</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链地址法对应的哈希表类似于图的邻接表，包含两部分，即表头结点表和边表；表头结点表是一个指针数组，每个元素指向一个链表；边表中的每个链表由哈希地址相同的记录链接而成。</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例18.2.4 基于链地址法的哈希表构造</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已知关键字序列(19, 14, 23, 68, 20, 84, 27, 55, 11, 30, 79, 48)，用链地址法处理冲突，哈希函数H(key)=key%7。构造哈希表，求等概率情况下查找成功与查找不成功的平均查找长度及哈希表的填充因子。</a:t>
            </a:r>
          </a:p>
        </p:txBody>
      </p:sp>
      <p:sp>
        <p:nvSpPr>
          <p:cNvPr id="14" name="Rectangle 4"/>
          <p:cNvSpPr txBox="1"/>
          <p:nvPr>
            <p:custDataLst>
              <p:tags r:id="rId1"/>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090535" cy="398780"/>
          </a:xfrm>
          <a:prstGeom prst="rect">
            <a:avLst/>
          </a:prstGeom>
          <a:noFill/>
        </p:spPr>
        <p:txBody>
          <a:bodyPr wrap="square" rtlCol="0" anchor="t">
            <a:spAutoFit/>
          </a:bodyPr>
          <a:lstStyle/>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例18.2.4 基于链地址法的哈希表构造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5650" y="2033270"/>
          <a:ext cx="3009565" cy="2160000"/>
        </p:xfrm>
        <a:graphic>
          <a:graphicData uri="http://schemas.openxmlformats.org/presentationml/2006/ole">
            <mc:AlternateContent xmlns:mc="http://schemas.openxmlformats.org/markup-compatibility/2006">
              <mc:Choice xmlns:v="urn:schemas-microsoft-com:vml" Requires="v">
                <p:oleObj spid="_x0000_s4107" r:id="rId5" imgW="4048125" imgH="2905125" progId="Paint.Picture">
                  <p:embed/>
                </p:oleObj>
              </mc:Choice>
              <mc:Fallback>
                <p:oleObj r:id="rId5" imgW="4048125" imgH="2905125" progId="Paint.Picture">
                  <p:embed/>
                  <p:pic>
                    <p:nvPicPr>
                      <p:cNvPr id="0" name="图片 3"/>
                      <p:cNvPicPr/>
                      <p:nvPr/>
                    </p:nvPicPr>
                    <p:blipFill>
                      <a:blip r:embed="rId6"/>
                      <a:stretch>
                        <a:fillRect/>
                      </a:stretch>
                    </p:blipFill>
                    <p:spPr>
                      <a:xfrm>
                        <a:off x="755650" y="2033270"/>
                        <a:ext cx="3009565" cy="2160000"/>
                      </a:xfrm>
                      <a:prstGeom prst="rect">
                        <a:avLst/>
                      </a:prstGeom>
                    </p:spPr>
                  </p:pic>
                </p:oleObj>
              </mc:Fallback>
            </mc:AlternateContent>
          </a:graphicData>
        </a:graphic>
      </p:graphicFrame>
      <p:sp>
        <p:nvSpPr>
          <p:cNvPr id="7" name="文本框 6"/>
          <p:cNvSpPr txBox="1"/>
          <p:nvPr/>
        </p:nvSpPr>
        <p:spPr>
          <a:xfrm>
            <a:off x="3787775" y="2066925"/>
            <a:ext cx="5374005" cy="243014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等概率情况下，</a:t>
            </a:r>
            <a:r>
              <a:rPr lang="zh-CN" sz="2000">
                <a:sym typeface="+mn-ea"/>
              </a:rPr>
              <a:t>查找成功</a:t>
            </a:r>
            <a:r>
              <a:rPr lang="zh-CN" sz="2000">
                <a:latin typeface="Times New Roman" panose="02020603050405020304" pitchFamily="18" charset="0"/>
                <a:sym typeface="+mn-ea"/>
              </a:rPr>
              <a:t>的平均查找长度：</a:t>
            </a:r>
            <a:r>
              <a:rPr lang="en-US" sz="2000" i="1">
                <a:latin typeface="Times New Roman" panose="02020603050405020304" pitchFamily="18" charset="0"/>
                <a:sym typeface="+mn-ea"/>
              </a:rPr>
              <a:t>ASL</a:t>
            </a:r>
            <a:r>
              <a:rPr lang="en-US" sz="2000" i="1" baseline="-25000">
                <a:latin typeface="Times New Roman" panose="02020603050405020304" pitchFamily="18" charset="0"/>
                <a:sym typeface="+mn-ea"/>
              </a:rPr>
              <a:t>success</a:t>
            </a:r>
            <a:r>
              <a:rPr lang="en-US" sz="2000">
                <a:latin typeface="Times New Roman" panose="02020603050405020304" pitchFamily="18" charset="0"/>
                <a:sym typeface="+mn-ea"/>
              </a:rPr>
              <a:t>=(1×5+2×4+3×2+4)/12=23/12</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sym typeface="+mn-ea"/>
              </a:rPr>
              <a:t>查找失败</a:t>
            </a:r>
            <a:r>
              <a:rPr lang="zh-CN" sz="2000">
                <a:latin typeface="Times New Roman" panose="02020603050405020304" pitchFamily="18" charset="0"/>
                <a:sym typeface="+mn-ea"/>
              </a:rPr>
              <a:t>的平均查找长度：</a:t>
            </a:r>
            <a:r>
              <a:rPr lang="en-US" sz="2000" i="1">
                <a:latin typeface="Times New Roman" panose="02020603050405020304" pitchFamily="18" charset="0"/>
                <a:sym typeface="+mn-ea"/>
              </a:rPr>
              <a:t>ASL</a:t>
            </a:r>
            <a:r>
              <a:rPr lang="en-US" sz="2000" i="1" baseline="-25000">
                <a:latin typeface="Times New Roman" panose="02020603050405020304" pitchFamily="18" charset="0"/>
                <a:sym typeface="+mn-ea"/>
              </a:rPr>
              <a:t>unsuccess</a:t>
            </a:r>
            <a:r>
              <a:rPr lang="en-US" sz="2000">
                <a:latin typeface="Times New Roman" panose="02020603050405020304" pitchFamily="18" charset="0"/>
                <a:sym typeface="+mn-ea"/>
              </a:rPr>
              <a:t>=1/7×(1×2+2×1+3×2+4+5)=19/7</a:t>
            </a:r>
            <a:endParaRPr lang="zh-CN" sz="2000">
              <a:latin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对于链地址法，找到空指针表示查找失败，</a:t>
            </a:r>
            <a:r>
              <a:rPr lang="zh-CN" altLang="en-US" sz="2000">
                <a:latin typeface="Times New Roman" panose="02020603050405020304" pitchFamily="18" charset="0"/>
                <a:sym typeface="+mn-ea"/>
              </a:rPr>
              <a:t>比较次数</a:t>
            </a:r>
            <a:r>
              <a:rPr lang="zh-CN" sz="2000">
                <a:latin typeface="Times New Roman" panose="02020603050405020304" pitchFamily="18" charset="0"/>
                <a:sym typeface="+mn-ea"/>
              </a:rPr>
              <a:t>包含找到空指针</a:t>
            </a:r>
            <a:r>
              <a:rPr lang="zh-CN" sz="2000">
                <a:sym typeface="+mn-ea"/>
              </a:rPr>
              <a:t>的</a:t>
            </a:r>
            <a:r>
              <a:rPr lang="zh-CN" sz="2000">
                <a:latin typeface="Times New Roman" panose="02020603050405020304" pitchFamily="18" charset="0"/>
                <a:sym typeface="+mn-ea"/>
              </a:rPr>
              <a:t>那一次</a:t>
            </a:r>
            <a:r>
              <a:rPr lang="zh-CN" sz="2000">
                <a:sym typeface="+mn-ea"/>
              </a:rPr>
              <a:t>比较</a:t>
            </a:r>
            <a:endParaRPr lang="zh-CN" altLang="en-US" sz="2000"/>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sym typeface="+mn-ea"/>
              </a:rPr>
              <a:t>填充因子：</a:t>
            </a:r>
            <a:r>
              <a:rPr lang="en-US" sz="2000">
                <a:latin typeface="Times New Roman" panose="02020603050405020304" pitchFamily="18" charset="0"/>
                <a:sym typeface="+mn-ea"/>
              </a:rPr>
              <a:t>α=12/7</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755650" y="1596390"/>
            <a:ext cx="4855210" cy="398780"/>
          </a:xfrm>
          <a:prstGeom prst="rect">
            <a:avLst/>
          </a:prstGeom>
          <a:noFill/>
        </p:spPr>
        <p:txBody>
          <a:bodyPr wrap="square" rtlCol="0" anchor="t">
            <a:spAutoFit/>
          </a:bodyPr>
          <a:lstStyle/>
          <a:p>
            <a:r>
              <a:rPr altLang="zh-CN" sz="2000" noProof="0" dirty="0">
                <a:ln>
                  <a:noFill/>
                </a:ln>
                <a:effectLst/>
                <a:uLnTx/>
                <a:uFillTx/>
                <a:latin typeface="Times New Roman" panose="02020603050405020304" pitchFamily="18" charset="0"/>
                <a:cs typeface="Times New Roman" panose="02020603050405020304" pitchFamily="18" charset="0"/>
                <a:sym typeface="+mn-ea"/>
              </a:rPr>
              <a:t>(19, 14, 23, 68, 20, 84, 27, 55, 11, 30, 79, 48)</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err="1">
                <a:ln>
                  <a:noFill/>
                </a:ln>
                <a:effectLst/>
                <a:uLnTx/>
                <a:uFillTx/>
                <a:latin typeface="Times New Roman" panose="02020603050405020304" pitchFamily="18" charset="0"/>
                <a:cs typeface="Times New Roman" panose="02020603050405020304" pitchFamily="18" charset="0"/>
                <a:sym typeface="+mn-ea"/>
              </a:rPr>
              <a:t>链地址法</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4" name="Rectangle 4"/>
          <p:cNvSpPr txBox="1"/>
          <p:nvPr>
            <p:custDataLst>
              <p:tags r:id="rId3"/>
            </p:custDataLst>
          </p:nvPr>
        </p:nvSpPr>
        <p:spPr>
          <a:xfrm>
            <a:off x="214630" y="279027"/>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090535" cy="29229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从以上例子可见，</a:t>
            </a: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哈希查找的ASL实际上并不等于零。</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决定哈希查找ASL的因素主要包括：</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（1）选用的哈希函数；</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（2）选用的处理冲突的方法；</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（3）哈希表饱和的程度，以填充因子衡量。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err="1">
                <a:ln>
                  <a:noFill/>
                </a:ln>
                <a:effectLst/>
                <a:uLnTx/>
                <a:uFillTx/>
                <a:latin typeface="Times New Roman" panose="02020603050405020304" pitchFamily="18" charset="0"/>
                <a:cs typeface="Times New Roman" panose="02020603050405020304" pitchFamily="18" charset="0"/>
                <a:sym typeface="+mn-ea"/>
              </a:rPr>
              <a:t>哈希查找的ASL是</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基于</a:t>
            </a:r>
            <a:r>
              <a:rPr altLang="zh-CN" sz="2000" strike="noStrike" noProof="0" dirty="0" err="1">
                <a:ln>
                  <a:noFill/>
                </a:ln>
                <a:effectLst/>
                <a:uLnTx/>
                <a:uFillTx/>
                <a:latin typeface="Times New Roman" panose="02020603050405020304" pitchFamily="18" charset="0"/>
                <a:cs typeface="Times New Roman" panose="02020603050405020304" pitchFamily="18" charset="0"/>
                <a:sym typeface="+mn-ea"/>
              </a:rPr>
              <a:t>处理冲突方法</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的</a:t>
            </a:r>
            <a:r>
              <a:rPr altLang="zh-CN" sz="2000" strike="noStrike" noProof="0" dirty="0" err="1">
                <a:ln>
                  <a:noFill/>
                </a:ln>
                <a:effectLst/>
                <a:uLnTx/>
                <a:uFillTx/>
                <a:latin typeface="Times New Roman" panose="02020603050405020304" pitchFamily="18" charset="0"/>
                <a:cs typeface="Times New Roman" panose="02020603050405020304" pitchFamily="18" charset="0"/>
                <a:sym typeface="+mn-ea"/>
              </a:rPr>
              <a:t>填充因子的函数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用哈希表构造查找表时，可以选择一个适当的填充因子，使得ASL限定在某个范围内。</a:t>
            </a:r>
          </a:p>
        </p:txBody>
      </p:sp>
      <p:sp>
        <p:nvSpPr>
          <p:cNvPr id="3" name="文本框 2"/>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决定哈希查找性能的因素</a:t>
            </a:r>
          </a:p>
        </p:txBody>
      </p:sp>
      <p:sp>
        <p:nvSpPr>
          <p:cNvPr id="14" name="Rectangle 4"/>
          <p:cNvSpPr txBox="1"/>
          <p:nvPr>
            <p:custDataLst>
              <p:tags r:id="rId2"/>
            </p:custDataLst>
          </p:nvPr>
        </p:nvSpPr>
        <p:spPr>
          <a:xfrm>
            <a:off x="214630" y="285750"/>
            <a:ext cx="703453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18.2 </a:t>
            </a:r>
            <a:r>
              <a:rPr lang="zh-CN" altLang="en-US" sz="3200" noProof="0" dirty="0">
                <a:latin typeface="黑体" panose="02010609060101010101" pitchFamily="2" charset="-122"/>
                <a:ea typeface="黑体" panose="02010609060101010101" pitchFamily="2" charset="-122"/>
                <a:sym typeface="+mn-ea"/>
              </a:rPr>
              <a:t>哈希查找处理冲突的方法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046095"/>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（1）记忆和理解哈希查找相关的基础知识。</a:t>
            </a:r>
          </a:p>
          <a:p>
            <a:r>
              <a:rPr sz="2400">
                <a:latin typeface="Times New Roman" panose="02020603050405020304" pitchFamily="18" charset="0"/>
                <a:ea typeface="宋体" panose="02010600030101010101" pitchFamily="2" charset="-122"/>
              </a:rPr>
              <a:t>（2）熟练掌握哈希查找的方法。</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（1）掌握哈希查找相关算法的实现及其性能分析。</a:t>
            </a:r>
          </a:p>
          <a:p>
            <a:r>
              <a:rPr sz="2400">
                <a:latin typeface="Times New Roman" panose="02020603050405020304" pitchFamily="18" charset="0"/>
                <a:ea typeface="宋体" panose="02010600030101010101" pitchFamily="2" charset="-122"/>
              </a:rPr>
              <a:t>（2）学会运用哈希查找求解具体问题。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勤学善思、探索创新，提高效率意识。</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18 </a:t>
            </a:r>
            <a:r>
              <a:rPr lang="zh-CN" altLang="en-US" sz="3200" noProof="0" dirty="0">
                <a:ln>
                  <a:noFill/>
                </a:ln>
                <a:effectLst/>
                <a:uLnTx/>
                <a:uFillTx/>
                <a:latin typeface="黑体" panose="02010609060101010101" pitchFamily="2" charset="-122"/>
                <a:ea typeface="黑体" panose="02010609060101010101" pitchFamily="2" charset="-122"/>
                <a:sym typeface="+mn-ea"/>
              </a:rPr>
              <a:t>哈希查找</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18.3 </a:t>
            </a:r>
            <a:r>
              <a:rPr sz="3200" noProof="0" dirty="0" err="1">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哈希查找的算法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思想</a:t>
            </a:r>
          </a:p>
        </p:txBody>
      </p:sp>
      <p:sp>
        <p:nvSpPr>
          <p:cNvPr id="6" name="文本框 5"/>
          <p:cNvSpPr txBox="1"/>
          <p:nvPr/>
        </p:nvSpPr>
        <p:spPr>
          <a:xfrm>
            <a:off x="323215" y="1275715"/>
            <a:ext cx="8090535" cy="33534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哈希查找的主要算法是查找算法和插入算法。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哈希查找的查找算法思想：对于给定值 k，计算哈希地址p = H(k)；若p地址为空，则查找失败；若地址p上记录的关键字等于k，则查找成功，否则求下一地址H</a:t>
            </a:r>
            <a:r>
              <a:rPr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sz="2000" noProof="0" dirty="0">
                <a:ln>
                  <a:noFill/>
                </a:ln>
                <a:effectLst/>
                <a:uLnTx/>
                <a:uFillTx/>
                <a:latin typeface="Times New Roman" panose="02020603050405020304" pitchFamily="18" charset="0"/>
                <a:cs typeface="Times New Roman" panose="02020603050405020304" pitchFamily="18" charset="0"/>
                <a:sym typeface="+mn-ea"/>
              </a:rPr>
              <a:t>(k)，直至H</a:t>
            </a:r>
            <a:r>
              <a:rPr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sz="2000" noProof="0" dirty="0">
                <a:ln>
                  <a:noFill/>
                </a:ln>
                <a:effectLst/>
                <a:uLnTx/>
                <a:uFillTx/>
                <a:latin typeface="Times New Roman" panose="02020603050405020304" pitchFamily="18" charset="0"/>
                <a:cs typeface="Times New Roman" panose="02020603050405020304" pitchFamily="18" charset="0"/>
                <a:sym typeface="+mn-ea"/>
              </a:rPr>
              <a:t>(k)为空（查找失败），或地址H</a:t>
            </a:r>
            <a:r>
              <a:rPr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sz="2000" noProof="0" dirty="0">
                <a:ln>
                  <a:noFill/>
                </a:ln>
                <a:effectLst/>
                <a:uLnTx/>
                <a:uFillTx/>
                <a:latin typeface="Times New Roman" panose="02020603050405020304" pitchFamily="18" charset="0"/>
                <a:cs typeface="Times New Roman" panose="02020603050405020304" pitchFamily="18" charset="0"/>
                <a:sym typeface="+mn-ea"/>
              </a:rPr>
              <a:t>(k)上记录的关键字等于k（查找成功）。</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对于地址为空（空位），采用开放定址法时可预设关键字为特殊值（如-1）来表示，而采用链地址法时可用空指针N</a:t>
            </a:r>
            <a:r>
              <a:rPr lang="en-US" sz="2000" noProof="0" dirty="0">
                <a:ln>
                  <a:noFill/>
                </a:ln>
                <a:effectLst/>
                <a:uLnTx/>
                <a:uFillTx/>
                <a:latin typeface="Times New Roman" panose="02020603050405020304" pitchFamily="18" charset="0"/>
                <a:cs typeface="Times New Roman" panose="02020603050405020304" pitchFamily="18" charset="0"/>
                <a:sym typeface="+mn-ea"/>
              </a:rPr>
              <a:t>one</a:t>
            </a:r>
            <a:r>
              <a:rPr sz="2000" noProof="0" dirty="0">
                <a:ln>
                  <a:noFill/>
                </a:ln>
                <a:effectLst/>
                <a:uLnTx/>
                <a:uFillTx/>
                <a:latin typeface="Times New Roman" panose="02020603050405020304" pitchFamily="18" charset="0"/>
                <a:cs typeface="Times New Roman" panose="02020603050405020304" pitchFamily="18" charset="0"/>
                <a:sym typeface="+mn-ea"/>
              </a:rPr>
              <a:t>表示。</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哈希查找的插入算法思想：对于给定值 k，先在哈希表中查找，若找到关键字k则无需插入，否则把关键字为k的记录插入到查找过程中得到的空位上。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基于线性探测法的算法实现</a:t>
            </a:r>
          </a:p>
        </p:txBody>
      </p:sp>
      <p:sp>
        <p:nvSpPr>
          <p:cNvPr id="6" name="文本框 5"/>
          <p:cNvSpPr txBox="1"/>
          <p:nvPr/>
        </p:nvSpPr>
        <p:spPr>
          <a:xfrm>
            <a:off x="323215" y="1203960"/>
            <a:ext cx="7688580"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设哈希表的表长为14，哈希函数H(Key)=Key % 13，采用关键字等于特殊值-1表示相应哈希地址为空</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18.3 </a:t>
            </a:r>
            <a:r>
              <a:rPr lang="zh-CN" altLang="en-US" sz="3200" noProof="0" dirty="0">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395605" y="1851660"/>
            <a:ext cx="8067040" cy="304609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MaxSize=14</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表长</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Mod=13</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除留余数法的除数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hash(x):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哈希函数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x%Mod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nextPos(p):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求下一个哈希地址</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(p+1)%MaxSize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class Elem: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数据元素类，包含关键字</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和值</a:t>
            </a:r>
            <a:r>
              <a:rPr lang="en-US" sz="1600">
                <a:latin typeface="Courier New" panose="02070309020205020404" charset="0"/>
                <a:ea typeface="宋体" panose="02010600030101010101" pitchFamily="2" charset="-122"/>
              </a:rPr>
              <a:t>val</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key, val=None):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self.key=key; self.val=val</a:t>
            </a:r>
            <a:endParaRPr lang="en-US"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基于线性探测法的算法实现</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18.3 </a:t>
            </a:r>
            <a:r>
              <a:rPr lang="zh-CN" altLang="en-US" sz="3200" noProof="0" dirty="0">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323850" y="1203960"/>
            <a:ext cx="8067040" cy="279971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class HashTable:          # 哈希表（线性探测法）类</a:t>
            </a:r>
          </a:p>
          <a:p>
            <a:r>
              <a:rPr sz="1600">
                <a:latin typeface="Courier New" panose="02070309020205020404" charset="0"/>
                <a:ea typeface="宋体" panose="02010600030101010101" pitchFamily="2" charset="-122"/>
              </a:rPr>
              <a:t>    def __init__(self):   # 初始化</a:t>
            </a:r>
          </a:p>
          <a:p>
            <a:r>
              <a:rPr sz="1600">
                <a:latin typeface="Courier New" panose="02070309020205020404" charset="0"/>
                <a:ea typeface="宋体" panose="02010600030101010101" pitchFamily="2" charset="-122"/>
              </a:rPr>
              <a:t>        self.ht=[Elem(-1) for i in range(MaxSize)]</a:t>
            </a:r>
          </a:p>
          <a:p>
            <a:r>
              <a:rPr sz="1600">
                <a:latin typeface="Courier New" panose="02070309020205020404" charset="0"/>
                <a:ea typeface="宋体" panose="02010600030101010101" pitchFamily="2" charset="-122"/>
              </a:rPr>
              <a:t>        self.cnt=0</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def search(self, key):# 查找算法，key为待查找关键字</a:t>
            </a:r>
          </a:p>
          <a:p>
            <a:r>
              <a:rPr sz="1600">
                <a:latin typeface="Courier New" panose="02070309020205020404" charset="0"/>
                <a:ea typeface="宋体" panose="02010600030101010101" pitchFamily="2" charset="-122"/>
              </a:rPr>
              <a:t>        p=hash(key)       # 计算哈希函数值</a:t>
            </a:r>
          </a:p>
          <a:p>
            <a:r>
              <a:rPr sz="1600">
                <a:latin typeface="Courier New" panose="02070309020205020404" charset="0"/>
                <a:ea typeface="宋体" panose="02010600030101010101" pitchFamily="2" charset="-122"/>
              </a:rPr>
              <a:t>        # 当既没找到空位，又没有找到待查找关键字时循环</a:t>
            </a:r>
          </a:p>
          <a:p>
            <a:r>
              <a:rPr sz="1600">
                <a:latin typeface="Courier New" panose="02070309020205020404" charset="0"/>
                <a:ea typeface="宋体" panose="02010600030101010101" pitchFamily="2" charset="-122"/>
              </a:rPr>
              <a:t>        while self.ht[p].key!=-1 and self.ht[p].key!=key:</a:t>
            </a:r>
          </a:p>
          <a:p>
            <a:r>
              <a:rPr sz="1600">
                <a:latin typeface="Courier New" panose="02070309020205020404" charset="0"/>
                <a:ea typeface="宋体" panose="02010600030101010101" pitchFamily="2" charset="-122"/>
              </a:rPr>
              <a:t>            p=nextPos(p)  # 求下一个哈希地址</a:t>
            </a:r>
          </a:p>
          <a:p>
            <a:r>
              <a:rPr sz="1600">
                <a:latin typeface="Courier New" panose="02070309020205020404" charset="0"/>
                <a:ea typeface="宋体" panose="02010600030101010101" pitchFamily="2" charset="-122"/>
              </a:rPr>
              <a:t>        return p          # 若查找成功，则返回key的哈希地址，否则返回-1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基于线性探测法的算法实现</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18.3 </a:t>
            </a:r>
            <a:r>
              <a:rPr lang="zh-CN" altLang="en-US" sz="3200" noProof="0" dirty="0">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323850" y="1203960"/>
            <a:ext cx="8067040" cy="230695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class HashTable:          # 哈希表（线性探测法）类</a:t>
            </a:r>
          </a:p>
          <a:p>
            <a:r>
              <a:rPr sz="1600">
                <a:latin typeface="Courier New" panose="02070309020205020404" charset="0"/>
                <a:ea typeface="宋体" panose="02010600030101010101" pitchFamily="2" charset="-122"/>
              </a:rPr>
              <a:t>    def insert(self, x):  # 插入算法</a:t>
            </a:r>
          </a:p>
          <a:p>
            <a:r>
              <a:rPr sz="1600">
                <a:latin typeface="Courier New" panose="02070309020205020404" charset="0"/>
                <a:ea typeface="宋体" panose="02010600030101010101" pitchFamily="2" charset="-122"/>
              </a:rPr>
              <a:t>        p=self.search(x.key)</a:t>
            </a:r>
          </a:p>
          <a:p>
            <a:r>
              <a:rPr sz="1600">
                <a:latin typeface="Courier New" panose="02070309020205020404" charset="0"/>
                <a:ea typeface="宋体" panose="02010600030101010101" pitchFamily="2" charset="-122"/>
              </a:rPr>
              <a:t>        if self.ht[p].key==x.key:</a:t>
            </a:r>
          </a:p>
          <a:p>
            <a:r>
              <a:rPr sz="1600">
                <a:latin typeface="Courier New" panose="02070309020205020404" charset="0"/>
                <a:ea typeface="宋体" panose="02010600030101010101" pitchFamily="2" charset="-122"/>
              </a:rPr>
              <a:t>            return False</a:t>
            </a:r>
            <a:r>
              <a:rPr sz="1600">
                <a:latin typeface="Courier New" panose="02070309020205020404" charset="0"/>
                <a:sym typeface="+mn-ea"/>
              </a:rPr>
              <a:t>  # 若找到，则无需插入</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else:             # 若p所指地址为空，则插入该位置</a:t>
            </a:r>
          </a:p>
          <a:p>
            <a:r>
              <a:rPr sz="1600">
                <a:latin typeface="Courier New" panose="02070309020205020404" charset="0"/>
                <a:ea typeface="宋体" panose="02010600030101010101" pitchFamily="2" charset="-122"/>
              </a:rPr>
              <a:t>            self.ht[p]=x  # x存放在哈希地址p中</a:t>
            </a:r>
          </a:p>
          <a:p>
            <a:r>
              <a:rPr sz="1600">
                <a:latin typeface="Courier New" panose="02070309020205020404" charset="0"/>
                <a:ea typeface="宋体" panose="02010600030101010101" pitchFamily="2" charset="-122"/>
              </a:rPr>
              <a:t>            self.cnt+=1   # 元素个数增1</a:t>
            </a:r>
          </a:p>
          <a:p>
            <a:r>
              <a:rPr sz="1600">
                <a:latin typeface="Courier New" panose="02070309020205020404" charset="0"/>
                <a:ea typeface="宋体" panose="02010600030101010101" pitchFamily="2" charset="-122"/>
              </a:rPr>
              <a:t>            return True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基于链地址法的算法实现</a:t>
            </a:r>
          </a:p>
        </p:txBody>
      </p:sp>
      <p:sp>
        <p:nvSpPr>
          <p:cNvPr id="6" name="文本框 5"/>
          <p:cNvSpPr txBox="1"/>
          <p:nvPr/>
        </p:nvSpPr>
        <p:spPr>
          <a:xfrm>
            <a:off x="323215" y="1203960"/>
            <a:ext cx="768858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设哈希函数H(Key)=Key % 7</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18.3 </a:t>
            </a:r>
            <a:r>
              <a:rPr lang="zh-CN" altLang="en-US" sz="3200" noProof="0" dirty="0">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395605" y="1636395"/>
            <a:ext cx="8067040" cy="329184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Mod=7                   # 除留余数法的除数</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hash(x):            # 哈希函数</a:t>
            </a:r>
          </a:p>
          <a:p>
            <a:r>
              <a:rPr sz="1600">
                <a:latin typeface="Courier New" panose="02070309020205020404" charset="0"/>
                <a:ea typeface="宋体" panose="02010600030101010101" pitchFamily="2" charset="-122"/>
              </a:rPr>
              <a:t>    return x%Mod</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class Node:             # 各链表中的结点类，包含关键字key和指针域next</a:t>
            </a:r>
          </a:p>
          <a:p>
            <a:r>
              <a:rPr sz="1600">
                <a:latin typeface="Courier New" panose="02070309020205020404" charset="0"/>
                <a:ea typeface="宋体" panose="02010600030101010101" pitchFamily="2" charset="-122"/>
              </a:rPr>
              <a:t>    def __init__(self, key):</a:t>
            </a:r>
          </a:p>
          <a:p>
            <a:r>
              <a:rPr sz="1600">
                <a:latin typeface="Courier New" panose="02070309020205020404" charset="0"/>
                <a:ea typeface="宋体" panose="02010600030101010101" pitchFamily="2" charset="-122"/>
              </a:rPr>
              <a:t>        self.key=key</a:t>
            </a:r>
          </a:p>
          <a:p>
            <a:r>
              <a:rPr sz="1600">
                <a:latin typeface="Courier New" panose="02070309020205020404" charset="0"/>
                <a:ea typeface="宋体" panose="02010600030101010101" pitchFamily="2" charset="-122"/>
              </a:rPr>
              <a:t>        self.next=None</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class HeadNode:         # 表头结点表类</a:t>
            </a:r>
          </a:p>
          <a:p>
            <a:r>
              <a:rPr sz="1600">
                <a:latin typeface="Courier New" panose="02070309020205020404" charset="0"/>
                <a:ea typeface="宋体" panose="02010600030101010101" pitchFamily="2" charset="-122"/>
              </a:rPr>
              <a:t>    def __init__(self):</a:t>
            </a:r>
          </a:p>
          <a:p>
            <a:r>
              <a:rPr sz="1600">
                <a:latin typeface="Courier New" panose="02070309020205020404" charset="0"/>
                <a:ea typeface="宋体" panose="02010600030101010101" pitchFamily="2" charset="-122"/>
              </a:rPr>
              <a:t>        self.next=None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基于链地址法的算法实现</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18.3 </a:t>
            </a:r>
            <a:r>
              <a:rPr lang="zh-CN" altLang="en-US" sz="3200" noProof="0" dirty="0">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323850" y="1203960"/>
            <a:ext cx="8335645" cy="255333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class HashLinkTable:        # 哈希表（链地址法）类</a:t>
            </a:r>
          </a:p>
          <a:p>
            <a:r>
              <a:rPr sz="1600">
                <a:latin typeface="Courier New" panose="02070309020205020404" charset="0"/>
                <a:ea typeface="宋体" panose="02010600030101010101" pitchFamily="2" charset="-122"/>
              </a:rPr>
              <a:t>    def __init__(self):     # 初始化</a:t>
            </a:r>
          </a:p>
          <a:p>
            <a:r>
              <a:rPr sz="1600">
                <a:latin typeface="Courier New" panose="02070309020205020404" charset="0"/>
                <a:ea typeface="宋体" panose="02010600030101010101" pitchFamily="2" charset="-122"/>
              </a:rPr>
              <a:t>        self.head=[HeadNode() for i in range(Mod)]</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def search(self, key):  # 查找算法</a:t>
            </a:r>
          </a:p>
          <a:p>
            <a:r>
              <a:rPr sz="1600">
                <a:latin typeface="Courier New" panose="02070309020205020404" charset="0"/>
                <a:ea typeface="宋体" panose="02010600030101010101" pitchFamily="2" charset="-122"/>
              </a:rPr>
              <a:t>        i=hash(key)</a:t>
            </a:r>
          </a:p>
          <a:p>
            <a:r>
              <a:rPr sz="1600">
                <a:latin typeface="Courier New" panose="02070309020205020404" charset="0"/>
                <a:ea typeface="宋体" panose="02010600030101010101" pitchFamily="2" charset="-122"/>
              </a:rPr>
              <a:t>        p=self.head[i].next # p指向地址为i的链表的第一个结点（或为None）</a:t>
            </a:r>
          </a:p>
          <a:p>
            <a:r>
              <a:rPr sz="1600">
                <a:latin typeface="Courier New" panose="02070309020205020404" charset="0"/>
                <a:ea typeface="宋体" panose="02010600030101010101" pitchFamily="2" charset="-122"/>
              </a:rPr>
              <a:t>        while p!=None and p.key!=key:</a:t>
            </a:r>
          </a:p>
          <a:p>
            <a:r>
              <a:rPr sz="1600">
                <a:latin typeface="Courier New" panose="02070309020205020404" charset="0"/>
                <a:ea typeface="宋体" panose="02010600030101010101" pitchFamily="2" charset="-122"/>
              </a:rPr>
              <a:t>            p=p.next</a:t>
            </a:r>
          </a:p>
          <a:p>
            <a:r>
              <a:rPr sz="1600">
                <a:latin typeface="Courier New" panose="02070309020205020404" charset="0"/>
                <a:ea typeface="宋体" panose="02010600030101010101" pitchFamily="2" charset="-122"/>
              </a:rPr>
              <a:t>        return p            # 若查找失败，则p为None，否则p指向找到的结点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基于链地址法的算法实现</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18.3 </a:t>
            </a:r>
            <a:r>
              <a:rPr lang="zh-CN" altLang="en-US" sz="3200" noProof="0" dirty="0">
                <a:latin typeface="黑体" panose="02010609060101010101" pitchFamily="2" charset="-122"/>
                <a:ea typeface="黑体" panose="02010609060101010101" pitchFamily="2" charset="-122"/>
                <a:sym typeface="+mn-ea"/>
              </a:rPr>
              <a:t>哈希查找算法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323850" y="1203960"/>
            <a:ext cx="8640638" cy="3784600"/>
          </a:xfrm>
          <a:prstGeom prst="rect">
            <a:avLst/>
          </a:prstGeom>
          <a:noFill/>
          <a:ln w="9525">
            <a:noFill/>
          </a:ln>
        </p:spPr>
        <p:txBody>
          <a:bodyPr wrap="square">
            <a:spAutoFit/>
          </a:bodyPr>
          <a:lstStyle/>
          <a:p>
            <a:r>
              <a:rPr sz="1600" dirty="0">
                <a:latin typeface="Courier New" panose="02070309020205020404" charset="0"/>
                <a:ea typeface="宋体" panose="02010600030101010101" pitchFamily="2" charset="-122"/>
              </a:rPr>
              <a:t>class </a:t>
            </a:r>
            <a:r>
              <a:rPr sz="1600" dirty="0" err="1">
                <a:latin typeface="Courier New" panose="02070309020205020404" charset="0"/>
                <a:ea typeface="宋体" panose="02010600030101010101" pitchFamily="2" charset="-122"/>
              </a:rPr>
              <a:t>HashLinkTable</a:t>
            </a:r>
            <a:r>
              <a:rPr sz="1600" dirty="0">
                <a:latin typeface="Courier New" panose="02070309020205020404" charset="0"/>
                <a:ea typeface="宋体" panose="02010600030101010101" pitchFamily="2" charset="-122"/>
              </a:rPr>
              <a:t>:            # </a:t>
            </a:r>
            <a:r>
              <a:rPr sz="1600" dirty="0" err="1">
                <a:latin typeface="Courier New" panose="02070309020205020404" charset="0"/>
                <a:ea typeface="宋体" panose="02010600030101010101" pitchFamily="2" charset="-122"/>
              </a:rPr>
              <a:t>哈希表（链地址法）类</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def insert(self, key):      # </a:t>
            </a:r>
            <a:r>
              <a:rPr sz="1600" dirty="0" err="1">
                <a:latin typeface="Courier New" panose="02070309020205020404" charset="0"/>
                <a:ea typeface="宋体" panose="02010600030101010101" pitchFamily="2" charset="-122"/>
              </a:rPr>
              <a:t>插入算法</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p=</a:t>
            </a:r>
            <a:r>
              <a:rPr sz="1600" dirty="0" err="1">
                <a:latin typeface="Courier New" panose="02070309020205020404" charset="0"/>
                <a:ea typeface="宋体" panose="02010600030101010101" pitchFamily="2" charset="-122"/>
              </a:rPr>
              <a:t>self.search</a:t>
            </a:r>
            <a:r>
              <a:rPr sz="1600" dirty="0">
                <a:latin typeface="Courier New" panose="02070309020205020404" charset="0"/>
                <a:ea typeface="宋体" panose="02010600030101010101" pitchFamily="2" charset="-122"/>
              </a:rPr>
              <a:t>(key)</a:t>
            </a:r>
          </a:p>
          <a:p>
            <a:r>
              <a:rPr sz="1600" dirty="0">
                <a:latin typeface="Courier New" panose="02070309020205020404" charset="0"/>
                <a:ea typeface="宋体" panose="02010600030101010101" pitchFamily="2" charset="-122"/>
              </a:rPr>
              <a:t>        if p!=None:             # </a:t>
            </a:r>
            <a:r>
              <a:rPr sz="1600" dirty="0" err="1">
                <a:latin typeface="Courier New" panose="02070309020205020404" charset="0"/>
                <a:ea typeface="宋体" panose="02010600030101010101" pitchFamily="2" charset="-122"/>
              </a:rPr>
              <a:t>若key已存在，则无需插入</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return False</a:t>
            </a:r>
          </a:p>
          <a:p>
            <a:r>
              <a:rPr sz="1600" dirty="0">
                <a:latin typeface="Courier New" panose="02070309020205020404" charset="0"/>
                <a:ea typeface="宋体" panose="02010600030101010101" pitchFamily="2" charset="-122"/>
              </a:rPr>
              <a:t>        else:                   # </a:t>
            </a:r>
            <a:r>
              <a:rPr sz="1600" dirty="0" err="1">
                <a:latin typeface="Courier New" panose="02070309020205020404" charset="0"/>
                <a:ea typeface="宋体" panose="02010600030101010101" pitchFamily="2" charset="-122"/>
              </a:rPr>
              <a:t>查找插入位置，并插入</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i</a:t>
            </a:r>
            <a:r>
              <a:rPr sz="1600" dirty="0">
                <a:latin typeface="Courier New" panose="02070309020205020404" charset="0"/>
                <a:ea typeface="宋体" panose="02010600030101010101" pitchFamily="2" charset="-122"/>
              </a:rPr>
              <a:t>=hash(key)</a:t>
            </a:r>
          </a:p>
          <a:p>
            <a:r>
              <a:rPr sz="1600" dirty="0">
                <a:latin typeface="Courier New" panose="02070309020205020404" charset="0"/>
                <a:ea typeface="宋体" panose="02010600030101010101" pitchFamily="2" charset="-122"/>
              </a:rPr>
              <a:t>            p=</a:t>
            </a:r>
            <a:r>
              <a:rPr sz="1600" dirty="0" err="1">
                <a:latin typeface="Courier New" panose="02070309020205020404" charset="0"/>
                <a:ea typeface="宋体" panose="02010600030101010101" pitchFamily="2" charset="-122"/>
              </a:rPr>
              <a:t>self.head</a:t>
            </a:r>
            <a:r>
              <a:rPr sz="1600" dirty="0">
                <a:latin typeface="Courier New" panose="02070309020205020404" charset="0"/>
                <a:ea typeface="宋体" panose="02010600030101010101" pitchFamily="2" charset="-122"/>
              </a:rPr>
              <a:t>[</a:t>
            </a:r>
            <a:r>
              <a:rPr sz="1600" dirty="0" err="1">
                <a:latin typeface="Courier New" panose="02070309020205020404" charset="0"/>
                <a:ea typeface="宋体" panose="02010600030101010101" pitchFamily="2" charset="-122"/>
              </a:rPr>
              <a:t>i</a:t>
            </a:r>
            <a:r>
              <a:rPr sz="1600" dirty="0">
                <a:latin typeface="Courier New" panose="02070309020205020404" charset="0"/>
                <a:ea typeface="宋体" panose="02010600030101010101" pitchFamily="2" charset="-122"/>
              </a:rPr>
              <a:t>].next</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p指向地址为i的链表的第一个结点（或None</a:t>
            </a:r>
            <a:r>
              <a:rPr sz="1600" dirty="0">
                <a:latin typeface="Courier New" panose="02070309020205020404" charset="0"/>
                <a:ea typeface="宋体" panose="02010600030101010101" pitchFamily="2" charset="-122"/>
              </a:rPr>
              <a:t>）</a:t>
            </a:r>
          </a:p>
          <a:p>
            <a:r>
              <a:rPr sz="1600" dirty="0">
                <a:latin typeface="Courier New" panose="02070309020205020404" charset="0"/>
                <a:ea typeface="宋体" panose="02010600030101010101" pitchFamily="2" charset="-122"/>
              </a:rPr>
              <a:t>            if p==None:   # </a:t>
            </a:r>
            <a:r>
              <a:rPr sz="1600" dirty="0" err="1">
                <a:latin typeface="Courier New" panose="02070309020205020404" charset="0"/>
                <a:ea typeface="宋体" panose="02010600030101010101" pitchFamily="2" charset="-122"/>
              </a:rPr>
              <a:t>若p为None，则新结点作为链表的第一个结点插入</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self.head</a:t>
            </a:r>
            <a:r>
              <a:rPr sz="1600" dirty="0">
                <a:latin typeface="Courier New" panose="02070309020205020404" charset="0"/>
                <a:ea typeface="宋体" panose="02010600030101010101" pitchFamily="2" charset="-122"/>
              </a:rPr>
              <a:t>[</a:t>
            </a:r>
            <a:r>
              <a:rPr sz="1600" dirty="0" err="1">
                <a:latin typeface="Courier New" panose="02070309020205020404" charset="0"/>
                <a:ea typeface="宋体" panose="02010600030101010101" pitchFamily="2" charset="-122"/>
              </a:rPr>
              <a:t>i</a:t>
            </a:r>
            <a:r>
              <a:rPr sz="1600" dirty="0">
                <a:latin typeface="Courier New" panose="02070309020205020404" charset="0"/>
                <a:ea typeface="宋体" panose="02010600030101010101" pitchFamily="2" charset="-122"/>
              </a:rPr>
              <a:t>].next=Node(key)</a:t>
            </a:r>
          </a:p>
          <a:p>
            <a:r>
              <a:rPr sz="1600" dirty="0">
                <a:latin typeface="Courier New" panose="02070309020205020404" charset="0"/>
                <a:ea typeface="宋体" panose="02010600030101010101" pitchFamily="2" charset="-122"/>
              </a:rPr>
              <a:t>            else:         # </a:t>
            </a:r>
            <a:r>
              <a:rPr sz="1600" dirty="0" err="1">
                <a:latin typeface="Courier New" panose="02070309020205020404" charset="0"/>
                <a:ea typeface="宋体" panose="02010600030101010101" pitchFamily="2" charset="-122"/>
              </a:rPr>
              <a:t>新结点插入到地址为i的链表的最后</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while </a:t>
            </a:r>
            <a:r>
              <a:rPr sz="1600" dirty="0" err="1">
                <a:latin typeface="Courier New" panose="02070309020205020404" charset="0"/>
                <a:ea typeface="宋体" panose="02010600030101010101" pitchFamily="2" charset="-122"/>
              </a:rPr>
              <a:t>p.next</a:t>
            </a:r>
            <a:r>
              <a:rPr sz="1600" dirty="0">
                <a:latin typeface="Courier New" panose="02070309020205020404" charset="0"/>
                <a:ea typeface="宋体" panose="02010600030101010101" pitchFamily="2" charset="-122"/>
              </a:rPr>
              <a:t>!=None:</a:t>
            </a:r>
          </a:p>
          <a:p>
            <a:r>
              <a:rPr sz="1600" dirty="0">
                <a:latin typeface="Courier New" panose="02070309020205020404" charset="0"/>
                <a:ea typeface="宋体" panose="02010600030101010101" pitchFamily="2" charset="-122"/>
              </a:rPr>
              <a:t>                    p=</a:t>
            </a:r>
            <a:r>
              <a:rPr sz="1600" dirty="0" err="1">
                <a:latin typeface="Courier New" panose="02070309020205020404" charset="0"/>
                <a:ea typeface="宋体" panose="02010600030101010101" pitchFamily="2" charset="-122"/>
              </a:rPr>
              <a:t>p.next</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p.next</a:t>
            </a:r>
            <a:r>
              <a:rPr sz="1600" dirty="0">
                <a:latin typeface="Courier New" panose="02070309020205020404" charset="0"/>
                <a:ea typeface="宋体" panose="02010600030101010101" pitchFamily="2" charset="-122"/>
              </a:rPr>
              <a:t>=Node(key)</a:t>
            </a:r>
          </a:p>
          <a:p>
            <a:r>
              <a:rPr sz="1600" dirty="0">
                <a:latin typeface="Courier New" panose="02070309020205020404" charset="0"/>
                <a:ea typeface="宋体" panose="02010600030101010101" pitchFamily="2" charset="-122"/>
              </a:rPr>
              <a:t>            return True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sz="3200" noProof="0" dirty="0">
                <a:ln>
                  <a:noFill/>
                </a:ln>
                <a:effectLst/>
                <a:uLnTx/>
                <a:uFillTx/>
                <a:latin typeface="黑体" panose="02010609060101010101" pitchFamily="2" charset="-122"/>
                <a:ea typeface="黑体" panose="02010609060101010101" pitchFamily="2" charset="-122"/>
                <a:sym typeface="+mn-ea"/>
              </a:rPr>
              <a:t>18.4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lang="zh-CN" sz="3200" noProof="0" dirty="0">
                <a:ln>
                  <a:noFill/>
                </a:ln>
                <a:effectLst/>
                <a:uLnTx/>
                <a:uFillTx/>
                <a:latin typeface="黑体" panose="02010609060101010101" pitchFamily="2" charset="-122"/>
                <a:ea typeface="黑体" panose="02010609060101010101" pitchFamily="2" charset="-122"/>
                <a:sym typeface="+mn-ea"/>
              </a:rPr>
              <a:t>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23215" y="1275715"/>
            <a:ext cx="7633161" cy="24314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本题要求统计通讯录中不同手机号码的个数，为避免在线提交时得到超时或超内存反馈，采用哈希查找方法求解。</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哈希函数采用除留余数法构造，而处理冲突的方法采用线性探测法。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在构造哈希表的过程中，将新的手机号不断插入到哈希表中，每成功插入一个手机号则计数器cnt增1，最后输出cnt。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因手机号码是一个整数，故哈希表直接使用一个整型列表表示</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79027"/>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zh-CN" sz="3200" noProof="0" dirty="0">
                <a:ln>
                  <a:noFill/>
                </a:ln>
                <a:effectLst/>
                <a:uLnTx/>
                <a:uFillTx/>
                <a:latin typeface="黑体" panose="02010609060101010101" pitchFamily="2" charset="-122"/>
                <a:ea typeface="黑体" panose="02010609060101010101" pitchFamily="2" charset="-122"/>
                <a:sym typeface="+mn-ea"/>
              </a:rPr>
              <a:t>18.4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lang="zh-CN" altLang="zh-CN" sz="3200" noProof="0" dirty="0">
                <a:ln>
                  <a:noFill/>
                </a:ln>
                <a:effectLst/>
                <a:uLnTx/>
                <a:uFillTx/>
                <a:latin typeface="黑体" panose="02010609060101010101" pitchFamily="2" charset="-122"/>
                <a:ea typeface="黑体" panose="02010609060101010101" pitchFamily="2" charset="-122"/>
                <a:sym typeface="+mn-ea"/>
              </a:rPr>
              <a:t>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1275715"/>
            <a:ext cx="8422005"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MaxSize=1000001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哈希表表长，同时也作除留余数法的除数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hash(x):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哈希函数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x%MaxSize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nextPos(p):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求下一个哈希地址</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(p+1)%MaxSize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search(a,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查找算法，哈希表中元素的值若为</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，则表示空位</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i=hash(x)</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a[i]!=-1 and a[i]!=x:</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i=nextPos(i)</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i</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zh-CN" sz="3200" noProof="0" dirty="0">
                <a:ln>
                  <a:noFill/>
                </a:ln>
                <a:effectLst/>
                <a:uLnTx/>
                <a:uFillTx/>
                <a:latin typeface="黑体" panose="02010609060101010101" pitchFamily="2" charset="-122"/>
                <a:ea typeface="黑体" panose="02010609060101010101" pitchFamily="2" charset="-122"/>
                <a:sym typeface="+mn-ea"/>
              </a:rPr>
              <a:t>18.4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lang="zh-CN" altLang="zh-CN" sz="3200" noProof="0" dirty="0">
                <a:ln>
                  <a:noFill/>
                </a:ln>
                <a:effectLst/>
                <a:uLnTx/>
                <a:uFillTx/>
                <a:latin typeface="黑体" panose="02010609060101010101" pitchFamily="2" charset="-122"/>
                <a:ea typeface="黑体" panose="02010609060101010101" pitchFamily="2" charset="-122"/>
                <a:sym typeface="+mn-ea"/>
              </a:rPr>
              <a:t>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215" y="1327785"/>
            <a:ext cx="7731125"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insert(a,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插入算法，每成功插入一个元素则计数器</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增</a:t>
            </a:r>
            <a:r>
              <a:rPr lang="en-US" sz="1600">
                <a:latin typeface="Courier New" panose="02070309020205020404" charset="0"/>
                <a:ea typeface="宋体" panose="02010600030101010101" pitchFamily="2" charset="-122"/>
              </a:rPr>
              <a:t>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p=search(a, x)</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a[p]==x: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列表已存在</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，则无需插入</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False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列表不存在</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，则插入并计数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global cnt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a[p]=x</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cnt+=1</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True</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27785"/>
            <a:ext cx="8280598" cy="3139321"/>
          </a:xfrm>
          <a:prstGeom prst="rect">
            <a:avLst/>
          </a:prstGeom>
          <a:noFill/>
          <a:ln w="9525">
            <a:noFill/>
          </a:ln>
        </p:spPr>
        <p:txBody>
          <a:bodyPr wrap="square">
            <a:spAutoFit/>
          </a:bodyPr>
          <a:lstStyle/>
          <a:p>
            <a:r>
              <a:rPr lang="en-US" sz="1800" dirty="0">
                <a:latin typeface="Times New Roman" panose="02020603050405020304" pitchFamily="18" charset="0"/>
                <a:cs typeface="Times New Roman" panose="02020603050405020304" pitchFamily="18" charset="0"/>
              </a:rPr>
              <a:t>       </a:t>
            </a:r>
            <a:r>
              <a:rPr sz="1800" dirty="0">
                <a:latin typeface="Times New Roman" panose="02020603050405020304" pitchFamily="18" charset="0"/>
                <a:cs typeface="Times New Roman" panose="02020603050405020304" pitchFamily="18" charset="0"/>
              </a:rPr>
              <a:t>小明上中学了，为了方便和家里以及同学联系，爸爸终于给小明买了一台手机。该手机的存储容量可以扩充，因此，可以存储的电话号码数量没有限制。</a:t>
            </a:r>
          </a:p>
          <a:p>
            <a:r>
              <a:rPr lang="en-US" sz="1800" dirty="0">
                <a:latin typeface="Times New Roman" panose="02020603050405020304" pitchFamily="18" charset="0"/>
                <a:cs typeface="Times New Roman" panose="02020603050405020304" pitchFamily="18" charset="0"/>
              </a:rPr>
              <a:t>       </a:t>
            </a:r>
            <a:r>
              <a:rPr sz="1800" dirty="0" err="1">
                <a:latin typeface="Times New Roman" panose="02020603050405020304" pitchFamily="18" charset="0"/>
                <a:cs typeface="Times New Roman" panose="02020603050405020304" pitchFamily="18" charset="0"/>
              </a:rPr>
              <a:t>小明的手机有一个特殊的功能，对于打进或拨出的电话，只要是新号码，手机均会自动进行储存</a:t>
            </a:r>
            <a:r>
              <a:rPr sz="1800" dirty="0">
                <a:latin typeface="Times New Roman" panose="02020603050405020304" pitchFamily="18" charset="0"/>
                <a:cs typeface="Times New Roman" panose="02020603050405020304" pitchFamily="18" charset="0"/>
              </a:rPr>
              <a:t>。</a:t>
            </a:r>
          </a:p>
          <a:p>
            <a:r>
              <a:rPr sz="1800" dirty="0" err="1">
                <a:latin typeface="Times New Roman" panose="02020603050405020304" pitchFamily="18" charset="0"/>
                <a:cs typeface="Times New Roman" panose="02020603050405020304" pitchFamily="18" charset="0"/>
              </a:rPr>
              <a:t>给定小明在一个月的使用期间的手机通讯记录，请给出此时此刻小明的手机中存储了多少个电话号码</a:t>
            </a:r>
            <a:r>
              <a:rPr sz="1800" dirty="0">
                <a:latin typeface="Times New Roman" panose="02020603050405020304" pitchFamily="18" charset="0"/>
                <a:cs typeface="Times New Roman" panose="02020603050405020304" pitchFamily="18" charset="0"/>
              </a:rPr>
              <a:t>。</a:t>
            </a:r>
          </a:p>
          <a:p>
            <a:r>
              <a:rPr sz="1800" b="1" dirty="0" err="1">
                <a:latin typeface="Times New Roman" panose="02020603050405020304" pitchFamily="18" charset="0"/>
                <a:ea typeface="宋体" panose="02010600030101010101" pitchFamily="2" charset="-122"/>
                <a:cs typeface="Times New Roman" panose="02020603050405020304" pitchFamily="18" charset="0"/>
              </a:rPr>
              <a:t>输入</a:t>
            </a:r>
            <a:r>
              <a:rPr sz="1800" dirty="0">
                <a:latin typeface="Times New Roman" panose="02020603050405020304" pitchFamily="18" charset="0"/>
                <a:ea typeface="宋体" panose="02010600030101010101" pitchFamily="2" charset="-122"/>
                <a:cs typeface="Times New Roman" panose="02020603050405020304" pitchFamily="18" charset="0"/>
              </a:rPr>
              <a:t>:</a:t>
            </a:r>
          </a:p>
          <a:p>
            <a:r>
              <a:rPr lang="en-US" sz="1800" dirty="0">
                <a:latin typeface="Times New Roman" panose="02020603050405020304" pitchFamily="18" charset="0"/>
                <a:ea typeface="宋体" panose="02010600030101010101" pitchFamily="2" charset="-122"/>
                <a:cs typeface="Times New Roman" panose="02020603050405020304" pitchFamily="18" charset="0"/>
              </a:rPr>
              <a:t>       </a:t>
            </a:r>
            <a:r>
              <a:rPr sz="1800" dirty="0">
                <a:latin typeface="Times New Roman" panose="02020603050405020304" pitchFamily="18" charset="0"/>
                <a:ea typeface="宋体" panose="02010600030101010101" pitchFamily="2" charset="-122"/>
                <a:cs typeface="Times New Roman" panose="02020603050405020304" pitchFamily="18" charset="0"/>
              </a:rPr>
              <a:t>本题只有一组测试数据。第一行先输入一个整数N（N不超过1000000），</a:t>
            </a:r>
            <a:r>
              <a:rPr sz="1800" dirty="0" err="1">
                <a:latin typeface="Times New Roman" panose="02020603050405020304" pitchFamily="18" charset="0"/>
                <a:ea typeface="宋体" panose="02010600030101010101" pitchFamily="2" charset="-122"/>
                <a:cs typeface="Times New Roman" panose="02020603050405020304" pitchFamily="18" charset="0"/>
              </a:rPr>
              <a:t>第二行输入N个电话号码</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（长度不超过</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11</a:t>
            </a:r>
            <a:r>
              <a:rPr lang="zh-CN" altLang="en-US" sz="1800" dirty="0">
                <a:latin typeface="Times New Roman" panose="02020603050405020304" pitchFamily="18" charset="0"/>
                <a:ea typeface="宋体" panose="02010600030101010101" pitchFamily="2" charset="-122"/>
                <a:cs typeface="Times New Roman" panose="02020603050405020304" pitchFamily="18" charset="0"/>
              </a:rPr>
              <a:t>位）</a:t>
            </a:r>
            <a:r>
              <a:rPr sz="1800" dirty="0">
                <a:latin typeface="Times New Roman" panose="02020603050405020304" pitchFamily="18" charset="0"/>
                <a:ea typeface="宋体" panose="02010600030101010101" pitchFamily="2" charset="-122"/>
                <a:cs typeface="Times New Roman" panose="02020603050405020304" pitchFamily="18" charset="0"/>
              </a:rPr>
              <a:t>。</a:t>
            </a:r>
            <a:endParaRPr lang="en-US" sz="1800" dirty="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800" b="1" dirty="0">
                <a:latin typeface="Times New Roman" panose="02020603050405020304" pitchFamily="18" charset="0"/>
                <a:ea typeface="宋体" panose="02010600030101010101" pitchFamily="2" charset="-122"/>
                <a:cs typeface="Times New Roman" panose="02020603050405020304" pitchFamily="18" charset="0"/>
              </a:rPr>
              <a:t>输出</a:t>
            </a:r>
            <a:r>
              <a:rPr lang="en-US" altLang="zh-CN" sz="1800" dirty="0">
                <a:latin typeface="Times New Roman" panose="02020603050405020304" pitchFamily="18" charset="0"/>
                <a:ea typeface="宋体" panose="02010600030101010101" pitchFamily="2" charset="-122"/>
                <a:cs typeface="Times New Roman" panose="02020603050405020304" pitchFamily="18" charset="0"/>
              </a:rPr>
              <a:t>:</a:t>
            </a:r>
          </a:p>
          <a:p>
            <a:r>
              <a:rPr lang="zh-CN" altLang="en-US" sz="1800" dirty="0">
                <a:cs typeface="Times New Roman" panose="02020603050405020304" pitchFamily="18" charset="0"/>
              </a:rPr>
              <a:t>       输出小明的手机中存储的电话号码总数。</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zh-CN" sz="3200" noProof="0" dirty="0">
                <a:ln>
                  <a:noFill/>
                </a:ln>
                <a:effectLst/>
                <a:uLnTx/>
                <a:uFillTx/>
                <a:latin typeface="黑体" panose="02010609060101010101" pitchFamily="2" charset="-122"/>
                <a:ea typeface="黑体" panose="02010609060101010101" pitchFamily="2" charset="-122"/>
                <a:sym typeface="+mn-ea"/>
              </a:rPr>
              <a:t>18.4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lang="zh-CN" altLang="zh-CN" sz="3200" noProof="0" dirty="0">
                <a:ln>
                  <a:noFill/>
                </a:ln>
                <a:effectLst/>
                <a:uLnTx/>
                <a:uFillTx/>
                <a:latin typeface="黑体" panose="02010609060101010101" pitchFamily="2" charset="-122"/>
                <a:ea typeface="黑体" panose="02010609060101010101" pitchFamily="2" charset="-122"/>
                <a:sym typeface="+mn-ea"/>
              </a:rPr>
              <a:t>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27785"/>
            <a:ext cx="7556500" cy="181483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n=int(input())</a:t>
            </a:r>
          </a:p>
          <a:p>
            <a:r>
              <a:rPr lang="en-US" sz="1600">
                <a:latin typeface="Courier New" panose="02070309020205020404" charset="0"/>
                <a:ea typeface="宋体" panose="02010600030101010101" pitchFamily="2" charset="-122"/>
              </a:rPr>
              <a:t>a=list(map(int, input().split()))</a:t>
            </a:r>
          </a:p>
          <a:p>
            <a:r>
              <a:rPr lang="en-US" sz="1600">
                <a:latin typeface="Courier New" panose="02070309020205020404" charset="0"/>
                <a:ea typeface="宋体" panose="02010600030101010101" pitchFamily="2" charset="-122"/>
              </a:rPr>
              <a:t>ht=[-1]*MaxSize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哈希表，初值都为</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表示初始时所有地址都是空位</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cnt=0</a:t>
            </a:r>
          </a:p>
          <a:p>
            <a:r>
              <a:rPr lang="en-US" sz="1600">
                <a:latin typeface="Courier New" panose="02070309020205020404" charset="0"/>
                <a:ea typeface="宋体" panose="02010600030101010101" pitchFamily="2" charset="-122"/>
              </a:rPr>
              <a:t>for it in 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把列表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中的元素逐个插入哈希表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insert(ht, it)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print(cnt)  </a:t>
            </a:r>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 输出哈希表中的元素个数</a:t>
            </a:r>
            <a:endParaRPr lang="zh-CN"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zh-CN" sz="3200" noProof="0" dirty="0">
                <a:ln>
                  <a:noFill/>
                </a:ln>
                <a:effectLst/>
                <a:uLnTx/>
                <a:uFillTx/>
                <a:latin typeface="黑体" panose="02010609060101010101" pitchFamily="2" charset="-122"/>
                <a:ea typeface="黑体" panose="02010609060101010101" pitchFamily="2" charset="-122"/>
                <a:sym typeface="+mn-ea"/>
              </a:rPr>
              <a:t>18.4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lang="zh-CN" altLang="zh-CN" sz="3200" noProof="0" dirty="0">
                <a:ln>
                  <a:noFill/>
                </a:ln>
                <a:effectLst/>
                <a:uLnTx/>
                <a:uFillTx/>
                <a:latin typeface="黑体" panose="02010609060101010101" pitchFamily="2" charset="-122"/>
                <a:ea typeface="黑体" panose="02010609060101010101" pitchFamily="2" charset="-122"/>
                <a:sym typeface="+mn-ea"/>
              </a:rPr>
              <a:t>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292100" y="1275715"/>
            <a:ext cx="809053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err="1">
                <a:ln>
                  <a:noFill/>
                </a:ln>
                <a:effectLst/>
                <a:uLnTx/>
                <a:uFillTx/>
                <a:latin typeface="Times New Roman" panose="02020603050405020304" pitchFamily="18" charset="0"/>
                <a:cs typeface="Times New Roman" panose="02020603050405020304" pitchFamily="18" charset="0"/>
                <a:sym typeface="+mn-ea"/>
              </a:rPr>
              <a:t>若希望提高编码效率，则可以使用</a:t>
            </a:r>
            <a:r>
              <a:rPr lang="en-US" altLang="zh-CN" sz="2000" noProof="0" dirty="0" err="1">
                <a:ln>
                  <a:noFill/>
                </a:ln>
                <a:effectLst/>
                <a:uLnTx/>
                <a:uFillTx/>
                <a:latin typeface="Times New Roman" panose="02020603050405020304" pitchFamily="18" charset="0"/>
                <a:cs typeface="Times New Roman" panose="02020603050405020304" pitchFamily="18" charset="0"/>
                <a:sym typeface="+mn-ea"/>
              </a:rPr>
              <a:t>Python</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之</a:t>
            </a:r>
            <a:r>
              <a:rPr sz="2000" noProof="0" dirty="0" err="1">
                <a:ln>
                  <a:noFill/>
                </a:ln>
                <a:effectLst/>
                <a:uLnTx/>
                <a:uFillTx/>
                <a:latin typeface="Times New Roman" panose="02020603050405020304" pitchFamily="18" charset="0"/>
                <a:cs typeface="Times New Roman" panose="02020603050405020304" pitchFamily="18" charset="0"/>
                <a:sym typeface="+mn-ea"/>
              </a:rPr>
              <a:t>集合求解</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p>
        </p:txBody>
      </p:sp>
      <p:sp>
        <p:nvSpPr>
          <p:cNvPr id="100" name="文本框 99"/>
          <p:cNvSpPr txBox="1"/>
          <p:nvPr/>
        </p:nvSpPr>
        <p:spPr>
          <a:xfrm>
            <a:off x="323215" y="1636395"/>
            <a:ext cx="7524115" cy="156845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n=int(input())</a:t>
            </a:r>
          </a:p>
          <a:p>
            <a:r>
              <a:rPr lang="en-US" sz="1600">
                <a:latin typeface="Courier New" panose="02070309020205020404" charset="0"/>
                <a:ea typeface="宋体" panose="02010600030101010101" pitchFamily="2" charset="-122"/>
              </a:rPr>
              <a:t>a=list(map(int, input().split()))</a:t>
            </a:r>
          </a:p>
          <a:p>
            <a:r>
              <a:rPr lang="en-US" sz="1600">
                <a:latin typeface="Courier New" panose="02070309020205020404" charset="0"/>
                <a:ea typeface="宋体" panose="02010600030101010101" pitchFamily="2" charset="-122"/>
              </a:rPr>
              <a:t>s=set()</a:t>
            </a:r>
          </a:p>
          <a:p>
            <a:r>
              <a:rPr lang="en-US" sz="1600">
                <a:latin typeface="Courier New" panose="02070309020205020404" charset="0"/>
                <a:ea typeface="宋体" panose="02010600030101010101" pitchFamily="2" charset="-122"/>
              </a:rPr>
              <a:t>for it in 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把手机号逐个添加到集合中，集合自动去除重复元素</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s.add(it)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print(len(s))     # 集合的大小即所求答案</a:t>
            </a:r>
            <a:endParaRPr lang="zh-CN"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323528" y="1347614"/>
            <a:ext cx="6183630" cy="147637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7</a:t>
            </a:r>
          </a:p>
          <a:p>
            <a:r>
              <a:rPr lang="en-US" sz="1800">
                <a:latin typeface="Times New Roman" panose="02020603050405020304" pitchFamily="18" charset="0"/>
                <a:ea typeface="宋体" panose="02010600030101010101" pitchFamily="2" charset="-122"/>
              </a:rPr>
              <a:t>1000002 3000004 9000002 1000002 1000011 1234567 1000002</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5</a:t>
            </a:r>
          </a:p>
        </p:txBody>
      </p:sp>
      <p:sp>
        <p:nvSpPr>
          <p:cNvPr id="4" name="文本框 3"/>
          <p:cNvSpPr txBox="1"/>
          <p:nvPr/>
        </p:nvSpPr>
        <p:spPr>
          <a:xfrm>
            <a:off x="249218" y="2823989"/>
            <a:ext cx="7797819" cy="1477328"/>
          </a:xfrm>
          <a:prstGeom prst="rect">
            <a:avLst/>
          </a:prstGeom>
          <a:noFill/>
          <a:ln w="9525">
            <a:noFill/>
          </a:ln>
        </p:spPr>
        <p:txBody>
          <a:bodyPr wrap="square">
            <a:spAutoFit/>
          </a:bodyPr>
          <a:lstStyle/>
          <a:p>
            <a:r>
              <a:rPr lang="zh-CN" altLang="en-US" sz="1800" b="1" dirty="0">
                <a:latin typeface="Times New Roman" panose="02020603050405020304" pitchFamily="18" charset="0"/>
                <a:cs typeface="Times New Roman" panose="02020603050405020304" pitchFamily="18" charset="0"/>
                <a:sym typeface="+mn-ea"/>
              </a:rPr>
              <a:t>解题思路</a:t>
            </a:r>
            <a:r>
              <a:rPr lang="en-US" sz="1800" b="1" dirty="0">
                <a:latin typeface="Times New Roman" panose="02020603050405020304" pitchFamily="18" charset="0"/>
                <a:cs typeface="Times New Roman" panose="02020603050405020304" pitchFamily="18" charset="0"/>
                <a:sym typeface="+mn-ea"/>
              </a:rPr>
              <a:t>:</a:t>
            </a:r>
          </a:p>
          <a:p>
            <a:r>
              <a:rPr lang="en-US" altLang="zh-CN" dirty="0">
                <a:latin typeface="Times New Roman" panose="02020603050405020304" pitchFamily="18" charset="0"/>
                <a:cs typeface="Times New Roman" panose="02020603050405020304" pitchFamily="18" charset="0"/>
              </a:rPr>
              <a:t>        </a:t>
            </a:r>
            <a:r>
              <a:rPr lang="zh-CN" altLang="zh-CN" dirty="0">
                <a:latin typeface="Times New Roman" panose="02020603050405020304" pitchFamily="18" charset="0"/>
                <a:cs typeface="Times New Roman" panose="02020603050405020304" pitchFamily="18" charset="0"/>
              </a:rPr>
              <a:t>本题要求统计通讯录中不同手机号码的个数，可采用查找算法求解。因该问题对应的在线题目的数据量较大，此问题若用二叉排序树求解，则在线提交时将得到超时反馈，而若用</a:t>
            </a:r>
            <a:r>
              <a:rPr lang="en-US" altLang="zh-CN" dirty="0">
                <a:latin typeface="Times New Roman" panose="02020603050405020304" pitchFamily="18" charset="0"/>
                <a:cs typeface="Times New Roman" panose="02020603050405020304" pitchFamily="18" charset="0"/>
              </a:rPr>
              <a:t>Python</a:t>
            </a:r>
            <a:r>
              <a:rPr lang="zh-CN" altLang="zh-CN" dirty="0">
                <a:latin typeface="Times New Roman" panose="02020603050405020304" pitchFamily="18" charset="0"/>
                <a:cs typeface="Times New Roman" panose="02020603050405020304" pitchFamily="18" charset="0"/>
              </a:rPr>
              <a:t>之字典求解，则在线提交时将得到超内存反馈。</a:t>
            </a:r>
            <a:r>
              <a:rPr lang="zh-CN" sz="1800" dirty="0">
                <a:latin typeface="Times New Roman" panose="02020603050405020304" pitchFamily="18" charset="0"/>
                <a:cs typeface="Times New Roman" panose="02020603050405020304" pitchFamily="18" charset="0"/>
              </a:rPr>
              <a:t>为避免超时或超内存，采用哈希查找求解。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18.1 </a:t>
            </a:r>
            <a:r>
              <a:rPr sz="3200" noProof="0" dirty="0" err="1">
                <a:ln>
                  <a:noFill/>
                </a:ln>
                <a:effectLst/>
                <a:uLnTx/>
                <a:uFillTx/>
                <a:latin typeface="黑体" panose="02010609060101010101" pitchFamily="2" charset="-122"/>
                <a:ea typeface="黑体" panose="02010609060101010101" pitchFamily="2" charset="-122"/>
                <a:sym typeface="+mn-ea"/>
              </a:rPr>
              <a:t>哈希查找基础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
        <p:nvSpPr>
          <p:cNvPr id="6" name="文本框 5"/>
          <p:cNvSpPr txBox="1"/>
          <p:nvPr/>
        </p:nvSpPr>
        <p:spPr>
          <a:xfrm>
            <a:off x="323215" y="1347153"/>
            <a:ext cx="7754938" cy="26765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对于频繁使用的查找表，期待ASL（平均查找长度）等于0。</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若需达到此期待，则需预先知道所查关键字在表中的位置，从而不需要与任何关键字比较即可直接找到该关键字。</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如此，要求表中的记录位置和其关键字之间存在一种确定的关系。</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例如，若要求以学号为关键字为1000名新生（学号取值范围为xx000~xx999）建立一张查找表，则可以下标为0 ~999 的顺序表表示之，取学号的后三位为地址，从而不需要经过比较便可直接从顺序表中找到待查关键字。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398"/>
            <a:ext cx="7754938"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哈希函数</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是在关键字key与其记录在表中的存储位置p之间建立的一个函数关系H，使得p=H(key)。其中，p称为关键字key的</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哈希地址</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根据哈希函数H(key)和所选用的处理冲突的方法构造所得的查找表称为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哈希表</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（Hash Table）。</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若哈希表以一维列表表示，则哈希地址是指该列表的下标。</a:t>
            </a:r>
          </a:p>
        </p:txBody>
      </p:sp>
      <p:sp>
        <p:nvSpPr>
          <p:cNvPr id="3"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18.1 </a:t>
            </a:r>
            <a:r>
              <a:rPr lang="zh-CN" altLang="en-US" sz="3200" noProof="0" dirty="0">
                <a:ln>
                  <a:noFill/>
                </a:ln>
                <a:effectLst/>
                <a:uLnTx/>
                <a:uFillTx/>
                <a:latin typeface="黑体" panose="02010609060101010101" pitchFamily="2" charset="-122"/>
                <a:ea typeface="黑体" panose="02010609060101010101" pitchFamily="2" charset="-122"/>
                <a:sym typeface="+mn-ea"/>
              </a:rPr>
              <a:t>哈希查找基础</a:t>
            </a:r>
          </a:p>
        </p:txBody>
      </p:sp>
      <p:sp>
        <p:nvSpPr>
          <p:cNvPr id="4" name="文本框 3"/>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398"/>
            <a:ext cx="7754938"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例18.1.1 哈希表的构造</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设哈希函数H(key)=(key的第一个字母-'A'+1)/2，要求根据关键字序列(Zhao, Qian, Sun, Li, Wu, Chen, Han, Ye, Dai)构造哈希表。</a:t>
            </a:r>
          </a:p>
        </p:txBody>
      </p:sp>
      <p:sp>
        <p:nvSpPr>
          <p:cNvPr id="100" name="文本框 99"/>
          <p:cNvSpPr txBox="1"/>
          <p:nvPr/>
        </p:nvSpPr>
        <p:spPr>
          <a:xfrm>
            <a:off x="395605" y="2355850"/>
            <a:ext cx="7496810" cy="706755"/>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rPr>
              <a:t>因</a:t>
            </a:r>
            <a:r>
              <a:rPr lang="en-US" sz="2000" i="1">
                <a:latin typeface="Times New Roman" panose="02020603050405020304" pitchFamily="18" charset="0"/>
                <a:ea typeface="宋体" panose="02010600030101010101" pitchFamily="2" charset="-122"/>
              </a:rPr>
              <a:t>H</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key</a:t>
            </a:r>
            <a:r>
              <a:rPr lang="en-US" sz="2000">
                <a:latin typeface="Times New Roman" panose="02020603050405020304" pitchFamily="18" charset="0"/>
                <a:ea typeface="宋体" panose="02010600030101010101" pitchFamily="2" charset="-122"/>
              </a:rPr>
              <a:t>)</a:t>
            </a:r>
            <a:r>
              <a:rPr lang="zh-CN" sz="2000">
                <a:latin typeface="Times New Roman" panose="02020603050405020304" pitchFamily="18" charset="0"/>
                <a:ea typeface="宋体" panose="02010600030101010101" pitchFamily="2" charset="-122"/>
              </a:rPr>
              <a:t>的最大值为</a:t>
            </a:r>
            <a:r>
              <a:rPr lang="en-US" sz="2000">
                <a:latin typeface="Times New Roman" panose="02020603050405020304" pitchFamily="18" charset="0"/>
                <a:ea typeface="宋体" panose="02010600030101010101" pitchFamily="2" charset="-122"/>
              </a:rPr>
              <a:t>13</a:t>
            </a:r>
            <a:r>
              <a:rPr lang="zh-CN" sz="2000">
                <a:latin typeface="Times New Roman" panose="02020603050405020304" pitchFamily="18" charset="0"/>
                <a:ea typeface="宋体" panose="02010600030101010101" pitchFamily="2" charset="-122"/>
              </a:rPr>
              <a:t>，故可设哈希表长为</a:t>
            </a:r>
            <a:r>
              <a:rPr lang="en-US" sz="2000">
                <a:latin typeface="Times New Roman" panose="02020603050405020304" pitchFamily="18" charset="0"/>
                <a:ea typeface="宋体" panose="02010600030101010101" pitchFamily="2" charset="-122"/>
              </a:rPr>
              <a:t>14</a:t>
            </a:r>
            <a:r>
              <a:rPr lang="zh-CN" sz="2000">
                <a:latin typeface="Times New Roman" panose="02020603050405020304" pitchFamily="18" charset="0"/>
                <a:ea typeface="宋体" panose="02010600030101010101" pitchFamily="2" charset="-122"/>
              </a:rPr>
              <a:t>；计算可得关键字序列的哈希地址序列为</a:t>
            </a:r>
            <a:r>
              <a:rPr lang="en-US" sz="2000">
                <a:latin typeface="Times New Roman" panose="02020603050405020304" pitchFamily="18" charset="0"/>
                <a:ea typeface="宋体" panose="02010600030101010101" pitchFamily="2" charset="-122"/>
              </a:rPr>
              <a:t>(13,</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8,</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9,</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6,</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11,</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4,</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12,</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2)</a:t>
            </a:r>
            <a:r>
              <a:rPr lang="zh-CN" sz="2000">
                <a:latin typeface="Times New Roman" panose="02020603050405020304" pitchFamily="18" charset="0"/>
                <a:ea typeface="宋体" panose="02010600030101010101" pitchFamily="2" charset="-122"/>
              </a:rPr>
              <a:t>，可构造哈希表如下：</a:t>
            </a:r>
          </a:p>
        </p:txBody>
      </p:sp>
      <p:graphicFrame>
        <p:nvGraphicFramePr>
          <p:cNvPr id="3" name="对象 2"/>
          <p:cNvGraphicFramePr>
            <a:graphicFrameLocks noChangeAspect="1"/>
          </p:cNvGraphicFramePr>
          <p:nvPr/>
        </p:nvGraphicFramePr>
        <p:xfrm>
          <a:off x="528955" y="3147695"/>
          <a:ext cx="7200000" cy="610579"/>
        </p:xfrm>
        <a:graphic>
          <a:graphicData uri="http://schemas.openxmlformats.org/presentationml/2006/ole">
            <mc:AlternateContent xmlns:mc="http://schemas.openxmlformats.org/markup-compatibility/2006">
              <mc:Choice xmlns:v="urn:schemas-microsoft-com:vml" Requires="v">
                <p:oleObj spid="_x0000_s1035" r:id="rId5" imgW="10220325" imgH="866775" progId="Paint.Picture">
                  <p:embed/>
                </p:oleObj>
              </mc:Choice>
              <mc:Fallback>
                <p:oleObj r:id="rId5" imgW="10220325" imgH="866775" progId="Paint.Picture">
                  <p:embed/>
                  <p:pic>
                    <p:nvPicPr>
                      <p:cNvPr id="0" name="图片 3"/>
                      <p:cNvPicPr/>
                      <p:nvPr/>
                    </p:nvPicPr>
                    <p:blipFill>
                      <a:blip r:embed="rId6"/>
                      <a:stretch>
                        <a:fillRect/>
                      </a:stretch>
                    </p:blipFill>
                    <p:spPr>
                      <a:xfrm>
                        <a:off x="528955" y="3147695"/>
                        <a:ext cx="7200000" cy="610579"/>
                      </a:xfrm>
                      <a:prstGeom prst="rect">
                        <a:avLst/>
                      </a:prstGeom>
                    </p:spPr>
                  </p:pic>
                </p:oleObj>
              </mc:Fallback>
            </mc:AlternateContent>
          </a:graphicData>
        </a:graphic>
      </p:graphicFrame>
      <p:sp>
        <p:nvSpPr>
          <p:cNvPr id="5" name="文本框 4"/>
          <p:cNvSpPr txBox="1"/>
          <p:nvPr/>
        </p:nvSpPr>
        <p:spPr>
          <a:xfrm>
            <a:off x="467360" y="3940175"/>
            <a:ext cx="7262495" cy="398780"/>
          </a:xfrm>
          <a:prstGeom prst="rect">
            <a:avLst/>
          </a:prstGeom>
          <a:noFill/>
          <a:ln w="9525">
            <a:noFill/>
          </a:ln>
        </p:spPr>
        <p:txBody>
          <a:bodyPr wrap="square">
            <a:spAutoFit/>
          </a:bodyPr>
          <a:lstStyle/>
          <a:p>
            <a:r>
              <a:rPr lang="zh-CN" sz="2000">
                <a:ea typeface="宋体" panose="02010600030101010101" pitchFamily="2" charset="-122"/>
              </a:rPr>
              <a:t>若添加关键字</a:t>
            </a:r>
            <a:r>
              <a:rPr lang="en-US" sz="2000">
                <a:latin typeface="Times New Roman" panose="02020603050405020304" pitchFamily="18" charset="0"/>
                <a:ea typeface="宋体" panose="02010600030101010101" pitchFamily="2" charset="-122"/>
              </a:rPr>
              <a:t>Zhou</a:t>
            </a:r>
            <a:r>
              <a:rPr lang="zh-CN" sz="2000">
                <a:latin typeface="Times New Roman" panose="02020603050405020304" pitchFamily="18" charset="0"/>
                <a:ea typeface="宋体" panose="02010600030101010101" pitchFamily="2" charset="-122"/>
              </a:rPr>
              <a:t>，则产生冲突，该如何处理</a:t>
            </a:r>
            <a:r>
              <a:rPr lang="zh-CN" sz="2000">
                <a:ea typeface="宋体" panose="02010600030101010101" pitchFamily="2" charset="-122"/>
              </a:rPr>
              <a:t>？</a:t>
            </a:r>
            <a:endParaRPr lang="zh-CN" altLang="en-US" sz="2000"/>
          </a:p>
        </p:txBody>
      </p:sp>
      <p:sp>
        <p:nvSpPr>
          <p:cNvPr id="8"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18.1 </a:t>
            </a:r>
            <a:r>
              <a:rPr lang="zh-CN" altLang="en-US" sz="3200" noProof="0" dirty="0">
                <a:ln>
                  <a:noFill/>
                </a:ln>
                <a:effectLst/>
                <a:uLnTx/>
                <a:uFillTx/>
                <a:latin typeface="黑体" panose="02010609060101010101" pitchFamily="2" charset="-122"/>
                <a:ea typeface="黑体" panose="02010609060101010101" pitchFamily="2" charset="-122"/>
                <a:sym typeface="+mn-ea"/>
              </a:rPr>
              <a:t>哈希查找基础</a:t>
            </a:r>
          </a:p>
        </p:txBody>
      </p:sp>
      <p:sp>
        <p:nvSpPr>
          <p:cNvPr id="9" name="文本框 8"/>
          <p:cNvSpPr txBox="1"/>
          <p:nvPr>
            <p:custDataLst>
              <p:tags r:id="rId3"/>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398"/>
            <a:ext cx="7754938" cy="304609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冲突</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是指不同的关键字按哈希函数得到相同的哈希地址，即key1≠key2，而有H(key1) = H(key2)。</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哈希函数值相同的关键字（或元素）称为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同义词</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。对于key1≠key2，若有H(key1) = H(key2)，则key1和key2互为同义词。</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哈希函数是一个压缩映象，在一般情况下，很容易产生冲突现象。在构造哈希表时，除了需要选择一个</a:t>
            </a:r>
            <a:r>
              <a:rPr altLang="zh-CN" sz="2000" strike="noStrike" noProof="0" dirty="0">
                <a:ln>
                  <a:noFill/>
                </a:ln>
                <a:effectLst/>
                <a:uLnTx/>
                <a:uFillTx/>
                <a:latin typeface="宋体" panose="02010600030101010101" pitchFamily="2" charset="-122"/>
                <a:cs typeface="宋体" panose="02010600030101010101" pitchFamily="2" charset="-122"/>
                <a:sym typeface="+mn-ea"/>
              </a:rPr>
              <a:t>“好”（尽可能少产生冲突）的哈希函数之外；还需要找到一种“处理冲突”的方</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实际上，很难找到一个不产生冲突的哈希函数。一般情况下，只能选择恰当的哈希函数，尽可能减少冲突。</a:t>
            </a:r>
          </a:p>
        </p:txBody>
      </p:sp>
      <p:sp>
        <p:nvSpPr>
          <p:cNvPr id="8"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18.1 </a:t>
            </a:r>
            <a:r>
              <a:rPr lang="zh-CN" altLang="en-US" sz="3200" noProof="0" dirty="0">
                <a:ln>
                  <a:noFill/>
                </a:ln>
                <a:effectLst/>
                <a:uLnTx/>
                <a:uFillTx/>
                <a:latin typeface="黑体" panose="02010609060101010101" pitchFamily="2" charset="-122"/>
                <a:ea typeface="黑体" panose="02010609060101010101" pitchFamily="2" charset="-122"/>
                <a:sym typeface="+mn-ea"/>
              </a:rPr>
              <a:t>哈希查找基础</a:t>
            </a: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75715"/>
            <a:ext cx="8155940" cy="310769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构造哈希函数的方法很多。对于数字型关键字，可用下列构造方法：</a:t>
            </a: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（1）数字分析法：分析关键字提取数字分布比较均匀的若干位作为哈希地址；</a:t>
            </a: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（2）平方取中法：对关键字求平方后取中间的几位（或其组合）作为哈希地址；</a:t>
            </a: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（3）折叠法：将关键字分割成位数相同（最后一部分可不同）的若干部分并叠加（可用移位叠加或边界叠加）求和（舍去进位）作为哈希地址；</a:t>
            </a: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（4）除留余数法：用关键字除以某个数的余数作为哈希地址。</a:t>
            </a:r>
          </a:p>
        </p:txBody>
      </p:sp>
      <p:sp>
        <p:nvSpPr>
          <p:cNvPr id="8"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18.1 </a:t>
            </a:r>
            <a:r>
              <a:rPr lang="zh-CN" altLang="en-US" sz="3200" noProof="0" dirty="0">
                <a:ln>
                  <a:noFill/>
                </a:ln>
                <a:effectLst/>
                <a:uLnTx/>
                <a:uFillTx/>
                <a:latin typeface="黑体" panose="02010609060101010101" pitchFamily="2" charset="-122"/>
                <a:ea typeface="黑体" panose="02010609060101010101" pitchFamily="2" charset="-122"/>
                <a:sym typeface="+mn-ea"/>
              </a:rPr>
              <a:t>哈希查找基础</a:t>
            </a:r>
          </a:p>
        </p:txBody>
      </p:sp>
      <p:sp>
        <p:nvSpPr>
          <p:cNvPr id="9" name="文本框 8"/>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构造哈希函数的方法</a:t>
            </a:r>
            <a:endParaRPr lang="zh-CN"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custDataLst>
              <p:tags r:id="rId3"/>
            </p:custDataLst>
          </p:nvPr>
        </p:nvSpPr>
        <p:spPr>
          <a:xfrm>
            <a:off x="395605" y="4370070"/>
            <a:ext cx="766381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对于非数字型关键字，需先对其进行数字化处理。</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3e3ca707-d2a2-4cd5-b9e9-d34e9c8a187f"/>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920,&quot;width&quot;:12615}"/>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14</TotalTime>
  <Words>2457</Words>
  <Application>Microsoft Office PowerPoint</Application>
  <PresentationFormat>全屏显示(16:9)</PresentationFormat>
  <Paragraphs>276</Paragraphs>
  <Slides>31</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2</vt:i4>
      </vt:variant>
      <vt:variant>
        <vt:lpstr>幻灯片标题</vt:lpstr>
      </vt:variant>
      <vt:variant>
        <vt:i4>31</vt:i4>
      </vt:variant>
    </vt:vector>
  </HeadingPairs>
  <TitlesOfParts>
    <vt:vector size="41" baseType="lpstr">
      <vt:lpstr>黑体</vt:lpstr>
      <vt:lpstr>宋体</vt:lpstr>
      <vt:lpstr>微软雅黑</vt:lpstr>
      <vt:lpstr>Arial</vt:lpstr>
      <vt:lpstr>Courier New</vt:lpstr>
      <vt:lpstr>Times New Roman</vt:lpstr>
      <vt:lpstr>Wingdings</vt:lpstr>
      <vt:lpstr>Network</vt:lpstr>
      <vt:lpstr>Bitmap Image</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889</cp:revision>
  <dcterms:created xsi:type="dcterms:W3CDTF">2007-09-26T00:31:00Z</dcterms:created>
  <dcterms:modified xsi:type="dcterms:W3CDTF">2023-06-23T14:19:24Z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BDD7D7836A4A4BC1BDA3E7766419614E</vt:lpwstr>
  </property>
</Properties>
</file>