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5.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2"/>
  </p:notesMasterIdLst>
  <p:sldIdLst>
    <p:sldId id="265" r:id="rId2"/>
    <p:sldId id="345" r:id="rId3"/>
    <p:sldId id="266" r:id="rId4"/>
    <p:sldId id="267" r:id="rId5"/>
    <p:sldId id="359" r:id="rId6"/>
    <p:sldId id="268" r:id="rId7"/>
    <p:sldId id="499" r:id="rId8"/>
    <p:sldId id="532" r:id="rId9"/>
    <p:sldId id="533" r:id="rId10"/>
    <p:sldId id="534" r:id="rId11"/>
    <p:sldId id="500" r:id="rId12"/>
    <p:sldId id="535" r:id="rId13"/>
    <p:sldId id="536" r:id="rId14"/>
    <p:sldId id="537" r:id="rId15"/>
    <p:sldId id="538" r:id="rId16"/>
    <p:sldId id="539" r:id="rId17"/>
    <p:sldId id="363" r:id="rId18"/>
    <p:sldId id="540" r:id="rId19"/>
    <p:sldId id="541" r:id="rId20"/>
    <p:sldId id="542" r:id="rId21"/>
    <p:sldId id="543" r:id="rId22"/>
    <p:sldId id="544" r:id="rId23"/>
    <p:sldId id="545" r:id="rId24"/>
    <p:sldId id="546" r:id="rId25"/>
    <p:sldId id="547" r:id="rId26"/>
    <p:sldId id="548" r:id="rId27"/>
    <p:sldId id="269" r:id="rId28"/>
    <p:sldId id="369" r:id="rId29"/>
    <p:sldId id="270" r:id="rId30"/>
    <p:sldId id="549" r:id="rId31"/>
    <p:sldId id="550" r:id="rId32"/>
    <p:sldId id="551" r:id="rId33"/>
    <p:sldId id="552" r:id="rId34"/>
    <p:sldId id="553" r:id="rId35"/>
    <p:sldId id="371" r:id="rId36"/>
    <p:sldId id="372" r:id="rId37"/>
    <p:sldId id="373" r:id="rId38"/>
    <p:sldId id="454" r:id="rId39"/>
    <p:sldId id="374" r:id="rId40"/>
    <p:sldId id="378" r:id="rId41"/>
    <p:sldId id="554" r:id="rId42"/>
    <p:sldId id="555" r:id="rId43"/>
    <p:sldId id="556" r:id="rId44"/>
    <p:sldId id="557" r:id="rId45"/>
    <p:sldId id="558" r:id="rId46"/>
    <p:sldId id="559" r:id="rId47"/>
    <p:sldId id="560" r:id="rId48"/>
    <p:sldId id="561" r:id="rId49"/>
    <p:sldId id="562" r:id="rId50"/>
    <p:sldId id="563" r:id="rId51"/>
    <p:sldId id="565" r:id="rId52"/>
    <p:sldId id="564" r:id="rId53"/>
    <p:sldId id="566" r:id="rId54"/>
    <p:sldId id="567" r:id="rId55"/>
    <p:sldId id="569" r:id="rId56"/>
    <p:sldId id="570" r:id="rId57"/>
    <p:sldId id="375" r:id="rId58"/>
    <p:sldId id="459" r:id="rId59"/>
    <p:sldId id="376" r:id="rId60"/>
    <p:sldId id="571" r:id="rId61"/>
    <p:sldId id="413" r:id="rId62"/>
    <p:sldId id="494" r:id="rId63"/>
    <p:sldId id="526" r:id="rId64"/>
    <p:sldId id="572" r:id="rId65"/>
    <p:sldId id="573" r:id="rId66"/>
    <p:sldId id="574" r:id="rId67"/>
    <p:sldId id="575" r:id="rId68"/>
    <p:sldId id="576" r:id="rId69"/>
    <p:sldId id="577" r:id="rId70"/>
    <p:sldId id="578" r:id="rId71"/>
    <p:sldId id="579" r:id="rId72"/>
    <p:sldId id="580" r:id="rId73"/>
    <p:sldId id="581" r:id="rId74"/>
    <p:sldId id="582" r:id="rId75"/>
    <p:sldId id="583" r:id="rId76"/>
    <p:sldId id="584" r:id="rId77"/>
    <p:sldId id="585" r:id="rId78"/>
    <p:sldId id="586" r:id="rId79"/>
    <p:sldId id="587" r:id="rId80"/>
    <p:sldId id="588" r:id="rId81"/>
    <p:sldId id="589" r:id="rId82"/>
    <p:sldId id="590" r:id="rId83"/>
    <p:sldId id="591" r:id="rId84"/>
    <p:sldId id="592" r:id="rId85"/>
    <p:sldId id="594" r:id="rId86"/>
    <p:sldId id="595" r:id="rId87"/>
    <p:sldId id="596" r:id="rId88"/>
    <p:sldId id="593" r:id="rId89"/>
    <p:sldId id="597" r:id="rId90"/>
    <p:sldId id="598" r:id="rId91"/>
  </p:sldIdLst>
  <p:sldSz cx="9144000" cy="5143500" type="screen16x9"/>
  <p:notesSz cx="6858000" cy="9144000"/>
  <p:custDataLst>
    <p:tags r:id="rId93"/>
  </p:custDataLst>
  <p:defaultText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D2DA"/>
    <a:srgbClr val="1C6089"/>
    <a:srgbClr val="214B64"/>
    <a:srgbClr val="6789A5"/>
    <a:srgbClr val="99B0C5"/>
    <a:srgbClr val="9AB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60" autoAdjust="0"/>
    <p:restoredTop sz="93687" autoAdjust="0"/>
  </p:normalViewPr>
  <p:slideViewPr>
    <p:cSldViewPr>
      <p:cViewPr varScale="1">
        <p:scale>
          <a:sx n="115" d="100"/>
          <a:sy n="115" d="100"/>
        </p:scale>
        <p:origin x="666" y="10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156"/>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2023/4/28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extLst>
      <p:ext uri="{BB962C8B-B14F-4D97-AF65-F5344CB8AC3E}">
        <p14:creationId xmlns:p14="http://schemas.microsoft.com/office/powerpoint/2010/main" val="760850635"/>
      </p:ext>
    </p:extLst>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a:t>
            </a:fld>
            <a:endParaRPr lang="zh-CN" altLang="en-US"/>
          </a:p>
        </p:txBody>
      </p:sp>
    </p:spTree>
    <p:extLst>
      <p:ext uri="{BB962C8B-B14F-4D97-AF65-F5344CB8AC3E}">
        <p14:creationId xmlns:p14="http://schemas.microsoft.com/office/powerpoint/2010/main" val="230154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36</a:t>
            </a:fld>
            <a:endParaRPr lang="zh-CN" altLang="en-US"/>
          </a:p>
        </p:txBody>
      </p:sp>
    </p:spTree>
    <p:extLst>
      <p:ext uri="{BB962C8B-B14F-4D97-AF65-F5344CB8AC3E}">
        <p14:creationId xmlns:p14="http://schemas.microsoft.com/office/powerpoint/2010/main" val="3942836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37</a:t>
            </a:fld>
            <a:endParaRPr lang="zh-CN" altLang="en-US"/>
          </a:p>
        </p:txBody>
      </p:sp>
    </p:spTree>
    <p:extLst>
      <p:ext uri="{BB962C8B-B14F-4D97-AF65-F5344CB8AC3E}">
        <p14:creationId xmlns:p14="http://schemas.microsoft.com/office/powerpoint/2010/main" val="184041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38</a:t>
            </a:fld>
            <a:endParaRPr lang="zh-CN" altLang="en-US" dirty="0">
              <a:solidFill>
                <a:prstClr val="black"/>
              </a:solidFill>
            </a:endParaRPr>
          </a:p>
        </p:txBody>
      </p:sp>
    </p:spTree>
    <p:extLst>
      <p:ext uri="{BB962C8B-B14F-4D97-AF65-F5344CB8AC3E}">
        <p14:creationId xmlns:p14="http://schemas.microsoft.com/office/powerpoint/2010/main" val="687659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39</a:t>
            </a:fld>
            <a:endParaRPr lang="zh-CN" altLang="en-US"/>
          </a:p>
        </p:txBody>
      </p:sp>
    </p:spTree>
    <p:extLst>
      <p:ext uri="{BB962C8B-B14F-4D97-AF65-F5344CB8AC3E}">
        <p14:creationId xmlns:p14="http://schemas.microsoft.com/office/powerpoint/2010/main" val="316971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57</a:t>
            </a:fld>
            <a:endParaRPr lang="zh-CN" altLang="en-US"/>
          </a:p>
        </p:txBody>
      </p:sp>
    </p:spTree>
    <p:extLst>
      <p:ext uri="{BB962C8B-B14F-4D97-AF65-F5344CB8AC3E}">
        <p14:creationId xmlns:p14="http://schemas.microsoft.com/office/powerpoint/2010/main" val="1268109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59</a:t>
            </a:fld>
            <a:endParaRPr lang="zh-CN" altLang="en-US"/>
          </a:p>
        </p:txBody>
      </p:sp>
    </p:spTree>
    <p:extLst>
      <p:ext uri="{BB962C8B-B14F-4D97-AF65-F5344CB8AC3E}">
        <p14:creationId xmlns:p14="http://schemas.microsoft.com/office/powerpoint/2010/main" val="82011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61</a:t>
            </a:fld>
            <a:endParaRPr lang="zh-CN" altLang="en-US"/>
          </a:p>
        </p:txBody>
      </p:sp>
    </p:spTree>
    <p:extLst>
      <p:ext uri="{BB962C8B-B14F-4D97-AF65-F5344CB8AC3E}">
        <p14:creationId xmlns:p14="http://schemas.microsoft.com/office/powerpoint/2010/main" val="2986926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90</a:t>
            </a:fld>
            <a:endParaRPr lang="zh-CN" altLang="en-US"/>
          </a:p>
        </p:txBody>
      </p:sp>
    </p:spTree>
    <p:extLst>
      <p:ext uri="{BB962C8B-B14F-4D97-AF65-F5344CB8AC3E}">
        <p14:creationId xmlns:p14="http://schemas.microsoft.com/office/powerpoint/2010/main" val="3006558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a:t>
            </a:fld>
            <a:endParaRPr lang="zh-CN" altLang="en-US"/>
          </a:p>
        </p:txBody>
      </p:sp>
    </p:spTree>
    <p:extLst>
      <p:ext uri="{BB962C8B-B14F-4D97-AF65-F5344CB8AC3E}">
        <p14:creationId xmlns:p14="http://schemas.microsoft.com/office/powerpoint/2010/main" val="1350769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a:t>
            </a:fld>
            <a:endParaRPr lang="zh-CN" altLang="en-US"/>
          </a:p>
        </p:txBody>
      </p:sp>
    </p:spTree>
    <p:extLst>
      <p:ext uri="{BB962C8B-B14F-4D97-AF65-F5344CB8AC3E}">
        <p14:creationId xmlns:p14="http://schemas.microsoft.com/office/powerpoint/2010/main" val="276859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a:t>
            </a:fld>
            <a:endParaRPr lang="zh-CN" altLang="en-US"/>
          </a:p>
        </p:txBody>
      </p:sp>
    </p:spTree>
    <p:extLst>
      <p:ext uri="{BB962C8B-B14F-4D97-AF65-F5344CB8AC3E}">
        <p14:creationId xmlns:p14="http://schemas.microsoft.com/office/powerpoint/2010/main" val="3004688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a:t>
            </a:fld>
            <a:endParaRPr lang="zh-CN" altLang="en-US" dirty="0">
              <a:solidFill>
                <a:prstClr val="black"/>
              </a:solidFill>
            </a:endParaRPr>
          </a:p>
        </p:txBody>
      </p:sp>
    </p:spTree>
    <p:extLst>
      <p:ext uri="{BB962C8B-B14F-4D97-AF65-F5344CB8AC3E}">
        <p14:creationId xmlns:p14="http://schemas.microsoft.com/office/powerpoint/2010/main" val="3301711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a:t>
            </a:fld>
            <a:endParaRPr lang="zh-CN" altLang="en-US"/>
          </a:p>
        </p:txBody>
      </p:sp>
    </p:spTree>
    <p:extLst>
      <p:ext uri="{BB962C8B-B14F-4D97-AF65-F5344CB8AC3E}">
        <p14:creationId xmlns:p14="http://schemas.microsoft.com/office/powerpoint/2010/main" val="1570658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27</a:t>
            </a:fld>
            <a:endParaRPr lang="zh-CN" altLang="en-US"/>
          </a:p>
        </p:txBody>
      </p:sp>
    </p:spTree>
    <p:extLst>
      <p:ext uri="{BB962C8B-B14F-4D97-AF65-F5344CB8AC3E}">
        <p14:creationId xmlns:p14="http://schemas.microsoft.com/office/powerpoint/2010/main" val="2101189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29</a:t>
            </a:fld>
            <a:endParaRPr lang="zh-CN" altLang="en-US"/>
          </a:p>
        </p:txBody>
      </p:sp>
    </p:spTree>
    <p:extLst>
      <p:ext uri="{BB962C8B-B14F-4D97-AF65-F5344CB8AC3E}">
        <p14:creationId xmlns:p14="http://schemas.microsoft.com/office/powerpoint/2010/main" val="1763674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35</a:t>
            </a:fld>
            <a:endParaRPr lang="zh-CN" altLang="en-US"/>
          </a:p>
        </p:txBody>
      </p:sp>
    </p:spTree>
    <p:extLst>
      <p:ext uri="{BB962C8B-B14F-4D97-AF65-F5344CB8AC3E}">
        <p14:creationId xmlns:p14="http://schemas.microsoft.com/office/powerpoint/2010/main" val="4185740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599"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59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任务分析</a:t>
            </a:r>
          </a:p>
        </p:txBody>
      </p:sp>
    </p:spTree>
    <p:extLst>
      <p:ext uri="{BB962C8B-B14F-4D97-AF65-F5344CB8AC3E}">
        <p14:creationId xmlns:p14="http://schemas.microsoft.com/office/powerpoint/2010/main" val="88775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任务实施</a:t>
            </a:r>
          </a:p>
        </p:txBody>
      </p:sp>
    </p:spTree>
    <p:extLst>
      <p:ext uri="{BB962C8B-B14F-4D97-AF65-F5344CB8AC3E}">
        <p14:creationId xmlns:p14="http://schemas.microsoft.com/office/powerpoint/2010/main" val="5327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7"/>
            <a:ext cx="3008313" cy="351829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3"/>
            <a:ext cx="5486400" cy="3086100"/>
          </a:xfrm>
        </p:spPr>
        <p:txBody>
          <a:bodyPr/>
          <a:lstStyle>
            <a:lvl1pPr marL="0" indent="0">
              <a:buNone/>
              <a:defRPr sz="3200"/>
            </a:lvl1pPr>
            <a:lvl2pPr marL="457200" indent="0">
              <a:buNone/>
              <a:defRPr sz="2800"/>
            </a:lvl2pPr>
            <a:lvl3pPr marL="914400" indent="0">
              <a:buNone/>
              <a:defRPr sz="2400"/>
            </a:lvl3pPr>
            <a:lvl4pPr marL="1371599"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59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1" y="160227"/>
            <a:ext cx="467291"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6" y="196220"/>
            <a:ext cx="2190351" cy="315378"/>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3" y="304200"/>
            <a:ext cx="2039271" cy="207689"/>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07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6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441"/>
            <a:ext cx="8229600" cy="857514"/>
          </a:xfrm>
        </p:spPr>
        <p:txBody>
          <a:bodyPr/>
          <a:lstStyle/>
          <a:p>
            <a:r>
              <a:rPr lang="zh-CN" altLang="en-US"/>
              <a:t>单击此处编辑母版标题样式</a:t>
            </a:r>
          </a:p>
        </p:txBody>
      </p:sp>
      <p:sp>
        <p:nvSpPr>
          <p:cNvPr id="3" name="内容占位符 2"/>
          <p:cNvSpPr>
            <a:spLocks noGrp="1"/>
          </p:cNvSpPr>
          <p:nvPr>
            <p:ph sz="half" idx="1"/>
          </p:nvPr>
        </p:nvSpPr>
        <p:spPr>
          <a:xfrm>
            <a:off x="457200" y="1200522"/>
            <a:ext cx="4038600" cy="33935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520"/>
            <a:ext cx="4038600" cy="16197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2719"/>
            <a:ext cx="4038600" cy="162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4069443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2023/4/28</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1357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710"/>
            <a:ext cx="1292662" cy="300082"/>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548"/>
            <a:ext cx="2562232" cy="346249"/>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713957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599"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59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1" y="1151334"/>
            <a:ext cx="4040188"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4"/>
            <a:ext cx="4041775"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8"/>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任务导入</a:t>
            </a:r>
          </a:p>
        </p:txBody>
      </p:sp>
    </p:spTree>
    <p:extLst>
      <p:ext uri="{BB962C8B-B14F-4D97-AF65-F5344CB8AC3E}">
        <p14:creationId xmlns:p14="http://schemas.microsoft.com/office/powerpoint/2010/main" val="4058383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相关知识</a:t>
            </a:r>
          </a:p>
        </p:txBody>
      </p:sp>
    </p:spTree>
    <p:extLst>
      <p:ext uri="{BB962C8B-B14F-4D97-AF65-F5344CB8AC3E}">
        <p14:creationId xmlns:p14="http://schemas.microsoft.com/office/powerpoint/2010/main" val="3150890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4A5096FA-8040-43AE-9781-056B1336D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8" r:id="rId19"/>
    <p:sldLayoutId id="2147483669" r:id="rId20"/>
    <p:sldLayoutId id="2147483670"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99"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599"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6.png"/><Relationship Id="rId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13.png"/><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14.png"/><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5.png"/><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16.png"/><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17.png"/><Relationship Id="rId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18.png"/><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19.png"/><Relationship Id="rId4"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20.png"/><Relationship Id="rId4"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23.png"/><Relationship Id="rId4"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image" Target="../media/image24.png"/><Relationship Id="rId4"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25.png"/><Relationship Id="rId4"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26.png"/><Relationship Id="rId4"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8" y="3036851"/>
            <a:ext cx="2052228" cy="373444"/>
          </a:xfrm>
          <a:prstGeom prst="rect">
            <a:avLst/>
          </a:prstGeom>
          <a:noFill/>
        </p:spPr>
        <p:txBody>
          <a:bodyPr wrap="square" lIns="65032" tIns="32516" rIns="65032" bIns="32516" rtlCol="0">
            <a:spAutoFit/>
          </a:bodyPr>
          <a:lstStyle/>
          <a:p>
            <a:r>
              <a:rPr kumimoji="1" lang="zh-CN" altLang="en-US" sz="2000" b="1" dirty="0">
                <a:solidFill>
                  <a:srgbClr val="1C6089"/>
                </a:solidFill>
                <a:latin typeface="微软雅黑" panose="020B0503020204020204" pitchFamily="34" charset="-122"/>
                <a:ea typeface="微软雅黑" panose="020B0503020204020204" pitchFamily="34" charset="-122"/>
              </a:rPr>
              <a:t>计算机网络基础</a:t>
            </a:r>
          </a:p>
        </p:txBody>
      </p:sp>
      <p:pic>
        <p:nvPicPr>
          <p:cNvPr id="13" name="图片 12">
            <a:extLst>
              <a:ext uri="{FF2B5EF4-FFF2-40B4-BE49-F238E27FC236}">
                <a16:creationId xmlns:a16="http://schemas.microsoft.com/office/drawing/2014/main" xmlns=""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
        <p:nvSpPr>
          <p:cNvPr id="11" name="文本框 158"/>
          <p:cNvSpPr txBox="1"/>
          <p:nvPr/>
        </p:nvSpPr>
        <p:spPr>
          <a:xfrm>
            <a:off x="5112059" y="2093680"/>
            <a:ext cx="3816425" cy="496554"/>
          </a:xfrm>
          <a:prstGeom prst="rect">
            <a:avLst/>
          </a:prstGeom>
          <a:noFill/>
        </p:spPr>
        <p:txBody>
          <a:bodyPr wrap="square" lIns="65032" tIns="32516" rIns="65032" bIns="32516" rtlCol="0">
            <a:spAutoFit/>
          </a:bodyPr>
          <a:lstStyle/>
          <a:p>
            <a:r>
              <a:rPr kumimoji="1" lang="zh-CN" altLang="en-US" sz="2800" b="1" dirty="0" smtClean="0">
                <a:solidFill>
                  <a:schemeClr val="accent1"/>
                </a:solidFill>
                <a:latin typeface="微软雅黑" panose="020B0503020204020204" pitchFamily="34" charset="-122"/>
                <a:ea typeface="微软雅黑" panose="020B0503020204020204" pitchFamily="34" charset="-122"/>
              </a:rPr>
              <a:t>项目</a:t>
            </a:r>
            <a:r>
              <a:rPr kumimoji="1" lang="en-US" altLang="zh-CN" sz="2800" b="1" dirty="0">
                <a:solidFill>
                  <a:schemeClr val="accent1"/>
                </a:solidFill>
                <a:latin typeface="微软雅黑" panose="020B0503020204020204" pitchFamily="34" charset="-122"/>
                <a:ea typeface="微软雅黑" panose="020B0503020204020204" pitchFamily="34" charset="-122"/>
              </a:rPr>
              <a:t>8</a:t>
            </a:r>
            <a:r>
              <a:rPr kumimoji="1" lang="en-US" altLang="zh-CN" sz="2800" b="1" dirty="0" smtClean="0">
                <a:solidFill>
                  <a:schemeClr val="accent1"/>
                </a:solidFill>
                <a:latin typeface="微软雅黑" panose="020B0503020204020204" pitchFamily="34" charset="-122"/>
                <a:ea typeface="微软雅黑" panose="020B0503020204020204" pitchFamily="34" charset="-122"/>
              </a:rPr>
              <a:t> </a:t>
            </a:r>
            <a:r>
              <a:rPr kumimoji="1" lang="zh-CN" altLang="en-US" sz="2800" b="1" dirty="0" smtClean="0">
                <a:solidFill>
                  <a:schemeClr val="accent1"/>
                </a:solidFill>
                <a:latin typeface="微软雅黑" panose="020B0503020204020204" pitchFamily="34" charset="-122"/>
                <a:ea typeface="微软雅黑" panose="020B0503020204020204" pitchFamily="34" charset="-122"/>
              </a:rPr>
              <a:t>重拾网络</a:t>
            </a:r>
            <a:endParaRPr kumimoji="1" lang="zh-CN" altLang="en-US" sz="2800" b="1" dirty="0">
              <a:solidFill>
                <a:schemeClr val="accent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3923929" y="2787774"/>
            <a:ext cx="5220072"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8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10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10183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2.Wireshark </a:t>
            </a:r>
            <a:r>
              <a:rPr lang="zh-CN" altLang="en-US" sz="1600" dirty="0">
                <a:solidFill>
                  <a:schemeClr val="accent1"/>
                </a:solidFill>
                <a:ea typeface="微软雅黑" panose="020B0503020204020204" pitchFamily="34" charset="-122"/>
              </a:rPr>
              <a:t>开始抓包示例及过滤器</a:t>
            </a:r>
            <a:r>
              <a:rPr lang="zh-CN" altLang="en-US" sz="1600" dirty="0" smtClean="0">
                <a:solidFill>
                  <a:schemeClr val="accent1"/>
                </a:solidFill>
                <a:ea typeface="微软雅黑" panose="020B0503020204020204" pitchFamily="34" charset="-122"/>
              </a:rPr>
              <a:t>设置</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抓包过滤器</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12"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25711" y="1405139"/>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3"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11173" y="1405139"/>
            <a:ext cx="3828407" cy="266957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使用</a:t>
            </a:r>
            <a:r>
              <a:rPr lang="en-US"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Wireshark</a:t>
            </a:r>
            <a:r>
              <a:rPr lang="zh-CN" altLang="en-US"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时，如果不使用过滤器，将会得到大量的冗余数据包列表，以至于很难找到自己想要抓取的数据包部分。</a:t>
            </a:r>
            <a:r>
              <a:rPr lang="en-US"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Wireshark</a:t>
            </a:r>
            <a:r>
              <a:rPr lang="zh-CN" altLang="en-US"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工具中自带了两种类型的过滤器，这两种过滤器能帮助我们在大量的数据中迅速找到我们需要的</a:t>
            </a:r>
            <a:r>
              <a:rPr lang="zh-CN" altLang="en-US" sz="10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信息</a:t>
            </a:r>
            <a:endParaRPr lang="en-US" altLang="zh-CN" sz="10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）抓包过滤器</a:t>
            </a:r>
          </a:p>
          <a:p>
            <a:pPr>
              <a:lnSpc>
                <a:spcPct val="150000"/>
              </a:lnSpc>
            </a:pPr>
            <a:r>
              <a:rPr lang="zh-CN"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捕获过滤器的菜单栏路径为主菜单捕获</a:t>
            </a:r>
            <a:r>
              <a:rPr lang="en-US"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--&gt;</a:t>
            </a:r>
            <a:r>
              <a:rPr lang="zh-CN"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捕获过滤器，用于在抓取数据包前设置。</a:t>
            </a:r>
          </a:p>
          <a:p>
            <a:pPr>
              <a:lnSpc>
                <a:spcPct val="150000"/>
              </a:lnSpc>
            </a:pPr>
            <a:r>
              <a:rPr lang="zh-CN"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）设置捕获过滤器。</a:t>
            </a:r>
          </a:p>
          <a:p>
            <a:pPr>
              <a:lnSpc>
                <a:spcPct val="150000"/>
              </a:lnSpc>
            </a:pPr>
            <a:r>
              <a:rPr lang="zh-CN"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捕获过滤器中已经存在常用的过滤条件，如果想添加自定义过滤条件，可以单击捕获过滤器窗口右下角的“</a:t>
            </a:r>
            <a:r>
              <a:rPr lang="en-US"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”，捕获过滤器窗口如</a:t>
            </a:r>
            <a:r>
              <a:rPr lang="zh-CN" altLang="zh-CN" sz="10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zh-CN"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endParaRPr lang="zh-CN" altLang="en-US" sz="10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5"/>
          <a:stretch>
            <a:fillRect/>
          </a:stretch>
        </p:blipFill>
        <p:spPr>
          <a:xfrm>
            <a:off x="4932040" y="771550"/>
            <a:ext cx="3816424" cy="3384709"/>
          </a:xfrm>
          <a:prstGeom prst="rect">
            <a:avLst/>
          </a:prstGeom>
        </p:spPr>
      </p:pic>
      <p:sp>
        <p:nvSpPr>
          <p:cNvPr id="10"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067605" y="4371950"/>
            <a:ext cx="16893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err="1">
                <a:latin typeface="微软雅黑" panose="020B0503020204020204" pitchFamily="34" charset="-122"/>
                <a:ea typeface="微软雅黑" panose="020B0503020204020204" pitchFamily="34" charset="-122"/>
              </a:rPr>
              <a:t>Wireshark</a:t>
            </a:r>
            <a:r>
              <a:rPr lang="zh-CN" altLang="en-US" sz="1200" dirty="0">
                <a:latin typeface="微软雅黑" panose="020B0503020204020204" pitchFamily="34" charset="-122"/>
                <a:ea typeface="微软雅黑" panose="020B0503020204020204" pitchFamily="34" charset="-122"/>
              </a:rPr>
              <a:t>捕获过滤器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36046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74179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2.Wireshark </a:t>
            </a:r>
            <a:r>
              <a:rPr lang="zh-CN" altLang="en-US" sz="1600" dirty="0">
                <a:solidFill>
                  <a:schemeClr val="accent1"/>
                </a:solidFill>
                <a:ea typeface="微软雅黑" panose="020B0503020204020204" pitchFamily="34" charset="-122"/>
              </a:rPr>
              <a:t>开始抓包示例及过滤器</a:t>
            </a:r>
            <a:r>
              <a:rPr lang="zh-CN" altLang="en-US" sz="1600" dirty="0" smtClean="0">
                <a:solidFill>
                  <a:schemeClr val="accent1"/>
                </a:solidFill>
                <a:ea typeface="微软雅黑" panose="020B0503020204020204" pitchFamily="34" charset="-122"/>
              </a:rPr>
              <a:t>设置</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抓包过滤器</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287524" y="1361564"/>
            <a:ext cx="3996444" cy="2269617"/>
            <a:chOff x="1161500" y="2011315"/>
            <a:chExt cx="9906550" cy="164614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161500" y="2257239"/>
              <a:ext cx="9604928" cy="140022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a:t>
              </a:r>
              <a:r>
                <a:rPr lang="zh-CN" altLang="zh-CN" sz="1400" dirty="0" smtClean="0">
                  <a:latin typeface="微软雅黑" panose="020B0503020204020204" pitchFamily="34" charset="-122"/>
                  <a:ea typeface="微软雅黑" panose="020B0503020204020204" pitchFamily="34" charset="-122"/>
                </a:rPr>
                <a:t>应用</a:t>
              </a:r>
              <a:r>
                <a:rPr lang="zh-CN" altLang="zh-CN" sz="1400" dirty="0">
                  <a:latin typeface="微软雅黑" panose="020B0503020204020204" pitchFamily="34" charset="-122"/>
                  <a:ea typeface="微软雅黑" panose="020B0503020204020204" pitchFamily="34" charset="-122"/>
                </a:rPr>
                <a:t>捕获过滤器。</a:t>
              </a:r>
            </a:p>
            <a:p>
              <a:pPr>
                <a:lnSpc>
                  <a:spcPct val="150000"/>
                </a:lnSpc>
              </a:pPr>
              <a:r>
                <a:rPr lang="zh-CN" altLang="zh-CN" sz="1400" dirty="0">
                  <a:latin typeface="微软雅黑" panose="020B0503020204020204" pitchFamily="34" charset="-122"/>
                  <a:ea typeface="微软雅黑" panose="020B0503020204020204" pitchFamily="34" charset="-122"/>
                </a:rPr>
                <a:t>捕获过滤器在抓取数据包前设置，主菜单捕获</a:t>
              </a:r>
              <a:r>
                <a:rPr lang="en-US" altLang="zh-CN" sz="1400" dirty="0">
                  <a:latin typeface="微软雅黑" panose="020B0503020204020204" pitchFamily="34" charset="-122"/>
                  <a:ea typeface="微软雅黑" panose="020B0503020204020204" pitchFamily="34" charset="-122"/>
                </a:rPr>
                <a:t>--&gt;</a:t>
              </a:r>
              <a:r>
                <a:rPr lang="zh-CN" altLang="zh-CN" sz="1400" dirty="0">
                  <a:latin typeface="微软雅黑" panose="020B0503020204020204" pitchFamily="34" charset="-122"/>
                  <a:ea typeface="微软雅黑" panose="020B0503020204020204" pitchFamily="34" charset="-122"/>
                </a:rPr>
                <a:t>选项进入捕获接口选项窗口，选择下方已有的捕获过滤器，如</a:t>
              </a:r>
              <a:r>
                <a:rPr lang="zh-CN" altLang="zh-CN" sz="1400" dirty="0" smtClean="0">
                  <a:latin typeface="微软雅黑" panose="020B0503020204020204" pitchFamily="34" charset="-122"/>
                  <a:ea typeface="微软雅黑" panose="020B0503020204020204" pitchFamily="34" charset="-122"/>
                </a:rPr>
                <a:t>图所</a:t>
              </a:r>
              <a:r>
                <a:rPr lang="zh-CN" altLang="zh-CN" sz="1400" dirty="0">
                  <a:latin typeface="微软雅黑" panose="020B0503020204020204" pitchFamily="34" charset="-122"/>
                  <a:ea typeface="微软雅黑" panose="020B0503020204020204" pitchFamily="34" charset="-122"/>
                </a:rPr>
                <a:t>示。</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8" name="图片 17"/>
          <p:cNvPicPr/>
          <p:nvPr/>
        </p:nvPicPr>
        <p:blipFill>
          <a:blip r:embed="rId2">
            <a:extLst>
              <a:ext uri="{28A0092B-C50C-407E-A947-70E740481C1C}">
                <a14:useLocalDpi xmlns:a14="http://schemas.microsoft.com/office/drawing/2010/main" val="0"/>
              </a:ext>
            </a:extLst>
          </a:blip>
          <a:srcRect/>
          <a:stretch>
            <a:fillRect/>
          </a:stretch>
        </p:blipFill>
        <p:spPr>
          <a:xfrm>
            <a:off x="4463988" y="965440"/>
            <a:ext cx="4508500" cy="3219450"/>
          </a:xfrm>
          <a:prstGeom prst="rect">
            <a:avLst/>
          </a:prstGeom>
          <a:noFill/>
          <a:ln>
            <a:noFill/>
          </a:ln>
        </p:spPr>
      </p:pic>
      <p:sp>
        <p:nvSpPr>
          <p:cNvPr id="16"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5976156" y="4356852"/>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选择并应用捕获过滤器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723696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74179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2.Wireshark </a:t>
            </a:r>
            <a:r>
              <a:rPr lang="zh-CN" altLang="en-US" sz="1600" dirty="0">
                <a:solidFill>
                  <a:schemeClr val="accent1"/>
                </a:solidFill>
                <a:ea typeface="微软雅黑" panose="020B0503020204020204" pitchFamily="34" charset="-122"/>
              </a:rPr>
              <a:t>开始抓包示例及过滤器</a:t>
            </a:r>
            <a:r>
              <a:rPr lang="zh-CN" altLang="en-US" sz="1600" dirty="0" smtClean="0">
                <a:solidFill>
                  <a:schemeClr val="accent1"/>
                </a:solidFill>
                <a:ea typeface="微软雅黑" panose="020B0503020204020204" pitchFamily="34" charset="-122"/>
              </a:rPr>
              <a:t>设置</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抓包过滤器</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794270" y="3651870"/>
            <a:ext cx="7446449" cy="1104851"/>
            <a:chOff x="1014322" y="2011315"/>
            <a:chExt cx="10053728" cy="1511157"/>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14322" y="2122252"/>
              <a:ext cx="9604928" cy="1400220"/>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）单击“开始”按钮后，会按“</a:t>
              </a:r>
              <a:r>
                <a:rPr lang="en-US" altLang="zh-CN" sz="1400" dirty="0" err="1">
                  <a:latin typeface="微软雅黑" panose="020B0503020204020204" pitchFamily="34" charset="-122"/>
                  <a:ea typeface="微软雅黑" panose="020B0503020204020204" pitchFamily="34" charset="-122"/>
                </a:rPr>
                <a:t>ip</a:t>
              </a:r>
              <a:r>
                <a:rPr lang="en-US" altLang="zh-CN" sz="1400" dirty="0">
                  <a:latin typeface="微软雅黑" panose="020B0503020204020204" pitchFamily="34" charset="-122"/>
                  <a:ea typeface="微软雅黑" panose="020B0503020204020204" pitchFamily="34" charset="-122"/>
                </a:rPr>
                <a:t> host 192.168.5.6 and </a:t>
              </a:r>
              <a:r>
                <a:rPr lang="en-US" altLang="zh-CN" sz="1400" dirty="0" err="1">
                  <a:latin typeface="微软雅黑" panose="020B0503020204020204" pitchFamily="34" charset="-122"/>
                  <a:ea typeface="微软雅黑" panose="020B0503020204020204" pitchFamily="34" charset="-122"/>
                </a:rPr>
                <a:t>icmp</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作为过滤条件的捕获过滤器进行抓包，即只捕获主机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为</a:t>
              </a:r>
              <a:r>
                <a:rPr lang="en-US" altLang="zh-CN" sz="1400" dirty="0">
                  <a:latin typeface="微软雅黑" panose="020B0503020204020204" pitchFamily="34" charset="-122"/>
                  <a:ea typeface="微软雅黑" panose="020B0503020204020204" pitchFamily="34" charset="-122"/>
                </a:rPr>
                <a:t>192.168.5.6</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协议的数据包，得到的结果如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6" name="图片 15"/>
          <p:cNvPicPr/>
          <p:nvPr/>
        </p:nvPicPr>
        <p:blipFill>
          <a:blip r:embed="rId2">
            <a:extLst>
              <a:ext uri="{28A0092B-C50C-407E-A947-70E740481C1C}">
                <a14:useLocalDpi xmlns:a14="http://schemas.microsoft.com/office/drawing/2010/main" val="0"/>
              </a:ext>
            </a:extLst>
          </a:blip>
          <a:srcRect/>
          <a:stretch>
            <a:fillRect/>
          </a:stretch>
        </p:blipFill>
        <p:spPr>
          <a:xfrm>
            <a:off x="974231" y="970688"/>
            <a:ext cx="7077970" cy="2233896"/>
          </a:xfrm>
          <a:prstGeom prst="rect">
            <a:avLst/>
          </a:prstGeom>
          <a:noFill/>
          <a:ln>
            <a:noFill/>
          </a:ln>
        </p:spPr>
      </p:pic>
      <p:sp>
        <p:nvSpPr>
          <p:cNvPr id="17"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566458" y="3270656"/>
            <a:ext cx="15696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使用捕获过滤器抓包</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11354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74179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2.Wireshark </a:t>
            </a:r>
            <a:r>
              <a:rPr lang="zh-CN" altLang="en-US" sz="1600" dirty="0">
                <a:solidFill>
                  <a:schemeClr val="accent1"/>
                </a:solidFill>
                <a:ea typeface="微软雅黑" panose="020B0503020204020204" pitchFamily="34" charset="-122"/>
              </a:rPr>
              <a:t>开始抓包示例及过滤器</a:t>
            </a:r>
            <a:r>
              <a:rPr lang="zh-CN" altLang="en-US" sz="1600" dirty="0" smtClean="0">
                <a:solidFill>
                  <a:schemeClr val="accent1"/>
                </a:solidFill>
                <a:ea typeface="微软雅黑" panose="020B0503020204020204" pitchFamily="34" charset="-122"/>
              </a:rPr>
              <a:t>设置</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显示过滤器</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5184068" y="987574"/>
            <a:ext cx="3044726" cy="3312369"/>
            <a:chOff x="1200150" y="2011315"/>
            <a:chExt cx="9867900" cy="132951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6" y="2060893"/>
              <a:ext cx="9604928" cy="969746"/>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显示过滤器是用于在抓取数据包后设置过滤条件进行过滤数据包。通常是在抓取数据包时设置条件相对宽泛，或者没有设置导致抓取的数据包内容较多时使用显示过滤器设置条件过滤以方便分析。</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）同样场景，在捕获时未设置捕获规则直接通过网卡进行抓取所有数据包，</a:t>
              </a:r>
              <a:r>
                <a:rPr lang="zh-CN" altLang="en-US" sz="1400" dirty="0" smtClean="0">
                  <a:latin typeface="微软雅黑" panose="020B0503020204020204" pitchFamily="34" charset="-122"/>
                  <a:ea typeface="微软雅黑" panose="020B0503020204020204" pitchFamily="34" charset="-122"/>
                </a:rPr>
                <a:t>如左图所</a:t>
              </a:r>
              <a:r>
                <a:rPr lang="zh-CN" altLang="en-US" sz="1400" dirty="0">
                  <a:latin typeface="微软雅黑" panose="020B0503020204020204" pitchFamily="34" charset="-122"/>
                  <a:ea typeface="微软雅黑" panose="020B0503020204020204" pitchFamily="34" charset="-122"/>
                </a:rPr>
                <a:t>示。</a:t>
              </a: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7" name="图片 16"/>
          <p:cNvPicPr/>
          <p:nvPr/>
        </p:nvPicPr>
        <p:blipFill>
          <a:blip r:embed="rId2">
            <a:extLst>
              <a:ext uri="{28A0092B-C50C-407E-A947-70E740481C1C}">
                <a14:useLocalDpi xmlns:a14="http://schemas.microsoft.com/office/drawing/2010/main" val="0"/>
              </a:ext>
            </a:extLst>
          </a:blip>
          <a:srcRect/>
          <a:stretch>
            <a:fillRect/>
          </a:stretch>
        </p:blipFill>
        <p:spPr>
          <a:xfrm>
            <a:off x="732277" y="1082971"/>
            <a:ext cx="4057650" cy="3362325"/>
          </a:xfrm>
          <a:prstGeom prst="rect">
            <a:avLst/>
          </a:prstGeom>
          <a:noFill/>
          <a:ln>
            <a:noFill/>
          </a:ln>
        </p:spPr>
      </p:pic>
      <p:sp>
        <p:nvSpPr>
          <p:cNvPr id="16"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053216" y="4623734"/>
            <a:ext cx="14157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不设置捕获过滤器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50160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74179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2.Wireshark </a:t>
            </a:r>
            <a:r>
              <a:rPr lang="zh-CN" altLang="en-US" sz="1600" dirty="0">
                <a:solidFill>
                  <a:schemeClr val="accent1"/>
                </a:solidFill>
                <a:ea typeface="微软雅黑" panose="020B0503020204020204" pitchFamily="34" charset="-122"/>
              </a:rPr>
              <a:t>开始抓包示例及过滤器设置</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显示过滤器</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575556" y="745475"/>
            <a:ext cx="7446448" cy="926175"/>
            <a:chOff x="1014322" y="2122253"/>
            <a:chExt cx="10053727" cy="1301615"/>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49" y="2147332"/>
              <a:ext cx="9867900" cy="1276536"/>
              <a:chOff x="1200149" y="2147332"/>
              <a:chExt cx="9867900" cy="1276536"/>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49" y="2147332"/>
                <a:ext cx="9867900" cy="127653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14322" y="2122253"/>
              <a:ext cx="9604928" cy="958211"/>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）单击“开始”按钮后，在命令提示符窗口执行“</a:t>
              </a:r>
              <a:r>
                <a:rPr lang="en-US" altLang="zh-CN" sz="1400" dirty="0">
                  <a:latin typeface="微软雅黑" panose="020B0503020204020204" pitchFamily="34" charset="-122"/>
                  <a:ea typeface="微软雅黑" panose="020B0503020204020204" pitchFamily="34" charset="-122"/>
                </a:rPr>
                <a:t>ping www.baidu.com”</a:t>
              </a:r>
              <a:r>
                <a:rPr lang="zh-CN" altLang="en-US" sz="1400" dirty="0">
                  <a:latin typeface="微软雅黑" panose="020B0503020204020204" pitchFamily="34" charset="-122"/>
                  <a:ea typeface="微软雅黑" panose="020B0503020204020204" pitchFamily="34" charset="-122"/>
                </a:rPr>
                <a:t>，观察获取到的数据包列表，包含有大量无效的数据，甚至无法找到我们需要的数据，如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7" name="图片 16"/>
          <p:cNvPicPr/>
          <p:nvPr/>
        </p:nvPicPr>
        <p:blipFill>
          <a:blip r:embed="rId2">
            <a:extLst>
              <a:ext uri="{28A0092B-C50C-407E-A947-70E740481C1C}">
                <a14:useLocalDpi xmlns:a14="http://schemas.microsoft.com/office/drawing/2010/main" val="0"/>
              </a:ext>
            </a:extLst>
          </a:blip>
          <a:srcRect/>
          <a:stretch>
            <a:fillRect/>
          </a:stretch>
        </p:blipFill>
        <p:spPr>
          <a:xfrm>
            <a:off x="1871700" y="1768115"/>
            <a:ext cx="5278120" cy="3030855"/>
          </a:xfrm>
          <a:prstGeom prst="rect">
            <a:avLst/>
          </a:prstGeom>
          <a:noFill/>
          <a:ln>
            <a:noFill/>
          </a:ln>
        </p:spPr>
      </p:pic>
      <p:sp>
        <p:nvSpPr>
          <p:cNvPr id="16"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341209" y="4798970"/>
            <a:ext cx="233910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抓取的数据包包含大量无效数据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84322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74179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2.Wireshark </a:t>
            </a:r>
            <a:r>
              <a:rPr lang="zh-CN" altLang="en-US" sz="1600" dirty="0">
                <a:solidFill>
                  <a:schemeClr val="accent1"/>
                </a:solidFill>
                <a:ea typeface="微软雅黑" panose="020B0503020204020204" pitchFamily="34" charset="-122"/>
              </a:rPr>
              <a:t>开始抓包示例及过滤器设置</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显示过滤器</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287524" y="668465"/>
            <a:ext cx="8280920" cy="1648444"/>
            <a:chOff x="930623" y="2130071"/>
            <a:chExt cx="11180379" cy="127653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930623" y="2130071"/>
              <a:ext cx="11180379" cy="1276536"/>
              <a:chOff x="930623" y="2130071"/>
              <a:chExt cx="11180379" cy="1276536"/>
            </a:xfrm>
          </p:grpSpPr>
          <p:sp>
            <p:nvSpPr>
              <p:cNvPr id="14" name="矩形: 圆角 13">
                <a:extLst>
                  <a:ext uri="{FF2B5EF4-FFF2-40B4-BE49-F238E27FC236}">
                    <a16:creationId xmlns:a16="http://schemas.microsoft.com/office/drawing/2014/main" xmlns="" id="{0D070223-48C4-414E-82FA-86C2CBFF3029}"/>
                  </a:ext>
                </a:extLst>
              </p:cNvPr>
              <p:cNvSpPr/>
              <p:nvPr/>
            </p:nvSpPr>
            <p:spPr>
              <a:xfrm>
                <a:off x="930623" y="2130071"/>
                <a:ext cx="11180379" cy="127653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187049" y="2246825"/>
              <a:ext cx="10729511" cy="107252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）这时可以通过设置显示器过滤条件进行提取分析信息。在显示过滤器中输入“</a:t>
              </a:r>
              <a:r>
                <a:rPr lang="en-US" altLang="zh-CN" sz="1400" dirty="0" err="1">
                  <a:latin typeface="微软雅黑" panose="020B0503020204020204" pitchFamily="34" charset="-122"/>
                  <a:ea typeface="微软雅黑" panose="020B0503020204020204" pitchFamily="34" charset="-122"/>
                </a:rPr>
                <a:t>ip.addr</a:t>
              </a:r>
              <a:r>
                <a:rPr lang="en-US" altLang="zh-CN" sz="1400" dirty="0">
                  <a:latin typeface="微软雅黑" panose="020B0503020204020204" pitchFamily="34" charset="-122"/>
                  <a:ea typeface="微软雅黑" panose="020B0503020204020204" pitchFamily="34" charset="-122"/>
                </a:rPr>
                <a:t> == 220.181.38.150 and </a:t>
              </a:r>
              <a:r>
                <a:rPr lang="en-US" altLang="zh-CN" sz="1400" dirty="0" err="1">
                  <a:latin typeface="微软雅黑" panose="020B0503020204020204" pitchFamily="34" charset="-122"/>
                  <a:ea typeface="微软雅黑" panose="020B0503020204020204" pitchFamily="34" charset="-122"/>
                </a:rPr>
                <a:t>icmp</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进行过滤。此时，只显示从</a:t>
              </a:r>
              <a:r>
                <a:rPr lang="en-US" altLang="zh-CN" sz="1400" dirty="0">
                  <a:latin typeface="微软雅黑" panose="020B0503020204020204" pitchFamily="34" charset="-122"/>
                  <a:ea typeface="微软雅黑" panose="020B0503020204020204" pitchFamily="34" charset="-122"/>
                </a:rPr>
                <a:t>220.181.38.150</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信息了，</a:t>
              </a:r>
              <a:r>
                <a:rPr lang="zh-CN" altLang="en-US" sz="1400" dirty="0" smtClean="0">
                  <a:latin typeface="微软雅黑" panose="020B0503020204020204" pitchFamily="34" charset="-122"/>
                  <a:ea typeface="微软雅黑" panose="020B0503020204020204" pitchFamily="34" charset="-122"/>
                </a:rPr>
                <a:t>如左图所</a:t>
              </a:r>
              <a:r>
                <a:rPr lang="zh-CN" altLang="en-US" sz="1400" dirty="0">
                  <a:latin typeface="微软雅黑" panose="020B0503020204020204" pitchFamily="34" charset="-122"/>
                  <a:ea typeface="微软雅黑" panose="020B0503020204020204" pitchFamily="34" charset="-122"/>
                </a:rPr>
                <a:t>示。注意：不同地区百度站点的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地址可能不同，请按</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命令解析出百度当地的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地址进行过滤，</a:t>
              </a:r>
              <a:r>
                <a:rPr lang="zh-CN" altLang="en-US" sz="1400" dirty="0" smtClean="0">
                  <a:latin typeface="微软雅黑" panose="020B0503020204020204" pitchFamily="34" charset="-122"/>
                  <a:ea typeface="微软雅黑" panose="020B0503020204020204" pitchFamily="34" charset="-122"/>
                </a:rPr>
                <a:t>如右图所</a:t>
              </a:r>
              <a:r>
                <a:rPr lang="zh-CN" altLang="en-US" sz="1400" dirty="0">
                  <a:latin typeface="微软雅黑" panose="020B0503020204020204" pitchFamily="34" charset="-122"/>
                  <a:ea typeface="微软雅黑" panose="020B0503020204020204" pitchFamily="34" charset="-122"/>
                </a:rPr>
                <a:t>示。</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6" name="图片 15"/>
          <p:cNvPicPr/>
          <p:nvPr/>
        </p:nvPicPr>
        <p:blipFill>
          <a:blip r:embed="rId2">
            <a:extLst>
              <a:ext uri="{28A0092B-C50C-407E-A947-70E740481C1C}">
                <a14:useLocalDpi xmlns:a14="http://schemas.microsoft.com/office/drawing/2010/main" val="0"/>
              </a:ext>
            </a:extLst>
          </a:blip>
          <a:srcRect/>
          <a:stretch>
            <a:fillRect/>
          </a:stretch>
        </p:blipFill>
        <p:spPr>
          <a:xfrm>
            <a:off x="184732" y="2467678"/>
            <a:ext cx="5278120" cy="1983105"/>
          </a:xfrm>
          <a:prstGeom prst="rect">
            <a:avLst/>
          </a:prstGeom>
          <a:noFill/>
          <a:ln>
            <a:noFill/>
          </a:ln>
        </p:spPr>
      </p:pic>
      <p:pic>
        <p:nvPicPr>
          <p:cNvPr id="18" name="图片 17"/>
          <p:cNvPicPr/>
          <p:nvPr/>
        </p:nvPicPr>
        <p:blipFill>
          <a:blip r:embed="rId3">
            <a:extLst>
              <a:ext uri="{28A0092B-C50C-407E-A947-70E740481C1C}">
                <a14:useLocalDpi xmlns:a14="http://schemas.microsoft.com/office/drawing/2010/main" val="0"/>
              </a:ext>
            </a:extLst>
          </a:blip>
          <a:srcRect/>
          <a:stretch>
            <a:fillRect/>
          </a:stretch>
        </p:blipFill>
        <p:spPr>
          <a:xfrm>
            <a:off x="5616116" y="2741176"/>
            <a:ext cx="3282932" cy="1655817"/>
          </a:xfrm>
          <a:prstGeom prst="rect">
            <a:avLst/>
          </a:prstGeom>
          <a:noFill/>
          <a:ln>
            <a:noFill/>
          </a:ln>
        </p:spPr>
      </p:pic>
      <p:sp>
        <p:nvSpPr>
          <p:cNvPr id="17"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109759" y="4570496"/>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使用显示过滤器</a:t>
            </a:r>
            <a:endParaRPr lang="zh-CN" altLang="en-US" sz="2800" dirty="0">
              <a:latin typeface="微软雅黑" panose="020B0503020204020204" pitchFamily="34" charset="-122"/>
              <a:ea typeface="微软雅黑" panose="020B0503020204020204" pitchFamily="34" charset="-122"/>
            </a:endParaRPr>
          </a:p>
        </p:txBody>
      </p:sp>
      <p:sp>
        <p:nvSpPr>
          <p:cNvPr id="19"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5699575" y="4570495"/>
            <a:ext cx="29642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使用</a:t>
            </a:r>
            <a:r>
              <a:rPr lang="en-US" altLang="zh-CN" sz="1200" dirty="0">
                <a:latin typeface="微软雅黑" panose="020B0503020204020204" pitchFamily="34" charset="-122"/>
                <a:ea typeface="微软雅黑" panose="020B0503020204020204" pitchFamily="34" charset="-122"/>
              </a:rPr>
              <a:t>ping</a:t>
            </a:r>
            <a:r>
              <a:rPr lang="zh-CN" altLang="en-US" sz="1200" dirty="0">
                <a:latin typeface="微软雅黑" panose="020B0503020204020204" pitchFamily="34" charset="-122"/>
                <a:ea typeface="微软雅黑" panose="020B0503020204020204" pitchFamily="34" charset="-122"/>
              </a:rPr>
              <a:t>命令得到的百度</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地址可能不同</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73378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3.Wireshark</a:t>
            </a:r>
            <a:r>
              <a:rPr lang="zh-CN" altLang="en-US" sz="1600" dirty="0">
                <a:solidFill>
                  <a:schemeClr val="accent1"/>
                </a:solidFill>
                <a:ea typeface="微软雅黑" panose="020B0503020204020204" pitchFamily="34" charset="-122"/>
              </a:rPr>
              <a:t>过滤器表达式的</a:t>
            </a:r>
            <a:r>
              <a:rPr lang="zh-CN" altLang="en-US" sz="1600" dirty="0" smtClean="0">
                <a:solidFill>
                  <a:schemeClr val="accent1"/>
                </a:solidFill>
                <a:ea typeface="微软雅黑" panose="020B0503020204020204" pitchFamily="34" charset="-122"/>
              </a:rPr>
              <a:t>规则</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抓包过滤器语法和实例</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443201" y="1529039"/>
            <a:ext cx="7593567" cy="242745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抓包过滤器中的语法选项可以包含有类型（</a:t>
            </a:r>
            <a:r>
              <a:rPr lang="en-US" altLang="zh-CN" sz="1400" dirty="0">
                <a:latin typeface="微软雅黑" panose="020B0503020204020204" pitchFamily="34" charset="-122"/>
                <a:ea typeface="微软雅黑" panose="020B0503020204020204" pitchFamily="34" charset="-122"/>
              </a:rPr>
              <a:t>host</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net</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port</a:t>
            </a:r>
            <a:r>
              <a:rPr lang="zh-CN" altLang="en-US" sz="1400" dirty="0">
                <a:latin typeface="微软雅黑" panose="020B0503020204020204" pitchFamily="34" charset="-122"/>
                <a:ea typeface="微软雅黑" panose="020B0503020204020204" pitchFamily="34" charset="-122"/>
              </a:rPr>
              <a:t>）、方向（</a:t>
            </a:r>
            <a:r>
              <a:rPr lang="en-US" altLang="zh-CN" sz="1400" dirty="0" err="1">
                <a:latin typeface="微软雅黑" panose="020B0503020204020204" pitchFamily="34" charset="-122"/>
                <a:ea typeface="微软雅黑" panose="020B0503020204020204" pitchFamily="34" charset="-122"/>
              </a:rPr>
              <a:t>src</a:t>
            </a:r>
            <a:r>
              <a:rPr lang="zh-CN" altLang="en-US"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dst</a:t>
            </a:r>
            <a:r>
              <a:rPr lang="zh-CN" altLang="en-US" sz="1400" dirty="0">
                <a:latin typeface="微软雅黑" panose="020B0503020204020204" pitchFamily="34" charset="-122"/>
                <a:ea typeface="微软雅黑" panose="020B0503020204020204" pitchFamily="34" charset="-122"/>
              </a:rPr>
              <a:t>）、协议（</a:t>
            </a:r>
            <a:r>
              <a:rPr lang="en-US" altLang="zh-CN" sz="1400" dirty="0">
                <a:latin typeface="微软雅黑" panose="020B0503020204020204" pitchFamily="34" charset="-122"/>
                <a:ea typeface="微软雅黑" panose="020B0503020204020204" pitchFamily="34" charset="-122"/>
              </a:rPr>
              <a:t>ether</a:t>
            </a:r>
            <a:r>
              <a:rPr lang="zh-CN" altLang="en-US"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udp</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http</a:t>
            </a:r>
            <a:r>
              <a:rPr lang="zh-CN" altLang="en-US"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ftp</a:t>
            </a:r>
            <a:r>
              <a:rPr lang="zh-CN" altLang="en-US" sz="1400" dirty="0">
                <a:latin typeface="微软雅黑" panose="020B0503020204020204" pitchFamily="34" charset="-122"/>
                <a:ea typeface="微软雅黑" panose="020B0503020204020204" pitchFamily="34" charset="-122"/>
              </a:rPr>
              <a:t>等）、逻辑运算符（与</a:t>
            </a:r>
            <a:r>
              <a:rPr lang="en-US" altLang="zh-CN" sz="1400" dirty="0">
                <a:latin typeface="微软雅黑" panose="020B0503020204020204" pitchFamily="34" charset="-122"/>
                <a:ea typeface="微软雅黑" panose="020B0503020204020204" pitchFamily="34" charset="-122"/>
              </a:rPr>
              <a:t>&amp;&amp;</a:t>
            </a:r>
            <a:r>
              <a:rPr lang="zh-CN" altLang="en-US" sz="1400" dirty="0">
                <a:latin typeface="微软雅黑" panose="020B0503020204020204" pitchFamily="34" charset="-122"/>
                <a:ea typeface="微软雅黑" panose="020B0503020204020204" pitchFamily="34" charset="-122"/>
              </a:rPr>
              <a:t>、或</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、非！）等字段，具体如下：</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）协议过滤的实例。</a:t>
            </a:r>
          </a:p>
          <a:p>
            <a:pPr>
              <a:lnSpc>
                <a:spcPct val="150000"/>
              </a:lnSpc>
            </a:pPr>
            <a:r>
              <a:rPr lang="zh-CN" altLang="en-US" sz="1400" dirty="0">
                <a:latin typeface="微软雅黑" panose="020B0503020204020204" pitchFamily="34" charset="-122"/>
                <a:ea typeface="微软雅黑" panose="020B0503020204020204" pitchFamily="34" charset="-122"/>
              </a:rPr>
              <a:t>在抓包过滤框中直接输入协议名即可。</a:t>
            </a:r>
          </a:p>
          <a:p>
            <a:pPr>
              <a:lnSpc>
                <a:spcPct val="150000"/>
              </a:lnSpc>
            </a:pP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，只显示</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协议的数据包列表；</a:t>
            </a:r>
          </a:p>
          <a:p>
            <a:pPr>
              <a:lnSpc>
                <a:spcPct val="150000"/>
              </a:lnSpc>
            </a:pPr>
            <a:r>
              <a:rPr lang="en-US" altLang="zh-CN" sz="1400" dirty="0">
                <a:latin typeface="微软雅黑" panose="020B0503020204020204" pitchFamily="34" charset="-122"/>
                <a:ea typeface="微软雅黑" panose="020B0503020204020204" pitchFamily="34" charset="-122"/>
              </a:rPr>
              <a:t>HTTP</a:t>
            </a:r>
            <a:r>
              <a:rPr lang="zh-CN" altLang="en-US" sz="1400" dirty="0">
                <a:latin typeface="微软雅黑" panose="020B0503020204020204" pitchFamily="34" charset="-122"/>
                <a:ea typeface="微软雅黑" panose="020B0503020204020204" pitchFamily="34" charset="-122"/>
              </a:rPr>
              <a:t>，只查看</a:t>
            </a:r>
            <a:r>
              <a:rPr lang="en-US" altLang="zh-CN" sz="1400" dirty="0">
                <a:latin typeface="微软雅黑" panose="020B0503020204020204" pitchFamily="34" charset="-122"/>
                <a:ea typeface="微软雅黑" panose="020B0503020204020204" pitchFamily="34" charset="-122"/>
              </a:rPr>
              <a:t>HTTP</a:t>
            </a:r>
            <a:r>
              <a:rPr lang="zh-CN" altLang="en-US" sz="1400" dirty="0">
                <a:latin typeface="微软雅黑" panose="020B0503020204020204" pitchFamily="34" charset="-122"/>
                <a:ea typeface="微软雅黑" panose="020B0503020204020204" pitchFamily="34" charset="-122"/>
              </a:rPr>
              <a:t>协议的数据包列表；</a:t>
            </a:r>
          </a:p>
          <a:p>
            <a:pPr>
              <a:lnSpc>
                <a:spcPct val="150000"/>
              </a:lnSpc>
            </a:pP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，只显示</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协议的数据包列表。</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2871444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3.Wireshark</a:t>
            </a:r>
            <a:r>
              <a:rPr lang="zh-CN" altLang="en-US" sz="1600" dirty="0">
                <a:solidFill>
                  <a:schemeClr val="accent1"/>
                </a:solidFill>
                <a:ea typeface="微软雅黑" panose="020B0503020204020204" pitchFamily="34" charset="-122"/>
              </a:rPr>
              <a:t>过滤器表达式的</a:t>
            </a:r>
            <a:r>
              <a:rPr lang="zh-CN" altLang="en-US" sz="1600" dirty="0" smtClean="0">
                <a:solidFill>
                  <a:schemeClr val="accent1"/>
                </a:solidFill>
                <a:ea typeface="微软雅黑" panose="020B0503020204020204" pitchFamily="34" charset="-122"/>
              </a:rPr>
              <a:t>规则</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抓包过滤器语法和实例</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443201" y="1529039"/>
            <a:ext cx="7593567" cy="242745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过滤的实例。</a:t>
            </a:r>
          </a:p>
          <a:p>
            <a:pPr>
              <a:lnSpc>
                <a:spcPct val="150000"/>
              </a:lnSpc>
            </a:pPr>
            <a:r>
              <a:rPr lang="en-US" altLang="zh-CN" sz="1400" dirty="0">
                <a:latin typeface="微软雅黑" panose="020B0503020204020204" pitchFamily="34" charset="-122"/>
                <a:ea typeface="微软雅黑" panose="020B0503020204020204" pitchFamily="34" charset="-122"/>
              </a:rPr>
              <a:t>host 192.168.0.1</a:t>
            </a:r>
            <a:r>
              <a:rPr lang="zh-CN" altLang="en-US" sz="1400" dirty="0">
                <a:latin typeface="微软雅黑" panose="020B0503020204020204" pitchFamily="34" charset="-122"/>
                <a:ea typeface="微软雅黑" panose="020B0503020204020204" pitchFamily="34" charset="-122"/>
              </a:rPr>
              <a:t>，只显示和主机</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相关的数据包列表，包含源主机或者目标主机的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的全部数据包；</a:t>
            </a:r>
          </a:p>
          <a:p>
            <a:pPr>
              <a:lnSpc>
                <a:spcPct val="150000"/>
              </a:lnSpc>
            </a:pPr>
            <a:r>
              <a:rPr lang="en-US" altLang="zh-CN" sz="1400" dirty="0" err="1">
                <a:latin typeface="微软雅黑" panose="020B0503020204020204" pitchFamily="34" charset="-122"/>
                <a:ea typeface="微软雅黑" panose="020B0503020204020204" pitchFamily="34" charset="-122"/>
              </a:rPr>
              <a:t>src</a:t>
            </a:r>
            <a:r>
              <a:rPr lang="en-US" altLang="zh-CN" sz="1400" dirty="0">
                <a:latin typeface="微软雅黑" panose="020B0503020204020204" pitchFamily="34" charset="-122"/>
                <a:ea typeface="微软雅黑" panose="020B0503020204020204" pitchFamily="34" charset="-122"/>
              </a:rPr>
              <a:t> host 192.168.0.1</a:t>
            </a:r>
            <a:r>
              <a:rPr lang="zh-CN" altLang="en-US" sz="1400" dirty="0">
                <a:latin typeface="微软雅黑" panose="020B0503020204020204" pitchFamily="34" charset="-122"/>
                <a:ea typeface="微软雅黑" panose="020B0503020204020204" pitchFamily="34" charset="-122"/>
              </a:rPr>
              <a:t>，只显示源主机的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的数据包；</a:t>
            </a:r>
          </a:p>
          <a:p>
            <a:pPr>
              <a:lnSpc>
                <a:spcPct val="150000"/>
              </a:lnSpc>
            </a:pPr>
            <a:r>
              <a:rPr lang="en-US" altLang="zh-CN" sz="1400" dirty="0" err="1">
                <a:latin typeface="微软雅黑" panose="020B0503020204020204" pitchFamily="34" charset="-122"/>
                <a:ea typeface="微软雅黑" panose="020B0503020204020204" pitchFamily="34" charset="-122"/>
              </a:rPr>
              <a:t>dst</a:t>
            </a:r>
            <a:r>
              <a:rPr lang="en-US" altLang="zh-CN" sz="1400" dirty="0">
                <a:latin typeface="微软雅黑" panose="020B0503020204020204" pitchFamily="34" charset="-122"/>
                <a:ea typeface="微软雅黑" panose="020B0503020204020204" pitchFamily="34" charset="-122"/>
              </a:rPr>
              <a:t> host 192.168.0.1</a:t>
            </a:r>
            <a:r>
              <a:rPr lang="zh-CN" altLang="en-US" sz="1400" dirty="0">
                <a:latin typeface="微软雅黑" panose="020B0503020204020204" pitchFamily="34" charset="-122"/>
                <a:ea typeface="微软雅黑" panose="020B0503020204020204" pitchFamily="34" charset="-122"/>
              </a:rPr>
              <a:t>，只显示目标主机的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的数据包。</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215222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3.Wireshark</a:t>
            </a:r>
            <a:r>
              <a:rPr lang="zh-CN" altLang="en-US" sz="1600" dirty="0">
                <a:solidFill>
                  <a:schemeClr val="accent1"/>
                </a:solidFill>
                <a:ea typeface="微软雅黑" panose="020B0503020204020204" pitchFamily="34" charset="-122"/>
              </a:rPr>
              <a:t>过滤器表达式的</a:t>
            </a:r>
            <a:r>
              <a:rPr lang="zh-CN" altLang="en-US" sz="1600" dirty="0" smtClean="0">
                <a:solidFill>
                  <a:schemeClr val="accent1"/>
                </a:solidFill>
                <a:ea typeface="微软雅黑" panose="020B0503020204020204" pitchFamily="34" charset="-122"/>
              </a:rPr>
              <a:t>规则</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抓包过滤器语法和实例</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443201" y="1529039"/>
            <a:ext cx="7593567" cy="242745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）端口过滤的实例。</a:t>
            </a:r>
          </a:p>
          <a:p>
            <a:pPr>
              <a:lnSpc>
                <a:spcPct val="150000"/>
              </a:lnSpc>
            </a:pPr>
            <a:r>
              <a:rPr lang="en-US" altLang="zh-CN" sz="1400" dirty="0">
                <a:latin typeface="微软雅黑" panose="020B0503020204020204" pitchFamily="34" charset="-122"/>
                <a:ea typeface="微软雅黑" panose="020B0503020204020204" pitchFamily="34" charset="-122"/>
              </a:rPr>
              <a:t>port 80</a:t>
            </a:r>
            <a:r>
              <a:rPr lang="zh-CN" altLang="en-US" sz="1400" dirty="0">
                <a:latin typeface="微软雅黑" panose="020B0503020204020204" pitchFamily="34" charset="-122"/>
                <a:ea typeface="微软雅黑" panose="020B0503020204020204" pitchFamily="34" charset="-122"/>
              </a:rPr>
              <a:t>，只显示源端口或目标端口为</a:t>
            </a:r>
            <a:r>
              <a:rPr lang="en-US" altLang="zh-CN" sz="1400" dirty="0">
                <a:latin typeface="微软雅黑" panose="020B0503020204020204" pitchFamily="34" charset="-122"/>
                <a:ea typeface="微软雅黑" panose="020B0503020204020204" pitchFamily="34" charset="-122"/>
              </a:rPr>
              <a:t>80</a:t>
            </a:r>
            <a:r>
              <a:rPr lang="zh-CN" altLang="en-US" sz="1400" dirty="0">
                <a:latin typeface="微软雅黑" panose="020B0503020204020204" pitchFamily="34" charset="-122"/>
                <a:ea typeface="微软雅黑" panose="020B0503020204020204" pitchFamily="34" charset="-122"/>
              </a:rPr>
              <a:t>的数据包；</a:t>
            </a:r>
          </a:p>
          <a:p>
            <a:pPr>
              <a:lnSpc>
                <a:spcPct val="150000"/>
              </a:lnSpc>
            </a:pPr>
            <a:r>
              <a:rPr lang="en-US" altLang="zh-CN" sz="1400" dirty="0" err="1">
                <a:latin typeface="微软雅黑" panose="020B0503020204020204" pitchFamily="34" charset="-122"/>
                <a:ea typeface="微软雅黑" panose="020B0503020204020204" pitchFamily="34" charset="-122"/>
              </a:rPr>
              <a:t>src</a:t>
            </a:r>
            <a:r>
              <a:rPr lang="en-US" altLang="zh-CN" sz="1400" dirty="0">
                <a:latin typeface="微软雅黑" panose="020B0503020204020204" pitchFamily="34" charset="-122"/>
                <a:ea typeface="微软雅黑" panose="020B0503020204020204" pitchFamily="34" charset="-122"/>
              </a:rPr>
              <a:t> port 80</a:t>
            </a:r>
            <a:r>
              <a:rPr lang="zh-CN" altLang="en-US" sz="1400" dirty="0">
                <a:latin typeface="微软雅黑" panose="020B0503020204020204" pitchFamily="34" charset="-122"/>
                <a:ea typeface="微软雅黑" panose="020B0503020204020204" pitchFamily="34" charset="-122"/>
              </a:rPr>
              <a:t>，只显示源端口为</a:t>
            </a:r>
            <a:r>
              <a:rPr lang="en-US" altLang="zh-CN" sz="1400" dirty="0">
                <a:latin typeface="微软雅黑" panose="020B0503020204020204" pitchFamily="34" charset="-122"/>
                <a:ea typeface="微软雅黑" panose="020B0503020204020204" pitchFamily="34" charset="-122"/>
              </a:rPr>
              <a:t>80</a:t>
            </a:r>
            <a:r>
              <a:rPr lang="zh-CN" altLang="en-US" sz="1400" dirty="0">
                <a:latin typeface="微软雅黑" panose="020B0503020204020204" pitchFamily="34" charset="-122"/>
                <a:ea typeface="微软雅黑" panose="020B0503020204020204" pitchFamily="34" charset="-122"/>
              </a:rPr>
              <a:t>的数据包；</a:t>
            </a:r>
          </a:p>
          <a:p>
            <a:pPr>
              <a:lnSpc>
                <a:spcPct val="150000"/>
              </a:lnSpc>
            </a:pPr>
            <a:r>
              <a:rPr lang="en-US" altLang="zh-CN" sz="1400" dirty="0" err="1">
                <a:latin typeface="微软雅黑" panose="020B0503020204020204" pitchFamily="34" charset="-122"/>
                <a:ea typeface="微软雅黑" panose="020B0503020204020204" pitchFamily="34" charset="-122"/>
              </a:rPr>
              <a:t>dst</a:t>
            </a:r>
            <a:r>
              <a:rPr lang="en-US" altLang="zh-CN" sz="1400" dirty="0">
                <a:latin typeface="微软雅黑" panose="020B0503020204020204" pitchFamily="34" charset="-122"/>
                <a:ea typeface="微软雅黑" panose="020B0503020204020204" pitchFamily="34" charset="-122"/>
              </a:rPr>
              <a:t> port 80</a:t>
            </a:r>
            <a:r>
              <a:rPr lang="zh-CN" altLang="en-US" sz="1400" dirty="0">
                <a:latin typeface="微软雅黑" panose="020B0503020204020204" pitchFamily="34" charset="-122"/>
                <a:ea typeface="微软雅黑" panose="020B0503020204020204" pitchFamily="34" charset="-122"/>
              </a:rPr>
              <a:t>，只显示目标端口为</a:t>
            </a:r>
            <a:r>
              <a:rPr lang="en-US" altLang="zh-CN" sz="1400" dirty="0">
                <a:latin typeface="微软雅黑" panose="020B0503020204020204" pitchFamily="34" charset="-122"/>
                <a:ea typeface="微软雅黑" panose="020B0503020204020204" pitchFamily="34" charset="-122"/>
              </a:rPr>
              <a:t>80</a:t>
            </a:r>
            <a:r>
              <a:rPr lang="zh-CN" altLang="en-US" sz="1400" dirty="0">
                <a:latin typeface="微软雅黑" panose="020B0503020204020204" pitchFamily="34" charset="-122"/>
                <a:ea typeface="微软雅黑" panose="020B0503020204020204" pitchFamily="34" charset="-122"/>
              </a:rPr>
              <a:t>的数据包。</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）逻辑运算符与“</a:t>
            </a:r>
            <a:r>
              <a:rPr lang="en-US" altLang="zh-CN" sz="1400" dirty="0">
                <a:latin typeface="微软雅黑" panose="020B0503020204020204" pitchFamily="34" charset="-122"/>
                <a:ea typeface="微软雅黑" panose="020B0503020204020204" pitchFamily="34" charset="-122"/>
              </a:rPr>
              <a:t>&amp;&amp;”</a:t>
            </a:r>
            <a:r>
              <a:rPr lang="zh-CN" altLang="en-US" sz="1400" dirty="0">
                <a:latin typeface="微软雅黑" panose="020B0503020204020204" pitchFamily="34" charset="-122"/>
                <a:ea typeface="微软雅黑" panose="020B0503020204020204" pitchFamily="34" charset="-122"/>
              </a:rPr>
              <a:t>、或“</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、非“！”的实例。</a:t>
            </a:r>
          </a:p>
          <a:p>
            <a:pPr>
              <a:lnSpc>
                <a:spcPct val="150000"/>
              </a:lnSpc>
            </a:pPr>
            <a:r>
              <a:rPr lang="en-US" altLang="zh-CN" sz="1400" dirty="0" err="1">
                <a:latin typeface="微软雅黑" panose="020B0503020204020204" pitchFamily="34" charset="-122"/>
                <a:ea typeface="微软雅黑" panose="020B0503020204020204" pitchFamily="34" charset="-122"/>
              </a:rPr>
              <a:t>src</a:t>
            </a:r>
            <a:r>
              <a:rPr lang="en-US" altLang="zh-CN" sz="1400" dirty="0">
                <a:latin typeface="微软雅黑" panose="020B0503020204020204" pitchFamily="34" charset="-122"/>
                <a:ea typeface="微软雅黑" panose="020B0503020204020204" pitchFamily="34" charset="-122"/>
              </a:rPr>
              <a:t> host 192.168.0.1 &amp;&amp; </a:t>
            </a:r>
            <a:r>
              <a:rPr lang="en-US" altLang="zh-CN" sz="1400" dirty="0" err="1">
                <a:latin typeface="微软雅黑" panose="020B0503020204020204" pitchFamily="34" charset="-122"/>
                <a:ea typeface="微软雅黑" panose="020B0503020204020204" pitchFamily="34" charset="-122"/>
              </a:rPr>
              <a:t>dst</a:t>
            </a:r>
            <a:r>
              <a:rPr lang="en-US" altLang="zh-CN" sz="1400" dirty="0">
                <a:latin typeface="微软雅黑" panose="020B0503020204020204" pitchFamily="34" charset="-122"/>
                <a:ea typeface="微软雅黑" panose="020B0503020204020204" pitchFamily="34" charset="-122"/>
              </a:rPr>
              <a:t> port 80</a:t>
            </a:r>
            <a:r>
              <a:rPr lang="zh-CN" altLang="en-US" sz="1400" dirty="0">
                <a:latin typeface="微软雅黑" panose="020B0503020204020204" pitchFamily="34" charset="-122"/>
                <a:ea typeface="微软雅黑" panose="020B0503020204020204" pitchFamily="34" charset="-122"/>
              </a:rPr>
              <a:t>，显示源主机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且目的端口为</a:t>
            </a:r>
            <a:r>
              <a:rPr lang="en-US" altLang="zh-CN" sz="1400" dirty="0">
                <a:latin typeface="微软雅黑" panose="020B0503020204020204" pitchFamily="34" charset="-122"/>
                <a:ea typeface="微软雅黑" panose="020B0503020204020204" pitchFamily="34" charset="-122"/>
              </a:rPr>
              <a:t>80</a:t>
            </a:r>
            <a:r>
              <a:rPr lang="zh-CN" altLang="en-US" sz="1400" dirty="0">
                <a:latin typeface="微软雅黑" panose="020B0503020204020204" pitchFamily="34" charset="-122"/>
                <a:ea typeface="微软雅黑" panose="020B0503020204020204" pitchFamily="34" charset="-122"/>
              </a:rPr>
              <a:t>的数据包；</a:t>
            </a:r>
          </a:p>
          <a:p>
            <a:pPr>
              <a:lnSpc>
                <a:spcPct val="150000"/>
              </a:lnSpc>
            </a:pPr>
            <a:r>
              <a:rPr lang="en-US" altLang="zh-CN" sz="1400" dirty="0">
                <a:latin typeface="微软雅黑" panose="020B0503020204020204" pitchFamily="34" charset="-122"/>
                <a:ea typeface="微软雅黑" panose="020B0503020204020204" pitchFamily="34" charset="-122"/>
              </a:rPr>
              <a:t>host 192.168.0.1 || host 192.168.0.2</a:t>
            </a:r>
            <a:r>
              <a:rPr lang="zh-CN" altLang="en-US" sz="1400" dirty="0">
                <a:latin typeface="微软雅黑" panose="020B0503020204020204" pitchFamily="34" charset="-122"/>
                <a:ea typeface="微软雅黑" panose="020B0503020204020204" pitchFamily="34" charset="-122"/>
              </a:rPr>
              <a:t>，显示主机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或者</a:t>
            </a:r>
            <a:r>
              <a:rPr lang="en-US" altLang="zh-CN" sz="1400" dirty="0">
                <a:latin typeface="微软雅黑" panose="020B0503020204020204" pitchFamily="34" charset="-122"/>
                <a:ea typeface="微软雅黑" panose="020B0503020204020204" pitchFamily="34" charset="-122"/>
              </a:rPr>
              <a:t>192.168.0.2</a:t>
            </a:r>
            <a:r>
              <a:rPr lang="zh-CN" altLang="en-US" sz="1400" dirty="0">
                <a:latin typeface="微软雅黑" panose="020B0503020204020204" pitchFamily="34" charset="-122"/>
                <a:ea typeface="微软雅黑" panose="020B0503020204020204" pitchFamily="34" charset="-122"/>
              </a:rPr>
              <a:t>的数据包；</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broadcast</a:t>
            </a:r>
            <a:r>
              <a:rPr lang="zh-CN" altLang="en-US" sz="1400" dirty="0">
                <a:latin typeface="微软雅黑" panose="020B0503020204020204" pitchFamily="34" charset="-122"/>
                <a:ea typeface="微软雅黑" panose="020B0503020204020204" pitchFamily="34" charset="-122"/>
              </a:rPr>
              <a:t>，不抓取广播数据包。</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2398457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3.Wireshark</a:t>
            </a:r>
            <a:r>
              <a:rPr lang="zh-CN" altLang="en-US" sz="1600" dirty="0">
                <a:solidFill>
                  <a:schemeClr val="accent1"/>
                </a:solidFill>
                <a:ea typeface="微软雅黑" panose="020B0503020204020204" pitchFamily="34" charset="-122"/>
              </a:rPr>
              <a:t>过滤器表达式的</a:t>
            </a:r>
            <a:r>
              <a:rPr lang="zh-CN" altLang="en-US" sz="1600" dirty="0" smtClean="0">
                <a:solidFill>
                  <a:schemeClr val="accent1"/>
                </a:solidFill>
                <a:ea typeface="微软雅黑" panose="020B0503020204020204" pitchFamily="34" charset="-122"/>
              </a:rPr>
              <a:t>规则</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显示过滤器语法和实例</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6" y="673284"/>
            <a:ext cx="8529671" cy="2330514"/>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4" y="753420"/>
            <a:ext cx="8529671" cy="236767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459994" y="647885"/>
            <a:ext cx="8377271" cy="242745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）比较操作符。</a:t>
            </a:r>
          </a:p>
          <a:p>
            <a:pPr>
              <a:lnSpc>
                <a:spcPct val="150000"/>
              </a:lnSpc>
            </a:pPr>
            <a:r>
              <a:rPr lang="zh-CN" altLang="en-US" sz="1400" dirty="0">
                <a:latin typeface="微软雅黑" panose="020B0503020204020204" pitchFamily="34" charset="-122"/>
                <a:ea typeface="微软雅黑" panose="020B0503020204020204" pitchFamily="34" charset="-122"/>
              </a:rPr>
              <a:t>比较操作符有等于“</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、不等于“！</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、大于“</a:t>
            </a:r>
            <a:r>
              <a:rPr lang="en-US" altLang="zh-CN" sz="1400" dirty="0">
                <a:latin typeface="微软雅黑" panose="020B0503020204020204" pitchFamily="34" charset="-122"/>
                <a:ea typeface="微软雅黑" panose="020B0503020204020204" pitchFamily="34" charset="-122"/>
              </a:rPr>
              <a:t>&gt;”</a:t>
            </a:r>
            <a:r>
              <a:rPr lang="zh-CN" altLang="en-US" sz="1400" dirty="0">
                <a:latin typeface="微软雅黑" panose="020B0503020204020204" pitchFamily="34" charset="-122"/>
                <a:ea typeface="微软雅黑" panose="020B0503020204020204" pitchFamily="34" charset="-122"/>
              </a:rPr>
              <a:t>、小于“</a:t>
            </a:r>
            <a:r>
              <a:rPr lang="en-US" altLang="zh-CN" sz="1400" dirty="0">
                <a:latin typeface="微软雅黑" panose="020B0503020204020204" pitchFamily="34" charset="-122"/>
                <a:ea typeface="微软雅黑" panose="020B0503020204020204" pitchFamily="34" charset="-122"/>
              </a:rPr>
              <a:t>&lt;”</a:t>
            </a:r>
            <a:r>
              <a:rPr lang="zh-CN" altLang="en-US" sz="1400" dirty="0">
                <a:latin typeface="微软雅黑" panose="020B0503020204020204" pitchFamily="34" charset="-122"/>
                <a:ea typeface="微软雅黑" panose="020B0503020204020204" pitchFamily="34" charset="-122"/>
              </a:rPr>
              <a:t>、大于等于“</a:t>
            </a:r>
            <a:r>
              <a:rPr lang="en-US" altLang="zh-CN" sz="1400" dirty="0">
                <a:latin typeface="微软雅黑" panose="020B0503020204020204" pitchFamily="34" charset="-122"/>
                <a:ea typeface="微软雅黑" panose="020B0503020204020204" pitchFamily="34" charset="-122"/>
              </a:rPr>
              <a:t>&gt;=”</a:t>
            </a:r>
            <a:r>
              <a:rPr lang="zh-CN" altLang="en-US" sz="1400" dirty="0">
                <a:latin typeface="微软雅黑" panose="020B0503020204020204" pitchFamily="34" charset="-122"/>
                <a:ea typeface="微软雅黑" panose="020B0503020204020204" pitchFamily="34" charset="-122"/>
              </a:rPr>
              <a:t>、小于等于“</a:t>
            </a:r>
            <a:r>
              <a:rPr lang="en-US" altLang="zh-CN" sz="1400" dirty="0">
                <a:latin typeface="微软雅黑" panose="020B0503020204020204" pitchFamily="34" charset="-122"/>
                <a:ea typeface="微软雅黑" panose="020B0503020204020204" pitchFamily="34" charset="-122"/>
              </a:rPr>
              <a:t>&lt;=”</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）协议过滤。</a:t>
            </a:r>
          </a:p>
          <a:p>
            <a:pPr>
              <a:lnSpc>
                <a:spcPct val="150000"/>
              </a:lnSpc>
            </a:pPr>
            <a:r>
              <a:rPr lang="zh-CN" altLang="en-US" sz="1400" dirty="0">
                <a:latin typeface="微软雅黑" panose="020B0503020204020204" pitchFamily="34" charset="-122"/>
                <a:ea typeface="微软雅黑" panose="020B0503020204020204" pitchFamily="34" charset="-122"/>
              </a:rPr>
              <a:t>在显示过滤器输入框中直接输入协议名即可。注意：协议名称需要输入小写。例如：</a:t>
            </a:r>
          </a:p>
          <a:p>
            <a:pPr>
              <a:lnSpc>
                <a:spcPct val="150000"/>
              </a:lnSpc>
            </a:pPr>
            <a:r>
              <a:rPr lang="en-US" altLang="zh-CN" sz="1400" dirty="0" err="1">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，只显示</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协议的数据包列表；</a:t>
            </a:r>
          </a:p>
          <a:p>
            <a:pPr>
              <a:lnSpc>
                <a:spcPct val="150000"/>
              </a:lnSpc>
            </a:pPr>
            <a:r>
              <a:rPr lang="en-US" altLang="zh-CN" sz="1400" dirty="0">
                <a:latin typeface="微软雅黑" panose="020B0503020204020204" pitchFamily="34" charset="-122"/>
                <a:ea typeface="微软雅黑" panose="020B0503020204020204" pitchFamily="34" charset="-122"/>
              </a:rPr>
              <a:t>http</a:t>
            </a:r>
            <a:r>
              <a:rPr lang="zh-CN" altLang="en-US" sz="1400" dirty="0">
                <a:latin typeface="微软雅黑" panose="020B0503020204020204" pitchFamily="34" charset="-122"/>
                <a:ea typeface="微软雅黑" panose="020B0503020204020204" pitchFamily="34" charset="-122"/>
              </a:rPr>
              <a:t>，只查看</a:t>
            </a:r>
            <a:r>
              <a:rPr lang="en-US" altLang="zh-CN" sz="1400" dirty="0">
                <a:latin typeface="微软雅黑" panose="020B0503020204020204" pitchFamily="34" charset="-122"/>
                <a:ea typeface="微软雅黑" panose="020B0503020204020204" pitchFamily="34" charset="-122"/>
              </a:rPr>
              <a:t>HTTP</a:t>
            </a:r>
            <a:r>
              <a:rPr lang="zh-CN" altLang="en-US" sz="1400" dirty="0">
                <a:latin typeface="微软雅黑" panose="020B0503020204020204" pitchFamily="34" charset="-122"/>
                <a:ea typeface="微软雅黑" panose="020B0503020204020204" pitchFamily="34" charset="-122"/>
              </a:rPr>
              <a:t>协议的数据包列表；</a:t>
            </a:r>
          </a:p>
          <a:p>
            <a:pPr>
              <a:lnSpc>
                <a:spcPct val="150000"/>
              </a:lnSpc>
            </a:pPr>
            <a:r>
              <a:rPr lang="en-US" altLang="zh-CN" sz="1400" dirty="0" err="1">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，只显示</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协议的数据包列表</a:t>
            </a:r>
            <a:r>
              <a:rPr lang="zh-CN" altLang="en-US" sz="1400" dirty="0" smtClean="0">
                <a:latin typeface="微软雅黑" panose="020B0503020204020204" pitchFamily="34" charset="-122"/>
                <a:ea typeface="微软雅黑" panose="020B0503020204020204" pitchFamily="34" charset="-122"/>
              </a:rPr>
              <a:t>。如图中</a:t>
            </a:r>
            <a:r>
              <a:rPr lang="zh-CN" altLang="en-US" sz="1400" dirty="0">
                <a:latin typeface="微软雅黑" panose="020B0503020204020204" pitchFamily="34" charset="-122"/>
                <a:ea typeface="微软雅黑" panose="020B0503020204020204" pitchFamily="34" charset="-122"/>
              </a:rPr>
              <a:t>所示，为只显示协议为</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的数据包列表。</a:t>
            </a:r>
          </a:p>
        </p:txBody>
      </p:sp>
      <p:pic>
        <p:nvPicPr>
          <p:cNvPr id="8" name="图片 7"/>
          <p:cNvPicPr/>
          <p:nvPr/>
        </p:nvPicPr>
        <p:blipFill>
          <a:blip r:embed="rId5">
            <a:extLst>
              <a:ext uri="{28A0092B-C50C-407E-A947-70E740481C1C}">
                <a14:useLocalDpi xmlns:a14="http://schemas.microsoft.com/office/drawing/2010/main" val="0"/>
              </a:ext>
            </a:extLst>
          </a:blip>
          <a:srcRect/>
          <a:stretch>
            <a:fillRect/>
          </a:stretch>
        </p:blipFill>
        <p:spPr>
          <a:xfrm>
            <a:off x="2339752" y="3155480"/>
            <a:ext cx="3751523" cy="1735222"/>
          </a:xfrm>
          <a:prstGeom prst="rect">
            <a:avLst/>
          </a:prstGeom>
          <a:noFill/>
          <a:ln>
            <a:noFill/>
          </a:ln>
        </p:spPr>
      </p:pic>
      <p:sp>
        <p:nvSpPr>
          <p:cNvPr id="9"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258821" y="4866501"/>
            <a:ext cx="41600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在显示过滤器中输入“</a:t>
            </a:r>
            <a:r>
              <a:rPr lang="en-US" altLang="zh-CN" sz="1200" dirty="0" err="1">
                <a:latin typeface="微软雅黑" panose="020B0503020204020204" pitchFamily="34" charset="-122"/>
                <a:ea typeface="微软雅黑" panose="020B0503020204020204" pitchFamily="34" charset="-122"/>
              </a:rPr>
              <a:t>icmp</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，只显示</a:t>
            </a:r>
            <a:r>
              <a:rPr lang="en-US" altLang="zh-CN" sz="1200" dirty="0">
                <a:latin typeface="微软雅黑" panose="020B0503020204020204" pitchFamily="34" charset="-122"/>
                <a:ea typeface="微软雅黑" panose="020B0503020204020204" pitchFamily="34" charset="-122"/>
              </a:rPr>
              <a:t>ICMP</a:t>
            </a:r>
            <a:r>
              <a:rPr lang="zh-CN" altLang="en-US" sz="1200" dirty="0">
                <a:latin typeface="微软雅黑" panose="020B0503020204020204" pitchFamily="34" charset="-122"/>
                <a:ea typeface="微软雅黑" panose="020B0503020204020204" pitchFamily="34" charset="-122"/>
              </a:rPr>
              <a:t>协议的数据包</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13151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024447" y="1635647"/>
            <a:ext cx="4898233"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8.1 </a:t>
            </a:r>
            <a:r>
              <a:rPr lang="zh-CN" altLang="en-US" sz="3200" b="1" dirty="0" smtClean="0">
                <a:solidFill>
                  <a:schemeClr val="accent1"/>
                </a:solidFill>
                <a:ea typeface="微软雅黑" panose="020B0503020204020204" pitchFamily="34" charset="-122"/>
              </a:rPr>
              <a:t>整合</a:t>
            </a:r>
            <a:r>
              <a:rPr lang="zh-CN" altLang="en-US" sz="3200" b="1" dirty="0">
                <a:solidFill>
                  <a:schemeClr val="accent1"/>
                </a:solidFill>
                <a:ea typeface="微软雅黑" panose="020B0503020204020204" pitchFamily="34" charset="-122"/>
              </a:rPr>
              <a:t>网络体系结构</a:t>
            </a:r>
          </a:p>
        </p:txBody>
      </p:sp>
    </p:spTree>
    <p:extLst>
      <p:ext uri="{BB962C8B-B14F-4D97-AF65-F5344CB8AC3E}">
        <p14:creationId xmlns:p14="http://schemas.microsoft.com/office/powerpoint/2010/main" val="2037617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3.Wireshark</a:t>
            </a:r>
            <a:r>
              <a:rPr lang="zh-CN" altLang="en-US" sz="1600" dirty="0">
                <a:solidFill>
                  <a:schemeClr val="accent1"/>
                </a:solidFill>
                <a:ea typeface="微软雅黑" panose="020B0503020204020204" pitchFamily="34" charset="-122"/>
              </a:rPr>
              <a:t>过滤器表达式的</a:t>
            </a:r>
            <a:r>
              <a:rPr lang="zh-CN" altLang="en-US" sz="1600" dirty="0" smtClean="0">
                <a:solidFill>
                  <a:schemeClr val="accent1"/>
                </a:solidFill>
                <a:ea typeface="微软雅黑" panose="020B0503020204020204" pitchFamily="34" charset="-122"/>
              </a:rPr>
              <a:t>规则</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显示过滤器语法和实例</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6" y="673284"/>
            <a:ext cx="8529671" cy="1826458"/>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4" y="753420"/>
            <a:ext cx="8529671" cy="180765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535980" y="752489"/>
            <a:ext cx="8377271" cy="18085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过滤。</a:t>
            </a:r>
          </a:p>
          <a:p>
            <a:pPr>
              <a:lnSpc>
                <a:spcPct val="150000"/>
              </a:lnSpc>
            </a:pPr>
            <a:r>
              <a:rPr lang="en-US" altLang="zh-CN" sz="1400" dirty="0" err="1">
                <a:latin typeface="微软雅黑" panose="020B0503020204020204" pitchFamily="34" charset="-122"/>
                <a:ea typeface="微软雅黑" panose="020B0503020204020204" pitchFamily="34" charset="-122"/>
              </a:rPr>
              <a:t>ip.src</a:t>
            </a:r>
            <a:r>
              <a:rPr lang="en-US" altLang="zh-CN" sz="1400" dirty="0">
                <a:latin typeface="微软雅黑" panose="020B0503020204020204" pitchFamily="34" charset="-122"/>
                <a:ea typeface="微软雅黑" panose="020B0503020204020204" pitchFamily="34" charset="-122"/>
              </a:rPr>
              <a:t> == 192.168.0.1</a:t>
            </a:r>
            <a:r>
              <a:rPr lang="zh-CN" altLang="en-US" sz="1400" dirty="0">
                <a:latin typeface="微软雅黑" panose="020B0503020204020204" pitchFamily="34" charset="-122"/>
                <a:ea typeface="微软雅黑" panose="020B0503020204020204" pitchFamily="34" charset="-122"/>
              </a:rPr>
              <a:t>，显示源地址为</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的数据包列表；</a:t>
            </a:r>
          </a:p>
          <a:p>
            <a:pPr>
              <a:lnSpc>
                <a:spcPct val="150000"/>
              </a:lnSpc>
            </a:pPr>
            <a:r>
              <a:rPr lang="en-US" altLang="zh-CN" sz="1400" dirty="0" err="1">
                <a:latin typeface="微软雅黑" panose="020B0503020204020204" pitchFamily="34" charset="-122"/>
                <a:ea typeface="微软雅黑" panose="020B0503020204020204" pitchFamily="34" charset="-122"/>
              </a:rPr>
              <a:t>ip.dst</a:t>
            </a:r>
            <a:r>
              <a:rPr lang="en-US" altLang="zh-CN" sz="1400" dirty="0">
                <a:latin typeface="微软雅黑" panose="020B0503020204020204" pitchFamily="34" charset="-122"/>
                <a:ea typeface="微软雅黑" panose="020B0503020204020204" pitchFamily="34" charset="-122"/>
              </a:rPr>
              <a:t> == 192.168.0.1</a:t>
            </a:r>
            <a:r>
              <a:rPr lang="zh-CN" altLang="en-US" sz="1400" dirty="0">
                <a:latin typeface="微软雅黑" panose="020B0503020204020204" pitchFamily="34" charset="-122"/>
                <a:ea typeface="微软雅黑" panose="020B0503020204020204" pitchFamily="34" charset="-122"/>
              </a:rPr>
              <a:t>，显示目标地址为</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的数据包列表；</a:t>
            </a:r>
          </a:p>
          <a:p>
            <a:pPr>
              <a:lnSpc>
                <a:spcPct val="150000"/>
              </a:lnSpc>
            </a:pPr>
            <a:r>
              <a:rPr lang="en-US" altLang="zh-CN" sz="1400" dirty="0" err="1">
                <a:latin typeface="微软雅黑" panose="020B0503020204020204" pitchFamily="34" charset="-122"/>
                <a:ea typeface="微软雅黑" panose="020B0503020204020204" pitchFamily="34" charset="-122"/>
              </a:rPr>
              <a:t>ip.addr</a:t>
            </a:r>
            <a:r>
              <a:rPr lang="en-US" altLang="zh-CN" sz="1400" dirty="0">
                <a:latin typeface="微软雅黑" panose="020B0503020204020204" pitchFamily="34" charset="-122"/>
                <a:ea typeface="微软雅黑" panose="020B0503020204020204" pitchFamily="34" charset="-122"/>
              </a:rPr>
              <a:t> == 192.168.0.1</a:t>
            </a:r>
            <a:r>
              <a:rPr lang="zh-CN" altLang="en-US" sz="1400" dirty="0">
                <a:latin typeface="微软雅黑" panose="020B0503020204020204" pitchFamily="34" charset="-122"/>
                <a:ea typeface="微软雅黑" panose="020B0503020204020204" pitchFamily="34" charset="-122"/>
              </a:rPr>
              <a:t>，显示源</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地址或目标</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的数据包列表。</a:t>
            </a:r>
          </a:p>
          <a:p>
            <a:pPr>
              <a:lnSpc>
                <a:spcPct val="150000"/>
              </a:lnSpc>
            </a:pPr>
            <a:r>
              <a:rPr lang="zh-CN" altLang="en-US" sz="1400" dirty="0">
                <a:latin typeface="微软雅黑" panose="020B0503020204020204" pitchFamily="34" charset="-122"/>
                <a:ea typeface="微软雅黑" panose="020B0503020204020204" pitchFamily="34" charset="-122"/>
              </a:rPr>
              <a:t>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示，为只显示源</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地址或目标</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192.168.5.6</a:t>
            </a:r>
            <a:r>
              <a:rPr lang="zh-CN" altLang="en-US" sz="1400" dirty="0">
                <a:latin typeface="微软雅黑" panose="020B0503020204020204" pitchFamily="34" charset="-122"/>
                <a:ea typeface="微软雅黑" panose="020B0503020204020204" pitchFamily="34" charset="-122"/>
              </a:rPr>
              <a:t>的数据包列表。</a:t>
            </a:r>
          </a:p>
        </p:txBody>
      </p:sp>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2159732" y="2640279"/>
            <a:ext cx="4932549" cy="2016224"/>
          </a:xfrm>
          <a:prstGeom prst="rect">
            <a:avLst/>
          </a:prstGeom>
          <a:noFill/>
          <a:ln>
            <a:noFill/>
          </a:ln>
        </p:spPr>
      </p:pic>
      <p:sp>
        <p:nvSpPr>
          <p:cNvPr id="8"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987824" y="4735708"/>
            <a:ext cx="299953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只显示</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地址为</a:t>
            </a:r>
            <a:r>
              <a:rPr lang="en-US" altLang="zh-CN" sz="1200" dirty="0">
                <a:latin typeface="微软雅黑" panose="020B0503020204020204" pitchFamily="34" charset="-122"/>
                <a:ea typeface="微软雅黑" panose="020B0503020204020204" pitchFamily="34" charset="-122"/>
              </a:rPr>
              <a:t>192.168.5.6</a:t>
            </a:r>
            <a:r>
              <a:rPr lang="zh-CN" altLang="en-US" sz="1200" dirty="0">
                <a:latin typeface="微软雅黑" panose="020B0503020204020204" pitchFamily="34" charset="-122"/>
                <a:ea typeface="微软雅黑" panose="020B0503020204020204" pitchFamily="34" charset="-122"/>
              </a:rPr>
              <a:t>的数据包列表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79013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3.Wireshark</a:t>
            </a:r>
            <a:r>
              <a:rPr lang="zh-CN" altLang="en-US" sz="1600" dirty="0">
                <a:solidFill>
                  <a:schemeClr val="accent1"/>
                </a:solidFill>
                <a:ea typeface="微软雅黑" panose="020B0503020204020204" pitchFamily="34" charset="-122"/>
              </a:rPr>
              <a:t>过滤器表达式的</a:t>
            </a:r>
            <a:r>
              <a:rPr lang="zh-CN" altLang="en-US" sz="1600" dirty="0" smtClean="0">
                <a:solidFill>
                  <a:schemeClr val="accent1"/>
                </a:solidFill>
                <a:ea typeface="微软雅黑" panose="020B0503020204020204" pitchFamily="34" charset="-122"/>
              </a:rPr>
              <a:t>规则</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显示过滤器语法和实例</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6" y="673284"/>
            <a:ext cx="8529671" cy="1826458"/>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4" y="753420"/>
            <a:ext cx="8529671" cy="180765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535980" y="752489"/>
            <a:ext cx="8377271" cy="18085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）端口过滤。</a:t>
            </a:r>
          </a:p>
          <a:p>
            <a:pPr>
              <a:lnSpc>
                <a:spcPct val="150000"/>
              </a:lnSpc>
            </a:pPr>
            <a:r>
              <a:rPr lang="en-US" altLang="zh-CN" sz="1400" dirty="0" err="1">
                <a:latin typeface="微软雅黑" panose="020B0503020204020204" pitchFamily="34" charset="-122"/>
                <a:ea typeface="微软雅黑" panose="020B0503020204020204" pitchFamily="34" charset="-122"/>
              </a:rPr>
              <a:t>tcp.port</a:t>
            </a:r>
            <a:r>
              <a:rPr lang="en-US" altLang="zh-CN" sz="1400" dirty="0">
                <a:latin typeface="微软雅黑" panose="020B0503020204020204" pitchFamily="34" charset="-122"/>
                <a:ea typeface="微软雅黑" panose="020B0503020204020204" pitchFamily="34" charset="-122"/>
              </a:rPr>
              <a:t> == 80</a:t>
            </a:r>
            <a:r>
              <a:rPr lang="zh-CN" altLang="en-US" sz="1400" dirty="0">
                <a:latin typeface="微软雅黑" panose="020B0503020204020204" pitchFamily="34" charset="-122"/>
                <a:ea typeface="微软雅黑" panose="020B0503020204020204" pitchFamily="34" charset="-122"/>
              </a:rPr>
              <a:t>，只显示</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协议源端口或者目的端口为</a:t>
            </a:r>
            <a:r>
              <a:rPr lang="en-US" altLang="zh-CN" sz="1400" dirty="0">
                <a:latin typeface="微软雅黑" panose="020B0503020204020204" pitchFamily="34" charset="-122"/>
                <a:ea typeface="微软雅黑" panose="020B0503020204020204" pitchFamily="34" charset="-122"/>
              </a:rPr>
              <a:t>80</a:t>
            </a:r>
            <a:r>
              <a:rPr lang="zh-CN" altLang="en-US" sz="1400" dirty="0">
                <a:latin typeface="微软雅黑" panose="020B0503020204020204" pitchFamily="34" charset="-122"/>
                <a:ea typeface="微软雅黑" panose="020B0503020204020204" pitchFamily="34" charset="-122"/>
              </a:rPr>
              <a:t>的数据包列表；</a:t>
            </a:r>
          </a:p>
          <a:p>
            <a:pPr>
              <a:lnSpc>
                <a:spcPct val="150000"/>
              </a:lnSpc>
            </a:pPr>
            <a:r>
              <a:rPr lang="en-US" altLang="zh-CN" sz="1400" dirty="0" err="1">
                <a:latin typeface="微软雅黑" panose="020B0503020204020204" pitchFamily="34" charset="-122"/>
                <a:ea typeface="微软雅黑" panose="020B0503020204020204" pitchFamily="34" charset="-122"/>
              </a:rPr>
              <a:t>tcp.srcport</a:t>
            </a:r>
            <a:r>
              <a:rPr lang="en-US" altLang="zh-CN" sz="1400" dirty="0">
                <a:latin typeface="微软雅黑" panose="020B0503020204020204" pitchFamily="34" charset="-122"/>
                <a:ea typeface="微软雅黑" panose="020B0503020204020204" pitchFamily="34" charset="-122"/>
              </a:rPr>
              <a:t> == 80</a:t>
            </a:r>
            <a:r>
              <a:rPr lang="zh-CN" altLang="en-US" sz="1400" dirty="0">
                <a:latin typeface="微软雅黑" panose="020B0503020204020204" pitchFamily="34" charset="-122"/>
                <a:ea typeface="微软雅黑" panose="020B0503020204020204" pitchFamily="34" charset="-122"/>
              </a:rPr>
              <a:t>，只显示</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协议的源端口为</a:t>
            </a:r>
            <a:r>
              <a:rPr lang="en-US" altLang="zh-CN" sz="1400" dirty="0">
                <a:latin typeface="微软雅黑" panose="020B0503020204020204" pitchFamily="34" charset="-122"/>
                <a:ea typeface="微软雅黑" panose="020B0503020204020204" pitchFamily="34" charset="-122"/>
              </a:rPr>
              <a:t>80</a:t>
            </a:r>
            <a:r>
              <a:rPr lang="zh-CN" altLang="en-US" sz="1400" dirty="0">
                <a:latin typeface="微软雅黑" panose="020B0503020204020204" pitchFamily="34" charset="-122"/>
                <a:ea typeface="微软雅黑" panose="020B0503020204020204" pitchFamily="34" charset="-122"/>
              </a:rPr>
              <a:t>的数据包列表；</a:t>
            </a:r>
          </a:p>
          <a:p>
            <a:pPr>
              <a:lnSpc>
                <a:spcPct val="150000"/>
              </a:lnSpc>
            </a:pPr>
            <a:r>
              <a:rPr lang="en-US" altLang="zh-CN" sz="1400" dirty="0" err="1">
                <a:latin typeface="微软雅黑" panose="020B0503020204020204" pitchFamily="34" charset="-122"/>
                <a:ea typeface="微软雅黑" panose="020B0503020204020204" pitchFamily="34" charset="-122"/>
              </a:rPr>
              <a:t>tcp.dstport</a:t>
            </a:r>
            <a:r>
              <a:rPr lang="en-US" altLang="zh-CN" sz="1400" dirty="0">
                <a:latin typeface="微软雅黑" panose="020B0503020204020204" pitchFamily="34" charset="-122"/>
                <a:ea typeface="微软雅黑" panose="020B0503020204020204" pitchFamily="34" charset="-122"/>
              </a:rPr>
              <a:t> == 80</a:t>
            </a:r>
            <a:r>
              <a:rPr lang="zh-CN" altLang="en-US" sz="1400" dirty="0">
                <a:latin typeface="微软雅黑" panose="020B0503020204020204" pitchFamily="34" charset="-122"/>
                <a:ea typeface="微软雅黑" panose="020B0503020204020204" pitchFamily="34" charset="-122"/>
              </a:rPr>
              <a:t>，只显示</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协议的目的端口为</a:t>
            </a:r>
            <a:r>
              <a:rPr lang="en-US" altLang="zh-CN" sz="1400" dirty="0">
                <a:latin typeface="微软雅黑" panose="020B0503020204020204" pitchFamily="34" charset="-122"/>
                <a:ea typeface="微软雅黑" panose="020B0503020204020204" pitchFamily="34" charset="-122"/>
              </a:rPr>
              <a:t>80</a:t>
            </a:r>
            <a:r>
              <a:rPr lang="zh-CN" altLang="en-US" sz="1400" dirty="0">
                <a:latin typeface="微软雅黑" panose="020B0503020204020204" pitchFamily="34" charset="-122"/>
                <a:ea typeface="微软雅黑" panose="020B0503020204020204" pitchFamily="34" charset="-122"/>
              </a:rPr>
              <a:t>的数据包列表。</a:t>
            </a:r>
          </a:p>
          <a:p>
            <a:pPr>
              <a:lnSpc>
                <a:spcPct val="150000"/>
              </a:lnSpc>
            </a:pPr>
            <a:r>
              <a:rPr lang="zh-CN" altLang="en-US" sz="1400" dirty="0">
                <a:latin typeface="微软雅黑" panose="020B0503020204020204" pitchFamily="34" charset="-122"/>
                <a:ea typeface="微软雅黑" panose="020B0503020204020204" pitchFamily="34" charset="-122"/>
              </a:rPr>
              <a:t>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示，为只显示</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协议的目的端口为</a:t>
            </a:r>
            <a:r>
              <a:rPr lang="en-US" altLang="zh-CN" sz="1400" dirty="0">
                <a:latin typeface="微软雅黑" panose="020B0503020204020204" pitchFamily="34" charset="-122"/>
                <a:ea typeface="微软雅黑" panose="020B0503020204020204" pitchFamily="34" charset="-122"/>
              </a:rPr>
              <a:t>443</a:t>
            </a:r>
            <a:r>
              <a:rPr lang="zh-CN" altLang="en-US" sz="1400" dirty="0">
                <a:latin typeface="微软雅黑" panose="020B0503020204020204" pitchFamily="34" charset="-122"/>
                <a:ea typeface="微软雅黑" panose="020B0503020204020204" pitchFamily="34" charset="-122"/>
              </a:rPr>
              <a:t>的数据包列表。</a:t>
            </a:r>
          </a:p>
        </p:txBody>
      </p:sp>
      <p:pic>
        <p:nvPicPr>
          <p:cNvPr id="8" name="图片 7"/>
          <p:cNvPicPr/>
          <p:nvPr/>
        </p:nvPicPr>
        <p:blipFill>
          <a:blip r:embed="rId5">
            <a:extLst>
              <a:ext uri="{28A0092B-C50C-407E-A947-70E740481C1C}">
                <a14:useLocalDpi xmlns:a14="http://schemas.microsoft.com/office/drawing/2010/main" val="0"/>
              </a:ext>
            </a:extLst>
          </a:blip>
          <a:srcRect/>
          <a:stretch>
            <a:fillRect/>
          </a:stretch>
        </p:blipFill>
        <p:spPr>
          <a:xfrm>
            <a:off x="1367645" y="2730289"/>
            <a:ext cx="6408711" cy="1836204"/>
          </a:xfrm>
          <a:prstGeom prst="rect">
            <a:avLst/>
          </a:prstGeom>
          <a:noFill/>
          <a:ln>
            <a:noFill/>
          </a:ln>
        </p:spPr>
      </p:pic>
      <p:sp>
        <p:nvSpPr>
          <p:cNvPr id="9"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813610" y="4735708"/>
            <a:ext cx="334796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只显示</a:t>
            </a:r>
            <a:r>
              <a:rPr lang="en-US" altLang="zh-CN" sz="1200" dirty="0">
                <a:latin typeface="微软雅黑" panose="020B0503020204020204" pitchFamily="34" charset="-122"/>
                <a:ea typeface="微软雅黑" panose="020B0503020204020204" pitchFamily="34" charset="-122"/>
              </a:rPr>
              <a:t>TCP</a:t>
            </a:r>
            <a:r>
              <a:rPr lang="zh-CN" altLang="en-US" sz="1200" dirty="0">
                <a:latin typeface="微软雅黑" panose="020B0503020204020204" pitchFamily="34" charset="-122"/>
                <a:ea typeface="微软雅黑" panose="020B0503020204020204" pitchFamily="34" charset="-122"/>
              </a:rPr>
              <a:t>协议的目的端口为</a:t>
            </a:r>
            <a:r>
              <a:rPr lang="en-US" altLang="zh-CN" sz="1200" dirty="0">
                <a:latin typeface="微软雅黑" panose="020B0503020204020204" pitchFamily="34" charset="-122"/>
                <a:ea typeface="微软雅黑" panose="020B0503020204020204" pitchFamily="34" charset="-122"/>
              </a:rPr>
              <a:t>443</a:t>
            </a:r>
            <a:r>
              <a:rPr lang="zh-CN" altLang="en-US" sz="1200" dirty="0">
                <a:latin typeface="微软雅黑" panose="020B0503020204020204" pitchFamily="34" charset="-122"/>
                <a:ea typeface="微软雅黑" panose="020B0503020204020204" pitchFamily="34" charset="-122"/>
              </a:rPr>
              <a:t>的数据包列表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4378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3.Wireshark</a:t>
            </a:r>
            <a:r>
              <a:rPr lang="zh-CN" altLang="en-US" sz="1600" dirty="0">
                <a:solidFill>
                  <a:schemeClr val="accent1"/>
                </a:solidFill>
                <a:ea typeface="微软雅黑" panose="020B0503020204020204" pitchFamily="34" charset="-122"/>
              </a:rPr>
              <a:t>过滤器表达式的</a:t>
            </a:r>
            <a:r>
              <a:rPr lang="zh-CN" altLang="en-US" sz="1600" dirty="0" smtClean="0">
                <a:solidFill>
                  <a:schemeClr val="accent1"/>
                </a:solidFill>
                <a:ea typeface="微软雅黑" panose="020B0503020204020204" pitchFamily="34" charset="-122"/>
              </a:rPr>
              <a:t>规则</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显示过滤器语法和实例</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6" y="673284"/>
            <a:ext cx="8529671" cy="1070374"/>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4" y="753420"/>
            <a:ext cx="8529671" cy="1141451"/>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535980" y="752489"/>
            <a:ext cx="8377271" cy="106317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Http</a:t>
            </a:r>
            <a:r>
              <a:rPr lang="zh-CN" altLang="en-US" sz="1400" dirty="0">
                <a:latin typeface="微软雅黑" panose="020B0503020204020204" pitchFamily="34" charset="-122"/>
                <a:ea typeface="微软雅黑" panose="020B0503020204020204" pitchFamily="34" charset="-122"/>
              </a:rPr>
              <a:t>模式过滤。</a:t>
            </a:r>
          </a:p>
          <a:p>
            <a:pPr>
              <a:lnSpc>
                <a:spcPct val="150000"/>
              </a:lnSpc>
            </a:pPr>
            <a:r>
              <a:rPr lang="en-US" altLang="zh-CN" sz="1400" dirty="0" err="1">
                <a:latin typeface="微软雅黑" panose="020B0503020204020204" pitchFamily="34" charset="-122"/>
                <a:ea typeface="微软雅黑" panose="020B0503020204020204" pitchFamily="34" charset="-122"/>
              </a:rPr>
              <a:t>http.request.method</a:t>
            </a:r>
            <a:r>
              <a:rPr lang="en-US" altLang="zh-CN" sz="1400" dirty="0">
                <a:latin typeface="微软雅黑" panose="020B0503020204020204" pitchFamily="34" charset="-122"/>
                <a:ea typeface="微软雅黑" panose="020B0503020204020204" pitchFamily="34" charset="-122"/>
              </a:rPr>
              <a:t>=="GET"</a:t>
            </a:r>
            <a:r>
              <a:rPr lang="zh-CN" altLang="en-US" sz="1400" dirty="0">
                <a:latin typeface="微软雅黑" panose="020B0503020204020204" pitchFamily="34" charset="-122"/>
                <a:ea typeface="微软雅黑" panose="020B0503020204020204" pitchFamily="34" charset="-122"/>
              </a:rPr>
              <a:t>，只显示</a:t>
            </a:r>
            <a:r>
              <a:rPr lang="en-US" altLang="zh-CN" sz="1400" dirty="0">
                <a:latin typeface="微软雅黑" panose="020B0503020204020204" pitchFamily="34" charset="-122"/>
                <a:ea typeface="微软雅黑" panose="020B0503020204020204" pitchFamily="34" charset="-122"/>
              </a:rPr>
              <a:t>HTTP GET</a:t>
            </a:r>
            <a:r>
              <a:rPr lang="zh-CN" altLang="en-US" sz="1400" dirty="0">
                <a:latin typeface="微软雅黑" panose="020B0503020204020204" pitchFamily="34" charset="-122"/>
                <a:ea typeface="微软雅黑" panose="020B0503020204020204" pitchFamily="34" charset="-122"/>
              </a:rPr>
              <a:t>方法的数据包列表，如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p:txBody>
      </p:sp>
      <p:pic>
        <p:nvPicPr>
          <p:cNvPr id="9" name="图片 8"/>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043608" y="2427734"/>
            <a:ext cx="6858784" cy="2002375"/>
          </a:xfrm>
          <a:prstGeom prst="rect">
            <a:avLst/>
          </a:prstGeom>
          <a:noFill/>
          <a:ln>
            <a:noFill/>
          </a:ln>
        </p:spPr>
      </p:pic>
      <p:sp>
        <p:nvSpPr>
          <p:cNvPr id="8"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417300" y="4735708"/>
            <a:ext cx="21405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HTTP GET</a:t>
            </a:r>
            <a:r>
              <a:rPr lang="zh-CN" altLang="en-US" sz="1200" dirty="0">
                <a:latin typeface="微软雅黑" panose="020B0503020204020204" pitchFamily="34" charset="-122"/>
                <a:ea typeface="微软雅黑" panose="020B0503020204020204" pitchFamily="34" charset="-122"/>
              </a:rPr>
              <a:t>方法的数据包列表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9323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3.Wireshark</a:t>
            </a:r>
            <a:r>
              <a:rPr lang="zh-CN" altLang="en-US" sz="1600" dirty="0">
                <a:solidFill>
                  <a:schemeClr val="accent1"/>
                </a:solidFill>
                <a:ea typeface="微软雅黑" panose="020B0503020204020204" pitchFamily="34" charset="-122"/>
              </a:rPr>
              <a:t>过滤器表达式的</a:t>
            </a:r>
            <a:r>
              <a:rPr lang="zh-CN" altLang="en-US" sz="1600" dirty="0" smtClean="0">
                <a:solidFill>
                  <a:schemeClr val="accent1"/>
                </a:solidFill>
                <a:ea typeface="微软雅黑" panose="020B0503020204020204" pitchFamily="34" charset="-122"/>
              </a:rPr>
              <a:t>规则</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显示过滤器语法和实例</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6" y="673284"/>
            <a:ext cx="8529671" cy="1430414"/>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4" y="753420"/>
            <a:ext cx="8529671" cy="1429483"/>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535980" y="752489"/>
            <a:ext cx="8377271" cy="124319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）逻辑运算符为</a:t>
            </a:r>
            <a:r>
              <a:rPr lang="en-US" altLang="zh-CN" sz="1400" dirty="0">
                <a:latin typeface="微软雅黑" panose="020B0503020204020204" pitchFamily="34" charset="-122"/>
                <a:ea typeface="微软雅黑" panose="020B0503020204020204" pitchFamily="34" charset="-122"/>
              </a:rPr>
              <a:t>and/or/not</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过滤多个条件组合时，使用</a:t>
            </a:r>
            <a:r>
              <a:rPr lang="en-US" altLang="zh-CN" sz="1400" dirty="0">
                <a:latin typeface="微软雅黑" panose="020B0503020204020204" pitchFamily="34" charset="-122"/>
                <a:ea typeface="微软雅黑" panose="020B0503020204020204" pitchFamily="34" charset="-122"/>
              </a:rPr>
              <a:t>and/or</a:t>
            </a:r>
            <a:r>
              <a:rPr lang="zh-CN" altLang="en-US" sz="1400" dirty="0">
                <a:latin typeface="微软雅黑" panose="020B0503020204020204" pitchFamily="34" charset="-122"/>
                <a:ea typeface="微软雅黑" panose="020B0503020204020204" pitchFamily="34" charset="-122"/>
              </a:rPr>
              <a:t>。比如获取</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192.168.5.6</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数据包表达式为“</a:t>
            </a:r>
            <a:r>
              <a:rPr lang="en-US" altLang="zh-CN" sz="1400" dirty="0" err="1">
                <a:latin typeface="微软雅黑" panose="020B0503020204020204" pitchFamily="34" charset="-122"/>
                <a:ea typeface="微软雅黑" panose="020B0503020204020204" pitchFamily="34" charset="-122"/>
              </a:rPr>
              <a:t>ip.addr</a:t>
            </a:r>
            <a:r>
              <a:rPr lang="en-US" altLang="zh-CN" sz="1400" dirty="0">
                <a:latin typeface="微软雅黑" panose="020B0503020204020204" pitchFamily="34" charset="-122"/>
                <a:ea typeface="微软雅黑" panose="020B0503020204020204" pitchFamily="34" charset="-122"/>
              </a:rPr>
              <a:t> == 192.168.5.6 and </a:t>
            </a:r>
            <a:r>
              <a:rPr lang="en-US" altLang="zh-CN" sz="1400" dirty="0" err="1">
                <a:latin typeface="微软雅黑" panose="020B0503020204020204" pitchFamily="34" charset="-122"/>
                <a:ea typeface="微软雅黑" panose="020B0503020204020204" pitchFamily="34" charset="-122"/>
              </a:rPr>
              <a:t>icmp</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p:txBody>
      </p:sp>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1103217" y="2352247"/>
            <a:ext cx="6768752" cy="2304256"/>
          </a:xfrm>
          <a:prstGeom prst="rect">
            <a:avLst/>
          </a:prstGeom>
          <a:noFill/>
          <a:ln>
            <a:noFill/>
          </a:ln>
        </p:spPr>
      </p:pic>
      <p:sp>
        <p:nvSpPr>
          <p:cNvPr id="8"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779707" y="4735708"/>
            <a:ext cx="14157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逻辑运算符的使用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72731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对抓取的数据包进行分析</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7" y="673284"/>
            <a:ext cx="4516862" cy="3596146"/>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5" y="753419"/>
            <a:ext cx="4633518" cy="370231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536195" y="673284"/>
            <a:ext cx="4633732" cy="37824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）在数据包列表中选择指定数据包，在数据包详细信息中会显示数据包的所有详细信息内容。数据包详细信息面板是最重要的，用来查看协议中的每一个字段。各行信息分别为：</a:t>
            </a:r>
          </a:p>
          <a:p>
            <a:pPr>
              <a:lnSpc>
                <a:spcPct val="150000"/>
              </a:lnSpc>
            </a:pPr>
            <a:r>
              <a:rPr lang="zh-CN" altLang="en-US" sz="1400" dirty="0">
                <a:latin typeface="微软雅黑" panose="020B0503020204020204" pitchFamily="34" charset="-122"/>
                <a:ea typeface="微软雅黑" panose="020B0503020204020204" pitchFamily="34" charset="-122"/>
              </a:rPr>
              <a:t>① </a:t>
            </a:r>
            <a:r>
              <a:rPr lang="en-US" altLang="zh-CN" sz="1400" dirty="0">
                <a:latin typeface="微软雅黑" panose="020B0503020204020204" pitchFamily="34" charset="-122"/>
                <a:ea typeface="微软雅黑" panose="020B0503020204020204" pitchFamily="34" charset="-122"/>
              </a:rPr>
              <a:t>Frame</a:t>
            </a:r>
            <a:r>
              <a:rPr lang="zh-CN" altLang="en-US" sz="1400" dirty="0">
                <a:latin typeface="微软雅黑" panose="020B0503020204020204" pitchFamily="34" charset="-122"/>
                <a:ea typeface="微软雅黑" panose="020B0503020204020204" pitchFamily="34" charset="-122"/>
              </a:rPr>
              <a:t>，物理层的数据帧概况；</a:t>
            </a:r>
          </a:p>
          <a:p>
            <a:pPr>
              <a:lnSpc>
                <a:spcPct val="150000"/>
              </a:lnSpc>
            </a:pPr>
            <a:r>
              <a:rPr lang="zh-CN" altLang="en-US" sz="1400" dirty="0">
                <a:latin typeface="微软雅黑" panose="020B0503020204020204" pitchFamily="34" charset="-122"/>
                <a:ea typeface="微软雅黑" panose="020B0503020204020204" pitchFamily="34" charset="-122"/>
              </a:rPr>
              <a:t>② </a:t>
            </a:r>
            <a:r>
              <a:rPr lang="en-US" altLang="zh-CN" sz="1400" dirty="0">
                <a:latin typeface="微软雅黑" panose="020B0503020204020204" pitchFamily="34" charset="-122"/>
                <a:ea typeface="微软雅黑" panose="020B0503020204020204" pitchFamily="34" charset="-122"/>
              </a:rPr>
              <a:t>Ethernet II</a:t>
            </a:r>
            <a:r>
              <a:rPr lang="zh-CN" altLang="en-US" sz="1400" dirty="0">
                <a:latin typeface="微软雅黑" panose="020B0503020204020204" pitchFamily="34" charset="-122"/>
                <a:ea typeface="微软雅黑" panose="020B0503020204020204" pitchFamily="34" charset="-122"/>
              </a:rPr>
              <a:t>，数据链路层以太网帧头信息；</a:t>
            </a:r>
          </a:p>
          <a:p>
            <a:pPr>
              <a:lnSpc>
                <a:spcPct val="150000"/>
              </a:lnSpc>
            </a:pPr>
            <a:r>
              <a:rPr lang="zh-CN" altLang="en-US" sz="1400" dirty="0">
                <a:latin typeface="微软雅黑" panose="020B0503020204020204" pitchFamily="34" charset="-122"/>
                <a:ea typeface="微软雅黑" panose="020B0503020204020204" pitchFamily="34" charset="-122"/>
              </a:rPr>
              <a:t>③ </a:t>
            </a:r>
            <a:r>
              <a:rPr lang="en-US" altLang="zh-CN" sz="1400" dirty="0">
                <a:latin typeface="微软雅黑" panose="020B0503020204020204" pitchFamily="34" charset="-122"/>
                <a:ea typeface="微软雅黑" panose="020B0503020204020204" pitchFamily="34" charset="-122"/>
              </a:rPr>
              <a:t>Internet Protocol Version 4</a:t>
            </a:r>
            <a:r>
              <a:rPr lang="zh-CN" altLang="en-US" sz="1400" dirty="0">
                <a:latin typeface="微软雅黑" panose="020B0503020204020204" pitchFamily="34" charset="-122"/>
                <a:ea typeface="微软雅黑" panose="020B0503020204020204" pitchFamily="34" charset="-122"/>
              </a:rPr>
              <a:t>，网络层</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版本</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的报头信息；</a:t>
            </a:r>
          </a:p>
          <a:p>
            <a:pPr>
              <a:lnSpc>
                <a:spcPct val="150000"/>
              </a:lnSpc>
            </a:pPr>
            <a:r>
              <a:rPr lang="zh-CN" altLang="en-US" sz="1400" dirty="0">
                <a:latin typeface="微软雅黑" panose="020B0503020204020204" pitchFamily="34" charset="-122"/>
                <a:ea typeface="微软雅黑" panose="020B0503020204020204" pitchFamily="34" charset="-122"/>
              </a:rPr>
              <a:t>④ </a:t>
            </a:r>
            <a:r>
              <a:rPr lang="en-US" altLang="zh-CN" sz="1400" dirty="0">
                <a:latin typeface="微软雅黑" panose="020B0503020204020204" pitchFamily="34" charset="-122"/>
                <a:ea typeface="微软雅黑" panose="020B0503020204020204" pitchFamily="34" charset="-122"/>
              </a:rPr>
              <a:t>Transmission Control Protocol</a:t>
            </a:r>
            <a:r>
              <a:rPr lang="zh-CN" altLang="en-US" sz="1400" dirty="0">
                <a:latin typeface="微软雅黑" panose="020B0503020204020204" pitchFamily="34" charset="-122"/>
                <a:ea typeface="微软雅黑" panose="020B0503020204020204" pitchFamily="34" charset="-122"/>
              </a:rPr>
              <a:t>，传输层数据段头部信息；</a:t>
            </a:r>
          </a:p>
          <a:p>
            <a:pPr>
              <a:lnSpc>
                <a:spcPct val="150000"/>
              </a:lnSpc>
            </a:pPr>
            <a:r>
              <a:rPr lang="zh-CN" altLang="en-US" sz="1400" dirty="0">
                <a:latin typeface="微软雅黑" panose="020B0503020204020204" pitchFamily="34" charset="-122"/>
                <a:ea typeface="微软雅黑" panose="020B0503020204020204" pitchFamily="34" charset="-122"/>
              </a:rPr>
              <a:t>⑤ </a:t>
            </a:r>
            <a:r>
              <a:rPr lang="en-US" altLang="zh-CN" sz="1400" dirty="0">
                <a:latin typeface="微软雅黑" panose="020B0503020204020204" pitchFamily="34" charset="-122"/>
                <a:ea typeface="微软雅黑" panose="020B0503020204020204" pitchFamily="34" charset="-122"/>
              </a:rPr>
              <a:t>Hypertext Transfer Protocol</a:t>
            </a:r>
            <a:r>
              <a:rPr lang="zh-CN" altLang="en-US" sz="1400" dirty="0">
                <a:latin typeface="微软雅黑" panose="020B0503020204020204" pitchFamily="34" charset="-122"/>
                <a:ea typeface="微软雅黑" panose="020B0503020204020204" pitchFamily="34" charset="-122"/>
              </a:rPr>
              <a:t>，应用层的信息。</a:t>
            </a:r>
          </a:p>
          <a:p>
            <a:pPr>
              <a:lnSpc>
                <a:spcPct val="150000"/>
              </a:lnSpc>
            </a:pPr>
            <a:r>
              <a:rPr lang="zh-CN" altLang="en-US" sz="1400" dirty="0">
                <a:latin typeface="微软雅黑" panose="020B0503020204020204" pitchFamily="34" charset="-122"/>
                <a:ea typeface="微软雅黑" panose="020B0503020204020204" pitchFamily="34" charset="-122"/>
              </a:rPr>
              <a:t>数据包详细信息与</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协议簇的对应关系如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p:txBody>
      </p:sp>
      <p:pic>
        <p:nvPicPr>
          <p:cNvPr id="8" name="图片 7"/>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246341" y="1310727"/>
            <a:ext cx="3743325" cy="2237740"/>
          </a:xfrm>
          <a:prstGeom prst="rect">
            <a:avLst/>
          </a:prstGeom>
          <a:noFill/>
          <a:ln>
            <a:noFill/>
          </a:ln>
        </p:spPr>
      </p:pic>
      <p:sp>
        <p:nvSpPr>
          <p:cNvPr id="9"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5530581" y="3687874"/>
            <a:ext cx="317484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数据包详细信息与</a:t>
            </a:r>
            <a:r>
              <a:rPr lang="en-US" altLang="zh-CN" sz="1200" dirty="0">
                <a:latin typeface="微软雅黑" panose="020B0503020204020204" pitchFamily="34" charset="-122"/>
                <a:ea typeface="微软雅黑" panose="020B0503020204020204" pitchFamily="34" charset="-122"/>
              </a:rPr>
              <a:t>TCP/IP</a:t>
            </a:r>
            <a:r>
              <a:rPr lang="zh-CN" altLang="en-US" sz="1200" dirty="0">
                <a:latin typeface="微软雅黑" panose="020B0503020204020204" pitchFamily="34" charset="-122"/>
                <a:ea typeface="微软雅黑" panose="020B0503020204020204" pitchFamily="34" charset="-122"/>
              </a:rPr>
              <a:t>协议簇的对应关系</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12297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对抓取的数据包进行分析</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6" y="673284"/>
            <a:ext cx="8529671" cy="121439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4" y="753420"/>
            <a:ext cx="8529671" cy="127827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535980" y="752489"/>
            <a:ext cx="8377271" cy="1279201"/>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）在数据包详细信息面板，单击任意一层的详细信息，可以得到该层次的数据包字节显示。如“</a:t>
            </a:r>
            <a:r>
              <a:rPr lang="en-US" altLang="zh-CN" sz="1400" dirty="0">
                <a:latin typeface="微软雅黑" panose="020B0503020204020204" pitchFamily="34" charset="-122"/>
                <a:ea typeface="微软雅黑" panose="020B0503020204020204" pitchFamily="34" charset="-122"/>
              </a:rPr>
              <a:t>Internet Protocol Version 4”</a:t>
            </a:r>
            <a:r>
              <a:rPr lang="zh-CN" altLang="en-US" sz="1400" dirty="0">
                <a:latin typeface="微软雅黑" panose="020B0503020204020204" pitchFamily="34" charset="-122"/>
                <a:ea typeface="微软雅黑" panose="020B0503020204020204" pitchFamily="34" charset="-122"/>
              </a:rPr>
              <a:t>能查看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报文的详细信息、“</a:t>
            </a:r>
            <a:r>
              <a:rPr lang="en-US" altLang="zh-CN" sz="1400" dirty="0">
                <a:latin typeface="微软雅黑" panose="020B0503020204020204" pitchFamily="34" charset="-122"/>
                <a:ea typeface="微软雅黑" panose="020B0503020204020204" pitchFamily="34" charset="-122"/>
              </a:rPr>
              <a:t>Ethernet II”</a:t>
            </a:r>
            <a:r>
              <a:rPr lang="zh-CN" altLang="en-US" sz="1400" dirty="0">
                <a:latin typeface="微软雅黑" panose="020B0503020204020204" pitchFamily="34" charset="-122"/>
                <a:ea typeface="微软雅黑" panose="020B0503020204020204" pitchFamily="34" charset="-122"/>
              </a:rPr>
              <a:t>能查看以太网数据帧的详细信息等</a:t>
            </a:r>
            <a:r>
              <a:rPr lang="zh-CN" altLang="en-US" sz="1400" dirty="0" smtClean="0">
                <a:latin typeface="微软雅黑" panose="020B0503020204020204" pitchFamily="34" charset="-122"/>
                <a:ea typeface="微软雅黑" panose="020B0503020204020204" pitchFamily="34" charset="-122"/>
              </a:rPr>
              <a:t>。下图给</a:t>
            </a:r>
            <a:r>
              <a:rPr lang="zh-CN" altLang="en-US" sz="1400" dirty="0">
                <a:latin typeface="微软雅黑" panose="020B0503020204020204" pitchFamily="34" charset="-122"/>
                <a:ea typeface="微软雅黑" panose="020B0503020204020204" pitchFamily="34" charset="-122"/>
              </a:rPr>
              <a:t>出了抓取到的</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报文中的每个字段与</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报文格式的对应关系。</a:t>
            </a:r>
          </a:p>
        </p:txBody>
      </p:sp>
      <p:pic>
        <p:nvPicPr>
          <p:cNvPr id="8" name="图片 7"/>
          <p:cNvPicPr/>
          <p:nvPr/>
        </p:nvPicPr>
        <p:blipFill>
          <a:blip r:embed="rId5" cstate="print">
            <a:extLst>
              <a:ext uri="{28A0092B-C50C-407E-A947-70E740481C1C}">
                <a14:useLocalDpi xmlns:a14="http://schemas.microsoft.com/office/drawing/2010/main" val="0"/>
              </a:ext>
            </a:extLst>
          </a:blip>
          <a:srcRect/>
          <a:stretch>
            <a:fillRect/>
          </a:stretch>
        </p:blipFill>
        <p:spPr>
          <a:xfrm>
            <a:off x="1691680" y="2272037"/>
            <a:ext cx="5278120" cy="2319655"/>
          </a:xfrm>
          <a:prstGeom prst="rect">
            <a:avLst/>
          </a:prstGeom>
          <a:noFill/>
          <a:ln>
            <a:noFill/>
          </a:ln>
        </p:spPr>
      </p:pic>
      <p:sp>
        <p:nvSpPr>
          <p:cNvPr id="9"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947749" y="4735708"/>
            <a:ext cx="30796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数据包字节区</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报文详细信息与</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报文格式</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64550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a:t>
            </a:r>
            <a:r>
              <a:rPr lang="zh-CN" altLang="en-US" sz="1600" dirty="0">
                <a:solidFill>
                  <a:schemeClr val="accent1"/>
                </a:solidFill>
                <a:ea typeface="微软雅黑" panose="020B0503020204020204" pitchFamily="34" charset="-122"/>
              </a:rPr>
              <a:t>传输控制协议（</a:t>
            </a:r>
            <a:r>
              <a:rPr lang="en-US" altLang="zh-CN" sz="1600" dirty="0">
                <a:solidFill>
                  <a:schemeClr val="accent1"/>
                </a:solidFill>
                <a:ea typeface="微软雅黑" panose="020B0503020204020204" pitchFamily="34" charset="-122"/>
              </a:rPr>
              <a:t>TCP</a:t>
            </a:r>
            <a:r>
              <a:rPr lang="zh-CN" altLang="en-US" sz="1600" dirty="0">
                <a:solidFill>
                  <a:schemeClr val="accent1"/>
                </a:solidFill>
                <a:ea typeface="微软雅黑" panose="020B0503020204020204" pitchFamily="34" charset="-122"/>
              </a:rPr>
              <a:t>）三次握手法连接建立过程</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6" y="673284"/>
            <a:ext cx="4876901" cy="4310734"/>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4" y="753420"/>
            <a:ext cx="4868089" cy="4276348"/>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535980" y="752489"/>
            <a:ext cx="4768265" cy="427727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100" dirty="0">
                <a:latin typeface="微软雅黑" panose="020B0503020204020204" pitchFamily="34" charset="-122"/>
                <a:ea typeface="微软雅黑" panose="020B0503020204020204" pitchFamily="34" charset="-122"/>
              </a:rPr>
              <a:t>我们在项目六中简单了解了</a:t>
            </a:r>
            <a:r>
              <a:rPr lang="en-US" altLang="zh-CN" sz="1100" dirty="0">
                <a:latin typeface="微软雅黑" panose="020B0503020204020204" pitchFamily="34" charset="-122"/>
                <a:ea typeface="微软雅黑" panose="020B0503020204020204" pitchFamily="34" charset="-122"/>
              </a:rPr>
              <a:t>TCP/IP</a:t>
            </a:r>
            <a:r>
              <a:rPr lang="zh-CN" altLang="en-US" sz="1100" dirty="0">
                <a:latin typeface="微软雅黑" panose="020B0503020204020204" pitchFamily="34" charset="-122"/>
                <a:ea typeface="微软雅黑" panose="020B0503020204020204" pitchFamily="34" charset="-122"/>
              </a:rPr>
              <a:t>协议簇中的传输层协议</a:t>
            </a:r>
            <a:r>
              <a:rPr lang="en-US" altLang="zh-CN" sz="1100" dirty="0">
                <a:latin typeface="微软雅黑" panose="020B0503020204020204" pitchFamily="34" charset="-122"/>
                <a:ea typeface="微软雅黑" panose="020B0503020204020204" pitchFamily="34" charset="-122"/>
              </a:rPr>
              <a:t>TCP</a:t>
            </a:r>
            <a:r>
              <a:rPr lang="zh-CN" altLang="en-US" sz="1100" dirty="0">
                <a:latin typeface="微软雅黑" panose="020B0503020204020204" pitchFamily="34" charset="-122"/>
                <a:ea typeface="微软雅黑" panose="020B0503020204020204" pitchFamily="34" charset="-122"/>
              </a:rPr>
              <a:t>，为确保连接建立和终止的可靠性，</a:t>
            </a:r>
            <a:r>
              <a:rPr lang="en-US" altLang="zh-CN" sz="1100" dirty="0">
                <a:latin typeface="微软雅黑" panose="020B0503020204020204" pitchFamily="34" charset="-122"/>
                <a:ea typeface="微软雅黑" panose="020B0503020204020204" pitchFamily="34" charset="-122"/>
              </a:rPr>
              <a:t>TCP</a:t>
            </a:r>
            <a:r>
              <a:rPr lang="zh-CN" altLang="en-US" sz="1100" dirty="0">
                <a:latin typeface="微软雅黑" panose="020B0503020204020204" pitchFamily="34" charset="-122"/>
                <a:ea typeface="微软雅黑" panose="020B0503020204020204" pitchFamily="34" charset="-122"/>
              </a:rPr>
              <a:t>使用了</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次握手（</a:t>
            </a:r>
            <a:r>
              <a:rPr lang="en-US" altLang="zh-CN" sz="1100" dirty="0">
                <a:latin typeface="微软雅黑" panose="020B0503020204020204" pitchFamily="34" charset="-122"/>
                <a:ea typeface="微软雅黑" panose="020B0503020204020204" pitchFamily="34" charset="-122"/>
              </a:rPr>
              <a:t>3-way handshake</a:t>
            </a:r>
            <a:r>
              <a:rPr lang="zh-CN" altLang="en-US" sz="1100" dirty="0">
                <a:latin typeface="微软雅黑" panose="020B0503020204020204" pitchFamily="34" charset="-122"/>
                <a:ea typeface="微软雅黑" panose="020B0503020204020204" pitchFamily="34" charset="-122"/>
              </a:rPr>
              <a:t>）法。所谓</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次握手法就是在连接建立和终止过程中，通信的双方需要交换</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个报文。</a:t>
            </a:r>
          </a:p>
          <a:p>
            <a:pPr>
              <a:lnSpc>
                <a:spcPct val="150000"/>
              </a:lnSpc>
            </a:pPr>
            <a:r>
              <a:rPr lang="en-US" altLang="zh-CN" sz="1100" dirty="0">
                <a:latin typeface="微软雅黑" panose="020B0503020204020204" pitchFamily="34" charset="-122"/>
                <a:ea typeface="微软雅黑" panose="020B0503020204020204" pitchFamily="34" charset="-122"/>
              </a:rPr>
              <a:t>TCP</a:t>
            </a:r>
            <a:r>
              <a:rPr lang="zh-CN" altLang="en-US" sz="1100" dirty="0">
                <a:latin typeface="微软雅黑" panose="020B0503020204020204" pitchFamily="34" charset="-122"/>
                <a:ea typeface="微软雅黑" panose="020B0503020204020204" pitchFamily="34" charset="-122"/>
              </a:rPr>
              <a:t>协议连接建立时使用</a:t>
            </a:r>
            <a:r>
              <a:rPr lang="en-US" altLang="zh-CN" sz="1100" dirty="0">
                <a:latin typeface="微软雅黑" panose="020B0503020204020204" pitchFamily="34" charset="-122"/>
                <a:ea typeface="微软雅黑" panose="020B0503020204020204" pitchFamily="34" charset="-122"/>
              </a:rPr>
              <a:t>TCP</a:t>
            </a:r>
            <a:r>
              <a:rPr lang="zh-CN" altLang="en-US" sz="1100" dirty="0">
                <a:latin typeface="微软雅黑" panose="020B0503020204020204" pitchFamily="34" charset="-122"/>
                <a:ea typeface="微软雅黑" panose="020B0503020204020204" pitchFamily="34" charset="-122"/>
              </a:rPr>
              <a:t>标志位，标志位有</a:t>
            </a:r>
            <a:r>
              <a:rPr lang="en-US" altLang="zh-CN" sz="1100" dirty="0">
                <a:latin typeface="微软雅黑" panose="020B0503020204020204" pitchFamily="34" charset="-122"/>
                <a:ea typeface="微软雅黑" panose="020B0503020204020204" pitchFamily="34" charset="-122"/>
              </a:rPr>
              <a:t>6</a:t>
            </a:r>
            <a:r>
              <a:rPr lang="zh-CN" altLang="en-US" sz="1100" dirty="0">
                <a:latin typeface="微软雅黑" panose="020B0503020204020204" pitchFamily="34" charset="-122"/>
                <a:ea typeface="微软雅黑" panose="020B0503020204020204" pitchFamily="34" charset="-122"/>
              </a:rPr>
              <a:t>种标示：</a:t>
            </a:r>
            <a:r>
              <a:rPr lang="en-US" altLang="zh-CN" sz="1100" dirty="0">
                <a:latin typeface="微软雅黑" panose="020B0503020204020204" pitchFamily="34" charset="-122"/>
                <a:ea typeface="微软雅黑" panose="020B0503020204020204" pitchFamily="34" charset="-122"/>
              </a:rPr>
              <a:t>SYN</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synchronous</a:t>
            </a:r>
            <a:r>
              <a:rPr lang="zh-CN" altLang="en-US" sz="1100" dirty="0">
                <a:latin typeface="微软雅黑" panose="020B0503020204020204" pitchFamily="34" charset="-122"/>
                <a:ea typeface="微软雅黑" panose="020B0503020204020204" pitchFamily="34" charset="-122"/>
              </a:rPr>
              <a:t>建立连接）、</a:t>
            </a:r>
            <a:r>
              <a:rPr lang="en-US" altLang="zh-CN" sz="1100" dirty="0">
                <a:latin typeface="微软雅黑" panose="020B0503020204020204" pitchFamily="34" charset="-122"/>
                <a:ea typeface="微软雅黑" panose="020B0503020204020204" pitchFamily="34" charset="-122"/>
              </a:rPr>
              <a:t>ACK</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acknowledgement</a:t>
            </a:r>
            <a:r>
              <a:rPr lang="zh-CN" altLang="en-US" sz="1100" dirty="0">
                <a:latin typeface="微软雅黑" panose="020B0503020204020204" pitchFamily="34" charset="-122"/>
                <a:ea typeface="微软雅黑" panose="020B0503020204020204" pitchFamily="34" charset="-122"/>
              </a:rPr>
              <a:t>确认）、</a:t>
            </a:r>
            <a:r>
              <a:rPr lang="en-US" altLang="zh-CN" sz="1100" dirty="0">
                <a:latin typeface="微软雅黑" panose="020B0503020204020204" pitchFamily="34" charset="-122"/>
                <a:ea typeface="微软雅黑" panose="020B0503020204020204" pitchFamily="34" charset="-122"/>
              </a:rPr>
              <a:t>PSH</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push</a:t>
            </a:r>
            <a:r>
              <a:rPr lang="zh-CN" altLang="en-US" sz="1100" dirty="0">
                <a:latin typeface="微软雅黑" panose="020B0503020204020204" pitchFamily="34" charset="-122"/>
                <a:ea typeface="微软雅黑" panose="020B0503020204020204" pitchFamily="34" charset="-122"/>
              </a:rPr>
              <a:t>传送）、</a:t>
            </a:r>
            <a:r>
              <a:rPr lang="en-US" altLang="zh-CN" sz="1100" dirty="0">
                <a:latin typeface="微软雅黑" panose="020B0503020204020204" pitchFamily="34" charset="-122"/>
                <a:ea typeface="微软雅黑" panose="020B0503020204020204" pitchFamily="34" charset="-122"/>
              </a:rPr>
              <a:t>FIN</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finish</a:t>
            </a:r>
            <a:r>
              <a:rPr lang="zh-CN" altLang="en-US" sz="1100" dirty="0">
                <a:latin typeface="微软雅黑" panose="020B0503020204020204" pitchFamily="34" charset="-122"/>
                <a:ea typeface="微软雅黑" panose="020B0503020204020204" pitchFamily="34" charset="-122"/>
              </a:rPr>
              <a:t>结束）、</a:t>
            </a:r>
            <a:r>
              <a:rPr lang="en-US" altLang="zh-CN" sz="1100" dirty="0">
                <a:latin typeface="微软雅黑" panose="020B0503020204020204" pitchFamily="34" charset="-122"/>
                <a:ea typeface="微软雅黑" panose="020B0503020204020204" pitchFamily="34" charset="-122"/>
              </a:rPr>
              <a:t>RST</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reset</a:t>
            </a:r>
            <a:r>
              <a:rPr lang="zh-CN" altLang="en-US" sz="1100" dirty="0">
                <a:latin typeface="微软雅黑" panose="020B0503020204020204" pitchFamily="34" charset="-122"/>
                <a:ea typeface="微软雅黑" panose="020B0503020204020204" pitchFamily="34" charset="-122"/>
              </a:rPr>
              <a:t>重置）、</a:t>
            </a:r>
            <a:r>
              <a:rPr lang="en-US" altLang="zh-CN" sz="1100" dirty="0">
                <a:latin typeface="微软雅黑" panose="020B0503020204020204" pitchFamily="34" charset="-122"/>
                <a:ea typeface="微软雅黑" panose="020B0503020204020204" pitchFamily="34" charset="-122"/>
              </a:rPr>
              <a:t>URG</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urgent</a:t>
            </a:r>
            <a:r>
              <a:rPr lang="zh-CN" altLang="en-US" sz="1100" dirty="0">
                <a:latin typeface="微软雅黑" panose="020B0503020204020204" pitchFamily="34" charset="-122"/>
                <a:ea typeface="微软雅黑" panose="020B0503020204020204" pitchFamily="34" charset="-122"/>
              </a:rPr>
              <a:t>紧急）、</a:t>
            </a:r>
            <a:r>
              <a:rPr lang="en-US" altLang="zh-CN" sz="1100" dirty="0">
                <a:latin typeface="微软雅黑" panose="020B0503020204020204" pitchFamily="34" charset="-122"/>
                <a:ea typeface="微软雅黑" panose="020B0503020204020204" pitchFamily="34" charset="-122"/>
              </a:rPr>
              <a:t>Sequence number</a:t>
            </a:r>
            <a:r>
              <a:rPr lang="zh-CN" altLang="en-US" sz="1100" dirty="0">
                <a:latin typeface="微软雅黑" panose="020B0503020204020204" pitchFamily="34" charset="-122"/>
                <a:ea typeface="微软雅黑" panose="020B0503020204020204" pitchFamily="34" charset="-122"/>
              </a:rPr>
              <a:t>（顺序号码）、</a:t>
            </a:r>
            <a:r>
              <a:rPr lang="en-US" altLang="zh-CN" sz="1100" dirty="0">
                <a:latin typeface="微软雅黑" panose="020B0503020204020204" pitchFamily="34" charset="-122"/>
                <a:ea typeface="微软雅黑" panose="020B0503020204020204" pitchFamily="34" charset="-122"/>
              </a:rPr>
              <a:t>Acknowledge number</a:t>
            </a:r>
            <a:r>
              <a:rPr lang="zh-CN" altLang="en-US" sz="1100" dirty="0">
                <a:latin typeface="微软雅黑" panose="020B0503020204020204" pitchFamily="34" charset="-122"/>
                <a:ea typeface="微软雅黑" panose="020B0503020204020204" pitchFamily="34" charset="-122"/>
              </a:rPr>
              <a:t>（确认号码）。</a:t>
            </a:r>
            <a:r>
              <a:rPr lang="en-US" altLang="zh-CN" sz="1100" dirty="0">
                <a:latin typeface="微软雅黑" panose="020B0503020204020204" pitchFamily="34" charset="-122"/>
                <a:ea typeface="微软雅黑" panose="020B0503020204020204" pitchFamily="34" charset="-122"/>
              </a:rPr>
              <a:t>TCP</a:t>
            </a:r>
            <a:r>
              <a:rPr lang="zh-CN" altLang="en-US" sz="1100" dirty="0">
                <a:latin typeface="微软雅黑" panose="020B0503020204020204" pitchFamily="34" charset="-122"/>
                <a:ea typeface="微软雅黑" panose="020B0503020204020204" pitchFamily="34" charset="-122"/>
              </a:rPr>
              <a:t>协议连接的建立，使用</a:t>
            </a:r>
            <a:r>
              <a:rPr lang="en-US" altLang="zh-CN" sz="1100" dirty="0">
                <a:latin typeface="微软雅黑" panose="020B0503020204020204" pitchFamily="34" charset="-122"/>
                <a:ea typeface="微软雅黑" panose="020B0503020204020204" pitchFamily="34" charset="-122"/>
              </a:rPr>
              <a:t>SYN</a:t>
            </a:r>
            <a:r>
              <a:rPr lang="zh-CN" altLang="en-US" sz="1100" dirty="0">
                <a:latin typeface="微软雅黑" panose="020B0503020204020204" pitchFamily="34" charset="-122"/>
                <a:ea typeface="微软雅黑" panose="020B0503020204020204" pitchFamily="34" charset="-122"/>
              </a:rPr>
              <a:t>、</a:t>
            </a:r>
            <a:r>
              <a:rPr lang="en-US" altLang="zh-CN" sz="1100" dirty="0" err="1">
                <a:latin typeface="微软雅黑" panose="020B0503020204020204" pitchFamily="34" charset="-122"/>
                <a:ea typeface="微软雅黑" panose="020B0503020204020204" pitchFamily="34" charset="-122"/>
              </a:rPr>
              <a:t>Seq</a:t>
            </a:r>
            <a:r>
              <a:rPr lang="zh-CN" altLang="en-US" sz="1100" dirty="0">
                <a:latin typeface="微软雅黑" panose="020B0503020204020204" pitchFamily="34" charset="-122"/>
                <a:ea typeface="微软雅黑" panose="020B0503020204020204" pitchFamily="34" charset="-122"/>
              </a:rPr>
              <a:t>和</a:t>
            </a:r>
            <a:r>
              <a:rPr lang="en-US" altLang="zh-CN" sz="1100" dirty="0">
                <a:latin typeface="微软雅黑" panose="020B0503020204020204" pitchFamily="34" charset="-122"/>
                <a:ea typeface="微软雅黑" panose="020B0503020204020204" pitchFamily="34" charset="-122"/>
              </a:rPr>
              <a:t>ACK</a:t>
            </a:r>
            <a:r>
              <a:rPr lang="zh-CN" altLang="en-US" sz="1100" dirty="0">
                <a:latin typeface="微软雅黑" panose="020B0503020204020204" pitchFamily="34" charset="-122"/>
                <a:ea typeface="微软雅黑" panose="020B0503020204020204" pitchFamily="34" charset="-122"/>
              </a:rPr>
              <a:t>三种标识。</a:t>
            </a:r>
          </a:p>
          <a:p>
            <a:pPr>
              <a:lnSpc>
                <a:spcPct val="150000"/>
              </a:lnSpc>
            </a:pPr>
            <a:r>
              <a:rPr lang="en-US" altLang="zh-CN" sz="1100" dirty="0">
                <a:latin typeface="微软雅黑" panose="020B0503020204020204" pitchFamily="34" charset="-122"/>
                <a:ea typeface="微软雅黑" panose="020B0503020204020204" pitchFamily="34" charset="-122"/>
              </a:rPr>
              <a:t>TCP</a:t>
            </a:r>
            <a:r>
              <a:rPr lang="zh-CN" altLang="en-US" sz="1100" dirty="0">
                <a:latin typeface="微软雅黑" panose="020B0503020204020204" pitchFamily="34" charset="-122"/>
                <a:ea typeface="微软雅黑" panose="020B0503020204020204" pitchFamily="34" charset="-122"/>
              </a:rPr>
              <a:t>三次握手法连接建立的过程为：</a:t>
            </a:r>
          </a:p>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）客户端发送一个</a:t>
            </a:r>
            <a:r>
              <a:rPr lang="en-US" altLang="zh-CN" sz="1100" dirty="0">
                <a:latin typeface="微软雅黑" panose="020B0503020204020204" pitchFamily="34" charset="-122"/>
                <a:ea typeface="微软雅黑" panose="020B0503020204020204" pitchFamily="34" charset="-122"/>
              </a:rPr>
              <a:t>SYN=1</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ACK=0</a:t>
            </a:r>
            <a:r>
              <a:rPr lang="zh-CN" altLang="en-US" sz="1100" dirty="0">
                <a:latin typeface="微软雅黑" panose="020B0503020204020204" pitchFamily="34" charset="-122"/>
                <a:ea typeface="微软雅黑" panose="020B0503020204020204" pitchFamily="34" charset="-122"/>
              </a:rPr>
              <a:t>标志的数据包给服务端，请求进行连接，这是第一次握手；</a:t>
            </a:r>
          </a:p>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）服务端收到请求并且允许连接的话，就会发送一个</a:t>
            </a:r>
            <a:r>
              <a:rPr lang="en-US" altLang="zh-CN" sz="1100" dirty="0">
                <a:latin typeface="微软雅黑" panose="020B0503020204020204" pitchFamily="34" charset="-122"/>
                <a:ea typeface="微软雅黑" panose="020B0503020204020204" pitchFamily="34" charset="-122"/>
              </a:rPr>
              <a:t>SYN=1</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ACK=1</a:t>
            </a:r>
            <a:r>
              <a:rPr lang="zh-CN" altLang="en-US" sz="1100" dirty="0">
                <a:latin typeface="微软雅黑" panose="020B0503020204020204" pitchFamily="34" charset="-122"/>
                <a:ea typeface="微软雅黑" panose="020B0503020204020204" pitchFamily="34" charset="-122"/>
              </a:rPr>
              <a:t>标志的数据包给发送端，告诉它，可以通讯了，并且让客户端发送一个确认数据包，这是第二次握手；</a:t>
            </a:r>
          </a:p>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）服务端发送一个</a:t>
            </a:r>
            <a:r>
              <a:rPr lang="en-US" altLang="zh-CN" sz="1100" dirty="0">
                <a:latin typeface="微软雅黑" panose="020B0503020204020204" pitchFamily="34" charset="-122"/>
                <a:ea typeface="微软雅黑" panose="020B0503020204020204" pitchFamily="34" charset="-122"/>
              </a:rPr>
              <a:t>SYN=0</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ACK=1</a:t>
            </a:r>
            <a:r>
              <a:rPr lang="zh-CN" altLang="en-US" sz="1100" dirty="0">
                <a:latin typeface="微软雅黑" panose="020B0503020204020204" pitchFamily="34" charset="-122"/>
                <a:ea typeface="微软雅黑" panose="020B0503020204020204" pitchFamily="34" charset="-122"/>
              </a:rPr>
              <a:t>的数据包给客户端，告诉它连接已被确认，这就是第三次握手。</a:t>
            </a:r>
            <a:r>
              <a:rPr lang="en-US" altLang="zh-CN" sz="1100" dirty="0">
                <a:latin typeface="微软雅黑" panose="020B0503020204020204" pitchFamily="34" charset="-122"/>
                <a:ea typeface="微软雅黑" panose="020B0503020204020204" pitchFamily="34" charset="-122"/>
              </a:rPr>
              <a:t>TCP</a:t>
            </a:r>
            <a:r>
              <a:rPr lang="zh-CN" altLang="en-US" sz="1100" dirty="0">
                <a:latin typeface="微软雅黑" panose="020B0503020204020204" pitchFamily="34" charset="-122"/>
                <a:ea typeface="微软雅黑" panose="020B0503020204020204" pitchFamily="34" charset="-122"/>
              </a:rPr>
              <a:t>连接建立，开始通讯。</a:t>
            </a:r>
          </a:p>
          <a:p>
            <a:pPr>
              <a:lnSpc>
                <a:spcPct val="150000"/>
              </a:lnSpc>
            </a:pPr>
            <a:r>
              <a:rPr lang="zh-CN" altLang="en-US" sz="1100" dirty="0" smtClean="0">
                <a:latin typeface="微软雅黑" panose="020B0503020204020204" pitchFamily="34" charset="-122"/>
                <a:ea typeface="微软雅黑" panose="020B0503020204020204" pitchFamily="34" charset="-122"/>
              </a:rPr>
              <a:t>右图给</a:t>
            </a:r>
            <a:r>
              <a:rPr lang="zh-CN" altLang="en-US" sz="1100" dirty="0">
                <a:latin typeface="微软雅黑" panose="020B0503020204020204" pitchFamily="34" charset="-122"/>
                <a:ea typeface="微软雅黑" panose="020B0503020204020204" pitchFamily="34" charset="-122"/>
              </a:rPr>
              <a:t>出了</a:t>
            </a:r>
            <a:r>
              <a:rPr lang="en-US" altLang="zh-CN" sz="1100" dirty="0">
                <a:latin typeface="微软雅黑" panose="020B0503020204020204" pitchFamily="34" charset="-122"/>
                <a:ea typeface="微软雅黑" panose="020B0503020204020204" pitchFamily="34" charset="-122"/>
              </a:rPr>
              <a:t>TCP</a:t>
            </a:r>
            <a:r>
              <a:rPr lang="zh-CN" altLang="en-US" sz="1100" dirty="0">
                <a:latin typeface="微软雅黑" panose="020B0503020204020204" pitchFamily="34" charset="-122"/>
                <a:ea typeface="微软雅黑" panose="020B0503020204020204" pitchFamily="34" charset="-122"/>
              </a:rPr>
              <a:t>三次握手法的连接建立过程。</a:t>
            </a:r>
          </a:p>
        </p:txBody>
      </p:sp>
      <p:pic>
        <p:nvPicPr>
          <p:cNvPr id="9" name="图片 8"/>
          <p:cNvPicPr/>
          <p:nvPr/>
        </p:nvPicPr>
        <p:blipFill>
          <a:blip r:embed="rId5" cstate="print">
            <a:extLst>
              <a:ext uri="{28A0092B-C50C-407E-A947-70E740481C1C}">
                <a14:useLocalDpi xmlns:a14="http://schemas.microsoft.com/office/drawing/2010/main" val="0"/>
              </a:ext>
            </a:extLst>
          </a:blip>
          <a:srcRect/>
          <a:stretch>
            <a:fillRect/>
          </a:stretch>
        </p:blipFill>
        <p:spPr>
          <a:xfrm>
            <a:off x="5412881" y="1650726"/>
            <a:ext cx="3648075" cy="2355850"/>
          </a:xfrm>
          <a:prstGeom prst="rect">
            <a:avLst/>
          </a:prstGeom>
          <a:noFill/>
          <a:ln>
            <a:noFill/>
          </a:ln>
        </p:spPr>
      </p:pic>
      <p:sp>
        <p:nvSpPr>
          <p:cNvPr id="8"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521529" y="4119922"/>
            <a:ext cx="14307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TCP</a:t>
            </a:r>
            <a:r>
              <a:rPr lang="zh-CN" altLang="en-US" sz="1200" dirty="0">
                <a:latin typeface="微软雅黑" panose="020B0503020204020204" pitchFamily="34" charset="-122"/>
                <a:ea typeface="微软雅黑" panose="020B0503020204020204" pitchFamily="34" charset="-122"/>
              </a:rPr>
              <a:t>三次握手过程</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7486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648992" y="1100150"/>
            <a:ext cx="7708749" cy="3055776"/>
            <a:chOff x="1103629" y="1847850"/>
            <a:chExt cx="10060940" cy="149298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103629" y="2041057"/>
              <a:ext cx="10060940" cy="962235"/>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）为使客户机与服务器通过</a:t>
              </a:r>
              <a:r>
                <a:rPr lang="en-US" altLang="zh-CN" sz="1600" dirty="0">
                  <a:latin typeface="微软雅黑" panose="020B0503020204020204" pitchFamily="34" charset="-122"/>
                  <a:ea typeface="微软雅黑" panose="020B0503020204020204" pitchFamily="34" charset="-122"/>
                </a:rPr>
                <a:t>TCP</a:t>
              </a:r>
              <a:r>
                <a:rPr lang="zh-CN" altLang="en-US" sz="1600" dirty="0">
                  <a:latin typeface="微软雅黑" panose="020B0503020204020204" pitchFamily="34" charset="-122"/>
                  <a:ea typeface="微软雅黑" panose="020B0503020204020204" pitchFamily="34" charset="-122"/>
                </a:rPr>
                <a:t>三次握手法建立连接，我们可以在使用</a:t>
              </a:r>
              <a:r>
                <a:rPr lang="en-US" altLang="zh-CN" sz="1600" dirty="0" err="1">
                  <a:latin typeface="微软雅黑" panose="020B0503020204020204" pitchFamily="34" charset="-122"/>
                  <a:ea typeface="微软雅黑" panose="020B0503020204020204" pitchFamily="34" charset="-122"/>
                </a:rPr>
                <a:t>Wireshark</a:t>
              </a:r>
              <a:r>
                <a:rPr lang="zh-CN" altLang="en-US" sz="1600" dirty="0">
                  <a:latin typeface="微软雅黑" panose="020B0503020204020204" pitchFamily="34" charset="-122"/>
                  <a:ea typeface="微软雅黑" panose="020B0503020204020204" pitchFamily="34" charset="-122"/>
                </a:rPr>
                <a:t>软件启用抓包后，使用浏览器打开百度网站（</a:t>
              </a:r>
              <a:r>
                <a:rPr lang="en-US" altLang="zh-CN" sz="1600" dirty="0">
                  <a:latin typeface="微软雅黑" panose="020B0503020204020204" pitchFamily="34" charset="-122"/>
                  <a:ea typeface="微软雅黑" panose="020B0503020204020204" pitchFamily="34" charset="-122"/>
                </a:rPr>
                <a:t>https://www.baidu.com</a:t>
              </a:r>
              <a:r>
                <a:rPr lang="zh-CN" altLang="en-US" sz="1600" dirty="0">
                  <a:latin typeface="微软雅黑" panose="020B0503020204020204" pitchFamily="34" charset="-122"/>
                  <a:ea typeface="微软雅黑" panose="020B0503020204020204" pitchFamily="34" charset="-122"/>
                </a:rPr>
                <a:t>）；</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）再在客户机上使用“</a:t>
              </a:r>
              <a:r>
                <a:rPr lang="en-US" altLang="zh-CN" sz="1600" dirty="0">
                  <a:latin typeface="微软雅黑" panose="020B0503020204020204" pitchFamily="34" charset="-122"/>
                  <a:ea typeface="微软雅黑" panose="020B0503020204020204" pitchFamily="34" charset="-122"/>
                </a:rPr>
                <a:t>ping www.baidu.com”</a:t>
              </a:r>
              <a:r>
                <a:rPr lang="zh-CN" altLang="en-US" sz="1600" dirty="0">
                  <a:latin typeface="微软雅黑" panose="020B0503020204020204" pitchFamily="34" charset="-122"/>
                  <a:ea typeface="微软雅黑" panose="020B0503020204020204" pitchFamily="34" charset="-122"/>
                </a:rPr>
                <a:t>，获取百度网站服务器的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）在</a:t>
              </a:r>
              <a:r>
                <a:rPr lang="en-US" altLang="zh-CN" sz="1600" dirty="0" err="1">
                  <a:latin typeface="微软雅黑" panose="020B0503020204020204" pitchFamily="34" charset="-122"/>
                  <a:ea typeface="微软雅黑" panose="020B0503020204020204" pitchFamily="34" charset="-122"/>
                </a:rPr>
                <a:t>Wireshark</a:t>
              </a:r>
              <a:r>
                <a:rPr lang="zh-CN" altLang="en-US" sz="1600" dirty="0">
                  <a:latin typeface="微软雅黑" panose="020B0503020204020204" pitchFamily="34" charset="-122"/>
                  <a:ea typeface="微软雅黑" panose="020B0503020204020204" pitchFamily="34" charset="-122"/>
                </a:rPr>
                <a:t>的显示过滤器中按格式输入百度服务器的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a:t>
              </a:r>
              <a:r>
                <a:rPr lang="en-US" altLang="zh-CN" sz="1600" dirty="0" err="1">
                  <a:latin typeface="微软雅黑" panose="020B0503020204020204" pitchFamily="34" charset="-122"/>
                  <a:ea typeface="微软雅黑" panose="020B0503020204020204" pitchFamily="34" charset="-122"/>
                </a:rPr>
                <a:t>ip.addr</a:t>
              </a:r>
              <a:r>
                <a:rPr lang="en-US" altLang="zh-CN" sz="1600" dirty="0">
                  <a:latin typeface="微软雅黑" panose="020B0503020204020204" pitchFamily="34" charset="-122"/>
                  <a:ea typeface="微软雅黑" panose="020B0503020204020204" pitchFamily="34" charset="-122"/>
                </a:rPr>
                <a:t> == </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并过滤显示结果；</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）找到</a:t>
              </a:r>
              <a:r>
                <a:rPr lang="en-US" altLang="zh-CN" sz="1600" dirty="0">
                  <a:latin typeface="微软雅黑" panose="020B0503020204020204" pitchFamily="34" charset="-122"/>
                  <a:ea typeface="微软雅黑" panose="020B0503020204020204" pitchFamily="34" charset="-122"/>
                </a:rPr>
                <a:t>TCP</a:t>
              </a:r>
              <a:r>
                <a:rPr lang="zh-CN" altLang="en-US" sz="1600" dirty="0">
                  <a:latin typeface="微软雅黑" panose="020B0503020204020204" pitchFamily="34" charset="-122"/>
                  <a:ea typeface="微软雅黑" panose="020B0503020204020204" pitchFamily="34" charset="-122"/>
                </a:rPr>
                <a:t>三次握手过程数据包，并进行分析</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16773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6" y="673284"/>
            <a:ext cx="8529671" cy="1358406"/>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4" y="753420"/>
            <a:ext cx="8529671" cy="13240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535980" y="843989"/>
            <a:ext cx="8377271" cy="1279201"/>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）启动</a:t>
            </a:r>
            <a:r>
              <a:rPr lang="en-US" altLang="zh-CN" sz="1400" dirty="0" err="1">
                <a:latin typeface="微软雅黑" panose="020B0503020204020204" pitchFamily="34" charset="-122"/>
                <a:ea typeface="微软雅黑" panose="020B0503020204020204" pitchFamily="34" charset="-122"/>
              </a:rPr>
              <a:t>Wireshark</a:t>
            </a:r>
            <a:r>
              <a:rPr lang="zh-CN" altLang="en-US" sz="1400" dirty="0">
                <a:latin typeface="微软雅黑" panose="020B0503020204020204" pitchFamily="34" charset="-122"/>
                <a:ea typeface="微软雅黑" panose="020B0503020204020204" pitchFamily="34" charset="-122"/>
              </a:rPr>
              <a:t>软件，选择正在使用的网络适配器并开始抓包，</a:t>
            </a:r>
            <a:r>
              <a:rPr lang="zh-CN" altLang="en-US" sz="1400" dirty="0" smtClean="0">
                <a:latin typeface="微软雅黑" panose="020B0503020204020204" pitchFamily="34" charset="-122"/>
                <a:ea typeface="微软雅黑" panose="020B0503020204020204" pitchFamily="34" charset="-122"/>
              </a:rPr>
              <a:t>如左图所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）在浏览器地址栏中输入“</a:t>
            </a:r>
            <a:r>
              <a:rPr lang="en-US" altLang="zh-CN" sz="1400" dirty="0">
                <a:latin typeface="微软雅黑" panose="020B0503020204020204" pitchFamily="34" charset="-122"/>
                <a:ea typeface="微软雅黑" panose="020B0503020204020204" pitchFamily="34" charset="-122"/>
              </a:rPr>
              <a:t>www.baidu.com”</a:t>
            </a:r>
            <a:r>
              <a:rPr lang="zh-CN" altLang="en-US" sz="1400" dirty="0">
                <a:latin typeface="微软雅黑" panose="020B0503020204020204" pitchFamily="34" charset="-122"/>
                <a:ea typeface="微软雅黑" panose="020B0503020204020204" pitchFamily="34" charset="-122"/>
              </a:rPr>
              <a:t>，打开百度站点。</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）使用</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命令获取百度站点的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220.181.38.149</a:t>
            </a:r>
            <a:r>
              <a:rPr lang="zh-CN" altLang="en-US" sz="1400" dirty="0">
                <a:latin typeface="微软雅黑" panose="020B0503020204020204" pitchFamily="34" charset="-122"/>
                <a:ea typeface="微软雅黑" panose="020B0503020204020204" pitchFamily="34" charset="-122"/>
              </a:rPr>
              <a:t>），不同地区，不同时段获取的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可能不同，这里的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地址仅供参考，</a:t>
            </a:r>
            <a:r>
              <a:rPr lang="zh-CN" altLang="en-US" sz="1400" dirty="0" smtClean="0">
                <a:latin typeface="微软雅黑" panose="020B0503020204020204" pitchFamily="34" charset="-122"/>
                <a:ea typeface="微软雅黑" panose="020B0503020204020204" pitchFamily="34" charset="-122"/>
              </a:rPr>
              <a:t>如右图所</a:t>
            </a:r>
            <a:r>
              <a:rPr lang="zh-CN" altLang="en-US" sz="1400" dirty="0">
                <a:latin typeface="微软雅黑" panose="020B0503020204020204" pitchFamily="34" charset="-122"/>
                <a:ea typeface="微软雅黑" panose="020B0503020204020204" pitchFamily="34" charset="-122"/>
              </a:rPr>
              <a:t>示。</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845559" y="2181658"/>
            <a:ext cx="3210694" cy="2499742"/>
          </a:xfrm>
          <a:prstGeom prst="rect">
            <a:avLst/>
          </a:prstGeom>
          <a:noFill/>
          <a:ln>
            <a:noFill/>
          </a:ln>
        </p:spPr>
      </p:pic>
      <p:pic>
        <p:nvPicPr>
          <p:cNvPr id="10" name="图片 9"/>
          <p:cNvPicPr/>
          <p:nvPr/>
        </p:nvPicPr>
        <p:blipFill>
          <a:blip r:embed="rId6">
            <a:extLst>
              <a:ext uri="{28A0092B-C50C-407E-A947-70E740481C1C}">
                <a14:useLocalDpi xmlns:a14="http://schemas.microsoft.com/office/drawing/2010/main" val="0"/>
              </a:ext>
            </a:extLst>
          </a:blip>
          <a:srcRect/>
          <a:stretch>
            <a:fillRect/>
          </a:stretch>
        </p:blipFill>
        <p:spPr>
          <a:xfrm>
            <a:off x="4572001" y="2362181"/>
            <a:ext cx="3914140" cy="1950720"/>
          </a:xfrm>
          <a:prstGeom prst="rect">
            <a:avLst/>
          </a:prstGeom>
          <a:noFill/>
        </p:spPr>
      </p:pic>
      <p:sp>
        <p:nvSpPr>
          <p:cNvPr id="11"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2050796" y="4846510"/>
            <a:ext cx="80021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开启抓包</a:t>
            </a:r>
            <a:endParaRPr lang="zh-CN" altLang="en-US" sz="2800" dirty="0">
              <a:latin typeface="微软雅黑" panose="020B0503020204020204" pitchFamily="34" charset="-122"/>
              <a:ea typeface="微软雅黑" panose="020B0503020204020204" pitchFamily="34" charset="-122"/>
            </a:endParaRPr>
          </a:p>
        </p:txBody>
      </p:sp>
      <p:sp>
        <p:nvSpPr>
          <p:cNvPr id="12"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5148064" y="4528288"/>
            <a:ext cx="26564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使用</a:t>
            </a:r>
            <a:r>
              <a:rPr lang="en-US" altLang="zh-CN" sz="1200" dirty="0">
                <a:latin typeface="微软雅黑" panose="020B0503020204020204" pitchFamily="34" charset="-122"/>
                <a:ea typeface="微软雅黑" panose="020B0503020204020204" pitchFamily="34" charset="-122"/>
              </a:rPr>
              <a:t>ping</a:t>
            </a:r>
            <a:r>
              <a:rPr lang="zh-CN" altLang="en-US" sz="1200" dirty="0">
                <a:latin typeface="微软雅黑" panose="020B0503020204020204" pitchFamily="34" charset="-122"/>
                <a:ea typeface="微软雅黑" panose="020B0503020204020204" pitchFamily="34" charset="-122"/>
              </a:rPr>
              <a:t>命令获取百度站点的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64817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6" y="673284"/>
            <a:ext cx="8529671" cy="1358406"/>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59994" y="753420"/>
            <a:ext cx="8529671" cy="13240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535980" y="843989"/>
            <a:ext cx="8377271" cy="1279201"/>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）在</a:t>
            </a:r>
            <a:r>
              <a:rPr lang="en-US" altLang="zh-CN" sz="1400" dirty="0" err="1">
                <a:latin typeface="微软雅黑" panose="020B0503020204020204" pitchFamily="34" charset="-122"/>
                <a:ea typeface="微软雅黑" panose="020B0503020204020204" pitchFamily="34" charset="-122"/>
              </a:rPr>
              <a:t>Wireshark</a:t>
            </a:r>
            <a:r>
              <a:rPr lang="zh-CN" altLang="en-US" sz="1400" dirty="0">
                <a:latin typeface="微软雅黑" panose="020B0503020204020204" pitchFamily="34" charset="-122"/>
                <a:ea typeface="微软雅黑" panose="020B0503020204020204" pitchFamily="34" charset="-122"/>
              </a:rPr>
              <a:t>的显示过滤器中输入“</a:t>
            </a:r>
            <a:r>
              <a:rPr lang="en-US" altLang="zh-CN" sz="1400" dirty="0" err="1">
                <a:latin typeface="微软雅黑" panose="020B0503020204020204" pitchFamily="34" charset="-122"/>
                <a:ea typeface="微软雅黑" panose="020B0503020204020204" pitchFamily="34" charset="-122"/>
              </a:rPr>
              <a:t>ip.addr</a:t>
            </a:r>
            <a:r>
              <a:rPr lang="en-US" altLang="zh-CN" sz="1400" dirty="0">
                <a:latin typeface="微软雅黑" panose="020B0503020204020204" pitchFamily="34" charset="-122"/>
                <a:ea typeface="微软雅黑" panose="020B0503020204020204" pitchFamily="34" charset="-122"/>
              </a:rPr>
              <a:t> == 220.181.38.149”</a:t>
            </a:r>
            <a:r>
              <a:rPr lang="zh-CN" altLang="en-US" sz="1400" dirty="0">
                <a:latin typeface="微软雅黑" panose="020B0503020204020204" pitchFamily="34" charset="-122"/>
                <a:ea typeface="微软雅黑" panose="020B0503020204020204" pitchFamily="34" charset="-122"/>
              </a:rPr>
              <a:t>，过滤出客户机与百度服务器的通信内容，一般最早的三个包即为</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的三次握手包，如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p:txBody>
      </p:sp>
      <p:pic>
        <p:nvPicPr>
          <p:cNvPr id="11" name="图片 10"/>
          <p:cNvPicPr/>
          <p:nvPr/>
        </p:nvPicPr>
        <p:blipFill>
          <a:blip r:embed="rId5">
            <a:extLst>
              <a:ext uri="{28A0092B-C50C-407E-A947-70E740481C1C}">
                <a14:useLocalDpi xmlns:a14="http://schemas.microsoft.com/office/drawing/2010/main" val="0"/>
              </a:ext>
            </a:extLst>
          </a:blip>
          <a:srcRect/>
          <a:stretch>
            <a:fillRect/>
          </a:stretch>
        </p:blipFill>
        <p:spPr>
          <a:xfrm>
            <a:off x="971600" y="2499742"/>
            <a:ext cx="6984776" cy="2088232"/>
          </a:xfrm>
          <a:prstGeom prst="rect">
            <a:avLst/>
          </a:prstGeom>
          <a:noFill/>
        </p:spPr>
      </p:pic>
      <p:sp>
        <p:nvSpPr>
          <p:cNvPr id="8"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633282" y="4698048"/>
            <a:ext cx="18774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抓取到的三次握手数据包</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858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07167" y="925312"/>
            <a:ext cx="3760778" cy="355465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389976" y="1151020"/>
            <a:ext cx="3747988" cy="3582526"/>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402766" y="1213870"/>
            <a:ext cx="3747988" cy="313234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）点开第一个数据包，查看传输控制协议的具体内容进行分析，客户端发送一个</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，标志位为“</a:t>
            </a:r>
            <a:r>
              <a:rPr lang="en-US" altLang="zh-CN" sz="1400" dirty="0">
                <a:latin typeface="微软雅黑" panose="020B0503020204020204" pitchFamily="34" charset="-122"/>
                <a:ea typeface="微软雅黑" panose="020B0503020204020204" pitchFamily="34" charset="-122"/>
              </a:rPr>
              <a:t>SYN”</a:t>
            </a:r>
            <a:r>
              <a:rPr lang="zh-CN" altLang="en-US" sz="1400" dirty="0">
                <a:latin typeface="微软雅黑" panose="020B0503020204020204" pitchFamily="34" charset="-122"/>
                <a:ea typeface="微软雅黑" panose="020B0503020204020204" pitchFamily="34" charset="-122"/>
              </a:rPr>
              <a:t>，序列号为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，代表客户端请求建立连接，如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可以看到关键属性为：</a:t>
            </a:r>
          </a:p>
          <a:p>
            <a:pPr>
              <a:lnSpc>
                <a:spcPct val="150000"/>
              </a:lnSpc>
            </a:pPr>
            <a:r>
              <a:rPr lang="zh-CN" altLang="en-US" sz="1400" dirty="0">
                <a:latin typeface="微软雅黑" panose="020B0503020204020204" pitchFamily="34" charset="-122"/>
                <a:ea typeface="微软雅黑" panose="020B0503020204020204" pitchFamily="34" charset="-122"/>
              </a:rPr>
              <a:t>① </a:t>
            </a:r>
            <a:r>
              <a:rPr lang="en-US" altLang="zh-CN" sz="1400" dirty="0">
                <a:latin typeface="微软雅黑" panose="020B0503020204020204" pitchFamily="34" charset="-122"/>
                <a:ea typeface="微软雅黑" panose="020B0503020204020204" pitchFamily="34" charset="-122"/>
              </a:rPr>
              <a:t>SYN</a:t>
            </a:r>
            <a:r>
              <a:rPr lang="zh-CN" altLang="en-US" sz="1400" dirty="0">
                <a:latin typeface="微软雅黑" panose="020B0503020204020204" pitchFamily="34" charset="-122"/>
                <a:ea typeface="微软雅黑" panose="020B0503020204020204" pitchFamily="34" charset="-122"/>
              </a:rPr>
              <a:t>，标志位，表示请求建立连接；</a:t>
            </a:r>
          </a:p>
          <a:p>
            <a:pPr>
              <a:lnSpc>
                <a:spcPct val="150000"/>
              </a:lnSpc>
            </a:pPr>
            <a:r>
              <a:rPr lang="zh-CN" altLang="en-US" sz="1400" dirty="0">
                <a:latin typeface="微软雅黑" panose="020B0503020204020204" pitchFamily="34" charset="-122"/>
                <a:ea typeface="微软雅黑" panose="020B0503020204020204" pitchFamily="34" charset="-122"/>
              </a:rPr>
              <a:t>② </a:t>
            </a:r>
            <a:r>
              <a:rPr lang="en-US" altLang="zh-CN" sz="1400" dirty="0" err="1">
                <a:latin typeface="微软雅黑" panose="020B0503020204020204" pitchFamily="34" charset="-122"/>
                <a:ea typeface="微软雅黑" panose="020B0503020204020204" pitchFamily="34" charset="-122"/>
              </a:rPr>
              <a:t>Seq</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，初始建立连接值为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，数据包的相对序列号从</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开始，表示当前还没有发送数据；</a:t>
            </a:r>
          </a:p>
          <a:p>
            <a:pPr>
              <a:lnSpc>
                <a:spcPct val="150000"/>
              </a:lnSpc>
            </a:pPr>
            <a:r>
              <a:rPr lang="zh-CN" altLang="en-US" sz="1400" dirty="0">
                <a:latin typeface="微软雅黑" panose="020B0503020204020204" pitchFamily="34" charset="-122"/>
                <a:ea typeface="微软雅黑" panose="020B0503020204020204" pitchFamily="34" charset="-122"/>
              </a:rPr>
              <a:t>③ </a:t>
            </a:r>
            <a:r>
              <a:rPr lang="en-US" altLang="zh-CN" sz="1400" dirty="0">
                <a:latin typeface="微软雅黑" panose="020B0503020204020204" pitchFamily="34" charset="-122"/>
                <a:ea typeface="微软雅黑" panose="020B0503020204020204" pitchFamily="34" charset="-122"/>
              </a:rPr>
              <a:t>ACK=0</a:t>
            </a:r>
            <a:r>
              <a:rPr lang="zh-CN" altLang="en-US" sz="1400" dirty="0">
                <a:latin typeface="微软雅黑" panose="020B0503020204020204" pitchFamily="34" charset="-122"/>
                <a:ea typeface="微软雅黑" panose="020B0503020204020204" pitchFamily="34" charset="-122"/>
              </a:rPr>
              <a:t>，初始建立连接值为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，已经收到包的数量，表示当前没有接收到数据</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4319972" y="1488199"/>
            <a:ext cx="4592320" cy="2428875"/>
          </a:xfrm>
          <a:prstGeom prst="rect">
            <a:avLst/>
          </a:prstGeom>
          <a:noFill/>
        </p:spPr>
      </p:pic>
      <p:sp>
        <p:nvSpPr>
          <p:cNvPr id="8"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5831301" y="4069218"/>
            <a:ext cx="156966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三次握手第一步分析</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3964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51584" y="824022"/>
            <a:ext cx="4112404" cy="4159995"/>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61446" y="916444"/>
            <a:ext cx="4241191" cy="4175586"/>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461395" y="997012"/>
            <a:ext cx="4241242" cy="4356484"/>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）点开第二个数据包，查看传输控制协议的具体内容进行分析，服务器发回确认包，标志位为“</a:t>
            </a:r>
            <a:r>
              <a:rPr lang="en-US" altLang="zh-CN" sz="1400" dirty="0">
                <a:latin typeface="微软雅黑" panose="020B0503020204020204" pitchFamily="34" charset="-122"/>
                <a:ea typeface="微软雅黑" panose="020B0503020204020204" pitchFamily="34" charset="-122"/>
              </a:rPr>
              <a:t>SYN</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ACK”</a:t>
            </a:r>
            <a:r>
              <a:rPr lang="zh-CN" altLang="en-US" sz="1400" dirty="0">
                <a:latin typeface="微软雅黑" panose="020B0503020204020204" pitchFamily="34" charset="-122"/>
                <a:ea typeface="微软雅黑" panose="020B0503020204020204" pitchFamily="34" charset="-122"/>
              </a:rPr>
              <a:t>；将</a:t>
            </a:r>
            <a:r>
              <a:rPr lang="en-US" altLang="zh-CN" sz="1400" dirty="0">
                <a:latin typeface="微软雅黑" panose="020B0503020204020204" pitchFamily="34" charset="-122"/>
                <a:ea typeface="微软雅黑" panose="020B0503020204020204" pitchFamily="34" charset="-122"/>
              </a:rPr>
              <a:t>ACK</a:t>
            </a:r>
            <a:r>
              <a:rPr lang="zh-CN" altLang="en-US" sz="1400" dirty="0">
                <a:latin typeface="微软雅黑" panose="020B0503020204020204" pitchFamily="34" charset="-122"/>
                <a:ea typeface="微软雅黑" panose="020B0503020204020204" pitchFamily="34" charset="-122"/>
              </a:rPr>
              <a:t>确认序号设置为客户</a:t>
            </a:r>
            <a:r>
              <a:rPr lang="en-US" altLang="zh-CN" sz="1400" dirty="0">
                <a:latin typeface="微软雅黑" panose="020B0503020204020204" pitchFamily="34" charset="-122"/>
                <a:ea typeface="微软雅黑" panose="020B0503020204020204" pitchFamily="34" charset="-122"/>
              </a:rPr>
              <a:t>ISN</a:t>
            </a:r>
            <a:r>
              <a:rPr lang="zh-CN" altLang="en-US" sz="1400" dirty="0">
                <a:latin typeface="微软雅黑" panose="020B0503020204020204" pitchFamily="34" charset="-122"/>
                <a:ea typeface="微软雅黑" panose="020B0503020204020204" pitchFamily="34" charset="-122"/>
              </a:rPr>
              <a:t>加</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，即</a:t>
            </a:r>
            <a:r>
              <a:rPr lang="en-US" altLang="zh-CN" sz="1400" dirty="0">
                <a:latin typeface="微软雅黑" panose="020B0503020204020204" pitchFamily="34" charset="-122"/>
                <a:ea typeface="微软雅黑" panose="020B0503020204020204" pitchFamily="34" charset="-122"/>
              </a:rPr>
              <a:t>0+1=1</a:t>
            </a:r>
            <a:r>
              <a:rPr lang="zh-CN" altLang="en-US" sz="1400" dirty="0">
                <a:latin typeface="微软雅黑" panose="020B0503020204020204" pitchFamily="34" charset="-122"/>
                <a:ea typeface="微软雅黑" panose="020B0503020204020204" pitchFamily="34" charset="-122"/>
              </a:rPr>
              <a:t>，如图</a:t>
            </a:r>
            <a:r>
              <a:rPr lang="en-US" altLang="zh-CN" sz="1400" dirty="0">
                <a:latin typeface="微软雅黑" panose="020B0503020204020204" pitchFamily="34" charset="-122"/>
                <a:ea typeface="微软雅黑" panose="020B0503020204020204" pitchFamily="34" charset="-122"/>
              </a:rPr>
              <a:t>8-29</a:t>
            </a:r>
            <a:r>
              <a:rPr lang="zh-CN" altLang="en-US" sz="1400" dirty="0">
                <a:latin typeface="微软雅黑" panose="020B0503020204020204" pitchFamily="34" charset="-122"/>
                <a:ea typeface="微软雅黑" panose="020B0503020204020204" pitchFamily="34" charset="-122"/>
              </a:rPr>
              <a:t>所示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可以看到关键属性为：</a:t>
            </a:r>
          </a:p>
          <a:p>
            <a:pPr>
              <a:lnSpc>
                <a:spcPct val="150000"/>
              </a:lnSpc>
            </a:pPr>
            <a:r>
              <a:rPr lang="zh-CN" altLang="en-US" sz="1400" dirty="0">
                <a:latin typeface="微软雅黑" panose="020B0503020204020204" pitchFamily="34" charset="-122"/>
                <a:ea typeface="微软雅黑" panose="020B0503020204020204" pitchFamily="34" charset="-122"/>
              </a:rPr>
              <a:t>① （</a:t>
            </a:r>
            <a:r>
              <a:rPr lang="en-US" altLang="zh-CN" sz="1400" dirty="0">
                <a:latin typeface="微软雅黑" panose="020B0503020204020204" pitchFamily="34" charset="-122"/>
                <a:ea typeface="微软雅黑" panose="020B0503020204020204" pitchFamily="34" charset="-122"/>
              </a:rPr>
              <a:t>SYN+ACK</a:t>
            </a:r>
            <a:r>
              <a:rPr lang="zh-CN" altLang="en-US" sz="1400" dirty="0">
                <a:latin typeface="微软雅黑" panose="020B0503020204020204" pitchFamily="34" charset="-122"/>
                <a:ea typeface="微软雅黑" panose="020B0503020204020204" pitchFamily="34" charset="-122"/>
              </a:rPr>
              <a:t>）标示位，同意建立连接，并回送</a:t>
            </a:r>
            <a:r>
              <a:rPr lang="en-US" altLang="zh-CN" sz="1400" dirty="0">
                <a:latin typeface="微软雅黑" panose="020B0503020204020204" pitchFamily="34" charset="-122"/>
                <a:ea typeface="微软雅黑" panose="020B0503020204020204" pitchFamily="34" charset="-122"/>
              </a:rPr>
              <a:t>SYN+ACK</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② </a:t>
            </a:r>
            <a:r>
              <a:rPr lang="en-US" altLang="zh-CN" sz="1400" dirty="0" err="1">
                <a:latin typeface="微软雅黑" panose="020B0503020204020204" pitchFamily="34" charset="-122"/>
                <a:ea typeface="微软雅黑" panose="020B0503020204020204" pitchFamily="34" charset="-122"/>
              </a:rPr>
              <a:t>Seq</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，初始建立值为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，表示当前还没有发送数据；</a:t>
            </a:r>
          </a:p>
          <a:p>
            <a:pPr>
              <a:lnSpc>
                <a:spcPct val="150000"/>
              </a:lnSpc>
            </a:pPr>
            <a:r>
              <a:rPr lang="zh-CN" altLang="en-US" sz="1400" dirty="0">
                <a:latin typeface="微软雅黑" panose="020B0503020204020204" pitchFamily="34" charset="-122"/>
                <a:ea typeface="微软雅黑" panose="020B0503020204020204" pitchFamily="34" charset="-122"/>
              </a:rPr>
              <a:t>③ </a:t>
            </a:r>
            <a:r>
              <a:rPr lang="en-US" altLang="zh-CN" sz="1400" dirty="0">
                <a:latin typeface="微软雅黑" panose="020B0503020204020204" pitchFamily="34" charset="-122"/>
                <a:ea typeface="微软雅黑" panose="020B0503020204020204" pitchFamily="34" charset="-122"/>
              </a:rPr>
              <a:t>ACK=1</a:t>
            </a:r>
            <a:r>
              <a:rPr lang="zh-CN" altLang="en-US" sz="1400" dirty="0">
                <a:latin typeface="微软雅黑" panose="020B0503020204020204" pitchFamily="34" charset="-122"/>
                <a:ea typeface="微软雅黑" panose="020B0503020204020204" pitchFamily="34" charset="-122"/>
              </a:rPr>
              <a:t>，表示当前端成功接收的数据位数，虽然客户端没有</a:t>
            </a:r>
            <a:r>
              <a:rPr lang="zh-CN" altLang="en-US" sz="1400" dirty="0" smtClean="0">
                <a:latin typeface="微软雅黑" panose="020B0503020204020204" pitchFamily="34" charset="-122"/>
                <a:ea typeface="微软雅黑" panose="020B0503020204020204" pitchFamily="34" charset="-122"/>
              </a:rPr>
              <a:t>发任何</a:t>
            </a:r>
            <a:r>
              <a:rPr lang="zh-CN" altLang="en-US" sz="1400" dirty="0">
                <a:latin typeface="微软雅黑" panose="020B0503020204020204" pitchFamily="34" charset="-122"/>
                <a:ea typeface="微软雅黑" panose="020B0503020204020204" pitchFamily="34" charset="-122"/>
              </a:rPr>
              <a:t>有效数据，确认号还是被加</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，因为包含</a:t>
            </a:r>
            <a:r>
              <a:rPr lang="en-US" altLang="zh-CN" sz="1400" dirty="0">
                <a:latin typeface="微软雅黑" panose="020B0503020204020204" pitchFamily="34" charset="-122"/>
                <a:ea typeface="微软雅黑" panose="020B0503020204020204" pitchFamily="34" charset="-122"/>
              </a:rPr>
              <a:t>SYN</a:t>
            </a:r>
            <a:r>
              <a:rPr lang="zh-CN" altLang="en-US" sz="1400" dirty="0">
                <a:latin typeface="微软雅黑" panose="020B0503020204020204" pitchFamily="34" charset="-122"/>
                <a:ea typeface="微软雅黑" panose="020B0503020204020204" pitchFamily="34" charset="-122"/>
              </a:rPr>
              <a:t>或</a:t>
            </a:r>
            <a:r>
              <a:rPr lang="en-US" altLang="zh-CN" sz="1400" dirty="0">
                <a:latin typeface="微软雅黑" panose="020B0503020204020204" pitchFamily="34" charset="-122"/>
                <a:ea typeface="微软雅黑" panose="020B0503020204020204" pitchFamily="34" charset="-122"/>
              </a:rPr>
              <a:t>FIN</a:t>
            </a:r>
            <a:r>
              <a:rPr lang="zh-CN" altLang="en-US" sz="1400" dirty="0">
                <a:latin typeface="微软雅黑" panose="020B0503020204020204" pitchFamily="34" charset="-122"/>
                <a:ea typeface="微软雅黑" panose="020B0503020204020204" pitchFamily="34" charset="-122"/>
              </a:rPr>
              <a:t>标志位</a:t>
            </a:r>
            <a:r>
              <a:rPr lang="zh-CN" altLang="en-US" sz="1400" dirty="0" smtClean="0">
                <a:latin typeface="微软雅黑" panose="020B0503020204020204" pitchFamily="34" charset="-122"/>
                <a:ea typeface="微软雅黑" panose="020B0503020204020204" pitchFamily="34" charset="-122"/>
              </a:rPr>
              <a:t>。并不</a:t>
            </a:r>
            <a:r>
              <a:rPr lang="zh-CN" altLang="en-US" sz="1400" dirty="0">
                <a:latin typeface="微软雅黑" panose="020B0503020204020204" pitchFamily="34" charset="-122"/>
                <a:ea typeface="微软雅黑" panose="020B0503020204020204" pitchFamily="34" charset="-122"/>
              </a:rPr>
              <a:t>会对有效数据的计数产生影响，因为含有</a:t>
            </a:r>
            <a:r>
              <a:rPr lang="en-US" altLang="zh-CN" sz="1400" dirty="0">
                <a:latin typeface="微软雅黑" panose="020B0503020204020204" pitchFamily="34" charset="-122"/>
                <a:ea typeface="微软雅黑" panose="020B0503020204020204" pitchFamily="34" charset="-122"/>
              </a:rPr>
              <a:t>SYN</a:t>
            </a:r>
            <a:r>
              <a:rPr lang="zh-CN" altLang="en-US" sz="1400" dirty="0">
                <a:latin typeface="微软雅黑" panose="020B0503020204020204" pitchFamily="34" charset="-122"/>
                <a:ea typeface="微软雅黑" panose="020B0503020204020204" pitchFamily="34" charset="-122"/>
              </a:rPr>
              <a:t>或</a:t>
            </a:r>
            <a:r>
              <a:rPr lang="en-US" altLang="zh-CN" sz="1400" dirty="0">
                <a:latin typeface="微软雅黑" panose="020B0503020204020204" pitchFamily="34" charset="-122"/>
                <a:ea typeface="微软雅黑" panose="020B0503020204020204" pitchFamily="34" charset="-122"/>
              </a:rPr>
              <a:t>FIN</a:t>
            </a:r>
            <a:r>
              <a:rPr lang="zh-CN" altLang="en-US" sz="1400" dirty="0">
                <a:latin typeface="微软雅黑" panose="020B0503020204020204" pitchFamily="34" charset="-122"/>
                <a:ea typeface="微软雅黑" panose="020B0503020204020204" pitchFamily="34" charset="-122"/>
              </a:rPr>
              <a:t>标志位的包并不携带有效</a:t>
            </a:r>
            <a:r>
              <a:rPr lang="zh-CN" altLang="en-US" sz="1400" dirty="0" smtClean="0">
                <a:latin typeface="微软雅黑" panose="020B0503020204020204" pitchFamily="34" charset="-122"/>
                <a:ea typeface="微软雅黑" panose="020B0503020204020204" pitchFamily="34" charset="-122"/>
              </a:rPr>
              <a:t>数据。</a:t>
            </a:r>
            <a:endParaRPr lang="zh-CN" altLang="en-US" sz="1400" dirty="0">
              <a:latin typeface="微软雅黑" panose="020B0503020204020204" pitchFamily="34" charset="-122"/>
              <a:ea typeface="微软雅黑" panose="020B0503020204020204" pitchFamily="34" charset="-122"/>
            </a:endParaRP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4837382" y="1213870"/>
            <a:ext cx="4305300" cy="2987675"/>
          </a:xfrm>
          <a:prstGeom prst="rect">
            <a:avLst/>
          </a:prstGeom>
          <a:noFill/>
        </p:spPr>
      </p:pic>
      <p:sp>
        <p:nvSpPr>
          <p:cNvPr id="8"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128257" y="4299942"/>
            <a:ext cx="17235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三次握手法第二步分析</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06511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6461870"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326702" y="712209"/>
            <a:ext cx="4112404" cy="4159995"/>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397053" y="781292"/>
            <a:ext cx="4440329" cy="4362207"/>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355794" y="781292"/>
            <a:ext cx="4375987" cy="461384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）点开第三个数据包，查看传输控制协议的具体内容进行分析，客户端再次发送确认包（</a:t>
            </a:r>
            <a:r>
              <a:rPr lang="en-US" altLang="zh-CN" sz="1400" dirty="0">
                <a:latin typeface="微软雅黑" panose="020B0503020204020204" pitchFamily="34" charset="-122"/>
                <a:ea typeface="微软雅黑" panose="020B0503020204020204" pitchFamily="34" charset="-122"/>
              </a:rPr>
              <a:t>ACK)</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SYN</a:t>
            </a:r>
            <a:r>
              <a:rPr lang="zh-CN" altLang="en-US" sz="1400" dirty="0">
                <a:latin typeface="微软雅黑" panose="020B0503020204020204" pitchFamily="34" charset="-122"/>
                <a:ea typeface="微软雅黑" panose="020B0503020204020204" pitchFamily="34" charset="-122"/>
              </a:rPr>
              <a:t>标志位为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ACK</a:t>
            </a:r>
            <a:r>
              <a:rPr lang="zh-CN" altLang="en-US" sz="1400" dirty="0">
                <a:latin typeface="微软雅黑" panose="020B0503020204020204" pitchFamily="34" charset="-122"/>
                <a:ea typeface="微软雅黑" panose="020B0503020204020204" pitchFamily="34" charset="-122"/>
              </a:rPr>
              <a:t>标志位为</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；并且把服务器发来</a:t>
            </a:r>
            <a:r>
              <a:rPr lang="en-US" altLang="zh-CN" sz="1400" dirty="0">
                <a:latin typeface="微软雅黑" panose="020B0503020204020204" pitchFamily="34" charset="-122"/>
                <a:ea typeface="微软雅黑" panose="020B0503020204020204" pitchFamily="34" charset="-122"/>
              </a:rPr>
              <a:t>ACK</a:t>
            </a:r>
            <a:r>
              <a:rPr lang="zh-CN" altLang="en-US" sz="1400" dirty="0">
                <a:latin typeface="微软雅黑" panose="020B0503020204020204" pitchFamily="34" charset="-122"/>
                <a:ea typeface="微软雅黑" panose="020B0503020204020204" pitchFamily="34" charset="-122"/>
              </a:rPr>
              <a:t>的序号字段</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，放在确定字段中发送给对方；并且在数据段放写</a:t>
            </a:r>
            <a:r>
              <a:rPr lang="en-US" altLang="zh-CN" sz="1400" dirty="0">
                <a:latin typeface="微软雅黑" panose="020B0503020204020204" pitchFamily="34" charset="-122"/>
                <a:ea typeface="微软雅黑" panose="020B0503020204020204" pitchFamily="34" charset="-122"/>
              </a:rPr>
              <a:t>ISN</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，如图</a:t>
            </a:r>
            <a:r>
              <a:rPr lang="en-US" altLang="zh-CN" sz="1400" dirty="0">
                <a:latin typeface="微软雅黑" panose="020B0503020204020204" pitchFamily="34" charset="-122"/>
                <a:ea typeface="微软雅黑" panose="020B0503020204020204" pitchFamily="34" charset="-122"/>
              </a:rPr>
              <a:t>8-30</a:t>
            </a:r>
            <a:r>
              <a:rPr lang="zh-CN" altLang="en-US" sz="1400" dirty="0">
                <a:latin typeface="微软雅黑" panose="020B0503020204020204" pitchFamily="34" charset="-122"/>
                <a:ea typeface="微软雅黑" panose="020B0503020204020204" pitchFamily="34" charset="-122"/>
              </a:rPr>
              <a:t>所示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数据包的关键属性如下：</a:t>
            </a:r>
          </a:p>
          <a:p>
            <a:pPr>
              <a:lnSpc>
                <a:spcPct val="150000"/>
              </a:lnSpc>
            </a:pPr>
            <a:r>
              <a:rPr lang="zh-CN" altLang="en-US" sz="1400" dirty="0">
                <a:latin typeface="微软雅黑" panose="020B0503020204020204" pitchFamily="34" charset="-122"/>
                <a:ea typeface="微软雅黑" panose="020B0503020204020204" pitchFamily="34" charset="-122"/>
              </a:rPr>
              <a:t>① </a:t>
            </a:r>
            <a:r>
              <a:rPr lang="en-US" altLang="zh-CN" sz="1400" dirty="0">
                <a:latin typeface="微软雅黑" panose="020B0503020204020204" pitchFamily="34" charset="-122"/>
                <a:ea typeface="微软雅黑" panose="020B0503020204020204" pitchFamily="34" charset="-122"/>
              </a:rPr>
              <a:t>ACK</a:t>
            </a:r>
            <a:r>
              <a:rPr lang="zh-CN" altLang="en-US" sz="1400" dirty="0">
                <a:latin typeface="微软雅黑" panose="020B0503020204020204" pitchFamily="34" charset="-122"/>
                <a:ea typeface="微软雅黑" panose="020B0503020204020204" pitchFamily="34" charset="-122"/>
              </a:rPr>
              <a:t>，标志位，表示已经收到记录；</a:t>
            </a:r>
          </a:p>
          <a:p>
            <a:pPr>
              <a:lnSpc>
                <a:spcPct val="150000"/>
              </a:lnSpc>
            </a:pPr>
            <a:r>
              <a:rPr lang="zh-CN" altLang="en-US" sz="1400" dirty="0">
                <a:latin typeface="微软雅黑" panose="020B0503020204020204" pitchFamily="34" charset="-122"/>
                <a:ea typeface="微软雅黑" panose="020B0503020204020204" pitchFamily="34" charset="-122"/>
              </a:rPr>
              <a:t>② </a:t>
            </a:r>
            <a:r>
              <a:rPr lang="en-US" altLang="zh-CN" sz="1400" dirty="0" err="1">
                <a:latin typeface="微软雅黑" panose="020B0503020204020204" pitchFamily="34" charset="-122"/>
                <a:ea typeface="微软雅黑" panose="020B0503020204020204" pitchFamily="34" charset="-122"/>
              </a:rPr>
              <a:t>Seq</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，表示当前已经发送</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个数据；</a:t>
            </a:r>
          </a:p>
          <a:p>
            <a:pPr>
              <a:lnSpc>
                <a:spcPct val="150000"/>
              </a:lnSpc>
            </a:pPr>
            <a:r>
              <a:rPr lang="zh-CN" altLang="en-US" sz="1400" dirty="0">
                <a:latin typeface="微软雅黑" panose="020B0503020204020204" pitchFamily="34" charset="-122"/>
                <a:ea typeface="微软雅黑" panose="020B0503020204020204" pitchFamily="34" charset="-122"/>
              </a:rPr>
              <a:t>③ </a:t>
            </a:r>
            <a:r>
              <a:rPr lang="en-US" altLang="zh-CN" sz="1400" dirty="0">
                <a:latin typeface="微软雅黑" panose="020B0503020204020204" pitchFamily="34" charset="-122"/>
                <a:ea typeface="微软雅黑" panose="020B0503020204020204" pitchFamily="34" charset="-122"/>
              </a:rPr>
              <a:t>ACK=1</a:t>
            </a:r>
            <a:r>
              <a:rPr lang="zh-CN" altLang="en-US" sz="1400" dirty="0">
                <a:latin typeface="微软雅黑" panose="020B0503020204020204" pitchFamily="34" charset="-122"/>
                <a:ea typeface="微软雅黑" panose="020B0503020204020204" pitchFamily="34" charset="-122"/>
              </a:rPr>
              <a:t>，表示当前端成功接收的数据位数，虽然服务端没有发送任何有效数据，确认号还是被加</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，因为包含</a:t>
            </a:r>
            <a:r>
              <a:rPr lang="en-US" altLang="zh-CN" sz="1400" dirty="0">
                <a:latin typeface="微软雅黑" panose="020B0503020204020204" pitchFamily="34" charset="-122"/>
                <a:ea typeface="微软雅黑" panose="020B0503020204020204" pitchFamily="34" charset="-122"/>
              </a:rPr>
              <a:t>SYN</a:t>
            </a:r>
            <a:r>
              <a:rPr lang="zh-CN" altLang="en-US" sz="1400" dirty="0">
                <a:latin typeface="微软雅黑" panose="020B0503020204020204" pitchFamily="34" charset="-122"/>
                <a:ea typeface="微软雅黑" panose="020B0503020204020204" pitchFamily="34" charset="-122"/>
              </a:rPr>
              <a:t>或</a:t>
            </a:r>
            <a:r>
              <a:rPr lang="en-US" altLang="zh-CN" sz="1400" dirty="0">
                <a:latin typeface="微软雅黑" panose="020B0503020204020204" pitchFamily="34" charset="-122"/>
                <a:ea typeface="微软雅黑" panose="020B0503020204020204" pitchFamily="34" charset="-122"/>
              </a:rPr>
              <a:t>FIN</a:t>
            </a:r>
            <a:r>
              <a:rPr lang="zh-CN" altLang="en-US" sz="1400" dirty="0">
                <a:latin typeface="微软雅黑" panose="020B0503020204020204" pitchFamily="34" charset="-122"/>
                <a:ea typeface="微软雅黑" panose="020B0503020204020204" pitchFamily="34" charset="-122"/>
              </a:rPr>
              <a:t>标志位（并不会对有效数据的计数产生影响，因为含有</a:t>
            </a:r>
            <a:r>
              <a:rPr lang="en-US" altLang="zh-CN" sz="1400" dirty="0">
                <a:latin typeface="微软雅黑" panose="020B0503020204020204" pitchFamily="34" charset="-122"/>
                <a:ea typeface="微软雅黑" panose="020B0503020204020204" pitchFamily="34" charset="-122"/>
              </a:rPr>
              <a:t>SYN</a:t>
            </a:r>
            <a:r>
              <a:rPr lang="zh-CN" altLang="en-US" sz="1400" dirty="0">
                <a:latin typeface="微软雅黑" panose="020B0503020204020204" pitchFamily="34" charset="-122"/>
                <a:ea typeface="微软雅黑" panose="020B0503020204020204" pitchFamily="34" charset="-122"/>
              </a:rPr>
              <a:t>或</a:t>
            </a:r>
            <a:r>
              <a:rPr lang="en-US" altLang="zh-CN" sz="1400" dirty="0">
                <a:latin typeface="微软雅黑" panose="020B0503020204020204" pitchFamily="34" charset="-122"/>
                <a:ea typeface="微软雅黑" panose="020B0503020204020204" pitchFamily="34" charset="-122"/>
              </a:rPr>
              <a:t>FIN</a:t>
            </a:r>
            <a:r>
              <a:rPr lang="zh-CN" altLang="en-US" sz="1400" dirty="0">
                <a:latin typeface="微软雅黑" panose="020B0503020204020204" pitchFamily="34" charset="-122"/>
                <a:ea typeface="微软雅黑" panose="020B0503020204020204" pitchFamily="34" charset="-122"/>
              </a:rPr>
              <a:t>标志位的包并不携带有效数据</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就这样浏览器和百度服务器通过</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三次握手，建立了连接，开始进行数据交互。</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pic>
        <p:nvPicPr>
          <p:cNvPr id="8" name="图片 7"/>
          <p:cNvPicPr/>
          <p:nvPr/>
        </p:nvPicPr>
        <p:blipFill>
          <a:blip r:embed="rId5">
            <a:extLst>
              <a:ext uri="{28A0092B-C50C-407E-A947-70E740481C1C}">
                <a14:useLocalDpi xmlns:a14="http://schemas.microsoft.com/office/drawing/2010/main" val="0"/>
              </a:ext>
            </a:extLst>
          </a:blip>
          <a:srcRect/>
          <a:stretch>
            <a:fillRect/>
          </a:stretch>
        </p:blipFill>
        <p:spPr>
          <a:xfrm>
            <a:off x="4731781" y="1275191"/>
            <a:ext cx="4371975" cy="3034030"/>
          </a:xfrm>
          <a:prstGeom prst="rect">
            <a:avLst/>
          </a:prstGeom>
          <a:noFill/>
        </p:spPr>
      </p:pic>
      <p:sp>
        <p:nvSpPr>
          <p:cNvPr id="9"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108794" y="4449360"/>
            <a:ext cx="17235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三次握手法第三步分析</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4272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533252" y="1635646"/>
            <a:ext cx="4077495"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8.2 </a:t>
            </a:r>
            <a:r>
              <a:rPr lang="zh-CN" altLang="en-US" sz="3200" b="1" dirty="0">
                <a:solidFill>
                  <a:schemeClr val="accent1"/>
                </a:solidFill>
                <a:ea typeface="微软雅黑" panose="020B0503020204020204" pitchFamily="34" charset="-122"/>
              </a:rPr>
              <a:t>排除网络故障</a:t>
            </a:r>
          </a:p>
        </p:txBody>
      </p:sp>
    </p:spTree>
    <p:extLst>
      <p:ext uri="{BB962C8B-B14F-4D97-AF65-F5344CB8AC3E}">
        <p14:creationId xmlns:p14="http://schemas.microsoft.com/office/powerpoint/2010/main" val="152860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615349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3861447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1079612" y="1311610"/>
            <a:ext cx="6792230" cy="2196244"/>
            <a:chOff x="1200150" y="1847850"/>
            <a:chExt cx="9867900" cy="1492983"/>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544483" y="1876926"/>
              <a:ext cx="9179232" cy="1135298"/>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办公室网络线路已经连接好，教务处张老师想要通过网络向同部门的李老师发送文件，但是他发现无法完成文件的传输。这是为什么呢？是网络的线路出了问题？或者是哪里没有配置好吗？</a:t>
              </a:r>
            </a:p>
            <a:p>
              <a:pPr indent="4860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本次任务将会介绍一些常用的网络故障诊断方法、网络检测命令和网络检测工具的使用方法，对网络进行测试后，找出问题所在，解决这个问题。</a:t>
              </a:r>
            </a:p>
          </p:txBody>
        </p:sp>
      </p:grpSp>
    </p:spTree>
    <p:extLst>
      <p:ext uri="{BB962C8B-B14F-4D97-AF65-F5344CB8AC3E}">
        <p14:creationId xmlns:p14="http://schemas.microsoft.com/office/powerpoint/2010/main" val="42312458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284431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网络故障的主要现象和原因</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0" y="2859783"/>
            <a:ext cx="2988331"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常用的网络测试工具</a:t>
            </a:r>
            <a:endParaRPr lang="zh-CN" altLang="en-US" sz="1200" dirty="0">
              <a:solidFill>
                <a:schemeClr val="tx1">
                  <a:lumMod val="65000"/>
                  <a:lumOff val="35000"/>
                </a:schemeClr>
              </a:solidFill>
            </a:endParaRPr>
          </a:p>
        </p:txBody>
      </p:sp>
      <p:sp>
        <p:nvSpPr>
          <p:cNvPr id="9" name="文本框 8"/>
          <p:cNvSpPr txBox="1">
            <a:spLocks noChangeArrowheads="1"/>
          </p:cNvSpPr>
          <p:nvPr/>
        </p:nvSpPr>
        <p:spPr bwMode="auto">
          <a:xfrm>
            <a:off x="4754708" y="3183819"/>
            <a:ext cx="2988331"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蟾宫的网络检测命令</a:t>
            </a:r>
            <a:endParaRPr lang="zh-CN" altLang="en-US" sz="1200" dirty="0">
              <a:solidFill>
                <a:schemeClr val="tx1">
                  <a:lumMod val="65000"/>
                  <a:lumOff val="35000"/>
                </a:schemeClr>
              </a:solidFill>
            </a:endParaRPr>
          </a:p>
        </p:txBody>
      </p:sp>
      <p:sp>
        <p:nvSpPr>
          <p:cNvPr id="10" name="文本框 9"/>
          <p:cNvSpPr txBox="1">
            <a:spLocks noChangeArrowheads="1"/>
          </p:cNvSpPr>
          <p:nvPr/>
        </p:nvSpPr>
        <p:spPr bwMode="auto">
          <a:xfrm>
            <a:off x="4752020" y="3507855"/>
            <a:ext cx="2988331"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排除网络故障的基本步骤</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918630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1.</a:t>
            </a:r>
            <a:r>
              <a:rPr lang="zh-CN" altLang="en-US" sz="1600" dirty="0" smtClean="0">
                <a:solidFill>
                  <a:schemeClr val="accent1"/>
                </a:solidFill>
                <a:ea typeface="微软雅黑" panose="020B0503020204020204" pitchFamily="34" charset="-122"/>
              </a:rPr>
              <a:t>网络故障的主要现象和原因</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网络</a:t>
            </a:r>
            <a:r>
              <a:rPr lang="zh-CN" altLang="en-US" sz="1600" dirty="0" smtClean="0">
                <a:solidFill>
                  <a:schemeClr val="accent1"/>
                </a:solidFill>
                <a:ea typeface="微软雅黑" panose="020B0503020204020204" pitchFamily="34" charset="-122"/>
              </a:rPr>
              <a:t>连接</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07604" y="843558"/>
            <a:ext cx="6792230" cy="4689080"/>
            <a:chOff x="1200150" y="1847850"/>
            <a:chExt cx="9867900" cy="164829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640028"/>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网络故障总的来讲就是硬件故障和软件故障，即网络连接故障、配置文件和选项故障、网络协议问题及网络服务问题等。</a:t>
              </a:r>
            </a:p>
            <a:p>
              <a:pPr indent="486000">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）网络连接</a:t>
              </a:r>
            </a:p>
            <a:p>
              <a:pPr indent="486000">
                <a:lnSpc>
                  <a:spcPct val="150000"/>
                </a:lnSpc>
              </a:pPr>
              <a:r>
                <a:rPr lang="zh-CN" altLang="en-US" sz="1400" dirty="0">
                  <a:latin typeface="微软雅黑" panose="020B0503020204020204" pitchFamily="34" charset="-122"/>
                  <a:ea typeface="微软雅黑" panose="020B0503020204020204" pitchFamily="34" charset="-122"/>
                </a:rPr>
                <a:t>网络连接是故障发生后首先应当考虑的原因。连接的问题通常是由网卡、跳线、信息点插座、网线、交换机等设备和通信介质引起的。其中，任何一个设备的损坏，都会导致网络连接的中断。例如，当一台计算机不能浏览</a:t>
              </a:r>
              <a:r>
                <a:rPr lang="en-US" altLang="zh-CN" sz="1400" dirty="0">
                  <a:latin typeface="微软雅黑" panose="020B0503020204020204" pitchFamily="34" charset="-122"/>
                  <a:ea typeface="微软雅黑" panose="020B0503020204020204" pitchFamily="34" charset="-122"/>
                </a:rPr>
                <a:t>Web</a:t>
              </a:r>
              <a:r>
                <a:rPr lang="zh-CN" altLang="en-US" sz="1400" dirty="0">
                  <a:latin typeface="微软雅黑" panose="020B0503020204020204" pitchFamily="34" charset="-122"/>
                  <a:ea typeface="微软雅黑" panose="020B0503020204020204" pitchFamily="34" charset="-122"/>
                </a:rPr>
                <a:t>页面时，首先想到的就是网络链路的问题。到底是不是这个原因，需要通过测试进行验证。</a:t>
              </a:r>
              <a:r>
                <a:rPr lang="en-US" altLang="zh-CN" sz="1400" dirty="0">
                  <a:latin typeface="微软雅黑" panose="020B0503020204020204" pitchFamily="34" charset="-122"/>
                  <a:ea typeface="微软雅黑" panose="020B0503020204020204" pitchFamily="34" charset="-122"/>
                </a:rPr>
                <a:t>FTP</a:t>
              </a:r>
              <a:r>
                <a:rPr lang="zh-CN" altLang="en-US" sz="1400" dirty="0">
                  <a:latin typeface="微软雅黑" panose="020B0503020204020204" pitchFamily="34" charset="-122"/>
                  <a:ea typeface="微软雅黑" panose="020B0503020204020204" pitchFamily="34" charset="-122"/>
                </a:rPr>
                <a:t>可以登录吗？看得到网上邻居吗？可以收发电子邮件吗？</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得到网络内同一网段的其他计算机吗？只要其中一项回答为“</a:t>
              </a:r>
              <a:r>
                <a:rPr lang="en-US" altLang="zh-CN" sz="1400" dirty="0">
                  <a:latin typeface="微软雅黑" panose="020B0503020204020204" pitchFamily="34" charset="-122"/>
                  <a:ea typeface="微软雅黑" panose="020B0503020204020204" pitchFamily="34" charset="-122"/>
                </a:rPr>
                <a:t>Yes”</a:t>
              </a:r>
              <a:r>
                <a:rPr lang="zh-CN" altLang="en-US" sz="1400" dirty="0">
                  <a:latin typeface="微软雅黑" panose="020B0503020204020204" pitchFamily="34" charset="-122"/>
                  <a:ea typeface="微软雅黑" panose="020B0503020204020204" pitchFamily="34" charset="-122"/>
                </a:rPr>
                <a:t>，那就不是连接问题。当然，即使回答为“</a:t>
              </a:r>
              <a:r>
                <a:rPr lang="en-US" altLang="zh-CN" sz="1400" dirty="0">
                  <a:latin typeface="微软雅黑" panose="020B0503020204020204" pitchFamily="34" charset="-122"/>
                  <a:ea typeface="微软雅黑" panose="020B0503020204020204" pitchFamily="34" charset="-122"/>
                </a:rPr>
                <a:t>No”</a:t>
              </a:r>
              <a:r>
                <a:rPr lang="zh-CN" altLang="en-US" sz="1400" dirty="0">
                  <a:latin typeface="微软雅黑" panose="020B0503020204020204" pitchFamily="34" charset="-122"/>
                  <a:ea typeface="微软雅黑" panose="020B0503020204020204" pitchFamily="34" charset="-122"/>
                </a:rPr>
                <a:t>，也不一定说明连接一定有问题，而是可能有问题，因为计算机协议的配置出了问题也会导致上述现象的发生。另外，我们还可以观察网卡和交换机的指示灯是否闪烁以及闪烁是否正常。</a:t>
              </a:r>
            </a:p>
          </p:txBody>
        </p:sp>
      </p:grpSp>
    </p:spTree>
    <p:extLst>
      <p:ext uri="{BB962C8B-B14F-4D97-AF65-F5344CB8AC3E}">
        <p14:creationId xmlns:p14="http://schemas.microsoft.com/office/powerpoint/2010/main" val="2840586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636709"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1.</a:t>
            </a:r>
            <a:r>
              <a:rPr lang="zh-CN" altLang="en-US" sz="1600" dirty="0" smtClean="0">
                <a:solidFill>
                  <a:schemeClr val="accent1"/>
                </a:solidFill>
                <a:ea typeface="微软雅黑" panose="020B0503020204020204" pitchFamily="34" charset="-122"/>
              </a:rPr>
              <a:t>网络故障的主要现象和原因</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配置文件和</a:t>
            </a:r>
            <a:r>
              <a:rPr lang="zh-CN" altLang="en-US" sz="1600" dirty="0" smtClean="0">
                <a:solidFill>
                  <a:schemeClr val="accent1"/>
                </a:solidFill>
                <a:ea typeface="微软雅黑" panose="020B0503020204020204" pitchFamily="34" charset="-122"/>
              </a:rPr>
              <a:t>选项</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07604" y="764120"/>
            <a:ext cx="6792230" cy="4326683"/>
            <a:chOff x="1200150" y="1819926"/>
            <a:chExt cx="9867900" cy="1520907"/>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200150" y="1819926"/>
              <a:ext cx="9604929" cy="1495848"/>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）配置文件和选项</a:t>
              </a:r>
              <a:endParaRPr lang="en-US" altLang="zh-CN" sz="1400" dirty="0" smtClean="0">
                <a:latin typeface="微软雅黑" panose="020B0503020204020204" pitchFamily="34" charset="-122"/>
                <a:ea typeface="微软雅黑" panose="020B0503020204020204" pitchFamily="34" charset="-122"/>
              </a:endParaRPr>
            </a:p>
            <a:p>
              <a:pPr indent="486000">
                <a:lnSpc>
                  <a:spcPct val="150000"/>
                </a:lnSpc>
              </a:pPr>
              <a:r>
                <a:rPr lang="zh-CN" altLang="en-US" sz="1400" dirty="0" smtClean="0">
                  <a:latin typeface="微软雅黑" panose="020B0503020204020204" pitchFamily="34" charset="-122"/>
                  <a:ea typeface="微软雅黑" panose="020B0503020204020204" pitchFamily="34" charset="-122"/>
                </a:rPr>
                <a:t>交换机</a:t>
              </a:r>
              <a:r>
                <a:rPr lang="zh-CN" altLang="en-US" sz="1400" dirty="0">
                  <a:latin typeface="微软雅黑" panose="020B0503020204020204" pitchFamily="34" charset="-122"/>
                  <a:ea typeface="微软雅黑" panose="020B0503020204020204" pitchFamily="34" charset="-122"/>
                </a:rPr>
                <a:t>和路由器设备通过配置文件来保存设置，而服务器和计算机通过配置选项来设置功能，其中任何一台设备的配置文件和配置选项设置不当，都会导致网络故障。例如，路由器的访问控制列表配置不当，会导致</a:t>
              </a:r>
              <a:r>
                <a:rPr lang="en-US" altLang="zh-CN" sz="1400" dirty="0">
                  <a:latin typeface="微软雅黑" panose="020B0503020204020204" pitchFamily="34" charset="-122"/>
                  <a:ea typeface="微软雅黑" panose="020B0503020204020204" pitchFamily="34" charset="-122"/>
                </a:rPr>
                <a:t>Internet</a:t>
              </a:r>
              <a:r>
                <a:rPr lang="zh-CN" altLang="en-US" sz="1400" dirty="0">
                  <a:latin typeface="微软雅黑" panose="020B0503020204020204" pitchFamily="34" charset="-122"/>
                  <a:ea typeface="微软雅黑" panose="020B0503020204020204" pitchFamily="34" charset="-122"/>
                </a:rPr>
                <a:t>连接故障；交换机的</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设置不当，会导致</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间的通信故障，彼此之间无法访问；服务器权限设置不当，会导致资源无法共享或者无法获得足够的权限；计算机网卡配置不当，会导致无法连接等。因此，在排除了硬件故障之后，就需要重点检查配置文件和选项的故障。例如，某台计算机无法接入网络，或者无法同连接至同一交换机的其他计算机通信时，应当检查接入层交换机的配置；某台接入层交换机无法连接至外部网络时，应当检查交换机的级联端口，以及汇聚层交换机的配置；同一</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或几个</a:t>
              </a:r>
              <a:r>
                <a:rPr lang="en-US" altLang="zh-CN" sz="1400" dirty="0">
                  <a:latin typeface="微软雅黑" panose="020B0503020204020204" pitchFamily="34" charset="-122"/>
                  <a:ea typeface="微软雅黑" panose="020B0503020204020204" pitchFamily="34" charset="-122"/>
                </a:rPr>
                <a:t>VLAN</a:t>
              </a:r>
              <a:r>
                <a:rPr lang="zh-CN" altLang="en-US" sz="1400" dirty="0">
                  <a:latin typeface="微软雅黑" panose="020B0503020204020204" pitchFamily="34" charset="-122"/>
                  <a:ea typeface="微软雅黑" panose="020B0503020204020204" pitchFamily="34" charset="-122"/>
                </a:rPr>
                <a:t>内的交换机无法访问时，应检查接入层、汇聚层或核心层交换机的配置；当所有交换机都无法访问</a:t>
              </a:r>
              <a:r>
                <a:rPr lang="en-US" altLang="zh-CN" sz="1400" dirty="0">
                  <a:latin typeface="微软雅黑" panose="020B0503020204020204" pitchFamily="34" charset="-122"/>
                  <a:ea typeface="微软雅黑" panose="020B0503020204020204" pitchFamily="34" charset="-122"/>
                </a:rPr>
                <a:t>Internet</a:t>
              </a:r>
              <a:r>
                <a:rPr lang="zh-CN" altLang="en-US" sz="1400" dirty="0">
                  <a:latin typeface="微软雅黑" panose="020B0503020204020204" pitchFamily="34" charset="-122"/>
                  <a:ea typeface="微软雅黑" panose="020B0503020204020204" pitchFamily="34" charset="-122"/>
                </a:rPr>
                <a:t>时，应当检查路由器或代理服务器的配置；个别服务无法实现时，应检查提供该服务的服务器的配置。</a:t>
              </a:r>
            </a:p>
          </p:txBody>
        </p:sp>
      </p:grpSp>
    </p:spTree>
    <p:extLst>
      <p:ext uri="{BB962C8B-B14F-4D97-AF65-F5344CB8AC3E}">
        <p14:creationId xmlns:p14="http://schemas.microsoft.com/office/powerpoint/2010/main" val="35109626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1.</a:t>
            </a:r>
            <a:r>
              <a:rPr lang="zh-CN" altLang="en-US" sz="1600" dirty="0" smtClean="0">
                <a:solidFill>
                  <a:schemeClr val="accent1"/>
                </a:solidFill>
                <a:ea typeface="微软雅黑" panose="020B0503020204020204" pitchFamily="34" charset="-122"/>
              </a:rPr>
              <a:t>网络故障的主要现象和原因</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网络</a:t>
            </a:r>
            <a:r>
              <a:rPr lang="zh-CN" altLang="en-US" sz="1600" dirty="0">
                <a:solidFill>
                  <a:schemeClr val="accent1"/>
                </a:solidFill>
                <a:ea typeface="微软雅黑" panose="020B0503020204020204" pitchFamily="34" charset="-122"/>
              </a:rPr>
              <a:t>协议</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1239602"/>
            <a:ext cx="6792230" cy="2520280"/>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814257"/>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）网络协议</a:t>
              </a:r>
            </a:p>
            <a:p>
              <a:pPr indent="486000">
                <a:lnSpc>
                  <a:spcPct val="150000"/>
                </a:lnSpc>
              </a:pPr>
              <a:r>
                <a:rPr lang="zh-CN" altLang="en-US" sz="1400" dirty="0">
                  <a:latin typeface="微软雅黑" panose="020B0503020204020204" pitchFamily="34" charset="-122"/>
                  <a:ea typeface="微软雅黑" panose="020B0503020204020204" pitchFamily="34" charset="-122"/>
                </a:rPr>
                <a:t>网络协议，就是在计算机网络中网络设备“交谈”所使用的语言。如果没有网络协议，计算机和网络设备之间就无法进行通信。因此，网络协议的配置在网络中处于举足轻重的作用，决定网络能否正常运行。网络协议的范围非常广泛，既包括交换机和路由器中的网络协议，也包括服务器、工作站的网络协议。其中任何协议的配置不当，或者没有正常工作，都可能导致网络瘫痪，或导致某些服务终止，从而引发网络故障。</a:t>
              </a:r>
            </a:p>
          </p:txBody>
        </p:sp>
      </p:grpSp>
    </p:spTree>
    <p:extLst>
      <p:ext uri="{BB962C8B-B14F-4D97-AF65-F5344CB8AC3E}">
        <p14:creationId xmlns:p14="http://schemas.microsoft.com/office/powerpoint/2010/main" val="35840482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1.</a:t>
            </a:r>
            <a:r>
              <a:rPr lang="zh-CN" altLang="en-US" sz="1600" dirty="0" smtClean="0">
                <a:solidFill>
                  <a:schemeClr val="accent1"/>
                </a:solidFill>
                <a:ea typeface="微软雅黑" panose="020B0503020204020204" pitchFamily="34" charset="-122"/>
              </a:rPr>
              <a:t>网络故障的主要现象和原因</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网络服务故障</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1239601"/>
            <a:ext cx="6792230" cy="3348373"/>
            <a:chOff x="1200150" y="1847850"/>
            <a:chExt cx="9867900" cy="157191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563648"/>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）网络服务故障</a:t>
              </a:r>
            </a:p>
            <a:p>
              <a:pPr indent="486000">
                <a:lnSpc>
                  <a:spcPct val="150000"/>
                </a:lnSpc>
              </a:pPr>
              <a:r>
                <a:rPr lang="zh-CN" altLang="en-US" sz="1400" dirty="0">
                  <a:latin typeface="微软雅黑" panose="020B0503020204020204" pitchFamily="34" charset="-122"/>
                  <a:ea typeface="微软雅黑" panose="020B0503020204020204" pitchFamily="34" charset="-122"/>
                </a:rPr>
                <a:t>网络服务故障主要包括三个方面，即服务器硬件故障、网络操作系统故障和网络服务故障。所有的网络服务必须进行严格的配置或授权，否则，就会导致网络服务故障。例如，服务器权限的设置不当，会导致资源无法访问的故障；主目录或者默认文件名指定错误，会导致</a:t>
              </a:r>
              <a:r>
                <a:rPr lang="en-US" altLang="zh-CN" sz="1400" dirty="0">
                  <a:latin typeface="微软雅黑" panose="020B0503020204020204" pitchFamily="34" charset="-122"/>
                  <a:ea typeface="微软雅黑" panose="020B0503020204020204" pitchFamily="34" charset="-122"/>
                </a:rPr>
                <a:t>Web</a:t>
              </a:r>
              <a:r>
                <a:rPr lang="zh-CN" altLang="en-US" sz="1400" dirty="0">
                  <a:latin typeface="微软雅黑" panose="020B0503020204020204" pitchFamily="34" charset="-122"/>
                  <a:ea typeface="微软雅黑" panose="020B0503020204020204" pitchFamily="34" charset="-122"/>
                </a:rPr>
                <a:t>网站发布错误；端口映射错误，会导致无法提供某种服务等。因此，当排除硬件故障、配置文件和选项的故障之后，就应当检查网络设备的配置，尤其是连接网络服务器的交换机的配置；如果只有个别服务无法实现，则应当检查相应网络服务的相关配置。</a:t>
              </a:r>
            </a:p>
          </p:txBody>
        </p:sp>
      </p:grpSp>
    </p:spTree>
    <p:extLst>
      <p:ext uri="{BB962C8B-B14F-4D97-AF65-F5344CB8AC3E}">
        <p14:creationId xmlns:p14="http://schemas.microsoft.com/office/powerpoint/2010/main" val="25429854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常用的网络测试工具</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万用表</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807555"/>
            <a:ext cx="6792230" cy="3780420"/>
            <a:chOff x="1200150" y="1847850"/>
            <a:chExt cx="9867900" cy="157191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563648"/>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网络故障的诊断和排除是一项实践性和技巧性很强的工作，如果适当借助一些工具，往往能达到事半功倍的效果。网络测试工具为防止网络故障的发生及查找故障点提供了有效手段。下面介绍两种常用的故障诊断工具。</a:t>
              </a:r>
            </a:p>
            <a:p>
              <a:pPr indent="486000">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）万用表</a:t>
              </a:r>
            </a:p>
            <a:p>
              <a:pPr indent="486000">
                <a:lnSpc>
                  <a:spcPct val="150000"/>
                </a:lnSpc>
              </a:pPr>
              <a:r>
                <a:rPr lang="zh-CN" altLang="en-US" sz="1400" dirty="0">
                  <a:latin typeface="微软雅黑" panose="020B0503020204020204" pitchFamily="34" charset="-122"/>
                  <a:ea typeface="微软雅黑" panose="020B0503020204020204" pitchFamily="34" charset="-122"/>
                </a:rPr>
                <a:t>万用表是检测网络传输介质是否正常导通的基本工具，也是最常用的工具。利用万用表的欧姆挡，能测试网络中单个导线（一条芯线的两端）是否连通（读到的欧姆值较小且接近</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表明测量的两端导通；读到的欧姆值较大且接近无穷大，表明测量的两端不导通，同一根线的两端应该是导通的），可以得知导线一端接头的几号引脚与另一端接头的几号引脚相对应，但此方法不能测出信号经过导线的衰减情况。</a:t>
              </a:r>
            </a:p>
          </p:txBody>
        </p:sp>
      </p:grpSp>
    </p:spTree>
    <p:extLst>
      <p:ext uri="{BB962C8B-B14F-4D97-AF65-F5344CB8AC3E}">
        <p14:creationId xmlns:p14="http://schemas.microsoft.com/office/powerpoint/2010/main" val="33622810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常用的网络测试工具</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测线仪</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1239601"/>
            <a:ext cx="6792230" cy="3180236"/>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390875"/>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）测线仪</a:t>
              </a:r>
            </a:p>
            <a:p>
              <a:pPr indent="486000">
                <a:lnSpc>
                  <a:spcPct val="150000"/>
                </a:lnSpc>
              </a:pPr>
              <a:r>
                <a:rPr lang="zh-CN" altLang="en-US" sz="1400" dirty="0">
                  <a:latin typeface="微软雅黑" panose="020B0503020204020204" pitchFamily="34" charset="-122"/>
                  <a:ea typeface="微软雅黑" panose="020B0503020204020204" pitchFamily="34" charset="-122"/>
                </a:rPr>
                <a:t>测线仪是一种比较经济的专用网络测试工具，普通价格在百元上下。通常测线仪由两个部分组成：一个是主机，另一个是子机，主机或子机上有一组指示灯（有的测线仪主机和子机各有一组指示灯）、</a:t>
              </a:r>
              <a:r>
                <a:rPr lang="en-US" altLang="zh-CN" sz="1400" dirty="0">
                  <a:latin typeface="微软雅黑" panose="020B0503020204020204" pitchFamily="34" charset="-122"/>
                  <a:ea typeface="微软雅黑" panose="020B0503020204020204" pitchFamily="34" charset="-122"/>
                </a:rPr>
                <a:t>RJ-45</a:t>
              </a:r>
              <a:r>
                <a:rPr lang="zh-CN" altLang="en-US" sz="1400" dirty="0">
                  <a:latin typeface="微软雅黑" panose="020B0503020204020204" pitchFamily="34" charset="-122"/>
                  <a:ea typeface="微软雅黑" panose="020B0503020204020204" pitchFamily="34" charset="-122"/>
                </a:rPr>
                <a:t>接头的插口、</a:t>
              </a:r>
              <a:r>
                <a:rPr lang="en-US" altLang="zh-CN" sz="1400" dirty="0">
                  <a:latin typeface="微软雅黑" panose="020B0503020204020204" pitchFamily="34" charset="-122"/>
                  <a:ea typeface="微软雅黑" panose="020B0503020204020204" pitchFamily="34" charset="-122"/>
                </a:rPr>
                <a:t>BNC</a:t>
              </a:r>
              <a:r>
                <a:rPr lang="zh-CN" altLang="en-US" sz="1400" dirty="0">
                  <a:latin typeface="微软雅黑" panose="020B0503020204020204" pitchFamily="34" charset="-122"/>
                  <a:ea typeface="微软雅黑" panose="020B0503020204020204" pitchFamily="34" charset="-122"/>
                </a:rPr>
                <a:t>接头的插口。检测时将</a:t>
              </a:r>
              <a:r>
                <a:rPr lang="en-US" altLang="zh-CN" sz="1400" dirty="0">
                  <a:latin typeface="微软雅黑" panose="020B0503020204020204" pitchFamily="34" charset="-122"/>
                  <a:ea typeface="微软雅黑" panose="020B0503020204020204" pitchFamily="34" charset="-122"/>
                </a:rPr>
                <a:t>LAN</a:t>
              </a:r>
              <a:r>
                <a:rPr lang="zh-CN" altLang="en-US" sz="1400" dirty="0">
                  <a:latin typeface="微软雅黑" panose="020B0503020204020204" pitchFamily="34" charset="-122"/>
                  <a:ea typeface="微软雅黑" panose="020B0503020204020204" pitchFamily="34" charset="-122"/>
                </a:rPr>
                <a:t>线缆两端的接头插人对应的插口中，打开测线仪电源，当网络传输介质电缆导通正常时，主机或子机上的对应指示灯发亮，表明</a:t>
              </a:r>
              <a:r>
                <a:rPr lang="en-US" altLang="zh-CN" sz="1400" dirty="0">
                  <a:latin typeface="微软雅黑" panose="020B0503020204020204" pitchFamily="34" charset="-122"/>
                  <a:ea typeface="微软雅黑" panose="020B0503020204020204" pitchFamily="34" charset="-122"/>
                </a:rPr>
                <a:t>LAN</a:t>
              </a:r>
              <a:r>
                <a:rPr lang="zh-CN" altLang="en-US" sz="1400" dirty="0">
                  <a:latin typeface="微软雅黑" panose="020B0503020204020204" pitchFamily="34" charset="-122"/>
                  <a:ea typeface="微软雅黑" panose="020B0503020204020204" pitchFamily="34" charset="-122"/>
                </a:rPr>
                <a:t>电缆导通正常，如果主机或子机上的对应指示灯有不发亮的灯，则表明</a:t>
              </a:r>
              <a:r>
                <a:rPr lang="en-US" altLang="zh-CN" sz="1400" dirty="0">
                  <a:latin typeface="微软雅黑" panose="020B0503020204020204" pitchFamily="34" charset="-122"/>
                  <a:ea typeface="微软雅黑" panose="020B0503020204020204" pitchFamily="34" charset="-122"/>
                </a:rPr>
                <a:t>LAN</a:t>
              </a:r>
              <a:r>
                <a:rPr lang="zh-CN" altLang="en-US" sz="1400" dirty="0">
                  <a:latin typeface="微软雅黑" panose="020B0503020204020204" pitchFamily="34" charset="-122"/>
                  <a:ea typeface="微软雅黑" panose="020B0503020204020204" pitchFamily="34" charset="-122"/>
                </a:rPr>
                <a:t>电缆导通有问题。电缆测试器的部分功能也可以用万用表来模拟，但在检测</a:t>
              </a:r>
              <a:r>
                <a:rPr lang="en-US" altLang="zh-CN" sz="1400" dirty="0">
                  <a:latin typeface="微软雅黑" panose="020B0503020204020204" pitchFamily="34" charset="-122"/>
                  <a:ea typeface="微软雅黑" panose="020B0503020204020204" pitchFamily="34" charset="-122"/>
                </a:rPr>
                <a:t>LAN</a:t>
              </a:r>
              <a:r>
                <a:rPr lang="zh-CN" altLang="en-US" sz="1400" dirty="0">
                  <a:latin typeface="微软雅黑" panose="020B0503020204020204" pitchFamily="34" charset="-122"/>
                  <a:ea typeface="微软雅黑" panose="020B0503020204020204" pitchFamily="34" charset="-122"/>
                </a:rPr>
                <a:t>网线时，电缆测试器比万用表更方便。</a:t>
              </a:r>
            </a:p>
          </p:txBody>
        </p:sp>
      </p:grpSp>
    </p:spTree>
    <p:extLst>
      <p:ext uri="{BB962C8B-B14F-4D97-AF65-F5344CB8AC3E}">
        <p14:creationId xmlns:p14="http://schemas.microsoft.com/office/powerpoint/2010/main" val="28328565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常用的</a:t>
            </a:r>
            <a:r>
              <a:rPr lang="zh-CN" altLang="en-US" sz="1600" dirty="0" smtClean="0">
                <a:solidFill>
                  <a:schemeClr val="accent1"/>
                </a:solidFill>
                <a:ea typeface="微软雅黑" panose="020B0503020204020204" pitchFamily="34" charset="-122"/>
              </a:rPr>
              <a:t>网络检测命令</a:t>
            </a:r>
            <a:r>
              <a:rPr lang="en-US" altLang="zh-CN" sz="1600" dirty="0" smtClean="0">
                <a:solidFill>
                  <a:schemeClr val="accent1"/>
                </a:solidFill>
                <a:ea typeface="微软雅黑" panose="020B0503020204020204" pitchFamily="34" charset="-122"/>
              </a:rPr>
              <a:t>——Ping</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1239601"/>
            <a:ext cx="6792230" cy="3180236"/>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632314"/>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a:t>
              </a:r>
            </a:p>
            <a:p>
              <a:pPr indent="486000">
                <a:lnSpc>
                  <a:spcPct val="150000"/>
                </a:lnSpc>
              </a:pPr>
              <a:r>
                <a:rPr lang="zh-CN" altLang="en-US" sz="1400" dirty="0">
                  <a:latin typeface="微软雅黑" panose="020B0503020204020204" pitchFamily="34" charset="-122"/>
                  <a:ea typeface="微软雅黑" panose="020B0503020204020204" pitchFamily="34" charset="-122"/>
                </a:rPr>
                <a:t>网络管理中，</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是最常使用的命令之一，</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指令主要用于检查网络的连接和相应速度。</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命令的用法在任务</a:t>
              </a:r>
              <a:r>
                <a:rPr lang="en-US" altLang="zh-CN" sz="1400" dirty="0">
                  <a:latin typeface="微软雅黑" panose="020B0503020204020204" pitchFamily="34" charset="-122"/>
                  <a:ea typeface="微软雅黑" panose="020B0503020204020204" pitchFamily="34" charset="-122"/>
                </a:rPr>
                <a:t>5.2</a:t>
              </a:r>
              <a:r>
                <a:rPr lang="zh-CN" altLang="en-US" sz="1400" dirty="0">
                  <a:latin typeface="微软雅黑" panose="020B0503020204020204" pitchFamily="34" charset="-122"/>
                  <a:ea typeface="微软雅黑" panose="020B0503020204020204" pitchFamily="34" charset="-122"/>
                </a:rPr>
                <a:t>中已做了详细的介绍，此处不再过多说明。</a:t>
              </a:r>
            </a:p>
          </p:txBody>
        </p:sp>
      </p:grpSp>
    </p:spTree>
    <p:extLst>
      <p:ext uri="{BB962C8B-B14F-4D97-AF65-F5344CB8AC3E}">
        <p14:creationId xmlns:p14="http://schemas.microsoft.com/office/powerpoint/2010/main" val="16391258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常用的</a:t>
            </a:r>
            <a:r>
              <a:rPr lang="zh-CN" altLang="en-US" sz="1600" dirty="0" smtClean="0">
                <a:solidFill>
                  <a:schemeClr val="accent1"/>
                </a:solidFill>
                <a:ea typeface="微软雅黑" panose="020B0503020204020204" pitchFamily="34" charset="-122"/>
              </a:rPr>
              <a:t>网络检测命令</a:t>
            </a:r>
            <a:r>
              <a:rPr lang="en-US" altLang="zh-CN" sz="1600" dirty="0" smtClean="0">
                <a:solidFill>
                  <a:schemeClr val="accent1"/>
                </a:solidFill>
                <a:ea typeface="微软雅黑" panose="020B0503020204020204" pitchFamily="34" charset="-122"/>
              </a:rPr>
              <a:t>——</a:t>
            </a:r>
            <a:r>
              <a:rPr lang="en-US" altLang="zh-CN" sz="1600" dirty="0" err="1" smtClean="0">
                <a:solidFill>
                  <a:schemeClr val="accent1"/>
                </a:solidFill>
                <a:ea typeface="微软雅黑" panose="020B0503020204020204" pitchFamily="34" charset="-122"/>
              </a:rPr>
              <a:t>ipconfig</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1239601"/>
            <a:ext cx="6792230" cy="3180236"/>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390875"/>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ipconfig</a:t>
              </a:r>
              <a:r>
                <a:rPr lang="zh-CN" altLang="en-US" sz="1400" dirty="0">
                  <a:latin typeface="微软雅黑" panose="020B0503020204020204" pitchFamily="34" charset="-122"/>
                  <a:ea typeface="微软雅黑" panose="020B0503020204020204" pitchFamily="34" charset="-122"/>
                </a:rPr>
                <a:t>命令</a:t>
              </a:r>
            </a:p>
            <a:p>
              <a:pPr indent="486000">
                <a:lnSpc>
                  <a:spcPct val="150000"/>
                </a:lnSpc>
              </a:pPr>
              <a:r>
                <a:rPr lang="zh-CN" altLang="en-US" sz="1400" dirty="0">
                  <a:latin typeface="微软雅黑" panose="020B0503020204020204" pitchFamily="34" charset="-122"/>
                  <a:ea typeface="微软雅黑" panose="020B0503020204020204" pitchFamily="34" charset="-122"/>
                </a:rPr>
                <a:t>使用</a:t>
              </a:r>
              <a:r>
                <a:rPr lang="en-US" altLang="zh-CN" sz="1400" dirty="0" err="1">
                  <a:latin typeface="微软雅黑" panose="020B0503020204020204" pitchFamily="34" charset="-122"/>
                  <a:ea typeface="微软雅黑" panose="020B0503020204020204" pitchFamily="34" charset="-122"/>
                </a:rPr>
                <a:t>ipconfig</a:t>
              </a:r>
              <a:r>
                <a:rPr lang="zh-CN" altLang="en-US" sz="1400" dirty="0">
                  <a:latin typeface="微软雅黑" panose="020B0503020204020204" pitchFamily="34" charset="-122"/>
                  <a:ea typeface="微软雅黑" panose="020B0503020204020204" pitchFamily="34" charset="-122"/>
                </a:rPr>
                <a:t>命令可以在运行</a:t>
              </a:r>
              <a:r>
                <a:rPr lang="en-US" altLang="zh-CN" sz="1400" dirty="0">
                  <a:latin typeface="微软雅黑" panose="020B0503020204020204" pitchFamily="34" charset="-122"/>
                  <a:ea typeface="微软雅黑" panose="020B0503020204020204" pitchFamily="34" charset="-122"/>
                </a:rPr>
                <a:t>Windows</a:t>
              </a:r>
              <a:r>
                <a:rPr lang="zh-CN" altLang="en-US" sz="1400" dirty="0">
                  <a:latin typeface="微软雅黑" panose="020B0503020204020204" pitchFamily="34" charset="-122"/>
                  <a:ea typeface="微软雅黑" panose="020B0503020204020204" pitchFamily="34" charset="-122"/>
                </a:rPr>
                <a:t>且启用了</a:t>
              </a:r>
              <a:r>
                <a:rPr lang="en-US" altLang="zh-CN" sz="1400" dirty="0">
                  <a:latin typeface="微软雅黑" panose="020B0503020204020204" pitchFamily="34" charset="-122"/>
                  <a:ea typeface="微软雅黑" panose="020B0503020204020204" pitchFamily="34" charset="-122"/>
                </a:rPr>
                <a:t>DHCP</a:t>
              </a:r>
              <a:r>
                <a:rPr lang="zh-CN" altLang="en-US" sz="1400" dirty="0">
                  <a:latin typeface="微软雅黑" panose="020B0503020204020204" pitchFamily="34" charset="-122"/>
                  <a:ea typeface="微软雅黑" panose="020B0503020204020204" pitchFamily="34" charset="-122"/>
                </a:rPr>
                <a:t>的客户机上查看和修改网络中的</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协议的有关配置，例如</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地址、子网掩码、网关等。</a:t>
              </a:r>
              <a:r>
                <a:rPr lang="en-US" altLang="zh-CN" sz="1400" dirty="0" err="1">
                  <a:latin typeface="微软雅黑" panose="020B0503020204020204" pitchFamily="34" charset="-122"/>
                  <a:ea typeface="微软雅黑" panose="020B0503020204020204" pitchFamily="34" charset="-122"/>
                </a:rPr>
                <a:t>ipconfig</a:t>
              </a:r>
              <a:r>
                <a:rPr lang="zh-CN" altLang="en-US" sz="1400" dirty="0">
                  <a:latin typeface="微软雅黑" panose="020B0503020204020204" pitchFamily="34" charset="-122"/>
                  <a:ea typeface="微软雅黑" panose="020B0503020204020204" pitchFamily="34" charset="-122"/>
                </a:rPr>
                <a:t>对网络侦探非常有用，尤其当使用</a:t>
              </a:r>
              <a:r>
                <a:rPr lang="en-US" altLang="zh-CN" sz="1400" dirty="0">
                  <a:latin typeface="微软雅黑" panose="020B0503020204020204" pitchFamily="34" charset="-122"/>
                  <a:ea typeface="微软雅黑" panose="020B0503020204020204" pitchFamily="34" charset="-122"/>
                </a:rPr>
                <a:t>DHCP</a:t>
              </a:r>
              <a:r>
                <a:rPr lang="zh-CN" altLang="en-US" sz="1400" dirty="0">
                  <a:latin typeface="微软雅黑" panose="020B0503020204020204" pitchFamily="34" charset="-122"/>
                  <a:ea typeface="微软雅黑" panose="020B0503020204020204" pitchFamily="34" charset="-122"/>
                </a:rPr>
                <a:t>服务时，可以检查、释放或续订客户机的租约。</a:t>
              </a:r>
            </a:p>
            <a:p>
              <a:pPr indent="486000">
                <a:lnSpc>
                  <a:spcPct val="150000"/>
                </a:lnSpc>
              </a:pPr>
              <a:r>
                <a:rPr lang="en-US" altLang="zh-CN" sz="1400" dirty="0" err="1">
                  <a:latin typeface="微软雅黑" panose="020B0503020204020204" pitchFamily="34" charset="-122"/>
                  <a:ea typeface="微软雅黑" panose="020B0503020204020204" pitchFamily="34" charset="-122"/>
                </a:rPr>
                <a:t>ipconfig</a:t>
              </a:r>
              <a:r>
                <a:rPr lang="zh-CN" altLang="en-US" sz="1400" dirty="0">
                  <a:latin typeface="微软雅黑" panose="020B0503020204020204" pitchFamily="34" charset="-122"/>
                  <a:ea typeface="微软雅黑" panose="020B0503020204020204" pitchFamily="34" charset="-122"/>
                </a:rPr>
                <a:t>的命令格式：</a:t>
              </a:r>
              <a:r>
                <a:rPr lang="en-US" altLang="zh-CN" sz="1400" dirty="0" err="1">
                  <a:latin typeface="微软雅黑" panose="020B0503020204020204" pitchFamily="34" charset="-122"/>
                  <a:ea typeface="微软雅黑" panose="020B0503020204020204" pitchFamily="34" charset="-122"/>
                </a:rPr>
                <a:t>ipconfig</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／参数</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／参数</a:t>
              </a:r>
              <a:r>
                <a:rPr lang="en-US" altLang="zh-CN" sz="1400" dirty="0">
                  <a:latin typeface="微软雅黑" panose="020B0503020204020204" pitchFamily="34" charset="-122"/>
                  <a:ea typeface="微软雅黑" panose="020B0503020204020204" pitchFamily="34" charset="-122"/>
                </a:rPr>
                <a:t>2][……]</a:t>
              </a:r>
            </a:p>
            <a:p>
              <a:pPr indent="486000">
                <a:lnSpc>
                  <a:spcPct val="150000"/>
                </a:lnSpc>
              </a:pPr>
              <a:r>
                <a:rPr lang="zh-CN" altLang="en-US" sz="1400" dirty="0">
                  <a:latin typeface="微软雅黑" panose="020B0503020204020204" pitchFamily="34" charset="-122"/>
                  <a:ea typeface="微软雅黑" panose="020B0503020204020204" pitchFamily="34" charset="-122"/>
                </a:rPr>
                <a:t>若不带参数，可获得的信息有</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地址、子网掩码、默认网关。</a:t>
              </a:r>
            </a:p>
            <a:p>
              <a:pPr indent="486000">
                <a:lnSpc>
                  <a:spcPct val="150000"/>
                </a:lnSpc>
              </a:pPr>
              <a:r>
                <a:rPr lang="en-US" altLang="zh-CN" sz="1400" dirty="0" err="1">
                  <a:latin typeface="微软雅黑" panose="020B0503020204020204" pitchFamily="34" charset="-122"/>
                  <a:ea typeface="微软雅黑" panose="020B0503020204020204" pitchFamily="34" charset="-122"/>
                </a:rPr>
                <a:t>ipconfig</a:t>
              </a:r>
              <a:r>
                <a:rPr lang="zh-CN" altLang="en-US" sz="1400" dirty="0">
                  <a:latin typeface="微软雅黑" panose="020B0503020204020204" pitchFamily="34" charset="-122"/>
                  <a:ea typeface="微软雅黑" panose="020B0503020204020204" pitchFamily="34" charset="-122"/>
                </a:rPr>
                <a:t>命令参数的作用可在</a:t>
              </a:r>
              <a:r>
                <a:rPr lang="en-US" altLang="zh-CN" sz="1400" dirty="0">
                  <a:latin typeface="微软雅黑" panose="020B0503020204020204" pitchFamily="34" charset="-122"/>
                  <a:ea typeface="微软雅黑" panose="020B0503020204020204" pitchFamily="34" charset="-122"/>
                </a:rPr>
                <a:t>MS-DOS</a:t>
              </a:r>
              <a:r>
                <a:rPr lang="zh-CN" altLang="en-US" sz="1400" dirty="0">
                  <a:latin typeface="微软雅黑" panose="020B0503020204020204" pitchFamily="34" charset="-122"/>
                  <a:ea typeface="微软雅黑" panose="020B0503020204020204" pitchFamily="34" charset="-122"/>
                </a:rPr>
                <a:t>提示符下用“</a:t>
              </a:r>
              <a:r>
                <a:rPr lang="en-US" altLang="zh-CN" sz="1400" dirty="0" err="1">
                  <a:latin typeface="微软雅黑" panose="020B0503020204020204" pitchFamily="34" charset="-122"/>
                  <a:ea typeface="微软雅黑" panose="020B0503020204020204" pitchFamily="34" charset="-122"/>
                </a:rPr>
                <a:t>ipconfig</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来查看，下面两个参数最常用。</a:t>
              </a:r>
            </a:p>
          </p:txBody>
        </p:sp>
      </p:grpSp>
    </p:spTree>
    <p:extLst>
      <p:ext uri="{BB962C8B-B14F-4D97-AF65-F5344CB8AC3E}">
        <p14:creationId xmlns:p14="http://schemas.microsoft.com/office/powerpoint/2010/main" val="13659566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常用的</a:t>
            </a:r>
            <a:r>
              <a:rPr lang="zh-CN" altLang="en-US" sz="1600" dirty="0" smtClean="0">
                <a:solidFill>
                  <a:schemeClr val="accent1"/>
                </a:solidFill>
                <a:ea typeface="微软雅黑" panose="020B0503020204020204" pitchFamily="34" charset="-122"/>
              </a:rPr>
              <a:t>网络检测命令</a:t>
            </a:r>
            <a:r>
              <a:rPr lang="en-US" altLang="zh-CN" sz="1600" dirty="0" smtClean="0">
                <a:solidFill>
                  <a:schemeClr val="accent1"/>
                </a:solidFill>
                <a:ea typeface="微软雅黑" panose="020B0503020204020204" pitchFamily="34" charset="-122"/>
              </a:rPr>
              <a:t>——</a:t>
            </a:r>
            <a:r>
              <a:rPr lang="en-US" altLang="zh-CN" sz="1600" dirty="0" err="1" smtClean="0">
                <a:solidFill>
                  <a:schemeClr val="accent1"/>
                </a:solidFill>
                <a:ea typeface="微软雅黑" panose="020B0503020204020204" pitchFamily="34" charset="-122"/>
              </a:rPr>
              <a:t>ipconfig</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1239601"/>
            <a:ext cx="6792230" cy="3180236"/>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257043"/>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ipconfig</a:t>
              </a:r>
              <a:r>
                <a:rPr lang="zh-CN" altLang="en-US" sz="1400" dirty="0">
                  <a:latin typeface="微软雅黑" panose="020B0503020204020204" pitchFamily="34" charset="-122"/>
                  <a:ea typeface="微软雅黑" panose="020B0503020204020204" pitchFamily="34" charset="-122"/>
                </a:rPr>
                <a:t>命令</a:t>
              </a:r>
            </a:p>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all</a:t>
              </a:r>
              <a:r>
                <a:rPr lang="zh-CN" altLang="en-US" sz="1400" dirty="0">
                  <a:latin typeface="微软雅黑" panose="020B0503020204020204" pitchFamily="34" charset="-122"/>
                  <a:ea typeface="微软雅黑" panose="020B0503020204020204" pitchFamily="34" charset="-122"/>
                </a:rPr>
                <a:t>：如果使用该参数，执行</a:t>
              </a:r>
              <a:r>
                <a:rPr lang="en-US" altLang="zh-CN" sz="1400" dirty="0" err="1">
                  <a:latin typeface="微软雅黑" panose="020B0503020204020204" pitchFamily="34" charset="-122"/>
                  <a:ea typeface="微软雅黑" panose="020B0503020204020204" pitchFamily="34" charset="-122"/>
                </a:rPr>
                <a:t>ipconfig</a:t>
              </a:r>
              <a:r>
                <a:rPr lang="en-US" altLang="zh-CN" sz="1400" dirty="0">
                  <a:latin typeface="微软雅黑" panose="020B0503020204020204" pitchFamily="34" charset="-122"/>
                  <a:ea typeface="微软雅黑" panose="020B0503020204020204" pitchFamily="34" charset="-122"/>
                </a:rPr>
                <a:t>/all</a:t>
              </a:r>
              <a:r>
                <a:rPr lang="zh-CN" altLang="en-US" sz="1400" dirty="0">
                  <a:latin typeface="微软雅黑" panose="020B0503020204020204" pitchFamily="34" charset="-122"/>
                  <a:ea typeface="微软雅黑" panose="020B0503020204020204" pitchFamily="34" charset="-122"/>
                </a:rPr>
                <a:t>命令将显示与</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协议有关的所有细节，包括主机名、</a:t>
              </a:r>
              <a:r>
                <a:rPr lang="en-US" altLang="zh-CN" sz="1400" dirty="0">
                  <a:latin typeface="微软雅黑" panose="020B0503020204020204" pitchFamily="34" charset="-122"/>
                  <a:ea typeface="微软雅黑" panose="020B0503020204020204" pitchFamily="34" charset="-122"/>
                </a:rPr>
                <a:t>DNS</a:t>
              </a:r>
              <a:r>
                <a:rPr lang="zh-CN" altLang="en-US" sz="1400" dirty="0">
                  <a:latin typeface="微软雅黑" panose="020B0503020204020204" pitchFamily="34" charset="-122"/>
                  <a:ea typeface="微软雅黑" panose="020B0503020204020204" pitchFamily="34" charset="-122"/>
                </a:rPr>
                <a:t>服务器、节点类型、是否启用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路由、网卡的物理地址、主机的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地址、子网掩码以及默认网关等。</a:t>
              </a:r>
            </a:p>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release</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renew</a:t>
              </a:r>
              <a:r>
                <a:rPr lang="zh-CN" altLang="en-US" sz="1400" dirty="0">
                  <a:latin typeface="微软雅黑" panose="020B0503020204020204" pitchFamily="34" charset="-122"/>
                  <a:ea typeface="微软雅黑" panose="020B0503020204020204" pitchFamily="34" charset="-122"/>
                </a:rPr>
                <a:t>：这两个选项只能在向</a:t>
              </a:r>
              <a:r>
                <a:rPr lang="en-US" altLang="zh-CN" sz="1400" dirty="0">
                  <a:latin typeface="微软雅黑" panose="020B0503020204020204" pitchFamily="34" charset="-122"/>
                  <a:ea typeface="微软雅黑" panose="020B0503020204020204" pitchFamily="34" charset="-122"/>
                </a:rPr>
                <a:t>DHCP</a:t>
              </a:r>
              <a:r>
                <a:rPr lang="zh-CN" altLang="en-US" sz="1400" dirty="0">
                  <a:latin typeface="微软雅黑" panose="020B0503020204020204" pitchFamily="34" charset="-122"/>
                  <a:ea typeface="微软雅黑" panose="020B0503020204020204" pitchFamily="34" charset="-122"/>
                </a:rPr>
                <a:t>服务器租用其</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地址的计算机上起作用。如果输入“</a:t>
              </a:r>
              <a:r>
                <a:rPr lang="en-US" altLang="zh-CN" sz="1400" dirty="0" err="1">
                  <a:latin typeface="微软雅黑" panose="020B0503020204020204" pitchFamily="34" charset="-122"/>
                  <a:ea typeface="微软雅黑" panose="020B0503020204020204" pitchFamily="34" charset="-122"/>
                </a:rPr>
                <a:t>ipconfig</a:t>
              </a:r>
              <a:r>
                <a:rPr lang="en-US" altLang="zh-CN" sz="1400" dirty="0">
                  <a:latin typeface="微软雅黑" panose="020B0503020204020204" pitchFamily="34" charset="-122"/>
                  <a:ea typeface="微软雅黑" panose="020B0503020204020204" pitchFamily="34" charset="-122"/>
                </a:rPr>
                <a:t>/release”</a:t>
              </a:r>
              <a:r>
                <a:rPr lang="zh-CN" altLang="en-US" sz="1400" dirty="0">
                  <a:latin typeface="微软雅黑" panose="020B0503020204020204" pitchFamily="34" charset="-122"/>
                  <a:ea typeface="微软雅黑" panose="020B0503020204020204" pitchFamily="34" charset="-122"/>
                </a:rPr>
                <a:t>，立即释放主机的当前</a:t>
              </a:r>
              <a:r>
                <a:rPr lang="en-US" altLang="zh-CN" sz="1400" dirty="0">
                  <a:latin typeface="微软雅黑" panose="020B0503020204020204" pitchFamily="34" charset="-122"/>
                  <a:ea typeface="微软雅黑" panose="020B0503020204020204" pitchFamily="34" charset="-122"/>
                </a:rPr>
                <a:t>DHCP</a:t>
              </a:r>
              <a:r>
                <a:rPr lang="zh-CN" altLang="en-US" sz="1400" dirty="0">
                  <a:latin typeface="微软雅黑" panose="020B0503020204020204" pitchFamily="34" charset="-122"/>
                  <a:ea typeface="微软雅黑" panose="020B0503020204020204" pitchFamily="34" charset="-122"/>
                </a:rPr>
                <a:t>配置。如果用户输入“</a:t>
              </a:r>
              <a:r>
                <a:rPr lang="en-US" altLang="zh-CN" sz="1400" dirty="0" err="1">
                  <a:latin typeface="微软雅黑" panose="020B0503020204020204" pitchFamily="34" charset="-122"/>
                  <a:ea typeface="微软雅黑" panose="020B0503020204020204" pitchFamily="34" charset="-122"/>
                </a:rPr>
                <a:t>ipconfig</a:t>
              </a:r>
              <a:r>
                <a:rPr lang="en-US" altLang="zh-CN" sz="1400" dirty="0">
                  <a:latin typeface="微软雅黑" panose="020B0503020204020204" pitchFamily="34" charset="-122"/>
                  <a:ea typeface="微软雅黑" panose="020B0503020204020204" pitchFamily="34" charset="-122"/>
                </a:rPr>
                <a:t>/renew”</a:t>
              </a:r>
              <a:r>
                <a:rPr lang="zh-CN" altLang="en-US" sz="1400" dirty="0">
                  <a:latin typeface="微软雅黑" panose="020B0503020204020204" pitchFamily="34" charset="-122"/>
                  <a:ea typeface="微软雅黑" panose="020B0503020204020204" pitchFamily="34" charset="-122"/>
                </a:rPr>
                <a:t>，则使用</a:t>
              </a:r>
              <a:r>
                <a:rPr lang="en-US" altLang="zh-CN" sz="1400" dirty="0">
                  <a:latin typeface="微软雅黑" panose="020B0503020204020204" pitchFamily="34" charset="-122"/>
                  <a:ea typeface="微软雅黑" panose="020B0503020204020204" pitchFamily="34" charset="-122"/>
                </a:rPr>
                <a:t>DHCP</a:t>
              </a:r>
              <a:r>
                <a:rPr lang="zh-CN" altLang="en-US" sz="1400" dirty="0">
                  <a:latin typeface="微软雅黑" panose="020B0503020204020204" pitchFamily="34" charset="-122"/>
                  <a:ea typeface="微软雅黑" panose="020B0503020204020204" pitchFamily="34" charset="-122"/>
                </a:rPr>
                <a:t>的计算机上的所有网卡都尽量连接到</a:t>
              </a:r>
              <a:r>
                <a:rPr lang="en-US" altLang="zh-CN" sz="1400" dirty="0">
                  <a:latin typeface="微软雅黑" panose="020B0503020204020204" pitchFamily="34" charset="-122"/>
                  <a:ea typeface="微软雅黑" panose="020B0503020204020204" pitchFamily="34" charset="-122"/>
                </a:rPr>
                <a:t>DHCP</a:t>
              </a:r>
              <a:r>
                <a:rPr lang="zh-CN" altLang="en-US" sz="1400" dirty="0">
                  <a:latin typeface="微软雅黑" panose="020B0503020204020204" pitchFamily="34" charset="-122"/>
                  <a:ea typeface="微软雅黑" panose="020B0503020204020204" pitchFamily="34" charset="-122"/>
                </a:rPr>
                <a:t>服务器，更新现有配置或者获得新配置。</a:t>
              </a:r>
            </a:p>
          </p:txBody>
        </p:sp>
      </p:grpSp>
    </p:spTree>
    <p:extLst>
      <p:ext uri="{BB962C8B-B14F-4D97-AF65-F5344CB8AC3E}">
        <p14:creationId xmlns:p14="http://schemas.microsoft.com/office/powerpoint/2010/main" val="25178832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常用的</a:t>
            </a:r>
            <a:r>
              <a:rPr lang="zh-CN" altLang="en-US" sz="1600" dirty="0" smtClean="0">
                <a:solidFill>
                  <a:schemeClr val="accent1"/>
                </a:solidFill>
                <a:ea typeface="微软雅黑" panose="020B0503020204020204" pitchFamily="34" charset="-122"/>
              </a:rPr>
              <a:t>网络检测命令</a:t>
            </a:r>
            <a:r>
              <a:rPr lang="en-US" altLang="zh-CN" sz="1600" dirty="0" smtClean="0">
                <a:solidFill>
                  <a:schemeClr val="accent1"/>
                </a:solidFill>
                <a:ea typeface="微软雅黑" panose="020B0503020204020204" pitchFamily="34" charset="-122"/>
              </a:rPr>
              <a:t>——</a:t>
            </a:r>
            <a:r>
              <a:rPr lang="en-US" altLang="zh-CN" sz="1600" dirty="0" err="1">
                <a:solidFill>
                  <a:schemeClr val="accent1"/>
                </a:solidFill>
                <a:ea typeface="微软雅黑" panose="020B0503020204020204" pitchFamily="34" charset="-122"/>
              </a:rPr>
              <a:t>netstat</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654978"/>
            <a:ext cx="6792230" cy="4941108"/>
            <a:chOff x="1200150" y="1847850"/>
            <a:chExt cx="9867900" cy="1667721"/>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659453"/>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netstat</a:t>
              </a:r>
              <a:r>
                <a:rPr lang="zh-CN" altLang="en-US" sz="1400" dirty="0">
                  <a:latin typeface="微软雅黑" panose="020B0503020204020204" pitchFamily="34" charset="-122"/>
                  <a:ea typeface="微软雅黑" panose="020B0503020204020204" pitchFamily="34" charset="-122"/>
                </a:rPr>
                <a:t>命令</a:t>
              </a:r>
            </a:p>
            <a:p>
              <a:pPr indent="486000">
                <a:lnSpc>
                  <a:spcPct val="150000"/>
                </a:lnSpc>
              </a:pPr>
              <a:r>
                <a:rPr lang="zh-CN" altLang="en-US" sz="1400" dirty="0">
                  <a:latin typeface="微软雅黑" panose="020B0503020204020204" pitchFamily="34" charset="-122"/>
                  <a:ea typeface="微软雅黑" panose="020B0503020204020204" pitchFamily="34" charset="-122"/>
                </a:rPr>
                <a:t>使用</a:t>
              </a:r>
              <a:r>
                <a:rPr lang="en-US" altLang="zh-CN" sz="1400" dirty="0" err="1">
                  <a:latin typeface="微软雅黑" panose="020B0503020204020204" pitchFamily="34" charset="-122"/>
                  <a:ea typeface="微软雅黑" panose="020B0503020204020204" pitchFamily="34" charset="-122"/>
                </a:rPr>
                <a:t>netstat</a:t>
              </a:r>
              <a:r>
                <a:rPr lang="zh-CN" altLang="en-US" sz="1400" dirty="0">
                  <a:latin typeface="微软雅黑" panose="020B0503020204020204" pitchFamily="34" charset="-122"/>
                  <a:ea typeface="微软雅黑" panose="020B0503020204020204" pitchFamily="34" charset="-122"/>
                </a:rPr>
                <a:t>命令可以显示与</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TCP</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UDP</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协议相关的统计信息以及当前的连接</a:t>
              </a:r>
              <a:r>
                <a:rPr lang="zh-CN" altLang="en-US" sz="1400" dirty="0" smtClean="0">
                  <a:latin typeface="微软雅黑" panose="020B0503020204020204" pitchFamily="34" charset="-122"/>
                  <a:ea typeface="微软雅黑" panose="020B0503020204020204" pitchFamily="34" charset="-122"/>
                </a:rPr>
                <a:t>情况，</a:t>
              </a:r>
              <a:r>
                <a:rPr lang="zh-CN" altLang="en-US" sz="1400" dirty="0">
                  <a:latin typeface="微软雅黑" panose="020B0503020204020204" pitchFamily="34" charset="-122"/>
                  <a:ea typeface="微软雅黑" panose="020B0503020204020204" pitchFamily="34" charset="-122"/>
                </a:rPr>
                <a:t>可以得到非常详细的统计结果，有助于了解网络的整体使用情况</a:t>
              </a:r>
              <a:r>
                <a:rPr lang="zh-CN" altLang="en-US" sz="1400" dirty="0" smtClean="0">
                  <a:latin typeface="微软雅黑" panose="020B0503020204020204" pitchFamily="34" charset="-122"/>
                  <a:ea typeface="微软雅黑" panose="020B0503020204020204" pitchFamily="34" charset="-122"/>
                </a:rPr>
                <a:t>。</a:t>
              </a:r>
              <a:r>
                <a:rPr lang="en-US" altLang="zh-CN" sz="1400" dirty="0" err="1" smtClean="0">
                  <a:latin typeface="微软雅黑" panose="020B0503020204020204" pitchFamily="34" charset="-122"/>
                  <a:ea typeface="微软雅黑" panose="020B0503020204020204" pitchFamily="34" charset="-122"/>
                </a:rPr>
                <a:t>netstat</a:t>
              </a:r>
              <a:r>
                <a:rPr lang="zh-CN" altLang="en-US" sz="1400" dirty="0">
                  <a:latin typeface="微软雅黑" panose="020B0503020204020204" pitchFamily="34" charset="-122"/>
                  <a:ea typeface="微软雅黑" panose="020B0503020204020204" pitchFamily="34" charset="-122"/>
                </a:rPr>
                <a:t>命令的语法格式：</a:t>
              </a:r>
            </a:p>
            <a:p>
              <a:pPr indent="486000">
                <a:lnSpc>
                  <a:spcPct val="150000"/>
                </a:lnSpc>
              </a:pPr>
              <a:r>
                <a:rPr lang="en-US" altLang="zh-CN" sz="1400" dirty="0" err="1">
                  <a:latin typeface="微软雅黑" panose="020B0503020204020204" pitchFamily="34" charset="-122"/>
                  <a:ea typeface="微软雅黑" panose="020B0503020204020204" pitchFamily="34" charset="-122"/>
                </a:rPr>
                <a:t>netstat</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参数</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参数</a:t>
              </a:r>
              <a:r>
                <a:rPr lang="en-US" altLang="zh-CN" sz="1400" dirty="0">
                  <a:latin typeface="微软雅黑" panose="020B0503020204020204" pitchFamily="34" charset="-122"/>
                  <a:ea typeface="微软雅黑" panose="020B0503020204020204" pitchFamily="34" charset="-122"/>
                </a:rPr>
                <a:t>2]……</a:t>
              </a:r>
            </a:p>
            <a:p>
              <a:pPr indent="486000">
                <a:lnSpc>
                  <a:spcPct val="150000"/>
                </a:lnSpc>
              </a:pPr>
              <a:r>
                <a:rPr lang="en-US" altLang="zh-CN" sz="1400" dirty="0" err="1">
                  <a:latin typeface="微软雅黑" panose="020B0503020204020204" pitchFamily="34" charset="-122"/>
                  <a:ea typeface="微软雅黑" panose="020B0503020204020204" pitchFamily="34" charset="-122"/>
                </a:rPr>
                <a:t>netstat</a:t>
              </a:r>
              <a:r>
                <a:rPr lang="en-US" altLang="zh-CN" sz="1400" dirty="0">
                  <a:latin typeface="微软雅黑" panose="020B0503020204020204" pitchFamily="34" charset="-122"/>
                  <a:ea typeface="微软雅黑" panose="020B0503020204020204" pitchFamily="34" charset="-122"/>
                </a:rPr>
                <a:t>[-a][-c][-</a:t>
              </a:r>
              <a:r>
                <a:rPr lang="en-US" altLang="zh-CN" sz="1400" dirty="0" err="1">
                  <a:latin typeface="微软雅黑" panose="020B0503020204020204" pitchFamily="34" charset="-122"/>
                  <a:ea typeface="微软雅黑" panose="020B0503020204020204" pitchFamily="34" charset="-122"/>
                </a:rPr>
                <a:t>i</a:t>
              </a:r>
              <a:r>
                <a:rPr lang="en-US" altLang="zh-CN" sz="1400" dirty="0">
                  <a:latin typeface="微软雅黑" panose="020B0503020204020204" pitchFamily="34" charset="-122"/>
                  <a:ea typeface="微软雅黑" panose="020B0503020204020204" pitchFamily="34" charset="-122"/>
                </a:rPr>
                <a:t>][-n][-r][-t][-u][-v]</a:t>
              </a:r>
              <a:r>
                <a:rPr lang="zh-CN" altLang="en-US" sz="1400" dirty="0">
                  <a:latin typeface="微软雅黑" panose="020B0503020204020204" pitchFamily="34" charset="-122"/>
                  <a:ea typeface="微软雅黑" panose="020B0503020204020204" pitchFamily="34" charset="-122"/>
                </a:rPr>
                <a:t>主要参数的含义如下。</a:t>
              </a:r>
            </a:p>
            <a:p>
              <a:pPr indent="486000">
                <a:lnSpc>
                  <a:spcPct val="150000"/>
                </a:lnSpc>
              </a:pPr>
              <a:r>
                <a:rPr lang="en-US" altLang="zh-CN" sz="1200" dirty="0">
                  <a:latin typeface="微软雅黑" panose="020B0503020204020204" pitchFamily="34" charset="-122"/>
                  <a:ea typeface="微软雅黑" panose="020B0503020204020204" pitchFamily="34" charset="-122"/>
                </a:rPr>
                <a:t>-a </a:t>
              </a:r>
              <a:r>
                <a:rPr lang="zh-CN" altLang="en-US" sz="1200" dirty="0">
                  <a:latin typeface="微软雅黑" panose="020B0503020204020204" pitchFamily="34" charset="-122"/>
                  <a:ea typeface="微软雅黑" panose="020B0503020204020204" pitchFamily="34" charset="-122"/>
                </a:rPr>
                <a:t>显示所有</a:t>
              </a:r>
              <a:r>
                <a:rPr lang="en-US" altLang="zh-CN" sz="1200" dirty="0">
                  <a:latin typeface="微软雅黑" panose="020B0503020204020204" pitchFamily="34" charset="-122"/>
                  <a:ea typeface="微软雅黑" panose="020B0503020204020204" pitchFamily="34" charset="-122"/>
                </a:rPr>
                <a:t>socket</a:t>
              </a:r>
              <a:r>
                <a:rPr lang="zh-CN" altLang="en-US" sz="1200" dirty="0">
                  <a:latin typeface="微软雅黑" panose="020B0503020204020204" pitchFamily="34" charset="-122"/>
                  <a:ea typeface="微软雅黑" panose="020B0503020204020204" pitchFamily="34" charset="-122"/>
                </a:rPr>
                <a:t>，包括正在监听的。</a:t>
              </a:r>
            </a:p>
            <a:p>
              <a:pPr indent="486000">
                <a:lnSpc>
                  <a:spcPct val="150000"/>
                </a:lnSpc>
              </a:pPr>
              <a:r>
                <a:rPr lang="en-US" altLang="zh-CN" sz="1200" dirty="0">
                  <a:latin typeface="微软雅黑" panose="020B0503020204020204" pitchFamily="34" charset="-122"/>
                  <a:ea typeface="微软雅黑" panose="020B0503020204020204" pitchFamily="34" charset="-122"/>
                </a:rPr>
                <a:t>-c </a:t>
              </a:r>
              <a:r>
                <a:rPr lang="zh-CN" altLang="en-US" sz="1200" dirty="0">
                  <a:latin typeface="微软雅黑" panose="020B0503020204020204" pitchFamily="34" charset="-122"/>
                  <a:ea typeface="微软雅黑" panose="020B0503020204020204" pitchFamily="34" charset="-122"/>
                </a:rPr>
                <a:t>每隔</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秒就重新显示一遍，直到用户中断它。</a:t>
              </a:r>
            </a:p>
            <a:p>
              <a:pPr indent="486000">
                <a:lnSpc>
                  <a:spcPct val="150000"/>
                </a:lnSpc>
              </a:pPr>
              <a:r>
                <a:rPr lang="en-US" altLang="zh-CN" sz="1200" dirty="0">
                  <a:latin typeface="微软雅黑" panose="020B0503020204020204" pitchFamily="34" charset="-122"/>
                  <a:ea typeface="微软雅黑" panose="020B0503020204020204" pitchFamily="34" charset="-122"/>
                </a:rPr>
                <a:t>-</a:t>
              </a:r>
              <a:r>
                <a:rPr lang="en-US" altLang="zh-CN" sz="1200" dirty="0" err="1">
                  <a:latin typeface="微软雅黑" panose="020B0503020204020204" pitchFamily="34" charset="-122"/>
                  <a:ea typeface="微软雅黑" panose="020B0503020204020204" pitchFamily="34" charset="-122"/>
                </a:rPr>
                <a:t>i</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显示所有网络接口的信息，格式为“</a:t>
              </a:r>
              <a:r>
                <a:rPr lang="en-US" altLang="zh-CN" sz="1200" dirty="0" err="1">
                  <a:latin typeface="微软雅黑" panose="020B0503020204020204" pitchFamily="34" charset="-122"/>
                  <a:ea typeface="微软雅黑" panose="020B0503020204020204" pitchFamily="34" charset="-122"/>
                </a:rPr>
                <a:t>netstat</a:t>
              </a:r>
              <a:r>
                <a:rPr lang="en-US" altLang="zh-CN" sz="1200" dirty="0">
                  <a:latin typeface="微软雅黑" panose="020B0503020204020204" pitchFamily="34" charset="-122"/>
                  <a:ea typeface="微软雅黑" panose="020B0503020204020204" pitchFamily="34" charset="-122"/>
                </a:rPr>
                <a:t> -</a:t>
              </a:r>
              <a:r>
                <a:rPr lang="en-US" altLang="zh-CN" sz="1200" dirty="0" err="1">
                  <a:latin typeface="微软雅黑" panose="020B0503020204020204" pitchFamily="34" charset="-122"/>
                  <a:ea typeface="微软雅黑" panose="020B0503020204020204" pitchFamily="34" charset="-122"/>
                </a:rPr>
                <a:t>i</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a:t>
              </a:r>
            </a:p>
            <a:p>
              <a:pPr indent="486000">
                <a:lnSpc>
                  <a:spcPct val="150000"/>
                </a:lnSpc>
              </a:pPr>
              <a:r>
                <a:rPr lang="en-US" altLang="zh-CN" sz="1200" dirty="0">
                  <a:latin typeface="微软雅黑" panose="020B0503020204020204" pitchFamily="34" charset="-122"/>
                  <a:ea typeface="微软雅黑" panose="020B0503020204020204" pitchFamily="34" charset="-122"/>
                </a:rPr>
                <a:t>-n </a:t>
              </a:r>
              <a:r>
                <a:rPr lang="zh-CN" altLang="en-US" sz="1200" dirty="0">
                  <a:latin typeface="微软雅黑" panose="020B0503020204020204" pitchFamily="34" charset="-122"/>
                  <a:ea typeface="微软雅黑" panose="020B0503020204020204" pitchFamily="34" charset="-122"/>
                </a:rPr>
                <a:t>以网络</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地址代替名称，显示出网络连接情形。</a:t>
              </a:r>
            </a:p>
            <a:p>
              <a:pPr indent="486000">
                <a:lnSpc>
                  <a:spcPct val="150000"/>
                </a:lnSpc>
              </a:pPr>
              <a:r>
                <a:rPr lang="en-US" altLang="zh-CN" sz="1200" dirty="0">
                  <a:latin typeface="微软雅黑" panose="020B0503020204020204" pitchFamily="34" charset="-122"/>
                  <a:ea typeface="微软雅黑" panose="020B0503020204020204" pitchFamily="34" charset="-122"/>
                </a:rPr>
                <a:t>-r </a:t>
              </a:r>
              <a:r>
                <a:rPr lang="zh-CN" altLang="en-US" sz="1200" dirty="0">
                  <a:latin typeface="微软雅黑" panose="020B0503020204020204" pitchFamily="34" charset="-122"/>
                  <a:ea typeface="微软雅黑" panose="020B0503020204020204" pitchFamily="34" charset="-122"/>
                </a:rPr>
                <a:t>显示核心路由表，格式同“</a:t>
              </a:r>
              <a:r>
                <a:rPr lang="en-US" altLang="zh-CN" sz="1200" dirty="0">
                  <a:latin typeface="微软雅黑" panose="020B0503020204020204" pitchFamily="34" charset="-122"/>
                  <a:ea typeface="微软雅黑" panose="020B0503020204020204" pitchFamily="34" charset="-122"/>
                </a:rPr>
                <a:t>route -e”</a:t>
              </a:r>
              <a:r>
                <a:rPr lang="zh-CN" altLang="en-US" sz="1200" dirty="0">
                  <a:latin typeface="微软雅黑" panose="020B0503020204020204" pitchFamily="34" charset="-122"/>
                  <a:ea typeface="微软雅黑" panose="020B0503020204020204" pitchFamily="34" charset="-122"/>
                </a:rPr>
                <a:t>。</a:t>
              </a:r>
            </a:p>
            <a:p>
              <a:pPr indent="486000">
                <a:lnSpc>
                  <a:spcPct val="150000"/>
                </a:lnSpc>
              </a:pPr>
              <a:r>
                <a:rPr lang="en-US" altLang="zh-CN" sz="1200" dirty="0">
                  <a:latin typeface="微软雅黑" panose="020B0503020204020204" pitchFamily="34" charset="-122"/>
                  <a:ea typeface="微软雅黑" panose="020B0503020204020204" pitchFamily="34" charset="-122"/>
                </a:rPr>
                <a:t>-t </a:t>
              </a:r>
              <a:r>
                <a:rPr lang="zh-CN" altLang="en-US" sz="1200" dirty="0">
                  <a:latin typeface="微软雅黑" panose="020B0503020204020204" pitchFamily="34" charset="-122"/>
                  <a:ea typeface="微软雅黑" panose="020B0503020204020204" pitchFamily="34" charset="-122"/>
                </a:rPr>
                <a:t>显示</a:t>
              </a:r>
              <a:r>
                <a:rPr lang="en-US" altLang="zh-CN" sz="1200" dirty="0">
                  <a:latin typeface="微软雅黑" panose="020B0503020204020204" pitchFamily="34" charset="-122"/>
                  <a:ea typeface="微软雅黑" panose="020B0503020204020204" pitchFamily="34" charset="-122"/>
                </a:rPr>
                <a:t>TCP</a:t>
              </a:r>
              <a:r>
                <a:rPr lang="zh-CN" altLang="en-US" sz="1200" dirty="0">
                  <a:latin typeface="微软雅黑" panose="020B0503020204020204" pitchFamily="34" charset="-122"/>
                  <a:ea typeface="微软雅黑" panose="020B0503020204020204" pitchFamily="34" charset="-122"/>
                </a:rPr>
                <a:t>协议的连接情况</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indent="486000">
                <a:lnSpc>
                  <a:spcPct val="150000"/>
                </a:lnSpc>
              </a:pPr>
              <a:r>
                <a:rPr lang="en-US" altLang="zh-CN" sz="1200" dirty="0">
                  <a:latin typeface="微软雅黑" panose="020B0503020204020204" pitchFamily="34" charset="-122"/>
                  <a:ea typeface="微软雅黑" panose="020B0503020204020204" pitchFamily="34" charset="-122"/>
                </a:rPr>
                <a:t>-u </a:t>
              </a:r>
              <a:r>
                <a:rPr lang="zh-CN" altLang="en-US" sz="1200" dirty="0">
                  <a:latin typeface="微软雅黑" panose="020B0503020204020204" pitchFamily="34" charset="-122"/>
                  <a:ea typeface="微软雅黑" panose="020B0503020204020204" pitchFamily="34" charset="-122"/>
                </a:rPr>
                <a:t>显示</a:t>
              </a:r>
              <a:r>
                <a:rPr lang="en-US" altLang="zh-CN" sz="1200" dirty="0">
                  <a:latin typeface="微软雅黑" panose="020B0503020204020204" pitchFamily="34" charset="-122"/>
                  <a:ea typeface="微软雅黑" panose="020B0503020204020204" pitchFamily="34" charset="-122"/>
                </a:rPr>
                <a:t>UDP</a:t>
              </a:r>
              <a:r>
                <a:rPr lang="zh-CN" altLang="en-US" sz="1200" dirty="0">
                  <a:latin typeface="微软雅黑" panose="020B0503020204020204" pitchFamily="34" charset="-122"/>
                  <a:ea typeface="微软雅黑" panose="020B0503020204020204" pitchFamily="34" charset="-122"/>
                </a:rPr>
                <a:t>协议的连接情况。</a:t>
              </a:r>
            </a:p>
            <a:p>
              <a:pPr indent="486000">
                <a:lnSpc>
                  <a:spcPct val="150000"/>
                </a:lnSpc>
              </a:pPr>
              <a:r>
                <a:rPr lang="en-US" altLang="zh-CN" sz="1200" dirty="0">
                  <a:latin typeface="微软雅黑" panose="020B0503020204020204" pitchFamily="34" charset="-122"/>
                  <a:ea typeface="微软雅黑" panose="020B0503020204020204" pitchFamily="34" charset="-122"/>
                </a:rPr>
                <a:t>-v </a:t>
              </a:r>
              <a:r>
                <a:rPr lang="zh-CN" altLang="en-US" sz="1200" dirty="0">
                  <a:latin typeface="微软雅黑" panose="020B0503020204020204" pitchFamily="34" charset="-122"/>
                  <a:ea typeface="微软雅黑" panose="020B0503020204020204" pitchFamily="34" charset="-122"/>
                </a:rPr>
                <a:t>显示正在进行的工作。</a:t>
              </a:r>
            </a:p>
            <a:p>
              <a:pPr indent="486000">
                <a:lnSpc>
                  <a:spcPct val="150000"/>
                </a:lnSpc>
              </a:pPr>
              <a:endParaRPr lang="zh-CN" altLang="en-US" sz="12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07037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1079612" y="1455626"/>
            <a:ext cx="6792230" cy="2196244"/>
            <a:chOff x="1200150" y="1847850"/>
            <a:chExt cx="9867900" cy="1492983"/>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331635" y="1901998"/>
              <a:ext cx="9604929" cy="484989"/>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通过网络封包分析软件截获服务器与客户端浏览器软件的通信数据，对</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三次握手内容进行分析，梳理网络各层次、各协议的结构关系。</a:t>
              </a:r>
            </a:p>
          </p:txBody>
        </p:sp>
      </p:grpSp>
    </p:spTree>
    <p:extLst>
      <p:ext uri="{BB962C8B-B14F-4D97-AF65-F5344CB8AC3E}">
        <p14:creationId xmlns:p14="http://schemas.microsoft.com/office/powerpoint/2010/main" val="318082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常用的</a:t>
            </a:r>
            <a:r>
              <a:rPr lang="zh-CN" altLang="en-US" sz="1600" dirty="0" smtClean="0">
                <a:solidFill>
                  <a:schemeClr val="accent1"/>
                </a:solidFill>
                <a:ea typeface="微软雅黑" panose="020B0503020204020204" pitchFamily="34" charset="-122"/>
              </a:rPr>
              <a:t>网络检测命令</a:t>
            </a:r>
            <a:r>
              <a:rPr lang="en-US" altLang="zh-CN" sz="1600" dirty="0">
                <a:solidFill>
                  <a:schemeClr val="accent1"/>
                </a:solidFill>
                <a:ea typeface="微软雅黑" panose="020B0503020204020204" pitchFamily="34" charset="-122"/>
              </a:rPr>
              <a:t>——</a:t>
            </a:r>
            <a:r>
              <a:rPr lang="en-US" altLang="zh-CN" sz="1600" dirty="0" err="1">
                <a:solidFill>
                  <a:schemeClr val="accent1"/>
                </a:solidFill>
                <a:ea typeface="微软雅黑" panose="020B0503020204020204" pitchFamily="34" charset="-122"/>
              </a:rPr>
              <a:t>tracert</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654978"/>
            <a:ext cx="6792230" cy="4488522"/>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200456"/>
            </a:xfrm>
            <a:prstGeom prst="rect">
              <a:avLst/>
            </a:prstGeom>
            <a:noFill/>
          </p:spPr>
          <p:txBody>
            <a:bodyPr wrap="square" rtlCol="0">
              <a:spAutoFit/>
            </a:bodyPr>
            <a:lstStyle/>
            <a:p>
              <a:pPr indent="486000">
                <a:lnSpc>
                  <a:spcPct val="150000"/>
                </a:lnSpc>
              </a:pP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（跟踪路由）是路由跟踪实用程序，用于确定</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数据包访问目标所采取的路径。</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命令用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生存时间（</a:t>
              </a:r>
              <a:r>
                <a:rPr lang="en-US" altLang="zh-CN" sz="1400" dirty="0">
                  <a:latin typeface="微软雅黑" panose="020B0503020204020204" pitchFamily="34" charset="-122"/>
                  <a:ea typeface="微软雅黑" panose="020B0503020204020204" pitchFamily="34" charset="-122"/>
                </a:rPr>
                <a:t>TTL</a:t>
              </a:r>
              <a:r>
                <a:rPr lang="zh-CN" altLang="en-US" sz="1400" dirty="0">
                  <a:latin typeface="微软雅黑" panose="020B0503020204020204" pitchFamily="34" charset="-122"/>
                  <a:ea typeface="微软雅黑" panose="020B0503020204020204" pitchFamily="34" charset="-122"/>
                </a:rPr>
                <a:t>）字段和</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错误消息来确定从一个主机到网络上其他主机的路由。通过向目标发送不同</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生存时间（</a:t>
              </a:r>
              <a:r>
                <a:rPr lang="en-US" altLang="zh-CN" sz="1400" dirty="0">
                  <a:latin typeface="微软雅黑" panose="020B0503020204020204" pitchFamily="34" charset="-122"/>
                  <a:ea typeface="微软雅黑" panose="020B0503020204020204" pitchFamily="34" charset="-122"/>
                </a:rPr>
                <a:t>TTL</a:t>
              </a:r>
              <a:r>
                <a:rPr lang="zh-CN" altLang="en-US" sz="1400" dirty="0">
                  <a:latin typeface="微软雅黑" panose="020B0503020204020204" pitchFamily="34" charset="-122"/>
                  <a:ea typeface="微软雅黑" panose="020B0503020204020204" pitchFamily="34" charset="-122"/>
                </a:rPr>
                <a:t>）值的</a:t>
              </a:r>
              <a:r>
                <a:rPr lang="en-US" altLang="zh-CN" sz="1400" dirty="0">
                  <a:latin typeface="微软雅黑" panose="020B0503020204020204" pitchFamily="34" charset="-122"/>
                  <a:ea typeface="微软雅黑" panose="020B0503020204020204" pitchFamily="34" charset="-122"/>
                </a:rPr>
                <a:t>Internet</a:t>
              </a:r>
              <a:r>
                <a:rPr lang="zh-CN" altLang="en-US" sz="1400" dirty="0">
                  <a:latin typeface="微软雅黑" panose="020B0503020204020204" pitchFamily="34" charset="-122"/>
                  <a:ea typeface="微软雅黑" panose="020B0503020204020204" pitchFamily="34" charset="-122"/>
                </a:rPr>
                <a:t>控制消息协议</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）回应数据包，</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诊断程序确定到目标所采取的路由。要求路径上的每个路由器在转发数据包之前至少将数据包上的</a:t>
              </a:r>
              <a:r>
                <a:rPr lang="en-US" altLang="zh-CN" sz="1400" dirty="0">
                  <a:latin typeface="微软雅黑" panose="020B0503020204020204" pitchFamily="34" charset="-122"/>
                  <a:ea typeface="微软雅黑" panose="020B0503020204020204" pitchFamily="34" charset="-122"/>
                </a:rPr>
                <a:t>TTL</a:t>
              </a:r>
              <a:r>
                <a:rPr lang="zh-CN" altLang="en-US" sz="1400" dirty="0">
                  <a:latin typeface="微软雅黑" panose="020B0503020204020204" pitchFamily="34" charset="-122"/>
                  <a:ea typeface="微软雅黑" panose="020B0503020204020204" pitchFamily="34" charset="-122"/>
                </a:rPr>
                <a:t>递减</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。数据包上的</a:t>
              </a:r>
              <a:r>
                <a:rPr lang="en-US" altLang="zh-CN" sz="1400" dirty="0">
                  <a:latin typeface="微软雅黑" panose="020B0503020204020204" pitchFamily="34" charset="-122"/>
                  <a:ea typeface="微软雅黑" panose="020B0503020204020204" pitchFamily="34" charset="-122"/>
                </a:rPr>
                <a:t>TTL</a:t>
              </a:r>
              <a:r>
                <a:rPr lang="zh-CN" altLang="en-US" sz="1400" dirty="0">
                  <a:latin typeface="微软雅黑" panose="020B0503020204020204" pitchFamily="34" charset="-122"/>
                  <a:ea typeface="微软雅黑" panose="020B0503020204020204" pitchFamily="34" charset="-122"/>
                </a:rPr>
                <a:t>减为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时，路由器应该将</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已超时的消息发回源系统。</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先发送</a:t>
              </a:r>
              <a:r>
                <a:rPr lang="en-US" altLang="zh-CN" sz="1400" dirty="0">
                  <a:latin typeface="微软雅黑" panose="020B0503020204020204" pitchFamily="34" charset="-122"/>
                  <a:ea typeface="微软雅黑" panose="020B0503020204020204" pitchFamily="34" charset="-122"/>
                </a:rPr>
                <a:t>TTL</a:t>
              </a:r>
              <a:r>
                <a:rPr lang="zh-CN" altLang="en-US" sz="1400" dirty="0">
                  <a:latin typeface="微软雅黑" panose="020B0503020204020204" pitchFamily="34" charset="-122"/>
                  <a:ea typeface="微软雅黑" panose="020B0503020204020204" pitchFamily="34" charset="-122"/>
                </a:rPr>
                <a:t>为</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的回应数据包，并在随后的每次发送过程将</a:t>
              </a:r>
              <a:r>
                <a:rPr lang="en-US" altLang="zh-CN" sz="1400" dirty="0">
                  <a:latin typeface="微软雅黑" panose="020B0503020204020204" pitchFamily="34" charset="-122"/>
                  <a:ea typeface="微软雅黑" panose="020B0503020204020204" pitchFamily="34" charset="-122"/>
                </a:rPr>
                <a:t>TTL</a:t>
              </a:r>
              <a:r>
                <a:rPr lang="zh-CN" altLang="en-US" sz="1400" dirty="0">
                  <a:latin typeface="微软雅黑" panose="020B0503020204020204" pitchFamily="34" charset="-122"/>
                  <a:ea typeface="微软雅黑" panose="020B0503020204020204" pitchFamily="34" charset="-122"/>
                </a:rPr>
                <a:t>递增</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，直到目标响应或</a:t>
              </a:r>
              <a:r>
                <a:rPr lang="en-US" altLang="zh-CN" sz="1400" dirty="0">
                  <a:latin typeface="微软雅黑" panose="020B0503020204020204" pitchFamily="34" charset="-122"/>
                  <a:ea typeface="微软雅黑" panose="020B0503020204020204" pitchFamily="34" charset="-122"/>
                </a:rPr>
                <a:t>TTL</a:t>
              </a:r>
              <a:r>
                <a:rPr lang="zh-CN" altLang="en-US" sz="1400" dirty="0">
                  <a:latin typeface="微软雅黑" panose="020B0503020204020204" pitchFamily="34" charset="-122"/>
                  <a:ea typeface="微软雅黑" panose="020B0503020204020204" pitchFamily="34" charset="-122"/>
                </a:rPr>
                <a:t>达到最大值，从而确定路由。通过检查中间路由器发回的“</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已超时”的消息确定路由。某些路由器不经询问直接丢弃</a:t>
              </a:r>
              <a:r>
                <a:rPr lang="en-US" altLang="zh-CN" sz="1400" dirty="0">
                  <a:latin typeface="微软雅黑" panose="020B0503020204020204" pitchFamily="34" charset="-122"/>
                  <a:ea typeface="微软雅黑" panose="020B0503020204020204" pitchFamily="34" charset="-122"/>
                </a:rPr>
                <a:t>TTL</a:t>
              </a:r>
              <a:r>
                <a:rPr lang="zh-CN" altLang="en-US" sz="1400" dirty="0">
                  <a:latin typeface="微软雅黑" panose="020B0503020204020204" pitchFamily="34" charset="-122"/>
                  <a:ea typeface="微软雅黑" panose="020B0503020204020204" pitchFamily="34" charset="-122"/>
                </a:rPr>
                <a:t>过期的数据包，这在</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实用程序中看不到。</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命令按顺序打印出返回“</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已超时”消息的路径中的近端路由器接口列表。</a:t>
              </a:r>
            </a:p>
          </p:txBody>
        </p:sp>
      </p:grpSp>
    </p:spTree>
    <p:extLst>
      <p:ext uri="{BB962C8B-B14F-4D97-AF65-F5344CB8AC3E}">
        <p14:creationId xmlns:p14="http://schemas.microsoft.com/office/powerpoint/2010/main" val="1218098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2576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常用的</a:t>
            </a:r>
            <a:r>
              <a:rPr lang="zh-CN" altLang="en-US" sz="1600" dirty="0" smtClean="0">
                <a:solidFill>
                  <a:schemeClr val="accent1"/>
                </a:solidFill>
                <a:ea typeface="微软雅黑" panose="020B0503020204020204" pitchFamily="34" charset="-122"/>
              </a:rPr>
              <a:t>网络检测命令</a:t>
            </a:r>
            <a:r>
              <a:rPr lang="en-US" altLang="zh-CN" sz="1600" dirty="0" smtClean="0">
                <a:solidFill>
                  <a:schemeClr val="accent1"/>
                </a:solidFill>
                <a:ea typeface="微软雅黑" panose="020B0503020204020204" pitchFamily="34" charset="-122"/>
              </a:rPr>
              <a:t>——Ping</a:t>
            </a:r>
            <a:r>
              <a:rPr lang="zh-CN" altLang="en-US" sz="1600" dirty="0" smtClean="0">
                <a:solidFill>
                  <a:schemeClr val="accent1"/>
                </a:solidFill>
                <a:ea typeface="微软雅黑" panose="020B0503020204020204" pitchFamily="34" charset="-122"/>
              </a:rPr>
              <a:t>命令与</a:t>
            </a:r>
            <a:r>
              <a:rPr lang="en-US" altLang="zh-CN" sz="1600" dirty="0" err="1" smtClean="0">
                <a:solidFill>
                  <a:schemeClr val="accent1"/>
                </a:solidFill>
                <a:ea typeface="微软雅黑" panose="020B0503020204020204" pitchFamily="34" charset="-122"/>
              </a:rPr>
              <a:t>tracert</a:t>
            </a:r>
            <a:r>
              <a:rPr lang="zh-CN" altLang="en-US" sz="1600" dirty="0" smtClean="0">
                <a:solidFill>
                  <a:schemeClr val="accent1"/>
                </a:solidFill>
                <a:ea typeface="微软雅黑" panose="020B0503020204020204" pitchFamily="34" charset="-122"/>
              </a:rPr>
              <a:t>命令对比</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1239601"/>
            <a:ext cx="6792230" cy="3180236"/>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935739"/>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命令可以告诉用户目标是否可达，而</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命令用于测试数据报文从发送主机到目的地所经过的网关，它主要检查网络连接是否可达，以及分析网络什么地方发生了故障。使用</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命令还可以确定数据包在网络上的停止位置。</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实用程序对于解决大网络问题非常有用，因为此时可以使用</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命令确定数据包在网络上的停止位置。</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实用程序对于解决大网络问题非常有用，因为此时可以采取几条路径到达同一个点。</a:t>
              </a:r>
            </a:p>
          </p:txBody>
        </p:sp>
      </p:grpSp>
    </p:spTree>
    <p:extLst>
      <p:ext uri="{BB962C8B-B14F-4D97-AF65-F5344CB8AC3E}">
        <p14:creationId xmlns:p14="http://schemas.microsoft.com/office/powerpoint/2010/main" val="786152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481650"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常用的</a:t>
            </a:r>
            <a:r>
              <a:rPr lang="zh-CN" altLang="en-US" sz="1600" dirty="0" smtClean="0">
                <a:solidFill>
                  <a:schemeClr val="accent1"/>
                </a:solidFill>
                <a:ea typeface="微软雅黑" panose="020B0503020204020204" pitchFamily="34" charset="-122"/>
              </a:rPr>
              <a:t>网络检测命令</a:t>
            </a:r>
            <a:r>
              <a:rPr lang="en-US" altLang="zh-CN" sz="1600" dirty="0">
                <a:solidFill>
                  <a:schemeClr val="accent1"/>
                </a:solidFill>
                <a:ea typeface="微软雅黑" panose="020B0503020204020204" pitchFamily="34" charset="-122"/>
              </a:rPr>
              <a:t>——</a:t>
            </a:r>
            <a:r>
              <a:rPr lang="en-US" altLang="zh-CN" sz="1600" dirty="0" err="1">
                <a:solidFill>
                  <a:schemeClr val="accent1"/>
                </a:solidFill>
                <a:ea typeface="微软雅黑" panose="020B0503020204020204" pitchFamily="34" charset="-122"/>
              </a:rPr>
              <a:t>tracert</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654978"/>
            <a:ext cx="6792230" cy="4488522"/>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307948"/>
            </a:xfrm>
            <a:prstGeom prst="rect">
              <a:avLst/>
            </a:prstGeom>
            <a:noFill/>
          </p:spPr>
          <p:txBody>
            <a:bodyPr wrap="square" rtlCol="0">
              <a:spAutoFit/>
            </a:bodyPr>
            <a:lstStyle/>
            <a:p>
              <a:pPr indent="486000">
                <a:lnSpc>
                  <a:spcPct val="150000"/>
                </a:lnSpc>
              </a:pP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命令的语法格式：</a:t>
              </a:r>
            </a:p>
            <a:p>
              <a:pPr indent="486000">
                <a:lnSpc>
                  <a:spcPct val="150000"/>
                </a:lnSpc>
              </a:pPr>
              <a:r>
                <a:rPr lang="en-US" altLang="zh-CN" sz="1400" dirty="0" err="1">
                  <a:latin typeface="微软雅黑" panose="020B0503020204020204" pitchFamily="34" charset="-122"/>
                  <a:ea typeface="微软雅黑" panose="020B0503020204020204" pitchFamily="34" charset="-122"/>
                </a:rPr>
                <a:t>tracert</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参数</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参数</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］目的主机名</a:t>
              </a:r>
            </a:p>
            <a:p>
              <a:pPr indent="486000">
                <a:lnSpc>
                  <a:spcPct val="150000"/>
                </a:lnSpc>
              </a:pPr>
              <a:r>
                <a:rPr lang="en-US" altLang="zh-CN" sz="1400" dirty="0" err="1">
                  <a:latin typeface="微软雅黑" panose="020B0503020204020204" pitchFamily="34" charset="-122"/>
                  <a:ea typeface="微软雅黑" panose="020B0503020204020204" pitchFamily="34" charset="-122"/>
                </a:rPr>
                <a:t>tracert</a:t>
              </a:r>
              <a:r>
                <a:rPr lang="en-US" altLang="zh-CN" sz="1400" dirty="0">
                  <a:latin typeface="微软雅黑" panose="020B0503020204020204" pitchFamily="34" charset="-122"/>
                  <a:ea typeface="微软雅黑" panose="020B0503020204020204" pitchFamily="34" charset="-122"/>
                </a:rPr>
                <a:t>[-d][-h </a:t>
              </a:r>
              <a:r>
                <a:rPr lang="en-US" altLang="zh-CN" sz="1400" dirty="0" err="1">
                  <a:latin typeface="微软雅黑" panose="020B0503020204020204" pitchFamily="34" charset="-122"/>
                  <a:ea typeface="微软雅黑" panose="020B0503020204020204" pitchFamily="34" charset="-122"/>
                </a:rPr>
                <a:t>maximum_hops</a:t>
              </a:r>
              <a:r>
                <a:rPr lang="en-US" altLang="zh-CN" sz="1400" dirty="0">
                  <a:latin typeface="微软雅黑" panose="020B0503020204020204" pitchFamily="34" charset="-122"/>
                  <a:ea typeface="微软雅黑" panose="020B0503020204020204" pitchFamily="34" charset="-122"/>
                </a:rPr>
                <a:t>][-j host -list][-w timeout] </a:t>
              </a:r>
              <a:r>
                <a:rPr lang="en-US" altLang="zh-CN" sz="1400" dirty="0" err="1">
                  <a:latin typeface="微软雅黑" panose="020B0503020204020204" pitchFamily="34" charset="-122"/>
                  <a:ea typeface="微软雅黑" panose="020B0503020204020204" pitchFamily="34" charset="-122"/>
                </a:rPr>
                <a:t>target_name</a:t>
              </a:r>
              <a:r>
                <a:rPr lang="zh-CN" altLang="en-US" sz="1400" dirty="0">
                  <a:latin typeface="微软雅黑" panose="020B0503020204020204" pitchFamily="34" charset="-122"/>
                  <a:ea typeface="微软雅黑" panose="020B0503020204020204" pitchFamily="34" charset="-122"/>
                </a:rPr>
                <a:t>主要参数含义如下。</a:t>
              </a:r>
            </a:p>
            <a:p>
              <a:pPr indent="486000">
                <a:lnSpc>
                  <a:spcPct val="150000"/>
                </a:lnSpc>
              </a:pPr>
              <a:r>
                <a:rPr lang="en-US" altLang="zh-CN" sz="1400" dirty="0">
                  <a:latin typeface="微软雅黑" panose="020B0503020204020204" pitchFamily="34" charset="-122"/>
                  <a:ea typeface="微软雅黑" panose="020B0503020204020204" pitchFamily="34" charset="-122"/>
                </a:rPr>
                <a:t>-d</a:t>
              </a:r>
              <a:r>
                <a:rPr lang="zh-CN" altLang="en-US" sz="1400" dirty="0">
                  <a:latin typeface="微软雅黑" panose="020B0503020204020204" pitchFamily="34" charset="-122"/>
                  <a:ea typeface="微软雅黑" panose="020B0503020204020204" pitchFamily="34" charset="-122"/>
                </a:rPr>
                <a:t>：指定不将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地址解析到主机名称。</a:t>
              </a:r>
            </a:p>
            <a:p>
              <a:pPr indent="486000">
                <a:lnSpc>
                  <a:spcPct val="150000"/>
                </a:lnSpc>
              </a:pPr>
              <a:r>
                <a:rPr lang="en-US" altLang="zh-CN" sz="1400" dirty="0">
                  <a:latin typeface="微软雅黑" panose="020B0503020204020204" pitchFamily="34" charset="-122"/>
                  <a:ea typeface="微软雅黑" panose="020B0503020204020204" pitchFamily="34" charset="-122"/>
                </a:rPr>
                <a:t>-h </a:t>
              </a:r>
              <a:r>
                <a:rPr lang="en-US" altLang="zh-CN" sz="1400" dirty="0" err="1">
                  <a:latin typeface="微软雅黑" panose="020B0503020204020204" pitchFamily="34" charset="-122"/>
                  <a:ea typeface="微软雅黑" panose="020B0503020204020204" pitchFamily="34" charset="-122"/>
                </a:rPr>
                <a:t>maximum_hops</a:t>
              </a:r>
              <a:r>
                <a:rPr lang="zh-CN" altLang="en-US" sz="1400" dirty="0">
                  <a:latin typeface="微软雅黑" panose="020B0503020204020204" pitchFamily="34" charset="-122"/>
                  <a:ea typeface="微软雅黑" panose="020B0503020204020204" pitchFamily="34" charset="-122"/>
                </a:rPr>
                <a:t>：指定跃点数以跟踪到称为</a:t>
              </a:r>
              <a:r>
                <a:rPr lang="en-US" altLang="zh-CN" sz="1400" dirty="0" err="1">
                  <a:latin typeface="微软雅黑" panose="020B0503020204020204" pitchFamily="34" charset="-122"/>
                  <a:ea typeface="微软雅黑" panose="020B0503020204020204" pitchFamily="34" charset="-122"/>
                </a:rPr>
                <a:t>target_name</a:t>
              </a:r>
              <a:r>
                <a:rPr lang="zh-CN" altLang="en-US" sz="1400" dirty="0">
                  <a:latin typeface="微软雅黑" panose="020B0503020204020204" pitchFamily="34" charset="-122"/>
                  <a:ea typeface="微软雅黑" panose="020B0503020204020204" pitchFamily="34" charset="-122"/>
                </a:rPr>
                <a:t>的主机的路由。</a:t>
              </a:r>
            </a:p>
            <a:p>
              <a:pPr indent="486000">
                <a:lnSpc>
                  <a:spcPct val="150000"/>
                </a:lnSpc>
              </a:pPr>
              <a:r>
                <a:rPr lang="en-US" altLang="zh-CN" sz="1400" dirty="0">
                  <a:latin typeface="微软雅黑" panose="020B0503020204020204" pitchFamily="34" charset="-122"/>
                  <a:ea typeface="微软雅黑" panose="020B0503020204020204" pitchFamily="34" charset="-122"/>
                </a:rPr>
                <a:t>-j host-list</a:t>
              </a:r>
              <a:r>
                <a:rPr lang="zh-CN" altLang="en-US" sz="1400" dirty="0">
                  <a:latin typeface="微软雅黑" panose="020B0503020204020204" pitchFamily="34" charset="-122"/>
                  <a:ea typeface="微软雅黑" panose="020B0503020204020204" pitchFamily="34" charset="-122"/>
                </a:rPr>
                <a:t>：指定</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实用程序数据包所采用路径中的路由器接口列表。</a:t>
              </a:r>
            </a:p>
            <a:p>
              <a:pPr indent="486000">
                <a:lnSpc>
                  <a:spcPct val="150000"/>
                </a:lnSpc>
              </a:pPr>
              <a:r>
                <a:rPr lang="en-US" altLang="zh-CN" sz="1400" dirty="0">
                  <a:latin typeface="微软雅黑" panose="020B0503020204020204" pitchFamily="34" charset="-122"/>
                  <a:ea typeface="微软雅黑" panose="020B0503020204020204" pitchFamily="34" charset="-122"/>
                </a:rPr>
                <a:t>-w timeout</a:t>
              </a:r>
              <a:r>
                <a:rPr lang="zh-CN" altLang="en-US" sz="1400" dirty="0">
                  <a:latin typeface="微软雅黑" panose="020B0503020204020204" pitchFamily="34" charset="-122"/>
                  <a:ea typeface="微软雅黑" panose="020B0503020204020204" pitchFamily="34" charset="-122"/>
                </a:rPr>
                <a:t>；等待</a:t>
              </a:r>
              <a:r>
                <a:rPr lang="en-US" altLang="zh-CN" sz="1400" dirty="0">
                  <a:latin typeface="微软雅黑" panose="020B0503020204020204" pitchFamily="34" charset="-122"/>
                  <a:ea typeface="微软雅黑" panose="020B0503020204020204" pitchFamily="34" charset="-122"/>
                </a:rPr>
                <a:t>timeout</a:t>
              </a:r>
              <a:r>
                <a:rPr lang="zh-CN" altLang="en-US" sz="1400" dirty="0">
                  <a:latin typeface="微软雅黑" panose="020B0503020204020204" pitchFamily="34" charset="-122"/>
                  <a:ea typeface="微软雅黑" panose="020B0503020204020204" pitchFamily="34" charset="-122"/>
                </a:rPr>
                <a:t>为每次回复所指定的毫秒数。</a:t>
              </a:r>
            </a:p>
            <a:p>
              <a:pPr indent="486000">
                <a:lnSpc>
                  <a:spcPct val="150000"/>
                </a:lnSpc>
              </a:pPr>
              <a:r>
                <a:rPr lang="en-US" altLang="zh-CN" sz="1400" dirty="0" err="1">
                  <a:latin typeface="微软雅黑" panose="020B0503020204020204" pitchFamily="34" charset="-122"/>
                  <a:ea typeface="微软雅黑" panose="020B0503020204020204" pitchFamily="34" charset="-122"/>
                </a:rPr>
                <a:t>target_name</a:t>
              </a:r>
              <a:r>
                <a:rPr lang="zh-CN" altLang="en-US" sz="1400" dirty="0">
                  <a:latin typeface="微软雅黑" panose="020B0503020204020204" pitchFamily="34" charset="-122"/>
                  <a:ea typeface="微软雅黑" panose="020B0503020204020204" pitchFamily="34" charset="-122"/>
                </a:rPr>
                <a:t>：目标主机的名称或</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p>
            <a:p>
              <a:pPr indent="486000">
                <a:lnSpc>
                  <a:spcPct val="150000"/>
                </a:lnSpc>
              </a:pPr>
              <a:r>
                <a:rPr lang="zh-CN" altLang="en-US" sz="1400" dirty="0">
                  <a:latin typeface="微软雅黑" panose="020B0503020204020204" pitchFamily="34" charset="-122"/>
                  <a:ea typeface="微软雅黑" panose="020B0503020204020204" pitchFamily="34" charset="-122"/>
                </a:rPr>
                <a:t>当网络上出现路由环路时，使用</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命令只能知道接收端出现超时错误，而</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命令能够很容易发现路由环路等潜在问题。在</a:t>
              </a:r>
              <a:r>
                <a:rPr lang="en-US" altLang="zh-CN" sz="1400" dirty="0" err="1">
                  <a:latin typeface="微软雅黑" panose="020B0503020204020204" pitchFamily="34" charset="-122"/>
                  <a:ea typeface="微软雅黑" panose="020B0503020204020204" pitchFamily="34" charset="-122"/>
                </a:rPr>
                <a:t>tracert</a:t>
              </a:r>
              <a:r>
                <a:rPr lang="zh-CN" altLang="en-US" sz="1400" dirty="0">
                  <a:latin typeface="微软雅黑" panose="020B0503020204020204" pitchFamily="34" charset="-122"/>
                  <a:ea typeface="微软雅黑" panose="020B0503020204020204" pitchFamily="34" charset="-122"/>
                </a:rPr>
                <a:t>某地址时，多次出现相同的地址，即可认为出现了路由环路。</a:t>
              </a:r>
            </a:p>
          </p:txBody>
        </p:sp>
      </p:grpSp>
    </p:spTree>
    <p:extLst>
      <p:ext uri="{BB962C8B-B14F-4D97-AF65-F5344CB8AC3E}">
        <p14:creationId xmlns:p14="http://schemas.microsoft.com/office/powerpoint/2010/main" val="21483926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777794"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a:t>
            </a:r>
            <a:r>
              <a:rPr lang="zh-CN" altLang="en-US" sz="1600" dirty="0" smtClean="0">
                <a:solidFill>
                  <a:schemeClr val="accent1"/>
                </a:solidFill>
                <a:ea typeface="微软雅黑" panose="020B0503020204020204" pitchFamily="34" charset="-122"/>
              </a:rPr>
              <a:t>排除网络故障的基本步骤</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重现网络</a:t>
            </a:r>
            <a:r>
              <a:rPr lang="zh-CN" altLang="en-US" sz="1600" dirty="0" smtClean="0">
                <a:solidFill>
                  <a:schemeClr val="accent1"/>
                </a:solidFill>
                <a:ea typeface="微软雅黑" panose="020B0503020204020204" pitchFamily="34" charset="-122"/>
              </a:rPr>
              <a:t>故障</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654978"/>
            <a:ext cx="6792230" cy="4603418"/>
            <a:chOff x="1200150" y="1847850"/>
            <a:chExt cx="9867900" cy="1531200"/>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522932"/>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网络出现问题时，了解网络故障的诊断流程对解决网络故障有很大的帮助。下面介绍排除网络简单故障的基本步骤。</a:t>
              </a:r>
            </a:p>
            <a:p>
              <a:pPr indent="486000">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）重现网络故障</a:t>
              </a:r>
            </a:p>
            <a:p>
              <a:pPr indent="486000">
                <a:lnSpc>
                  <a:spcPct val="150000"/>
                </a:lnSpc>
              </a:pPr>
              <a:r>
                <a:rPr lang="zh-CN" altLang="en-US" sz="1400" dirty="0">
                  <a:latin typeface="微软雅黑" panose="020B0503020204020204" pitchFamily="34" charset="-122"/>
                  <a:ea typeface="微软雅黑" panose="020B0503020204020204" pitchFamily="34" charset="-122"/>
                </a:rPr>
                <a:t>当出现故障时，首先应该重现故障，与此同时应该尽可能全面地收集故障信息，这是获取故障信息的最好办法。在重现故障的过程中还要注重收集以下方面的故障信息。</a:t>
              </a:r>
            </a:p>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）网络故障的影响及范围。</a:t>
              </a:r>
            </a:p>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）故障的类型。</a:t>
              </a:r>
            </a:p>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）每次操作都会让该网络故障发生的步骤或过程。</a:t>
              </a:r>
            </a:p>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）多次操作中故障是偶然才发生的步骤或过程。</a:t>
              </a:r>
            </a:p>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）故障是在特定的操作环境下发生的步骤或过程。</a:t>
              </a:r>
            </a:p>
            <a:p>
              <a:pPr indent="486000">
                <a:lnSpc>
                  <a:spcPct val="150000"/>
                </a:lnSpc>
              </a:pPr>
              <a:r>
                <a:rPr lang="zh-CN" altLang="en-US" sz="1400" dirty="0">
                  <a:latin typeface="微软雅黑" panose="020B0503020204020204" pitchFamily="34" charset="-122"/>
                  <a:ea typeface="微软雅黑" panose="020B0503020204020204" pitchFamily="34" charset="-122"/>
                </a:rPr>
                <a:t>重现故障时，还需要网管人员对网络故障具有比较好的判断能力，并做好适当的准备工作。有些故障在重现时，可能会导致网络崩溃，因此在决定进行网络故障重现时要注意这些方面的问题。</a:t>
              </a:r>
            </a:p>
          </p:txBody>
        </p:sp>
      </p:grpSp>
    </p:spTree>
    <p:extLst>
      <p:ext uri="{BB962C8B-B14F-4D97-AF65-F5344CB8AC3E}">
        <p14:creationId xmlns:p14="http://schemas.microsoft.com/office/powerpoint/2010/main" val="16336059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777794"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a:t>
            </a:r>
            <a:r>
              <a:rPr lang="zh-CN" altLang="en-US" sz="1600" dirty="0" smtClean="0">
                <a:solidFill>
                  <a:schemeClr val="accent1"/>
                </a:solidFill>
                <a:ea typeface="微软雅黑" panose="020B0503020204020204" pitchFamily="34" charset="-122"/>
              </a:rPr>
              <a:t>排除网络故障的基本步骤</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网络故障分析与定位</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654978"/>
            <a:ext cx="6792230" cy="4488522"/>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213124"/>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）网络故障分析与定位</a:t>
              </a:r>
            </a:p>
            <a:p>
              <a:pPr indent="486000">
                <a:lnSpc>
                  <a:spcPct val="150000"/>
                </a:lnSpc>
              </a:pPr>
              <a:r>
                <a:rPr lang="zh-CN" altLang="en-US" sz="1400" dirty="0">
                  <a:latin typeface="微软雅黑" panose="020B0503020204020204" pitchFamily="34" charset="-122"/>
                  <a:ea typeface="微软雅黑" panose="020B0503020204020204" pitchFamily="34" charset="-122"/>
                </a:rPr>
                <a:t>重现故障后，可以根据收集的资料对故障现象进行分析。根据网络故障的分析结果确定故障的类型并初步定位故障范围。并对故障进行隔离。从故障现象出发，以网络诊断工具为手段获取诊断信息，确定网络故障点，查找问题的根源。</a:t>
              </a:r>
            </a:p>
            <a:p>
              <a:pPr indent="486000">
                <a:lnSpc>
                  <a:spcPct val="150000"/>
                </a:lnSpc>
              </a:pP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模型的层次结构为管理员分析和排查故障原因提供了非常好的组织方式。由于各层相对独立，按层排查能够有效地发现和隔离故障，因而一般使用逐层分析和排查的方法。通常有两种逐层排查方式，一种是从低层开始排查，适用于物理网络不够成熟稳定的情况，如组建新的网络、重新调整网络线缆、增加新的网络设备；另一种是从高层开始排查，适用于物理网络相对成熟稳定的情况，如硬件设备没有变动。无论哪种方式，最终都能达到目标，只是解决问题的效率有所差别</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indent="486000">
                <a:lnSpc>
                  <a:spcPct val="150000"/>
                </a:lnSpc>
              </a:pPr>
              <a:r>
                <a:rPr lang="zh-CN" altLang="en-US" sz="1400" dirty="0">
                  <a:latin typeface="微软雅黑" panose="020B0503020204020204" pitchFamily="34" charset="-122"/>
                  <a:ea typeface="微软雅黑" panose="020B0503020204020204" pitchFamily="34" charset="-122"/>
                </a:rPr>
                <a:t>具体采用哪种方式，可根据具体情况来选择。</a:t>
              </a:r>
            </a:p>
          </p:txBody>
        </p:sp>
      </p:grpSp>
    </p:spTree>
    <p:extLst>
      <p:ext uri="{BB962C8B-B14F-4D97-AF65-F5344CB8AC3E}">
        <p14:creationId xmlns:p14="http://schemas.microsoft.com/office/powerpoint/2010/main" val="3718075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777794"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a:t>
            </a:r>
            <a:r>
              <a:rPr lang="zh-CN" altLang="en-US" sz="1600" dirty="0" smtClean="0">
                <a:solidFill>
                  <a:schemeClr val="accent1"/>
                </a:solidFill>
                <a:ea typeface="微软雅黑" panose="020B0503020204020204" pitchFamily="34" charset="-122"/>
              </a:rPr>
              <a:t>排除网络故障的基本步骤</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网络故障的排除</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654978"/>
            <a:ext cx="6792230" cy="4488522"/>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1307948"/>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）网络故障的排除</a:t>
              </a:r>
            </a:p>
            <a:p>
              <a:pPr indent="486000">
                <a:lnSpc>
                  <a:spcPct val="150000"/>
                </a:lnSpc>
              </a:pPr>
              <a:r>
                <a:rPr lang="zh-CN" altLang="en-US" sz="1400" dirty="0">
                  <a:latin typeface="微软雅黑" panose="020B0503020204020204" pitchFamily="34" charset="-122"/>
                  <a:ea typeface="微软雅黑" panose="020B0503020204020204" pitchFamily="34" charset="-122"/>
                </a:rPr>
                <a:t>确定网络故障原因后，要采取一定的措施来隔离和排除故障。</a:t>
              </a:r>
            </a:p>
            <a:p>
              <a:pPr indent="486000">
                <a:lnSpc>
                  <a:spcPct val="150000"/>
                </a:lnSpc>
              </a:pPr>
              <a:r>
                <a:rPr lang="zh-CN" altLang="en-US" sz="1400" dirty="0">
                  <a:latin typeface="微软雅黑" panose="020B0503020204020204" pitchFamily="34" charset="-122"/>
                  <a:ea typeface="微软雅黑" panose="020B0503020204020204" pitchFamily="34" charset="-122"/>
                </a:rPr>
                <a:t>如果故障影响整个网段，那么就通过减少可能的故障源来隔离故障。例如，将可能的故障源仅与一个网络中的节点相连，除这两个节点外，断开其他所有网络节点。如果这两个网络节点能正常进行网络通信，可以再增加其他节点。如果这两个节点不能进行通信，就要逐步对物理层的有关部分进行检查。</a:t>
              </a:r>
            </a:p>
            <a:p>
              <a:pPr indent="486000">
                <a:lnSpc>
                  <a:spcPct val="150000"/>
                </a:lnSpc>
              </a:pPr>
              <a:r>
                <a:rPr lang="zh-CN" altLang="en-US" sz="1400" dirty="0">
                  <a:latin typeface="微软雅黑" panose="020B0503020204020204" pitchFamily="34" charset="-122"/>
                  <a:ea typeface="微软雅黑" panose="020B0503020204020204" pitchFamily="34" charset="-122"/>
                </a:rPr>
                <a:t>如果故障能被隔离至一个节点，可以更换网卡，重新安装相应的驱动程序，或是用一条新的双绞线与网络相连。如果网络的连接没有问题，那么检查一下是否只是某一个应用程序有问题，使用相同的驱动器或文件系统允许其他应用程序，与其他节点比较配置情况，试用该应用程序。如果只是一名用户出现使用问题，检查涉及该节点的网络安全系统。检查是否对网络的安全系统进行了改变以致影响该用户。</a:t>
              </a:r>
            </a:p>
          </p:txBody>
        </p:sp>
      </p:grpSp>
    </p:spTree>
    <p:extLst>
      <p:ext uri="{BB962C8B-B14F-4D97-AF65-F5344CB8AC3E}">
        <p14:creationId xmlns:p14="http://schemas.microsoft.com/office/powerpoint/2010/main" val="196869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777794"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a:t>
            </a:r>
            <a:r>
              <a:rPr lang="zh-CN" altLang="en-US" sz="1600" dirty="0" smtClean="0">
                <a:solidFill>
                  <a:schemeClr val="accent1"/>
                </a:solidFill>
                <a:ea typeface="微软雅黑" panose="020B0503020204020204" pitchFamily="34" charset="-122"/>
              </a:rPr>
              <a:t>排除网络故障的基本步骤</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网络故障的排除</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1239602"/>
            <a:ext cx="6792230" cy="2924884"/>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1856118"/>
              <a:ext cx="9604929" cy="783156"/>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）网络故障的排除</a:t>
              </a:r>
            </a:p>
            <a:p>
              <a:pPr indent="486000">
                <a:lnSpc>
                  <a:spcPct val="150000"/>
                </a:lnSpc>
              </a:pPr>
              <a:r>
                <a:rPr lang="zh-CN" altLang="en-US" sz="1400" dirty="0">
                  <a:latin typeface="微软雅黑" panose="020B0503020204020204" pitchFamily="34" charset="-122"/>
                  <a:ea typeface="微软雅黑" panose="020B0503020204020204" pitchFamily="34" charset="-122"/>
                </a:rPr>
                <a:t>一旦确定了故障源，那么识别故障类型是比较容易的。对于硬件故障来说，最方便的措施就是简单的更换，对损坏部分的维修可以以后再进行。对于软件故障来说，解决办法则是重新安装有问题的软件，删除可能有问题的文件并且确保拥有全部所需的文件。如果问题是单一用户的问题，通常最简单的方法是整个删除该用户，然后从头开始或是重复必要的步骤，使该用户重新获得原来有问题的应用。这比无目标地进行检查、逻辑有序地执行这些步骤可以更快速地找到问题。</a:t>
              </a:r>
            </a:p>
          </p:txBody>
        </p:sp>
      </p:grpSp>
    </p:spTree>
    <p:extLst>
      <p:ext uri="{BB962C8B-B14F-4D97-AF65-F5344CB8AC3E}">
        <p14:creationId xmlns:p14="http://schemas.microsoft.com/office/powerpoint/2010/main" val="21986312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860037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1035495" y="1168562"/>
            <a:ext cx="7410943" cy="2677336"/>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1223628" y="1312094"/>
            <a:ext cx="7514135" cy="2663812"/>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1283159" y="1159842"/>
            <a:ext cx="7395071" cy="27651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同一部门的计算机之间无法实现网络通信时，可以遵循以下思路来排查网络故障。</a:t>
            </a:r>
          </a:p>
          <a:p>
            <a:pPr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）对方计算机是否禁止</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操作。</a:t>
            </a:r>
          </a:p>
          <a:p>
            <a:pPr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）物理连接是否有问题。</a:t>
            </a:r>
          </a:p>
          <a:p>
            <a:pPr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）网络协议设置是否有问题。</a:t>
            </a:r>
          </a:p>
        </p:txBody>
      </p:sp>
    </p:spTree>
    <p:extLst>
      <p:ext uri="{BB962C8B-B14F-4D97-AF65-F5344CB8AC3E}">
        <p14:creationId xmlns:p14="http://schemas.microsoft.com/office/powerpoint/2010/main" val="12327484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3021468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16014" y="2535747"/>
            <a:ext cx="2376265"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Wireshark</a:t>
            </a:r>
            <a:r>
              <a:rPr lang="zh-CN" altLang="en-US" sz="1200" dirty="0">
                <a:solidFill>
                  <a:schemeClr val="tx1">
                    <a:lumMod val="65000"/>
                    <a:lumOff val="35000"/>
                  </a:schemeClr>
                </a:solidFill>
                <a:latin typeface="微软雅黑" pitchFamily="34" charset="-122"/>
                <a:ea typeface="微软雅黑" pitchFamily="34" charset="-122"/>
              </a:rPr>
              <a:t>主界面介绍</a:t>
            </a:r>
          </a:p>
        </p:txBody>
      </p:sp>
      <p:sp>
        <p:nvSpPr>
          <p:cNvPr id="8" name="文本框 7"/>
          <p:cNvSpPr txBox="1">
            <a:spLocks noChangeArrowheads="1"/>
          </p:cNvSpPr>
          <p:nvPr/>
        </p:nvSpPr>
        <p:spPr bwMode="auto">
          <a:xfrm>
            <a:off x="4716014" y="2880949"/>
            <a:ext cx="3132349"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Wireshark</a:t>
            </a:r>
            <a:r>
              <a:rPr lang="zh-CN" altLang="en-US" sz="1200" dirty="0">
                <a:solidFill>
                  <a:schemeClr val="tx1">
                    <a:lumMod val="65000"/>
                    <a:lumOff val="35000"/>
                  </a:schemeClr>
                </a:solidFill>
                <a:latin typeface="微软雅黑" pitchFamily="34" charset="-122"/>
                <a:ea typeface="微软雅黑" pitchFamily="34" charset="-122"/>
              </a:rPr>
              <a:t>开始抓包示例及过滤器设置</a:t>
            </a:r>
          </a:p>
        </p:txBody>
      </p:sp>
      <p:sp>
        <p:nvSpPr>
          <p:cNvPr id="9" name="文本框 7"/>
          <p:cNvSpPr txBox="1">
            <a:spLocks noChangeArrowheads="1"/>
          </p:cNvSpPr>
          <p:nvPr/>
        </p:nvSpPr>
        <p:spPr bwMode="auto">
          <a:xfrm>
            <a:off x="4716014" y="3201159"/>
            <a:ext cx="3384378"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Wireshark</a:t>
            </a:r>
            <a:r>
              <a:rPr lang="zh-CN" altLang="en-US" sz="1200" dirty="0">
                <a:solidFill>
                  <a:schemeClr val="tx1">
                    <a:lumMod val="65000"/>
                    <a:lumOff val="35000"/>
                  </a:schemeClr>
                </a:solidFill>
                <a:latin typeface="微软雅黑" pitchFamily="34" charset="-122"/>
                <a:ea typeface="微软雅黑" pitchFamily="34" charset="-122"/>
              </a:rPr>
              <a:t>过滤器表达式的规则</a:t>
            </a:r>
          </a:p>
        </p:txBody>
      </p:sp>
      <p:sp>
        <p:nvSpPr>
          <p:cNvPr id="10" name="文本框 7"/>
          <p:cNvSpPr txBox="1">
            <a:spLocks noChangeArrowheads="1"/>
          </p:cNvSpPr>
          <p:nvPr/>
        </p:nvSpPr>
        <p:spPr bwMode="auto">
          <a:xfrm>
            <a:off x="4719486" y="3508774"/>
            <a:ext cx="2376265"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对抓取的数据包进行分析</a:t>
            </a:r>
          </a:p>
        </p:txBody>
      </p:sp>
      <p:sp>
        <p:nvSpPr>
          <p:cNvPr id="11" name="文本框 7"/>
          <p:cNvSpPr txBox="1">
            <a:spLocks noChangeArrowheads="1"/>
          </p:cNvSpPr>
          <p:nvPr/>
        </p:nvSpPr>
        <p:spPr bwMode="auto">
          <a:xfrm>
            <a:off x="4722958" y="3816389"/>
            <a:ext cx="384548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传输控制协议（</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TCP</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）三次握手建立过程</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ppt_y</p:attrName>
                                        </p:attrNameLst>
                                      </p:cBhvr>
                                      <p:tavLst>
                                        <p:tav tm="0">
                                          <p:val>
                                            <p:strVal val="#ppt_y-#ppt_h*1.125000"/>
                                          </p:val>
                                        </p:tav>
                                        <p:tav tm="100000">
                                          <p:val>
                                            <p:strVal val="#ppt_y"/>
                                          </p:val>
                                        </p:tav>
                                      </p:tavLst>
                                    </p:anim>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P spid="10"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a:t>
            </a:r>
            <a:r>
              <a:rPr lang="zh-CN" altLang="en-US" sz="1600" dirty="0">
                <a:solidFill>
                  <a:schemeClr val="accent1"/>
                </a:solidFill>
                <a:ea typeface="微软雅黑" panose="020B0503020204020204" pitchFamily="34" charset="-122"/>
              </a:rPr>
              <a:t>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1035495" y="807230"/>
            <a:ext cx="7410943" cy="3038668"/>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1223628" y="879562"/>
            <a:ext cx="7514135" cy="327636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1283159" y="1159842"/>
            <a:ext cx="7395071" cy="27651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按照任务分析中的内容，依次检测计算机的配置，采取以下方法来解决问题。</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）如果计算机禁止了</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ICMP(Internet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控制协议）或者安装了防火墙软件，会造成</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操作超时。建议禁用对方计算机的网络防火墙，然后再使用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命令进行测试。</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）计算机之间在物理上不可互访，可能是网卡没有安装好、网络设备有故障、网线有问题。在这种情况下使用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命令时会提示超时。尝试</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局域网中的其他计算机，查看与其他计算机是否能够正常通信，以确定故障是发生在本地计算机上还是发生在远程计算机上。</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）查看本地计算机和远程计算机的网络参数信息，尤其是计算比较两台计算机的网络地址是否一致，如果不一致，则无法直接访问，需要修改</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地址和子网掩码信息。另外如果局域网内有设置多个</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VLAN</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的话，处于不同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VLAN</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的计算机只通过二层网络设备也无法直接</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通，此时它们之间的通信就需要借助于三层网络设备。</a:t>
            </a:r>
          </a:p>
        </p:txBody>
      </p:sp>
    </p:spTree>
    <p:extLst>
      <p:ext uri="{BB962C8B-B14F-4D97-AF65-F5344CB8AC3E}">
        <p14:creationId xmlns:p14="http://schemas.microsoft.com/office/powerpoint/2010/main" val="1334990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3359750" y="1635647"/>
            <a:ext cx="222763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归纳与提高</a:t>
            </a:r>
          </a:p>
        </p:txBody>
      </p:sp>
      <p:sp>
        <p:nvSpPr>
          <p:cNvPr id="4" name="文本框 7">
            <a:extLst>
              <a:ext uri="{FF2B5EF4-FFF2-40B4-BE49-F238E27FC236}">
                <a16:creationId xmlns:a16="http://schemas.microsoft.com/office/drawing/2014/main" xmlns="" id="{1A2DF5DE-1279-4E03-98B7-4DB2809A78AD}"/>
              </a:ext>
            </a:extLst>
          </p:cNvPr>
          <p:cNvSpPr txBox="1">
            <a:spLocks noChangeArrowheads="1"/>
          </p:cNvSpPr>
          <p:nvPr/>
        </p:nvSpPr>
        <p:spPr bwMode="auto">
          <a:xfrm>
            <a:off x="3347864" y="2535747"/>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重</a:t>
            </a:r>
            <a:r>
              <a:rPr lang="zh-CN" altLang="en-US" sz="1200" dirty="0" smtClean="0">
                <a:solidFill>
                  <a:schemeClr val="tx1">
                    <a:lumMod val="65000"/>
                    <a:lumOff val="35000"/>
                  </a:schemeClr>
                </a:solidFill>
                <a:latin typeface="微软雅黑" pitchFamily="34" charset="-122"/>
                <a:ea typeface="微软雅黑" pitchFamily="34" charset="-122"/>
              </a:rPr>
              <a:t>拾</a:t>
            </a:r>
            <a:r>
              <a:rPr lang="en-US" altLang="zh-CN" sz="1200" dirty="0" smtClean="0">
                <a:solidFill>
                  <a:schemeClr val="tx1">
                    <a:lumMod val="65000"/>
                    <a:lumOff val="35000"/>
                  </a:schemeClr>
                </a:solidFill>
                <a:latin typeface="微软雅黑" pitchFamily="34" charset="-122"/>
                <a:ea typeface="微软雅黑" pitchFamily="34" charset="-122"/>
              </a:rPr>
              <a:t>OSI</a:t>
            </a:r>
            <a:r>
              <a:rPr lang="zh-CN" altLang="en-US" sz="1200" dirty="0" smtClean="0">
                <a:solidFill>
                  <a:schemeClr val="tx1">
                    <a:lumMod val="65000"/>
                    <a:lumOff val="35000"/>
                  </a:schemeClr>
                </a:solidFill>
                <a:latin typeface="微软雅黑" pitchFamily="34" charset="-122"/>
                <a:ea typeface="微软雅黑" pitchFamily="34" charset="-122"/>
              </a:rPr>
              <a:t>模型</a:t>
            </a:r>
            <a:endParaRPr lang="zh-CN" altLang="en-US" sz="1200" dirty="0">
              <a:solidFill>
                <a:schemeClr val="tx1">
                  <a:lumMod val="65000"/>
                  <a:lumOff val="35000"/>
                </a:schemeClr>
              </a:solidFill>
            </a:endParaRPr>
          </a:p>
        </p:txBody>
      </p:sp>
      <p:sp>
        <p:nvSpPr>
          <p:cNvPr id="7" name="文本框 7">
            <a:extLst>
              <a:ext uri="{FF2B5EF4-FFF2-40B4-BE49-F238E27FC236}">
                <a16:creationId xmlns:a16="http://schemas.microsoft.com/office/drawing/2014/main" xmlns="" id="{9FA6FE71-B37E-49E9-A5B8-33B52647027B}"/>
              </a:ext>
            </a:extLst>
          </p:cNvPr>
          <p:cNvSpPr txBox="1">
            <a:spLocks noChangeArrowheads="1"/>
          </p:cNvSpPr>
          <p:nvPr/>
        </p:nvSpPr>
        <p:spPr bwMode="auto">
          <a:xfrm>
            <a:off x="3347864" y="2931790"/>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重拾协议</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3416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down)">
                                      <p:cBhvr>
                                        <p:cTn id="15" dur="500"/>
                                        <p:tgtEl>
                                          <p:spTgt spid="4"/>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4" grpId="0"/>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049602"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1.</a:t>
            </a:r>
            <a:r>
              <a:rPr lang="zh-CN" altLang="en-US" sz="1600" dirty="0" smtClean="0">
                <a:solidFill>
                  <a:schemeClr val="accent1"/>
                </a:solidFill>
                <a:ea typeface="微软雅黑" panose="020B0503020204020204" pitchFamily="34" charset="-122"/>
              </a:rPr>
              <a:t>重拾</a:t>
            </a:r>
            <a:r>
              <a:rPr lang="en-US" altLang="zh-CN" sz="1600" dirty="0" smtClean="0">
                <a:solidFill>
                  <a:schemeClr val="accent1"/>
                </a:solidFill>
                <a:ea typeface="微软雅黑" panose="020B0503020204020204" pitchFamily="34" charset="-122"/>
              </a:rPr>
              <a:t>OSI</a:t>
            </a:r>
            <a:r>
              <a:rPr lang="zh-CN" altLang="en-US" sz="1600" dirty="0" smtClean="0">
                <a:solidFill>
                  <a:schemeClr val="accent1"/>
                </a:solidFill>
                <a:ea typeface="微软雅黑" panose="020B0503020204020204" pitchFamily="34" charset="-122"/>
              </a:rPr>
              <a:t>模型</a:t>
            </a:r>
            <a:r>
              <a:rPr lang="en-US" altLang="zh-CN" sz="1600" dirty="0">
                <a:solidFill>
                  <a:schemeClr val="accent1"/>
                </a:solidFill>
                <a:ea typeface="微软雅黑" panose="020B0503020204020204" pitchFamily="34" charset="-122"/>
              </a:rPr>
              <a:t>——OSI</a:t>
            </a:r>
            <a:r>
              <a:rPr lang="zh-CN" altLang="en-US" sz="1600" dirty="0">
                <a:solidFill>
                  <a:schemeClr val="accent1"/>
                </a:solidFill>
                <a:ea typeface="微软雅黑" panose="020B0503020204020204" pitchFamily="34" charset="-122"/>
              </a:rPr>
              <a:t>与</a:t>
            </a:r>
            <a:r>
              <a:rPr lang="en-US" altLang="zh-CN" sz="1600" dirty="0">
                <a:solidFill>
                  <a:schemeClr val="accent1"/>
                </a:solidFill>
                <a:ea typeface="微软雅黑" panose="020B0503020204020204" pitchFamily="34" charset="-122"/>
              </a:rPr>
              <a:t>TCP/IP</a:t>
            </a:r>
            <a:endParaRPr lang="zh-CN" altLang="en-US" sz="1600" dirty="0">
              <a:solidFill>
                <a:schemeClr val="accent1"/>
              </a:solidFill>
              <a:ea typeface="微软雅黑" panose="020B0503020204020204" pitchFamily="34" charset="-122"/>
            </a:endParaRPr>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81108" y="735546"/>
            <a:ext cx="4780698" cy="4126287"/>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512772" y="1311978"/>
              <a:ext cx="9604931" cy="3903306"/>
            </a:xfrm>
            <a:prstGeom prst="rect">
              <a:avLst/>
            </a:prstGeom>
            <a:noFill/>
          </p:spPr>
          <p:txBody>
            <a:bodyPr wrap="square" rtlCol="0">
              <a:spAutoFit/>
            </a:bodyPr>
            <a:lstStyle/>
            <a:p>
              <a:pPr indent="457200">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与</a:t>
              </a:r>
              <a:r>
                <a:rPr lang="en-US" altLang="zh-CN" sz="1400" dirty="0">
                  <a:latin typeface="微软雅黑" panose="020B0503020204020204" pitchFamily="34" charset="-122"/>
                  <a:ea typeface="微软雅黑" panose="020B0503020204020204" pitchFamily="34" charset="-122"/>
                </a:rPr>
                <a:t>TCP/IP</a:t>
              </a:r>
            </a:p>
            <a:p>
              <a:pPr indent="457200">
                <a:lnSpc>
                  <a:spcPct val="150000"/>
                </a:lnSpc>
              </a:pPr>
              <a:r>
                <a:rPr lang="zh-CN" altLang="en-US" sz="1400" dirty="0" smtClean="0">
                  <a:latin typeface="微软雅黑" panose="020B0503020204020204" pitchFamily="34" charset="-122"/>
                  <a:ea typeface="微软雅黑" panose="020B0503020204020204" pitchFamily="34" charset="-122"/>
                </a:rPr>
                <a:t>当</a:t>
              </a:r>
              <a:r>
                <a:rPr lang="zh-CN" altLang="en-US" sz="1400" dirty="0">
                  <a:latin typeface="微软雅黑" panose="020B0503020204020204" pitchFamily="34" charset="-122"/>
                  <a:ea typeface="微软雅黑" panose="020B0503020204020204" pitchFamily="34" charset="-122"/>
                </a:rPr>
                <a:t>比较</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与</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时，我们发现</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协议簇没有会话层和表示层。在</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模型发布后，这两层没有加入</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协议簇中。一般认为</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协议簇的应用层包含了</a:t>
              </a:r>
              <a:r>
                <a:rPr lang="en-US" altLang="zh-CN" sz="1400" dirty="0">
                  <a:latin typeface="微软雅黑" panose="020B0503020204020204" pitchFamily="34" charset="-122"/>
                  <a:ea typeface="微软雅黑" panose="020B0503020204020204" pitchFamily="34" charset="-122"/>
                </a:rPr>
                <a:t>OSI</a:t>
              </a:r>
              <a:r>
                <a:rPr lang="zh-CN" altLang="en-US" sz="1400" dirty="0">
                  <a:latin typeface="微软雅黑" panose="020B0503020204020204" pitchFamily="34" charset="-122"/>
                  <a:ea typeface="微软雅黑" panose="020B0503020204020204" pitchFamily="34" charset="-122"/>
                </a:rPr>
                <a:t>模型的</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层，如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1400" dirty="0">
                  <a:latin typeface="微软雅黑" panose="020B0503020204020204" pitchFamily="34" charset="-122"/>
                  <a:ea typeface="微软雅黑" panose="020B0503020204020204" pitchFamily="34" charset="-122"/>
                </a:rPr>
                <a:t>对于这种决定，原因有两点。首先，</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存在一种以上的传输层协议。一些会话层的功能在一些传输层协议中已经存在。其次，应用层不只有一个软件，可以在这一层开发很多应用。如果一个特定的应用需要会话层和表示层的一些功能，那么可以在开发那个软件时包含进去。</a:t>
              </a:r>
            </a:p>
          </p:txBody>
        </p:sp>
      </p:grpSp>
      <p:pic>
        <p:nvPicPr>
          <p:cNvPr id="16" name="图片 15"/>
          <p:cNvPicPr/>
          <p:nvPr/>
        </p:nvPicPr>
        <p:blipFill>
          <a:blip r:embed="rId2"/>
          <a:stretch>
            <a:fillRect/>
          </a:stretch>
        </p:blipFill>
        <p:spPr>
          <a:xfrm>
            <a:off x="5364088" y="1587262"/>
            <a:ext cx="3265165" cy="2028604"/>
          </a:xfrm>
          <a:prstGeom prst="rect">
            <a:avLst/>
          </a:prstGeom>
        </p:spPr>
      </p:pic>
      <p:sp>
        <p:nvSpPr>
          <p:cNvPr id="15"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296284" y="4299942"/>
            <a:ext cx="138749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TCP/IP</a:t>
            </a:r>
            <a:r>
              <a:rPr lang="zh-CN" altLang="en-US" sz="1200" dirty="0">
                <a:latin typeface="微软雅黑" panose="020B0503020204020204" pitchFamily="34" charset="-122"/>
                <a:ea typeface="微软雅黑" panose="020B0503020204020204" pitchFamily="34" charset="-122"/>
              </a:rPr>
              <a:t>与</a:t>
            </a:r>
            <a:r>
              <a:rPr lang="en-US" altLang="zh-CN" sz="1200" dirty="0">
                <a:latin typeface="微软雅黑" panose="020B0503020204020204" pitchFamily="34" charset="-122"/>
                <a:ea typeface="微软雅黑" panose="020B0503020204020204" pitchFamily="34" charset="-122"/>
              </a:rPr>
              <a:t>OSI</a:t>
            </a:r>
            <a:r>
              <a:rPr lang="zh-CN" altLang="en-US" sz="1200" dirty="0">
                <a:latin typeface="微软雅黑" panose="020B0503020204020204" pitchFamily="34" charset="-122"/>
                <a:ea typeface="微软雅黑" panose="020B0503020204020204" pitchFamily="34" charset="-122"/>
              </a:rPr>
              <a:t>模型</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8677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重拾</a:t>
            </a:r>
            <a:r>
              <a:rPr lang="en-US" altLang="zh-CN" sz="1600" dirty="0">
                <a:solidFill>
                  <a:schemeClr val="accent1"/>
                </a:solidFill>
                <a:ea typeface="微软雅黑" panose="020B0503020204020204" pitchFamily="34" charset="-122"/>
              </a:rPr>
              <a:t>OSI</a:t>
            </a:r>
            <a:r>
              <a:rPr lang="zh-CN" altLang="en-US" sz="1600" dirty="0">
                <a:solidFill>
                  <a:schemeClr val="accent1"/>
                </a:solidFill>
                <a:ea typeface="微软雅黑" panose="020B0503020204020204" pitchFamily="34" charset="-122"/>
              </a:rPr>
              <a:t>模型</a:t>
            </a:r>
            <a:r>
              <a:rPr lang="en-US" altLang="zh-CN" sz="1600" dirty="0">
                <a:solidFill>
                  <a:schemeClr val="accent1"/>
                </a:solidFill>
                <a:ea typeface="微软雅黑" panose="020B0503020204020204" pitchFamily="34" charset="-122"/>
              </a:rPr>
              <a:t>——OSI</a:t>
            </a:r>
            <a:r>
              <a:rPr lang="zh-CN" altLang="en-US" sz="1600" dirty="0">
                <a:solidFill>
                  <a:schemeClr val="accent1"/>
                </a:solidFill>
                <a:ea typeface="微软雅黑" panose="020B0503020204020204" pitchFamily="34" charset="-122"/>
              </a:rPr>
              <a:t>与</a:t>
            </a:r>
            <a:r>
              <a:rPr lang="en-US" altLang="zh-CN" sz="1600" dirty="0">
                <a:solidFill>
                  <a:schemeClr val="accent1"/>
                </a:solidFill>
                <a:ea typeface="微软雅黑" panose="020B0503020204020204" pitchFamily="34" charset="-122"/>
              </a:rPr>
              <a:t>TCP/IP</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251520" y="774556"/>
            <a:ext cx="8604956" cy="3165346"/>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7" y="1850268"/>
              <a:ext cx="9604927" cy="1648995"/>
            </a:xfrm>
            <a:prstGeom prst="rect">
              <a:avLst/>
            </a:prstGeom>
            <a:noFill/>
          </p:spPr>
          <p:txBody>
            <a:bodyPr wrap="square" rtlCol="0">
              <a:spAutoFit/>
            </a:bodyPr>
            <a:lstStyle/>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OSI</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模型未成功的原因</a:t>
              </a:r>
            </a:p>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OSI</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模型在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协议簇之后出现。但</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协议并没有完全被</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OSI</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模型代替，主要有</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种原因</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第一</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OSI</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已经完全部署后才完成，很多时间和金钱已经花费在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协议簇上，改变它将花费大量的资金</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第二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OSI</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模型中的一些层次从来没有完整定义过。例如，尽管表示层和会话层提供的服务列于文档中，但是这两层的实际协议既没有完整地定义也没有完整地描述，相应的软件也没有完整地开发出来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第三</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，当一个组织在不同的应用中实现</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OSI</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时，</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OSI</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没有表现出足够高的性能使</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管理机构从</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协议簇转向</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OSI</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模型。</a:t>
              </a:r>
            </a:p>
            <a:p>
              <a:pPr indent="457200">
                <a:lnSpc>
                  <a:spcPct val="15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448561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561696"/>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协议</a:t>
            </a:r>
            <a:r>
              <a:rPr lang="zh-CN" altLang="en-US" sz="1600" dirty="0">
                <a:solidFill>
                  <a:schemeClr val="accent1"/>
                </a:solidFill>
                <a:ea typeface="微软雅黑" panose="020B0503020204020204" pitchFamily="34" charset="-122"/>
              </a:rPr>
              <a:t>分层的场景</a:t>
            </a:r>
          </a:p>
          <a:p>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95538" y="1202248"/>
            <a:ext cx="8352928" cy="2301250"/>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7" y="1850268"/>
              <a:ext cx="9604927" cy="1272897"/>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我们在网络知识的学习中，总能听到的一个词汇就是协议（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protocol</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定义了发送者、接收者和所有中间设备为了高效通信需要遵循的规则。当通信简单时，我们可能只是需要一个简单的协议；当通信复杂时，我们可能需要把任务划分到不同层，每层需要一个协议，也就是说需要协议分层（</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protocol layering</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p>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）协议分层的场景</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为了更好地理解为什么需要协议分层，我们来看两种简单的场景。</a:t>
              </a:r>
            </a:p>
            <a:p>
              <a:pPr indent="457200">
                <a:lnSpc>
                  <a:spcPct val="15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67928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561696"/>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协议</a:t>
            </a:r>
            <a:r>
              <a:rPr lang="zh-CN" altLang="en-US" sz="1600" dirty="0">
                <a:solidFill>
                  <a:schemeClr val="accent1"/>
                </a:solidFill>
                <a:ea typeface="微软雅黑" panose="020B0503020204020204" pitchFamily="34" charset="-122"/>
              </a:rPr>
              <a:t>分层的场景</a:t>
            </a:r>
          </a:p>
          <a:p>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95538" y="702169"/>
            <a:ext cx="8352928" cy="2553658"/>
            <a:chOff x="1200150" y="1824814"/>
            <a:chExt cx="9867900" cy="1762440"/>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200150" y="1824814"/>
              <a:ext cx="9604927" cy="1479583"/>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）场景一。</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在这一场景中，通信如此简单以至于它能够在一层中实现。假设小明和小红是拥有很多共同想法的邻居，小明和小红之间的通信发生在一个层次中，她们面对面并使用相同的语言，如</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图所示。 </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即使在这个简单的场景中，我们也可以看到需要遵循一系列的规则。第一，小明和小红了解当她们相遇时应该互相问候。第二，他们明白应该将使用的词汇限制在友谊的层次上。第三，一方知道当另一方讲话时，自己应该不要讲话。第四，每一方都知道应该是对话而不是</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独角戏 ；</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双方都应该有机会对某一问题发表看法。第五，当他们分别时，应该交换一些祝福语。</a:t>
              </a:r>
            </a:p>
          </p:txBody>
        </p:sp>
      </p:grpSp>
      <p:pic>
        <p:nvPicPr>
          <p:cNvPr id="17" name="图片 16"/>
          <p:cNvPicPr/>
          <p:nvPr/>
        </p:nvPicPr>
        <p:blipFill>
          <a:blip r:embed="rId2"/>
          <a:stretch>
            <a:fillRect/>
          </a:stretch>
        </p:blipFill>
        <p:spPr>
          <a:xfrm>
            <a:off x="2771800" y="3543858"/>
            <a:ext cx="2847975" cy="1125220"/>
          </a:xfrm>
          <a:prstGeom prst="rect">
            <a:avLst/>
          </a:prstGeom>
        </p:spPr>
      </p:pic>
      <p:sp>
        <p:nvSpPr>
          <p:cNvPr id="10"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564845" y="4767994"/>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单一层次的协议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22980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561696"/>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协议</a:t>
            </a:r>
            <a:r>
              <a:rPr lang="zh-CN" altLang="en-US" sz="1600" dirty="0">
                <a:solidFill>
                  <a:schemeClr val="accent1"/>
                </a:solidFill>
                <a:ea typeface="微软雅黑" panose="020B0503020204020204" pitchFamily="34" charset="-122"/>
              </a:rPr>
              <a:t>分层的场景</a:t>
            </a:r>
          </a:p>
          <a:p>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85568" y="735546"/>
            <a:ext cx="5142516" cy="4536504"/>
            <a:chOff x="952098" y="1847850"/>
            <a:chExt cx="10115952"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952098" y="1933829"/>
              <a:ext cx="9864541" cy="1479582"/>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）场景二。</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个场景中，我们假设公司提拔了小红，但是她需要到距离小明很远的城市上班。这两位朋友决定定期通过邮局使用信件继续交换他们的想法。但是，即使信件被拦截，他们也不希望自己的想法被其他人知道。他们一致同意采用一种加密</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解密技术，信件的发送者对信件加密，使之对入侵者不可读；信件的接收者对信件解密，从而得到原始的信件。现在我们假设小明和小红采用了一种技术，该技术在一个人没有拥有密钥的情况下很难解密信件。现在我们可以说小明和小红之间的通信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个层次上进行，如</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图所</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示。假设小红和小明每个人拥有</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台机器（机器人），这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台机器分别在每一层执行任务。</a:t>
              </a:r>
            </a:p>
          </p:txBody>
        </p:sp>
      </p:grpSp>
      <p:pic>
        <p:nvPicPr>
          <p:cNvPr id="16" name="图片 15"/>
          <p:cNvPicPr/>
          <p:nvPr/>
        </p:nvPicPr>
        <p:blipFill>
          <a:blip r:embed="rId2">
            <a:clrChange>
              <a:clrFrom>
                <a:srgbClr val="FFFFFF"/>
              </a:clrFrom>
              <a:clrTo>
                <a:srgbClr val="FFFFFF">
                  <a:alpha val="0"/>
                </a:srgbClr>
              </a:clrTo>
            </a:clrChange>
          </a:blip>
          <a:stretch>
            <a:fillRect/>
          </a:stretch>
        </p:blipFill>
        <p:spPr>
          <a:xfrm>
            <a:off x="5465898" y="1724312"/>
            <a:ext cx="3162300" cy="2329815"/>
          </a:xfrm>
          <a:prstGeom prst="rect">
            <a:avLst/>
          </a:prstGeom>
        </p:spPr>
      </p:pic>
      <p:sp>
        <p:nvSpPr>
          <p:cNvPr id="10"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436034" y="4299942"/>
            <a:ext cx="11079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一种三层协议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0297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561696"/>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协议</a:t>
            </a:r>
            <a:r>
              <a:rPr lang="zh-CN" altLang="en-US" sz="1600" dirty="0">
                <a:solidFill>
                  <a:schemeClr val="accent1"/>
                </a:solidFill>
                <a:ea typeface="微软雅黑" panose="020B0503020204020204" pitchFamily="34" charset="-122"/>
              </a:rPr>
              <a:t>分层的场景</a:t>
            </a:r>
          </a:p>
          <a:p>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85568" y="735546"/>
            <a:ext cx="5142516" cy="4536504"/>
            <a:chOff x="952098" y="1847850"/>
            <a:chExt cx="10115952"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952098" y="1933829"/>
              <a:ext cx="9864540" cy="1383802"/>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假设小明向小红发送第一封邮件。小明在第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层对机器谈话，仿佛这台机器就是小红，并且在听他谈话。第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层机器聆听小明所说的内容并形成了明文，传递给第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层机器接收明文，对它进行加密并形成密文，传递给第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层机器，大概是个机器人，接收密文，把它放入一个信封中，添加发送者和接收者地址，然后进行邮寄。</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在小红的一端，第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层机器从小红的信箱中取出邮件，通过发送者的地址得知该邮件来自于小明。机器从信封中取出密文并将它投递给第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层机器解密这个信息，形成明文并将明文传递给第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层机器接收明文并仿佛小明正在说话一样将它读出来。</a:t>
              </a:r>
            </a:p>
          </p:txBody>
        </p:sp>
      </p:grpSp>
      <p:pic>
        <p:nvPicPr>
          <p:cNvPr id="16" name="图片 15"/>
          <p:cNvPicPr/>
          <p:nvPr/>
        </p:nvPicPr>
        <p:blipFill>
          <a:blip r:embed="rId2">
            <a:clrChange>
              <a:clrFrom>
                <a:srgbClr val="FFFFFF"/>
              </a:clrFrom>
              <a:clrTo>
                <a:srgbClr val="FFFFFF">
                  <a:alpha val="0"/>
                </a:srgbClr>
              </a:clrTo>
            </a:clrChange>
          </a:blip>
          <a:stretch>
            <a:fillRect/>
          </a:stretch>
        </p:blipFill>
        <p:spPr>
          <a:xfrm>
            <a:off x="5465898" y="1724312"/>
            <a:ext cx="3162300" cy="2329815"/>
          </a:xfrm>
          <a:prstGeom prst="rect">
            <a:avLst/>
          </a:prstGeom>
        </p:spPr>
      </p:pic>
      <p:sp>
        <p:nvSpPr>
          <p:cNvPr id="10"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436034" y="4299942"/>
            <a:ext cx="11079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一种三层协议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86012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561696"/>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协议</a:t>
            </a:r>
            <a:r>
              <a:rPr lang="zh-CN" altLang="en-US" sz="1600" dirty="0">
                <a:solidFill>
                  <a:schemeClr val="accent1"/>
                </a:solidFill>
                <a:ea typeface="微软雅黑" panose="020B0503020204020204" pitchFamily="34" charset="-122"/>
              </a:rPr>
              <a:t>分层的场景</a:t>
            </a:r>
          </a:p>
          <a:p>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95538" y="1202248"/>
            <a:ext cx="8352928" cy="3169702"/>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1360470"/>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协议分层允许我们将一个复杂的任务分解成几个较小的、简单的任务</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协议分层的优越性之一是它允许我们将服务从实现中分离出来。一层需要能够接收较低层的一系列服务，同时向较高层提供服务，而我们不关心这一层是如何实现的。例如，小明可以决定不为第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层购买机器（机器人），他可以自己做这些工作。只要小明能够在两个方向上完成第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层提供的任务，通信系统就可以工作。</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协议分层的另一个优越性无法在简单的示例中体现，但是当我们讨论</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中的协议分层时能够展现出来。这个优越性就是通信不只是用于两个端系统，中间系统只需要一些层次而不是所有的层次。如果不使用协议分层，形成的中间系统就不得不像端系统一样复杂，这样就会提高整个系统的造价。</a:t>
              </a:r>
            </a:p>
            <a:p>
              <a:pPr indent="457200">
                <a:lnSpc>
                  <a:spcPct val="15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276019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561696"/>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协议</a:t>
            </a:r>
            <a:r>
              <a:rPr lang="zh-CN" altLang="en-US" sz="1600" dirty="0">
                <a:solidFill>
                  <a:schemeClr val="accent1"/>
                </a:solidFill>
                <a:ea typeface="微软雅黑" panose="020B0503020204020204" pitchFamily="34" charset="-122"/>
              </a:rPr>
              <a:t>分层</a:t>
            </a:r>
            <a:r>
              <a:rPr lang="zh-CN" altLang="en-US" sz="1600" dirty="0" smtClean="0">
                <a:solidFill>
                  <a:schemeClr val="accent1"/>
                </a:solidFill>
                <a:ea typeface="微软雅黑" panose="020B0503020204020204" pitchFamily="34" charset="-122"/>
              </a:rPr>
              <a:t>的</a:t>
            </a:r>
            <a:r>
              <a:rPr lang="zh-CN" altLang="en-US" sz="1600" dirty="0">
                <a:solidFill>
                  <a:schemeClr val="accent1"/>
                </a:solidFill>
                <a:ea typeface="微软雅黑" panose="020B0503020204020204" pitchFamily="34" charset="-122"/>
              </a:rPr>
              <a:t>原则</a:t>
            </a:r>
          </a:p>
          <a:p>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95538" y="1202248"/>
            <a:ext cx="8352928" cy="3169702"/>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1271148"/>
            </a:xfrm>
            <a:prstGeom prst="rect">
              <a:avLst/>
            </a:prstGeom>
            <a:noFill/>
          </p:spPr>
          <p:txBody>
            <a:bodyPr wrap="square" rtlCol="0">
              <a:spAutoFit/>
            </a:bodyPr>
            <a:lstStyle/>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）协议分层原则</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第一个原则就是如果想要双向通信，则需要每一层能够实现两个相反的任务，每个方向上一个。例如，第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层的任务就是听（在一个方向上）和说（在另一个方向上），第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层需要能够加密和解密，第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层需要发送和接收邮件。</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在协议分层中我们需要遵循的第二个原则是两端每一层中的两个对象应该相同。例如，两端第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层的对象应该为明文信件。两端第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层的对象应该为密文信件。两端第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层的对象应该为一封邮件。</a:t>
              </a:r>
            </a:p>
            <a:p>
              <a:pPr indent="457200">
                <a:lnSpc>
                  <a:spcPct val="150000"/>
                </a:lnSpc>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836758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Wireshark</a:t>
            </a:r>
            <a:r>
              <a:rPr lang="zh-CN" altLang="en-US" sz="1600" dirty="0">
                <a:solidFill>
                  <a:schemeClr val="accent1"/>
                </a:solidFill>
                <a:ea typeface="微软雅黑" panose="020B0503020204020204" pitchFamily="34" charset="-122"/>
              </a:rPr>
              <a:t>主界面介绍</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879562"/>
            <a:ext cx="7308812" cy="3636404"/>
            <a:chOff x="1200150" y="2011315"/>
            <a:chExt cx="9867900" cy="132951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3" y="2164721"/>
              <a:ext cx="9604928" cy="828060"/>
            </a:xfrm>
            <a:prstGeom prst="rect">
              <a:avLst/>
            </a:prstGeom>
            <a:noFill/>
          </p:spPr>
          <p:txBody>
            <a:bodyPr wrap="square" rtlCol="0">
              <a:spAutoFit/>
            </a:bodyPr>
            <a:lstStyle/>
            <a:p>
              <a:pPr indent="486000">
                <a:lnSpc>
                  <a:spcPct val="150000"/>
                </a:lnSpc>
              </a:pPr>
              <a:r>
                <a:rPr lang="en-US" altLang="zh-CN" sz="1600" dirty="0">
                  <a:latin typeface="微软雅黑" panose="020B0503020204020204" pitchFamily="34" charset="-122"/>
                  <a:ea typeface="微软雅黑" panose="020B0503020204020204" pitchFamily="34" charset="-122"/>
                </a:rPr>
                <a:t>Wireshark</a:t>
              </a:r>
              <a:r>
                <a:rPr lang="zh-CN" altLang="en-US" sz="1600" dirty="0">
                  <a:latin typeface="微软雅黑" panose="020B0503020204020204" pitchFamily="34" charset="-122"/>
                  <a:ea typeface="微软雅黑" panose="020B0503020204020204" pitchFamily="34" charset="-122"/>
                </a:rPr>
                <a:t>是一款非常流行的网络封包分析软件，可以截取各种网络数据包，并显示数据包详细信息。常用于网络安全工程师使用它来检查安全问题、</a:t>
              </a:r>
              <a:r>
                <a:rPr lang="en-US" altLang="zh-CN" sz="1600" dirty="0">
                  <a:latin typeface="微软雅黑" panose="020B0503020204020204" pitchFamily="34" charset="-122"/>
                  <a:ea typeface="微软雅黑" panose="020B0503020204020204" pitchFamily="34" charset="-122"/>
                </a:rPr>
                <a:t>QA</a:t>
              </a:r>
              <a:r>
                <a:rPr lang="zh-CN" altLang="en-US" sz="1600" dirty="0">
                  <a:latin typeface="微软雅黑" panose="020B0503020204020204" pitchFamily="34" charset="-122"/>
                  <a:ea typeface="微软雅黑" panose="020B0503020204020204" pitchFamily="34" charset="-122"/>
                </a:rPr>
                <a:t>工程师使用它来验证网络应用程序、开发人员使用它来调试协议以及查看网络协议内部的数据。我们在项目二中安装</a:t>
              </a:r>
              <a:r>
                <a:rPr lang="en-US" altLang="zh-CN" sz="1600" dirty="0" err="1">
                  <a:latin typeface="微软雅黑" panose="020B0503020204020204" pitchFamily="34" charset="-122"/>
                  <a:ea typeface="微软雅黑" panose="020B0503020204020204" pitchFamily="34" charset="-122"/>
                </a:rPr>
                <a:t>eNSP</a:t>
              </a:r>
              <a:r>
                <a:rPr lang="zh-CN" altLang="en-US" sz="1600" dirty="0">
                  <a:latin typeface="微软雅黑" panose="020B0503020204020204" pitchFamily="34" charset="-122"/>
                  <a:ea typeface="微软雅黑" panose="020B0503020204020204" pitchFamily="34" charset="-122"/>
                </a:rPr>
                <a:t>软件的时候已经安装了</a:t>
              </a:r>
              <a:r>
                <a:rPr lang="en-US" altLang="zh-CN" sz="1600" dirty="0">
                  <a:latin typeface="微软雅黑" panose="020B0503020204020204" pitchFamily="34" charset="-122"/>
                  <a:ea typeface="微软雅黑" panose="020B0503020204020204" pitchFamily="34" charset="-122"/>
                </a:rPr>
                <a:t>Wireshark</a:t>
              </a:r>
              <a:r>
                <a:rPr lang="zh-CN" altLang="en-US" sz="1600" dirty="0">
                  <a:latin typeface="微软雅黑" panose="020B0503020204020204" pitchFamily="34" charset="-122"/>
                  <a:ea typeface="微软雅黑" panose="020B0503020204020204" pitchFamily="34" charset="-122"/>
                </a:rPr>
                <a:t>，如果不能正常使用，查看是否安装了操作系统兼容的</a:t>
              </a:r>
              <a:r>
                <a:rPr lang="en-US" altLang="zh-CN" sz="1600" dirty="0" err="1">
                  <a:latin typeface="微软雅黑" panose="020B0503020204020204" pitchFamily="34" charset="-122"/>
                  <a:ea typeface="微软雅黑" panose="020B0503020204020204" pitchFamily="34" charset="-122"/>
                </a:rPr>
                <a:t>Npcap</a:t>
              </a:r>
              <a:r>
                <a:rPr lang="zh-CN" altLang="en-US" sz="1600" dirty="0">
                  <a:latin typeface="微软雅黑" panose="020B0503020204020204" pitchFamily="34" charset="-122"/>
                  <a:ea typeface="微软雅黑" panose="020B0503020204020204" pitchFamily="34" charset="-122"/>
                </a:rPr>
                <a:t>软件。这里我们使用的</a:t>
              </a:r>
              <a:r>
                <a:rPr lang="en-US" altLang="zh-CN" sz="1600" dirty="0">
                  <a:latin typeface="微软雅黑" panose="020B0503020204020204" pitchFamily="34" charset="-122"/>
                  <a:ea typeface="微软雅黑" panose="020B0503020204020204" pitchFamily="34" charset="-122"/>
                </a:rPr>
                <a:t>Wireshark</a:t>
              </a:r>
              <a:r>
                <a:rPr lang="zh-CN" altLang="en-US" sz="1600" dirty="0">
                  <a:latin typeface="微软雅黑" panose="020B0503020204020204" pitchFamily="34" charset="-122"/>
                  <a:ea typeface="微软雅黑" panose="020B0503020204020204" pitchFamily="34" charset="-122"/>
                </a:rPr>
                <a:t>是</a:t>
              </a:r>
              <a:r>
                <a:rPr lang="en-US" altLang="zh-CN" sz="1600" dirty="0">
                  <a:latin typeface="微软雅黑" panose="020B0503020204020204" pitchFamily="34" charset="-122"/>
                  <a:ea typeface="微软雅黑" panose="020B0503020204020204" pitchFamily="34" charset="-122"/>
                </a:rPr>
                <a:t>2.6.6</a:t>
              </a:r>
              <a:r>
                <a:rPr lang="zh-CN" altLang="en-US" sz="1600" dirty="0">
                  <a:latin typeface="微软雅黑" panose="020B0503020204020204" pitchFamily="34" charset="-122"/>
                  <a:ea typeface="微软雅黑" panose="020B0503020204020204" pitchFamily="34" charset="-122"/>
                </a:rPr>
                <a:t>版本。</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Tree>
    <p:extLst>
      <p:ext uri="{BB962C8B-B14F-4D97-AF65-F5344CB8AC3E}">
        <p14:creationId xmlns:p14="http://schemas.microsoft.com/office/powerpoint/2010/main" val="25392543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逻辑连接</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59532" y="987574"/>
            <a:ext cx="8352928" cy="1509541"/>
            <a:chOff x="1200150" y="1824814"/>
            <a:chExt cx="9867900" cy="1762440"/>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200150" y="1824814"/>
              <a:ext cx="9604927" cy="1617028"/>
            </a:xfrm>
            <a:prstGeom prst="rect">
              <a:avLst/>
            </a:prstGeom>
            <a:noFill/>
          </p:spPr>
          <p:txBody>
            <a:bodyPr wrap="square" rtlCol="0">
              <a:spAutoFit/>
            </a:bodyPr>
            <a:lstStyle/>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）逻辑连接</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在遵循以上两个原则之后，每层之间的逻辑连接如</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图所</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示。这意味着我们拥有层到层的通信。小明和小红可以认为每一层有一个逻辑（想象的）连接，通过这个连接他们可以发送那一层创建的对象。逻辑连接的概念将帮助我们更好地理解数据通信与网络中遇到的分层任务。</a:t>
              </a:r>
            </a:p>
          </p:txBody>
        </p:sp>
      </p:grpSp>
      <p:pic>
        <p:nvPicPr>
          <p:cNvPr id="10" name="图片 9"/>
          <p:cNvPicPr/>
          <p:nvPr/>
        </p:nvPicPr>
        <p:blipFill>
          <a:blip r:embed="rId2">
            <a:clrChange>
              <a:clrFrom>
                <a:srgbClr val="FFFFFF"/>
              </a:clrFrom>
              <a:clrTo>
                <a:srgbClr val="FFFFFF">
                  <a:alpha val="0"/>
                </a:srgbClr>
              </a:clrTo>
            </a:clrChange>
          </a:blip>
          <a:stretch>
            <a:fillRect/>
          </a:stretch>
        </p:blipFill>
        <p:spPr>
          <a:xfrm>
            <a:off x="2447017" y="2363926"/>
            <a:ext cx="3636404" cy="2520280"/>
          </a:xfrm>
          <a:prstGeom prst="rect">
            <a:avLst/>
          </a:prstGeom>
        </p:spPr>
      </p:pic>
      <p:sp>
        <p:nvSpPr>
          <p:cNvPr id="16"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562921" y="4884206"/>
            <a:ext cx="17235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对等层之间的逻辑连接</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2507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59532" y="987574"/>
            <a:ext cx="5004556" cy="3672408"/>
            <a:chOff x="1200150" y="1824814"/>
            <a:chExt cx="9867900" cy="1762440"/>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200150" y="1824814"/>
              <a:ext cx="9604927" cy="1641222"/>
            </a:xfrm>
            <a:prstGeom prst="rect">
              <a:avLst/>
            </a:prstGeom>
            <a:noFill/>
          </p:spPr>
          <p:txBody>
            <a:bodyPr wrap="square" rtlCol="0">
              <a:spAutoFit/>
            </a:bodyPr>
            <a:lstStyle/>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协议簇</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在第</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个场景中，了解了协议分层与层间逻辑连接的概念，现在介绍</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（传输控制协议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互联网协议）。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是目前</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使用的一个协议簇（按不同层次组织的协议集）。它是由相互交互的模块组成的一个层次结构协议，每一个模块提供特定的功能。层次意味着较上层次的协议需要得到一个或多个较下层次协议提供的服务支持。初始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协议簇在硬件基础上定义了</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个软件层次。但是，目前</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通常是一个</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层模型，如</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图所</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示。</a:t>
              </a:r>
            </a:p>
          </p:txBody>
        </p:sp>
      </p:grpSp>
      <p:pic>
        <p:nvPicPr>
          <p:cNvPr id="16" name="图片 15"/>
          <p:cNvPicPr/>
          <p:nvPr/>
        </p:nvPicPr>
        <p:blipFill>
          <a:blip r:embed="rId2"/>
          <a:stretch>
            <a:fillRect/>
          </a:stretch>
        </p:blipFill>
        <p:spPr>
          <a:xfrm>
            <a:off x="5652120" y="1491630"/>
            <a:ext cx="3276364" cy="2628292"/>
          </a:xfrm>
          <a:prstGeom prst="rect">
            <a:avLst/>
          </a:prstGeom>
        </p:spPr>
      </p:pic>
      <p:sp>
        <p:nvSpPr>
          <p:cNvPr id="10"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194493" y="4299942"/>
            <a:ext cx="159107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TCP/IP</a:t>
            </a:r>
            <a:r>
              <a:rPr lang="zh-CN" altLang="en-US" sz="1200" dirty="0">
                <a:latin typeface="微软雅黑" panose="020B0503020204020204" pitchFamily="34" charset="-122"/>
                <a:ea typeface="微软雅黑" panose="020B0503020204020204" pitchFamily="34" charset="-122"/>
              </a:rPr>
              <a:t>协议簇的层次</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696099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59532" y="1035575"/>
            <a:ext cx="3852428" cy="3624408"/>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6" y="2135833"/>
              <a:ext cx="9604927" cy="801491"/>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）层次化结构。</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为了展示如何利用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协议簇的层次在两台主机之间进行通信，我们假设将协议簇用于一个由</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个局域网组成的小型互联网，每个局域网拥有一个链路层交换机。同时假设局域网连接到一个路由器，如</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图</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所</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示</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p>
          </p:txBody>
        </p:sp>
      </p:grpSp>
      <p:pic>
        <p:nvPicPr>
          <p:cNvPr id="10" name="图片 9"/>
          <p:cNvPicPr/>
          <p:nvPr/>
        </p:nvPicPr>
        <p:blipFill>
          <a:blip r:embed="rId2"/>
          <a:stretch>
            <a:fillRect/>
          </a:stretch>
        </p:blipFill>
        <p:spPr>
          <a:xfrm>
            <a:off x="4644008" y="1527633"/>
            <a:ext cx="4212468" cy="2911545"/>
          </a:xfrm>
          <a:prstGeom prst="rect">
            <a:avLst/>
          </a:prstGeom>
        </p:spPr>
      </p:pic>
      <p:sp>
        <p:nvSpPr>
          <p:cNvPr id="16"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161113" y="4549581"/>
            <a:ext cx="15696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通过互联的网络通信</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2743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62157" y="807554"/>
            <a:ext cx="5093919" cy="4212691"/>
            <a:chOff x="1200150" y="1847850"/>
            <a:chExt cx="9901637" cy="175225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496860" y="1847850"/>
              <a:ext cx="9604927" cy="1752258"/>
            </a:xfrm>
            <a:prstGeom prst="rect">
              <a:avLst/>
            </a:prstGeom>
            <a:noFill/>
          </p:spPr>
          <p:txBody>
            <a:bodyPr wrap="square" rtlCol="0">
              <a:spAutoFit/>
            </a:bodyPr>
            <a:lstStyle/>
            <a:p>
              <a:pPr>
                <a:lnSpc>
                  <a:spcPct val="150000"/>
                </a:lnSpc>
              </a:pPr>
              <a:r>
                <a:rPr lang="zh-CN" altLang="zh-CN" sz="1050" dirty="0">
                  <a:latin typeface="微软雅黑" panose="020B0503020204020204" pitchFamily="34" charset="-122"/>
                  <a:ea typeface="微软雅黑" panose="020B0503020204020204" pitchFamily="34" charset="-122"/>
                </a:rPr>
                <a:t>如</a:t>
              </a:r>
              <a:r>
                <a:rPr lang="zh-CN" altLang="zh-CN" sz="1050" dirty="0" smtClean="0">
                  <a:latin typeface="微软雅黑" panose="020B0503020204020204" pitchFamily="34" charset="-122"/>
                  <a:ea typeface="微软雅黑" panose="020B0503020204020204" pitchFamily="34" charset="-122"/>
                </a:rPr>
                <a:t>图所</a:t>
              </a:r>
              <a:r>
                <a:rPr lang="zh-CN" altLang="zh-CN" sz="1050" dirty="0">
                  <a:latin typeface="微软雅黑" panose="020B0503020204020204" pitchFamily="34" charset="-122"/>
                  <a:ea typeface="微软雅黑" panose="020B0503020204020204" pitchFamily="34" charset="-122"/>
                </a:rPr>
                <a:t>示，假设计算机</a:t>
              </a:r>
              <a:r>
                <a:rPr lang="en-US" altLang="zh-CN" sz="1050" dirty="0">
                  <a:latin typeface="微软雅黑" panose="020B0503020204020204" pitchFamily="34" charset="-122"/>
                  <a:ea typeface="微软雅黑" panose="020B0503020204020204" pitchFamily="34" charset="-122"/>
                </a:rPr>
                <a:t>A</a:t>
              </a:r>
              <a:r>
                <a:rPr lang="zh-CN" altLang="zh-CN" sz="1050" dirty="0">
                  <a:latin typeface="微软雅黑" panose="020B0503020204020204" pitchFamily="34" charset="-122"/>
                  <a:ea typeface="微软雅黑" panose="020B0503020204020204" pitchFamily="34" charset="-122"/>
                </a:rPr>
                <a:t>与计算机</a:t>
              </a:r>
              <a:r>
                <a:rPr lang="en-US" altLang="zh-CN" sz="1050" dirty="0">
                  <a:latin typeface="微软雅黑" panose="020B0503020204020204" pitchFamily="34" charset="-122"/>
                  <a:ea typeface="微软雅黑" panose="020B0503020204020204" pitchFamily="34" charset="-122"/>
                </a:rPr>
                <a:t>B</a:t>
              </a:r>
              <a:r>
                <a:rPr lang="zh-CN" altLang="zh-CN" sz="1050" dirty="0">
                  <a:latin typeface="微软雅黑" panose="020B0503020204020204" pitchFamily="34" charset="-122"/>
                  <a:ea typeface="微软雅黑" panose="020B0503020204020204" pitchFamily="34" charset="-122"/>
                </a:rPr>
                <a:t>进行通信。在这个通信中涉及</a:t>
              </a:r>
              <a:r>
                <a:rPr lang="en-US" altLang="zh-CN" sz="1050" dirty="0">
                  <a:latin typeface="微软雅黑" panose="020B0503020204020204" pitchFamily="34" charset="-122"/>
                  <a:ea typeface="微软雅黑" panose="020B0503020204020204" pitchFamily="34" charset="-122"/>
                </a:rPr>
                <a:t>5</a:t>
              </a:r>
              <a:r>
                <a:rPr lang="zh-CN" altLang="zh-CN" sz="1050" dirty="0">
                  <a:latin typeface="微软雅黑" panose="020B0503020204020204" pitchFamily="34" charset="-122"/>
                  <a:ea typeface="微软雅黑" panose="020B0503020204020204" pitchFamily="34" charset="-122"/>
                </a:rPr>
                <a:t>个通信设备：源主机（计算机</a:t>
              </a:r>
              <a:r>
                <a:rPr lang="en-US" altLang="zh-CN" sz="1050" dirty="0">
                  <a:latin typeface="微软雅黑" panose="020B0503020204020204" pitchFamily="34" charset="-122"/>
                  <a:ea typeface="微软雅黑" panose="020B0503020204020204" pitchFamily="34" charset="-122"/>
                </a:rPr>
                <a:t>A</a:t>
              </a:r>
              <a:r>
                <a:rPr lang="zh-CN" altLang="zh-CN" sz="1050" dirty="0">
                  <a:latin typeface="微软雅黑" panose="020B0503020204020204" pitchFamily="34" charset="-122"/>
                  <a:ea typeface="微软雅黑" panose="020B0503020204020204" pitchFamily="34" charset="-122"/>
                </a:rPr>
                <a:t>）、链路</a:t>
              </a:r>
              <a:r>
                <a:rPr lang="en-US" altLang="zh-CN" sz="1050" dirty="0">
                  <a:latin typeface="微软雅黑" panose="020B0503020204020204" pitchFamily="34" charset="-122"/>
                  <a:ea typeface="微软雅黑" panose="020B0503020204020204" pitchFamily="34" charset="-122"/>
                </a:rPr>
                <a:t>1</a:t>
              </a:r>
              <a:r>
                <a:rPr lang="zh-CN" altLang="zh-CN" sz="1050" dirty="0">
                  <a:latin typeface="微软雅黑" panose="020B0503020204020204" pitchFamily="34" charset="-122"/>
                  <a:ea typeface="微软雅黑" panose="020B0503020204020204" pitchFamily="34" charset="-122"/>
                </a:rPr>
                <a:t>的链路层交换机、路由器、链路</a:t>
              </a:r>
              <a:r>
                <a:rPr lang="en-US" altLang="zh-CN" sz="1050" dirty="0">
                  <a:latin typeface="微软雅黑" panose="020B0503020204020204" pitchFamily="34" charset="-122"/>
                  <a:ea typeface="微软雅黑" panose="020B0503020204020204" pitchFamily="34" charset="-122"/>
                </a:rPr>
                <a:t>2</a:t>
              </a:r>
              <a:r>
                <a:rPr lang="zh-CN" altLang="zh-CN" sz="1050" dirty="0">
                  <a:latin typeface="微软雅黑" panose="020B0503020204020204" pitchFamily="34" charset="-122"/>
                  <a:ea typeface="微软雅黑" panose="020B0503020204020204" pitchFamily="34" charset="-122"/>
                </a:rPr>
                <a:t>的链路层交换机和目的主机（计算机</a:t>
              </a:r>
              <a:r>
                <a:rPr lang="en-US" altLang="zh-CN" sz="1050" dirty="0">
                  <a:latin typeface="微软雅黑" panose="020B0503020204020204" pitchFamily="34" charset="-122"/>
                  <a:ea typeface="微软雅黑" panose="020B0503020204020204" pitchFamily="34" charset="-122"/>
                </a:rPr>
                <a:t>B</a:t>
              </a:r>
              <a:r>
                <a:rPr lang="zh-CN" altLang="zh-CN" sz="1050" dirty="0">
                  <a:latin typeface="微软雅黑" panose="020B0503020204020204" pitchFamily="34" charset="-122"/>
                  <a:ea typeface="微软雅黑" panose="020B0503020204020204" pitchFamily="34" charset="-122"/>
                </a:rPr>
                <a:t>）。按照设备在互联网中扮演的角色不同，每一台设备包含了几个层次。两台主机包含了所有</a:t>
              </a:r>
              <a:r>
                <a:rPr lang="en-US" altLang="zh-CN" sz="1050" dirty="0">
                  <a:latin typeface="微软雅黑" panose="020B0503020204020204" pitchFamily="34" charset="-122"/>
                  <a:ea typeface="微软雅黑" panose="020B0503020204020204" pitchFamily="34" charset="-122"/>
                </a:rPr>
                <a:t>5</a:t>
              </a:r>
              <a:r>
                <a:rPr lang="zh-CN" altLang="zh-CN" sz="1050" dirty="0">
                  <a:latin typeface="微软雅黑" panose="020B0503020204020204" pitchFamily="34" charset="-122"/>
                  <a:ea typeface="微软雅黑" panose="020B0503020204020204" pitchFamily="34" charset="-122"/>
                </a:rPr>
                <a:t>个层次；源主机需要在应用层创建一个信息并把它发送到下层，以便把该信息在物理上发送到目的主机。目的主机需要在物理层接收这个信息，然后通过其他层投递到应用层。</a:t>
              </a:r>
            </a:p>
            <a:p>
              <a:pPr>
                <a:lnSpc>
                  <a:spcPct val="150000"/>
                </a:lnSpc>
              </a:pPr>
              <a:r>
                <a:rPr lang="zh-CN" altLang="zh-CN" sz="1050" dirty="0">
                  <a:latin typeface="微软雅黑" panose="020B0503020204020204" pitchFamily="34" charset="-122"/>
                  <a:ea typeface="微软雅黑" panose="020B0503020204020204" pitchFamily="34" charset="-122"/>
                </a:rPr>
                <a:t>路由器只涉及</a:t>
              </a:r>
              <a:r>
                <a:rPr lang="en-US" altLang="zh-CN" sz="1050" dirty="0">
                  <a:latin typeface="微软雅黑" panose="020B0503020204020204" pitchFamily="34" charset="-122"/>
                  <a:ea typeface="微软雅黑" panose="020B0503020204020204" pitchFamily="34" charset="-122"/>
                </a:rPr>
                <a:t>3</a:t>
              </a:r>
              <a:r>
                <a:rPr lang="zh-CN" altLang="zh-CN" sz="1050" dirty="0">
                  <a:latin typeface="微软雅黑" panose="020B0503020204020204" pitchFamily="34" charset="-122"/>
                  <a:ea typeface="微软雅黑" panose="020B0503020204020204" pitchFamily="34" charset="-122"/>
                </a:rPr>
                <a:t>层。只要路由器仅仅作为路由选择，在路由器中就没有传输层或应用层。虽然一个路由器总是拥有一个网络层，但是它涉及</a:t>
              </a:r>
              <a:r>
                <a:rPr lang="en-US" altLang="zh-CN" sz="1050" dirty="0">
                  <a:latin typeface="微软雅黑" panose="020B0503020204020204" pitchFamily="34" charset="-122"/>
                  <a:ea typeface="微软雅黑" panose="020B0503020204020204" pitchFamily="34" charset="-122"/>
                </a:rPr>
                <a:t>n</a:t>
              </a:r>
              <a:r>
                <a:rPr lang="zh-CN" altLang="zh-CN" sz="1050" dirty="0">
                  <a:latin typeface="微软雅黑" panose="020B0503020204020204" pitchFamily="34" charset="-122"/>
                  <a:ea typeface="微软雅黑" panose="020B0503020204020204" pitchFamily="34" charset="-122"/>
                </a:rPr>
                <a:t>个数据链路层和物理层的组合，其中</a:t>
              </a:r>
              <a:r>
                <a:rPr lang="en-US" altLang="zh-CN" sz="1050" dirty="0">
                  <a:latin typeface="微软雅黑" panose="020B0503020204020204" pitchFamily="34" charset="-122"/>
                  <a:ea typeface="微软雅黑" panose="020B0503020204020204" pitchFamily="34" charset="-122"/>
                </a:rPr>
                <a:t>n</a:t>
              </a:r>
              <a:r>
                <a:rPr lang="zh-CN" altLang="zh-CN" sz="1050" dirty="0">
                  <a:latin typeface="微软雅黑" panose="020B0503020204020204" pitchFamily="34" charset="-122"/>
                  <a:ea typeface="微软雅黑" panose="020B0503020204020204" pitchFamily="34" charset="-122"/>
                </a:rPr>
                <a:t>为路由器连接的链路的数目。其主要原因是每一个链路可以使用它自己的数据链路或物理层。例如</a:t>
              </a:r>
              <a:r>
                <a:rPr lang="zh-CN" altLang="zh-CN" sz="1050" dirty="0" smtClean="0">
                  <a:latin typeface="微软雅黑" panose="020B0503020204020204" pitchFamily="34" charset="-122"/>
                  <a:ea typeface="微软雅黑" panose="020B0503020204020204" pitchFamily="34" charset="-122"/>
                </a:rPr>
                <a:t>在</a:t>
              </a:r>
              <a:r>
                <a:rPr lang="zh-CN" altLang="en-US" sz="1050" dirty="0" smtClean="0">
                  <a:latin typeface="微软雅黑" panose="020B0503020204020204" pitchFamily="34" charset="-122"/>
                  <a:ea typeface="微软雅黑" panose="020B0503020204020204" pitchFamily="34" charset="-122"/>
                </a:rPr>
                <a:t>右</a:t>
              </a:r>
              <a:r>
                <a:rPr lang="zh-CN" altLang="zh-CN" sz="1050" dirty="0" smtClean="0">
                  <a:latin typeface="微软雅黑" panose="020B0503020204020204" pitchFamily="34" charset="-122"/>
                  <a:ea typeface="微软雅黑" panose="020B0503020204020204" pitchFamily="34" charset="-122"/>
                </a:rPr>
                <a:t>图中</a:t>
              </a:r>
              <a:r>
                <a:rPr lang="zh-CN" altLang="zh-CN" sz="1050" dirty="0">
                  <a:latin typeface="微软雅黑" panose="020B0503020204020204" pitchFamily="34" charset="-122"/>
                  <a:ea typeface="微软雅黑" panose="020B0503020204020204" pitchFamily="34" charset="-122"/>
                </a:rPr>
                <a:t>，路由器拥有</a:t>
              </a:r>
              <a:r>
                <a:rPr lang="en-US" altLang="zh-CN" sz="1050" dirty="0">
                  <a:latin typeface="微软雅黑" panose="020B0503020204020204" pitchFamily="34" charset="-122"/>
                  <a:ea typeface="微软雅黑" panose="020B0503020204020204" pitchFamily="34" charset="-122"/>
                </a:rPr>
                <a:t>2</a:t>
              </a:r>
              <a:r>
                <a:rPr lang="zh-CN" altLang="zh-CN" sz="1050" dirty="0">
                  <a:latin typeface="微软雅黑" panose="020B0503020204020204" pitchFamily="34" charset="-122"/>
                  <a:ea typeface="微软雅黑" panose="020B0503020204020204" pitchFamily="34" charset="-122"/>
                </a:rPr>
                <a:t>条链接，但是从源</a:t>
              </a:r>
              <a:r>
                <a:rPr lang="en-US" altLang="zh-CN" sz="1050" dirty="0">
                  <a:latin typeface="微软雅黑" panose="020B0503020204020204" pitchFamily="34" charset="-122"/>
                  <a:ea typeface="微软雅黑" panose="020B0503020204020204" pitchFamily="34" charset="-122"/>
                </a:rPr>
                <a:t>A</a:t>
              </a:r>
              <a:r>
                <a:rPr lang="zh-CN" altLang="zh-CN" sz="1050" dirty="0">
                  <a:latin typeface="微软雅黑" panose="020B0503020204020204" pitchFamily="34" charset="-122"/>
                  <a:ea typeface="微软雅黑" panose="020B0503020204020204" pitchFamily="34" charset="-122"/>
                </a:rPr>
                <a:t>发送到目的地</a:t>
              </a:r>
              <a:r>
                <a:rPr lang="en-US" altLang="zh-CN" sz="1050" dirty="0">
                  <a:latin typeface="微软雅黑" panose="020B0503020204020204" pitchFamily="34" charset="-122"/>
                  <a:ea typeface="微软雅黑" panose="020B0503020204020204" pitchFamily="34" charset="-122"/>
                </a:rPr>
                <a:t>B</a:t>
              </a:r>
              <a:r>
                <a:rPr lang="zh-CN" altLang="zh-CN" sz="1050" dirty="0">
                  <a:latin typeface="微软雅黑" panose="020B0503020204020204" pitchFamily="34" charset="-122"/>
                  <a:ea typeface="微软雅黑" panose="020B0503020204020204" pitchFamily="34" charset="-122"/>
                </a:rPr>
                <a:t>的消息涉及两条链接。每一条链接可以使用不同的链路层和物理层协议，路由器需要从基于一对链路层和物理层协议的链路</a:t>
              </a:r>
              <a:r>
                <a:rPr lang="en-US" altLang="zh-CN" sz="1050" dirty="0">
                  <a:latin typeface="微软雅黑" panose="020B0503020204020204" pitchFamily="34" charset="-122"/>
                  <a:ea typeface="微软雅黑" panose="020B0503020204020204" pitchFamily="34" charset="-122"/>
                </a:rPr>
                <a:t>1</a:t>
              </a:r>
              <a:r>
                <a:rPr lang="zh-CN" altLang="zh-CN" sz="1050" dirty="0">
                  <a:latin typeface="微软雅黑" panose="020B0503020204020204" pitchFamily="34" charset="-122"/>
                  <a:ea typeface="微软雅黑" panose="020B0503020204020204" pitchFamily="34" charset="-122"/>
                </a:rPr>
                <a:t>接收分组并将它投递到基于另一对协议的链路</a:t>
              </a:r>
              <a:r>
                <a:rPr lang="en-US" altLang="zh-CN" sz="1050" dirty="0">
                  <a:latin typeface="微软雅黑" panose="020B0503020204020204" pitchFamily="34" charset="-122"/>
                  <a:ea typeface="微软雅黑" panose="020B0503020204020204" pitchFamily="34" charset="-122"/>
                </a:rPr>
                <a:t>2</a:t>
              </a:r>
              <a:r>
                <a:rPr lang="zh-CN" altLang="zh-CN" sz="1050" dirty="0">
                  <a:latin typeface="微软雅黑" panose="020B0503020204020204" pitchFamily="34" charset="-122"/>
                  <a:ea typeface="微软雅黑" panose="020B0503020204020204" pitchFamily="34" charset="-122"/>
                </a:rPr>
                <a:t>。</a:t>
              </a:r>
            </a:p>
            <a:p>
              <a:pPr>
                <a:lnSpc>
                  <a:spcPct val="150000"/>
                </a:lnSpc>
              </a:pPr>
              <a:r>
                <a:rPr lang="zh-CN" altLang="zh-CN" sz="1050" dirty="0">
                  <a:latin typeface="微软雅黑" panose="020B0503020204020204" pitchFamily="34" charset="-122"/>
                  <a:ea typeface="微软雅黑" panose="020B0503020204020204" pitchFamily="34" charset="-122"/>
                </a:rPr>
                <a:t>可是，在一条链路上的链路层交换机只涉及两个层次：数据链路层和物理层。尽管</a:t>
              </a:r>
              <a:r>
                <a:rPr lang="zh-CN" altLang="zh-CN" sz="1050" dirty="0" smtClean="0">
                  <a:latin typeface="微软雅黑" panose="020B0503020204020204" pitchFamily="34" charset="-122"/>
                  <a:ea typeface="微软雅黑" panose="020B0503020204020204" pitchFamily="34" charset="-122"/>
                </a:rPr>
                <a:t>图</a:t>
              </a:r>
              <a:r>
                <a:rPr lang="zh-CN" altLang="en-US" sz="1050" dirty="0">
                  <a:latin typeface="微软雅黑" panose="020B0503020204020204" pitchFamily="34" charset="-122"/>
                  <a:ea typeface="微软雅黑" panose="020B0503020204020204" pitchFamily="34" charset="-122"/>
                </a:rPr>
                <a:t>片</a:t>
              </a:r>
              <a:r>
                <a:rPr lang="zh-CN" altLang="zh-CN" sz="1050" dirty="0" smtClean="0">
                  <a:latin typeface="微软雅黑" panose="020B0503020204020204" pitchFamily="34" charset="-122"/>
                  <a:ea typeface="微软雅黑" panose="020B0503020204020204" pitchFamily="34" charset="-122"/>
                </a:rPr>
                <a:t>显示</a:t>
              </a:r>
              <a:r>
                <a:rPr lang="zh-CN" altLang="zh-CN" sz="1050" dirty="0">
                  <a:latin typeface="微软雅黑" panose="020B0503020204020204" pitchFamily="34" charset="-122"/>
                  <a:ea typeface="微软雅黑" panose="020B0503020204020204" pitchFamily="34" charset="-122"/>
                </a:rPr>
                <a:t>的交换机拥有两个不同的连接，但是这两个连接在同一链路上，它们只使用一个协议集。这意味着链路层交换机与路由器不同，它只涉及一个数据链路层和一个物理层。</a:t>
              </a:r>
            </a:p>
          </p:txBody>
        </p:sp>
      </p:grpSp>
      <p:pic>
        <p:nvPicPr>
          <p:cNvPr id="10" name="图片 9"/>
          <p:cNvPicPr/>
          <p:nvPr/>
        </p:nvPicPr>
        <p:blipFill>
          <a:blip r:embed="rId2"/>
          <a:stretch>
            <a:fillRect/>
          </a:stretch>
        </p:blipFill>
        <p:spPr>
          <a:xfrm>
            <a:off x="5408719" y="1635646"/>
            <a:ext cx="3420381" cy="2443492"/>
          </a:xfrm>
          <a:prstGeom prst="rect">
            <a:avLst/>
          </a:prstGeom>
        </p:spPr>
      </p:pic>
      <p:sp>
        <p:nvSpPr>
          <p:cNvPr id="16"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334079" y="4299942"/>
            <a:ext cx="15696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通过互联的网络通信</a:t>
            </a:r>
          </a:p>
        </p:txBody>
      </p:sp>
    </p:spTree>
    <p:extLst>
      <p:ext uri="{BB962C8B-B14F-4D97-AF65-F5344CB8AC3E}">
        <p14:creationId xmlns:p14="http://schemas.microsoft.com/office/powerpoint/2010/main" val="813710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59532" y="1035575"/>
            <a:ext cx="4932548" cy="3624408"/>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93955" y="1927606"/>
              <a:ext cx="9313953" cy="1440136"/>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协议簇中的层次。</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为了更好地理解每一层的任务，首先需要知道在层次间存在的逻辑连接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。右图显示</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了简单互联网的逻辑连接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采用逻辑连接可以更好的理解每一层的任务。</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如右图所</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示，应用层、传输层和网络层的任务是端到端的（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end-to-end</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）。但是，数据链路层和物理层的任务是点到点的（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hop-to-hop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），其中一个跳步是一个主机或路由器。也就是说，高三层的任务范围是互联网，低两层的任务范围是链路。</a:t>
              </a:r>
            </a:p>
          </p:txBody>
        </p:sp>
      </p:grpSp>
      <p:pic>
        <p:nvPicPr>
          <p:cNvPr id="16" name="图片 15"/>
          <p:cNvPicPr/>
          <p:nvPr/>
        </p:nvPicPr>
        <p:blipFill>
          <a:blip r:embed="rId2"/>
          <a:stretch>
            <a:fillRect/>
          </a:stretch>
        </p:blipFill>
        <p:spPr>
          <a:xfrm>
            <a:off x="5292080" y="1635647"/>
            <a:ext cx="3362325" cy="2355215"/>
          </a:xfrm>
          <a:prstGeom prst="rect">
            <a:avLst/>
          </a:prstGeom>
        </p:spPr>
      </p:pic>
      <p:sp>
        <p:nvSpPr>
          <p:cNvPr id="10"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5904148" y="4310530"/>
            <a:ext cx="25144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TCP/IP</a:t>
            </a:r>
            <a:r>
              <a:rPr lang="zh-CN" altLang="en-US" sz="1200" dirty="0">
                <a:latin typeface="微软雅黑" panose="020B0503020204020204" pitchFamily="34" charset="-122"/>
                <a:ea typeface="微软雅黑" panose="020B0503020204020204" pitchFamily="34" charset="-122"/>
              </a:rPr>
              <a:t>协议簇中层次间的逻辑连接</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59918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59532" y="1035575"/>
            <a:ext cx="4752528" cy="3624408"/>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93955" y="1927606"/>
              <a:ext cx="9313953" cy="1440136"/>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另一种理解逻辑连接的方法是考虑每一层创建的数据单元。在高三层，数据单元（分组）不应该被任何路由器或链路层交换机改变。在低两层，主机创建的分组仅仅被路由器改变，链路层交换机不改变它们。</a:t>
              </a:r>
            </a:p>
            <a:p>
              <a:pPr indent="45720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右图显示</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了与设备相关的每一层的对等体。注意，尽管网络层的逻辑连接在两个主机之间，但是由于一个路由器在网络层对分组进行分片，并且发送的分组比接收的多（见项目五的分片部分），因此在这种情况下，对等体只存在于两个跳步之间。</a:t>
              </a:r>
            </a:p>
          </p:txBody>
        </p:sp>
      </p:grpSp>
      <p:pic>
        <p:nvPicPr>
          <p:cNvPr id="10" name="图片 9"/>
          <p:cNvPicPr/>
          <p:nvPr/>
        </p:nvPicPr>
        <p:blipFill>
          <a:blip r:embed="rId2">
            <a:clrChange>
              <a:clrFrom>
                <a:srgbClr val="FFFFFF"/>
              </a:clrFrom>
              <a:clrTo>
                <a:srgbClr val="FFFFFF">
                  <a:alpha val="0"/>
                </a:srgbClr>
              </a:clrTo>
            </a:clrChange>
          </a:blip>
          <a:stretch>
            <a:fillRect/>
          </a:stretch>
        </p:blipFill>
        <p:spPr>
          <a:xfrm>
            <a:off x="5196995" y="1743658"/>
            <a:ext cx="3886200" cy="2044065"/>
          </a:xfrm>
          <a:prstGeom prst="rect">
            <a:avLst/>
          </a:prstGeom>
        </p:spPr>
      </p:pic>
      <p:sp>
        <p:nvSpPr>
          <p:cNvPr id="16"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018164" y="4299942"/>
            <a:ext cx="19437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TCP/IP</a:t>
            </a:r>
            <a:r>
              <a:rPr lang="zh-CN" altLang="en-US" sz="1200" dirty="0">
                <a:latin typeface="微软雅黑" panose="020B0503020204020204" pitchFamily="34" charset="-122"/>
                <a:ea typeface="微软雅黑" panose="020B0503020204020204" pitchFamily="34" charset="-122"/>
              </a:rPr>
              <a:t>协议簇中的对等体</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36175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276517" y="1012831"/>
            <a:ext cx="4835543" cy="3647152"/>
            <a:chOff x="1027782" y="1836935"/>
            <a:chExt cx="10040268" cy="1750319"/>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7782" y="1836935"/>
              <a:ext cx="9674096" cy="1750319"/>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各层描述。</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①应用层。</a:t>
              </a:r>
            </a:p>
            <a:p>
              <a:pPr indent="45720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如右图所</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示，两个应用层之间的逻辑连接是端到端的。两个应用层之间仿佛存在一座桥梁一样相互交换消息。但是，我们应该明白通信需要通过所有层次完成。</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应用层的通信处于两个进程（该层正在运行的两个程序）之间。为了通信，一个进程向另一个进程发送请求，并且接收另一个进程的响应。进程到进程的通信就是应用层的任务。虽然</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的应用层包含了很多预定义的协议，但是也可以在两台主机上运行用户创建的一对进程，项目六中研究了这种情况。</a:t>
              </a:r>
            </a:p>
          </p:txBody>
        </p:sp>
      </p:grpSp>
      <p:pic>
        <p:nvPicPr>
          <p:cNvPr id="10" name="图片 9"/>
          <p:cNvPicPr/>
          <p:nvPr/>
        </p:nvPicPr>
        <p:blipFill>
          <a:blip r:embed="rId2">
            <a:clrChange>
              <a:clrFrom>
                <a:srgbClr val="FFFFFF"/>
              </a:clrFrom>
              <a:clrTo>
                <a:srgbClr val="FFFFFF">
                  <a:alpha val="0"/>
                </a:srgbClr>
              </a:clrTo>
            </a:clrChange>
          </a:blip>
          <a:stretch>
            <a:fillRect/>
          </a:stretch>
        </p:blipFill>
        <p:spPr>
          <a:xfrm>
            <a:off x="5196995" y="1743658"/>
            <a:ext cx="3886200" cy="2044065"/>
          </a:xfrm>
          <a:prstGeom prst="rect">
            <a:avLst/>
          </a:prstGeom>
        </p:spPr>
      </p:pic>
      <p:sp>
        <p:nvSpPr>
          <p:cNvPr id="16"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018164" y="4299942"/>
            <a:ext cx="19437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TCP/IP</a:t>
            </a:r>
            <a:r>
              <a:rPr lang="zh-CN" altLang="en-US" sz="1200" dirty="0">
                <a:latin typeface="微软雅黑" panose="020B0503020204020204" pitchFamily="34" charset="-122"/>
                <a:ea typeface="微软雅黑" panose="020B0503020204020204" pitchFamily="34" charset="-122"/>
              </a:rPr>
              <a:t>协议簇中的对等体</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55774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95538" y="1202248"/>
            <a:ext cx="8352928" cy="3169702"/>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1625828"/>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超级文本传输协议（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Hypertext Transfer Protocol</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HTTP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）是访问万维网（</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World Wide Web</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WWW</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）的载体。简单邮件传输协议（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Simple Mail Transfer Protocol</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SMTP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）是电子邮件（</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e-mail</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）服务的主要协议。文件传输协议（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File Transfer Protocol</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FTP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）用于将文件从一台主机传输到另一台主机</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远程登录</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Terminal Network</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TELNET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）和安全外壳（</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Secure Shell</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SSH</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）用于访问远端的站点。管理员使用简单网络管理协议（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Simple Network Management Protocol</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SNMP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）对</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全局或局部进行管理。域名系统（</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Domain Name System</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DNS</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）使其他的协议能够查询一台计算机的网络层地址。因特网组管理协议（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 Group Management Protocol</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IGMP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）用于管理一个组的成员资格。</a:t>
              </a:r>
            </a:p>
          </p:txBody>
        </p:sp>
      </p:grpSp>
    </p:spTree>
    <p:extLst>
      <p:ext uri="{BB962C8B-B14F-4D97-AF65-F5344CB8AC3E}">
        <p14:creationId xmlns:p14="http://schemas.microsoft.com/office/powerpoint/2010/main" val="25490149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95538" y="1202248"/>
            <a:ext cx="8352928" cy="3169702"/>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1271148"/>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②传输层。</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传输层的逻辑连接也是端到端的。源主机的传输层从应用层得到消息，封装成传输层的分组（称为段或用户数据报，不同协议叫法不同），然后进行发送。通过逻辑（想象的）连接，分组到达目的主机的传输层。也就是说，传输层负责向应用层提供服务：从运行于应用层的程序得到信息，并将它投递到目的主机相应的应用程序。也许有人会问为什么已经拥有了一个端到端的应用层，还需要端到端的传输层。与前面讨论的一样，其主要原因是分割任务与责任，传输层应该独立于应用层。另外，我们知道传输层有多个协议，这意味着每个应用程序可以使用与它的需求最匹配的协议。</a:t>
              </a:r>
            </a:p>
          </p:txBody>
        </p:sp>
      </p:grpSp>
    </p:spTree>
    <p:extLst>
      <p:ext uri="{BB962C8B-B14F-4D97-AF65-F5344CB8AC3E}">
        <p14:creationId xmlns:p14="http://schemas.microsoft.com/office/powerpoint/2010/main" val="27004402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66139" y="771550"/>
            <a:ext cx="7884874" cy="4833096"/>
            <a:chOff x="1200150" y="1847850"/>
            <a:chExt cx="9867900" cy="216026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2157848"/>
            </a:xfrm>
            <a:prstGeom prst="rect">
              <a:avLst/>
            </a:prstGeom>
            <a:noFill/>
          </p:spPr>
          <p:txBody>
            <a:bodyPr wrap="square" rtlCol="0">
              <a:spAutoFit/>
            </a:bodyPr>
            <a:lstStyle/>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中有几个传输层协议，每个都是为一些特定的任务设计的。如在项目六中讨论的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UDP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和</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。作为主要的协议，传输控制协议（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）是一个面向连接的协议，它在传输数据之前，首先在两台主机的传输层之间建立一条逻辑连接。</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协议在两个</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层之间创建一个管道，以便传输字节流。</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提供流量控制（匹配源主机的发送数据速率与目的主机的接收数据速率，以防止目的主机溢出）、差错控制（保证数据段无差错到达目的地和重新发送受损的数据段）、拥塞控制（减少由于网络拥塞造成的数据段丢失）。另一种常用的协议是用户数据报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UDP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UDP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是一种无连接协议，它传输用户数据报之前不需要创建逻辑连接。在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UDP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中，每个用户数据报是一个独立的实体，它和前一个或后一个用户数据报没有关系（无连接就是这个意思）。</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UDP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是一种比较简单的协议，它不提供流量控制、差错控制或拥塞控制。它的简单性（意味着小的额外开销）对某些应用程序具有吸引力，这些应用程序发送较短的消息且不能容忍</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在分组损坏或丢失时使用重发机制。流控制传输协议（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Stream Control Transmission Protocol</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SCTP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）是一种新协议，它是为多媒体出现的新应用设计的。</a:t>
              </a:r>
            </a:p>
          </p:txBody>
        </p:sp>
      </p:grpSp>
    </p:spTree>
    <p:extLst>
      <p:ext uri="{BB962C8B-B14F-4D97-AF65-F5344CB8AC3E}">
        <p14:creationId xmlns:p14="http://schemas.microsoft.com/office/powerpoint/2010/main" val="3792165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Wireshark</a:t>
            </a:r>
            <a:r>
              <a:rPr lang="zh-CN" altLang="en-US" sz="1600" dirty="0">
                <a:solidFill>
                  <a:schemeClr val="accent1"/>
                </a:solidFill>
                <a:ea typeface="微软雅黑" panose="020B0503020204020204" pitchFamily="34" charset="-122"/>
              </a:rPr>
              <a:t>主界面介绍</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6" name="图片 15"/>
          <p:cNvPicPr/>
          <p:nvPr/>
        </p:nvPicPr>
        <p:blipFill>
          <a:blip r:embed="rId2"/>
          <a:stretch>
            <a:fillRect/>
          </a:stretch>
        </p:blipFill>
        <p:spPr>
          <a:xfrm>
            <a:off x="202284" y="1368888"/>
            <a:ext cx="3613632" cy="3065846"/>
          </a:xfrm>
          <a:prstGeom prst="rect">
            <a:avLst/>
          </a:prstGeom>
        </p:spPr>
      </p:pic>
      <p:sp>
        <p:nvSpPr>
          <p:cNvPr id="5" name="矩形 4"/>
          <p:cNvSpPr/>
          <p:nvPr/>
        </p:nvSpPr>
        <p:spPr>
          <a:xfrm>
            <a:off x="207308" y="1765716"/>
            <a:ext cx="1116124" cy="166042"/>
          </a:xfrm>
          <a:prstGeom prst="rect">
            <a:avLst/>
          </a:prstGeom>
          <a:noFill/>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7" name="矩形 16"/>
          <p:cNvSpPr/>
          <p:nvPr/>
        </p:nvSpPr>
        <p:spPr>
          <a:xfrm>
            <a:off x="202283" y="1472162"/>
            <a:ext cx="3253593" cy="180020"/>
          </a:xfrm>
          <a:prstGeom prst="rect">
            <a:avLst/>
          </a:prstGeom>
          <a:noFill/>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8" name="矩形 17"/>
          <p:cNvSpPr/>
          <p:nvPr/>
        </p:nvSpPr>
        <p:spPr>
          <a:xfrm>
            <a:off x="202284" y="1959682"/>
            <a:ext cx="3613632" cy="713909"/>
          </a:xfrm>
          <a:prstGeom prst="rect">
            <a:avLst/>
          </a:prstGeom>
          <a:noFill/>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9" name="矩形 18"/>
          <p:cNvSpPr/>
          <p:nvPr/>
        </p:nvSpPr>
        <p:spPr>
          <a:xfrm>
            <a:off x="193663" y="2731172"/>
            <a:ext cx="3630876" cy="533213"/>
          </a:xfrm>
          <a:prstGeom prst="rect">
            <a:avLst/>
          </a:prstGeom>
          <a:noFill/>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0" name="矩形 19"/>
          <p:cNvSpPr/>
          <p:nvPr/>
        </p:nvSpPr>
        <p:spPr>
          <a:xfrm>
            <a:off x="193662" y="3377919"/>
            <a:ext cx="3622253" cy="850015"/>
          </a:xfrm>
          <a:prstGeom prst="rect">
            <a:avLst/>
          </a:prstGeom>
          <a:noFill/>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1" name="矩形 20"/>
          <p:cNvSpPr/>
          <p:nvPr/>
        </p:nvSpPr>
        <p:spPr>
          <a:xfrm>
            <a:off x="193662" y="4278073"/>
            <a:ext cx="3622253" cy="180020"/>
          </a:xfrm>
          <a:prstGeom prst="rect">
            <a:avLst/>
          </a:prstGeom>
          <a:noFill/>
          <a:ln w="1270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cxnSp>
        <p:nvCxnSpPr>
          <p:cNvPr id="10" name="直接连接符 9"/>
          <p:cNvCxnSpPr/>
          <p:nvPr/>
        </p:nvCxnSpPr>
        <p:spPr>
          <a:xfrm flipV="1">
            <a:off x="1986189" y="1203598"/>
            <a:ext cx="432048" cy="268564"/>
          </a:xfrm>
          <a:prstGeom prst="line">
            <a:avLst/>
          </a:prstGeom>
        </p:spPr>
        <p:style>
          <a:lnRef idx="1">
            <a:schemeClr val="accent2"/>
          </a:lnRef>
          <a:fillRef idx="0">
            <a:schemeClr val="accent2"/>
          </a:fillRef>
          <a:effectRef idx="0">
            <a:schemeClr val="accent2"/>
          </a:effectRef>
          <a:fontRef idx="minor">
            <a:schemeClr val="tx1"/>
          </a:fontRef>
        </p:style>
      </p:cxnSp>
      <p:sp>
        <p:nvSpPr>
          <p:cNvPr id="22" name="文本框 21"/>
          <p:cNvSpPr txBox="1"/>
          <p:nvPr/>
        </p:nvSpPr>
        <p:spPr>
          <a:xfrm>
            <a:off x="2345026" y="1070141"/>
            <a:ext cx="569387"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主菜单</a:t>
            </a:r>
            <a:endParaRPr lang="zh-CN" altLang="en-US" sz="1000" dirty="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V="1">
            <a:off x="2805467" y="1238906"/>
            <a:ext cx="890865" cy="507283"/>
          </a:xfrm>
          <a:prstGeom prst="line">
            <a:avLst/>
          </a:prstGeom>
        </p:spPr>
        <p:style>
          <a:lnRef idx="1">
            <a:schemeClr val="accent2"/>
          </a:lnRef>
          <a:fillRef idx="0">
            <a:schemeClr val="accent2"/>
          </a:fillRef>
          <a:effectRef idx="0">
            <a:schemeClr val="accent2"/>
          </a:effectRef>
          <a:fontRef idx="minor">
            <a:schemeClr val="tx1"/>
          </a:fontRef>
        </p:style>
      </p:cxnSp>
      <p:sp>
        <p:nvSpPr>
          <p:cNvPr id="24" name="文本框 23"/>
          <p:cNvSpPr txBox="1"/>
          <p:nvPr/>
        </p:nvSpPr>
        <p:spPr>
          <a:xfrm>
            <a:off x="3573001" y="1037500"/>
            <a:ext cx="697627"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主工具栏</a:t>
            </a:r>
            <a:endParaRPr lang="zh-CN" altLang="en-US" sz="1000"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1007604" y="1097701"/>
            <a:ext cx="311744" cy="668015"/>
          </a:xfrm>
          <a:prstGeom prst="line">
            <a:avLst/>
          </a:prstGeom>
        </p:spPr>
        <p:style>
          <a:lnRef idx="1">
            <a:schemeClr val="accent2"/>
          </a:lnRef>
          <a:fillRef idx="0">
            <a:schemeClr val="accent2"/>
          </a:fillRef>
          <a:effectRef idx="0">
            <a:schemeClr val="accent2"/>
          </a:effectRef>
          <a:fontRef idx="minor">
            <a:schemeClr val="tx1"/>
          </a:fontRef>
        </p:style>
      </p:cxnSp>
      <p:sp>
        <p:nvSpPr>
          <p:cNvPr id="26" name="文本框 25"/>
          <p:cNvSpPr txBox="1"/>
          <p:nvPr/>
        </p:nvSpPr>
        <p:spPr>
          <a:xfrm>
            <a:off x="1246137" y="964244"/>
            <a:ext cx="979305" cy="246221"/>
          </a:xfrm>
          <a:prstGeom prst="rect">
            <a:avLst/>
          </a:prstGeom>
          <a:noFill/>
        </p:spPr>
        <p:txBody>
          <a:bodyPr wrap="square" rtlCol="0">
            <a:spAutoFit/>
          </a:bodyPr>
          <a:lstStyle/>
          <a:p>
            <a:r>
              <a:rPr lang="zh-CN" altLang="en-US" sz="1000" dirty="0" smtClean="0">
                <a:latin typeface="微软雅黑" panose="020B0503020204020204" pitchFamily="34" charset="-122"/>
                <a:ea typeface="微软雅黑" panose="020B0503020204020204" pitchFamily="34" charset="-122"/>
              </a:rPr>
              <a:t>过滤器工具栏</a:t>
            </a:r>
            <a:endParaRPr lang="zh-CN" altLang="en-US" sz="1000" dirty="0">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V="1">
            <a:off x="3809521" y="2822695"/>
            <a:ext cx="432048" cy="268564"/>
          </a:xfrm>
          <a:prstGeom prst="line">
            <a:avLst/>
          </a:prstGeom>
        </p:spPr>
        <p:style>
          <a:lnRef idx="1">
            <a:schemeClr val="accent2"/>
          </a:lnRef>
          <a:fillRef idx="0">
            <a:schemeClr val="accent2"/>
          </a:fillRef>
          <a:effectRef idx="0">
            <a:schemeClr val="accent2"/>
          </a:effectRef>
          <a:fontRef idx="minor">
            <a:schemeClr val="tx1"/>
          </a:fontRef>
        </p:style>
      </p:cxnSp>
      <p:sp>
        <p:nvSpPr>
          <p:cNvPr id="31" name="文本框 30"/>
          <p:cNvSpPr txBox="1"/>
          <p:nvPr/>
        </p:nvSpPr>
        <p:spPr>
          <a:xfrm>
            <a:off x="4168358" y="2689238"/>
            <a:ext cx="1082348"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数据包详细信息</a:t>
            </a:r>
            <a:endParaRPr lang="zh-CN" altLang="en-US" sz="1000" dirty="0">
              <a:latin typeface="微软雅黑" panose="020B0503020204020204" pitchFamily="34" charset="-122"/>
              <a:ea typeface="微软雅黑" panose="020B0503020204020204" pitchFamily="34" charset="-122"/>
            </a:endParaRPr>
          </a:p>
        </p:txBody>
      </p:sp>
      <p:cxnSp>
        <p:nvCxnSpPr>
          <p:cNvPr id="32" name="直接连接符 31"/>
          <p:cNvCxnSpPr/>
          <p:nvPr/>
        </p:nvCxnSpPr>
        <p:spPr>
          <a:xfrm flipV="1">
            <a:off x="3815915" y="3626076"/>
            <a:ext cx="432048" cy="268564"/>
          </a:xfrm>
          <a:prstGeom prst="line">
            <a:avLst/>
          </a:prstGeom>
        </p:spPr>
        <p:style>
          <a:lnRef idx="1">
            <a:schemeClr val="accent2"/>
          </a:lnRef>
          <a:fillRef idx="0">
            <a:schemeClr val="accent2"/>
          </a:fillRef>
          <a:effectRef idx="0">
            <a:schemeClr val="accent2"/>
          </a:effectRef>
          <a:fontRef idx="minor">
            <a:schemeClr val="tx1"/>
          </a:fontRef>
        </p:style>
      </p:cxnSp>
      <p:sp>
        <p:nvSpPr>
          <p:cNvPr id="33" name="文本框 32"/>
          <p:cNvSpPr txBox="1"/>
          <p:nvPr/>
        </p:nvSpPr>
        <p:spPr>
          <a:xfrm>
            <a:off x="4174752" y="3492619"/>
            <a:ext cx="954107"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数据文本窗格</a:t>
            </a:r>
            <a:endParaRPr lang="zh-CN" altLang="en-US" sz="1000" dirty="0">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V="1">
            <a:off x="3815915" y="4081003"/>
            <a:ext cx="432048" cy="268564"/>
          </a:xfrm>
          <a:prstGeom prst="line">
            <a:avLst/>
          </a:prstGeom>
        </p:spPr>
        <p:style>
          <a:lnRef idx="1">
            <a:schemeClr val="accent2"/>
          </a:lnRef>
          <a:fillRef idx="0">
            <a:schemeClr val="accent2"/>
          </a:fillRef>
          <a:effectRef idx="0">
            <a:schemeClr val="accent2"/>
          </a:effectRef>
          <a:fontRef idx="minor">
            <a:schemeClr val="tx1"/>
          </a:fontRef>
        </p:style>
      </p:cxnSp>
      <p:sp>
        <p:nvSpPr>
          <p:cNvPr id="35" name="文本框 34"/>
          <p:cNvSpPr txBox="1"/>
          <p:nvPr/>
        </p:nvSpPr>
        <p:spPr>
          <a:xfrm>
            <a:off x="4174752" y="3947546"/>
            <a:ext cx="569387"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状态栏</a:t>
            </a:r>
            <a:endParaRPr lang="zh-CN" altLang="en-US" sz="1000" dirty="0">
              <a:latin typeface="微软雅黑" panose="020B0503020204020204" pitchFamily="34" charset="-122"/>
              <a:ea typeface="微软雅黑" panose="020B0503020204020204" pitchFamily="34" charset="-122"/>
            </a:endParaRPr>
          </a:p>
        </p:txBody>
      </p:sp>
      <p:cxnSp>
        <p:nvCxnSpPr>
          <p:cNvPr id="36" name="直接连接符 35"/>
          <p:cNvCxnSpPr/>
          <p:nvPr/>
        </p:nvCxnSpPr>
        <p:spPr>
          <a:xfrm flipV="1">
            <a:off x="3797914" y="2117020"/>
            <a:ext cx="432048" cy="268564"/>
          </a:xfrm>
          <a:prstGeom prst="line">
            <a:avLst/>
          </a:prstGeom>
        </p:spPr>
        <p:style>
          <a:lnRef idx="1">
            <a:schemeClr val="accent2"/>
          </a:lnRef>
          <a:fillRef idx="0">
            <a:schemeClr val="accent2"/>
          </a:fillRef>
          <a:effectRef idx="0">
            <a:schemeClr val="accent2"/>
          </a:effectRef>
          <a:fontRef idx="minor">
            <a:schemeClr val="tx1"/>
          </a:fontRef>
        </p:style>
      </p:cxnSp>
      <p:sp>
        <p:nvSpPr>
          <p:cNvPr id="37" name="文本框 36"/>
          <p:cNvSpPr txBox="1"/>
          <p:nvPr/>
        </p:nvSpPr>
        <p:spPr>
          <a:xfrm>
            <a:off x="4156751" y="1983563"/>
            <a:ext cx="825867" cy="246221"/>
          </a:xfrm>
          <a:prstGeom prst="rect">
            <a:avLst/>
          </a:prstGeom>
          <a:noFill/>
        </p:spPr>
        <p:txBody>
          <a:bodyPr wrap="none" rtlCol="0">
            <a:spAutoFit/>
          </a:bodyPr>
          <a:lstStyle/>
          <a:p>
            <a:r>
              <a:rPr lang="zh-CN" altLang="en-US" sz="1000" dirty="0" smtClean="0">
                <a:latin typeface="微软雅黑" panose="020B0503020204020204" pitchFamily="34" charset="-122"/>
                <a:ea typeface="微软雅黑" panose="020B0503020204020204" pitchFamily="34" charset="-122"/>
              </a:rPr>
              <a:t>数据包列表</a:t>
            </a:r>
            <a:endParaRPr lang="zh-CN" altLang="en-US" sz="1000" dirty="0">
              <a:latin typeface="微软雅黑" panose="020B0503020204020204" pitchFamily="34" charset="-122"/>
              <a:ea typeface="微软雅黑" panose="020B0503020204020204" pitchFamily="34" charset="-122"/>
            </a:endParaRPr>
          </a:p>
        </p:txBody>
      </p:sp>
      <p:graphicFrame>
        <p:nvGraphicFramePr>
          <p:cNvPr id="40" name="表格 39"/>
          <p:cNvGraphicFramePr>
            <a:graphicFrameLocks noGrp="1"/>
          </p:cNvGraphicFramePr>
          <p:nvPr>
            <p:extLst>
              <p:ext uri="{D42A27DB-BD31-4B8C-83A1-F6EECF244321}">
                <p14:modId xmlns:p14="http://schemas.microsoft.com/office/powerpoint/2010/main" val="1958259511"/>
              </p:ext>
            </p:extLst>
          </p:nvPr>
        </p:nvGraphicFramePr>
        <p:xfrm>
          <a:off x="5172099" y="917588"/>
          <a:ext cx="3432350" cy="3435036"/>
        </p:xfrm>
        <a:graphic>
          <a:graphicData uri="http://schemas.openxmlformats.org/drawingml/2006/table">
            <a:tbl>
              <a:tblPr firstRow="1" bandRow="1">
                <a:tableStyleId>{3B4B98B0-60AC-42C2-AFA5-B58CD77FA1E5}</a:tableStyleId>
              </a:tblPr>
              <a:tblGrid>
                <a:gridCol w="1128093">
                  <a:extLst>
                    <a:ext uri="{9D8B030D-6E8A-4147-A177-3AD203B41FA5}">
                      <a16:colId xmlns:a16="http://schemas.microsoft.com/office/drawing/2014/main" xmlns="" val="895180201"/>
                    </a:ext>
                  </a:extLst>
                </a:gridCol>
                <a:gridCol w="2304257">
                  <a:extLst>
                    <a:ext uri="{9D8B030D-6E8A-4147-A177-3AD203B41FA5}">
                      <a16:colId xmlns:a16="http://schemas.microsoft.com/office/drawing/2014/main" xmlns="" val="2528576792"/>
                    </a:ext>
                  </a:extLst>
                </a:gridCol>
              </a:tblGrid>
              <a:tr h="250932">
                <a:tc>
                  <a:txBody>
                    <a:bodyPr/>
                    <a:lstStyle/>
                    <a:p>
                      <a:pPr algn="ctr"/>
                      <a:r>
                        <a:rPr lang="zh-CN" altLang="en-US" sz="1000" dirty="0" smtClean="0">
                          <a:latin typeface="微软雅黑" panose="020B0503020204020204" pitchFamily="34" charset="-122"/>
                          <a:ea typeface="微软雅黑" panose="020B0503020204020204" pitchFamily="34" charset="-122"/>
                        </a:rPr>
                        <a:t>项目</a:t>
                      </a:r>
                      <a:endParaRPr lang="zh-CN" altLang="en-US" sz="1000" dirty="0">
                        <a:latin typeface="微软雅黑" panose="020B0503020204020204" pitchFamily="34" charset="-122"/>
                        <a:ea typeface="微软雅黑" panose="020B0503020204020204" pitchFamily="34" charset="-122"/>
                      </a:endParaRPr>
                    </a:p>
                  </a:txBody>
                  <a:tcPr/>
                </a:tc>
                <a:tc>
                  <a:txBody>
                    <a:bodyPr/>
                    <a:lstStyle/>
                    <a:p>
                      <a:pPr algn="ctr"/>
                      <a:r>
                        <a:rPr lang="zh-CN" altLang="en-US" sz="1000" dirty="0" smtClean="0">
                          <a:latin typeface="微软雅黑" panose="020B0503020204020204" pitchFamily="34" charset="-122"/>
                          <a:ea typeface="微软雅黑" panose="020B0503020204020204" pitchFamily="34" charset="-122"/>
                        </a:rPr>
                        <a:t>作用</a:t>
                      </a:r>
                      <a:endParaRPr lang="zh-CN" altLang="en-US" sz="1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2067898487"/>
                  </a:ext>
                </a:extLst>
              </a:tr>
              <a:tr h="250932">
                <a:tc>
                  <a:txBody>
                    <a:bodyPr/>
                    <a:lstStyle/>
                    <a:p>
                      <a:r>
                        <a:rPr lang="zh-CN" altLang="en-US" sz="1000" dirty="0" smtClean="0">
                          <a:latin typeface="微软雅黑" panose="020B0503020204020204" pitchFamily="34" charset="-122"/>
                          <a:ea typeface="微软雅黑" panose="020B0503020204020204" pitchFamily="34" charset="-122"/>
                        </a:rPr>
                        <a:t>主菜单</a:t>
                      </a:r>
                      <a:endParaRPr lang="zh-CN" altLang="en-US" sz="1000" dirty="0">
                        <a:latin typeface="微软雅黑" panose="020B0503020204020204" pitchFamily="34" charset="-122"/>
                        <a:ea typeface="微软雅黑" panose="020B0503020204020204" pitchFamily="34" charset="-122"/>
                      </a:endParaRPr>
                    </a:p>
                  </a:txBody>
                  <a:tcPr/>
                </a:tc>
                <a:tc>
                  <a:txBody>
                    <a:bodyPr/>
                    <a:lstStyle/>
                    <a:p>
                      <a:r>
                        <a:rPr lang="zh-CN" altLang="en-US" sz="1000" dirty="0" smtClean="0">
                          <a:latin typeface="微软雅黑" panose="020B0503020204020204" pitchFamily="34" charset="-122"/>
                          <a:ea typeface="微软雅黑" panose="020B0503020204020204" pitchFamily="34" charset="-122"/>
                        </a:rPr>
                        <a:t>用于启动操作</a:t>
                      </a:r>
                      <a:endParaRPr lang="zh-CN" altLang="en-US" sz="1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3282522051"/>
                  </a:ext>
                </a:extLst>
              </a:tr>
              <a:tr h="250932">
                <a:tc>
                  <a:txBody>
                    <a:bodyPr/>
                    <a:lstStyle/>
                    <a:p>
                      <a:r>
                        <a:rPr lang="zh-CN" altLang="en-US" sz="1000" dirty="0" smtClean="0">
                          <a:latin typeface="微软雅黑" panose="020B0503020204020204" pitchFamily="34" charset="-122"/>
                          <a:ea typeface="微软雅黑" panose="020B0503020204020204" pitchFamily="34" charset="-122"/>
                        </a:rPr>
                        <a:t>主工具栏</a:t>
                      </a:r>
                      <a:endParaRPr lang="zh-CN" altLang="en-US" sz="1000" dirty="0">
                        <a:latin typeface="微软雅黑" panose="020B0503020204020204" pitchFamily="34" charset="-122"/>
                        <a:ea typeface="微软雅黑" panose="020B0503020204020204" pitchFamily="34" charset="-122"/>
                      </a:endParaRPr>
                    </a:p>
                  </a:txBody>
                  <a:tcPr/>
                </a:tc>
                <a:tc>
                  <a:txBody>
                    <a:bodyPr/>
                    <a:lstStyle/>
                    <a:p>
                      <a:r>
                        <a:rPr lang="zh-CN" altLang="en-US" sz="1000" dirty="0" smtClean="0">
                          <a:latin typeface="微软雅黑" panose="020B0503020204020204" pitchFamily="34" charset="-122"/>
                          <a:ea typeface="微软雅黑" panose="020B0503020204020204" pitchFamily="34" charset="-122"/>
                        </a:rPr>
                        <a:t>提供快速访问菜单中的常用项目</a:t>
                      </a:r>
                      <a:endParaRPr lang="zh-CN" altLang="en-US" sz="1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3630406999"/>
                  </a:ext>
                </a:extLst>
              </a:tr>
              <a:tr h="250932">
                <a:tc>
                  <a:txBody>
                    <a:bodyPr/>
                    <a:lstStyle/>
                    <a:p>
                      <a:r>
                        <a:rPr lang="zh-CN" altLang="en-US" sz="1000" dirty="0" smtClean="0">
                          <a:latin typeface="微软雅黑" panose="020B0503020204020204" pitchFamily="34" charset="-122"/>
                          <a:ea typeface="微软雅黑" panose="020B0503020204020204" pitchFamily="34" charset="-122"/>
                        </a:rPr>
                        <a:t>过滤器工具栏</a:t>
                      </a:r>
                      <a:endParaRPr lang="zh-CN" altLang="en-US" sz="1000" dirty="0">
                        <a:latin typeface="微软雅黑" panose="020B0503020204020204" pitchFamily="34" charset="-122"/>
                        <a:ea typeface="微软雅黑" panose="020B0503020204020204" pitchFamily="34" charset="-122"/>
                      </a:endParaRPr>
                    </a:p>
                  </a:txBody>
                  <a:tcPr/>
                </a:tc>
                <a:tc>
                  <a:txBody>
                    <a:bodyPr/>
                    <a:lstStyle/>
                    <a:p>
                      <a:r>
                        <a:rPr lang="zh-CN" altLang="en-US" sz="1000" dirty="0" smtClean="0">
                          <a:latin typeface="微软雅黑" panose="020B0503020204020204" pitchFamily="34" charset="-122"/>
                          <a:ea typeface="微软雅黑" panose="020B0503020204020204" pitchFamily="34" charset="-122"/>
                        </a:rPr>
                        <a:t>允许用户设置显示过滤器以显示需要的数据包</a:t>
                      </a:r>
                      <a:endParaRPr lang="zh-CN" altLang="en-US" sz="1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553299968"/>
                  </a:ext>
                </a:extLst>
              </a:tr>
              <a:tr h="358299">
                <a:tc>
                  <a:txBody>
                    <a:bodyPr/>
                    <a:lstStyle/>
                    <a:p>
                      <a:r>
                        <a:rPr lang="zh-CN" altLang="en-US" sz="1000" dirty="0" smtClean="0">
                          <a:latin typeface="微软雅黑" panose="020B0503020204020204" pitchFamily="34" charset="-122"/>
                          <a:ea typeface="微软雅黑" panose="020B0503020204020204" pitchFamily="34" charset="-122"/>
                        </a:rPr>
                        <a:t>数据包列表</a:t>
                      </a:r>
                      <a:endParaRPr lang="zh-CN" altLang="en-US" sz="1000" dirty="0">
                        <a:latin typeface="微软雅黑" panose="020B0503020204020204" pitchFamily="34" charset="-122"/>
                        <a:ea typeface="微软雅黑" panose="020B0503020204020204" pitchFamily="34" charset="-122"/>
                      </a:endParaRPr>
                    </a:p>
                  </a:txBody>
                  <a:tcPr/>
                </a:tc>
                <a:tc>
                  <a:txBody>
                    <a:bodyPr/>
                    <a:lstStyle/>
                    <a:p>
                      <a:r>
                        <a:rPr lang="zh-CN" altLang="en-US" sz="1000" dirty="0" smtClean="0">
                          <a:latin typeface="微软雅黑" panose="020B0503020204020204" pitchFamily="34" charset="-122"/>
                          <a:ea typeface="微软雅黑" panose="020B0503020204020204" pitchFamily="34" charset="-122"/>
                        </a:rPr>
                        <a:t>显示捕获的每个数据包的汇总。通过单击此窗格中的数据包，可以将该数据包信息显示在其他两个窗格中</a:t>
                      </a:r>
                      <a:endParaRPr lang="zh-CN" altLang="en-US" sz="1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36036184"/>
                  </a:ext>
                </a:extLst>
              </a:tr>
              <a:tr h="250932">
                <a:tc>
                  <a:txBody>
                    <a:bodyPr/>
                    <a:lstStyle/>
                    <a:p>
                      <a:r>
                        <a:rPr lang="zh-CN" altLang="en-US" sz="1000" dirty="0" smtClean="0">
                          <a:latin typeface="微软雅黑" panose="020B0503020204020204" pitchFamily="34" charset="-122"/>
                          <a:ea typeface="微软雅黑" panose="020B0503020204020204" pitchFamily="34" charset="-122"/>
                        </a:rPr>
                        <a:t>数据包详细信息</a:t>
                      </a:r>
                      <a:endParaRPr lang="zh-CN" altLang="en-US" sz="1000" dirty="0">
                        <a:latin typeface="微软雅黑" panose="020B0503020204020204" pitchFamily="34" charset="-122"/>
                        <a:ea typeface="微软雅黑" panose="020B0503020204020204" pitchFamily="34" charset="-122"/>
                      </a:endParaRPr>
                    </a:p>
                  </a:txBody>
                  <a:tcPr/>
                </a:tc>
                <a:tc>
                  <a:txBody>
                    <a:bodyPr/>
                    <a:lstStyle/>
                    <a:p>
                      <a:r>
                        <a:rPr lang="zh-CN" altLang="en-US" sz="1000" dirty="0" smtClean="0">
                          <a:latin typeface="微软雅黑" panose="020B0503020204020204" pitchFamily="34" charset="-122"/>
                          <a:ea typeface="微软雅黑" panose="020B0503020204020204" pitchFamily="34" charset="-122"/>
                        </a:rPr>
                        <a:t>显示在数据包列表窗格中选择的数据包的详细信息</a:t>
                      </a:r>
                      <a:endParaRPr lang="zh-CN" altLang="en-US" sz="1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2331712697"/>
                  </a:ext>
                </a:extLst>
              </a:tr>
              <a:tr h="358299">
                <a:tc>
                  <a:txBody>
                    <a:bodyPr/>
                    <a:lstStyle/>
                    <a:p>
                      <a:r>
                        <a:rPr lang="zh-CN" altLang="en-US" sz="1000" dirty="0" smtClean="0">
                          <a:latin typeface="微软雅黑" panose="020B0503020204020204" pitchFamily="34" charset="-122"/>
                          <a:ea typeface="微软雅黑" panose="020B0503020204020204" pitchFamily="34" charset="-122"/>
                        </a:rPr>
                        <a:t>数据包字节窗格</a:t>
                      </a:r>
                      <a:endParaRPr lang="zh-CN" altLang="en-US" sz="1000" dirty="0">
                        <a:latin typeface="微软雅黑" panose="020B0503020204020204" pitchFamily="34" charset="-122"/>
                        <a:ea typeface="微软雅黑" panose="020B0503020204020204" pitchFamily="34" charset="-122"/>
                      </a:endParaRPr>
                    </a:p>
                  </a:txBody>
                  <a:tcPr/>
                </a:tc>
                <a:tc>
                  <a:txBody>
                    <a:bodyPr/>
                    <a:lstStyle/>
                    <a:p>
                      <a:r>
                        <a:rPr lang="zh-CN" altLang="en-US" sz="1000" dirty="0" smtClean="0">
                          <a:latin typeface="微软雅黑" panose="020B0503020204020204" pitchFamily="34" charset="-122"/>
                          <a:ea typeface="微软雅黑" panose="020B0503020204020204" pitchFamily="34" charset="-122"/>
                        </a:rPr>
                        <a:t>显示在数据包列表窗格中选择的数据包中的数据，并突出显示在数据包详细信息窗格中选定的字段</a:t>
                      </a:r>
                      <a:endParaRPr lang="zh-CN" altLang="en-US" sz="1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226192518"/>
                  </a:ext>
                </a:extLst>
              </a:tr>
              <a:tr h="358299">
                <a:tc>
                  <a:txBody>
                    <a:bodyPr/>
                    <a:lstStyle/>
                    <a:p>
                      <a:r>
                        <a:rPr lang="zh-CN" altLang="en-US" sz="1000" dirty="0" smtClean="0">
                          <a:latin typeface="微软雅黑" panose="020B0503020204020204" pitchFamily="34" charset="-122"/>
                          <a:ea typeface="微软雅黑" panose="020B0503020204020204" pitchFamily="34" charset="-122"/>
                        </a:rPr>
                        <a:t>数据文本窗格</a:t>
                      </a:r>
                      <a:endParaRPr lang="zh-CN" altLang="en-US" sz="1000" dirty="0">
                        <a:latin typeface="微软雅黑" panose="020B0503020204020204" pitchFamily="34" charset="-122"/>
                        <a:ea typeface="微软雅黑" panose="020B0503020204020204" pitchFamily="34" charset="-122"/>
                      </a:endParaRPr>
                    </a:p>
                  </a:txBody>
                  <a:tcPr/>
                </a:tc>
                <a:tc>
                  <a:txBody>
                    <a:bodyPr/>
                    <a:lstStyle/>
                    <a:p>
                      <a:r>
                        <a:rPr lang="zh-CN" altLang="en-US" sz="1000" dirty="0" smtClean="0">
                          <a:latin typeface="微软雅黑" panose="020B0503020204020204" pitchFamily="34" charset="-122"/>
                          <a:ea typeface="微软雅黑" panose="020B0503020204020204" pitchFamily="34" charset="-122"/>
                        </a:rPr>
                        <a:t>以二进制和文本样式显示在数据包列表中选择的数据包内容</a:t>
                      </a:r>
                      <a:endParaRPr lang="zh-CN" altLang="en-US" sz="1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914822345"/>
                  </a:ext>
                </a:extLst>
              </a:tr>
              <a:tr h="250932">
                <a:tc>
                  <a:txBody>
                    <a:bodyPr/>
                    <a:lstStyle/>
                    <a:p>
                      <a:r>
                        <a:rPr lang="zh-CN" altLang="en-US" sz="1000" dirty="0" smtClean="0">
                          <a:latin typeface="微软雅黑" panose="020B0503020204020204" pitchFamily="34" charset="-122"/>
                          <a:ea typeface="微软雅黑" panose="020B0503020204020204" pitchFamily="34" charset="-122"/>
                        </a:rPr>
                        <a:t>状态栏</a:t>
                      </a:r>
                      <a:endParaRPr lang="zh-CN" altLang="en-US" sz="1000" dirty="0">
                        <a:latin typeface="微软雅黑" panose="020B0503020204020204" pitchFamily="34" charset="-122"/>
                        <a:ea typeface="微软雅黑" panose="020B0503020204020204" pitchFamily="34" charset="-122"/>
                      </a:endParaRPr>
                    </a:p>
                  </a:txBody>
                  <a:tcPr/>
                </a:tc>
                <a:tc>
                  <a:txBody>
                    <a:bodyPr/>
                    <a:lstStyle/>
                    <a:p>
                      <a:r>
                        <a:rPr lang="zh-CN" altLang="en-US" sz="1000" dirty="0" smtClean="0">
                          <a:latin typeface="微软雅黑" panose="020B0503020204020204" pitchFamily="34" charset="-122"/>
                          <a:ea typeface="微软雅黑" panose="020B0503020204020204" pitchFamily="34" charset="-122"/>
                        </a:rPr>
                        <a:t>显示一些有关当前程序状态和捕获的数据详细信息</a:t>
                      </a:r>
                      <a:endParaRPr lang="zh-CN" altLang="en-US" sz="1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447115912"/>
                  </a:ext>
                </a:extLst>
              </a:tr>
            </a:tbl>
          </a:graphicData>
        </a:graphic>
      </p:graphicFrame>
      <p:sp>
        <p:nvSpPr>
          <p:cNvPr id="27"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1069133" y="4579766"/>
            <a:ext cx="16893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err="1">
                <a:latin typeface="微软雅黑" panose="020B0503020204020204" pitchFamily="34" charset="-122"/>
                <a:ea typeface="微软雅黑" panose="020B0503020204020204" pitchFamily="34" charset="-122"/>
              </a:rPr>
              <a:t>Wireshark</a:t>
            </a:r>
            <a:r>
              <a:rPr lang="zh-CN" altLang="en-US" sz="1200" dirty="0">
                <a:latin typeface="微软雅黑" panose="020B0503020204020204" pitchFamily="34" charset="-122"/>
                <a:ea typeface="微软雅黑" panose="020B0503020204020204" pitchFamily="34" charset="-122"/>
              </a:rPr>
              <a:t>软件主窗口</a:t>
            </a:r>
            <a:endParaRPr lang="zh-CN" altLang="en-US" sz="2800" dirty="0">
              <a:latin typeface="微软雅黑" panose="020B0503020204020204" pitchFamily="34" charset="-122"/>
              <a:ea typeface="微软雅黑" panose="020B0503020204020204" pitchFamily="34" charset="-122"/>
            </a:endParaRPr>
          </a:p>
        </p:txBody>
      </p:sp>
      <p:sp>
        <p:nvSpPr>
          <p:cNvPr id="28"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444209" y="4577984"/>
            <a:ext cx="14157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smtClean="0">
                <a:latin typeface="微软雅黑" panose="020B0503020204020204" pitchFamily="34" charset="-122"/>
                <a:ea typeface="微软雅黑" panose="020B0503020204020204" pitchFamily="34" charset="-122"/>
              </a:rPr>
              <a:t>主窗口各部分作用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12539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66139" y="771551"/>
            <a:ext cx="7884874" cy="3891515"/>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1613156"/>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③网络层。</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网络层负责在源计算机和目的计算机之间创建一个连接，网络层的通信是主机到主机的。可是，由于从源主机到目的主机可能存在多个路由器，因此路径上的路由器负责为每个分组选择最好的路径。可以说网络层负责主机到主机的通信，并且指挥分组通过合适的路由器。再次思考一下为什么需要网络层？能否在传输层增加路由任务，同时去掉这一层。正如前面所说，原因之一是在不同的层次之间分割不同的任务；原因之二是路由器不需要应用层和传输层，分割任务使得在路由器上加载较少的协议。</a:t>
              </a:r>
            </a:p>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的网络层包括其主要协议：因特网协议（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），因特网协议定义了在网络层称为数据报的分组格式。</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同时定义了在这一层使用的地址格式和结构。与此同时，</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负责从源主机把一个分组路由到目的主机，这种功能主要是通过每个路由器都将数据报转发到路径上的下一个路由器而实现的。</a:t>
              </a:r>
            </a:p>
          </p:txBody>
        </p:sp>
      </p:grpSp>
    </p:spTree>
    <p:extLst>
      <p:ext uri="{BB962C8B-B14F-4D97-AF65-F5344CB8AC3E}">
        <p14:creationId xmlns:p14="http://schemas.microsoft.com/office/powerpoint/2010/main" val="12484374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503548" y="1167594"/>
            <a:ext cx="7884874" cy="3024335"/>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1179817"/>
            </a:xfrm>
            <a:prstGeom prst="rect">
              <a:avLst/>
            </a:prstGeom>
            <a:noFill/>
          </p:spPr>
          <p:txBody>
            <a:bodyPr wrap="square" rtlCol="0">
              <a:spAutoFit/>
            </a:bodyPr>
            <a:lstStyle/>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一个无连接的协议，不提供流量控制、差错控制和拥塞控制服务。这意味着如果一个应用需要这些服务，那么该应用需要依赖于传输层协议。网络层也包括单播（一对一）和多播（一对多）路由协议。虽然路由协议不参加路由（路由是</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的责任），但是它为路由器创建转发路由表，为转发处理提供帮助。</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网络层也包含一些帮助</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转发和进行路由工作的辅助协议，如在项目五中学习的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ARP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ICMP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和项目六中学习的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DHCP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。在路由一个分组时，因特网控制报文协议（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ICMP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）帮助</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报告遇到的问题。动态主机配置协议（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DHCP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）帮助</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获取一台主机的网络层地址。在网络层地址已知时，地址解析协议（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ARP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）帮助</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寻找一台主机或一台路由器的链路层地址。</a:t>
              </a:r>
            </a:p>
          </p:txBody>
        </p:sp>
      </p:grpSp>
    </p:spTree>
    <p:extLst>
      <p:ext uri="{BB962C8B-B14F-4D97-AF65-F5344CB8AC3E}">
        <p14:creationId xmlns:p14="http://schemas.microsoft.com/office/powerpoint/2010/main" val="32349191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503548" y="699542"/>
            <a:ext cx="7884874" cy="3927949"/>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1615059"/>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④数据链路层。</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一个互联网是多个链路（</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LAN</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和</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WAN</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通过路由器连接而构成的，从主机传输数据报到目的地可能存在多个交叠的链路集。路由器负责选择最好的链路进行传输，当路由器定好需要传输的下一条链路后，数据链路层接管这个数据报并使它穿过这条链路。这条链路可以是一个具有链路层交换机的有线局域网、无线局域网、有线广域网或者无线广域网。对于不同链路类型也存在不同的协议，无论哪种情况，数据链路层都要负责通过链路传输分组。</a:t>
              </a:r>
            </a:p>
            <a:p>
              <a:pPr indent="457200">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没有为数据链路层定义任何特定的协议，它支持所有标准的和私有的协议。能够接管数据报并携带它穿过链路的任何协议都能满足网络层的要求。数据链路层接管一个数据报并将它封装在一个称为帧（</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frame</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）的分组中。</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每个链路层协议可能提供不同的服务。如在项目三中学习的有线链路，在项目七中学习的无线链路。有些链路层协议提供完整的检查和纠错，有些只提供纠错</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939485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503548" y="1167594"/>
            <a:ext cx="7884874" cy="3024335"/>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1332247"/>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⑤物理层。</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物理层负责携带一个帧中单独的比特穿过链路，在项目三中学习物理层和传输介质时学习了这些内容。尽管物理层位于</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协议簇的最底层，但是由于在物理层之下存在另外一个隐藏的传输介质层，因此两个设备物理层之间的通信仍然是逻辑通信。两个设备通过一种传输介质（电缆或无线电波）连接，传输介质不携带比特，只携带电或光信号。所以，从数据链路层接收的一个帧的比特需要被变换，然后通过传输介质传输。但是可以认为两个设备物理层之间的逻辑单元是一个比特（</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bit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），将一个比特变换成一个信号存在多种协议。</a:t>
              </a:r>
            </a:p>
          </p:txBody>
        </p:sp>
      </p:grpSp>
    </p:spTree>
    <p:extLst>
      <p:ext uri="{BB962C8B-B14F-4D97-AF65-F5344CB8AC3E}">
        <p14:creationId xmlns:p14="http://schemas.microsoft.com/office/powerpoint/2010/main" val="30782446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协议簇</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66139" y="784474"/>
            <a:ext cx="8352928" cy="1502346"/>
            <a:chOff x="1200150" y="1824814"/>
            <a:chExt cx="9867900" cy="1762440"/>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200150" y="1824814"/>
              <a:ext cx="9604927" cy="1624772"/>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）封装和解封装。</a:t>
              </a:r>
            </a:p>
            <a:p>
              <a:pPr indent="457200">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在</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协议分层中，一个重要的概念是封装</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解封装。下图显示了小型互联网的封装</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解封装情况。由于在链路层的交换机中没有封装</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解封装发生，因此图中没有显示链路层交换机的层次</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下</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图中</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，显示了源主机中的封装、目的主机的解封装，以及路由器的封装和解封装。</a:t>
              </a:r>
            </a:p>
          </p:txBody>
        </p:sp>
      </p:grpSp>
      <p:pic>
        <p:nvPicPr>
          <p:cNvPr id="16" name="图片 15"/>
          <p:cNvPicPr/>
          <p:nvPr/>
        </p:nvPicPr>
        <p:blipFill>
          <a:blip r:embed="rId2">
            <a:clrChange>
              <a:clrFrom>
                <a:srgbClr val="FFFFFF"/>
              </a:clrFrom>
              <a:clrTo>
                <a:srgbClr val="FFFFFF">
                  <a:alpha val="0"/>
                </a:srgbClr>
              </a:clrTo>
            </a:clrChange>
          </a:blip>
          <a:stretch>
            <a:fillRect/>
          </a:stretch>
        </p:blipFill>
        <p:spPr>
          <a:xfrm>
            <a:off x="2015716" y="2382001"/>
            <a:ext cx="4486275" cy="2365375"/>
          </a:xfrm>
          <a:prstGeom prst="rect">
            <a:avLst/>
          </a:prstGeom>
        </p:spPr>
      </p:pic>
      <p:sp>
        <p:nvSpPr>
          <p:cNvPr id="10"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748937" y="4842557"/>
            <a:ext cx="10198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封装</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解封装</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33831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503548" y="699542"/>
            <a:ext cx="7884874" cy="3927949"/>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6" y="1850268"/>
              <a:ext cx="9604927" cy="1311980"/>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①源主机的封装。</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在源主机端，只进行封装。</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在应用层，交换的数据称为消息（</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message</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）。消息通常不包含任何头部和尾部，但是即使包含了这些，也将其整体称为消息，消息会被传递到传输层。</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传输层把这个消息作为有效载荷，该载荷是传输层应该关注的负载。传输层在有效载荷基础上增加传输层头部，其中包括了希望进行通信的源和目的应用程序的标识符和一些投递该消息需要的更多信息，例如进行流量控制、差错控制和拥塞控制需要的信息。其结果为一个传输层分组，该分组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中称为段（</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segment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UDP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中称为用户数据报（</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user datagram</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）。然后传输层传递该分组到网络层。</a:t>
              </a:r>
            </a:p>
          </p:txBody>
        </p:sp>
      </p:grpSp>
    </p:spTree>
    <p:extLst>
      <p:ext uri="{BB962C8B-B14F-4D97-AF65-F5344CB8AC3E}">
        <p14:creationId xmlns:p14="http://schemas.microsoft.com/office/powerpoint/2010/main" val="17809244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503548" y="699542"/>
            <a:ext cx="7884874" cy="3927949"/>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93957" y="2142957"/>
              <a:ext cx="9604927" cy="882661"/>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网络层把传输层分组作为数据或有效载荷，并且在该有效载荷上添加自己的头部。头部包含源和目的主机的地址，以及用于头部差错检查、分片的信息等其他一些信息。其结果为一个称为数据报（</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datagram</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）的网络层分组，然后，网络层传递这个分组到数据链路层。</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数据链路层把网络层分组作为数据或有效载荷，并且添加上自己的头部。该头部包含主机或下一跳步（路由器）的链路层地址。其结果为一个称为帧（</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frame</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）的链路层分组，该帧被传递到物理层进行传输。</a:t>
              </a:r>
            </a:p>
          </p:txBody>
        </p:sp>
      </p:grpSp>
    </p:spTree>
    <p:extLst>
      <p:ext uri="{BB962C8B-B14F-4D97-AF65-F5344CB8AC3E}">
        <p14:creationId xmlns:p14="http://schemas.microsoft.com/office/powerpoint/2010/main" val="2283517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503548" y="699542"/>
            <a:ext cx="7884874" cy="3927949"/>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93957" y="1929932"/>
              <a:ext cx="9604927" cy="1471953"/>
            </a:xfrm>
            <a:prstGeom prst="rect">
              <a:avLst/>
            </a:prstGeom>
            <a:noFill/>
          </p:spPr>
          <p:txBody>
            <a:bodyPr wrap="square" rtlCol="0">
              <a:spAutoFit/>
            </a:bodyPr>
            <a:lstStyle/>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②路由器的解封装与封装。</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由于路由器连接两个或多个链路，因此在路由器中既需要进行解封装也需要进行封装。</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在比特集被投递到数据链路层后，这一层从帧中解封装出数据报并将它投递到网络层。</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网络层只检查数据报头部的源地址和目的地址，查阅它的转发表以寻找该数据报将被投递到的下一跳步。除非数据报太大以至于不能通过下一链路时需要对其进行分片，数据报的内容不应该被网络层改变。然后，数据报被传递到下一链路的数据链路层。</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下一链路的数据链路层将数据报封装成一个帧，将其传递到物理层进行传输</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③目的主机的解封装。</a:t>
              </a:r>
            </a:p>
            <a:p>
              <a:pPr indent="4572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在目的主机端，每层都只解封装接收到的分组，移出有效载荷，并将有效载荷传递至较高一层，直到消息到达应用层。需要说明的是主机中的解封装包含差错检查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337566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79510" y="721322"/>
            <a:ext cx="5832649" cy="4524316"/>
            <a:chOff x="1200148" y="1837796"/>
            <a:chExt cx="9867902" cy="2171282"/>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200148" y="1837796"/>
              <a:ext cx="9867900" cy="2171282"/>
            </a:xfrm>
            <a:prstGeom prst="rect">
              <a:avLst/>
            </a:prstGeom>
            <a:noFill/>
          </p:spPr>
          <p:txBody>
            <a:bodyPr wrap="square" rtlCol="0">
              <a:spAutoFit/>
            </a:bodyPr>
            <a:lstStyle/>
            <a:p>
              <a:pPr indent="4572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）地址。</a:t>
              </a:r>
            </a:p>
            <a:p>
              <a:pPr indent="4572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中，与协议分层相关的另一个概念是地址。正如前面所说，模型中一对层次之间存在逻辑通信，而包含双方的任意通信都需要两个地址：源地址和目的地址，</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层需要</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对地址，由于物理层不需要地址，因此通常只需要</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对。物理层的数据交换单元是一个比特，不可能有地址。</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如右图所</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示，显示了每一层的地址</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在右图中</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，层次、地址与分组名之间存在一定的关系。在前面的项目中，已经学习过这些地址。</a:t>
              </a:r>
            </a:p>
            <a:p>
              <a:pPr indent="4572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在应用层，通常使用一个像</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test.com</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的名字（域名）定义提供服务的站点，或者使用像</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someone@test.com</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一样的电子邮件地址。在传输层，地址称为端口号，这些端口号指定源和目的地的应用层程序。端口号是本地地址，用于区分同一时间运行的几个程序。网络层地址是全局的，其范围涵盖了整个</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。链路层地址有时叫做</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MAC</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地址（</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MAC address</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），是本地定义的地址。每个链路层地址用于在网络（</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LAN</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或</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WAN</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）中定义一个特定的主机或路由器。</a:t>
              </a:r>
            </a:p>
            <a:p>
              <a:pPr indent="457200">
                <a:lnSpc>
                  <a:spcPct val="15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7" name="图片 16"/>
          <p:cNvPicPr/>
          <p:nvPr/>
        </p:nvPicPr>
        <p:blipFill>
          <a:blip r:embed="rId2">
            <a:clrChange>
              <a:clrFrom>
                <a:srgbClr val="FFFFFF"/>
              </a:clrFrom>
              <a:clrTo>
                <a:srgbClr val="FFFFFF">
                  <a:alpha val="0"/>
                </a:srgbClr>
              </a:clrTo>
            </a:clrChange>
          </a:blip>
          <a:stretch>
            <a:fillRect/>
          </a:stretch>
        </p:blipFill>
        <p:spPr>
          <a:xfrm>
            <a:off x="6084168" y="1923678"/>
            <a:ext cx="2943225" cy="1871345"/>
          </a:xfrm>
          <a:prstGeom prst="rect">
            <a:avLst/>
          </a:prstGeom>
        </p:spPr>
      </p:pic>
      <p:sp>
        <p:nvSpPr>
          <p:cNvPr id="10"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6876256" y="4089682"/>
            <a:ext cx="17898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TCP/IP</a:t>
            </a:r>
            <a:r>
              <a:rPr lang="zh-CN" altLang="en-US" sz="1200" dirty="0">
                <a:latin typeface="微软雅黑" panose="020B0503020204020204" pitchFamily="34" charset="-122"/>
                <a:ea typeface="微软雅黑" panose="020B0503020204020204" pitchFamily="34" charset="-122"/>
              </a:rPr>
              <a:t>协议簇中的地址</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93638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重拾协议</a:t>
            </a:r>
            <a:r>
              <a:rPr lang="en-US" altLang="zh-CN" sz="1600" dirty="0">
                <a:solidFill>
                  <a:schemeClr val="accent1"/>
                </a:solidFill>
                <a:ea typeface="微软雅黑" panose="020B0503020204020204" pitchFamily="34" charset="-122"/>
              </a:rPr>
              <a:t>——TCP/IP</a:t>
            </a:r>
            <a:r>
              <a:rPr lang="zh-CN" altLang="en-US" sz="1600" dirty="0">
                <a:solidFill>
                  <a:schemeClr val="accent1"/>
                </a:solidFill>
                <a:ea typeface="微软雅黑" panose="020B0503020204020204" pitchFamily="34" charset="-122"/>
              </a:rPr>
              <a:t>协议</a:t>
            </a:r>
            <a:r>
              <a:rPr lang="zh-CN" altLang="en-US" sz="1600" dirty="0" smtClean="0">
                <a:solidFill>
                  <a:schemeClr val="accent1"/>
                </a:solidFill>
                <a:ea typeface="微软雅黑" panose="020B0503020204020204" pitchFamily="34" charset="-122"/>
              </a:rPr>
              <a:t>簇</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79510" y="721322"/>
            <a:ext cx="8244918" cy="2616238"/>
            <a:chOff x="1200148" y="1837796"/>
            <a:chExt cx="9867902" cy="174945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200148" y="1837796"/>
              <a:ext cx="9867900" cy="1728786"/>
            </a:xfrm>
            <a:prstGeom prst="rect">
              <a:avLst/>
            </a:prstGeom>
            <a:noFill/>
          </p:spPr>
          <p:txBody>
            <a:bodyPr wrap="square" rtlCol="0">
              <a:spAutoFit/>
            </a:bodyPr>
            <a:lstStyle/>
            <a:p>
              <a:pPr indent="4572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）多路复用与多路分解。</a:t>
              </a:r>
            </a:p>
            <a:p>
              <a:pPr indent="4572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由于</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TCP/IP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协议簇在一些层次使用多个协议，因此我们在源端需要进行多路复用（</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multiplexing</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），在目的端需要进行多路分解（</a:t>
              </a:r>
              <a:r>
                <a:rPr lang="en-US" altLang="zh-CN" sz="1200" dirty="0" err="1">
                  <a:solidFill>
                    <a:schemeClr val="tx1">
                      <a:lumMod val="85000"/>
                      <a:lumOff val="15000"/>
                    </a:schemeClr>
                  </a:solidFill>
                  <a:latin typeface="微软雅黑" panose="020B0503020204020204" pitchFamily="34" charset="-122"/>
                  <a:ea typeface="微软雅黑" panose="020B0503020204020204" pitchFamily="34" charset="-122"/>
                </a:rPr>
                <a:t>demultiplexing</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）。多路复用的意思是一个协议能够封装来自多个上层协议的分组（一次一个）；多路分解的意思是一个协议能够进行解封装，并且将分组投递到多个上层协议（一次一个）。</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如下图所</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示，显示了一个高三层的多路复用与多路分解过程</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项目四中学习了数据链路层，数据帧可以携带来自</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或</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ARP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等协议的有效载荷。为了进行多路复用和多路分解，协议需要一个用于标识被封装的分组属于哪种协议的头部字段。在传输层，无论</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UDP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还是</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都可以接收多个应用层协议的消息。在网络层，</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既可以接收来自</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TCP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的段也可以接收来自</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UDP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的用户数据报。同时，</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也可以接收来自其他协议的分组，如</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ICMP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协议、</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IGMP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协议等等。</a:t>
              </a:r>
            </a:p>
          </p:txBody>
        </p:sp>
      </p:grpSp>
      <p:pic>
        <p:nvPicPr>
          <p:cNvPr id="10" name="图片 9"/>
          <p:cNvPicPr/>
          <p:nvPr/>
        </p:nvPicPr>
        <p:blipFill>
          <a:blip r:embed="rId2">
            <a:clrChange>
              <a:clrFrom>
                <a:srgbClr val="FFFFFF"/>
              </a:clrFrom>
              <a:clrTo>
                <a:srgbClr val="FFFFFF">
                  <a:alpha val="0"/>
                </a:srgbClr>
              </a:clrTo>
            </a:clrChange>
          </a:blip>
          <a:stretch>
            <a:fillRect/>
          </a:stretch>
        </p:blipFill>
        <p:spPr>
          <a:xfrm>
            <a:off x="1850233" y="3179091"/>
            <a:ext cx="4903470" cy="1619885"/>
          </a:xfrm>
          <a:prstGeom prst="rect">
            <a:avLst/>
          </a:prstGeom>
        </p:spPr>
      </p:pic>
      <p:sp>
        <p:nvSpPr>
          <p:cNvPr id="16" name="Rectangle 3">
            <a:extLst>
              <a:ext uri="{FF2B5EF4-FFF2-40B4-BE49-F238E27FC236}">
                <a16:creationId xmlns="" xmlns:a16="http://schemas.microsoft.com/office/drawing/2014/main" id="{617D9F4C-3B3B-44FC-8433-E8920335E35C}"/>
              </a:ext>
            </a:extLst>
          </p:cNvPr>
          <p:cNvSpPr>
            <a:spLocks noChangeArrowheads="1"/>
          </p:cNvSpPr>
          <p:nvPr/>
        </p:nvSpPr>
        <p:spPr bwMode="auto">
          <a:xfrm>
            <a:off x="3599892" y="4866501"/>
            <a:ext cx="15696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多路复用与多路分解</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41820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a16="http://schemas.microsoft.com/office/drawing/2014/main" xmlns="" id="{2D489514-00DA-420A-98DB-0E5D67EE9F93}"/>
              </a:ext>
            </a:extLst>
          </p:cNvPr>
          <p:cNvSpPr>
            <a:spLocks/>
          </p:cNvSpPr>
          <p:nvPr/>
        </p:nvSpPr>
        <p:spPr bwMode="auto">
          <a:xfrm>
            <a:off x="4921322" y="2182318"/>
            <a:ext cx="854363" cy="932332"/>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3" name="Freeform 7">
            <a:extLst>
              <a:ext uri="{FF2B5EF4-FFF2-40B4-BE49-F238E27FC236}">
                <a16:creationId xmlns:a16="http://schemas.microsoft.com/office/drawing/2014/main" xmlns="" id="{AF4BA412-8DB5-46FA-874B-E30D6A64098A}"/>
              </a:ext>
            </a:extLst>
          </p:cNvPr>
          <p:cNvSpPr>
            <a:spLocks/>
          </p:cNvSpPr>
          <p:nvPr/>
        </p:nvSpPr>
        <p:spPr bwMode="auto">
          <a:xfrm>
            <a:off x="3167844" y="2178546"/>
            <a:ext cx="853378" cy="932332"/>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blipFill>
            <a:blip r:embed="rId2"/>
            <a:stretch>
              <a:fillRect/>
            </a:stretch>
          </a:blip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4" name="Freeform 8">
            <a:extLst>
              <a:ext uri="{FF2B5EF4-FFF2-40B4-BE49-F238E27FC236}">
                <a16:creationId xmlns:a16="http://schemas.microsoft.com/office/drawing/2014/main" xmlns="" id="{E7C51F74-F618-491B-B128-D19D2609154F}"/>
              </a:ext>
            </a:extLst>
          </p:cNvPr>
          <p:cNvSpPr>
            <a:spLocks/>
          </p:cNvSpPr>
          <p:nvPr/>
        </p:nvSpPr>
        <p:spPr bwMode="auto">
          <a:xfrm>
            <a:off x="3599892" y="1458466"/>
            <a:ext cx="853378" cy="93326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5" name="Freeform 9">
            <a:extLst>
              <a:ext uri="{FF2B5EF4-FFF2-40B4-BE49-F238E27FC236}">
                <a16:creationId xmlns:a16="http://schemas.microsoft.com/office/drawing/2014/main" xmlns="" id="{7BFC3EBF-7C0B-42CB-A747-7E2D028CEF70}"/>
              </a:ext>
            </a:extLst>
          </p:cNvPr>
          <p:cNvSpPr>
            <a:spLocks/>
          </p:cNvSpPr>
          <p:nvPr/>
        </p:nvSpPr>
        <p:spPr bwMode="auto">
          <a:xfrm>
            <a:off x="4489274" y="1458466"/>
            <a:ext cx="853378" cy="93326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blipFill>
            <a:blip r:embed="rId2"/>
            <a:stretch>
              <a:fillRect/>
            </a:stretch>
          </a:blip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6" name="Freeform 10">
            <a:extLst>
              <a:ext uri="{FF2B5EF4-FFF2-40B4-BE49-F238E27FC236}">
                <a16:creationId xmlns:a16="http://schemas.microsoft.com/office/drawing/2014/main" xmlns="" id="{EEB5A698-922E-49B0-8025-F516B5C1D7FC}"/>
              </a:ext>
            </a:extLst>
          </p:cNvPr>
          <p:cNvSpPr>
            <a:spLocks/>
          </p:cNvSpPr>
          <p:nvPr/>
        </p:nvSpPr>
        <p:spPr bwMode="auto">
          <a:xfrm>
            <a:off x="3599892" y="2898626"/>
            <a:ext cx="853378" cy="93326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70C0"/>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7" name="Freeform 11">
            <a:extLst>
              <a:ext uri="{FF2B5EF4-FFF2-40B4-BE49-F238E27FC236}">
                <a16:creationId xmlns:a16="http://schemas.microsoft.com/office/drawing/2014/main" xmlns="" id="{72AC728A-B3D6-43F8-8C77-0E2D59E57F48}"/>
              </a:ext>
            </a:extLst>
          </p:cNvPr>
          <p:cNvSpPr>
            <a:spLocks/>
          </p:cNvSpPr>
          <p:nvPr/>
        </p:nvSpPr>
        <p:spPr bwMode="auto">
          <a:xfrm>
            <a:off x="4489274" y="2898626"/>
            <a:ext cx="853378" cy="93326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blipFill>
            <a:blip r:embed="rId2"/>
            <a:stretch>
              <a:fillRect/>
            </a:stretch>
          </a:blip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3">
            <a:extLst>
              <a:ext uri="{FF2B5EF4-FFF2-40B4-BE49-F238E27FC236}">
                <a16:creationId xmlns:a16="http://schemas.microsoft.com/office/drawing/2014/main" xmlns="" id="{3642FEBA-30B7-434F-9FC8-2A872E868E2D}"/>
              </a:ext>
            </a:extLst>
          </p:cNvPr>
          <p:cNvSpPr>
            <a:spLocks noEditPoints="1"/>
          </p:cNvSpPr>
          <p:nvPr/>
        </p:nvSpPr>
        <p:spPr bwMode="auto">
          <a:xfrm>
            <a:off x="3426016" y="2468514"/>
            <a:ext cx="380374" cy="35521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14">
            <a:extLst>
              <a:ext uri="{FF2B5EF4-FFF2-40B4-BE49-F238E27FC236}">
                <a16:creationId xmlns:a16="http://schemas.microsoft.com/office/drawing/2014/main" xmlns="" id="{9BCE79A9-920E-45AA-8952-A5EB0B7F7AA7}"/>
              </a:ext>
            </a:extLst>
          </p:cNvPr>
          <p:cNvSpPr>
            <a:spLocks noEditPoints="1"/>
          </p:cNvSpPr>
          <p:nvPr/>
        </p:nvSpPr>
        <p:spPr bwMode="auto">
          <a:xfrm>
            <a:off x="3942283" y="1683617"/>
            <a:ext cx="272963" cy="352421"/>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10" name="Freeform 15">
            <a:extLst>
              <a:ext uri="{FF2B5EF4-FFF2-40B4-BE49-F238E27FC236}">
                <a16:creationId xmlns:a16="http://schemas.microsoft.com/office/drawing/2014/main" xmlns="" id="{AA0B3B3A-2B06-4751-AB68-9208C7E7457C}"/>
              </a:ext>
            </a:extLst>
          </p:cNvPr>
          <p:cNvSpPr>
            <a:spLocks noEditPoints="1"/>
          </p:cNvSpPr>
          <p:nvPr/>
        </p:nvSpPr>
        <p:spPr bwMode="auto">
          <a:xfrm>
            <a:off x="4679420" y="1751677"/>
            <a:ext cx="433587" cy="351490"/>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17">
            <a:extLst>
              <a:ext uri="{FF2B5EF4-FFF2-40B4-BE49-F238E27FC236}">
                <a16:creationId xmlns:a16="http://schemas.microsoft.com/office/drawing/2014/main" xmlns="" id="{AD766D67-0036-45F4-A9EA-253D47621BB8}"/>
              </a:ext>
            </a:extLst>
          </p:cNvPr>
          <p:cNvSpPr>
            <a:spLocks noEditPoints="1"/>
          </p:cNvSpPr>
          <p:nvPr/>
        </p:nvSpPr>
        <p:spPr bwMode="auto">
          <a:xfrm>
            <a:off x="5352799" y="2440625"/>
            <a:ext cx="380374" cy="36081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93300" tIns="46649" rIns="93300" bIns="46649" numCol="1" anchor="t" anchorCtr="0" compatLnSpc="1">
            <a:prstTxWarp prst="textNoShape">
              <a:avLst/>
            </a:prstTxWarp>
          </a:bodyPr>
          <a:lstStyle/>
          <a:p>
            <a:pPr defTabSz="1244133">
              <a:defRPr/>
            </a:pPr>
            <a:endParaRPr lang="zh-CN" altLang="en-US" sz="2449" kern="0">
              <a:solidFill>
                <a:sysClr val="windowText" lastClr="000000"/>
              </a:solidFill>
              <a:latin typeface="微软雅黑" panose="020B0503020204020204" pitchFamily="34" charset="-122"/>
              <a:ea typeface="微软雅黑" panose="020B0503020204020204" pitchFamily="34" charset="-122"/>
            </a:endParaRPr>
          </a:p>
        </p:txBody>
      </p:sp>
      <p:sp>
        <p:nvSpPr>
          <p:cNvPr id="12" name="TextBox 61">
            <a:extLst>
              <a:ext uri="{FF2B5EF4-FFF2-40B4-BE49-F238E27FC236}">
                <a16:creationId xmlns:a16="http://schemas.microsoft.com/office/drawing/2014/main" xmlns="" id="{621A861C-A7B1-42D9-B693-54DEFC0A55F1}"/>
              </a:ext>
            </a:extLst>
          </p:cNvPr>
          <p:cNvSpPr txBox="1"/>
          <p:nvPr/>
        </p:nvSpPr>
        <p:spPr>
          <a:xfrm>
            <a:off x="1043608" y="1253985"/>
            <a:ext cx="2283896" cy="309653"/>
          </a:xfrm>
          <a:prstGeom prst="rect">
            <a:avLst/>
          </a:prstGeom>
          <a:noFill/>
        </p:spPr>
        <p:txBody>
          <a:bodyPr wrap="square" lIns="93300" tIns="46649" rIns="93300" bIns="46649" rtlCol="0">
            <a:spAutoFit/>
          </a:bodyPr>
          <a:lstStyle/>
          <a:p>
            <a:pPr algn="r" defTabSz="1244133">
              <a:defRPr/>
            </a:pPr>
            <a:r>
              <a:rPr lang="zh-CN" altLang="en-US" sz="1400" b="1" dirty="0">
                <a:latin typeface="微软雅黑" panose="020B0503020204020204" pitchFamily="34" charset="-122"/>
                <a:ea typeface="微软雅黑" panose="020B0503020204020204" pitchFamily="34" charset="-122"/>
              </a:rPr>
              <a:t>工具</a:t>
            </a:r>
            <a:endParaRPr lang="zh-CN" altLang="en-US" sz="1400" b="1" kern="0" dirty="0">
              <a:latin typeface="微软雅黑" panose="020B0503020204020204" pitchFamily="34" charset="-122"/>
              <a:ea typeface="微软雅黑" panose="020B0503020204020204" pitchFamily="34" charset="-122"/>
            </a:endParaRPr>
          </a:p>
        </p:txBody>
      </p:sp>
      <p:sp>
        <p:nvSpPr>
          <p:cNvPr id="13" name="TextBox 62">
            <a:extLst>
              <a:ext uri="{FF2B5EF4-FFF2-40B4-BE49-F238E27FC236}">
                <a16:creationId xmlns:a16="http://schemas.microsoft.com/office/drawing/2014/main" xmlns="" id="{03892CBA-B60B-4D1A-A30B-68E0DDD978F7}"/>
              </a:ext>
            </a:extLst>
          </p:cNvPr>
          <p:cNvSpPr txBox="1"/>
          <p:nvPr/>
        </p:nvSpPr>
        <p:spPr>
          <a:xfrm>
            <a:off x="1043608" y="1563638"/>
            <a:ext cx="2304256" cy="432763"/>
          </a:xfrm>
          <a:prstGeom prst="rect">
            <a:avLst/>
          </a:prstGeom>
          <a:noFill/>
        </p:spPr>
        <p:txBody>
          <a:bodyPr wrap="square" lIns="93300" tIns="46649" rIns="93300" bIns="46649" rtlCol="0">
            <a:spAutoFit/>
          </a:bodyPr>
          <a:lstStyle/>
          <a:p>
            <a:pPr defTabSz="1244133">
              <a:defRPr/>
            </a:pPr>
            <a:r>
              <a:rPr lang="zh-CN" altLang="en-US" sz="1100" kern="0" dirty="0">
                <a:solidFill>
                  <a:srgbClr val="484849"/>
                </a:solidFill>
                <a:latin typeface="微软雅黑" panose="020B0503020204020204" pitchFamily="34" charset="-122"/>
                <a:ea typeface="微软雅黑" panose="020B0503020204020204" pitchFamily="34" charset="-122"/>
              </a:rPr>
              <a:t>此菜单包含</a:t>
            </a:r>
            <a:r>
              <a:rPr lang="en-US" altLang="zh-CN" sz="1100" kern="0" dirty="0">
                <a:solidFill>
                  <a:srgbClr val="484849"/>
                </a:solidFill>
                <a:latin typeface="微软雅黑" panose="020B0503020204020204" pitchFamily="34" charset="-122"/>
                <a:ea typeface="微软雅黑" panose="020B0503020204020204" pitchFamily="34" charset="-122"/>
              </a:rPr>
              <a:t>Wireshark</a:t>
            </a:r>
            <a:r>
              <a:rPr lang="zh-CN" altLang="en-US" sz="1100" kern="0" dirty="0">
                <a:solidFill>
                  <a:srgbClr val="484849"/>
                </a:solidFill>
                <a:latin typeface="微软雅黑" panose="020B0503020204020204" pitchFamily="34" charset="-122"/>
                <a:ea typeface="微软雅黑" panose="020B0503020204020204" pitchFamily="34" charset="-122"/>
              </a:rPr>
              <a:t>中可用的各种工具，例如创建防火墙过滤规则。</a:t>
            </a:r>
          </a:p>
        </p:txBody>
      </p:sp>
      <p:sp>
        <p:nvSpPr>
          <p:cNvPr id="14" name="TextBox 63">
            <a:extLst>
              <a:ext uri="{FF2B5EF4-FFF2-40B4-BE49-F238E27FC236}">
                <a16:creationId xmlns:a16="http://schemas.microsoft.com/office/drawing/2014/main" xmlns="" id="{7A2C06DE-F9D9-4EF9-B4A0-D3CAAA839309}"/>
              </a:ext>
            </a:extLst>
          </p:cNvPr>
          <p:cNvSpPr txBox="1"/>
          <p:nvPr/>
        </p:nvSpPr>
        <p:spPr>
          <a:xfrm>
            <a:off x="5652120" y="1098840"/>
            <a:ext cx="1841378" cy="309653"/>
          </a:xfrm>
          <a:prstGeom prst="rect">
            <a:avLst/>
          </a:prstGeom>
          <a:noFill/>
        </p:spPr>
        <p:txBody>
          <a:bodyPr wrap="square" lIns="93300" tIns="46649" rIns="93300" bIns="46649" rtlCol="0">
            <a:spAutoFit/>
          </a:bodyPr>
          <a:lstStyle/>
          <a:p>
            <a:pPr defTabSz="1244133">
              <a:defRPr/>
            </a:pPr>
            <a:r>
              <a:rPr lang="zh-CN" altLang="zh-CN" sz="1400" b="1" dirty="0">
                <a:latin typeface="微软雅黑" panose="020B0503020204020204" pitchFamily="34" charset="-122"/>
                <a:ea typeface="微软雅黑" panose="020B0503020204020204" pitchFamily="34" charset="-122"/>
              </a:rPr>
              <a:t>捕获</a:t>
            </a:r>
            <a:endParaRPr lang="zh-CN" altLang="en-US" sz="1100" b="1" kern="0" dirty="0">
              <a:latin typeface="微软雅黑" panose="020B0503020204020204" pitchFamily="34" charset="-122"/>
              <a:ea typeface="微软雅黑" panose="020B0503020204020204" pitchFamily="34" charset="-122"/>
            </a:endParaRPr>
          </a:p>
        </p:txBody>
      </p:sp>
      <p:sp>
        <p:nvSpPr>
          <p:cNvPr id="15" name="TextBox 64">
            <a:extLst>
              <a:ext uri="{FF2B5EF4-FFF2-40B4-BE49-F238E27FC236}">
                <a16:creationId xmlns:a16="http://schemas.microsoft.com/office/drawing/2014/main" xmlns="" id="{2EDC8E2C-D1C2-48C9-AAAD-78CC923E66DF}"/>
              </a:ext>
            </a:extLst>
          </p:cNvPr>
          <p:cNvSpPr txBox="1"/>
          <p:nvPr/>
        </p:nvSpPr>
        <p:spPr>
          <a:xfrm>
            <a:off x="5669399" y="1535007"/>
            <a:ext cx="2863041" cy="432763"/>
          </a:xfrm>
          <a:prstGeom prst="rect">
            <a:avLst/>
          </a:prstGeom>
          <a:noFill/>
        </p:spPr>
        <p:txBody>
          <a:bodyPr wrap="square" lIns="93300" tIns="46649" rIns="93300" bIns="46649" rtlCol="0">
            <a:spAutoFit/>
          </a:bodyPr>
          <a:lstStyle/>
          <a:p>
            <a:pPr defTabSz="1244133">
              <a:defRPr/>
            </a:pPr>
            <a:r>
              <a:rPr lang="zh-CN" altLang="en-US" sz="1100" kern="0" dirty="0">
                <a:solidFill>
                  <a:srgbClr val="484849"/>
                </a:solidFill>
                <a:latin typeface="微软雅黑" panose="020B0503020204020204" pitchFamily="34" charset="-122"/>
                <a:ea typeface="微软雅黑" panose="020B0503020204020204" pitchFamily="34" charset="-122"/>
              </a:rPr>
              <a:t>此菜单用于开始和停止捕获以及编辑捕获筛选器</a:t>
            </a:r>
          </a:p>
        </p:txBody>
      </p:sp>
      <p:sp>
        <p:nvSpPr>
          <p:cNvPr id="16" name="TextBox 65">
            <a:extLst>
              <a:ext uri="{FF2B5EF4-FFF2-40B4-BE49-F238E27FC236}">
                <a16:creationId xmlns:a16="http://schemas.microsoft.com/office/drawing/2014/main" xmlns="" id="{76BC6677-F8F8-41B6-BC62-80AA4E72B9BF}"/>
              </a:ext>
            </a:extLst>
          </p:cNvPr>
          <p:cNvSpPr txBox="1"/>
          <p:nvPr/>
        </p:nvSpPr>
        <p:spPr>
          <a:xfrm>
            <a:off x="1425413" y="2494909"/>
            <a:ext cx="1530740" cy="309653"/>
          </a:xfrm>
          <a:prstGeom prst="rect">
            <a:avLst/>
          </a:prstGeom>
          <a:noFill/>
        </p:spPr>
        <p:txBody>
          <a:bodyPr wrap="square" lIns="93300" tIns="46649" rIns="93300" bIns="46649" rtlCol="0">
            <a:spAutoFit/>
          </a:bodyPr>
          <a:lstStyle/>
          <a:p>
            <a:pPr algn="r" defTabSz="1244133">
              <a:defRPr/>
            </a:pPr>
            <a:r>
              <a:rPr lang="zh-CN" altLang="en-US" sz="1400" b="1" kern="0" dirty="0">
                <a:latin typeface="微软雅黑" panose="020B0503020204020204" pitchFamily="34" charset="-122"/>
                <a:ea typeface="微软雅黑" panose="020B0503020204020204" pitchFamily="34" charset="-122"/>
              </a:rPr>
              <a:t>无线</a:t>
            </a:r>
          </a:p>
        </p:txBody>
      </p:sp>
      <p:sp>
        <p:nvSpPr>
          <p:cNvPr id="17" name="TextBox 66">
            <a:extLst>
              <a:ext uri="{FF2B5EF4-FFF2-40B4-BE49-F238E27FC236}">
                <a16:creationId xmlns:a16="http://schemas.microsoft.com/office/drawing/2014/main" xmlns="" id="{D2C7FDE2-BE98-4C06-B5A5-D0D95185B265}"/>
              </a:ext>
            </a:extLst>
          </p:cNvPr>
          <p:cNvSpPr txBox="1"/>
          <p:nvPr/>
        </p:nvSpPr>
        <p:spPr>
          <a:xfrm>
            <a:off x="935596" y="2931075"/>
            <a:ext cx="2160240" cy="432763"/>
          </a:xfrm>
          <a:prstGeom prst="rect">
            <a:avLst/>
          </a:prstGeom>
          <a:noFill/>
        </p:spPr>
        <p:txBody>
          <a:bodyPr wrap="square" lIns="93300" tIns="46649" rIns="93300" bIns="46649" rtlCol="0">
            <a:spAutoFit/>
          </a:bodyPr>
          <a:lstStyle/>
          <a:p>
            <a:pPr algn="r" defTabSz="1244133">
              <a:defRPr/>
            </a:pPr>
            <a:r>
              <a:rPr lang="zh-CN" altLang="en-US" sz="1100" kern="0" dirty="0">
                <a:solidFill>
                  <a:srgbClr val="484849"/>
                </a:solidFill>
                <a:latin typeface="微软雅黑" panose="020B0503020204020204" pitchFamily="34" charset="-122"/>
                <a:ea typeface="微软雅黑" panose="020B0503020204020204" pitchFamily="34" charset="-122"/>
              </a:rPr>
              <a:t>此菜单包含用于显示蓝牙和</a:t>
            </a:r>
            <a:r>
              <a:rPr lang="en-US" altLang="zh-CN" sz="1100" kern="0" dirty="0">
                <a:solidFill>
                  <a:srgbClr val="484849"/>
                </a:solidFill>
                <a:latin typeface="微软雅黑" panose="020B0503020204020204" pitchFamily="34" charset="-122"/>
                <a:ea typeface="微软雅黑" panose="020B0503020204020204" pitchFamily="34" charset="-122"/>
              </a:rPr>
              <a:t>IEEE802.11</a:t>
            </a:r>
            <a:r>
              <a:rPr lang="zh-CN" altLang="en-US" sz="1100" kern="0" dirty="0">
                <a:solidFill>
                  <a:srgbClr val="484849"/>
                </a:solidFill>
                <a:latin typeface="微软雅黑" panose="020B0503020204020204" pitchFamily="34" charset="-122"/>
                <a:ea typeface="微软雅黑" panose="020B0503020204020204" pitchFamily="34" charset="-122"/>
              </a:rPr>
              <a:t>无线统计信息的项目。</a:t>
            </a:r>
          </a:p>
        </p:txBody>
      </p:sp>
      <p:sp>
        <p:nvSpPr>
          <p:cNvPr id="18" name="TextBox 67">
            <a:extLst>
              <a:ext uri="{FF2B5EF4-FFF2-40B4-BE49-F238E27FC236}">
                <a16:creationId xmlns:a16="http://schemas.microsoft.com/office/drawing/2014/main" xmlns="" id="{C907DD6C-199F-4F22-8670-D5719D647596}"/>
              </a:ext>
            </a:extLst>
          </p:cNvPr>
          <p:cNvSpPr txBox="1"/>
          <p:nvPr/>
        </p:nvSpPr>
        <p:spPr>
          <a:xfrm>
            <a:off x="5910042" y="3522237"/>
            <a:ext cx="1841378" cy="309653"/>
          </a:xfrm>
          <a:prstGeom prst="rect">
            <a:avLst/>
          </a:prstGeom>
          <a:noFill/>
        </p:spPr>
        <p:txBody>
          <a:bodyPr wrap="square" lIns="93300" tIns="46649" rIns="93300" bIns="46649" rtlCol="0">
            <a:spAutoFit/>
          </a:bodyPr>
          <a:lstStyle/>
          <a:p>
            <a:pPr defTabSz="1244133">
              <a:defRPr/>
            </a:pPr>
            <a:r>
              <a:rPr lang="zh-CN" altLang="en-US" sz="1400" b="1" kern="0" dirty="0">
                <a:latin typeface="微软雅黑" panose="020B0503020204020204" pitchFamily="34" charset="-122"/>
                <a:ea typeface="微软雅黑" panose="020B0503020204020204" pitchFamily="34" charset="-122"/>
              </a:rPr>
              <a:t>统计</a:t>
            </a:r>
          </a:p>
        </p:txBody>
      </p:sp>
      <p:sp>
        <p:nvSpPr>
          <p:cNvPr id="19" name="TextBox 68">
            <a:extLst>
              <a:ext uri="{FF2B5EF4-FFF2-40B4-BE49-F238E27FC236}">
                <a16:creationId xmlns:a16="http://schemas.microsoft.com/office/drawing/2014/main" xmlns="" id="{AC971D88-E257-4C35-9313-47ACDC025CA6}"/>
              </a:ext>
            </a:extLst>
          </p:cNvPr>
          <p:cNvSpPr txBox="1"/>
          <p:nvPr/>
        </p:nvSpPr>
        <p:spPr>
          <a:xfrm>
            <a:off x="5447164" y="3853511"/>
            <a:ext cx="2304256" cy="602040"/>
          </a:xfrm>
          <a:prstGeom prst="rect">
            <a:avLst/>
          </a:prstGeom>
          <a:noFill/>
        </p:spPr>
        <p:txBody>
          <a:bodyPr wrap="square" lIns="93300" tIns="46649" rIns="93300" bIns="46649" rtlCol="0">
            <a:spAutoFit/>
          </a:bodyPr>
          <a:lstStyle/>
          <a:p>
            <a:pPr defTabSz="1244133">
              <a:defRPr/>
            </a:pPr>
            <a:r>
              <a:rPr lang="zh-CN" altLang="en-US" sz="1100" kern="0" dirty="0">
                <a:solidFill>
                  <a:srgbClr val="484849"/>
                </a:solidFill>
                <a:latin typeface="微软雅黑" panose="020B0503020204020204" pitchFamily="34" charset="-122"/>
                <a:ea typeface="微软雅黑" panose="020B0503020204020204" pitchFamily="34" charset="-122"/>
              </a:rPr>
              <a:t>此菜单包含用于显示各种统计窗口的项目，包括已捕获的数据包摘要，显示协议层次结构统计数据等等。</a:t>
            </a:r>
          </a:p>
        </p:txBody>
      </p:sp>
      <p:sp>
        <p:nvSpPr>
          <p:cNvPr id="20" name="TextBox 69">
            <a:extLst>
              <a:ext uri="{FF2B5EF4-FFF2-40B4-BE49-F238E27FC236}">
                <a16:creationId xmlns:a16="http://schemas.microsoft.com/office/drawing/2014/main" xmlns="" id="{4998A6FE-7E0C-4578-9F81-D3E74E52B410}"/>
              </a:ext>
            </a:extLst>
          </p:cNvPr>
          <p:cNvSpPr txBox="1"/>
          <p:nvPr/>
        </p:nvSpPr>
        <p:spPr>
          <a:xfrm>
            <a:off x="1514815" y="3543858"/>
            <a:ext cx="1473009" cy="309653"/>
          </a:xfrm>
          <a:prstGeom prst="rect">
            <a:avLst/>
          </a:prstGeom>
          <a:noFill/>
        </p:spPr>
        <p:txBody>
          <a:bodyPr wrap="square" lIns="93300" tIns="46649" rIns="93300" bIns="46649" rtlCol="0">
            <a:spAutoFit/>
          </a:bodyPr>
          <a:lstStyle/>
          <a:p>
            <a:pPr algn="r" defTabSz="1244133">
              <a:defRPr/>
            </a:pPr>
            <a:r>
              <a:rPr lang="zh-CN" altLang="en-US" sz="1400" b="1" kern="0" dirty="0">
                <a:latin typeface="微软雅黑" panose="020B0503020204020204" pitchFamily="34" charset="-122"/>
                <a:ea typeface="微软雅黑" panose="020B0503020204020204" pitchFamily="34" charset="-122"/>
              </a:rPr>
              <a:t>电话</a:t>
            </a:r>
          </a:p>
        </p:txBody>
      </p:sp>
      <p:sp>
        <p:nvSpPr>
          <p:cNvPr id="21" name="TextBox 70">
            <a:extLst>
              <a:ext uri="{FF2B5EF4-FFF2-40B4-BE49-F238E27FC236}">
                <a16:creationId xmlns:a16="http://schemas.microsoft.com/office/drawing/2014/main" xmlns="" id="{01246E4F-4F07-4E73-9524-2A99372B2776}"/>
              </a:ext>
            </a:extLst>
          </p:cNvPr>
          <p:cNvSpPr txBox="1"/>
          <p:nvPr/>
        </p:nvSpPr>
        <p:spPr>
          <a:xfrm>
            <a:off x="1507091" y="3921966"/>
            <a:ext cx="2556284" cy="602040"/>
          </a:xfrm>
          <a:prstGeom prst="rect">
            <a:avLst/>
          </a:prstGeom>
          <a:noFill/>
        </p:spPr>
        <p:txBody>
          <a:bodyPr wrap="square" lIns="93300" tIns="46649" rIns="93300" bIns="46649" rtlCol="0">
            <a:spAutoFit/>
          </a:bodyPr>
          <a:lstStyle/>
          <a:p>
            <a:pPr algn="r" defTabSz="1244133">
              <a:defRPr/>
            </a:pPr>
            <a:r>
              <a:rPr lang="zh-CN" altLang="en-US" sz="1100" kern="0" dirty="0">
                <a:solidFill>
                  <a:srgbClr val="484849"/>
                </a:solidFill>
                <a:latin typeface="微软雅黑" panose="020B0503020204020204" pitchFamily="34" charset="-122"/>
                <a:ea typeface="微软雅黑" panose="020B0503020204020204" pitchFamily="34" charset="-122"/>
              </a:rPr>
              <a:t>此菜单包含用于显示各种与电话相关的统计窗口的项目，包括媒体分析、流程图、显示协议层次结构统计等等。</a:t>
            </a:r>
          </a:p>
        </p:txBody>
      </p:sp>
      <p:sp>
        <p:nvSpPr>
          <p:cNvPr id="22" name="TextBox 71">
            <a:extLst>
              <a:ext uri="{FF2B5EF4-FFF2-40B4-BE49-F238E27FC236}">
                <a16:creationId xmlns:a16="http://schemas.microsoft.com/office/drawing/2014/main" xmlns="" id="{0AFB7EEE-BC9D-4DAC-BE1B-DF2D6651C73A}"/>
              </a:ext>
            </a:extLst>
          </p:cNvPr>
          <p:cNvSpPr txBox="1"/>
          <p:nvPr/>
        </p:nvSpPr>
        <p:spPr>
          <a:xfrm>
            <a:off x="5892763" y="2419124"/>
            <a:ext cx="1841378" cy="309653"/>
          </a:xfrm>
          <a:prstGeom prst="rect">
            <a:avLst/>
          </a:prstGeom>
          <a:noFill/>
        </p:spPr>
        <p:txBody>
          <a:bodyPr wrap="square" lIns="93300" tIns="46649" rIns="93300" bIns="46649" rtlCol="0">
            <a:spAutoFit/>
          </a:bodyPr>
          <a:lstStyle/>
          <a:p>
            <a:pPr defTabSz="1244133">
              <a:defRPr/>
            </a:pPr>
            <a:r>
              <a:rPr lang="zh-CN" altLang="en-US" sz="1400" b="1" kern="0" dirty="0">
                <a:latin typeface="微软雅黑" panose="020B0503020204020204" pitchFamily="34" charset="-122"/>
                <a:ea typeface="微软雅黑" panose="020B0503020204020204" pitchFamily="34" charset="-122"/>
              </a:rPr>
              <a:t>分析</a:t>
            </a:r>
          </a:p>
        </p:txBody>
      </p:sp>
      <p:sp>
        <p:nvSpPr>
          <p:cNvPr id="23" name="TextBox 72">
            <a:extLst>
              <a:ext uri="{FF2B5EF4-FFF2-40B4-BE49-F238E27FC236}">
                <a16:creationId xmlns:a16="http://schemas.microsoft.com/office/drawing/2014/main" xmlns="" id="{ABD626FF-1725-416F-9D7D-540857109E2A}"/>
              </a:ext>
            </a:extLst>
          </p:cNvPr>
          <p:cNvSpPr txBox="1"/>
          <p:nvPr/>
        </p:nvSpPr>
        <p:spPr>
          <a:xfrm>
            <a:off x="5910042" y="2855291"/>
            <a:ext cx="3126454" cy="432763"/>
          </a:xfrm>
          <a:prstGeom prst="rect">
            <a:avLst/>
          </a:prstGeom>
          <a:noFill/>
        </p:spPr>
        <p:txBody>
          <a:bodyPr wrap="square" lIns="93300" tIns="46649" rIns="93300" bIns="46649" rtlCol="0">
            <a:spAutoFit/>
          </a:bodyPr>
          <a:lstStyle/>
          <a:p>
            <a:pPr defTabSz="1244133">
              <a:defRPr/>
            </a:pPr>
            <a:r>
              <a:rPr lang="zh-CN" altLang="en-US" sz="1100" kern="0" dirty="0">
                <a:solidFill>
                  <a:srgbClr val="484849"/>
                </a:solidFill>
                <a:latin typeface="微软雅黑" panose="020B0503020204020204" pitchFamily="34" charset="-122"/>
                <a:ea typeface="微软雅黑" panose="020B0503020204020204" pitchFamily="34" charset="-122"/>
              </a:rPr>
              <a:t>此菜单包含用于操作显示过滤器、启用或禁用协议剖析，配置用户指定的解码并分析</a:t>
            </a:r>
            <a:r>
              <a:rPr lang="en-US" altLang="zh-CN" sz="1100" kern="0" dirty="0">
                <a:solidFill>
                  <a:srgbClr val="484849"/>
                </a:solidFill>
                <a:latin typeface="微软雅黑" panose="020B0503020204020204" pitchFamily="34" charset="-122"/>
                <a:ea typeface="微软雅黑" panose="020B0503020204020204" pitchFamily="34" charset="-122"/>
              </a:rPr>
              <a:t>TCP</a:t>
            </a:r>
            <a:r>
              <a:rPr lang="zh-CN" altLang="en-US" sz="1100" kern="0" dirty="0">
                <a:solidFill>
                  <a:srgbClr val="484849"/>
                </a:solidFill>
                <a:latin typeface="微软雅黑" panose="020B0503020204020204" pitchFamily="34" charset="-122"/>
                <a:ea typeface="微软雅黑" panose="020B0503020204020204" pitchFamily="34" charset="-122"/>
              </a:rPr>
              <a:t>流。</a:t>
            </a:r>
          </a:p>
        </p:txBody>
      </p:sp>
      <p:grpSp>
        <p:nvGrpSpPr>
          <p:cNvPr id="24" name="组合 23">
            <a:extLst>
              <a:ext uri="{FF2B5EF4-FFF2-40B4-BE49-F238E27FC236}">
                <a16:creationId xmlns:a16="http://schemas.microsoft.com/office/drawing/2014/main" xmlns="" id="{4F1B785A-9A30-4C90-8558-4607C32B5C68}"/>
              </a:ext>
            </a:extLst>
          </p:cNvPr>
          <p:cNvGrpSpPr/>
          <p:nvPr/>
        </p:nvGrpSpPr>
        <p:grpSpPr>
          <a:xfrm>
            <a:off x="4691200" y="3175919"/>
            <a:ext cx="419251" cy="367939"/>
            <a:chOff x="5928340" y="670992"/>
            <a:chExt cx="506444" cy="470018"/>
          </a:xfrm>
          <a:solidFill>
            <a:schemeClr val="bg1"/>
          </a:solidFill>
        </p:grpSpPr>
        <p:sp>
          <p:nvSpPr>
            <p:cNvPr id="25" name="Freeform 36">
              <a:extLst>
                <a:ext uri="{FF2B5EF4-FFF2-40B4-BE49-F238E27FC236}">
                  <a16:creationId xmlns:a16="http://schemas.microsoft.com/office/drawing/2014/main" xmlns="" id="{74557B42-61F0-4D72-A949-CC34F4FA4AF5}"/>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24" tIns="46663" rIns="93324" bIns="46663" numCol="1" anchor="t" anchorCtr="0" compatLnSpc="1">
              <a:prstTxWarp prst="textNoShape">
                <a:avLst/>
              </a:prstTxWarp>
            </a:bodyPr>
            <a:lstStyle/>
            <a:p>
              <a:endParaRPr lang="zh-CN" altLang="en-US" sz="2449">
                <a:latin typeface="微软雅黑" panose="020B0503020204020204" pitchFamily="34" charset="-122"/>
                <a:ea typeface="微软雅黑" panose="020B0503020204020204" pitchFamily="34" charset="-122"/>
              </a:endParaRPr>
            </a:p>
          </p:txBody>
        </p:sp>
        <p:sp>
          <p:nvSpPr>
            <p:cNvPr id="26" name="Freeform 37">
              <a:extLst>
                <a:ext uri="{FF2B5EF4-FFF2-40B4-BE49-F238E27FC236}">
                  <a16:creationId xmlns:a16="http://schemas.microsoft.com/office/drawing/2014/main" xmlns="" id="{035D99F2-3409-4E1D-B195-E409552626BC}"/>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24" tIns="46663" rIns="93324" bIns="46663" numCol="1" anchor="t" anchorCtr="0" compatLnSpc="1">
              <a:prstTxWarp prst="textNoShape">
                <a:avLst/>
              </a:prstTxWarp>
            </a:bodyPr>
            <a:lstStyle/>
            <a:p>
              <a:endParaRPr lang="zh-CN" altLang="en-US" sz="2449">
                <a:latin typeface="微软雅黑" panose="020B0503020204020204" pitchFamily="34" charset="-122"/>
                <a:ea typeface="微软雅黑" panose="020B0503020204020204" pitchFamily="34" charset="-122"/>
              </a:endParaRPr>
            </a:p>
          </p:txBody>
        </p:sp>
        <p:sp>
          <p:nvSpPr>
            <p:cNvPr id="27" name="Freeform 38">
              <a:extLst>
                <a:ext uri="{FF2B5EF4-FFF2-40B4-BE49-F238E27FC236}">
                  <a16:creationId xmlns:a16="http://schemas.microsoft.com/office/drawing/2014/main" xmlns="" id="{19AB3475-6460-4909-8A05-96721DDE1ED8}"/>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24" tIns="46663" rIns="93324" bIns="46663" numCol="1" anchor="t" anchorCtr="0" compatLnSpc="1">
              <a:prstTxWarp prst="textNoShape">
                <a:avLst/>
              </a:prstTxWarp>
            </a:bodyPr>
            <a:lstStyle/>
            <a:p>
              <a:endParaRPr lang="zh-CN" altLang="en-US" sz="2449">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xmlns="" id="{41618C57-A9A0-4989-BBDE-4552EF895AF7}"/>
              </a:ext>
            </a:extLst>
          </p:cNvPr>
          <p:cNvGrpSpPr/>
          <p:nvPr/>
        </p:nvGrpSpPr>
        <p:grpSpPr>
          <a:xfrm>
            <a:off x="3809817" y="3166261"/>
            <a:ext cx="354614" cy="366656"/>
            <a:chOff x="697828" y="4453123"/>
            <a:chExt cx="229831" cy="251300"/>
          </a:xfrm>
        </p:grpSpPr>
        <p:sp>
          <p:nvSpPr>
            <p:cNvPr id="29" name="Freeform 665">
              <a:extLst>
                <a:ext uri="{FF2B5EF4-FFF2-40B4-BE49-F238E27FC236}">
                  <a16:creationId xmlns:a16="http://schemas.microsoft.com/office/drawing/2014/main" xmlns="" id="{1BAA8E02-E8D3-4DC5-A360-16D4C06F6CAC}"/>
                </a:ext>
              </a:extLst>
            </p:cNvPr>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微软雅黑" panose="020B0503020204020204" pitchFamily="34" charset="-122"/>
                <a:ea typeface="微软雅黑" panose="020B0503020204020204" pitchFamily="34" charset="-122"/>
              </a:endParaRPr>
            </a:p>
          </p:txBody>
        </p:sp>
        <p:sp>
          <p:nvSpPr>
            <p:cNvPr id="30" name="Rectangle 666">
              <a:extLst>
                <a:ext uri="{FF2B5EF4-FFF2-40B4-BE49-F238E27FC236}">
                  <a16:creationId xmlns:a16="http://schemas.microsoft.com/office/drawing/2014/main" xmlns="" id="{622842F9-7F4C-40A5-8E9E-0B64C0E7641B}"/>
                </a:ext>
              </a:extLst>
            </p:cNvPr>
            <p:cNvSpPr>
              <a:spLocks noChangeArrowheads="1"/>
            </p:cNvSpPr>
            <p:nvPr/>
          </p:nvSpPr>
          <p:spPr bwMode="auto">
            <a:xfrm>
              <a:off x="718073" y="4643682"/>
              <a:ext cx="33343" cy="60741"/>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微软雅黑" panose="020B0503020204020204" pitchFamily="34" charset="-122"/>
                <a:ea typeface="微软雅黑" panose="020B0503020204020204" pitchFamily="34" charset="-122"/>
              </a:endParaRPr>
            </a:p>
          </p:txBody>
        </p:sp>
        <p:sp>
          <p:nvSpPr>
            <p:cNvPr id="31" name="Rectangle 667">
              <a:extLst>
                <a:ext uri="{FF2B5EF4-FFF2-40B4-BE49-F238E27FC236}">
                  <a16:creationId xmlns:a16="http://schemas.microsoft.com/office/drawing/2014/main" xmlns="" id="{B5586A92-AAC6-48E4-BCAF-FEAF1526E6C0}"/>
                </a:ext>
              </a:extLst>
            </p:cNvPr>
            <p:cNvSpPr>
              <a:spLocks noChangeArrowheads="1"/>
            </p:cNvSpPr>
            <p:nvPr/>
          </p:nvSpPr>
          <p:spPr bwMode="auto">
            <a:xfrm>
              <a:off x="772851" y="4613906"/>
              <a:ext cx="33343" cy="90515"/>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微软雅黑" panose="020B0503020204020204" pitchFamily="34" charset="-122"/>
                <a:ea typeface="微软雅黑" panose="020B0503020204020204" pitchFamily="34" charset="-122"/>
              </a:endParaRPr>
            </a:p>
          </p:txBody>
        </p:sp>
        <p:sp>
          <p:nvSpPr>
            <p:cNvPr id="32" name="Rectangle 668">
              <a:extLst>
                <a:ext uri="{FF2B5EF4-FFF2-40B4-BE49-F238E27FC236}">
                  <a16:creationId xmlns:a16="http://schemas.microsoft.com/office/drawing/2014/main" xmlns="" id="{EB127567-FAE4-48C1-99FC-91506CCEB653}"/>
                </a:ext>
              </a:extLst>
            </p:cNvPr>
            <p:cNvSpPr>
              <a:spLocks noChangeArrowheads="1"/>
            </p:cNvSpPr>
            <p:nvPr/>
          </p:nvSpPr>
          <p:spPr bwMode="auto">
            <a:xfrm>
              <a:off x="828820" y="4584131"/>
              <a:ext cx="33343" cy="120291"/>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微软雅黑" panose="020B0503020204020204" pitchFamily="34" charset="-122"/>
                <a:ea typeface="微软雅黑" panose="020B0503020204020204" pitchFamily="34" charset="-122"/>
              </a:endParaRPr>
            </a:p>
          </p:txBody>
        </p:sp>
        <p:sp>
          <p:nvSpPr>
            <p:cNvPr id="33" name="Rectangle 669">
              <a:extLst>
                <a:ext uri="{FF2B5EF4-FFF2-40B4-BE49-F238E27FC236}">
                  <a16:creationId xmlns:a16="http://schemas.microsoft.com/office/drawing/2014/main" xmlns="" id="{038ADE98-3976-46B3-913E-EC50EB3E84E2}"/>
                </a:ext>
              </a:extLst>
            </p:cNvPr>
            <p:cNvSpPr>
              <a:spLocks noChangeArrowheads="1"/>
            </p:cNvSpPr>
            <p:nvPr/>
          </p:nvSpPr>
          <p:spPr bwMode="auto">
            <a:xfrm>
              <a:off x="883598" y="4554357"/>
              <a:ext cx="33343" cy="150065"/>
            </a:xfrm>
            <a:prstGeom prst="rect">
              <a:avLst/>
            </a:prstGeom>
            <a:solidFill>
              <a:schemeClr val="bg1"/>
            </a:solidFill>
            <a:ln>
              <a:noFill/>
            </a:ln>
          </p:spPr>
          <p:txBody>
            <a:bodyPr vert="horz" wrap="square" lIns="93324" tIns="46663" rIns="93324" bIns="46663" numCol="1" anchor="t" anchorCtr="0" compatLnSpc="1">
              <a:prstTxWarp prst="textNoShape">
                <a:avLst/>
              </a:prstTxWarp>
            </a:bodyPr>
            <a:lstStyle/>
            <a:p>
              <a:endParaRPr lang="zh-CN" altLang="en-US" sz="2449">
                <a:latin typeface="微软雅黑" panose="020B0503020204020204" pitchFamily="34" charset="-122"/>
                <a:ea typeface="微软雅黑" panose="020B0503020204020204" pitchFamily="34" charset="-122"/>
              </a:endParaRPr>
            </a:p>
          </p:txBody>
        </p:sp>
      </p:grpSp>
      <p:sp>
        <p:nvSpPr>
          <p:cNvPr id="34" name="矩形 33">
            <a:extLst>
              <a:ext uri="{FF2B5EF4-FFF2-40B4-BE49-F238E27FC236}">
                <a16:creationId xmlns:a16="http://schemas.microsoft.com/office/drawing/2014/main" xmlns="" id="{17E29B4B-8BE9-4D68-93CD-AAC4E079BF2B}"/>
              </a:ext>
            </a:extLst>
          </p:cNvPr>
          <p:cNvSpPr/>
          <p:nvPr/>
        </p:nvSpPr>
        <p:spPr>
          <a:xfrm>
            <a:off x="3991969" y="2447113"/>
            <a:ext cx="920324" cy="430887"/>
          </a:xfrm>
          <a:prstGeom prst="rect">
            <a:avLst/>
          </a:prstGeom>
        </p:spPr>
        <p:txBody>
          <a:bodyPr wrap="square">
            <a:spAutoFit/>
          </a:bodyPr>
          <a:lstStyle/>
          <a:p>
            <a:pPr algn="ctr"/>
            <a:r>
              <a:rPr lang="en-US" altLang="zh-CN" sz="1100" b="1" dirty="0">
                <a:latin typeface="微软雅黑" panose="020B0503020204020204" pitchFamily="34" charset="-122"/>
                <a:ea typeface="微软雅黑" panose="020B0503020204020204" pitchFamily="34" charset="-122"/>
              </a:rPr>
              <a:t>Wireshark</a:t>
            </a:r>
            <a:r>
              <a:rPr lang="zh-CN" altLang="en-US" sz="1100" b="1" dirty="0">
                <a:latin typeface="微软雅黑" panose="020B0503020204020204" pitchFamily="34" charset="-122"/>
                <a:ea typeface="微软雅黑" panose="020B0503020204020204" pitchFamily="34" charset="-122"/>
              </a:rPr>
              <a:t>特有的项目</a:t>
            </a:r>
          </a:p>
        </p:txBody>
      </p:sp>
      <p:sp>
        <p:nvSpPr>
          <p:cNvPr id="35" name="矩形 34">
            <a:extLst>
              <a:ext uri="{FF2B5EF4-FFF2-40B4-BE49-F238E27FC236}">
                <a16:creationId xmlns:a16="http://schemas.microsoft.com/office/drawing/2014/main" xmlns=""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a16="http://schemas.microsoft.com/office/drawing/2014/main" xmlns="" id="{7BC27B3F-AFFF-4F4C-92FF-09F95D85F7B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Wireshark</a:t>
            </a:r>
            <a:r>
              <a:rPr lang="zh-CN" altLang="en-US" sz="1600" dirty="0">
                <a:solidFill>
                  <a:schemeClr val="accent1"/>
                </a:solidFill>
                <a:ea typeface="微软雅黑" panose="020B0503020204020204" pitchFamily="34" charset="-122"/>
              </a:rPr>
              <a:t>主界面介绍</a:t>
            </a:r>
          </a:p>
        </p:txBody>
      </p:sp>
    </p:spTree>
    <p:extLst>
      <p:ext uri="{BB962C8B-B14F-4D97-AF65-F5344CB8AC3E}">
        <p14:creationId xmlns:p14="http://schemas.microsoft.com/office/powerpoint/2010/main" val="3384756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 presetClass="entr" presetSubtype="9" fill="hold" grpId="0"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4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40000">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14:bounceEnd="40000">
                                          <p:cBhvr additive="base">
                                            <p:cTn id="19"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6" fill="hold" grpId="0" nodeType="withEffect" p14:presetBounceEnd="40000">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14:bounceEnd="40000">
                                          <p:cBhvr additive="base">
                                            <p:cTn id="23"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14:presetBounceEnd="40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40000">
                                          <p:cBhvr additive="base">
                                            <p:cTn id="27" dur="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14:presetBounceEnd="40000">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14:bounceEnd="40000">
                                          <p:cBhvr additive="base">
                                            <p:cTn id="31" dur="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31"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400" fill="hold"/>
                                            <p:tgtEl>
                                              <p:spTgt spid="9"/>
                                            </p:tgtEl>
                                            <p:attrNameLst>
                                              <p:attrName>ppt_w</p:attrName>
                                            </p:attrNameLst>
                                          </p:cBhvr>
                                          <p:tavLst>
                                            <p:tav tm="0">
                                              <p:val>
                                                <p:fltVal val="0"/>
                                              </p:val>
                                            </p:tav>
                                            <p:tav tm="100000">
                                              <p:val>
                                                <p:strVal val="#ppt_w"/>
                                              </p:val>
                                            </p:tav>
                                          </p:tavLst>
                                        </p:anim>
                                        <p:anim calcmode="lin" valueType="num">
                                          <p:cBhvr>
                                            <p:cTn id="37" dur="400" fill="hold"/>
                                            <p:tgtEl>
                                              <p:spTgt spid="9"/>
                                            </p:tgtEl>
                                            <p:attrNameLst>
                                              <p:attrName>ppt_h</p:attrName>
                                            </p:attrNameLst>
                                          </p:cBhvr>
                                          <p:tavLst>
                                            <p:tav tm="0">
                                              <p:val>
                                                <p:fltVal val="0"/>
                                              </p:val>
                                            </p:tav>
                                            <p:tav tm="100000">
                                              <p:val>
                                                <p:strVal val="#ppt_h"/>
                                              </p:val>
                                            </p:tav>
                                          </p:tavLst>
                                        </p:anim>
                                        <p:anim calcmode="lin" valueType="num">
                                          <p:cBhvr>
                                            <p:cTn id="38" dur="400" fill="hold"/>
                                            <p:tgtEl>
                                              <p:spTgt spid="9"/>
                                            </p:tgtEl>
                                            <p:attrNameLst>
                                              <p:attrName>style.rotation</p:attrName>
                                            </p:attrNameLst>
                                          </p:cBhvr>
                                          <p:tavLst>
                                            <p:tav tm="0">
                                              <p:val>
                                                <p:fltVal val="90"/>
                                              </p:val>
                                            </p:tav>
                                            <p:tav tm="100000">
                                              <p:val>
                                                <p:fltVal val="0"/>
                                              </p:val>
                                            </p:tav>
                                          </p:tavLst>
                                        </p:anim>
                                        <p:animEffect transition="in" filter="fade">
                                          <p:cBhvr>
                                            <p:cTn id="39" dur="400"/>
                                            <p:tgtEl>
                                              <p:spTgt spid="9"/>
                                            </p:tgtEl>
                                          </p:cBhvr>
                                        </p:animEffect>
                                      </p:childTnLst>
                                    </p:cTn>
                                  </p:par>
                                </p:childTnLst>
                              </p:cTn>
                            </p:par>
                            <p:par>
                              <p:cTn id="40" fill="hold">
                                <p:stCondLst>
                                  <p:cond delay="1400"/>
                                </p:stCondLst>
                                <p:childTnLst>
                                  <p:par>
                                    <p:cTn id="41" presetID="2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right)">
                                          <p:cBhvr>
                                            <p:cTn id="46" dur="500"/>
                                            <p:tgtEl>
                                              <p:spTgt spid="13"/>
                                            </p:tgtEl>
                                          </p:cBhvr>
                                        </p:animEffect>
                                      </p:childTnLst>
                                    </p:cTn>
                                  </p:par>
                                </p:childTnLst>
                              </p:cTn>
                            </p:par>
                            <p:par>
                              <p:cTn id="47" fill="hold">
                                <p:stCondLst>
                                  <p:cond delay="1900"/>
                                </p:stCondLst>
                                <p:childTnLst>
                                  <p:par>
                                    <p:cTn id="48" presetID="31"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400" fill="hold"/>
                                            <p:tgtEl>
                                              <p:spTgt spid="10"/>
                                            </p:tgtEl>
                                            <p:attrNameLst>
                                              <p:attrName>ppt_w</p:attrName>
                                            </p:attrNameLst>
                                          </p:cBhvr>
                                          <p:tavLst>
                                            <p:tav tm="0">
                                              <p:val>
                                                <p:fltVal val="0"/>
                                              </p:val>
                                            </p:tav>
                                            <p:tav tm="100000">
                                              <p:val>
                                                <p:strVal val="#ppt_w"/>
                                              </p:val>
                                            </p:tav>
                                          </p:tavLst>
                                        </p:anim>
                                        <p:anim calcmode="lin" valueType="num">
                                          <p:cBhvr>
                                            <p:cTn id="51" dur="400" fill="hold"/>
                                            <p:tgtEl>
                                              <p:spTgt spid="10"/>
                                            </p:tgtEl>
                                            <p:attrNameLst>
                                              <p:attrName>ppt_h</p:attrName>
                                            </p:attrNameLst>
                                          </p:cBhvr>
                                          <p:tavLst>
                                            <p:tav tm="0">
                                              <p:val>
                                                <p:fltVal val="0"/>
                                              </p:val>
                                            </p:tav>
                                            <p:tav tm="100000">
                                              <p:val>
                                                <p:strVal val="#ppt_h"/>
                                              </p:val>
                                            </p:tav>
                                          </p:tavLst>
                                        </p:anim>
                                        <p:anim calcmode="lin" valueType="num">
                                          <p:cBhvr>
                                            <p:cTn id="52" dur="400" fill="hold"/>
                                            <p:tgtEl>
                                              <p:spTgt spid="10"/>
                                            </p:tgtEl>
                                            <p:attrNameLst>
                                              <p:attrName>style.rotation</p:attrName>
                                            </p:attrNameLst>
                                          </p:cBhvr>
                                          <p:tavLst>
                                            <p:tav tm="0">
                                              <p:val>
                                                <p:fltVal val="90"/>
                                              </p:val>
                                            </p:tav>
                                            <p:tav tm="100000">
                                              <p:val>
                                                <p:fltVal val="0"/>
                                              </p:val>
                                            </p:tav>
                                          </p:tavLst>
                                        </p:anim>
                                        <p:animEffect transition="in" filter="fade">
                                          <p:cBhvr>
                                            <p:cTn id="53" dur="400"/>
                                            <p:tgtEl>
                                              <p:spTgt spid="10"/>
                                            </p:tgtEl>
                                          </p:cBhvr>
                                        </p:animEffect>
                                      </p:childTnLst>
                                    </p:cTn>
                                  </p:par>
                                </p:childTnLst>
                              </p:cTn>
                            </p:par>
                            <p:par>
                              <p:cTn id="54" fill="hold">
                                <p:stCondLst>
                                  <p:cond delay="2300"/>
                                </p:stCondLst>
                                <p:childTnLst>
                                  <p:par>
                                    <p:cTn id="55" presetID="22" presetClass="entr" presetSubtype="2"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right)">
                                          <p:cBhvr>
                                            <p:cTn id="57" dur="500"/>
                                            <p:tgtEl>
                                              <p:spTgt spid="1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right)">
                                          <p:cBhvr>
                                            <p:cTn id="60" dur="500"/>
                                            <p:tgtEl>
                                              <p:spTgt spid="15"/>
                                            </p:tgtEl>
                                          </p:cBhvr>
                                        </p:animEffect>
                                      </p:childTnLst>
                                    </p:cTn>
                                  </p:par>
                                </p:childTnLst>
                              </p:cTn>
                            </p:par>
                            <p:par>
                              <p:cTn id="61" fill="hold">
                                <p:stCondLst>
                                  <p:cond delay="2800"/>
                                </p:stCondLst>
                                <p:childTnLst>
                                  <p:par>
                                    <p:cTn id="62" presetID="31"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400" fill="hold"/>
                                            <p:tgtEl>
                                              <p:spTgt spid="8"/>
                                            </p:tgtEl>
                                            <p:attrNameLst>
                                              <p:attrName>ppt_w</p:attrName>
                                            </p:attrNameLst>
                                          </p:cBhvr>
                                          <p:tavLst>
                                            <p:tav tm="0">
                                              <p:val>
                                                <p:fltVal val="0"/>
                                              </p:val>
                                            </p:tav>
                                            <p:tav tm="100000">
                                              <p:val>
                                                <p:strVal val="#ppt_w"/>
                                              </p:val>
                                            </p:tav>
                                          </p:tavLst>
                                        </p:anim>
                                        <p:anim calcmode="lin" valueType="num">
                                          <p:cBhvr>
                                            <p:cTn id="65" dur="400" fill="hold"/>
                                            <p:tgtEl>
                                              <p:spTgt spid="8"/>
                                            </p:tgtEl>
                                            <p:attrNameLst>
                                              <p:attrName>ppt_h</p:attrName>
                                            </p:attrNameLst>
                                          </p:cBhvr>
                                          <p:tavLst>
                                            <p:tav tm="0">
                                              <p:val>
                                                <p:fltVal val="0"/>
                                              </p:val>
                                            </p:tav>
                                            <p:tav tm="100000">
                                              <p:val>
                                                <p:strVal val="#ppt_h"/>
                                              </p:val>
                                            </p:tav>
                                          </p:tavLst>
                                        </p:anim>
                                        <p:anim calcmode="lin" valueType="num">
                                          <p:cBhvr>
                                            <p:cTn id="66" dur="400" fill="hold"/>
                                            <p:tgtEl>
                                              <p:spTgt spid="8"/>
                                            </p:tgtEl>
                                            <p:attrNameLst>
                                              <p:attrName>style.rotation</p:attrName>
                                            </p:attrNameLst>
                                          </p:cBhvr>
                                          <p:tavLst>
                                            <p:tav tm="0">
                                              <p:val>
                                                <p:fltVal val="90"/>
                                              </p:val>
                                            </p:tav>
                                            <p:tav tm="100000">
                                              <p:val>
                                                <p:fltVal val="0"/>
                                              </p:val>
                                            </p:tav>
                                          </p:tavLst>
                                        </p:anim>
                                        <p:animEffect transition="in" filter="fade">
                                          <p:cBhvr>
                                            <p:cTn id="67" dur="400"/>
                                            <p:tgtEl>
                                              <p:spTgt spid="8"/>
                                            </p:tgtEl>
                                          </p:cBhvr>
                                        </p:animEffect>
                                      </p:childTnLst>
                                    </p:cTn>
                                  </p:par>
                                </p:childTnLst>
                              </p:cTn>
                            </p:par>
                            <p:par>
                              <p:cTn id="68" fill="hold">
                                <p:stCondLst>
                                  <p:cond delay="3200"/>
                                </p:stCondLst>
                                <p:childTnLst>
                                  <p:par>
                                    <p:cTn id="69" presetID="22" presetClass="entr" presetSubtype="2"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right)">
                                          <p:cBhvr>
                                            <p:cTn id="71" dur="500"/>
                                            <p:tgtEl>
                                              <p:spTgt spid="1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right)">
                                          <p:cBhvr>
                                            <p:cTn id="74" dur="500"/>
                                            <p:tgtEl>
                                              <p:spTgt spid="17"/>
                                            </p:tgtEl>
                                          </p:cBhvr>
                                        </p:animEffect>
                                      </p:childTnLst>
                                    </p:cTn>
                                  </p:par>
                                </p:childTnLst>
                              </p:cTn>
                            </p:par>
                            <p:par>
                              <p:cTn id="75" fill="hold">
                                <p:stCondLst>
                                  <p:cond delay="3700"/>
                                </p:stCondLst>
                                <p:childTnLst>
                                  <p:par>
                                    <p:cTn id="76" presetID="31" presetClass="entr" presetSubtype="0"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 calcmode="lin" valueType="num">
                                          <p:cBhvr>
                                            <p:cTn id="80" dur="500" fill="hold"/>
                                            <p:tgtEl>
                                              <p:spTgt spid="24"/>
                                            </p:tgtEl>
                                            <p:attrNameLst>
                                              <p:attrName>style.rotation</p:attrName>
                                            </p:attrNameLst>
                                          </p:cBhvr>
                                          <p:tavLst>
                                            <p:tav tm="0">
                                              <p:val>
                                                <p:fltVal val="90"/>
                                              </p:val>
                                            </p:tav>
                                            <p:tav tm="100000">
                                              <p:val>
                                                <p:fltVal val="0"/>
                                              </p:val>
                                            </p:tav>
                                          </p:tavLst>
                                        </p:anim>
                                        <p:animEffect transition="in" filter="fade">
                                          <p:cBhvr>
                                            <p:cTn id="81" dur="500"/>
                                            <p:tgtEl>
                                              <p:spTgt spid="24"/>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right)">
                                          <p:cBhvr>
                                            <p:cTn id="88" dur="500"/>
                                            <p:tgtEl>
                                              <p:spTgt spid="19"/>
                                            </p:tgtEl>
                                          </p:cBhvr>
                                        </p:animEffect>
                                      </p:childTnLst>
                                    </p:cTn>
                                  </p:par>
                                </p:childTnLst>
                              </p:cTn>
                            </p:par>
                            <p:par>
                              <p:cTn id="89" fill="hold">
                                <p:stCondLst>
                                  <p:cond delay="4700"/>
                                </p:stCondLst>
                                <p:childTnLst>
                                  <p:par>
                                    <p:cTn id="90" presetID="31" presetClass="entr" presetSubtype="0" fill="hold" nodeType="after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 calcmode="lin" valueType="num">
                                          <p:cBhvr>
                                            <p:cTn id="94" dur="500" fill="hold"/>
                                            <p:tgtEl>
                                              <p:spTgt spid="28"/>
                                            </p:tgtEl>
                                            <p:attrNameLst>
                                              <p:attrName>style.rotation</p:attrName>
                                            </p:attrNameLst>
                                          </p:cBhvr>
                                          <p:tavLst>
                                            <p:tav tm="0">
                                              <p:val>
                                                <p:fltVal val="90"/>
                                              </p:val>
                                            </p:tav>
                                            <p:tav tm="100000">
                                              <p:val>
                                                <p:fltVal val="0"/>
                                              </p:val>
                                            </p:tav>
                                          </p:tavLst>
                                        </p:anim>
                                        <p:animEffect transition="in" filter="fade">
                                          <p:cBhvr>
                                            <p:cTn id="95" dur="500"/>
                                            <p:tgtEl>
                                              <p:spTgt spid="28"/>
                                            </p:tgtEl>
                                          </p:cBhvr>
                                        </p:animEffect>
                                      </p:childTnLst>
                                    </p:cTn>
                                  </p:par>
                                </p:childTnLst>
                              </p:cTn>
                            </p:par>
                            <p:par>
                              <p:cTn id="96" fill="hold">
                                <p:stCondLst>
                                  <p:cond delay="5200"/>
                                </p:stCondLst>
                                <p:childTnLst>
                                  <p:par>
                                    <p:cTn id="97" presetID="22" presetClass="entr" presetSubtype="2"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right)">
                                          <p:cBhvr>
                                            <p:cTn id="99" dur="500"/>
                                            <p:tgtEl>
                                              <p:spTgt spid="20"/>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right)">
                                          <p:cBhvr>
                                            <p:cTn id="102" dur="500"/>
                                            <p:tgtEl>
                                              <p:spTgt spid="21"/>
                                            </p:tgtEl>
                                          </p:cBhvr>
                                        </p:animEffect>
                                      </p:childTnLst>
                                    </p:cTn>
                                  </p:par>
                                </p:childTnLst>
                              </p:cTn>
                            </p:par>
                            <p:par>
                              <p:cTn id="103" fill="hold">
                                <p:stCondLst>
                                  <p:cond delay="5700"/>
                                </p:stCondLst>
                                <p:childTnLst>
                                  <p:par>
                                    <p:cTn id="104" presetID="31"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400" fill="hold"/>
                                            <p:tgtEl>
                                              <p:spTgt spid="11"/>
                                            </p:tgtEl>
                                            <p:attrNameLst>
                                              <p:attrName>ppt_w</p:attrName>
                                            </p:attrNameLst>
                                          </p:cBhvr>
                                          <p:tavLst>
                                            <p:tav tm="0">
                                              <p:val>
                                                <p:fltVal val="0"/>
                                              </p:val>
                                            </p:tav>
                                            <p:tav tm="100000">
                                              <p:val>
                                                <p:strVal val="#ppt_w"/>
                                              </p:val>
                                            </p:tav>
                                          </p:tavLst>
                                        </p:anim>
                                        <p:anim calcmode="lin" valueType="num">
                                          <p:cBhvr>
                                            <p:cTn id="107" dur="400" fill="hold"/>
                                            <p:tgtEl>
                                              <p:spTgt spid="11"/>
                                            </p:tgtEl>
                                            <p:attrNameLst>
                                              <p:attrName>ppt_h</p:attrName>
                                            </p:attrNameLst>
                                          </p:cBhvr>
                                          <p:tavLst>
                                            <p:tav tm="0">
                                              <p:val>
                                                <p:fltVal val="0"/>
                                              </p:val>
                                            </p:tav>
                                            <p:tav tm="100000">
                                              <p:val>
                                                <p:strVal val="#ppt_h"/>
                                              </p:val>
                                            </p:tav>
                                          </p:tavLst>
                                        </p:anim>
                                        <p:anim calcmode="lin" valueType="num">
                                          <p:cBhvr>
                                            <p:cTn id="108" dur="400" fill="hold"/>
                                            <p:tgtEl>
                                              <p:spTgt spid="11"/>
                                            </p:tgtEl>
                                            <p:attrNameLst>
                                              <p:attrName>style.rotation</p:attrName>
                                            </p:attrNameLst>
                                          </p:cBhvr>
                                          <p:tavLst>
                                            <p:tav tm="0">
                                              <p:val>
                                                <p:fltVal val="90"/>
                                              </p:val>
                                            </p:tav>
                                            <p:tav tm="100000">
                                              <p:val>
                                                <p:fltVal val="0"/>
                                              </p:val>
                                            </p:tav>
                                          </p:tavLst>
                                        </p:anim>
                                        <p:animEffect transition="in" filter="fade">
                                          <p:cBhvr>
                                            <p:cTn id="109" dur="400"/>
                                            <p:tgtEl>
                                              <p:spTgt spid="11"/>
                                            </p:tgtEl>
                                          </p:cBhvr>
                                        </p:animEffect>
                                      </p:childTnLst>
                                    </p:cTn>
                                  </p:par>
                                </p:childTnLst>
                              </p:cTn>
                            </p:par>
                            <p:par>
                              <p:cTn id="110" fill="hold">
                                <p:stCondLst>
                                  <p:cond delay="6100"/>
                                </p:stCondLst>
                                <p:childTnLst>
                                  <p:par>
                                    <p:cTn id="111" presetID="22" presetClass="entr" presetSubtype="2"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wipe(right)">
                                          <p:cBhvr>
                                            <p:cTn id="113" dur="500"/>
                                            <p:tgtEl>
                                              <p:spTgt spid="2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wipe(right)">
                                          <p:cBhvr>
                                            <p:cTn id="1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31"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400" fill="hold"/>
                                            <p:tgtEl>
                                              <p:spTgt spid="9"/>
                                            </p:tgtEl>
                                            <p:attrNameLst>
                                              <p:attrName>ppt_w</p:attrName>
                                            </p:attrNameLst>
                                          </p:cBhvr>
                                          <p:tavLst>
                                            <p:tav tm="0">
                                              <p:val>
                                                <p:fltVal val="0"/>
                                              </p:val>
                                            </p:tav>
                                            <p:tav tm="100000">
                                              <p:val>
                                                <p:strVal val="#ppt_w"/>
                                              </p:val>
                                            </p:tav>
                                          </p:tavLst>
                                        </p:anim>
                                        <p:anim calcmode="lin" valueType="num">
                                          <p:cBhvr>
                                            <p:cTn id="37" dur="400" fill="hold"/>
                                            <p:tgtEl>
                                              <p:spTgt spid="9"/>
                                            </p:tgtEl>
                                            <p:attrNameLst>
                                              <p:attrName>ppt_h</p:attrName>
                                            </p:attrNameLst>
                                          </p:cBhvr>
                                          <p:tavLst>
                                            <p:tav tm="0">
                                              <p:val>
                                                <p:fltVal val="0"/>
                                              </p:val>
                                            </p:tav>
                                            <p:tav tm="100000">
                                              <p:val>
                                                <p:strVal val="#ppt_h"/>
                                              </p:val>
                                            </p:tav>
                                          </p:tavLst>
                                        </p:anim>
                                        <p:anim calcmode="lin" valueType="num">
                                          <p:cBhvr>
                                            <p:cTn id="38" dur="400" fill="hold"/>
                                            <p:tgtEl>
                                              <p:spTgt spid="9"/>
                                            </p:tgtEl>
                                            <p:attrNameLst>
                                              <p:attrName>style.rotation</p:attrName>
                                            </p:attrNameLst>
                                          </p:cBhvr>
                                          <p:tavLst>
                                            <p:tav tm="0">
                                              <p:val>
                                                <p:fltVal val="90"/>
                                              </p:val>
                                            </p:tav>
                                            <p:tav tm="100000">
                                              <p:val>
                                                <p:fltVal val="0"/>
                                              </p:val>
                                            </p:tav>
                                          </p:tavLst>
                                        </p:anim>
                                        <p:animEffect transition="in" filter="fade">
                                          <p:cBhvr>
                                            <p:cTn id="39" dur="400"/>
                                            <p:tgtEl>
                                              <p:spTgt spid="9"/>
                                            </p:tgtEl>
                                          </p:cBhvr>
                                        </p:animEffect>
                                      </p:childTnLst>
                                    </p:cTn>
                                  </p:par>
                                </p:childTnLst>
                              </p:cTn>
                            </p:par>
                            <p:par>
                              <p:cTn id="40" fill="hold">
                                <p:stCondLst>
                                  <p:cond delay="1400"/>
                                </p:stCondLst>
                                <p:childTnLst>
                                  <p:par>
                                    <p:cTn id="41" presetID="2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right)">
                                          <p:cBhvr>
                                            <p:cTn id="46" dur="500"/>
                                            <p:tgtEl>
                                              <p:spTgt spid="13"/>
                                            </p:tgtEl>
                                          </p:cBhvr>
                                        </p:animEffect>
                                      </p:childTnLst>
                                    </p:cTn>
                                  </p:par>
                                </p:childTnLst>
                              </p:cTn>
                            </p:par>
                            <p:par>
                              <p:cTn id="47" fill="hold">
                                <p:stCondLst>
                                  <p:cond delay="1900"/>
                                </p:stCondLst>
                                <p:childTnLst>
                                  <p:par>
                                    <p:cTn id="48" presetID="31"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400" fill="hold"/>
                                            <p:tgtEl>
                                              <p:spTgt spid="10"/>
                                            </p:tgtEl>
                                            <p:attrNameLst>
                                              <p:attrName>ppt_w</p:attrName>
                                            </p:attrNameLst>
                                          </p:cBhvr>
                                          <p:tavLst>
                                            <p:tav tm="0">
                                              <p:val>
                                                <p:fltVal val="0"/>
                                              </p:val>
                                            </p:tav>
                                            <p:tav tm="100000">
                                              <p:val>
                                                <p:strVal val="#ppt_w"/>
                                              </p:val>
                                            </p:tav>
                                          </p:tavLst>
                                        </p:anim>
                                        <p:anim calcmode="lin" valueType="num">
                                          <p:cBhvr>
                                            <p:cTn id="51" dur="400" fill="hold"/>
                                            <p:tgtEl>
                                              <p:spTgt spid="10"/>
                                            </p:tgtEl>
                                            <p:attrNameLst>
                                              <p:attrName>ppt_h</p:attrName>
                                            </p:attrNameLst>
                                          </p:cBhvr>
                                          <p:tavLst>
                                            <p:tav tm="0">
                                              <p:val>
                                                <p:fltVal val="0"/>
                                              </p:val>
                                            </p:tav>
                                            <p:tav tm="100000">
                                              <p:val>
                                                <p:strVal val="#ppt_h"/>
                                              </p:val>
                                            </p:tav>
                                          </p:tavLst>
                                        </p:anim>
                                        <p:anim calcmode="lin" valueType="num">
                                          <p:cBhvr>
                                            <p:cTn id="52" dur="400" fill="hold"/>
                                            <p:tgtEl>
                                              <p:spTgt spid="10"/>
                                            </p:tgtEl>
                                            <p:attrNameLst>
                                              <p:attrName>style.rotation</p:attrName>
                                            </p:attrNameLst>
                                          </p:cBhvr>
                                          <p:tavLst>
                                            <p:tav tm="0">
                                              <p:val>
                                                <p:fltVal val="90"/>
                                              </p:val>
                                            </p:tav>
                                            <p:tav tm="100000">
                                              <p:val>
                                                <p:fltVal val="0"/>
                                              </p:val>
                                            </p:tav>
                                          </p:tavLst>
                                        </p:anim>
                                        <p:animEffect transition="in" filter="fade">
                                          <p:cBhvr>
                                            <p:cTn id="53" dur="400"/>
                                            <p:tgtEl>
                                              <p:spTgt spid="10"/>
                                            </p:tgtEl>
                                          </p:cBhvr>
                                        </p:animEffect>
                                      </p:childTnLst>
                                    </p:cTn>
                                  </p:par>
                                </p:childTnLst>
                              </p:cTn>
                            </p:par>
                            <p:par>
                              <p:cTn id="54" fill="hold">
                                <p:stCondLst>
                                  <p:cond delay="2300"/>
                                </p:stCondLst>
                                <p:childTnLst>
                                  <p:par>
                                    <p:cTn id="55" presetID="22" presetClass="entr" presetSubtype="2"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right)">
                                          <p:cBhvr>
                                            <p:cTn id="57" dur="500"/>
                                            <p:tgtEl>
                                              <p:spTgt spid="1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right)">
                                          <p:cBhvr>
                                            <p:cTn id="60" dur="500"/>
                                            <p:tgtEl>
                                              <p:spTgt spid="15"/>
                                            </p:tgtEl>
                                          </p:cBhvr>
                                        </p:animEffect>
                                      </p:childTnLst>
                                    </p:cTn>
                                  </p:par>
                                </p:childTnLst>
                              </p:cTn>
                            </p:par>
                            <p:par>
                              <p:cTn id="61" fill="hold">
                                <p:stCondLst>
                                  <p:cond delay="2800"/>
                                </p:stCondLst>
                                <p:childTnLst>
                                  <p:par>
                                    <p:cTn id="62" presetID="31"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400" fill="hold"/>
                                            <p:tgtEl>
                                              <p:spTgt spid="8"/>
                                            </p:tgtEl>
                                            <p:attrNameLst>
                                              <p:attrName>ppt_w</p:attrName>
                                            </p:attrNameLst>
                                          </p:cBhvr>
                                          <p:tavLst>
                                            <p:tav tm="0">
                                              <p:val>
                                                <p:fltVal val="0"/>
                                              </p:val>
                                            </p:tav>
                                            <p:tav tm="100000">
                                              <p:val>
                                                <p:strVal val="#ppt_w"/>
                                              </p:val>
                                            </p:tav>
                                          </p:tavLst>
                                        </p:anim>
                                        <p:anim calcmode="lin" valueType="num">
                                          <p:cBhvr>
                                            <p:cTn id="65" dur="400" fill="hold"/>
                                            <p:tgtEl>
                                              <p:spTgt spid="8"/>
                                            </p:tgtEl>
                                            <p:attrNameLst>
                                              <p:attrName>ppt_h</p:attrName>
                                            </p:attrNameLst>
                                          </p:cBhvr>
                                          <p:tavLst>
                                            <p:tav tm="0">
                                              <p:val>
                                                <p:fltVal val="0"/>
                                              </p:val>
                                            </p:tav>
                                            <p:tav tm="100000">
                                              <p:val>
                                                <p:strVal val="#ppt_h"/>
                                              </p:val>
                                            </p:tav>
                                          </p:tavLst>
                                        </p:anim>
                                        <p:anim calcmode="lin" valueType="num">
                                          <p:cBhvr>
                                            <p:cTn id="66" dur="400" fill="hold"/>
                                            <p:tgtEl>
                                              <p:spTgt spid="8"/>
                                            </p:tgtEl>
                                            <p:attrNameLst>
                                              <p:attrName>style.rotation</p:attrName>
                                            </p:attrNameLst>
                                          </p:cBhvr>
                                          <p:tavLst>
                                            <p:tav tm="0">
                                              <p:val>
                                                <p:fltVal val="90"/>
                                              </p:val>
                                            </p:tav>
                                            <p:tav tm="100000">
                                              <p:val>
                                                <p:fltVal val="0"/>
                                              </p:val>
                                            </p:tav>
                                          </p:tavLst>
                                        </p:anim>
                                        <p:animEffect transition="in" filter="fade">
                                          <p:cBhvr>
                                            <p:cTn id="67" dur="400"/>
                                            <p:tgtEl>
                                              <p:spTgt spid="8"/>
                                            </p:tgtEl>
                                          </p:cBhvr>
                                        </p:animEffect>
                                      </p:childTnLst>
                                    </p:cTn>
                                  </p:par>
                                </p:childTnLst>
                              </p:cTn>
                            </p:par>
                            <p:par>
                              <p:cTn id="68" fill="hold">
                                <p:stCondLst>
                                  <p:cond delay="3200"/>
                                </p:stCondLst>
                                <p:childTnLst>
                                  <p:par>
                                    <p:cTn id="69" presetID="22" presetClass="entr" presetSubtype="2"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right)">
                                          <p:cBhvr>
                                            <p:cTn id="71" dur="500"/>
                                            <p:tgtEl>
                                              <p:spTgt spid="1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right)">
                                          <p:cBhvr>
                                            <p:cTn id="74" dur="500"/>
                                            <p:tgtEl>
                                              <p:spTgt spid="17"/>
                                            </p:tgtEl>
                                          </p:cBhvr>
                                        </p:animEffect>
                                      </p:childTnLst>
                                    </p:cTn>
                                  </p:par>
                                </p:childTnLst>
                              </p:cTn>
                            </p:par>
                            <p:par>
                              <p:cTn id="75" fill="hold">
                                <p:stCondLst>
                                  <p:cond delay="3700"/>
                                </p:stCondLst>
                                <p:childTnLst>
                                  <p:par>
                                    <p:cTn id="76" presetID="31" presetClass="entr" presetSubtype="0"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 calcmode="lin" valueType="num">
                                          <p:cBhvr>
                                            <p:cTn id="80" dur="500" fill="hold"/>
                                            <p:tgtEl>
                                              <p:spTgt spid="24"/>
                                            </p:tgtEl>
                                            <p:attrNameLst>
                                              <p:attrName>style.rotation</p:attrName>
                                            </p:attrNameLst>
                                          </p:cBhvr>
                                          <p:tavLst>
                                            <p:tav tm="0">
                                              <p:val>
                                                <p:fltVal val="90"/>
                                              </p:val>
                                            </p:tav>
                                            <p:tav tm="100000">
                                              <p:val>
                                                <p:fltVal val="0"/>
                                              </p:val>
                                            </p:tav>
                                          </p:tavLst>
                                        </p:anim>
                                        <p:animEffect transition="in" filter="fade">
                                          <p:cBhvr>
                                            <p:cTn id="81" dur="500"/>
                                            <p:tgtEl>
                                              <p:spTgt spid="24"/>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right)">
                                          <p:cBhvr>
                                            <p:cTn id="88" dur="500"/>
                                            <p:tgtEl>
                                              <p:spTgt spid="19"/>
                                            </p:tgtEl>
                                          </p:cBhvr>
                                        </p:animEffect>
                                      </p:childTnLst>
                                    </p:cTn>
                                  </p:par>
                                </p:childTnLst>
                              </p:cTn>
                            </p:par>
                            <p:par>
                              <p:cTn id="89" fill="hold">
                                <p:stCondLst>
                                  <p:cond delay="4700"/>
                                </p:stCondLst>
                                <p:childTnLst>
                                  <p:par>
                                    <p:cTn id="90" presetID="31" presetClass="entr" presetSubtype="0" fill="hold" nodeType="after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 calcmode="lin" valueType="num">
                                          <p:cBhvr>
                                            <p:cTn id="94" dur="500" fill="hold"/>
                                            <p:tgtEl>
                                              <p:spTgt spid="28"/>
                                            </p:tgtEl>
                                            <p:attrNameLst>
                                              <p:attrName>style.rotation</p:attrName>
                                            </p:attrNameLst>
                                          </p:cBhvr>
                                          <p:tavLst>
                                            <p:tav tm="0">
                                              <p:val>
                                                <p:fltVal val="90"/>
                                              </p:val>
                                            </p:tav>
                                            <p:tav tm="100000">
                                              <p:val>
                                                <p:fltVal val="0"/>
                                              </p:val>
                                            </p:tav>
                                          </p:tavLst>
                                        </p:anim>
                                        <p:animEffect transition="in" filter="fade">
                                          <p:cBhvr>
                                            <p:cTn id="95" dur="500"/>
                                            <p:tgtEl>
                                              <p:spTgt spid="28"/>
                                            </p:tgtEl>
                                          </p:cBhvr>
                                        </p:animEffect>
                                      </p:childTnLst>
                                    </p:cTn>
                                  </p:par>
                                </p:childTnLst>
                              </p:cTn>
                            </p:par>
                            <p:par>
                              <p:cTn id="96" fill="hold">
                                <p:stCondLst>
                                  <p:cond delay="5200"/>
                                </p:stCondLst>
                                <p:childTnLst>
                                  <p:par>
                                    <p:cTn id="97" presetID="22" presetClass="entr" presetSubtype="2"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right)">
                                          <p:cBhvr>
                                            <p:cTn id="99" dur="500"/>
                                            <p:tgtEl>
                                              <p:spTgt spid="20"/>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right)">
                                          <p:cBhvr>
                                            <p:cTn id="102" dur="500"/>
                                            <p:tgtEl>
                                              <p:spTgt spid="21"/>
                                            </p:tgtEl>
                                          </p:cBhvr>
                                        </p:animEffect>
                                      </p:childTnLst>
                                    </p:cTn>
                                  </p:par>
                                </p:childTnLst>
                              </p:cTn>
                            </p:par>
                            <p:par>
                              <p:cTn id="103" fill="hold">
                                <p:stCondLst>
                                  <p:cond delay="5700"/>
                                </p:stCondLst>
                                <p:childTnLst>
                                  <p:par>
                                    <p:cTn id="104" presetID="31"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400" fill="hold"/>
                                            <p:tgtEl>
                                              <p:spTgt spid="11"/>
                                            </p:tgtEl>
                                            <p:attrNameLst>
                                              <p:attrName>ppt_w</p:attrName>
                                            </p:attrNameLst>
                                          </p:cBhvr>
                                          <p:tavLst>
                                            <p:tav tm="0">
                                              <p:val>
                                                <p:fltVal val="0"/>
                                              </p:val>
                                            </p:tav>
                                            <p:tav tm="100000">
                                              <p:val>
                                                <p:strVal val="#ppt_w"/>
                                              </p:val>
                                            </p:tav>
                                          </p:tavLst>
                                        </p:anim>
                                        <p:anim calcmode="lin" valueType="num">
                                          <p:cBhvr>
                                            <p:cTn id="107" dur="400" fill="hold"/>
                                            <p:tgtEl>
                                              <p:spTgt spid="11"/>
                                            </p:tgtEl>
                                            <p:attrNameLst>
                                              <p:attrName>ppt_h</p:attrName>
                                            </p:attrNameLst>
                                          </p:cBhvr>
                                          <p:tavLst>
                                            <p:tav tm="0">
                                              <p:val>
                                                <p:fltVal val="0"/>
                                              </p:val>
                                            </p:tav>
                                            <p:tav tm="100000">
                                              <p:val>
                                                <p:strVal val="#ppt_h"/>
                                              </p:val>
                                            </p:tav>
                                          </p:tavLst>
                                        </p:anim>
                                        <p:anim calcmode="lin" valueType="num">
                                          <p:cBhvr>
                                            <p:cTn id="108" dur="400" fill="hold"/>
                                            <p:tgtEl>
                                              <p:spTgt spid="11"/>
                                            </p:tgtEl>
                                            <p:attrNameLst>
                                              <p:attrName>style.rotation</p:attrName>
                                            </p:attrNameLst>
                                          </p:cBhvr>
                                          <p:tavLst>
                                            <p:tav tm="0">
                                              <p:val>
                                                <p:fltVal val="90"/>
                                              </p:val>
                                            </p:tav>
                                            <p:tav tm="100000">
                                              <p:val>
                                                <p:fltVal val="0"/>
                                              </p:val>
                                            </p:tav>
                                          </p:tavLst>
                                        </p:anim>
                                        <p:animEffect transition="in" filter="fade">
                                          <p:cBhvr>
                                            <p:cTn id="109" dur="400"/>
                                            <p:tgtEl>
                                              <p:spTgt spid="11"/>
                                            </p:tgtEl>
                                          </p:cBhvr>
                                        </p:animEffect>
                                      </p:childTnLst>
                                    </p:cTn>
                                  </p:par>
                                </p:childTnLst>
                              </p:cTn>
                            </p:par>
                            <p:par>
                              <p:cTn id="110" fill="hold">
                                <p:stCondLst>
                                  <p:cond delay="6100"/>
                                </p:stCondLst>
                                <p:childTnLst>
                                  <p:par>
                                    <p:cTn id="111" presetID="22" presetClass="entr" presetSubtype="2"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wipe(right)">
                                          <p:cBhvr>
                                            <p:cTn id="113" dur="500"/>
                                            <p:tgtEl>
                                              <p:spTgt spid="2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wipe(right)">
                                          <p:cBhvr>
                                            <p:cTn id="1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P spid="34" grpId="0"/>
        </p:bldLst>
      </p:timing>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9" y="2646486"/>
            <a:ext cx="1670217" cy="681220"/>
          </a:xfrm>
          <a:prstGeom prst="rect">
            <a:avLst/>
          </a:prstGeom>
          <a:noFill/>
        </p:spPr>
        <p:txBody>
          <a:bodyPr wrap="none" lIns="65032" tIns="32516" rIns="65032" bIns="32516" rtlCol="0">
            <a:spAutoFit/>
          </a:bodyPr>
          <a:lstStyle/>
          <a:p>
            <a:r>
              <a:rPr kumimoji="1" lang="zh-CN" altLang="en-US" sz="4000" b="1" dirty="0">
                <a:solidFill>
                  <a:schemeClr val="accent1"/>
                </a:solidFill>
                <a:latin typeface="微软雅黑" panose="020B0503020204020204" pitchFamily="34" charset="-122"/>
                <a:ea typeface="微软雅黑" panose="020B0503020204020204" pitchFamily="34" charset="-122"/>
              </a:rPr>
              <a:t>谢谢！</a:t>
            </a:r>
          </a:p>
        </p:txBody>
      </p:sp>
      <p:pic>
        <p:nvPicPr>
          <p:cNvPr id="13" name="图片 12">
            <a:extLst>
              <a:ext uri="{FF2B5EF4-FFF2-40B4-BE49-F238E27FC236}">
                <a16:creationId xmlns=""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Tree>
    <p:extLst>
      <p:ext uri="{BB962C8B-B14F-4D97-AF65-F5344CB8AC3E}">
        <p14:creationId xmlns:p14="http://schemas.microsoft.com/office/powerpoint/2010/main" val="3880393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6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炫彩互联网大数据科技信息教育PPT模板"/>
</p:tagLst>
</file>

<file path=ppt/tags/tag1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heme/theme1.xml><?xml version="1.0" encoding="utf-8"?>
<a:theme xmlns:a="http://schemas.openxmlformats.org/drawingml/2006/main" name="Office 主题">
  <a:themeElements>
    <a:clrScheme name="自定义 727">
      <a:dk1>
        <a:sysClr val="windowText" lastClr="000000"/>
      </a:dk1>
      <a:lt1>
        <a:sysClr val="window" lastClr="FFFFFF"/>
      </a:lt1>
      <a:dk2>
        <a:srgbClr val="1F497D"/>
      </a:dk2>
      <a:lt2>
        <a:srgbClr val="EEECE1"/>
      </a:lt2>
      <a:accent1>
        <a:srgbClr val="1C6089"/>
      </a:accent1>
      <a:accent2>
        <a:srgbClr val="C13B30"/>
      </a:accent2>
      <a:accent3>
        <a:srgbClr val="F59B11"/>
      </a:accent3>
      <a:accent4>
        <a:srgbClr val="1C6089"/>
      </a:accent4>
      <a:accent5>
        <a:srgbClr val="C13B30"/>
      </a:accent5>
      <a:accent6>
        <a:srgbClr val="F59B1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1975</TotalTime>
  <Words>11479</Words>
  <Application>Microsoft Office PowerPoint</Application>
  <PresentationFormat>全屏显示(16:9)</PresentationFormat>
  <Paragraphs>462</Paragraphs>
  <Slides>90</Slides>
  <Notes>17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90</vt:i4>
      </vt:variant>
    </vt:vector>
  </HeadingPairs>
  <TitlesOfParts>
    <vt:vector size="99" baseType="lpstr">
      <vt:lpstr>Open Sans</vt:lpstr>
      <vt:lpstr>思源黑体 CN Regular</vt:lpstr>
      <vt:lpstr>宋体</vt:lpstr>
      <vt:lpstr>微软雅黑</vt:lpstr>
      <vt:lpstr>Arial</vt:lpstr>
      <vt:lpstr>Calibri</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admin</dc:creator>
  <cp:lastModifiedBy>Microsoft</cp:lastModifiedBy>
  <cp:revision>223</cp:revision>
  <dcterms:created xsi:type="dcterms:W3CDTF">2017-06-17T16:19:32Z</dcterms:created>
  <dcterms:modified xsi:type="dcterms:W3CDTF">2023-04-28T01:51:39Z</dcterms:modified>
</cp:coreProperties>
</file>