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41.xml" ContentType="application/vnd.openxmlformats-officedocument.presentationml.tags+xml"/>
  <Override PartName="/ppt/notesSlides/notesSlide29.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7"/>
  </p:notesMasterIdLst>
  <p:sldIdLst>
    <p:sldId id="265" r:id="rId2"/>
    <p:sldId id="345" r:id="rId3"/>
    <p:sldId id="266" r:id="rId4"/>
    <p:sldId id="267" r:id="rId5"/>
    <p:sldId id="359" r:id="rId6"/>
    <p:sldId id="268" r:id="rId7"/>
    <p:sldId id="424" r:id="rId8"/>
    <p:sldId id="312" r:id="rId9"/>
    <p:sldId id="285" r:id="rId10"/>
    <p:sldId id="269" r:id="rId11"/>
    <p:sldId id="369" r:id="rId12"/>
    <p:sldId id="425" r:id="rId13"/>
    <p:sldId id="426" r:id="rId14"/>
    <p:sldId id="427" r:id="rId15"/>
    <p:sldId id="428" r:id="rId16"/>
    <p:sldId id="270" r:id="rId17"/>
    <p:sldId id="429" r:id="rId18"/>
    <p:sldId id="430" r:id="rId19"/>
    <p:sldId id="431" r:id="rId20"/>
    <p:sldId id="432" r:id="rId21"/>
    <p:sldId id="433" r:id="rId22"/>
    <p:sldId id="434" r:id="rId23"/>
    <p:sldId id="435" r:id="rId24"/>
    <p:sldId id="436" r:id="rId25"/>
    <p:sldId id="437" r:id="rId26"/>
    <p:sldId id="438" r:id="rId27"/>
    <p:sldId id="439" r:id="rId28"/>
    <p:sldId id="371" r:id="rId29"/>
    <p:sldId id="372" r:id="rId30"/>
    <p:sldId id="373" r:id="rId31"/>
    <p:sldId id="377" r:id="rId32"/>
    <p:sldId id="374" r:id="rId33"/>
    <p:sldId id="378" r:id="rId34"/>
    <p:sldId id="440" r:id="rId35"/>
    <p:sldId id="441" r:id="rId36"/>
    <p:sldId id="442" r:id="rId37"/>
    <p:sldId id="423" r:id="rId38"/>
    <p:sldId id="443" r:id="rId39"/>
    <p:sldId id="363" r:id="rId40"/>
    <p:sldId id="444" r:id="rId41"/>
    <p:sldId id="445" r:id="rId42"/>
    <p:sldId id="375" r:id="rId43"/>
    <p:sldId id="386" r:id="rId44"/>
    <p:sldId id="376" r:id="rId45"/>
    <p:sldId id="446" r:id="rId46"/>
    <p:sldId id="450" r:id="rId47"/>
    <p:sldId id="451" r:id="rId48"/>
    <p:sldId id="452" r:id="rId49"/>
    <p:sldId id="453" r:id="rId50"/>
    <p:sldId id="454" r:id="rId51"/>
    <p:sldId id="455" r:id="rId52"/>
    <p:sldId id="456" r:id="rId53"/>
    <p:sldId id="457" r:id="rId54"/>
    <p:sldId id="458" r:id="rId55"/>
    <p:sldId id="459" r:id="rId56"/>
    <p:sldId id="460" r:id="rId57"/>
    <p:sldId id="461" r:id="rId58"/>
    <p:sldId id="348" r:id="rId59"/>
    <p:sldId id="350" r:id="rId60"/>
    <p:sldId id="355" r:id="rId61"/>
    <p:sldId id="388" r:id="rId62"/>
    <p:sldId id="356" r:id="rId63"/>
    <p:sldId id="389" r:id="rId64"/>
    <p:sldId id="462" r:id="rId65"/>
    <p:sldId id="463" r:id="rId66"/>
    <p:sldId id="464" r:id="rId67"/>
    <p:sldId id="465" r:id="rId68"/>
    <p:sldId id="448" r:id="rId69"/>
    <p:sldId id="466" r:id="rId70"/>
    <p:sldId id="467" r:id="rId71"/>
    <p:sldId id="468" r:id="rId72"/>
    <p:sldId id="469" r:id="rId73"/>
    <p:sldId id="357" r:id="rId74"/>
    <p:sldId id="397" r:id="rId75"/>
    <p:sldId id="358" r:id="rId76"/>
    <p:sldId id="398" r:id="rId77"/>
    <p:sldId id="470" r:id="rId78"/>
    <p:sldId id="399" r:id="rId79"/>
    <p:sldId id="472" r:id="rId80"/>
    <p:sldId id="473" r:id="rId81"/>
    <p:sldId id="474" r:id="rId82"/>
    <p:sldId id="475" r:id="rId83"/>
    <p:sldId id="476" r:id="rId84"/>
    <p:sldId id="477" r:id="rId85"/>
    <p:sldId id="478" r:id="rId86"/>
    <p:sldId id="479" r:id="rId87"/>
    <p:sldId id="480" r:id="rId88"/>
    <p:sldId id="481" r:id="rId89"/>
    <p:sldId id="482" r:id="rId90"/>
    <p:sldId id="483" r:id="rId91"/>
    <p:sldId id="484" r:id="rId92"/>
    <p:sldId id="485" r:id="rId93"/>
    <p:sldId id="413" r:id="rId94"/>
    <p:sldId id="414" r:id="rId95"/>
    <p:sldId id="415" r:id="rId96"/>
    <p:sldId id="486" r:id="rId97"/>
    <p:sldId id="416" r:id="rId98"/>
    <p:sldId id="487" r:id="rId99"/>
    <p:sldId id="488" r:id="rId100"/>
    <p:sldId id="418" r:id="rId101"/>
    <p:sldId id="490" r:id="rId102"/>
    <p:sldId id="489" r:id="rId103"/>
    <p:sldId id="419" r:id="rId104"/>
    <p:sldId id="491" r:id="rId105"/>
    <p:sldId id="344" r:id="rId106"/>
  </p:sldIdLst>
  <p:sldSz cx="9144000" cy="5143500" type="screen16x9"/>
  <p:notesSz cx="6858000" cy="9144000"/>
  <p:custDataLst>
    <p:tags r:id="rId108"/>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9" autoAdjust="0"/>
    <p:restoredTop sz="94660"/>
  </p:normalViewPr>
  <p:slideViewPr>
    <p:cSldViewPr>
      <p:cViewPr varScale="1">
        <p:scale>
          <a:sx n="141" d="100"/>
          <a:sy n="141" d="100"/>
        </p:scale>
        <p:origin x="654" y="12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7592"/>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notesMaster" Target="notesMasters/notes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gs" Target="tags/tag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2023-04-25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CABDA4-9D8D-424B-98AF-F9FAEF4E80D4}" type="slidenum">
              <a:rPr lang="zh-CN" altLang="en-US" smtClean="0"/>
              <a:pPr/>
              <a:t>20</a:t>
            </a:fld>
            <a:endParaRPr lang="zh-CN" altLang="en-US"/>
          </a:p>
        </p:txBody>
      </p:sp>
    </p:spTree>
    <p:extLst>
      <p:ext uri="{BB962C8B-B14F-4D97-AF65-F5344CB8AC3E}">
        <p14:creationId xmlns:p14="http://schemas.microsoft.com/office/powerpoint/2010/main" val="344340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CABDA4-9D8D-424B-98AF-F9FAEF4E80D4}" type="slidenum">
              <a:rPr lang="zh-CN" altLang="en-US" smtClean="0"/>
              <a:pPr/>
              <a:t>21</a:t>
            </a:fld>
            <a:endParaRPr lang="zh-CN" altLang="en-US"/>
          </a:p>
        </p:txBody>
      </p:sp>
    </p:spTree>
    <p:extLst>
      <p:ext uri="{BB962C8B-B14F-4D97-AF65-F5344CB8AC3E}">
        <p14:creationId xmlns:p14="http://schemas.microsoft.com/office/powerpoint/2010/main" val="3703993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CABDA4-9D8D-424B-98AF-F9FAEF4E80D4}" type="slidenum">
              <a:rPr lang="zh-CN" altLang="en-US" smtClean="0"/>
              <a:pPr/>
              <a:t>23</a:t>
            </a:fld>
            <a:endParaRPr lang="zh-CN" altLang="en-US"/>
          </a:p>
        </p:txBody>
      </p:sp>
    </p:spTree>
    <p:extLst>
      <p:ext uri="{BB962C8B-B14F-4D97-AF65-F5344CB8AC3E}">
        <p14:creationId xmlns:p14="http://schemas.microsoft.com/office/powerpoint/2010/main" val="4210551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FCABDA4-9D8D-424B-98AF-F9FAEF4E80D4}" type="slidenum">
              <a:rPr lang="zh-CN" altLang="en-US" smtClean="0"/>
              <a:pPr/>
              <a:t>27</a:t>
            </a:fld>
            <a:endParaRPr lang="zh-CN" altLang="en-US"/>
          </a:p>
        </p:txBody>
      </p:sp>
    </p:spTree>
    <p:extLst>
      <p:ext uri="{BB962C8B-B14F-4D97-AF65-F5344CB8AC3E}">
        <p14:creationId xmlns:p14="http://schemas.microsoft.com/office/powerpoint/2010/main" val="1276029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28</a:t>
            </a:fld>
            <a:endParaRPr lang="zh-CN" altLang="en-US"/>
          </a:p>
        </p:txBody>
      </p:sp>
    </p:spTree>
    <p:extLst>
      <p:ext uri="{BB962C8B-B14F-4D97-AF65-F5344CB8AC3E}">
        <p14:creationId xmlns:p14="http://schemas.microsoft.com/office/powerpoint/2010/main" val="1144625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29</a:t>
            </a:fld>
            <a:endParaRPr lang="zh-CN" altLang="en-US"/>
          </a:p>
        </p:txBody>
      </p:sp>
    </p:spTree>
    <p:extLst>
      <p:ext uri="{BB962C8B-B14F-4D97-AF65-F5344CB8AC3E}">
        <p14:creationId xmlns:p14="http://schemas.microsoft.com/office/powerpoint/2010/main" val="2919874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30</a:t>
            </a:fld>
            <a:endParaRPr lang="zh-CN" altLang="en-US"/>
          </a:p>
        </p:txBody>
      </p:sp>
    </p:spTree>
    <p:extLst>
      <p:ext uri="{BB962C8B-B14F-4D97-AF65-F5344CB8AC3E}">
        <p14:creationId xmlns:p14="http://schemas.microsoft.com/office/powerpoint/2010/main" val="239568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31</a:t>
            </a:fld>
            <a:endParaRPr lang="zh-CN" altLang="en-US" dirty="0">
              <a:solidFill>
                <a:prstClr val="black"/>
              </a:solidFill>
            </a:endParaRPr>
          </a:p>
        </p:txBody>
      </p:sp>
    </p:spTree>
    <p:extLst>
      <p:ext uri="{BB962C8B-B14F-4D97-AF65-F5344CB8AC3E}">
        <p14:creationId xmlns:p14="http://schemas.microsoft.com/office/powerpoint/2010/main" val="3821559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32</a:t>
            </a:fld>
            <a:endParaRPr lang="zh-CN" altLang="en-US"/>
          </a:p>
        </p:txBody>
      </p:sp>
    </p:spTree>
    <p:extLst>
      <p:ext uri="{BB962C8B-B14F-4D97-AF65-F5344CB8AC3E}">
        <p14:creationId xmlns:p14="http://schemas.microsoft.com/office/powerpoint/2010/main" val="4009887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42</a:t>
            </a:fld>
            <a:endParaRPr lang="zh-CN" altLang="en-US"/>
          </a:p>
        </p:txBody>
      </p:sp>
    </p:spTree>
    <p:extLst>
      <p:ext uri="{BB962C8B-B14F-4D97-AF65-F5344CB8AC3E}">
        <p14:creationId xmlns:p14="http://schemas.microsoft.com/office/powerpoint/2010/main" val="1951684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44</a:t>
            </a:fld>
            <a:endParaRPr lang="zh-CN" altLang="en-US"/>
          </a:p>
        </p:txBody>
      </p:sp>
    </p:spTree>
    <p:extLst>
      <p:ext uri="{BB962C8B-B14F-4D97-AF65-F5344CB8AC3E}">
        <p14:creationId xmlns:p14="http://schemas.microsoft.com/office/powerpoint/2010/main" val="1920399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58</a:t>
            </a:fld>
            <a:endParaRPr lang="zh-CN" altLang="en-US"/>
          </a:p>
        </p:txBody>
      </p:sp>
    </p:spTree>
    <p:extLst>
      <p:ext uri="{BB962C8B-B14F-4D97-AF65-F5344CB8AC3E}">
        <p14:creationId xmlns:p14="http://schemas.microsoft.com/office/powerpoint/2010/main" val="2576262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59</a:t>
            </a:fld>
            <a:endParaRPr lang="zh-CN" altLang="en-US"/>
          </a:p>
        </p:txBody>
      </p:sp>
    </p:spTree>
    <p:extLst>
      <p:ext uri="{BB962C8B-B14F-4D97-AF65-F5344CB8AC3E}">
        <p14:creationId xmlns:p14="http://schemas.microsoft.com/office/powerpoint/2010/main" val="1682253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60</a:t>
            </a:fld>
            <a:endParaRPr lang="zh-CN" altLang="en-US"/>
          </a:p>
        </p:txBody>
      </p:sp>
    </p:spTree>
    <p:extLst>
      <p:ext uri="{BB962C8B-B14F-4D97-AF65-F5344CB8AC3E}">
        <p14:creationId xmlns:p14="http://schemas.microsoft.com/office/powerpoint/2010/main" val="2270218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61</a:t>
            </a:fld>
            <a:endParaRPr lang="zh-CN" altLang="en-US" dirty="0">
              <a:solidFill>
                <a:prstClr val="black"/>
              </a:solidFill>
            </a:endParaRPr>
          </a:p>
        </p:txBody>
      </p:sp>
    </p:spTree>
    <p:extLst>
      <p:ext uri="{BB962C8B-B14F-4D97-AF65-F5344CB8AC3E}">
        <p14:creationId xmlns:p14="http://schemas.microsoft.com/office/powerpoint/2010/main" val="255460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62</a:t>
            </a:fld>
            <a:endParaRPr lang="zh-CN" altLang="en-US"/>
          </a:p>
        </p:txBody>
      </p:sp>
    </p:spTree>
    <p:extLst>
      <p:ext uri="{BB962C8B-B14F-4D97-AF65-F5344CB8AC3E}">
        <p14:creationId xmlns:p14="http://schemas.microsoft.com/office/powerpoint/2010/main" val="40463373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73</a:t>
            </a:fld>
            <a:endParaRPr lang="zh-CN" altLang="en-US"/>
          </a:p>
        </p:txBody>
      </p:sp>
    </p:spTree>
    <p:extLst>
      <p:ext uri="{BB962C8B-B14F-4D97-AF65-F5344CB8AC3E}">
        <p14:creationId xmlns:p14="http://schemas.microsoft.com/office/powerpoint/2010/main" val="36624483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75</a:t>
            </a:fld>
            <a:endParaRPr lang="zh-CN" altLang="en-US"/>
          </a:p>
        </p:txBody>
      </p:sp>
    </p:spTree>
    <p:extLst>
      <p:ext uri="{BB962C8B-B14F-4D97-AF65-F5344CB8AC3E}">
        <p14:creationId xmlns:p14="http://schemas.microsoft.com/office/powerpoint/2010/main" val="88057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93</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105</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61CE28-9E00-4AC3-9532-859389B8A20D}" type="slidenum">
              <a:rPr lang="zh-CN" altLang="en-US" smtClean="0"/>
              <a:t>8</a:t>
            </a:fld>
            <a:endParaRPr lang="zh-CN" altLang="en-US"/>
          </a:p>
        </p:txBody>
      </p:sp>
    </p:spTree>
    <p:extLst>
      <p:ext uri="{BB962C8B-B14F-4D97-AF65-F5344CB8AC3E}">
        <p14:creationId xmlns:p14="http://schemas.microsoft.com/office/powerpoint/2010/main" val="3514932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774B59-A258-456D-9819-D068518269D7}" type="slidenum">
              <a:rPr lang="zh-CN" altLang="en-US" smtClean="0"/>
              <a:t>9</a:t>
            </a:fld>
            <a:endParaRPr lang="zh-CN" altLang="en-US"/>
          </a:p>
        </p:txBody>
      </p:sp>
    </p:spTree>
    <p:extLst>
      <p:ext uri="{BB962C8B-B14F-4D97-AF65-F5344CB8AC3E}">
        <p14:creationId xmlns:p14="http://schemas.microsoft.com/office/powerpoint/2010/main" val="3886870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2023-04-25</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2023-04-25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2023-04-25</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6.png"/><Relationship Id="rId4"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7.jpeg"/><Relationship Id="rId4"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10.jpe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5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5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5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5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Layout" Target="../slideLayouts/slideLayout7.xml"/><Relationship Id="rId4" Type="http://schemas.openxmlformats.org/officeDocument/2006/relationships/tags" Target="../tags/tag4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7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3" Type="http://schemas.openxmlformats.org/officeDocument/2006/relationships/tags" Target="../tags/tag44.xml"/><Relationship Id="rId21" Type="http://schemas.openxmlformats.org/officeDocument/2006/relationships/tags" Target="../tags/tag62.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tags" Target="../tags/tag56.xml"/><Relationship Id="rId10" Type="http://schemas.openxmlformats.org/officeDocument/2006/relationships/tags" Target="../tags/tag51.xml"/><Relationship Id="rId19" Type="http://schemas.openxmlformats.org/officeDocument/2006/relationships/tags" Target="../tags/tag60.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tags" Target="../tags/tag80.xml"/><Relationship Id="rId3" Type="http://schemas.openxmlformats.org/officeDocument/2006/relationships/tags" Target="../tags/tag65.xml"/><Relationship Id="rId21" Type="http://schemas.openxmlformats.org/officeDocument/2006/relationships/tags" Target="../tags/tag83.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tags" Target="../tags/tag79.xml"/><Relationship Id="rId2" Type="http://schemas.openxmlformats.org/officeDocument/2006/relationships/tags" Target="../tags/tag64.xml"/><Relationship Id="rId16" Type="http://schemas.openxmlformats.org/officeDocument/2006/relationships/tags" Target="../tags/tag78.xml"/><Relationship Id="rId20" Type="http://schemas.openxmlformats.org/officeDocument/2006/relationships/tags" Target="../tags/tag82.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tags" Target="../tags/tag77.xml"/><Relationship Id="rId10" Type="http://schemas.openxmlformats.org/officeDocument/2006/relationships/tags" Target="../tags/tag72.xml"/><Relationship Id="rId19" Type="http://schemas.openxmlformats.org/officeDocument/2006/relationships/tags" Target="../tags/tag81.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 Id="rId22"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7" y="2971546"/>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4481990" y="2107449"/>
            <a:ext cx="4176463" cy="496554"/>
          </a:xfrm>
          <a:prstGeom prst="rect">
            <a:avLst/>
          </a:prstGeom>
          <a:noFill/>
        </p:spPr>
        <p:txBody>
          <a:bodyPr wrap="square" lIns="65032" tIns="32516" rIns="65032" bIns="32516" rtlCol="0">
            <a:spAutoFit/>
          </a:bodyPr>
          <a:lstStyle/>
          <a:p>
            <a:r>
              <a:rPr kumimoji="1" lang="zh-CN" altLang="en-US" sz="2800" b="1" dirty="0">
                <a:solidFill>
                  <a:schemeClr val="accent1"/>
                </a:solidFill>
                <a:latin typeface="微软雅黑" panose="020B0503020204020204" pitchFamily="34" charset="-122"/>
                <a:ea typeface="微软雅黑" panose="020B0503020204020204" pitchFamily="34" charset="-122"/>
              </a:rPr>
              <a:t>项目</a:t>
            </a:r>
            <a:r>
              <a:rPr kumimoji="1" lang="en-US" altLang="zh-CN" sz="2800" b="1" dirty="0">
                <a:solidFill>
                  <a:schemeClr val="accent1"/>
                </a:solidFill>
                <a:latin typeface="微软雅黑" panose="020B0503020204020204" pitchFamily="34" charset="-122"/>
                <a:ea typeface="微软雅黑" panose="020B0503020204020204" pitchFamily="34" charset="-122"/>
              </a:rPr>
              <a:t>9 </a:t>
            </a:r>
            <a:r>
              <a:rPr kumimoji="1" lang="zh-CN" altLang="en-US" sz="2800" b="1" dirty="0">
                <a:solidFill>
                  <a:schemeClr val="accent1"/>
                </a:solidFill>
                <a:latin typeface="微软雅黑" panose="020B0503020204020204" pitchFamily="34" charset="-122"/>
                <a:ea typeface="微软雅黑" panose="020B0503020204020204" pitchFamily="34" charset="-122"/>
              </a:rPr>
              <a:t>树立网络安全意识</a:t>
            </a: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3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）网络安全机制</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323528" y="1239602"/>
            <a:ext cx="8410425" cy="3717943"/>
            <a:chOff x="1200150" y="1847849"/>
            <a:chExt cx="9867900" cy="2754079"/>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2754079"/>
              <a:chOff x="1200150" y="1847849"/>
              <a:chExt cx="9867900" cy="2754079"/>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266538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228956" y="4495961"/>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26281" y="1968226"/>
              <a:ext cx="9604928" cy="2593156"/>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）加密技术。</a:t>
              </a:r>
            </a:p>
            <a:p>
              <a:pPr indent="450000">
                <a:lnSpc>
                  <a:spcPct val="150000"/>
                </a:lnSpc>
              </a:pPr>
              <a:r>
                <a:rPr lang="zh-CN" altLang="en-US" sz="1500" dirty="0">
                  <a:solidFill>
                    <a:schemeClr val="tx1">
                      <a:lumMod val="85000"/>
                      <a:lumOff val="15000"/>
                    </a:schemeClr>
                  </a:solidFill>
                  <a:latin typeface="+mn-ea"/>
                </a:rPr>
                <a:t>加密是提供信息保密的核心方法。加密算法除了提供信息的保密性之外，它和其他技术结合，还能提供信息的完整性。</a:t>
              </a:r>
              <a:endParaRPr lang="en-US" altLang="zh-CN" sz="1500" dirty="0">
                <a:solidFill>
                  <a:schemeClr val="tx1">
                    <a:lumMod val="85000"/>
                    <a:lumOff val="15000"/>
                  </a:schemeClr>
                </a:solidFill>
                <a:latin typeface="+mn-ea"/>
              </a:endParaRPr>
            </a:p>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）认证技术。</a:t>
              </a:r>
            </a:p>
            <a:p>
              <a:pPr indent="450000">
                <a:lnSpc>
                  <a:spcPct val="150000"/>
                </a:lnSpc>
              </a:pPr>
              <a:r>
                <a:rPr lang="zh-CN" altLang="en-US" sz="1500" dirty="0">
                  <a:solidFill>
                    <a:schemeClr val="tx1">
                      <a:lumMod val="85000"/>
                      <a:lumOff val="15000"/>
                    </a:schemeClr>
                  </a:solidFill>
                  <a:latin typeface="+mn-ea"/>
                </a:rPr>
                <a:t>网络安全认证技术是网络安全技术的重要组成部分之一。认证，指的是证实被认证对象是否属实和是否有效的一个过程。其基本思想是通过验证被认证对象的属性来达到确认被认证对象是否真实有效的目的，被认证对象的属性可以是口令、数字签名或者如指纹、声音、视网膜这样的生理特征。认证常常被用于通信双方相互确认身份，以保证通信的安全。认证技术一般可以分为两种：身份认证和消息认证。</a:t>
              </a:r>
            </a:p>
            <a:p>
              <a:pPr indent="450000">
                <a:lnSpc>
                  <a:spcPct val="150000"/>
                </a:lnSpc>
              </a:pPr>
              <a:endParaRPr lang="zh-CN" altLang="en-US" sz="1500" dirty="0">
                <a:solidFill>
                  <a:schemeClr val="tx1">
                    <a:lumMod val="85000"/>
                    <a:lumOff val="15000"/>
                  </a:schemeClr>
                </a:solidFill>
                <a:latin typeface="+mn-ea"/>
              </a:endParaRPr>
            </a:p>
          </p:txBody>
        </p:sp>
      </p:grpSp>
    </p:spTree>
    <p:extLst>
      <p:ext uri="{BB962C8B-B14F-4D97-AF65-F5344CB8AC3E}">
        <p14:creationId xmlns:p14="http://schemas.microsoft.com/office/powerpoint/2010/main" val="11519470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防火墙技术</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4"/>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3678"/>
              <a:ext cx="9604929" cy="709449"/>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Internet</a:t>
              </a:r>
              <a:r>
                <a:rPr lang="zh-CN" altLang="en-US" sz="1500" dirty="0">
                  <a:solidFill>
                    <a:schemeClr val="tx1">
                      <a:lumMod val="85000"/>
                      <a:lumOff val="15000"/>
                    </a:schemeClr>
                  </a:solidFill>
                  <a:latin typeface="+mn-ea"/>
                </a:rPr>
                <a:t>的迅速发展和普及应用，为人们检索和共享信息资源提供了方便，但随之而来的是对信息资源的污染和破坏变得更容易了。为了保护数据和资源的安全，人们制造了防火墙。就像建筑防火墙或护城河能够保护建筑物及其内部资源安全或保护城市免受侵害一样，网络防火墙能够防止外部网络上的各种危害入侵到内部网络。</a:t>
              </a:r>
            </a:p>
          </p:txBody>
        </p:sp>
      </p:grpSp>
    </p:spTree>
    <p:extLst>
      <p:ext uri="{BB962C8B-B14F-4D97-AF65-F5344CB8AC3E}">
        <p14:creationId xmlns:p14="http://schemas.microsoft.com/office/powerpoint/2010/main" val="262837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）防火墙的功能</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216363" y="1131590"/>
            <a:ext cx="4571661" cy="3860988"/>
            <a:chOff x="1200150" y="1847849"/>
            <a:chExt cx="9867900" cy="2754079"/>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2754079"/>
              <a:chOff x="1200150" y="1847849"/>
              <a:chExt cx="9867900" cy="2754079"/>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266538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228956" y="4495961"/>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463124" y="1950577"/>
              <a:ext cx="9604926" cy="2034054"/>
            </a:xfrm>
            <a:prstGeom prst="rect">
              <a:avLst/>
            </a:prstGeom>
            <a:noFill/>
          </p:spPr>
          <p:txBody>
            <a:bodyPr wrap="square" rtlCol="0">
              <a:spAutoFit/>
            </a:bodyPr>
            <a:lstStyle/>
            <a:p>
              <a:pPr indent="450000">
                <a:lnSpc>
                  <a:spcPct val="150000"/>
                </a:lnSpc>
              </a:pPr>
              <a:r>
                <a:rPr lang="zh-CN" altLang="en-US" sz="1600" kern="100" dirty="0">
                  <a:effectLst/>
                  <a:latin typeface="Calibri" panose="020F0502020204030204" pitchFamily="34" charset="0"/>
                  <a:ea typeface="宋体" panose="02010600030101010101" pitchFamily="2" charset="-122"/>
                  <a:cs typeface="Times New Roman" panose="02020603050405020304" pitchFamily="18" charset="0"/>
                </a:rPr>
                <a:t>网络防火墙是企业内部网和外部网（</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Internet</a:t>
              </a:r>
              <a:r>
                <a:rPr lang="zh-CN" altLang="en-US" sz="1600" kern="100" dirty="0">
                  <a:effectLst/>
                  <a:latin typeface="Calibri" panose="020F0502020204030204" pitchFamily="34" charset="0"/>
                  <a:ea typeface="宋体" panose="02010600030101010101" pitchFamily="2" charset="-122"/>
                  <a:cs typeface="Times New Roman" panose="02020603050405020304" pitchFamily="18" charset="0"/>
                </a:rPr>
                <a:t>）之间所设立的执行访问控制策略的安全系统，它在内部网和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Internet</a:t>
              </a:r>
              <a:r>
                <a:rPr lang="zh-CN" altLang="en-US" sz="1600" kern="100" dirty="0">
                  <a:effectLst/>
                  <a:latin typeface="Calibri" panose="020F0502020204030204" pitchFamily="34" charset="0"/>
                  <a:ea typeface="宋体" panose="02010600030101010101" pitchFamily="2" charset="-122"/>
                  <a:cs typeface="Times New Roman" panose="02020603050405020304" pitchFamily="18" charset="0"/>
                </a:rPr>
                <a:t>之间设置控制，以阻止外界对内部资源的非法访问，也可以防止内部对外部的不安全访问。设置防火墙的思想就是在内部、外部两个网络之间建立一个具有安全控制机制的安全控制点，通过允许、拒绝或重新定向经过防火墙的数据流，实现对内部网服务和访问的安全审计和控制。</a:t>
              </a:r>
              <a:endPar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pic>
        <p:nvPicPr>
          <p:cNvPr id="9" name="图片 8">
            <a:extLst>
              <a:ext uri="{FF2B5EF4-FFF2-40B4-BE49-F238E27FC236}">
                <a16:creationId xmlns:a16="http://schemas.microsoft.com/office/drawing/2014/main" id="{C9335E27-3C4D-49FD-9380-14A51FE5C066}"/>
              </a:ext>
            </a:extLst>
          </p:cNvPr>
          <p:cNvPicPr/>
          <p:nvPr/>
        </p:nvPicPr>
        <p:blipFill>
          <a:blip r:embed="rId2">
            <a:extLst>
              <a:ext uri="{28A0092B-C50C-407E-A947-70E740481C1C}">
                <a14:useLocalDpi xmlns:a14="http://schemas.microsoft.com/office/drawing/2010/main" val="0"/>
              </a:ext>
            </a:extLst>
          </a:blip>
          <a:stretch>
            <a:fillRect/>
          </a:stretch>
        </p:blipFill>
        <p:spPr>
          <a:xfrm>
            <a:off x="4872454" y="1635646"/>
            <a:ext cx="4061169" cy="2700300"/>
          </a:xfrm>
          <a:prstGeom prst="rect">
            <a:avLst/>
          </a:prstGeom>
        </p:spPr>
      </p:pic>
    </p:spTree>
    <p:extLst>
      <p:ext uri="{BB962C8B-B14F-4D97-AF65-F5344CB8AC3E}">
        <p14:creationId xmlns:p14="http://schemas.microsoft.com/office/powerpoint/2010/main" val="3220582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）防火墙的功能</a:t>
            </a:r>
          </a:p>
        </p:txBody>
      </p:sp>
      <p:cxnSp>
        <p:nvCxnSpPr>
          <p:cNvPr id="10" name="直接连接符 9">
            <a:extLst>
              <a:ext uri="{FF2B5EF4-FFF2-40B4-BE49-F238E27FC236}">
                <a16:creationId xmlns:a16="http://schemas.microsoft.com/office/drawing/2014/main" id="{E06B5D5F-8ADD-4949-BCDE-5F12D443C61D}"/>
              </a:ext>
            </a:extLst>
          </p:cNvPr>
          <p:cNvCxnSpPr/>
          <p:nvPr/>
        </p:nvCxnSpPr>
        <p:spPr>
          <a:xfrm>
            <a:off x="3049904" y="2211183"/>
            <a:ext cx="304038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a16="http://schemas.microsoft.com/office/drawing/2014/main" id="{04999425-29A7-4223-A58D-55BBF3F54E8C}"/>
              </a:ext>
            </a:extLst>
          </p:cNvPr>
          <p:cNvCxnSpPr/>
          <p:nvPr/>
        </p:nvCxnSpPr>
        <p:spPr>
          <a:xfrm>
            <a:off x="4581524" y="2219420"/>
            <a:ext cx="875144" cy="82434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a:extLst>
              <a:ext uri="{FF2B5EF4-FFF2-40B4-BE49-F238E27FC236}">
                <a16:creationId xmlns:a16="http://schemas.microsoft.com/office/drawing/2014/main" id="{AAABDC08-0200-4A99-8CBF-7AB57B482447}"/>
              </a:ext>
            </a:extLst>
          </p:cNvPr>
          <p:cNvCxnSpPr/>
          <p:nvPr/>
        </p:nvCxnSpPr>
        <p:spPr>
          <a:xfrm flipH="1">
            <a:off x="3697606" y="2219420"/>
            <a:ext cx="875144" cy="82434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椭圆 14">
            <a:extLst>
              <a:ext uri="{FF2B5EF4-FFF2-40B4-BE49-F238E27FC236}">
                <a16:creationId xmlns:a16="http://schemas.microsoft.com/office/drawing/2014/main" id="{D6E676EA-ECA6-46A9-B233-779D3AB99639}"/>
              </a:ext>
            </a:extLst>
          </p:cNvPr>
          <p:cNvSpPr/>
          <p:nvPr/>
        </p:nvSpPr>
        <p:spPr>
          <a:xfrm>
            <a:off x="2289810" y="1869594"/>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16" name="椭圆 15">
            <a:extLst>
              <a:ext uri="{FF2B5EF4-FFF2-40B4-BE49-F238E27FC236}">
                <a16:creationId xmlns:a16="http://schemas.microsoft.com/office/drawing/2014/main" id="{71AE0709-A122-4A79-AB22-980F0D57CE40}"/>
              </a:ext>
            </a:extLst>
          </p:cNvPr>
          <p:cNvSpPr/>
          <p:nvPr/>
        </p:nvSpPr>
        <p:spPr>
          <a:xfrm>
            <a:off x="6092191" y="1869594"/>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17" name="椭圆 16">
            <a:extLst>
              <a:ext uri="{FF2B5EF4-FFF2-40B4-BE49-F238E27FC236}">
                <a16:creationId xmlns:a16="http://schemas.microsoft.com/office/drawing/2014/main" id="{47CF9EA6-9702-45B2-BF8A-7B9E6D80E5DF}"/>
              </a:ext>
            </a:extLst>
          </p:cNvPr>
          <p:cNvSpPr/>
          <p:nvPr/>
        </p:nvSpPr>
        <p:spPr>
          <a:xfrm>
            <a:off x="5354767" y="2921154"/>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18" name="椭圆 17">
            <a:extLst>
              <a:ext uri="{FF2B5EF4-FFF2-40B4-BE49-F238E27FC236}">
                <a16:creationId xmlns:a16="http://schemas.microsoft.com/office/drawing/2014/main" id="{621BC1D2-EDB8-4709-A12C-7137C4EB937D}"/>
              </a:ext>
            </a:extLst>
          </p:cNvPr>
          <p:cNvSpPr/>
          <p:nvPr/>
        </p:nvSpPr>
        <p:spPr>
          <a:xfrm>
            <a:off x="3059832" y="2894900"/>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20" name="矩形 19">
            <a:extLst>
              <a:ext uri="{FF2B5EF4-FFF2-40B4-BE49-F238E27FC236}">
                <a16:creationId xmlns:a16="http://schemas.microsoft.com/office/drawing/2014/main" id="{E5B8948E-4022-46B2-837B-CA0DE6C831A2}"/>
              </a:ext>
            </a:extLst>
          </p:cNvPr>
          <p:cNvSpPr/>
          <p:nvPr/>
        </p:nvSpPr>
        <p:spPr>
          <a:xfrm>
            <a:off x="6984268" y="1923678"/>
            <a:ext cx="1096404" cy="626262"/>
          </a:xfrm>
          <a:prstGeom prst="rect">
            <a:avLst/>
          </a:prstGeom>
        </p:spPr>
        <p:txBody>
          <a:bodyPr vert="horz" wrap="square" lIns="91424" tIns="45712" rIns="91424" bIns="45712">
            <a:noAutofit/>
          </a:bodyPr>
          <a:lstStyle/>
          <a:p>
            <a:pPr>
              <a:lnSpc>
                <a:spcPct val="120000"/>
              </a:lnSpc>
            </a:pPr>
            <a:r>
              <a:rPr lang="zh-CN" altLang="en-US" sz="1400" dirty="0">
                <a:solidFill>
                  <a:schemeClr val="tx1">
                    <a:lumMod val="85000"/>
                    <a:lumOff val="15000"/>
                  </a:schemeClr>
                </a:solidFill>
                <a:latin typeface="+mn-ea"/>
              </a:rPr>
              <a:t>网络安全策略检查。</a:t>
            </a:r>
          </a:p>
        </p:txBody>
      </p:sp>
      <p:sp>
        <p:nvSpPr>
          <p:cNvPr id="21" name="矩形 20">
            <a:extLst>
              <a:ext uri="{FF2B5EF4-FFF2-40B4-BE49-F238E27FC236}">
                <a16:creationId xmlns:a16="http://schemas.microsoft.com/office/drawing/2014/main" id="{DB426FFF-03DC-46E1-AD62-E688EC7FE429}"/>
              </a:ext>
            </a:extLst>
          </p:cNvPr>
          <p:cNvSpPr/>
          <p:nvPr/>
        </p:nvSpPr>
        <p:spPr>
          <a:xfrm>
            <a:off x="6194494" y="3529664"/>
            <a:ext cx="1833890" cy="626262"/>
          </a:xfrm>
          <a:prstGeom prst="rect">
            <a:avLst/>
          </a:prstGeom>
        </p:spPr>
        <p:txBody>
          <a:bodyPr vert="horz" wrap="square" lIns="91424" tIns="45712" rIns="91424" bIns="45712">
            <a:noAutofit/>
          </a:bodyPr>
          <a:lstStyle/>
          <a:p>
            <a:pPr>
              <a:lnSpc>
                <a:spcPct val="120000"/>
              </a:lnSpc>
            </a:pPr>
            <a:r>
              <a:rPr lang="zh-CN" altLang="en-US" sz="1400" dirty="0">
                <a:solidFill>
                  <a:schemeClr val="tx1">
                    <a:lumMod val="85000"/>
                    <a:lumOff val="15000"/>
                  </a:schemeClr>
                </a:solidFill>
                <a:latin typeface="+mn-ea"/>
              </a:rPr>
              <a:t>限制暴露用户点，控制对特殊站点的访问；</a:t>
            </a:r>
          </a:p>
        </p:txBody>
      </p:sp>
      <p:sp>
        <p:nvSpPr>
          <p:cNvPr id="23" name="矩形 22">
            <a:extLst>
              <a:ext uri="{FF2B5EF4-FFF2-40B4-BE49-F238E27FC236}">
                <a16:creationId xmlns:a16="http://schemas.microsoft.com/office/drawing/2014/main" id="{66918B1E-AE84-45CA-968C-3306DD3102DC}"/>
              </a:ext>
            </a:extLst>
          </p:cNvPr>
          <p:cNvSpPr/>
          <p:nvPr/>
        </p:nvSpPr>
        <p:spPr>
          <a:xfrm>
            <a:off x="1479860" y="3457656"/>
            <a:ext cx="1477077" cy="626262"/>
          </a:xfrm>
          <a:prstGeom prst="rect">
            <a:avLst/>
          </a:prstGeom>
        </p:spPr>
        <p:txBody>
          <a:bodyPr vert="horz" wrap="square" lIns="91424" tIns="45712" rIns="91424" bIns="45712">
            <a:noAutofit/>
          </a:bodyPr>
          <a:lstStyle/>
          <a:p>
            <a:pPr algn="r">
              <a:lnSpc>
                <a:spcPct val="120000"/>
              </a:lnSpc>
            </a:pPr>
            <a:r>
              <a:rPr lang="zh-CN" altLang="en-US" sz="1400" dirty="0">
                <a:solidFill>
                  <a:schemeClr val="tx1">
                    <a:lumMod val="85000"/>
                    <a:lumOff val="15000"/>
                  </a:schemeClr>
                </a:solidFill>
                <a:latin typeface="+mn-ea"/>
              </a:rPr>
              <a:t>记录和统计网络的访问活动；</a:t>
            </a:r>
          </a:p>
        </p:txBody>
      </p:sp>
      <p:sp>
        <p:nvSpPr>
          <p:cNvPr id="24" name="矩形 23">
            <a:extLst>
              <a:ext uri="{FF2B5EF4-FFF2-40B4-BE49-F238E27FC236}">
                <a16:creationId xmlns:a16="http://schemas.microsoft.com/office/drawing/2014/main" id="{82D2C656-6F27-4412-831F-7D6C234F6A70}"/>
              </a:ext>
            </a:extLst>
          </p:cNvPr>
          <p:cNvSpPr/>
          <p:nvPr/>
        </p:nvSpPr>
        <p:spPr>
          <a:xfrm>
            <a:off x="810431" y="1909484"/>
            <a:ext cx="1431064" cy="626262"/>
          </a:xfrm>
          <a:prstGeom prst="rect">
            <a:avLst/>
          </a:prstGeom>
        </p:spPr>
        <p:txBody>
          <a:bodyPr vert="horz" wrap="square" lIns="91424" tIns="45712" rIns="91424" bIns="45712">
            <a:noAutofit/>
          </a:bodyPr>
          <a:lstStyle/>
          <a:p>
            <a:pPr algn="r">
              <a:lnSpc>
                <a:spcPct val="120000"/>
              </a:lnSpc>
            </a:pPr>
            <a:r>
              <a:rPr lang="zh-CN" altLang="en-US" sz="1400" dirty="0">
                <a:solidFill>
                  <a:schemeClr val="tx1">
                    <a:lumMod val="85000"/>
                    <a:lumOff val="15000"/>
                  </a:schemeClr>
                </a:solidFill>
                <a:latin typeface="+mn-ea"/>
              </a:rPr>
              <a:t>强化网络安全策略，集中化的网络安全管理；</a:t>
            </a:r>
          </a:p>
        </p:txBody>
      </p:sp>
      <p:sp>
        <p:nvSpPr>
          <p:cNvPr id="26" name="Freeform 373">
            <a:extLst>
              <a:ext uri="{FF2B5EF4-FFF2-40B4-BE49-F238E27FC236}">
                <a16:creationId xmlns:a16="http://schemas.microsoft.com/office/drawing/2014/main" id="{569950D3-6D75-4D06-B7A6-7E65A6F019C9}"/>
              </a:ext>
            </a:extLst>
          </p:cNvPr>
          <p:cNvSpPr>
            <a:spLocks noEditPoints="1"/>
          </p:cNvSpPr>
          <p:nvPr/>
        </p:nvSpPr>
        <p:spPr bwMode="auto">
          <a:xfrm>
            <a:off x="2498842" y="2076095"/>
            <a:ext cx="343936" cy="348208"/>
          </a:xfrm>
          <a:custGeom>
            <a:avLst/>
            <a:gdLst>
              <a:gd name="T0" fmla="*/ 65 w 68"/>
              <a:gd name="T1" fmla="*/ 29 h 69"/>
              <a:gd name="T2" fmla="*/ 68 w 68"/>
              <a:gd name="T3" fmla="*/ 34 h 69"/>
              <a:gd name="T4" fmla="*/ 68 w 68"/>
              <a:gd name="T5" fmla="*/ 63 h 69"/>
              <a:gd name="T6" fmla="*/ 61 w 68"/>
              <a:gd name="T7" fmla="*/ 69 h 69"/>
              <a:gd name="T8" fmla="*/ 7 w 68"/>
              <a:gd name="T9" fmla="*/ 69 h 69"/>
              <a:gd name="T10" fmla="*/ 0 w 68"/>
              <a:gd name="T11" fmla="*/ 63 h 69"/>
              <a:gd name="T12" fmla="*/ 0 w 68"/>
              <a:gd name="T13" fmla="*/ 34 h 69"/>
              <a:gd name="T14" fmla="*/ 2 w 68"/>
              <a:gd name="T15" fmla="*/ 30 h 69"/>
              <a:gd name="T16" fmla="*/ 2 w 68"/>
              <a:gd name="T17" fmla="*/ 30 h 69"/>
              <a:gd name="T18" fmla="*/ 2 w 68"/>
              <a:gd name="T19" fmla="*/ 30 h 69"/>
              <a:gd name="T20" fmla="*/ 2 w 68"/>
              <a:gd name="T21" fmla="*/ 29 h 69"/>
              <a:gd name="T22" fmla="*/ 30 w 68"/>
              <a:gd name="T23" fmla="*/ 2 h 69"/>
              <a:gd name="T24" fmla="*/ 38 w 68"/>
              <a:gd name="T25" fmla="*/ 2 h 69"/>
              <a:gd name="T26" fmla="*/ 65 w 68"/>
              <a:gd name="T27" fmla="*/ 29 h 69"/>
              <a:gd name="T28" fmla="*/ 12 w 68"/>
              <a:gd name="T29" fmla="*/ 22 h 69"/>
              <a:gd name="T30" fmla="*/ 12 w 68"/>
              <a:gd name="T31" fmla="*/ 39 h 69"/>
              <a:gd name="T32" fmla="*/ 34 w 68"/>
              <a:gd name="T33" fmla="*/ 56 h 69"/>
              <a:gd name="T34" fmla="*/ 55 w 68"/>
              <a:gd name="T35" fmla="*/ 40 h 69"/>
              <a:gd name="T36" fmla="*/ 55 w 68"/>
              <a:gd name="T37" fmla="*/ 22 h 69"/>
              <a:gd name="T38" fmla="*/ 12 w 68"/>
              <a:gd name="T39" fmla="*/ 22 h 69"/>
              <a:gd name="T40" fmla="*/ 19 w 68"/>
              <a:gd name="T41" fmla="*/ 26 h 69"/>
              <a:gd name="T42" fmla="*/ 19 w 68"/>
              <a:gd name="T43" fmla="*/ 29 h 69"/>
              <a:gd name="T44" fmla="*/ 48 w 68"/>
              <a:gd name="T45" fmla="*/ 29 h 69"/>
              <a:gd name="T46" fmla="*/ 48 w 68"/>
              <a:gd name="T47" fmla="*/ 26 h 69"/>
              <a:gd name="T48" fmla="*/ 19 w 68"/>
              <a:gd name="T49" fmla="*/ 26 h 69"/>
              <a:gd name="T50" fmla="*/ 19 w 68"/>
              <a:gd name="T51" fmla="*/ 38 h 69"/>
              <a:gd name="T52" fmla="*/ 19 w 68"/>
              <a:gd name="T53" fmla="*/ 41 h 69"/>
              <a:gd name="T54" fmla="*/ 48 w 68"/>
              <a:gd name="T55" fmla="*/ 41 h 69"/>
              <a:gd name="T56" fmla="*/ 48 w 68"/>
              <a:gd name="T57" fmla="*/ 38 h 69"/>
              <a:gd name="T58" fmla="*/ 19 w 68"/>
              <a:gd name="T59" fmla="*/ 38 h 69"/>
              <a:gd name="T60" fmla="*/ 19 w 68"/>
              <a:gd name="T61" fmla="*/ 32 h 69"/>
              <a:gd name="T62" fmla="*/ 19 w 68"/>
              <a:gd name="T63" fmla="*/ 35 h 69"/>
              <a:gd name="T64" fmla="*/ 48 w 68"/>
              <a:gd name="T65" fmla="*/ 35 h 69"/>
              <a:gd name="T66" fmla="*/ 48 w 68"/>
              <a:gd name="T67" fmla="*/ 32 h 69"/>
              <a:gd name="T68" fmla="*/ 19 w 68"/>
              <a:gd name="T69" fmla="*/ 32 h 69"/>
              <a:gd name="T70" fmla="*/ 8 w 68"/>
              <a:gd name="T71" fmla="*/ 65 h 69"/>
              <a:gd name="T72" fmla="*/ 21 w 68"/>
              <a:gd name="T73" fmla="*/ 52 h 69"/>
              <a:gd name="T74" fmla="*/ 21 w 68"/>
              <a:gd name="T75" fmla="*/ 50 h 69"/>
              <a:gd name="T76" fmla="*/ 19 w 68"/>
              <a:gd name="T77" fmla="*/ 50 h 69"/>
              <a:gd name="T78" fmla="*/ 6 w 68"/>
              <a:gd name="T79" fmla="*/ 63 h 69"/>
              <a:gd name="T80" fmla="*/ 6 w 68"/>
              <a:gd name="T81" fmla="*/ 65 h 69"/>
              <a:gd name="T82" fmla="*/ 8 w 68"/>
              <a:gd name="T83" fmla="*/ 65 h 69"/>
              <a:gd name="T84" fmla="*/ 63 w 68"/>
              <a:gd name="T85" fmla="*/ 63 h 69"/>
              <a:gd name="T86" fmla="*/ 50 w 68"/>
              <a:gd name="T87" fmla="*/ 50 h 69"/>
              <a:gd name="T88" fmla="*/ 48 w 68"/>
              <a:gd name="T89" fmla="*/ 50 h 69"/>
              <a:gd name="T90" fmla="*/ 48 w 68"/>
              <a:gd name="T91" fmla="*/ 52 h 69"/>
              <a:gd name="T92" fmla="*/ 61 w 68"/>
              <a:gd name="T93" fmla="*/ 65 h 69"/>
              <a:gd name="T94" fmla="*/ 64 w 68"/>
              <a:gd name="T95" fmla="*/ 65 h 69"/>
              <a:gd name="T96" fmla="*/ 63 w 68"/>
              <a:gd name="T9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chemeClr val="accent1"/>
          </a:solidFill>
          <a:ln>
            <a:noFill/>
          </a:ln>
        </p:spPr>
        <p:txBody>
          <a:bodyPr vert="horz" wrap="square" lIns="91424" tIns="45712" rIns="91424" bIns="45712" numCol="1" anchor="t" anchorCtr="0" compatLnSpc="1"/>
          <a:lstStyle/>
          <a:p>
            <a:endParaRPr lang="zh-CN" altLang="en-US" sz="1400">
              <a:solidFill>
                <a:schemeClr val="tx1">
                  <a:lumMod val="85000"/>
                  <a:lumOff val="15000"/>
                </a:schemeClr>
              </a:solidFill>
              <a:latin typeface="+mn-ea"/>
            </a:endParaRPr>
          </a:p>
        </p:txBody>
      </p:sp>
      <p:sp>
        <p:nvSpPr>
          <p:cNvPr id="27" name="Freeform 447">
            <a:extLst>
              <a:ext uri="{FF2B5EF4-FFF2-40B4-BE49-F238E27FC236}">
                <a16:creationId xmlns:a16="http://schemas.microsoft.com/office/drawing/2014/main" id="{871E44D3-97AE-4761-98AF-0FAFB15256EE}"/>
              </a:ext>
            </a:extLst>
          </p:cNvPr>
          <p:cNvSpPr>
            <a:spLocks noEditPoints="1"/>
          </p:cNvSpPr>
          <p:nvPr/>
        </p:nvSpPr>
        <p:spPr bwMode="auto">
          <a:xfrm>
            <a:off x="5591571" y="3107757"/>
            <a:ext cx="288394" cy="388794"/>
          </a:xfrm>
          <a:custGeom>
            <a:avLst/>
            <a:gdLst>
              <a:gd name="T0" fmla="*/ 10 w 57"/>
              <a:gd name="T1" fmla="*/ 24 h 77"/>
              <a:gd name="T2" fmla="*/ 26 w 57"/>
              <a:gd name="T3" fmla="*/ 53 h 77"/>
              <a:gd name="T4" fmla="*/ 55 w 57"/>
              <a:gd name="T5" fmla="*/ 38 h 77"/>
              <a:gd name="T6" fmla="*/ 40 w 57"/>
              <a:gd name="T7" fmla="*/ 9 h 77"/>
              <a:gd name="T8" fmla="*/ 23 w 57"/>
              <a:gd name="T9" fmla="*/ 46 h 77"/>
              <a:gd name="T10" fmla="*/ 32 w 57"/>
              <a:gd name="T11" fmla="*/ 49 h 77"/>
              <a:gd name="T12" fmla="*/ 23 w 57"/>
              <a:gd name="T13" fmla="*/ 46 h 77"/>
              <a:gd name="T14" fmla="*/ 38 w 57"/>
              <a:gd name="T15" fmla="*/ 42 h 77"/>
              <a:gd name="T16" fmla="*/ 43 w 57"/>
              <a:gd name="T17" fmla="*/ 41 h 77"/>
              <a:gd name="T18" fmla="*/ 35 w 57"/>
              <a:gd name="T19" fmla="*/ 45 h 77"/>
              <a:gd name="T20" fmla="*/ 47 w 57"/>
              <a:gd name="T21" fmla="*/ 36 h 77"/>
              <a:gd name="T22" fmla="*/ 50 w 57"/>
              <a:gd name="T23" fmla="*/ 36 h 77"/>
              <a:gd name="T24" fmla="*/ 47 w 57"/>
              <a:gd name="T25" fmla="*/ 36 h 77"/>
              <a:gd name="T26" fmla="*/ 37 w 57"/>
              <a:gd name="T27" fmla="*/ 16 h 77"/>
              <a:gd name="T28" fmla="*/ 38 w 57"/>
              <a:gd name="T29" fmla="*/ 14 h 77"/>
              <a:gd name="T30" fmla="*/ 32 w 57"/>
              <a:gd name="T31" fmla="*/ 18 h 77"/>
              <a:gd name="T32" fmla="*/ 23 w 57"/>
              <a:gd name="T33" fmla="*/ 23 h 77"/>
              <a:gd name="T34" fmla="*/ 24 w 57"/>
              <a:gd name="T35" fmla="*/ 15 h 77"/>
              <a:gd name="T36" fmla="*/ 32 w 57"/>
              <a:gd name="T37" fmla="*/ 18 h 77"/>
              <a:gd name="T38" fmla="*/ 15 w 57"/>
              <a:gd name="T39" fmla="*/ 30 h 77"/>
              <a:gd name="T40" fmla="*/ 17 w 57"/>
              <a:gd name="T41" fmla="*/ 22 h 77"/>
              <a:gd name="T42" fmla="*/ 23 w 57"/>
              <a:gd name="T43" fmla="*/ 41 h 77"/>
              <a:gd name="T44" fmla="*/ 19 w 57"/>
              <a:gd name="T45" fmla="*/ 33 h 77"/>
              <a:gd name="T46" fmla="*/ 22 w 57"/>
              <a:gd name="T47" fmla="*/ 37 h 77"/>
              <a:gd name="T48" fmla="*/ 23 w 57"/>
              <a:gd name="T49" fmla="*/ 41 h 77"/>
              <a:gd name="T50" fmla="*/ 29 w 57"/>
              <a:gd name="T51" fmla="*/ 25 h 77"/>
              <a:gd name="T52" fmla="*/ 39 w 57"/>
              <a:gd name="T53" fmla="*/ 28 h 77"/>
              <a:gd name="T54" fmla="*/ 36 w 57"/>
              <a:gd name="T55" fmla="*/ 37 h 77"/>
              <a:gd name="T56" fmla="*/ 27 w 57"/>
              <a:gd name="T57" fmla="*/ 34 h 77"/>
              <a:gd name="T58" fmla="*/ 41 w 57"/>
              <a:gd name="T59" fmla="*/ 21 h 77"/>
              <a:gd name="T60" fmla="*/ 49 w 57"/>
              <a:gd name="T61" fmla="*/ 23 h 77"/>
              <a:gd name="T62" fmla="*/ 46 w 57"/>
              <a:gd name="T63" fmla="*/ 30 h 77"/>
              <a:gd name="T64" fmla="*/ 41 w 57"/>
              <a:gd name="T65" fmla="*/ 21 h 77"/>
              <a:gd name="T66" fmla="*/ 49 w 57"/>
              <a:gd name="T67" fmla="*/ 77 h 77"/>
              <a:gd name="T68" fmla="*/ 21 w 57"/>
              <a:gd name="T69" fmla="*/ 71 h 77"/>
              <a:gd name="T70" fmla="*/ 30 w 57"/>
              <a:gd name="T71" fmla="*/ 64 h 77"/>
              <a:gd name="T72" fmla="*/ 0 w 57"/>
              <a:gd name="T73" fmla="*/ 31 h 77"/>
              <a:gd name="T74" fmla="*/ 22 w 57"/>
              <a:gd name="T75" fmla="*/ 0 h 77"/>
              <a:gd name="T76" fmla="*/ 14 w 57"/>
              <a:gd name="T77" fmla="*/ 13 h 77"/>
              <a:gd name="T78" fmla="*/ 14 w 57"/>
              <a:gd name="T79" fmla="*/ 50 h 77"/>
              <a:gd name="T80" fmla="*/ 49 w 57"/>
              <a:gd name="T81" fmla="*/ 51 h 77"/>
              <a:gd name="T82" fmla="*/ 38 w 57"/>
              <a:gd name="T83" fmla="*/ 63 h 77"/>
              <a:gd name="T84" fmla="*/ 49 w 57"/>
              <a:gd name="T85"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7">
                <a:moveTo>
                  <a:pt x="22" y="10"/>
                </a:moveTo>
                <a:cubicBezTo>
                  <a:pt x="16" y="13"/>
                  <a:pt x="12" y="18"/>
                  <a:pt x="10" y="24"/>
                </a:cubicBezTo>
                <a:cubicBezTo>
                  <a:pt x="9" y="30"/>
                  <a:pt x="9" y="36"/>
                  <a:pt x="12" y="42"/>
                </a:cubicBezTo>
                <a:cubicBezTo>
                  <a:pt x="15" y="47"/>
                  <a:pt x="20" y="51"/>
                  <a:pt x="26" y="53"/>
                </a:cubicBezTo>
                <a:cubicBezTo>
                  <a:pt x="31" y="55"/>
                  <a:pt x="38" y="55"/>
                  <a:pt x="43" y="52"/>
                </a:cubicBezTo>
                <a:cubicBezTo>
                  <a:pt x="49" y="49"/>
                  <a:pt x="53" y="44"/>
                  <a:pt x="55" y="38"/>
                </a:cubicBezTo>
                <a:cubicBezTo>
                  <a:pt x="57" y="32"/>
                  <a:pt x="56" y="26"/>
                  <a:pt x="53" y="20"/>
                </a:cubicBezTo>
                <a:cubicBezTo>
                  <a:pt x="50" y="14"/>
                  <a:pt x="45" y="11"/>
                  <a:pt x="40" y="9"/>
                </a:cubicBezTo>
                <a:cubicBezTo>
                  <a:pt x="34" y="7"/>
                  <a:pt x="28" y="7"/>
                  <a:pt x="22" y="10"/>
                </a:cubicBezTo>
                <a:close/>
                <a:moveTo>
                  <a:pt x="23" y="46"/>
                </a:moveTo>
                <a:cubicBezTo>
                  <a:pt x="25" y="46"/>
                  <a:pt x="26" y="46"/>
                  <a:pt x="28" y="46"/>
                </a:cubicBezTo>
                <a:cubicBezTo>
                  <a:pt x="29" y="47"/>
                  <a:pt x="31" y="48"/>
                  <a:pt x="32" y="49"/>
                </a:cubicBezTo>
                <a:cubicBezTo>
                  <a:pt x="30" y="49"/>
                  <a:pt x="29" y="49"/>
                  <a:pt x="27" y="48"/>
                </a:cubicBezTo>
                <a:cubicBezTo>
                  <a:pt x="26" y="48"/>
                  <a:pt x="24" y="47"/>
                  <a:pt x="23" y="46"/>
                </a:cubicBezTo>
                <a:close/>
                <a:moveTo>
                  <a:pt x="34" y="44"/>
                </a:moveTo>
                <a:cubicBezTo>
                  <a:pt x="35" y="43"/>
                  <a:pt x="37" y="43"/>
                  <a:pt x="38" y="42"/>
                </a:cubicBezTo>
                <a:cubicBezTo>
                  <a:pt x="40" y="41"/>
                  <a:pt x="41" y="40"/>
                  <a:pt x="43" y="39"/>
                </a:cubicBezTo>
                <a:cubicBezTo>
                  <a:pt x="43" y="40"/>
                  <a:pt x="43" y="40"/>
                  <a:pt x="43" y="41"/>
                </a:cubicBezTo>
                <a:cubicBezTo>
                  <a:pt x="43" y="44"/>
                  <a:pt x="42" y="46"/>
                  <a:pt x="41" y="47"/>
                </a:cubicBezTo>
                <a:cubicBezTo>
                  <a:pt x="40" y="48"/>
                  <a:pt x="38" y="47"/>
                  <a:pt x="35" y="45"/>
                </a:cubicBezTo>
                <a:cubicBezTo>
                  <a:pt x="35" y="45"/>
                  <a:pt x="34" y="44"/>
                  <a:pt x="34" y="44"/>
                </a:cubicBezTo>
                <a:close/>
                <a:moveTo>
                  <a:pt x="47" y="36"/>
                </a:moveTo>
                <a:cubicBezTo>
                  <a:pt x="49" y="34"/>
                  <a:pt x="50" y="33"/>
                  <a:pt x="51" y="32"/>
                </a:cubicBezTo>
                <a:cubicBezTo>
                  <a:pt x="51" y="33"/>
                  <a:pt x="50" y="35"/>
                  <a:pt x="50" y="36"/>
                </a:cubicBezTo>
                <a:cubicBezTo>
                  <a:pt x="49" y="38"/>
                  <a:pt x="49" y="39"/>
                  <a:pt x="48" y="40"/>
                </a:cubicBezTo>
                <a:cubicBezTo>
                  <a:pt x="48" y="39"/>
                  <a:pt x="48" y="37"/>
                  <a:pt x="47" y="36"/>
                </a:cubicBezTo>
                <a:close/>
                <a:moveTo>
                  <a:pt x="42" y="16"/>
                </a:moveTo>
                <a:cubicBezTo>
                  <a:pt x="41" y="16"/>
                  <a:pt x="39" y="16"/>
                  <a:pt x="37" y="16"/>
                </a:cubicBezTo>
                <a:cubicBezTo>
                  <a:pt x="36" y="15"/>
                  <a:pt x="35" y="14"/>
                  <a:pt x="34" y="13"/>
                </a:cubicBezTo>
                <a:cubicBezTo>
                  <a:pt x="35" y="13"/>
                  <a:pt x="37" y="13"/>
                  <a:pt x="38" y="14"/>
                </a:cubicBezTo>
                <a:cubicBezTo>
                  <a:pt x="39" y="14"/>
                  <a:pt x="41" y="15"/>
                  <a:pt x="42" y="16"/>
                </a:cubicBezTo>
                <a:close/>
                <a:moveTo>
                  <a:pt x="32" y="18"/>
                </a:moveTo>
                <a:cubicBezTo>
                  <a:pt x="30" y="19"/>
                  <a:pt x="29" y="19"/>
                  <a:pt x="27" y="20"/>
                </a:cubicBezTo>
                <a:cubicBezTo>
                  <a:pt x="25" y="21"/>
                  <a:pt x="24" y="22"/>
                  <a:pt x="23" y="23"/>
                </a:cubicBezTo>
                <a:cubicBezTo>
                  <a:pt x="23" y="22"/>
                  <a:pt x="23" y="22"/>
                  <a:pt x="23" y="21"/>
                </a:cubicBezTo>
                <a:cubicBezTo>
                  <a:pt x="22" y="18"/>
                  <a:pt x="23" y="16"/>
                  <a:pt x="24" y="15"/>
                </a:cubicBezTo>
                <a:cubicBezTo>
                  <a:pt x="26" y="14"/>
                  <a:pt x="28" y="15"/>
                  <a:pt x="30" y="17"/>
                </a:cubicBezTo>
                <a:cubicBezTo>
                  <a:pt x="31" y="17"/>
                  <a:pt x="31" y="18"/>
                  <a:pt x="32" y="18"/>
                </a:cubicBezTo>
                <a:close/>
                <a:moveTo>
                  <a:pt x="18" y="26"/>
                </a:moveTo>
                <a:cubicBezTo>
                  <a:pt x="17" y="28"/>
                  <a:pt x="16" y="29"/>
                  <a:pt x="15" y="30"/>
                </a:cubicBezTo>
                <a:cubicBezTo>
                  <a:pt x="15" y="29"/>
                  <a:pt x="15" y="27"/>
                  <a:pt x="15" y="26"/>
                </a:cubicBezTo>
                <a:cubicBezTo>
                  <a:pt x="16" y="24"/>
                  <a:pt x="17" y="23"/>
                  <a:pt x="17" y="22"/>
                </a:cubicBezTo>
                <a:cubicBezTo>
                  <a:pt x="17" y="23"/>
                  <a:pt x="18" y="25"/>
                  <a:pt x="18" y="26"/>
                </a:cubicBezTo>
                <a:close/>
                <a:moveTo>
                  <a:pt x="23" y="41"/>
                </a:moveTo>
                <a:cubicBezTo>
                  <a:pt x="20" y="41"/>
                  <a:pt x="17" y="41"/>
                  <a:pt x="17" y="39"/>
                </a:cubicBezTo>
                <a:cubicBezTo>
                  <a:pt x="16" y="38"/>
                  <a:pt x="17" y="36"/>
                  <a:pt x="19" y="33"/>
                </a:cubicBezTo>
                <a:cubicBezTo>
                  <a:pt x="19" y="33"/>
                  <a:pt x="19" y="32"/>
                  <a:pt x="20" y="32"/>
                </a:cubicBezTo>
                <a:cubicBezTo>
                  <a:pt x="20" y="34"/>
                  <a:pt x="21" y="35"/>
                  <a:pt x="22" y="37"/>
                </a:cubicBezTo>
                <a:cubicBezTo>
                  <a:pt x="23" y="38"/>
                  <a:pt x="24" y="40"/>
                  <a:pt x="24" y="41"/>
                </a:cubicBezTo>
                <a:cubicBezTo>
                  <a:pt x="24" y="41"/>
                  <a:pt x="23" y="41"/>
                  <a:pt x="23" y="41"/>
                </a:cubicBezTo>
                <a:close/>
                <a:moveTo>
                  <a:pt x="24" y="28"/>
                </a:moveTo>
                <a:cubicBezTo>
                  <a:pt x="26" y="27"/>
                  <a:pt x="27" y="26"/>
                  <a:pt x="29" y="25"/>
                </a:cubicBezTo>
                <a:cubicBezTo>
                  <a:pt x="31" y="24"/>
                  <a:pt x="33" y="23"/>
                  <a:pt x="35" y="22"/>
                </a:cubicBezTo>
                <a:cubicBezTo>
                  <a:pt x="37" y="24"/>
                  <a:pt x="38" y="26"/>
                  <a:pt x="39" y="28"/>
                </a:cubicBezTo>
                <a:cubicBezTo>
                  <a:pt x="40" y="30"/>
                  <a:pt x="41" y="32"/>
                  <a:pt x="41" y="34"/>
                </a:cubicBezTo>
                <a:cubicBezTo>
                  <a:pt x="40" y="35"/>
                  <a:pt x="38" y="36"/>
                  <a:pt x="36" y="37"/>
                </a:cubicBezTo>
                <a:cubicBezTo>
                  <a:pt x="34" y="38"/>
                  <a:pt x="32" y="39"/>
                  <a:pt x="30" y="40"/>
                </a:cubicBezTo>
                <a:cubicBezTo>
                  <a:pt x="29" y="38"/>
                  <a:pt x="28" y="36"/>
                  <a:pt x="27" y="34"/>
                </a:cubicBezTo>
                <a:cubicBezTo>
                  <a:pt x="25" y="32"/>
                  <a:pt x="25" y="30"/>
                  <a:pt x="24" y="28"/>
                </a:cubicBezTo>
                <a:close/>
                <a:moveTo>
                  <a:pt x="41" y="21"/>
                </a:moveTo>
                <a:cubicBezTo>
                  <a:pt x="41" y="21"/>
                  <a:pt x="42" y="21"/>
                  <a:pt x="43" y="21"/>
                </a:cubicBezTo>
                <a:cubicBezTo>
                  <a:pt x="46" y="21"/>
                  <a:pt x="48" y="21"/>
                  <a:pt x="49" y="23"/>
                </a:cubicBezTo>
                <a:cubicBezTo>
                  <a:pt x="49" y="24"/>
                  <a:pt x="49" y="26"/>
                  <a:pt x="47" y="29"/>
                </a:cubicBezTo>
                <a:cubicBezTo>
                  <a:pt x="46" y="29"/>
                  <a:pt x="46" y="29"/>
                  <a:pt x="46" y="30"/>
                </a:cubicBezTo>
                <a:cubicBezTo>
                  <a:pt x="45" y="28"/>
                  <a:pt x="44" y="27"/>
                  <a:pt x="43" y="25"/>
                </a:cubicBezTo>
                <a:cubicBezTo>
                  <a:pt x="43" y="24"/>
                  <a:pt x="42" y="22"/>
                  <a:pt x="41" y="21"/>
                </a:cubicBezTo>
                <a:close/>
                <a:moveTo>
                  <a:pt x="49" y="71"/>
                </a:moveTo>
                <a:cubicBezTo>
                  <a:pt x="49" y="77"/>
                  <a:pt x="49" y="77"/>
                  <a:pt x="49" y="77"/>
                </a:cubicBezTo>
                <a:cubicBezTo>
                  <a:pt x="21" y="77"/>
                  <a:pt x="21" y="77"/>
                  <a:pt x="21" y="77"/>
                </a:cubicBezTo>
                <a:cubicBezTo>
                  <a:pt x="21" y="71"/>
                  <a:pt x="21" y="71"/>
                  <a:pt x="21" y="71"/>
                </a:cubicBezTo>
                <a:cubicBezTo>
                  <a:pt x="30" y="71"/>
                  <a:pt x="30" y="71"/>
                  <a:pt x="30" y="71"/>
                </a:cubicBezTo>
                <a:cubicBezTo>
                  <a:pt x="30" y="64"/>
                  <a:pt x="30" y="64"/>
                  <a:pt x="30" y="64"/>
                </a:cubicBezTo>
                <a:cubicBezTo>
                  <a:pt x="22" y="63"/>
                  <a:pt x="15" y="60"/>
                  <a:pt x="9" y="54"/>
                </a:cubicBezTo>
                <a:cubicBezTo>
                  <a:pt x="3" y="48"/>
                  <a:pt x="0" y="40"/>
                  <a:pt x="0" y="31"/>
                </a:cubicBezTo>
                <a:cubicBezTo>
                  <a:pt x="0" y="22"/>
                  <a:pt x="3" y="14"/>
                  <a:pt x="9" y="8"/>
                </a:cubicBezTo>
                <a:cubicBezTo>
                  <a:pt x="13" y="4"/>
                  <a:pt x="17" y="2"/>
                  <a:pt x="22" y="0"/>
                </a:cubicBezTo>
                <a:cubicBezTo>
                  <a:pt x="25" y="6"/>
                  <a:pt x="25" y="6"/>
                  <a:pt x="25" y="6"/>
                </a:cubicBezTo>
                <a:cubicBezTo>
                  <a:pt x="21" y="7"/>
                  <a:pt x="17" y="9"/>
                  <a:pt x="14" y="13"/>
                </a:cubicBezTo>
                <a:cubicBezTo>
                  <a:pt x="9" y="17"/>
                  <a:pt x="6" y="24"/>
                  <a:pt x="6" y="31"/>
                </a:cubicBezTo>
                <a:cubicBezTo>
                  <a:pt x="6" y="38"/>
                  <a:pt x="9" y="45"/>
                  <a:pt x="14" y="50"/>
                </a:cubicBezTo>
                <a:cubicBezTo>
                  <a:pt x="19" y="54"/>
                  <a:pt x="25" y="57"/>
                  <a:pt x="33" y="57"/>
                </a:cubicBezTo>
                <a:cubicBezTo>
                  <a:pt x="39" y="57"/>
                  <a:pt x="45" y="55"/>
                  <a:pt x="49" y="51"/>
                </a:cubicBezTo>
                <a:cubicBezTo>
                  <a:pt x="52" y="57"/>
                  <a:pt x="52" y="57"/>
                  <a:pt x="52" y="57"/>
                </a:cubicBezTo>
                <a:cubicBezTo>
                  <a:pt x="48" y="60"/>
                  <a:pt x="43" y="62"/>
                  <a:pt x="38" y="63"/>
                </a:cubicBezTo>
                <a:cubicBezTo>
                  <a:pt x="38" y="71"/>
                  <a:pt x="38" y="71"/>
                  <a:pt x="38" y="71"/>
                </a:cubicBezTo>
                <a:lnTo>
                  <a:pt x="49" y="71"/>
                </a:ln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28" name="Freeform 454">
            <a:extLst>
              <a:ext uri="{FF2B5EF4-FFF2-40B4-BE49-F238E27FC236}">
                <a16:creationId xmlns:a16="http://schemas.microsoft.com/office/drawing/2014/main" id="{C94FE6B4-0587-4E70-B938-25F425AD1A28}"/>
              </a:ext>
            </a:extLst>
          </p:cNvPr>
          <p:cNvSpPr>
            <a:spLocks noEditPoints="1"/>
          </p:cNvSpPr>
          <p:nvPr/>
        </p:nvSpPr>
        <p:spPr bwMode="auto">
          <a:xfrm>
            <a:off x="6288405" y="2063673"/>
            <a:ext cx="369570" cy="373842"/>
          </a:xfrm>
          <a:custGeom>
            <a:avLst/>
            <a:gdLst>
              <a:gd name="T0" fmla="*/ 33 w 73"/>
              <a:gd name="T1" fmla="*/ 12 h 74"/>
              <a:gd name="T2" fmla="*/ 55 w 73"/>
              <a:gd name="T3" fmla="*/ 18 h 74"/>
              <a:gd name="T4" fmla="*/ 66 w 73"/>
              <a:gd name="T5" fmla="*/ 38 h 74"/>
              <a:gd name="T6" fmla="*/ 60 w 73"/>
              <a:gd name="T7" fmla="*/ 59 h 74"/>
              <a:gd name="T8" fmla="*/ 62 w 73"/>
              <a:gd name="T9" fmla="*/ 74 h 74"/>
              <a:gd name="T10" fmla="*/ 58 w 73"/>
              <a:gd name="T11" fmla="*/ 74 h 74"/>
              <a:gd name="T12" fmla="*/ 53 w 73"/>
              <a:gd name="T13" fmla="*/ 67 h 74"/>
              <a:gd name="T14" fmla="*/ 39 w 73"/>
              <a:gd name="T15" fmla="*/ 72 h 74"/>
              <a:gd name="T16" fmla="*/ 39 w 73"/>
              <a:gd name="T17" fmla="*/ 72 h 74"/>
              <a:gd name="T18" fmla="*/ 39 w 73"/>
              <a:gd name="T19" fmla="*/ 72 h 74"/>
              <a:gd name="T20" fmla="*/ 20 w 73"/>
              <a:gd name="T21" fmla="*/ 67 h 74"/>
              <a:gd name="T22" fmla="*/ 15 w 73"/>
              <a:gd name="T23" fmla="*/ 74 h 74"/>
              <a:gd name="T24" fmla="*/ 11 w 73"/>
              <a:gd name="T25" fmla="*/ 74 h 74"/>
              <a:gd name="T26" fmla="*/ 13 w 73"/>
              <a:gd name="T27" fmla="*/ 60 h 74"/>
              <a:gd name="T28" fmla="*/ 6 w 73"/>
              <a:gd name="T29" fmla="*/ 45 h 74"/>
              <a:gd name="T30" fmla="*/ 6 w 73"/>
              <a:gd name="T31" fmla="*/ 45 h 74"/>
              <a:gd name="T32" fmla="*/ 6 w 73"/>
              <a:gd name="T33" fmla="*/ 45 h 74"/>
              <a:gd name="T34" fmla="*/ 33 w 73"/>
              <a:gd name="T35" fmla="*/ 12 h 74"/>
              <a:gd name="T36" fmla="*/ 37 w 73"/>
              <a:gd name="T37" fmla="*/ 37 h 74"/>
              <a:gd name="T38" fmla="*/ 34 w 73"/>
              <a:gd name="T39" fmla="*/ 37 h 74"/>
              <a:gd name="T40" fmla="*/ 26 w 73"/>
              <a:gd name="T41" fmla="*/ 24 h 74"/>
              <a:gd name="T42" fmla="*/ 25 w 73"/>
              <a:gd name="T43" fmla="*/ 24 h 74"/>
              <a:gd name="T44" fmla="*/ 33 w 73"/>
              <a:gd name="T45" fmla="*/ 38 h 74"/>
              <a:gd name="T46" fmla="*/ 32 w 73"/>
              <a:gd name="T47" fmla="*/ 42 h 74"/>
              <a:gd name="T48" fmla="*/ 37 w 73"/>
              <a:gd name="T49" fmla="*/ 47 h 74"/>
              <a:gd name="T50" fmla="*/ 42 w 73"/>
              <a:gd name="T51" fmla="*/ 42 h 74"/>
              <a:gd name="T52" fmla="*/ 42 w 73"/>
              <a:gd name="T53" fmla="*/ 41 h 74"/>
              <a:gd name="T54" fmla="*/ 51 w 73"/>
              <a:gd name="T55" fmla="*/ 31 h 74"/>
              <a:gd name="T56" fmla="*/ 48 w 73"/>
              <a:gd name="T57" fmla="*/ 28 h 74"/>
              <a:gd name="T58" fmla="*/ 39 w 73"/>
              <a:gd name="T59" fmla="*/ 37 h 74"/>
              <a:gd name="T60" fmla="*/ 37 w 73"/>
              <a:gd name="T61" fmla="*/ 37 h 74"/>
              <a:gd name="T62" fmla="*/ 67 w 73"/>
              <a:gd name="T63" fmla="*/ 0 h 74"/>
              <a:gd name="T64" fmla="*/ 63 w 73"/>
              <a:gd name="T65" fmla="*/ 3 h 74"/>
              <a:gd name="T66" fmla="*/ 45 w 73"/>
              <a:gd name="T67" fmla="*/ 7 h 74"/>
              <a:gd name="T68" fmla="*/ 45 w 73"/>
              <a:gd name="T69" fmla="*/ 7 h 74"/>
              <a:gd name="T70" fmla="*/ 68 w 73"/>
              <a:gd name="T71" fmla="*/ 27 h 74"/>
              <a:gd name="T72" fmla="*/ 68 w 73"/>
              <a:gd name="T73" fmla="*/ 26 h 74"/>
              <a:gd name="T74" fmla="*/ 68 w 73"/>
              <a:gd name="T75" fmla="*/ 7 h 74"/>
              <a:gd name="T76" fmla="*/ 70 w 73"/>
              <a:gd name="T77" fmla="*/ 2 h 74"/>
              <a:gd name="T78" fmla="*/ 67 w 73"/>
              <a:gd name="T79" fmla="*/ 0 h 74"/>
              <a:gd name="T80" fmla="*/ 5 w 73"/>
              <a:gd name="T81" fmla="*/ 2 h 74"/>
              <a:gd name="T82" fmla="*/ 6 w 73"/>
              <a:gd name="T83" fmla="*/ 6 h 74"/>
              <a:gd name="T84" fmla="*/ 4 w 73"/>
              <a:gd name="T85" fmla="*/ 25 h 74"/>
              <a:gd name="T86" fmla="*/ 4 w 73"/>
              <a:gd name="T87" fmla="*/ 25 h 74"/>
              <a:gd name="T88" fmla="*/ 29 w 73"/>
              <a:gd name="T89" fmla="*/ 8 h 74"/>
              <a:gd name="T90" fmla="*/ 29 w 73"/>
              <a:gd name="T91" fmla="*/ 8 h 74"/>
              <a:gd name="T92" fmla="*/ 11 w 73"/>
              <a:gd name="T93" fmla="*/ 3 h 74"/>
              <a:gd name="T94" fmla="*/ 7 w 73"/>
              <a:gd name="T95" fmla="*/ 0 h 74"/>
              <a:gd name="T96" fmla="*/ 5 w 73"/>
              <a:gd name="T97" fmla="*/ 2 h 74"/>
              <a:gd name="T98" fmla="*/ 51 w 73"/>
              <a:gd name="T99" fmla="*/ 23 h 74"/>
              <a:gd name="T100" fmla="*/ 33 w 73"/>
              <a:gd name="T101" fmla="*/ 18 h 74"/>
              <a:gd name="T102" fmla="*/ 17 w 73"/>
              <a:gd name="T103" fmla="*/ 27 h 74"/>
              <a:gd name="T104" fmla="*/ 12 w 73"/>
              <a:gd name="T105" fmla="*/ 44 h 74"/>
              <a:gd name="T106" fmla="*/ 12 w 73"/>
              <a:gd name="T107" fmla="*/ 44 h 74"/>
              <a:gd name="T108" fmla="*/ 21 w 73"/>
              <a:gd name="T109" fmla="*/ 60 h 74"/>
              <a:gd name="T110" fmla="*/ 39 w 73"/>
              <a:gd name="T111" fmla="*/ 65 h 74"/>
              <a:gd name="T112" fmla="*/ 39 w 73"/>
              <a:gd name="T113" fmla="*/ 65 h 74"/>
              <a:gd name="T114" fmla="*/ 55 w 73"/>
              <a:gd name="T115" fmla="*/ 57 h 74"/>
              <a:gd name="T116" fmla="*/ 60 w 73"/>
              <a:gd name="T117" fmla="*/ 39 h 74"/>
              <a:gd name="T118" fmla="*/ 51 w 73"/>
              <a:gd name="T1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 h="74">
                <a:moveTo>
                  <a:pt x="33" y="12"/>
                </a:moveTo>
                <a:cubicBezTo>
                  <a:pt x="41" y="11"/>
                  <a:pt x="49" y="14"/>
                  <a:pt x="55" y="18"/>
                </a:cubicBezTo>
                <a:cubicBezTo>
                  <a:pt x="61" y="23"/>
                  <a:pt x="65" y="30"/>
                  <a:pt x="66" y="38"/>
                </a:cubicBezTo>
                <a:cubicBezTo>
                  <a:pt x="67" y="46"/>
                  <a:pt x="65" y="53"/>
                  <a:pt x="60" y="59"/>
                </a:cubicBezTo>
                <a:cubicBezTo>
                  <a:pt x="62" y="74"/>
                  <a:pt x="62" y="74"/>
                  <a:pt x="62" y="74"/>
                </a:cubicBezTo>
                <a:cubicBezTo>
                  <a:pt x="58" y="74"/>
                  <a:pt x="58" y="74"/>
                  <a:pt x="58" y="74"/>
                </a:cubicBezTo>
                <a:cubicBezTo>
                  <a:pt x="53" y="67"/>
                  <a:pt x="53" y="67"/>
                  <a:pt x="53" y="67"/>
                </a:cubicBezTo>
                <a:cubicBezTo>
                  <a:pt x="49" y="69"/>
                  <a:pt x="44" y="71"/>
                  <a:pt x="39" y="72"/>
                </a:cubicBezTo>
                <a:cubicBezTo>
                  <a:pt x="39" y="72"/>
                  <a:pt x="39" y="72"/>
                  <a:pt x="39" y="72"/>
                </a:cubicBezTo>
                <a:cubicBezTo>
                  <a:pt x="39" y="72"/>
                  <a:pt x="39" y="72"/>
                  <a:pt x="39" y="72"/>
                </a:cubicBezTo>
                <a:cubicBezTo>
                  <a:pt x="32" y="72"/>
                  <a:pt x="26" y="71"/>
                  <a:pt x="20" y="67"/>
                </a:cubicBezTo>
                <a:cubicBezTo>
                  <a:pt x="15" y="74"/>
                  <a:pt x="15" y="74"/>
                  <a:pt x="15" y="74"/>
                </a:cubicBezTo>
                <a:cubicBezTo>
                  <a:pt x="11" y="74"/>
                  <a:pt x="11" y="74"/>
                  <a:pt x="11" y="74"/>
                </a:cubicBezTo>
                <a:cubicBezTo>
                  <a:pt x="13" y="60"/>
                  <a:pt x="13" y="60"/>
                  <a:pt x="13" y="60"/>
                </a:cubicBezTo>
                <a:cubicBezTo>
                  <a:pt x="9" y="56"/>
                  <a:pt x="7" y="51"/>
                  <a:pt x="6" y="45"/>
                </a:cubicBezTo>
                <a:cubicBezTo>
                  <a:pt x="6" y="45"/>
                  <a:pt x="6" y="45"/>
                  <a:pt x="6" y="45"/>
                </a:cubicBezTo>
                <a:cubicBezTo>
                  <a:pt x="6" y="45"/>
                  <a:pt x="6" y="45"/>
                  <a:pt x="6" y="45"/>
                </a:cubicBezTo>
                <a:cubicBezTo>
                  <a:pt x="4" y="29"/>
                  <a:pt x="16" y="14"/>
                  <a:pt x="33" y="12"/>
                </a:cubicBezTo>
                <a:close/>
                <a:moveTo>
                  <a:pt x="37" y="37"/>
                </a:moveTo>
                <a:cubicBezTo>
                  <a:pt x="36" y="37"/>
                  <a:pt x="35" y="37"/>
                  <a:pt x="34" y="37"/>
                </a:cubicBezTo>
                <a:cubicBezTo>
                  <a:pt x="32" y="33"/>
                  <a:pt x="29" y="28"/>
                  <a:pt x="26" y="24"/>
                </a:cubicBezTo>
                <a:cubicBezTo>
                  <a:pt x="26" y="24"/>
                  <a:pt x="25" y="24"/>
                  <a:pt x="25" y="24"/>
                </a:cubicBezTo>
                <a:cubicBezTo>
                  <a:pt x="27" y="29"/>
                  <a:pt x="30" y="34"/>
                  <a:pt x="33" y="38"/>
                </a:cubicBezTo>
                <a:cubicBezTo>
                  <a:pt x="32" y="39"/>
                  <a:pt x="32" y="41"/>
                  <a:pt x="32" y="42"/>
                </a:cubicBezTo>
                <a:cubicBezTo>
                  <a:pt x="32" y="45"/>
                  <a:pt x="34" y="47"/>
                  <a:pt x="37" y="47"/>
                </a:cubicBezTo>
                <a:cubicBezTo>
                  <a:pt x="40" y="47"/>
                  <a:pt x="42" y="45"/>
                  <a:pt x="42" y="42"/>
                </a:cubicBezTo>
                <a:cubicBezTo>
                  <a:pt x="42" y="42"/>
                  <a:pt x="42" y="41"/>
                  <a:pt x="42" y="41"/>
                </a:cubicBezTo>
                <a:cubicBezTo>
                  <a:pt x="45" y="38"/>
                  <a:pt x="48" y="35"/>
                  <a:pt x="51" y="31"/>
                </a:cubicBezTo>
                <a:cubicBezTo>
                  <a:pt x="50" y="30"/>
                  <a:pt x="49" y="29"/>
                  <a:pt x="48" y="28"/>
                </a:cubicBezTo>
                <a:cubicBezTo>
                  <a:pt x="45" y="31"/>
                  <a:pt x="42" y="34"/>
                  <a:pt x="39" y="37"/>
                </a:cubicBezTo>
                <a:cubicBezTo>
                  <a:pt x="38" y="37"/>
                  <a:pt x="38" y="37"/>
                  <a:pt x="37" y="37"/>
                </a:cubicBezTo>
                <a:close/>
                <a:moveTo>
                  <a:pt x="67" y="0"/>
                </a:moveTo>
                <a:cubicBezTo>
                  <a:pt x="63" y="3"/>
                  <a:pt x="63" y="3"/>
                  <a:pt x="63" y="3"/>
                </a:cubicBezTo>
                <a:cubicBezTo>
                  <a:pt x="57" y="0"/>
                  <a:pt x="50" y="1"/>
                  <a:pt x="45" y="7"/>
                </a:cubicBezTo>
                <a:cubicBezTo>
                  <a:pt x="45" y="7"/>
                  <a:pt x="45" y="7"/>
                  <a:pt x="45" y="7"/>
                </a:cubicBezTo>
                <a:cubicBezTo>
                  <a:pt x="68" y="27"/>
                  <a:pt x="68" y="27"/>
                  <a:pt x="68" y="27"/>
                </a:cubicBezTo>
                <a:cubicBezTo>
                  <a:pt x="68" y="27"/>
                  <a:pt x="68" y="27"/>
                  <a:pt x="68" y="26"/>
                </a:cubicBezTo>
                <a:cubicBezTo>
                  <a:pt x="73" y="21"/>
                  <a:pt x="73" y="12"/>
                  <a:pt x="68" y="7"/>
                </a:cubicBezTo>
                <a:cubicBezTo>
                  <a:pt x="70" y="2"/>
                  <a:pt x="70" y="2"/>
                  <a:pt x="70" y="2"/>
                </a:cubicBezTo>
                <a:cubicBezTo>
                  <a:pt x="67" y="0"/>
                  <a:pt x="67" y="0"/>
                  <a:pt x="67" y="0"/>
                </a:cubicBezTo>
                <a:close/>
                <a:moveTo>
                  <a:pt x="5" y="2"/>
                </a:moveTo>
                <a:cubicBezTo>
                  <a:pt x="6" y="6"/>
                  <a:pt x="6" y="6"/>
                  <a:pt x="6" y="6"/>
                </a:cubicBezTo>
                <a:cubicBezTo>
                  <a:pt x="1" y="11"/>
                  <a:pt x="0" y="19"/>
                  <a:pt x="4" y="25"/>
                </a:cubicBezTo>
                <a:cubicBezTo>
                  <a:pt x="4" y="25"/>
                  <a:pt x="4" y="25"/>
                  <a:pt x="4" y="25"/>
                </a:cubicBezTo>
                <a:cubicBezTo>
                  <a:pt x="29" y="8"/>
                  <a:pt x="29" y="8"/>
                  <a:pt x="29" y="8"/>
                </a:cubicBezTo>
                <a:cubicBezTo>
                  <a:pt x="29" y="8"/>
                  <a:pt x="29" y="8"/>
                  <a:pt x="29" y="8"/>
                </a:cubicBezTo>
                <a:cubicBezTo>
                  <a:pt x="25" y="2"/>
                  <a:pt x="17" y="0"/>
                  <a:pt x="11" y="3"/>
                </a:cubicBezTo>
                <a:cubicBezTo>
                  <a:pt x="7" y="0"/>
                  <a:pt x="7" y="0"/>
                  <a:pt x="7" y="0"/>
                </a:cubicBezTo>
                <a:cubicBezTo>
                  <a:pt x="5" y="2"/>
                  <a:pt x="5" y="2"/>
                  <a:pt x="5" y="2"/>
                </a:cubicBezTo>
                <a:close/>
                <a:moveTo>
                  <a:pt x="51" y="23"/>
                </a:moveTo>
                <a:cubicBezTo>
                  <a:pt x="46" y="19"/>
                  <a:pt x="40" y="17"/>
                  <a:pt x="33" y="18"/>
                </a:cubicBezTo>
                <a:cubicBezTo>
                  <a:pt x="27" y="19"/>
                  <a:pt x="21" y="22"/>
                  <a:pt x="17" y="27"/>
                </a:cubicBezTo>
                <a:cubicBezTo>
                  <a:pt x="14" y="32"/>
                  <a:pt x="12" y="38"/>
                  <a:pt x="12" y="44"/>
                </a:cubicBezTo>
                <a:cubicBezTo>
                  <a:pt x="12" y="44"/>
                  <a:pt x="12" y="44"/>
                  <a:pt x="12" y="44"/>
                </a:cubicBezTo>
                <a:cubicBezTo>
                  <a:pt x="13" y="51"/>
                  <a:pt x="16" y="57"/>
                  <a:pt x="21" y="60"/>
                </a:cubicBezTo>
                <a:cubicBezTo>
                  <a:pt x="26" y="64"/>
                  <a:pt x="32" y="66"/>
                  <a:pt x="39" y="65"/>
                </a:cubicBezTo>
                <a:cubicBezTo>
                  <a:pt x="39" y="65"/>
                  <a:pt x="39" y="65"/>
                  <a:pt x="39" y="65"/>
                </a:cubicBezTo>
                <a:cubicBezTo>
                  <a:pt x="45" y="65"/>
                  <a:pt x="51" y="61"/>
                  <a:pt x="55" y="57"/>
                </a:cubicBezTo>
                <a:cubicBezTo>
                  <a:pt x="58" y="52"/>
                  <a:pt x="60" y="46"/>
                  <a:pt x="60" y="39"/>
                </a:cubicBezTo>
                <a:cubicBezTo>
                  <a:pt x="59" y="33"/>
                  <a:pt x="56" y="27"/>
                  <a:pt x="51" y="23"/>
                </a:cubicBez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29" name="Freeform 292">
            <a:extLst>
              <a:ext uri="{FF2B5EF4-FFF2-40B4-BE49-F238E27FC236}">
                <a16:creationId xmlns:a16="http://schemas.microsoft.com/office/drawing/2014/main" id="{49F396F1-478D-4699-B805-08C2788451B0}"/>
              </a:ext>
            </a:extLst>
          </p:cNvPr>
          <p:cNvSpPr>
            <a:spLocks noEditPoints="1"/>
          </p:cNvSpPr>
          <p:nvPr/>
        </p:nvSpPr>
        <p:spPr bwMode="auto">
          <a:xfrm>
            <a:off x="3194230" y="3074644"/>
            <a:ext cx="469972" cy="455020"/>
          </a:xfrm>
          <a:custGeom>
            <a:avLst/>
            <a:gdLst>
              <a:gd name="T0" fmla="*/ 44 w 93"/>
              <a:gd name="T1" fmla="*/ 0 h 90"/>
              <a:gd name="T2" fmla="*/ 83 w 93"/>
              <a:gd name="T3" fmla="*/ 0 h 90"/>
              <a:gd name="T4" fmla="*/ 90 w 93"/>
              <a:gd name="T5" fmla="*/ 3 h 90"/>
              <a:gd name="T6" fmla="*/ 93 w 93"/>
              <a:gd name="T7" fmla="*/ 11 h 90"/>
              <a:gd name="T8" fmla="*/ 93 w 93"/>
              <a:gd name="T9" fmla="*/ 33 h 90"/>
              <a:gd name="T10" fmla="*/ 90 w 93"/>
              <a:gd name="T11" fmla="*/ 40 h 90"/>
              <a:gd name="T12" fmla="*/ 83 w 93"/>
              <a:gd name="T13" fmla="*/ 43 h 90"/>
              <a:gd name="T14" fmla="*/ 61 w 93"/>
              <a:gd name="T15" fmla="*/ 43 h 90"/>
              <a:gd name="T16" fmla="*/ 50 w 93"/>
              <a:gd name="T17" fmla="*/ 53 h 90"/>
              <a:gd name="T18" fmla="*/ 49 w 93"/>
              <a:gd name="T19" fmla="*/ 52 h 90"/>
              <a:gd name="T20" fmla="*/ 46 w 93"/>
              <a:gd name="T21" fmla="*/ 50 h 90"/>
              <a:gd name="T22" fmla="*/ 48 w 93"/>
              <a:gd name="T23" fmla="*/ 43 h 90"/>
              <a:gd name="T24" fmla="*/ 47 w 93"/>
              <a:gd name="T25" fmla="*/ 43 h 90"/>
              <a:gd name="T26" fmla="*/ 48 w 93"/>
              <a:gd name="T27" fmla="*/ 39 h 90"/>
              <a:gd name="T28" fmla="*/ 51 w 93"/>
              <a:gd name="T29" fmla="*/ 39 h 90"/>
              <a:gd name="T30" fmla="*/ 54 w 93"/>
              <a:gd name="T31" fmla="*/ 39 h 90"/>
              <a:gd name="T32" fmla="*/ 53 w 93"/>
              <a:gd name="T33" fmla="*/ 41 h 90"/>
              <a:gd name="T34" fmla="*/ 52 w 93"/>
              <a:gd name="T35" fmla="*/ 44 h 90"/>
              <a:gd name="T36" fmla="*/ 58 w 93"/>
              <a:gd name="T37" fmla="*/ 39 h 90"/>
              <a:gd name="T38" fmla="*/ 59 w 93"/>
              <a:gd name="T39" fmla="*/ 39 h 90"/>
              <a:gd name="T40" fmla="*/ 60 w 93"/>
              <a:gd name="T41" fmla="*/ 39 h 90"/>
              <a:gd name="T42" fmla="*/ 83 w 93"/>
              <a:gd name="T43" fmla="*/ 39 h 90"/>
              <a:gd name="T44" fmla="*/ 87 w 93"/>
              <a:gd name="T45" fmla="*/ 37 h 90"/>
              <a:gd name="T46" fmla="*/ 89 w 93"/>
              <a:gd name="T47" fmla="*/ 33 h 90"/>
              <a:gd name="T48" fmla="*/ 89 w 93"/>
              <a:gd name="T49" fmla="*/ 11 h 90"/>
              <a:gd name="T50" fmla="*/ 87 w 93"/>
              <a:gd name="T51" fmla="*/ 7 h 90"/>
              <a:gd name="T52" fmla="*/ 83 w 93"/>
              <a:gd name="T53" fmla="*/ 5 h 90"/>
              <a:gd name="T54" fmla="*/ 44 w 93"/>
              <a:gd name="T55" fmla="*/ 5 h 90"/>
              <a:gd name="T56" fmla="*/ 39 w 93"/>
              <a:gd name="T57" fmla="*/ 7 h 90"/>
              <a:gd name="T58" fmla="*/ 38 w 93"/>
              <a:gd name="T59" fmla="*/ 11 h 90"/>
              <a:gd name="T60" fmla="*/ 38 w 93"/>
              <a:gd name="T61" fmla="*/ 14 h 90"/>
              <a:gd name="T62" fmla="*/ 33 w 93"/>
              <a:gd name="T63" fmla="*/ 12 h 90"/>
              <a:gd name="T64" fmla="*/ 33 w 93"/>
              <a:gd name="T65" fmla="*/ 11 h 90"/>
              <a:gd name="T66" fmla="*/ 36 w 93"/>
              <a:gd name="T67" fmla="*/ 3 h 90"/>
              <a:gd name="T68" fmla="*/ 44 w 93"/>
              <a:gd name="T69" fmla="*/ 0 h 90"/>
              <a:gd name="T70" fmla="*/ 75 w 93"/>
              <a:gd name="T71" fmla="*/ 18 h 90"/>
              <a:gd name="T72" fmla="*/ 71 w 93"/>
              <a:gd name="T73" fmla="*/ 22 h 90"/>
              <a:gd name="T74" fmla="*/ 75 w 93"/>
              <a:gd name="T75" fmla="*/ 25 h 90"/>
              <a:gd name="T76" fmla="*/ 79 w 93"/>
              <a:gd name="T77" fmla="*/ 22 h 90"/>
              <a:gd name="T78" fmla="*/ 75 w 93"/>
              <a:gd name="T79" fmla="*/ 18 h 90"/>
              <a:gd name="T80" fmla="*/ 63 w 93"/>
              <a:gd name="T81" fmla="*/ 18 h 90"/>
              <a:gd name="T82" fmla="*/ 59 w 93"/>
              <a:gd name="T83" fmla="*/ 22 h 90"/>
              <a:gd name="T84" fmla="*/ 63 w 93"/>
              <a:gd name="T85" fmla="*/ 25 h 90"/>
              <a:gd name="T86" fmla="*/ 67 w 93"/>
              <a:gd name="T87" fmla="*/ 22 h 90"/>
              <a:gd name="T88" fmla="*/ 63 w 93"/>
              <a:gd name="T89" fmla="*/ 18 h 90"/>
              <a:gd name="T90" fmla="*/ 51 w 93"/>
              <a:gd name="T91" fmla="*/ 18 h 90"/>
              <a:gd name="T92" fmla="*/ 48 w 93"/>
              <a:gd name="T93" fmla="*/ 22 h 90"/>
              <a:gd name="T94" fmla="*/ 51 w 93"/>
              <a:gd name="T95" fmla="*/ 25 h 90"/>
              <a:gd name="T96" fmla="*/ 55 w 93"/>
              <a:gd name="T97" fmla="*/ 22 h 90"/>
              <a:gd name="T98" fmla="*/ 51 w 93"/>
              <a:gd name="T99" fmla="*/ 18 h 90"/>
              <a:gd name="T100" fmla="*/ 27 w 93"/>
              <a:gd name="T101" fmla="*/ 18 h 90"/>
              <a:gd name="T102" fmla="*/ 12 w 93"/>
              <a:gd name="T103" fmla="*/ 33 h 90"/>
              <a:gd name="T104" fmla="*/ 27 w 93"/>
              <a:gd name="T105" fmla="*/ 48 h 90"/>
              <a:gd name="T106" fmla="*/ 43 w 93"/>
              <a:gd name="T107" fmla="*/ 33 h 90"/>
              <a:gd name="T108" fmla="*/ 27 w 93"/>
              <a:gd name="T109" fmla="*/ 18 h 90"/>
              <a:gd name="T110" fmla="*/ 55 w 93"/>
              <a:gd name="T111" fmla="*/ 82 h 90"/>
              <a:gd name="T112" fmla="*/ 38 w 93"/>
              <a:gd name="T113" fmla="*/ 53 h 90"/>
              <a:gd name="T114" fmla="*/ 28 w 93"/>
              <a:gd name="T115" fmla="*/ 69 h 90"/>
              <a:gd name="T116" fmla="*/ 18 w 93"/>
              <a:gd name="T117" fmla="*/ 53 h 90"/>
              <a:gd name="T118" fmla="*/ 0 w 93"/>
              <a:gd name="T119" fmla="*/ 82 h 90"/>
              <a:gd name="T120" fmla="*/ 55 w 93"/>
              <a:gd name="T121"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90">
                <a:moveTo>
                  <a:pt x="44" y="0"/>
                </a:moveTo>
                <a:cubicBezTo>
                  <a:pt x="83" y="0"/>
                  <a:pt x="83" y="0"/>
                  <a:pt x="83" y="0"/>
                </a:cubicBezTo>
                <a:cubicBezTo>
                  <a:pt x="86" y="0"/>
                  <a:pt x="88" y="1"/>
                  <a:pt x="90" y="3"/>
                </a:cubicBezTo>
                <a:cubicBezTo>
                  <a:pt x="92" y="5"/>
                  <a:pt x="93" y="8"/>
                  <a:pt x="93" y="11"/>
                </a:cubicBezTo>
                <a:cubicBezTo>
                  <a:pt x="93" y="33"/>
                  <a:pt x="93" y="33"/>
                  <a:pt x="93" y="33"/>
                </a:cubicBezTo>
                <a:cubicBezTo>
                  <a:pt x="93" y="36"/>
                  <a:pt x="92" y="38"/>
                  <a:pt x="90" y="40"/>
                </a:cubicBezTo>
                <a:cubicBezTo>
                  <a:pt x="88" y="42"/>
                  <a:pt x="86" y="43"/>
                  <a:pt x="83" y="43"/>
                </a:cubicBezTo>
                <a:cubicBezTo>
                  <a:pt x="61" y="43"/>
                  <a:pt x="61" y="43"/>
                  <a:pt x="61" y="43"/>
                </a:cubicBezTo>
                <a:cubicBezTo>
                  <a:pt x="50" y="53"/>
                  <a:pt x="50" y="53"/>
                  <a:pt x="50" y="53"/>
                </a:cubicBezTo>
                <a:cubicBezTo>
                  <a:pt x="49" y="52"/>
                  <a:pt x="49" y="52"/>
                  <a:pt x="49" y="52"/>
                </a:cubicBezTo>
                <a:cubicBezTo>
                  <a:pt x="48" y="52"/>
                  <a:pt x="47" y="51"/>
                  <a:pt x="46" y="50"/>
                </a:cubicBezTo>
                <a:cubicBezTo>
                  <a:pt x="48" y="43"/>
                  <a:pt x="48" y="43"/>
                  <a:pt x="48" y="43"/>
                </a:cubicBezTo>
                <a:cubicBezTo>
                  <a:pt x="47" y="43"/>
                  <a:pt x="47" y="43"/>
                  <a:pt x="47" y="43"/>
                </a:cubicBezTo>
                <a:cubicBezTo>
                  <a:pt x="47" y="42"/>
                  <a:pt x="48" y="40"/>
                  <a:pt x="48" y="39"/>
                </a:cubicBezTo>
                <a:cubicBezTo>
                  <a:pt x="51" y="39"/>
                  <a:pt x="51" y="39"/>
                  <a:pt x="51" y="39"/>
                </a:cubicBezTo>
                <a:cubicBezTo>
                  <a:pt x="54" y="39"/>
                  <a:pt x="54" y="39"/>
                  <a:pt x="54" y="39"/>
                </a:cubicBezTo>
                <a:cubicBezTo>
                  <a:pt x="53" y="41"/>
                  <a:pt x="53" y="41"/>
                  <a:pt x="53" y="41"/>
                </a:cubicBezTo>
                <a:cubicBezTo>
                  <a:pt x="52" y="44"/>
                  <a:pt x="52" y="44"/>
                  <a:pt x="52" y="44"/>
                </a:cubicBezTo>
                <a:cubicBezTo>
                  <a:pt x="58" y="39"/>
                  <a:pt x="58" y="39"/>
                  <a:pt x="58" y="39"/>
                </a:cubicBezTo>
                <a:cubicBezTo>
                  <a:pt x="59" y="39"/>
                  <a:pt x="59" y="39"/>
                  <a:pt x="59" y="39"/>
                </a:cubicBezTo>
                <a:cubicBezTo>
                  <a:pt x="60" y="39"/>
                  <a:pt x="60" y="39"/>
                  <a:pt x="60" y="39"/>
                </a:cubicBezTo>
                <a:cubicBezTo>
                  <a:pt x="83" y="39"/>
                  <a:pt x="83" y="39"/>
                  <a:pt x="83" y="39"/>
                </a:cubicBezTo>
                <a:cubicBezTo>
                  <a:pt x="84" y="39"/>
                  <a:pt x="86" y="38"/>
                  <a:pt x="87" y="37"/>
                </a:cubicBezTo>
                <a:cubicBezTo>
                  <a:pt x="88" y="36"/>
                  <a:pt x="89" y="34"/>
                  <a:pt x="89" y="33"/>
                </a:cubicBezTo>
                <a:cubicBezTo>
                  <a:pt x="89" y="11"/>
                  <a:pt x="89" y="11"/>
                  <a:pt x="89" y="11"/>
                </a:cubicBezTo>
                <a:cubicBezTo>
                  <a:pt x="89" y="9"/>
                  <a:pt x="88" y="8"/>
                  <a:pt x="87" y="7"/>
                </a:cubicBezTo>
                <a:cubicBezTo>
                  <a:pt x="86" y="6"/>
                  <a:pt x="84" y="5"/>
                  <a:pt x="83" y="5"/>
                </a:cubicBezTo>
                <a:cubicBezTo>
                  <a:pt x="44" y="5"/>
                  <a:pt x="44" y="5"/>
                  <a:pt x="44" y="5"/>
                </a:cubicBezTo>
                <a:cubicBezTo>
                  <a:pt x="42" y="5"/>
                  <a:pt x="40" y="6"/>
                  <a:pt x="39" y="7"/>
                </a:cubicBezTo>
                <a:cubicBezTo>
                  <a:pt x="38" y="8"/>
                  <a:pt x="38" y="9"/>
                  <a:pt x="38" y="11"/>
                </a:cubicBezTo>
                <a:cubicBezTo>
                  <a:pt x="38" y="14"/>
                  <a:pt x="38" y="14"/>
                  <a:pt x="38" y="14"/>
                </a:cubicBezTo>
                <a:cubicBezTo>
                  <a:pt x="36" y="13"/>
                  <a:pt x="35" y="12"/>
                  <a:pt x="33" y="12"/>
                </a:cubicBezTo>
                <a:cubicBezTo>
                  <a:pt x="33" y="11"/>
                  <a:pt x="33" y="11"/>
                  <a:pt x="33" y="11"/>
                </a:cubicBezTo>
                <a:cubicBezTo>
                  <a:pt x="33" y="8"/>
                  <a:pt x="34" y="5"/>
                  <a:pt x="36" y="3"/>
                </a:cubicBezTo>
                <a:cubicBezTo>
                  <a:pt x="38" y="1"/>
                  <a:pt x="41" y="0"/>
                  <a:pt x="44" y="0"/>
                </a:cubicBezTo>
                <a:close/>
                <a:moveTo>
                  <a:pt x="75" y="18"/>
                </a:moveTo>
                <a:cubicBezTo>
                  <a:pt x="73" y="18"/>
                  <a:pt x="71" y="19"/>
                  <a:pt x="71" y="22"/>
                </a:cubicBezTo>
                <a:cubicBezTo>
                  <a:pt x="71" y="24"/>
                  <a:pt x="73" y="25"/>
                  <a:pt x="75" y="25"/>
                </a:cubicBezTo>
                <a:cubicBezTo>
                  <a:pt x="77" y="25"/>
                  <a:pt x="79" y="24"/>
                  <a:pt x="79" y="22"/>
                </a:cubicBezTo>
                <a:cubicBezTo>
                  <a:pt x="79" y="19"/>
                  <a:pt x="77" y="18"/>
                  <a:pt x="75" y="18"/>
                </a:cubicBezTo>
                <a:close/>
                <a:moveTo>
                  <a:pt x="63" y="18"/>
                </a:moveTo>
                <a:cubicBezTo>
                  <a:pt x="61" y="18"/>
                  <a:pt x="59" y="19"/>
                  <a:pt x="59" y="22"/>
                </a:cubicBezTo>
                <a:cubicBezTo>
                  <a:pt x="59" y="24"/>
                  <a:pt x="61" y="25"/>
                  <a:pt x="63" y="25"/>
                </a:cubicBezTo>
                <a:cubicBezTo>
                  <a:pt x="65" y="25"/>
                  <a:pt x="67" y="24"/>
                  <a:pt x="67" y="22"/>
                </a:cubicBezTo>
                <a:cubicBezTo>
                  <a:pt x="67" y="19"/>
                  <a:pt x="65" y="18"/>
                  <a:pt x="63" y="18"/>
                </a:cubicBezTo>
                <a:close/>
                <a:moveTo>
                  <a:pt x="51" y="18"/>
                </a:moveTo>
                <a:cubicBezTo>
                  <a:pt x="49" y="18"/>
                  <a:pt x="48" y="19"/>
                  <a:pt x="48" y="22"/>
                </a:cubicBezTo>
                <a:cubicBezTo>
                  <a:pt x="48" y="24"/>
                  <a:pt x="49" y="25"/>
                  <a:pt x="51" y="25"/>
                </a:cubicBezTo>
                <a:cubicBezTo>
                  <a:pt x="54" y="25"/>
                  <a:pt x="55" y="24"/>
                  <a:pt x="55" y="22"/>
                </a:cubicBezTo>
                <a:cubicBezTo>
                  <a:pt x="55" y="19"/>
                  <a:pt x="54" y="18"/>
                  <a:pt x="51" y="18"/>
                </a:cubicBezTo>
                <a:close/>
                <a:moveTo>
                  <a:pt x="27" y="18"/>
                </a:moveTo>
                <a:cubicBezTo>
                  <a:pt x="19" y="18"/>
                  <a:pt x="12" y="24"/>
                  <a:pt x="12" y="33"/>
                </a:cubicBezTo>
                <a:cubicBezTo>
                  <a:pt x="12" y="42"/>
                  <a:pt x="19" y="48"/>
                  <a:pt x="27" y="48"/>
                </a:cubicBezTo>
                <a:cubicBezTo>
                  <a:pt x="36" y="48"/>
                  <a:pt x="43" y="42"/>
                  <a:pt x="43" y="33"/>
                </a:cubicBezTo>
                <a:cubicBezTo>
                  <a:pt x="43" y="24"/>
                  <a:pt x="36" y="18"/>
                  <a:pt x="27" y="18"/>
                </a:cubicBezTo>
                <a:close/>
                <a:moveTo>
                  <a:pt x="55" y="82"/>
                </a:moveTo>
                <a:cubicBezTo>
                  <a:pt x="55" y="67"/>
                  <a:pt x="47" y="57"/>
                  <a:pt x="38" y="53"/>
                </a:cubicBezTo>
                <a:cubicBezTo>
                  <a:pt x="28" y="69"/>
                  <a:pt x="28" y="69"/>
                  <a:pt x="28" y="69"/>
                </a:cubicBezTo>
                <a:cubicBezTo>
                  <a:pt x="18" y="53"/>
                  <a:pt x="18" y="53"/>
                  <a:pt x="18" y="53"/>
                </a:cubicBezTo>
                <a:cubicBezTo>
                  <a:pt x="8" y="57"/>
                  <a:pt x="0" y="66"/>
                  <a:pt x="0" y="82"/>
                </a:cubicBezTo>
                <a:cubicBezTo>
                  <a:pt x="20" y="90"/>
                  <a:pt x="38" y="89"/>
                  <a:pt x="55" y="82"/>
                </a:cubicBez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30" name="Oval 53">
            <a:extLst>
              <a:ext uri="{FF2B5EF4-FFF2-40B4-BE49-F238E27FC236}">
                <a16:creationId xmlns:a16="http://schemas.microsoft.com/office/drawing/2014/main" id="{BDB282E2-D460-4FA0-8407-7E1B3B643F35}"/>
              </a:ext>
            </a:extLst>
          </p:cNvPr>
          <p:cNvSpPr>
            <a:spLocks noChangeArrowheads="1"/>
          </p:cNvSpPr>
          <p:nvPr/>
        </p:nvSpPr>
        <p:spPr bwMode="auto">
          <a:xfrm>
            <a:off x="3893505" y="1672730"/>
            <a:ext cx="1184739" cy="1185035"/>
          </a:xfrm>
          <a:prstGeom prst="ellipse">
            <a:avLst/>
          </a:prstGeom>
          <a:solidFill>
            <a:schemeClr val="accent2"/>
          </a:solidFill>
          <a:ln w="76200">
            <a:gradFill flip="none" rotWithShape="1">
              <a:gsLst>
                <a:gs pos="0">
                  <a:srgbClr val="FFFFFF"/>
                </a:gs>
                <a:gs pos="100000">
                  <a:srgbClr val="D9D9DA"/>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anchor="ctr"/>
          <a:lstStyle/>
          <a:p>
            <a:pPr algn="ctr">
              <a:defRPr/>
            </a:pPr>
            <a:endParaRPr lang="zh-CN" altLang="en-US" sz="1600" dirty="0">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84E302FD-0DE4-4A41-A48C-BD3B0AD039A3}"/>
              </a:ext>
            </a:extLst>
          </p:cNvPr>
          <p:cNvSpPr/>
          <p:nvPr/>
        </p:nvSpPr>
        <p:spPr>
          <a:xfrm>
            <a:off x="4066596" y="2032760"/>
            <a:ext cx="883920" cy="523204"/>
          </a:xfrm>
          <a:prstGeom prst="rect">
            <a:avLst/>
          </a:prstGeom>
        </p:spPr>
        <p:txBody>
          <a:bodyPr wrap="square" lIns="91424" tIns="45712" rIns="91424" bIns="45712">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防火墙的功能</a:t>
            </a:r>
          </a:p>
        </p:txBody>
      </p:sp>
    </p:spTree>
    <p:extLst>
      <p:ext uri="{BB962C8B-B14F-4D97-AF65-F5344CB8AC3E}">
        <p14:creationId xmlns:p14="http://schemas.microsoft.com/office/powerpoint/2010/main" val="257634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9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900"/>
                            </p:stCondLst>
                            <p:childTnLst>
                              <p:par>
                                <p:cTn id="11" presetID="47"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2900"/>
                            </p:stCondLst>
                            <p:childTnLst>
                              <p:par>
                                <p:cTn id="17" presetID="16" presetClass="entr" presetSubtype="37"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par>
                                <p:cTn id="20" presetID="22" presetClass="entr" presetSubtype="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34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par>
                          <p:cTn id="47" fill="hold">
                            <p:stCondLst>
                              <p:cond delay="390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4400"/>
                            </p:stCondLst>
                            <p:childTnLst>
                              <p:par>
                                <p:cTn id="61" presetID="2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right)">
                                      <p:cBhvr>
                                        <p:cTn id="63" dur="500"/>
                                        <p:tgtEl>
                                          <p:spTgt spid="24"/>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right)">
                                      <p:cBhvr>
                                        <p:cTn id="66" dur="500"/>
                                        <p:tgtEl>
                                          <p:spTgt spid="2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p:bldP spid="21" grpId="0"/>
      <p:bldP spid="23" grpId="0"/>
      <p:bldP spid="24" grpId="0"/>
      <p:bldP spid="26" grpId="0" animBg="1"/>
      <p:bldP spid="27" grpId="0" animBg="1"/>
      <p:bldP spid="28" grpId="0" animBg="1"/>
      <p:bldP spid="29" grpId="0" animBg="1"/>
      <p:bldP spid="30" grpId="0" animBg="1"/>
      <p:bldP spid="3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）防火墙技术及分类</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07604" y="868299"/>
            <a:ext cx="7128792" cy="3211066"/>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81502"/>
              <a:ext cx="9604929" cy="592287"/>
            </a:xfrm>
            <a:prstGeom prst="rect">
              <a:avLst/>
            </a:prstGeom>
            <a:noFill/>
          </p:spPr>
          <p:txBody>
            <a:bodyPr wrap="square" rtlCol="0">
              <a:spAutoFit/>
            </a:bodyPr>
            <a:lstStyle/>
            <a:p>
              <a:pPr indent="450000">
                <a:lnSpc>
                  <a:spcPct val="150000"/>
                </a:lnSpc>
              </a:pPr>
              <a:r>
                <a:rPr lang="zh-CN" altLang="en-US" sz="1800" dirty="0">
                  <a:solidFill>
                    <a:schemeClr val="tx1">
                      <a:lumMod val="85000"/>
                      <a:lumOff val="15000"/>
                    </a:schemeClr>
                  </a:solidFill>
                  <a:latin typeface="+mn-ea"/>
                </a:rPr>
                <a:t>防火墙技术大体上可分为两类：网络层防火墙技术和应用层防火墙技术。这两个层次的防火墙分别被称为包过滤防火墙和代理服务器防火墙。</a:t>
              </a:r>
            </a:p>
          </p:txBody>
        </p:sp>
      </p:grpSp>
    </p:spTree>
    <p:extLst>
      <p:ext uri="{BB962C8B-B14F-4D97-AF65-F5344CB8AC3E}">
        <p14:creationId xmlns:p14="http://schemas.microsoft.com/office/powerpoint/2010/main" val="5983840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43608" y="1755775"/>
            <a:ext cx="6792230" cy="1428043"/>
            <a:chOff x="1200150" y="1847850"/>
            <a:chExt cx="9867900" cy="1492983"/>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31635" y="2111339"/>
              <a:ext cx="9604929" cy="808454"/>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了解了个人信息泄露的危害，接下来，我们来分析个人信息泄露的途径，以便更好的防止个人信息的泄露。</a:t>
              </a:r>
            </a:p>
          </p:txBody>
        </p:sp>
      </p:gr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．人为因素</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43608" y="1755775"/>
            <a:ext cx="6792230" cy="1428043"/>
            <a:chOff x="1200150" y="1847850"/>
            <a:chExt cx="9867900" cy="1492983"/>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31635" y="2211595"/>
              <a:ext cx="9604929" cy="808454"/>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人为因素，即掌握了个人信息的公司、机构员工受利益驱使主动倒卖信息。</a:t>
              </a:r>
            </a:p>
          </p:txBody>
        </p:sp>
      </p:grpSp>
    </p:spTree>
    <p:extLst>
      <p:ext uri="{BB962C8B-B14F-4D97-AF65-F5344CB8AC3E}">
        <p14:creationId xmlns:p14="http://schemas.microsoft.com/office/powerpoint/2010/main" val="604896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488147"/>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524152"/>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．手机泄露</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10" name="Oval 12">
            <a:extLst>
              <a:ext uri="{FF2B5EF4-FFF2-40B4-BE49-F238E27FC236}">
                <a16:creationId xmlns:a16="http://schemas.microsoft.com/office/drawing/2014/main" id="{C553935E-8D27-434A-9733-7DE63D132FC9}"/>
              </a:ext>
            </a:extLst>
          </p:cNvPr>
          <p:cNvSpPr/>
          <p:nvPr/>
        </p:nvSpPr>
        <p:spPr>
          <a:xfrm>
            <a:off x="1166278" y="3100435"/>
            <a:ext cx="163476" cy="163498"/>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 name="Oval 13">
            <a:extLst>
              <a:ext uri="{FF2B5EF4-FFF2-40B4-BE49-F238E27FC236}">
                <a16:creationId xmlns:a16="http://schemas.microsoft.com/office/drawing/2014/main" id="{CAC3F98E-F60B-4E88-83D6-ABD71305E01B}"/>
              </a:ext>
            </a:extLst>
          </p:cNvPr>
          <p:cNvSpPr/>
          <p:nvPr/>
        </p:nvSpPr>
        <p:spPr>
          <a:xfrm>
            <a:off x="2220819" y="2463534"/>
            <a:ext cx="163476" cy="16349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2" name="Oval 14">
            <a:extLst>
              <a:ext uri="{FF2B5EF4-FFF2-40B4-BE49-F238E27FC236}">
                <a16:creationId xmlns:a16="http://schemas.microsoft.com/office/drawing/2014/main" id="{35BEA3C7-2126-4FA2-9791-5CA0E7AA6D5B}"/>
              </a:ext>
            </a:extLst>
          </p:cNvPr>
          <p:cNvSpPr/>
          <p:nvPr/>
        </p:nvSpPr>
        <p:spPr>
          <a:xfrm>
            <a:off x="3207220" y="3064331"/>
            <a:ext cx="163476" cy="163498"/>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3" name="Oval 15">
            <a:extLst>
              <a:ext uri="{FF2B5EF4-FFF2-40B4-BE49-F238E27FC236}">
                <a16:creationId xmlns:a16="http://schemas.microsoft.com/office/drawing/2014/main" id="{FCA2EE25-46A7-4C58-9B67-25DFF2736D4D}"/>
              </a:ext>
            </a:extLst>
          </p:cNvPr>
          <p:cNvSpPr/>
          <p:nvPr/>
        </p:nvSpPr>
        <p:spPr>
          <a:xfrm>
            <a:off x="4133951" y="2129562"/>
            <a:ext cx="163476" cy="16349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4" name="Oval 16">
            <a:extLst>
              <a:ext uri="{FF2B5EF4-FFF2-40B4-BE49-F238E27FC236}">
                <a16:creationId xmlns:a16="http://schemas.microsoft.com/office/drawing/2014/main" id="{6B357516-585E-4C6B-B436-FD6CC7345F98}"/>
              </a:ext>
            </a:extLst>
          </p:cNvPr>
          <p:cNvSpPr/>
          <p:nvPr/>
        </p:nvSpPr>
        <p:spPr>
          <a:xfrm>
            <a:off x="5747881" y="1853366"/>
            <a:ext cx="163476" cy="163498"/>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5" name="Oval 17">
            <a:extLst>
              <a:ext uri="{FF2B5EF4-FFF2-40B4-BE49-F238E27FC236}">
                <a16:creationId xmlns:a16="http://schemas.microsoft.com/office/drawing/2014/main" id="{A84AED6C-A522-46B8-BFE3-F3A4930E06D6}"/>
              </a:ext>
            </a:extLst>
          </p:cNvPr>
          <p:cNvSpPr/>
          <p:nvPr/>
        </p:nvSpPr>
        <p:spPr>
          <a:xfrm>
            <a:off x="6719233" y="3150675"/>
            <a:ext cx="163476" cy="16349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6" name="Oval 18">
            <a:extLst>
              <a:ext uri="{FF2B5EF4-FFF2-40B4-BE49-F238E27FC236}">
                <a16:creationId xmlns:a16="http://schemas.microsoft.com/office/drawing/2014/main" id="{C9C3D348-26BF-4F60-8447-4BBDDAD344BC}"/>
              </a:ext>
            </a:extLst>
          </p:cNvPr>
          <p:cNvSpPr/>
          <p:nvPr/>
        </p:nvSpPr>
        <p:spPr>
          <a:xfrm>
            <a:off x="7656049" y="1920391"/>
            <a:ext cx="163476" cy="163498"/>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cxnSp>
        <p:nvCxnSpPr>
          <p:cNvPr id="17" name="Straight Connector 20">
            <a:extLst>
              <a:ext uri="{FF2B5EF4-FFF2-40B4-BE49-F238E27FC236}">
                <a16:creationId xmlns:a16="http://schemas.microsoft.com/office/drawing/2014/main" id="{31E54D28-8E5A-41BA-90C7-8EEC5173BC4F}"/>
              </a:ext>
            </a:extLst>
          </p:cNvPr>
          <p:cNvCxnSpPr>
            <a:stCxn id="10" idx="7"/>
            <a:endCxn id="11" idx="3"/>
          </p:cNvCxnSpPr>
          <p:nvPr/>
        </p:nvCxnSpPr>
        <p:spPr>
          <a:xfrm flipV="1">
            <a:off x="1305813" y="2603087"/>
            <a:ext cx="938948" cy="521291"/>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23">
            <a:extLst>
              <a:ext uri="{FF2B5EF4-FFF2-40B4-BE49-F238E27FC236}">
                <a16:creationId xmlns:a16="http://schemas.microsoft.com/office/drawing/2014/main" id="{F956848B-C170-4F03-9F0F-205F42AB18F5}"/>
              </a:ext>
            </a:extLst>
          </p:cNvPr>
          <p:cNvCxnSpPr>
            <a:cxnSpLocks/>
            <a:stCxn id="11" idx="5"/>
            <a:endCxn id="12" idx="2"/>
          </p:cNvCxnSpPr>
          <p:nvPr/>
        </p:nvCxnSpPr>
        <p:spPr>
          <a:xfrm>
            <a:off x="2360354" y="2603088"/>
            <a:ext cx="846866" cy="54299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25">
            <a:extLst>
              <a:ext uri="{FF2B5EF4-FFF2-40B4-BE49-F238E27FC236}">
                <a16:creationId xmlns:a16="http://schemas.microsoft.com/office/drawing/2014/main" id="{AA1E78DE-7CE6-4A4E-A5AF-89148EE5672D}"/>
              </a:ext>
            </a:extLst>
          </p:cNvPr>
          <p:cNvCxnSpPr>
            <a:stCxn id="12" idx="7"/>
            <a:endCxn id="13" idx="3"/>
          </p:cNvCxnSpPr>
          <p:nvPr/>
        </p:nvCxnSpPr>
        <p:spPr>
          <a:xfrm flipV="1">
            <a:off x="3346755" y="2269116"/>
            <a:ext cx="811137" cy="819159"/>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27">
            <a:extLst>
              <a:ext uri="{FF2B5EF4-FFF2-40B4-BE49-F238E27FC236}">
                <a16:creationId xmlns:a16="http://schemas.microsoft.com/office/drawing/2014/main" id="{D63AEE00-C687-4457-83C4-00B43F36995F}"/>
              </a:ext>
            </a:extLst>
          </p:cNvPr>
          <p:cNvCxnSpPr>
            <a:stCxn id="13" idx="6"/>
            <a:endCxn id="14" idx="2"/>
          </p:cNvCxnSpPr>
          <p:nvPr/>
        </p:nvCxnSpPr>
        <p:spPr>
          <a:xfrm flipV="1">
            <a:off x="4297427" y="1935115"/>
            <a:ext cx="1450454" cy="276196"/>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9">
            <a:extLst>
              <a:ext uri="{FF2B5EF4-FFF2-40B4-BE49-F238E27FC236}">
                <a16:creationId xmlns:a16="http://schemas.microsoft.com/office/drawing/2014/main" id="{B025A3CE-E6A5-4B35-93B3-1036066F5A87}"/>
              </a:ext>
            </a:extLst>
          </p:cNvPr>
          <p:cNvCxnSpPr>
            <a:stCxn id="14" idx="5"/>
            <a:endCxn id="15" idx="1"/>
          </p:cNvCxnSpPr>
          <p:nvPr/>
        </p:nvCxnSpPr>
        <p:spPr>
          <a:xfrm>
            <a:off x="5887416" y="1992920"/>
            <a:ext cx="855758" cy="1181699"/>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31">
            <a:extLst>
              <a:ext uri="{FF2B5EF4-FFF2-40B4-BE49-F238E27FC236}">
                <a16:creationId xmlns:a16="http://schemas.microsoft.com/office/drawing/2014/main" id="{4B9664D9-186A-449A-913C-3A026089CF54}"/>
              </a:ext>
            </a:extLst>
          </p:cNvPr>
          <p:cNvCxnSpPr>
            <a:stCxn id="15" idx="6"/>
            <a:endCxn id="16" idx="3"/>
          </p:cNvCxnSpPr>
          <p:nvPr/>
        </p:nvCxnSpPr>
        <p:spPr>
          <a:xfrm flipV="1">
            <a:off x="6882709" y="2059945"/>
            <a:ext cx="797281" cy="1172479"/>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8" name="TextBox 32">
            <a:extLst>
              <a:ext uri="{FF2B5EF4-FFF2-40B4-BE49-F238E27FC236}">
                <a16:creationId xmlns:a16="http://schemas.microsoft.com/office/drawing/2014/main" id="{ECC7FF4A-D7FE-4B0A-9374-0A07C5B14C9A}"/>
              </a:ext>
            </a:extLst>
          </p:cNvPr>
          <p:cNvSpPr txBox="1"/>
          <p:nvPr/>
        </p:nvSpPr>
        <p:spPr>
          <a:xfrm>
            <a:off x="1467959" y="1863166"/>
            <a:ext cx="1680442" cy="546879"/>
          </a:xfrm>
          <a:prstGeom prst="rect">
            <a:avLst/>
          </a:prstGeom>
          <a:noFill/>
        </p:spPr>
        <p:txBody>
          <a:bodyPr wrap="square" lIns="68577" tIns="34289" rIns="68577" bIns="34289" rtlCol="0">
            <a:spAutoFit/>
          </a:bodyPr>
          <a:lstStyle/>
          <a:p>
            <a:pPr lvl="0" algn="ctr">
              <a:lnSpc>
                <a:spcPct val="150000"/>
              </a:lnSpc>
            </a:pP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使用了黑客的钓鱼</a:t>
            </a:r>
            <a:r>
              <a:rPr lang="en-US" altLang="zh-CN" sz="1100" b="1" dirty="0" err="1">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WiFi</a:t>
            </a: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，或者是自家</a:t>
            </a:r>
            <a:r>
              <a:rPr lang="en-US" altLang="zh-CN" sz="1100" b="1" dirty="0" err="1">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WiFi</a:t>
            </a: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被蹭网</a:t>
            </a:r>
            <a:endPar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TextBox 33">
            <a:extLst>
              <a:ext uri="{FF2B5EF4-FFF2-40B4-BE49-F238E27FC236}">
                <a16:creationId xmlns:a16="http://schemas.microsoft.com/office/drawing/2014/main" id="{7B0DAA2D-B489-43F1-B996-3CA48990BD32}"/>
              </a:ext>
            </a:extLst>
          </p:cNvPr>
          <p:cNvSpPr txBox="1"/>
          <p:nvPr/>
        </p:nvSpPr>
        <p:spPr>
          <a:xfrm>
            <a:off x="755576" y="3377935"/>
            <a:ext cx="984879" cy="238525"/>
          </a:xfrm>
          <a:prstGeom prst="rect">
            <a:avLst/>
          </a:prstGeom>
          <a:noFill/>
        </p:spPr>
        <p:txBody>
          <a:bodyPr wrap="none" lIns="68577" tIns="34289" rIns="68577" bIns="34289" rtlCol="0">
            <a:spAutoFit/>
          </a:bodyPr>
          <a:lstStyle/>
          <a:p>
            <a:pPr lvl="0" algn="ct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手机中了木马</a:t>
            </a:r>
            <a:endPar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0" name="TextBox 34">
            <a:extLst>
              <a:ext uri="{FF2B5EF4-FFF2-40B4-BE49-F238E27FC236}">
                <a16:creationId xmlns:a16="http://schemas.microsoft.com/office/drawing/2014/main" id="{4B5011BD-D3DA-4EFD-93EC-80F1D1B37821}"/>
              </a:ext>
            </a:extLst>
          </p:cNvPr>
          <p:cNvSpPr txBox="1"/>
          <p:nvPr/>
        </p:nvSpPr>
        <p:spPr>
          <a:xfrm>
            <a:off x="2234623" y="3317420"/>
            <a:ext cx="2123323" cy="546879"/>
          </a:xfrm>
          <a:prstGeom prst="rect">
            <a:avLst/>
          </a:prstGeom>
          <a:noFill/>
        </p:spPr>
        <p:txBody>
          <a:bodyPr wrap="square" lIns="68577" tIns="34289" rIns="68577" bIns="34289" rtlCol="0">
            <a:spAutoFit/>
          </a:bodyPr>
          <a:lstStyle/>
          <a:p>
            <a:pPr lvl="0" algn="ctr">
              <a:lnSpc>
                <a:spcPct val="150000"/>
              </a:lnSpc>
            </a:pP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手机云服务账号被盗（弱密码或撞库或服务商漏洞等各种方式）</a:t>
            </a:r>
            <a:endPar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TextBox 35">
            <a:extLst>
              <a:ext uri="{FF2B5EF4-FFF2-40B4-BE49-F238E27FC236}">
                <a16:creationId xmlns:a16="http://schemas.microsoft.com/office/drawing/2014/main" id="{40AFE5EC-FE1D-46BA-AC24-59548196EC7C}"/>
              </a:ext>
            </a:extLst>
          </p:cNvPr>
          <p:cNvSpPr txBox="1"/>
          <p:nvPr/>
        </p:nvSpPr>
        <p:spPr>
          <a:xfrm>
            <a:off x="3438133" y="1447655"/>
            <a:ext cx="1553929" cy="546879"/>
          </a:xfrm>
          <a:prstGeom prst="rect">
            <a:avLst/>
          </a:prstGeom>
          <a:noFill/>
        </p:spPr>
        <p:txBody>
          <a:bodyPr wrap="square" lIns="68577" tIns="34289" rIns="68577" bIns="34289" rtlCol="0">
            <a:spAutoFit/>
          </a:bodyPr>
          <a:lstStyle/>
          <a:p>
            <a:pPr algn="ctr">
              <a:lnSpc>
                <a:spcPct val="150000"/>
              </a:lnSpc>
            </a:pPr>
            <a:r>
              <a:rPr lang="zh-CN" alt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拥有隐私权限的</a:t>
            </a:r>
            <a:r>
              <a:rPr lang="en-US" altLang="zh-CN"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APP</a:t>
            </a:r>
            <a:r>
              <a:rPr lang="zh-CN" alt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厂商服务器被黑客拖库</a:t>
            </a:r>
            <a:endParaRPr 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2" name="TextBox 36">
            <a:extLst>
              <a:ext uri="{FF2B5EF4-FFF2-40B4-BE49-F238E27FC236}">
                <a16:creationId xmlns:a16="http://schemas.microsoft.com/office/drawing/2014/main" id="{8B81E857-B9EB-4125-B557-9514E568B86C}"/>
              </a:ext>
            </a:extLst>
          </p:cNvPr>
          <p:cNvSpPr txBox="1"/>
          <p:nvPr/>
        </p:nvSpPr>
        <p:spPr>
          <a:xfrm>
            <a:off x="5616477" y="3573043"/>
            <a:ext cx="2368988" cy="546879"/>
          </a:xfrm>
          <a:prstGeom prst="rect">
            <a:avLst/>
          </a:prstGeom>
          <a:noFill/>
        </p:spPr>
        <p:txBody>
          <a:bodyPr wrap="square" lIns="68577" tIns="34289" rIns="68577" bIns="34289" rtlCol="0">
            <a:spAutoFit/>
          </a:bodyPr>
          <a:lstStyle/>
          <a:p>
            <a:pPr lvl="0" algn="ctr">
              <a:lnSpc>
                <a:spcPct val="150000"/>
              </a:lnSpc>
            </a:pP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通过伪基站短信等途径访问了钓鱼网站，导致重要的账号密码泄露</a:t>
            </a:r>
            <a:endPar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3" name="TextBox 37">
            <a:extLst>
              <a:ext uri="{FF2B5EF4-FFF2-40B4-BE49-F238E27FC236}">
                <a16:creationId xmlns:a16="http://schemas.microsoft.com/office/drawing/2014/main" id="{23F646B1-B290-4B36-8CD2-06AC54E7C4ED}"/>
              </a:ext>
            </a:extLst>
          </p:cNvPr>
          <p:cNvSpPr txBox="1"/>
          <p:nvPr/>
        </p:nvSpPr>
        <p:spPr>
          <a:xfrm>
            <a:off x="5182296" y="1095239"/>
            <a:ext cx="1294645" cy="546879"/>
          </a:xfrm>
          <a:prstGeom prst="rect">
            <a:avLst/>
          </a:prstGeom>
          <a:noFill/>
        </p:spPr>
        <p:txBody>
          <a:bodyPr wrap="square" lIns="68577" tIns="34289" rIns="68577" bIns="34289" rtlCol="0">
            <a:spAutoFit/>
          </a:bodyPr>
          <a:lstStyle/>
          <a:p>
            <a:pPr lvl="0" algn="ctr">
              <a:lnSpc>
                <a:spcPct val="150000"/>
              </a:lnSpc>
            </a:pP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使用了恶意充电宝等黑客攻击设备</a:t>
            </a:r>
            <a:endPar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4" name="TextBox 38">
            <a:extLst>
              <a:ext uri="{FF2B5EF4-FFF2-40B4-BE49-F238E27FC236}">
                <a16:creationId xmlns:a16="http://schemas.microsoft.com/office/drawing/2014/main" id="{04E2C258-2F48-444B-B300-B560C5ED2924}"/>
              </a:ext>
            </a:extLst>
          </p:cNvPr>
          <p:cNvSpPr txBox="1"/>
          <p:nvPr/>
        </p:nvSpPr>
        <p:spPr>
          <a:xfrm>
            <a:off x="7158364" y="1194059"/>
            <a:ext cx="1158846" cy="546879"/>
          </a:xfrm>
          <a:prstGeom prst="rect">
            <a:avLst/>
          </a:prstGeom>
          <a:noFill/>
        </p:spPr>
        <p:txBody>
          <a:bodyPr wrap="square" lIns="68577" tIns="34289" rIns="68577" bIns="34289" rtlCol="0">
            <a:spAutoFit/>
          </a:bodyPr>
          <a:lstStyle/>
          <a:p>
            <a:pPr lvl="0" algn="ctr">
              <a:lnSpc>
                <a:spcPct val="150000"/>
              </a:lnSpc>
            </a:pPr>
            <a:r>
              <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GSM</a:t>
            </a:r>
            <a:r>
              <a:rPr lang="zh-CN" altLang="en-US"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制式网络被黑客监听短信</a:t>
            </a:r>
            <a:endParaRPr lang="en-US" altLang="zh-CN" sz="1100" b="1" dirty="0">
              <a:solidFill>
                <a:prstClr val="black">
                  <a:lumMod val="50000"/>
                  <a:lumOff val="50000"/>
                </a:prst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526959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strVal val="4*#ppt_w"/>
                                          </p:val>
                                        </p:tav>
                                        <p:tav tm="100000">
                                          <p:val>
                                            <p:strVal val="#ppt_w"/>
                                          </p:val>
                                        </p:tav>
                                      </p:tavLst>
                                    </p:anim>
                                    <p:anim calcmode="lin" valueType="num">
                                      <p:cBhvr>
                                        <p:cTn id="8" dur="250" fill="hold"/>
                                        <p:tgtEl>
                                          <p:spTgt spid="10"/>
                                        </p:tgtEl>
                                        <p:attrNameLst>
                                          <p:attrName>ppt_h</p:attrName>
                                        </p:attrNameLst>
                                      </p:cBhvr>
                                      <p:tavLst>
                                        <p:tav tm="0">
                                          <p:val>
                                            <p:strVal val="4*#ppt_h"/>
                                          </p:val>
                                        </p:tav>
                                        <p:tav tm="100000">
                                          <p:val>
                                            <p:strVal val="#ppt_h"/>
                                          </p:val>
                                        </p:tav>
                                      </p:tavLst>
                                    </p:anim>
                                  </p:childTnLst>
                                </p:cTn>
                              </p:par>
                            </p:childTnLst>
                          </p:cTn>
                        </p:par>
                        <p:par>
                          <p:cTn id="9" fill="hold">
                            <p:stCondLst>
                              <p:cond delay="250"/>
                            </p:stCondLst>
                            <p:childTnLst>
                              <p:par>
                                <p:cTn id="10" presetID="23" presetClass="entr" presetSubtype="3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250" fill="hold"/>
                                        <p:tgtEl>
                                          <p:spTgt spid="11"/>
                                        </p:tgtEl>
                                        <p:attrNameLst>
                                          <p:attrName>ppt_w</p:attrName>
                                        </p:attrNameLst>
                                      </p:cBhvr>
                                      <p:tavLst>
                                        <p:tav tm="0">
                                          <p:val>
                                            <p:strVal val="4*#ppt_w"/>
                                          </p:val>
                                        </p:tav>
                                        <p:tav tm="100000">
                                          <p:val>
                                            <p:strVal val="#ppt_w"/>
                                          </p:val>
                                        </p:tav>
                                      </p:tavLst>
                                    </p:anim>
                                    <p:anim calcmode="lin" valueType="num">
                                      <p:cBhvr>
                                        <p:cTn id="13" dur="250" fill="hold"/>
                                        <p:tgtEl>
                                          <p:spTgt spid="11"/>
                                        </p:tgtEl>
                                        <p:attrNameLst>
                                          <p:attrName>ppt_h</p:attrName>
                                        </p:attrNameLst>
                                      </p:cBhvr>
                                      <p:tavLst>
                                        <p:tav tm="0">
                                          <p:val>
                                            <p:strVal val="4*#ppt_h"/>
                                          </p:val>
                                        </p:tav>
                                        <p:tav tm="100000">
                                          <p:val>
                                            <p:strVal val="#ppt_h"/>
                                          </p:val>
                                        </p:tav>
                                      </p:tavLst>
                                    </p:anim>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250" fill="hold"/>
                                        <p:tgtEl>
                                          <p:spTgt spid="12"/>
                                        </p:tgtEl>
                                        <p:attrNameLst>
                                          <p:attrName>ppt_w</p:attrName>
                                        </p:attrNameLst>
                                      </p:cBhvr>
                                      <p:tavLst>
                                        <p:tav tm="0">
                                          <p:val>
                                            <p:strVal val="4*#ppt_w"/>
                                          </p:val>
                                        </p:tav>
                                        <p:tav tm="100000">
                                          <p:val>
                                            <p:strVal val="#ppt_w"/>
                                          </p:val>
                                        </p:tav>
                                      </p:tavLst>
                                    </p:anim>
                                    <p:anim calcmode="lin" valueType="num">
                                      <p:cBhvr>
                                        <p:cTn id="18" dur="250" fill="hold"/>
                                        <p:tgtEl>
                                          <p:spTgt spid="12"/>
                                        </p:tgtEl>
                                        <p:attrNameLst>
                                          <p:attrName>ppt_h</p:attrName>
                                        </p:attrNameLst>
                                      </p:cBhvr>
                                      <p:tavLst>
                                        <p:tav tm="0">
                                          <p:val>
                                            <p:strVal val="4*#ppt_h"/>
                                          </p:val>
                                        </p:tav>
                                        <p:tav tm="100000">
                                          <p:val>
                                            <p:strVal val="#ppt_h"/>
                                          </p:val>
                                        </p:tav>
                                      </p:tavLst>
                                    </p:anim>
                                  </p:childTnLst>
                                </p:cTn>
                              </p:par>
                            </p:childTnLst>
                          </p:cTn>
                        </p:par>
                        <p:par>
                          <p:cTn id="19" fill="hold">
                            <p:stCondLst>
                              <p:cond delay="750"/>
                            </p:stCondLst>
                            <p:childTnLst>
                              <p:par>
                                <p:cTn id="20" presetID="23" presetClass="entr" presetSubtype="3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250" fill="hold"/>
                                        <p:tgtEl>
                                          <p:spTgt spid="13"/>
                                        </p:tgtEl>
                                        <p:attrNameLst>
                                          <p:attrName>ppt_w</p:attrName>
                                        </p:attrNameLst>
                                      </p:cBhvr>
                                      <p:tavLst>
                                        <p:tav tm="0">
                                          <p:val>
                                            <p:strVal val="4*#ppt_w"/>
                                          </p:val>
                                        </p:tav>
                                        <p:tav tm="100000">
                                          <p:val>
                                            <p:strVal val="#ppt_w"/>
                                          </p:val>
                                        </p:tav>
                                      </p:tavLst>
                                    </p:anim>
                                    <p:anim calcmode="lin" valueType="num">
                                      <p:cBhvr>
                                        <p:cTn id="23" dur="250" fill="hold"/>
                                        <p:tgtEl>
                                          <p:spTgt spid="13"/>
                                        </p:tgtEl>
                                        <p:attrNameLst>
                                          <p:attrName>ppt_h</p:attrName>
                                        </p:attrNameLst>
                                      </p:cBhvr>
                                      <p:tavLst>
                                        <p:tav tm="0">
                                          <p:val>
                                            <p:strVal val="4*#ppt_h"/>
                                          </p:val>
                                        </p:tav>
                                        <p:tav tm="100000">
                                          <p:val>
                                            <p:strVal val="#ppt_h"/>
                                          </p:val>
                                        </p:tav>
                                      </p:tavLst>
                                    </p:anim>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250" fill="hold"/>
                                        <p:tgtEl>
                                          <p:spTgt spid="14"/>
                                        </p:tgtEl>
                                        <p:attrNameLst>
                                          <p:attrName>ppt_w</p:attrName>
                                        </p:attrNameLst>
                                      </p:cBhvr>
                                      <p:tavLst>
                                        <p:tav tm="0">
                                          <p:val>
                                            <p:strVal val="4*#ppt_w"/>
                                          </p:val>
                                        </p:tav>
                                        <p:tav tm="100000">
                                          <p:val>
                                            <p:strVal val="#ppt_w"/>
                                          </p:val>
                                        </p:tav>
                                      </p:tavLst>
                                    </p:anim>
                                    <p:anim calcmode="lin" valueType="num">
                                      <p:cBhvr>
                                        <p:cTn id="28" dur="250" fill="hold"/>
                                        <p:tgtEl>
                                          <p:spTgt spid="14"/>
                                        </p:tgtEl>
                                        <p:attrNameLst>
                                          <p:attrName>ppt_h</p:attrName>
                                        </p:attrNameLst>
                                      </p:cBhvr>
                                      <p:tavLst>
                                        <p:tav tm="0">
                                          <p:val>
                                            <p:strVal val="4*#ppt_h"/>
                                          </p:val>
                                        </p:tav>
                                        <p:tav tm="100000">
                                          <p:val>
                                            <p:strVal val="#ppt_h"/>
                                          </p:val>
                                        </p:tav>
                                      </p:tavLst>
                                    </p:anim>
                                  </p:childTnLst>
                                </p:cTn>
                              </p:par>
                            </p:childTnLst>
                          </p:cTn>
                        </p:par>
                        <p:par>
                          <p:cTn id="29" fill="hold">
                            <p:stCondLst>
                              <p:cond delay="1250"/>
                            </p:stCondLst>
                            <p:childTnLst>
                              <p:par>
                                <p:cTn id="30" presetID="23" presetClass="entr" presetSubtype="32"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250" fill="hold"/>
                                        <p:tgtEl>
                                          <p:spTgt spid="15"/>
                                        </p:tgtEl>
                                        <p:attrNameLst>
                                          <p:attrName>ppt_w</p:attrName>
                                        </p:attrNameLst>
                                      </p:cBhvr>
                                      <p:tavLst>
                                        <p:tav tm="0">
                                          <p:val>
                                            <p:strVal val="4*#ppt_w"/>
                                          </p:val>
                                        </p:tav>
                                        <p:tav tm="100000">
                                          <p:val>
                                            <p:strVal val="#ppt_w"/>
                                          </p:val>
                                        </p:tav>
                                      </p:tavLst>
                                    </p:anim>
                                    <p:anim calcmode="lin" valueType="num">
                                      <p:cBhvr>
                                        <p:cTn id="33" dur="250" fill="hold"/>
                                        <p:tgtEl>
                                          <p:spTgt spid="15"/>
                                        </p:tgtEl>
                                        <p:attrNameLst>
                                          <p:attrName>ppt_h</p:attrName>
                                        </p:attrNameLst>
                                      </p:cBhvr>
                                      <p:tavLst>
                                        <p:tav tm="0">
                                          <p:val>
                                            <p:strVal val="4*#ppt_h"/>
                                          </p:val>
                                        </p:tav>
                                        <p:tav tm="100000">
                                          <p:val>
                                            <p:strVal val="#ppt_h"/>
                                          </p:val>
                                        </p:tav>
                                      </p:tavLst>
                                    </p:anim>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250" fill="hold"/>
                                        <p:tgtEl>
                                          <p:spTgt spid="16"/>
                                        </p:tgtEl>
                                        <p:attrNameLst>
                                          <p:attrName>ppt_w</p:attrName>
                                        </p:attrNameLst>
                                      </p:cBhvr>
                                      <p:tavLst>
                                        <p:tav tm="0">
                                          <p:val>
                                            <p:strVal val="4*#ppt_w"/>
                                          </p:val>
                                        </p:tav>
                                        <p:tav tm="100000">
                                          <p:val>
                                            <p:strVal val="#ppt_w"/>
                                          </p:val>
                                        </p:tav>
                                      </p:tavLst>
                                    </p:anim>
                                    <p:anim calcmode="lin" valueType="num">
                                      <p:cBhvr>
                                        <p:cTn id="38" dur="250" fill="hold"/>
                                        <p:tgtEl>
                                          <p:spTgt spid="16"/>
                                        </p:tgtEl>
                                        <p:attrNameLst>
                                          <p:attrName>ppt_h</p:attrName>
                                        </p:attrNameLst>
                                      </p:cBhvr>
                                      <p:tavLst>
                                        <p:tav tm="0">
                                          <p:val>
                                            <p:strVal val="4*#ppt_h"/>
                                          </p:val>
                                        </p:tav>
                                        <p:tav tm="100000">
                                          <p:val>
                                            <p:strVal val="#ppt_h"/>
                                          </p:val>
                                        </p:tav>
                                      </p:tavLst>
                                    </p:anim>
                                  </p:childTnLst>
                                </p:cTn>
                              </p:par>
                            </p:childTnLst>
                          </p:cTn>
                        </p:par>
                        <p:par>
                          <p:cTn id="39" fill="hold">
                            <p:stCondLst>
                              <p:cond delay="175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250"/>
                                        <p:tgtEl>
                                          <p:spTgt spid="17"/>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250"/>
                                        <p:tgtEl>
                                          <p:spTgt spid="18"/>
                                        </p:tgtEl>
                                      </p:cBhvr>
                                    </p:animEffect>
                                  </p:childTnLst>
                                </p:cTn>
                              </p:par>
                            </p:childTnLst>
                          </p:cTn>
                        </p:par>
                        <p:par>
                          <p:cTn id="47" fill="hold">
                            <p:stCondLst>
                              <p:cond delay="2250"/>
                            </p:stCondLst>
                            <p:childTnLst>
                              <p:par>
                                <p:cTn id="48" presetID="2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250"/>
                                        <p:tgtEl>
                                          <p:spTgt spid="19"/>
                                        </p:tgtEl>
                                      </p:cBhvr>
                                    </p:animEffect>
                                  </p:childTnLst>
                                </p:cTn>
                              </p:par>
                            </p:childTnLst>
                          </p:cTn>
                        </p:par>
                        <p:par>
                          <p:cTn id="51" fill="hold">
                            <p:stCondLst>
                              <p:cond delay="2500"/>
                            </p:stCondLst>
                            <p:childTnLst>
                              <p:par>
                                <p:cTn id="52" presetID="22" presetClass="entr" presetSubtype="8"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250"/>
                                        <p:tgtEl>
                                          <p:spTgt spid="20"/>
                                        </p:tgtEl>
                                      </p:cBhvr>
                                    </p:animEffect>
                                  </p:childTnLst>
                                </p:cTn>
                              </p:par>
                            </p:childTnLst>
                          </p:cTn>
                        </p:par>
                        <p:par>
                          <p:cTn id="55" fill="hold">
                            <p:stCondLst>
                              <p:cond delay="2750"/>
                            </p:stCondLst>
                            <p:childTnLst>
                              <p:par>
                                <p:cTn id="56" presetID="2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250"/>
                                        <p:tgtEl>
                                          <p:spTgt spid="26"/>
                                        </p:tgtEl>
                                      </p:cBhvr>
                                    </p:animEffect>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25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28" grpId="0"/>
      <p:bldP spid="29" grpId="0"/>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a:t>
            </a:r>
            <a:r>
              <a:rPr lang="zh-CN" altLang="en-US" sz="1600" dirty="0">
                <a:solidFill>
                  <a:schemeClr val="accent1"/>
                </a:solidFill>
                <a:ea typeface="微软雅黑" panose="020B0503020204020204" pitchFamily="34" charset="-122"/>
              </a:rPr>
              <a:t>电脑泄露</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43608" y="1707654"/>
            <a:ext cx="6792230" cy="2076323"/>
            <a:chOff x="1200150" y="1847850"/>
            <a:chExt cx="9867900" cy="1657248"/>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31635" y="1924390"/>
              <a:ext cx="9604929" cy="1580708"/>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电脑感染了病毒木马等恶意软件，造成个人信息泄露。网民在享受互联网来的便利、快捷功能的同时，不经意间感染了病毒木马等恶意软件，造成个人隐私、重要信息泄露。如轻信假淘宝、假机票等购物网站被骗。</a:t>
              </a:r>
            </a:p>
          </p:txBody>
        </p:sp>
      </p:grpSp>
    </p:spTree>
    <p:extLst>
      <p:ext uri="{BB962C8B-B14F-4D97-AF65-F5344CB8AC3E}">
        <p14:creationId xmlns:p14="http://schemas.microsoft.com/office/powerpoint/2010/main" val="25031491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 </a:t>
            </a:r>
            <a:r>
              <a:rPr lang="zh-CN" altLang="en-US" sz="1600" dirty="0">
                <a:solidFill>
                  <a:schemeClr val="accent1"/>
                </a:solidFill>
                <a:ea typeface="微软雅黑" panose="020B0503020204020204" pitchFamily="34" charset="-122"/>
              </a:rPr>
              <a:t>黑客入侵</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92138" y="1249866"/>
            <a:ext cx="6792230" cy="2870056"/>
            <a:chOff x="1200150" y="1847850"/>
            <a:chExt cx="9867900" cy="1492983"/>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03574" y="1978953"/>
              <a:ext cx="9473444" cy="1170755"/>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攻击者利用网站漏洞，入侵了保存信息的数据库。从</a:t>
              </a:r>
              <a:r>
                <a:rPr lang="en-US" altLang="zh-CN" sz="1600" dirty="0">
                  <a:solidFill>
                    <a:schemeClr val="tx1">
                      <a:lumMod val="85000"/>
                      <a:lumOff val="15000"/>
                    </a:schemeClr>
                  </a:solidFill>
                  <a:latin typeface="+mn-ea"/>
                </a:rPr>
                <a:t>2022</a:t>
              </a:r>
              <a:r>
                <a:rPr lang="zh-CN" altLang="en-US" sz="1600" dirty="0">
                  <a:solidFill>
                    <a:schemeClr val="tx1">
                      <a:lumMod val="85000"/>
                      <a:lumOff val="15000"/>
                    </a:schemeClr>
                  </a:solidFill>
                  <a:latin typeface="+mn-ea"/>
                </a:rPr>
                <a:t>年网站安全的攻防实践来看，网站攻击与漏洞利用正在向批量化，规模化方向发展。网站安全直接关系到大量的个人信息数据、商业机密、财产安全等数据。攻击者入侵网站后，一般会篡改网站内容，植入黑词黑链；二是植入后门程序，达到控制网站或网站服务器的目的；三是通过其他方式骗取管理员权限，进而控制网站或进行拖库。</a:t>
              </a:r>
            </a:p>
          </p:txBody>
        </p:sp>
      </p:grpSp>
    </p:spTree>
    <p:extLst>
      <p:ext uri="{BB962C8B-B14F-4D97-AF65-F5344CB8AC3E}">
        <p14:creationId xmlns:p14="http://schemas.microsoft.com/office/powerpoint/2010/main" val="2013965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48ECC807-7286-4DB1-A470-191CFAF27E97}"/>
              </a:ext>
            </a:extLst>
          </p:cNvPr>
          <p:cNvSpPr>
            <a:spLocks noEditPoints="1"/>
          </p:cNvSpPr>
          <p:nvPr/>
        </p:nvSpPr>
        <p:spPr bwMode="auto">
          <a:xfrm>
            <a:off x="5206567" y="1241913"/>
            <a:ext cx="3037841" cy="3049459"/>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solidFill>
            <a:schemeClr val="accent1"/>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id-ID" sz="700" dirty="0">
              <a:latin typeface="微软雅黑" panose="020B0503020204020204" pitchFamily="34" charset="-122"/>
            </a:endParaRPr>
          </a:p>
        </p:txBody>
      </p:sp>
      <p:sp>
        <p:nvSpPr>
          <p:cNvPr id="3" name="Oval 89">
            <a:extLst>
              <a:ext uri="{FF2B5EF4-FFF2-40B4-BE49-F238E27FC236}">
                <a16:creationId xmlns:a16="http://schemas.microsoft.com/office/drawing/2014/main" id="{7D5CF676-4563-4C0F-B5DB-A97205A9EA40}"/>
              </a:ext>
            </a:extLst>
          </p:cNvPr>
          <p:cNvSpPr/>
          <p:nvPr/>
        </p:nvSpPr>
        <p:spPr bwMode="auto">
          <a:xfrm>
            <a:off x="1007604" y="3420013"/>
            <a:ext cx="573645" cy="573972"/>
          </a:xfrm>
          <a:prstGeom prst="ellipse">
            <a:avLst/>
          </a:prstGeom>
          <a:solidFill>
            <a:schemeClr val="accent3"/>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4" name="矩形 3">
            <a:extLst>
              <a:ext uri="{FF2B5EF4-FFF2-40B4-BE49-F238E27FC236}">
                <a16:creationId xmlns:a16="http://schemas.microsoft.com/office/drawing/2014/main" id="{2F032A9E-E2D6-43E6-95CD-62618AAF4434}"/>
              </a:ext>
            </a:extLst>
          </p:cNvPr>
          <p:cNvSpPr/>
          <p:nvPr/>
        </p:nvSpPr>
        <p:spPr>
          <a:xfrm>
            <a:off x="1654781" y="3433431"/>
            <a:ext cx="2964521" cy="503728"/>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除非必要，不要提供各种身份信息，如身份证号，银行卡号等信息，特别是这些信息同时出现的时候。</a:t>
            </a:r>
          </a:p>
        </p:txBody>
      </p:sp>
      <p:sp>
        <p:nvSpPr>
          <p:cNvPr id="6" name="Freeform 133">
            <a:extLst>
              <a:ext uri="{FF2B5EF4-FFF2-40B4-BE49-F238E27FC236}">
                <a16:creationId xmlns:a16="http://schemas.microsoft.com/office/drawing/2014/main" id="{5DB505B7-2087-44C6-84F8-780E60700B4F}"/>
              </a:ext>
            </a:extLst>
          </p:cNvPr>
          <p:cNvSpPr>
            <a:spLocks noChangeAspect="1" noEditPoints="1"/>
          </p:cNvSpPr>
          <p:nvPr/>
        </p:nvSpPr>
        <p:spPr bwMode="auto">
          <a:xfrm>
            <a:off x="1159425" y="3605993"/>
            <a:ext cx="270000" cy="202013"/>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7" name="Oval 84">
            <a:extLst>
              <a:ext uri="{FF2B5EF4-FFF2-40B4-BE49-F238E27FC236}">
                <a16:creationId xmlns:a16="http://schemas.microsoft.com/office/drawing/2014/main" id="{927E0110-4E25-4A2A-853C-1EF75D806CD2}"/>
              </a:ext>
            </a:extLst>
          </p:cNvPr>
          <p:cNvSpPr/>
          <p:nvPr/>
        </p:nvSpPr>
        <p:spPr bwMode="auto">
          <a:xfrm>
            <a:off x="1007604" y="1414078"/>
            <a:ext cx="573645" cy="573972"/>
          </a:xfrm>
          <a:prstGeom prst="ellipse">
            <a:avLst/>
          </a:prstGeom>
          <a:solidFill>
            <a:schemeClr val="accent1"/>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8" name="矩形 7">
            <a:extLst>
              <a:ext uri="{FF2B5EF4-FFF2-40B4-BE49-F238E27FC236}">
                <a16:creationId xmlns:a16="http://schemas.microsoft.com/office/drawing/2014/main" id="{1E47D1BC-DBB8-41E3-BFE4-0B2C49D42C4A}"/>
              </a:ext>
            </a:extLst>
          </p:cNvPr>
          <p:cNvSpPr/>
          <p:nvPr/>
        </p:nvSpPr>
        <p:spPr>
          <a:xfrm>
            <a:off x="1639077" y="1419622"/>
            <a:ext cx="2964521" cy="503728"/>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非官方正式部门尽量不要使用真实姓名等个人信息登记，如快递收货人，可以写张先生、王女士等；</a:t>
            </a:r>
          </a:p>
        </p:txBody>
      </p:sp>
      <p:sp>
        <p:nvSpPr>
          <p:cNvPr id="10" name="Freeform 130">
            <a:extLst>
              <a:ext uri="{FF2B5EF4-FFF2-40B4-BE49-F238E27FC236}">
                <a16:creationId xmlns:a16="http://schemas.microsoft.com/office/drawing/2014/main" id="{454BF277-BEE3-4805-8F77-2190626965CE}"/>
              </a:ext>
            </a:extLst>
          </p:cNvPr>
          <p:cNvSpPr>
            <a:spLocks noChangeAspect="1" noEditPoints="1"/>
          </p:cNvSpPr>
          <p:nvPr/>
        </p:nvSpPr>
        <p:spPr bwMode="auto">
          <a:xfrm>
            <a:off x="1186425" y="1578100"/>
            <a:ext cx="216000" cy="245930"/>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11" name="Oval 87">
            <a:extLst>
              <a:ext uri="{FF2B5EF4-FFF2-40B4-BE49-F238E27FC236}">
                <a16:creationId xmlns:a16="http://schemas.microsoft.com/office/drawing/2014/main" id="{E12B4A27-B460-4B6B-BA38-A6CAD6641B19}"/>
              </a:ext>
            </a:extLst>
          </p:cNvPr>
          <p:cNvSpPr/>
          <p:nvPr/>
        </p:nvSpPr>
        <p:spPr bwMode="auto">
          <a:xfrm>
            <a:off x="1007604" y="2415438"/>
            <a:ext cx="573645" cy="573972"/>
          </a:xfrm>
          <a:prstGeom prst="ellipse">
            <a:avLst/>
          </a:prstGeom>
          <a:solidFill>
            <a:schemeClr val="accent2"/>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12" name="矩形 11">
            <a:extLst>
              <a:ext uri="{FF2B5EF4-FFF2-40B4-BE49-F238E27FC236}">
                <a16:creationId xmlns:a16="http://schemas.microsoft.com/office/drawing/2014/main" id="{F28FD2F2-CD3B-47A5-BFE2-336E00D7C61F}"/>
              </a:ext>
            </a:extLst>
          </p:cNvPr>
          <p:cNvSpPr/>
          <p:nvPr/>
        </p:nvSpPr>
        <p:spPr>
          <a:xfrm>
            <a:off x="1634004" y="2426526"/>
            <a:ext cx="2964521" cy="503728"/>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现在快递驿站网点发达，收货地址尽量不要写自己的详细地址，而是写驿站地址；</a:t>
            </a:r>
          </a:p>
        </p:txBody>
      </p:sp>
      <p:grpSp>
        <p:nvGrpSpPr>
          <p:cNvPr id="14" name="组合 13">
            <a:extLst>
              <a:ext uri="{FF2B5EF4-FFF2-40B4-BE49-F238E27FC236}">
                <a16:creationId xmlns:a16="http://schemas.microsoft.com/office/drawing/2014/main" id="{9DB709AA-8C1C-41D3-8A16-EAEAA83B5F6A}"/>
              </a:ext>
            </a:extLst>
          </p:cNvPr>
          <p:cNvGrpSpPr>
            <a:grpSpLocks noChangeAspect="1"/>
          </p:cNvGrpSpPr>
          <p:nvPr/>
        </p:nvGrpSpPr>
        <p:grpSpPr>
          <a:xfrm>
            <a:off x="1159425" y="2583200"/>
            <a:ext cx="270000" cy="238447"/>
            <a:chOff x="10044251" y="4522834"/>
            <a:chExt cx="745082" cy="657806"/>
          </a:xfrm>
          <a:solidFill>
            <a:schemeClr val="bg1"/>
          </a:solidFill>
          <a:effectLst/>
        </p:grpSpPr>
        <p:sp>
          <p:nvSpPr>
            <p:cNvPr id="15" name="Oval 423">
              <a:extLst>
                <a:ext uri="{FF2B5EF4-FFF2-40B4-BE49-F238E27FC236}">
                  <a16:creationId xmlns:a16="http://schemas.microsoft.com/office/drawing/2014/main" id="{F59F26C5-A737-4B84-AF1A-5D30C7B99966}"/>
                </a:ext>
              </a:extLst>
            </p:cNvPr>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16" name="Freeform 424">
              <a:extLst>
                <a:ext uri="{FF2B5EF4-FFF2-40B4-BE49-F238E27FC236}">
                  <a16:creationId xmlns:a16="http://schemas.microsoft.com/office/drawing/2014/main" id="{06B7213E-8B28-4664-A5A5-3CF91192EB16}"/>
                </a:ext>
              </a:extLst>
            </p:cNvPr>
            <p:cNvSpPr>
              <a:spLocks/>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17" name="Freeform 425">
              <a:extLst>
                <a:ext uri="{FF2B5EF4-FFF2-40B4-BE49-F238E27FC236}">
                  <a16:creationId xmlns:a16="http://schemas.microsoft.com/office/drawing/2014/main" id="{E7E60AAA-9124-4153-B6E1-FF8853FD6F7E}"/>
                </a:ext>
              </a:extLst>
            </p:cNvPr>
            <p:cNvSpPr>
              <a:spLocks/>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18" name="Freeform 426">
              <a:extLst>
                <a:ext uri="{FF2B5EF4-FFF2-40B4-BE49-F238E27FC236}">
                  <a16:creationId xmlns:a16="http://schemas.microsoft.com/office/drawing/2014/main" id="{2FF65B7B-3A91-4162-B5C0-3C54DC3B6334}"/>
                </a:ext>
              </a:extLst>
            </p:cNvPr>
            <p:cNvSpPr>
              <a:spLocks/>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19" name="Oval 427">
              <a:extLst>
                <a:ext uri="{FF2B5EF4-FFF2-40B4-BE49-F238E27FC236}">
                  <a16:creationId xmlns:a16="http://schemas.microsoft.com/office/drawing/2014/main" id="{52D94045-26F6-4153-9C09-D38956303840}"/>
                </a:ext>
              </a:extLst>
            </p:cNvPr>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20" name="Freeform 428">
              <a:extLst>
                <a:ext uri="{FF2B5EF4-FFF2-40B4-BE49-F238E27FC236}">
                  <a16:creationId xmlns:a16="http://schemas.microsoft.com/office/drawing/2014/main" id="{609D2025-BE56-4816-8526-AF5D7D2DB59A}"/>
                </a:ext>
              </a:extLst>
            </p:cNvPr>
            <p:cNvSpPr>
              <a:spLocks/>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21" name="Oval 429">
              <a:extLst>
                <a:ext uri="{FF2B5EF4-FFF2-40B4-BE49-F238E27FC236}">
                  <a16:creationId xmlns:a16="http://schemas.microsoft.com/office/drawing/2014/main" id="{02CE4546-303D-4DFE-9A1A-C55D60DB3888}"/>
                </a:ext>
              </a:extLst>
            </p:cNvPr>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22" name="矩形 21">
            <a:extLst>
              <a:ext uri="{FF2B5EF4-FFF2-40B4-BE49-F238E27FC236}">
                <a16:creationId xmlns:a16="http://schemas.microsoft.com/office/drawing/2014/main" id="{CBB30C09-5928-419D-84EA-D3FBA46BE6F6}"/>
              </a:ext>
            </a:extLst>
          </p:cNvPr>
          <p:cNvSpPr/>
          <p:nvPr/>
        </p:nvSpPr>
        <p:spPr>
          <a:xfrm>
            <a:off x="5707437" y="2211710"/>
            <a:ext cx="1314362" cy="284693"/>
          </a:xfrm>
          <a:prstGeom prst="rect">
            <a:avLst/>
          </a:prstGeom>
        </p:spPr>
        <p:txBody>
          <a:bodyPr wrap="square" lIns="68580" tIns="34290" rIns="68580" bIns="3429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防范措施</a:t>
            </a:r>
          </a:p>
        </p:txBody>
      </p:sp>
      <p:sp>
        <p:nvSpPr>
          <p:cNvPr id="31" name="矩形 30">
            <a:extLst>
              <a:ext uri="{FF2B5EF4-FFF2-40B4-BE49-F238E27FC236}">
                <a16:creationId xmlns:a16="http://schemas.microsoft.com/office/drawing/2014/main" id="{E090DCC7-B669-4255-8CE4-C9D2273D0C5A}"/>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2" name="文本框 37">
            <a:extLst>
              <a:ext uri="{FF2B5EF4-FFF2-40B4-BE49-F238E27FC236}">
                <a16:creationId xmlns:a16="http://schemas.microsoft.com/office/drawing/2014/main" id="{FF15C271-C664-4B94-8F05-F7833A728943}"/>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人为信息泄露的防范</a:t>
            </a:r>
          </a:p>
        </p:txBody>
      </p:sp>
    </p:spTree>
    <p:extLst>
      <p:ext uri="{BB962C8B-B14F-4D97-AF65-F5344CB8AC3E}">
        <p14:creationId xmlns:p14="http://schemas.microsoft.com/office/powerpoint/2010/main" val="807804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par>
                                <p:cTn id="10" presetID="6" presetClass="emph" presetSubtype="0" decel="100000" fill="hold" grpId="1" nodeType="withEffect">
                                  <p:stCondLst>
                                    <p:cond delay="200"/>
                                  </p:stCondLst>
                                  <p:childTnLst>
                                    <p:animScale>
                                      <p:cBhvr>
                                        <p:cTn id="11" dur="250" fill="hold"/>
                                        <p:tgtEl>
                                          <p:spTgt spid="2"/>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2"/>
                                        </p:tgtEl>
                                      </p:cBhvr>
                                      <p:by x="83000" y="83000"/>
                                    </p:animScale>
                                  </p:childTnLst>
                                </p:cTn>
                              </p:par>
                            </p:childTnLst>
                          </p:cTn>
                        </p:par>
                        <p:par>
                          <p:cTn id="14" fill="hold">
                            <p:stCondLst>
                              <p:cond delay="650"/>
                            </p:stCondLst>
                            <p:childTnLst>
                              <p:par>
                                <p:cTn id="15" presetID="23" presetClass="entr" presetSubtype="52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 calcmode="lin" valueType="num">
                                      <p:cBhvr>
                                        <p:cTn id="19" dur="500" fill="hold"/>
                                        <p:tgtEl>
                                          <p:spTgt spid="22"/>
                                        </p:tgtEl>
                                        <p:attrNameLst>
                                          <p:attrName>ppt_x</p:attrName>
                                        </p:attrNameLst>
                                      </p:cBhvr>
                                      <p:tavLst>
                                        <p:tav tm="0">
                                          <p:val>
                                            <p:fltVal val="0.5"/>
                                          </p:val>
                                        </p:tav>
                                        <p:tav tm="100000">
                                          <p:val>
                                            <p:strVal val="#ppt_x"/>
                                          </p:val>
                                        </p:tav>
                                      </p:tavLst>
                                    </p:anim>
                                    <p:anim calcmode="lin" valueType="num">
                                      <p:cBhvr>
                                        <p:cTn id="20" dur="500" fill="hold"/>
                                        <p:tgtEl>
                                          <p:spTgt spid="22"/>
                                        </p:tgtEl>
                                        <p:attrNameLst>
                                          <p:attrName>ppt_y</p:attrName>
                                        </p:attrNameLst>
                                      </p:cBhvr>
                                      <p:tavLst>
                                        <p:tav tm="0">
                                          <p:val>
                                            <p:fltVal val="0.5"/>
                                          </p:val>
                                        </p:tav>
                                        <p:tav tm="100000">
                                          <p:val>
                                            <p:strVal val="#ppt_y"/>
                                          </p:val>
                                        </p:tav>
                                      </p:tavLst>
                                    </p:anim>
                                  </p:childTnLst>
                                </p:cTn>
                              </p:par>
                            </p:childTnLst>
                          </p:cTn>
                        </p:par>
                        <p:par>
                          <p:cTn id="21" fill="hold">
                            <p:stCondLst>
                              <p:cond delay="115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250" fill="hold"/>
                                        <p:tgtEl>
                                          <p:spTgt spid="7"/>
                                        </p:tgtEl>
                                        <p:attrNameLst>
                                          <p:attrName>ppt_w</p:attrName>
                                        </p:attrNameLst>
                                      </p:cBhvr>
                                      <p:tavLst>
                                        <p:tav tm="0">
                                          <p:val>
                                            <p:fltVal val="0"/>
                                          </p:val>
                                        </p:tav>
                                        <p:tav tm="100000">
                                          <p:val>
                                            <p:strVal val="#ppt_w"/>
                                          </p:val>
                                        </p:tav>
                                      </p:tavLst>
                                    </p:anim>
                                    <p:anim calcmode="lin" valueType="num">
                                      <p:cBhvr>
                                        <p:cTn id="25" dur="250" fill="hold"/>
                                        <p:tgtEl>
                                          <p:spTgt spid="7"/>
                                        </p:tgtEl>
                                        <p:attrNameLst>
                                          <p:attrName>ppt_h</p:attrName>
                                        </p:attrNameLst>
                                      </p:cBhvr>
                                      <p:tavLst>
                                        <p:tav tm="0">
                                          <p:val>
                                            <p:fltVal val="0"/>
                                          </p:val>
                                        </p:tav>
                                        <p:tav tm="100000">
                                          <p:val>
                                            <p:strVal val="#ppt_h"/>
                                          </p:val>
                                        </p:tav>
                                      </p:tavLst>
                                    </p:anim>
                                    <p:animEffect transition="in" filter="fade">
                                      <p:cBhvr>
                                        <p:cTn id="26" dur="250"/>
                                        <p:tgtEl>
                                          <p:spTgt spid="7"/>
                                        </p:tgtEl>
                                      </p:cBhvr>
                                    </p:animEffect>
                                  </p:childTnLst>
                                </p:cTn>
                              </p:par>
                            </p:childTnLst>
                          </p:cTn>
                        </p:par>
                        <p:par>
                          <p:cTn id="27" fill="hold">
                            <p:stCondLst>
                              <p:cond delay="14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50" fill="hold"/>
                                        <p:tgtEl>
                                          <p:spTgt spid="10"/>
                                        </p:tgtEl>
                                        <p:attrNameLst>
                                          <p:attrName>ppt_w</p:attrName>
                                        </p:attrNameLst>
                                      </p:cBhvr>
                                      <p:tavLst>
                                        <p:tav tm="0">
                                          <p:val>
                                            <p:fltVal val="0"/>
                                          </p:val>
                                        </p:tav>
                                        <p:tav tm="100000">
                                          <p:val>
                                            <p:strVal val="#ppt_w"/>
                                          </p:val>
                                        </p:tav>
                                      </p:tavLst>
                                    </p:anim>
                                    <p:anim calcmode="lin" valueType="num">
                                      <p:cBhvr>
                                        <p:cTn id="31" dur="250" fill="hold"/>
                                        <p:tgtEl>
                                          <p:spTgt spid="10"/>
                                        </p:tgtEl>
                                        <p:attrNameLst>
                                          <p:attrName>ppt_h</p:attrName>
                                        </p:attrNameLst>
                                      </p:cBhvr>
                                      <p:tavLst>
                                        <p:tav tm="0">
                                          <p:val>
                                            <p:fltVal val="0"/>
                                          </p:val>
                                        </p:tav>
                                        <p:tav tm="100000">
                                          <p:val>
                                            <p:strVal val="#ppt_h"/>
                                          </p:val>
                                        </p:tav>
                                      </p:tavLst>
                                    </p:anim>
                                    <p:animEffect transition="in" filter="fade">
                                      <p:cBhvr>
                                        <p:cTn id="32" dur="250"/>
                                        <p:tgtEl>
                                          <p:spTgt spid="10"/>
                                        </p:tgtEl>
                                      </p:cBhvr>
                                    </p:animEffect>
                                  </p:childTnLst>
                                </p:cTn>
                              </p:par>
                            </p:childTnLst>
                          </p:cTn>
                        </p:par>
                        <p:par>
                          <p:cTn id="33" fill="hold">
                            <p:stCondLst>
                              <p:cond delay="16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250" fill="hold"/>
                                        <p:tgtEl>
                                          <p:spTgt spid="8"/>
                                        </p:tgtEl>
                                        <p:attrNameLst>
                                          <p:attrName>ppt_w</p:attrName>
                                        </p:attrNameLst>
                                      </p:cBhvr>
                                      <p:tavLst>
                                        <p:tav tm="0">
                                          <p:val>
                                            <p:fltVal val="0"/>
                                          </p:val>
                                        </p:tav>
                                        <p:tav tm="100000">
                                          <p:val>
                                            <p:strVal val="#ppt_w"/>
                                          </p:val>
                                        </p:tav>
                                      </p:tavLst>
                                    </p:anim>
                                    <p:anim calcmode="lin" valueType="num">
                                      <p:cBhvr>
                                        <p:cTn id="37" dur="250" fill="hold"/>
                                        <p:tgtEl>
                                          <p:spTgt spid="8"/>
                                        </p:tgtEl>
                                        <p:attrNameLst>
                                          <p:attrName>ppt_h</p:attrName>
                                        </p:attrNameLst>
                                      </p:cBhvr>
                                      <p:tavLst>
                                        <p:tav tm="0">
                                          <p:val>
                                            <p:fltVal val="0"/>
                                          </p:val>
                                        </p:tav>
                                        <p:tav tm="100000">
                                          <p:val>
                                            <p:strVal val="#ppt_h"/>
                                          </p:val>
                                        </p:tav>
                                      </p:tavLst>
                                    </p:anim>
                                    <p:animEffect transition="in" filter="fade">
                                      <p:cBhvr>
                                        <p:cTn id="38" dur="250"/>
                                        <p:tgtEl>
                                          <p:spTgt spid="8"/>
                                        </p:tgtEl>
                                      </p:cBhvr>
                                    </p:animEffect>
                                  </p:childTnLst>
                                </p:cTn>
                              </p:par>
                            </p:childTnLst>
                          </p:cTn>
                        </p:par>
                        <p:par>
                          <p:cTn id="39" fill="hold">
                            <p:stCondLst>
                              <p:cond delay="2975"/>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childTnLst>
                                </p:cTn>
                              </p:par>
                            </p:childTnLst>
                          </p:cTn>
                        </p:par>
                        <p:par>
                          <p:cTn id="45" fill="hold">
                            <p:stCondLst>
                              <p:cond delay="3225"/>
                            </p:stCondLst>
                            <p:childTnLst>
                              <p:par>
                                <p:cTn id="46" presetID="5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250" fill="hold"/>
                                        <p:tgtEl>
                                          <p:spTgt spid="14"/>
                                        </p:tgtEl>
                                        <p:attrNameLst>
                                          <p:attrName>ppt_w</p:attrName>
                                        </p:attrNameLst>
                                      </p:cBhvr>
                                      <p:tavLst>
                                        <p:tav tm="0">
                                          <p:val>
                                            <p:fltVal val="0"/>
                                          </p:val>
                                        </p:tav>
                                        <p:tav tm="100000">
                                          <p:val>
                                            <p:strVal val="#ppt_w"/>
                                          </p:val>
                                        </p:tav>
                                      </p:tavLst>
                                    </p:anim>
                                    <p:anim calcmode="lin" valueType="num">
                                      <p:cBhvr>
                                        <p:cTn id="49" dur="250" fill="hold"/>
                                        <p:tgtEl>
                                          <p:spTgt spid="14"/>
                                        </p:tgtEl>
                                        <p:attrNameLst>
                                          <p:attrName>ppt_h</p:attrName>
                                        </p:attrNameLst>
                                      </p:cBhvr>
                                      <p:tavLst>
                                        <p:tav tm="0">
                                          <p:val>
                                            <p:fltVal val="0"/>
                                          </p:val>
                                        </p:tav>
                                        <p:tav tm="100000">
                                          <p:val>
                                            <p:strVal val="#ppt_h"/>
                                          </p:val>
                                        </p:tav>
                                      </p:tavLst>
                                    </p:anim>
                                    <p:animEffect transition="in" filter="fade">
                                      <p:cBhvr>
                                        <p:cTn id="50" dur="250"/>
                                        <p:tgtEl>
                                          <p:spTgt spid="14"/>
                                        </p:tgtEl>
                                      </p:cBhvr>
                                    </p:animEffect>
                                  </p:childTnLst>
                                </p:cTn>
                              </p:par>
                            </p:childTnLst>
                          </p:cTn>
                        </p:par>
                        <p:par>
                          <p:cTn id="51" fill="hold">
                            <p:stCondLst>
                              <p:cond delay="3475"/>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2"/>
                                        </p:tgtEl>
                                        <p:attrNameLst>
                                          <p:attrName>style.visibility</p:attrName>
                                        </p:attrNameLst>
                                      </p:cBhvr>
                                      <p:to>
                                        <p:strVal val="visible"/>
                                      </p:to>
                                    </p:set>
                                    <p:anim calcmode="lin" valueType="num">
                                      <p:cBhvr>
                                        <p:cTn id="54" dur="250" fill="hold"/>
                                        <p:tgtEl>
                                          <p:spTgt spid="12"/>
                                        </p:tgtEl>
                                        <p:attrNameLst>
                                          <p:attrName>ppt_w</p:attrName>
                                        </p:attrNameLst>
                                      </p:cBhvr>
                                      <p:tavLst>
                                        <p:tav tm="0">
                                          <p:val>
                                            <p:fltVal val="0"/>
                                          </p:val>
                                        </p:tav>
                                        <p:tav tm="100000">
                                          <p:val>
                                            <p:strVal val="#ppt_w"/>
                                          </p:val>
                                        </p:tav>
                                      </p:tavLst>
                                    </p:anim>
                                    <p:anim calcmode="lin" valueType="num">
                                      <p:cBhvr>
                                        <p:cTn id="55" dur="250" fill="hold"/>
                                        <p:tgtEl>
                                          <p:spTgt spid="12"/>
                                        </p:tgtEl>
                                        <p:attrNameLst>
                                          <p:attrName>ppt_h</p:attrName>
                                        </p:attrNameLst>
                                      </p:cBhvr>
                                      <p:tavLst>
                                        <p:tav tm="0">
                                          <p:val>
                                            <p:fltVal val="0"/>
                                          </p:val>
                                        </p:tav>
                                        <p:tav tm="100000">
                                          <p:val>
                                            <p:strVal val="#ppt_h"/>
                                          </p:val>
                                        </p:tav>
                                      </p:tavLst>
                                    </p:anim>
                                    <p:animEffect transition="in" filter="fade">
                                      <p:cBhvr>
                                        <p:cTn id="56" dur="250"/>
                                        <p:tgtEl>
                                          <p:spTgt spid="12"/>
                                        </p:tgtEl>
                                      </p:cBhvr>
                                    </p:animEffect>
                                  </p:childTnLst>
                                </p:cTn>
                              </p:par>
                            </p:childTnLst>
                          </p:cTn>
                        </p:par>
                        <p:par>
                          <p:cTn id="57" fill="hold">
                            <p:stCondLst>
                              <p:cond delay="4600"/>
                            </p:stCondLst>
                            <p:childTnLst>
                              <p:par>
                                <p:cTn id="58" presetID="53" presetClass="entr" presetSubtype="16"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p:cTn id="60" dur="250" fill="hold"/>
                                        <p:tgtEl>
                                          <p:spTgt spid="3"/>
                                        </p:tgtEl>
                                        <p:attrNameLst>
                                          <p:attrName>ppt_w</p:attrName>
                                        </p:attrNameLst>
                                      </p:cBhvr>
                                      <p:tavLst>
                                        <p:tav tm="0">
                                          <p:val>
                                            <p:fltVal val="0"/>
                                          </p:val>
                                        </p:tav>
                                        <p:tav tm="100000">
                                          <p:val>
                                            <p:strVal val="#ppt_w"/>
                                          </p:val>
                                        </p:tav>
                                      </p:tavLst>
                                    </p:anim>
                                    <p:anim calcmode="lin" valueType="num">
                                      <p:cBhvr>
                                        <p:cTn id="61" dur="250" fill="hold"/>
                                        <p:tgtEl>
                                          <p:spTgt spid="3"/>
                                        </p:tgtEl>
                                        <p:attrNameLst>
                                          <p:attrName>ppt_h</p:attrName>
                                        </p:attrNameLst>
                                      </p:cBhvr>
                                      <p:tavLst>
                                        <p:tav tm="0">
                                          <p:val>
                                            <p:fltVal val="0"/>
                                          </p:val>
                                        </p:tav>
                                        <p:tav tm="100000">
                                          <p:val>
                                            <p:strVal val="#ppt_h"/>
                                          </p:val>
                                        </p:tav>
                                      </p:tavLst>
                                    </p:anim>
                                    <p:animEffect transition="in" filter="fade">
                                      <p:cBhvr>
                                        <p:cTn id="62" dur="250"/>
                                        <p:tgtEl>
                                          <p:spTgt spid="3"/>
                                        </p:tgtEl>
                                      </p:cBhvr>
                                    </p:animEffect>
                                  </p:childTnLst>
                                </p:cTn>
                              </p:par>
                            </p:childTnLst>
                          </p:cTn>
                        </p:par>
                        <p:par>
                          <p:cTn id="63" fill="hold">
                            <p:stCondLst>
                              <p:cond delay="4850"/>
                            </p:stCondLst>
                            <p:childTnLst>
                              <p:par>
                                <p:cTn id="64" presetID="53" presetClass="entr" presetSubtype="16"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250" fill="hold"/>
                                        <p:tgtEl>
                                          <p:spTgt spid="6"/>
                                        </p:tgtEl>
                                        <p:attrNameLst>
                                          <p:attrName>ppt_w</p:attrName>
                                        </p:attrNameLst>
                                      </p:cBhvr>
                                      <p:tavLst>
                                        <p:tav tm="0">
                                          <p:val>
                                            <p:fltVal val="0"/>
                                          </p:val>
                                        </p:tav>
                                        <p:tav tm="100000">
                                          <p:val>
                                            <p:strVal val="#ppt_w"/>
                                          </p:val>
                                        </p:tav>
                                      </p:tavLst>
                                    </p:anim>
                                    <p:anim calcmode="lin" valueType="num">
                                      <p:cBhvr>
                                        <p:cTn id="67" dur="250" fill="hold"/>
                                        <p:tgtEl>
                                          <p:spTgt spid="6"/>
                                        </p:tgtEl>
                                        <p:attrNameLst>
                                          <p:attrName>ppt_h</p:attrName>
                                        </p:attrNameLst>
                                      </p:cBhvr>
                                      <p:tavLst>
                                        <p:tav tm="0">
                                          <p:val>
                                            <p:fltVal val="0"/>
                                          </p:val>
                                        </p:tav>
                                        <p:tav tm="100000">
                                          <p:val>
                                            <p:strVal val="#ppt_h"/>
                                          </p:val>
                                        </p:tav>
                                      </p:tavLst>
                                    </p:anim>
                                    <p:animEffect transition="in" filter="fade">
                                      <p:cBhvr>
                                        <p:cTn id="68" dur="250"/>
                                        <p:tgtEl>
                                          <p:spTgt spid="6"/>
                                        </p:tgtEl>
                                      </p:cBhvr>
                                    </p:animEffect>
                                  </p:childTnLst>
                                </p:cTn>
                              </p:par>
                            </p:childTnLst>
                          </p:cTn>
                        </p:par>
                        <p:par>
                          <p:cTn id="69" fill="hold">
                            <p:stCondLst>
                              <p:cond delay="51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4"/>
                                        </p:tgtEl>
                                        <p:attrNameLst>
                                          <p:attrName>style.visibility</p:attrName>
                                        </p:attrNameLst>
                                      </p:cBhvr>
                                      <p:to>
                                        <p:strVal val="visible"/>
                                      </p:to>
                                    </p:set>
                                    <p:anim calcmode="lin" valueType="num">
                                      <p:cBhvr>
                                        <p:cTn id="72" dur="250" fill="hold"/>
                                        <p:tgtEl>
                                          <p:spTgt spid="4"/>
                                        </p:tgtEl>
                                        <p:attrNameLst>
                                          <p:attrName>ppt_w</p:attrName>
                                        </p:attrNameLst>
                                      </p:cBhvr>
                                      <p:tavLst>
                                        <p:tav tm="0">
                                          <p:val>
                                            <p:fltVal val="0"/>
                                          </p:val>
                                        </p:tav>
                                        <p:tav tm="100000">
                                          <p:val>
                                            <p:strVal val="#ppt_w"/>
                                          </p:val>
                                        </p:tav>
                                      </p:tavLst>
                                    </p:anim>
                                    <p:anim calcmode="lin" valueType="num">
                                      <p:cBhvr>
                                        <p:cTn id="73" dur="250" fill="hold"/>
                                        <p:tgtEl>
                                          <p:spTgt spid="4"/>
                                        </p:tgtEl>
                                        <p:attrNameLst>
                                          <p:attrName>ppt_h</p:attrName>
                                        </p:attrNameLst>
                                      </p:cBhvr>
                                      <p:tavLst>
                                        <p:tav tm="0">
                                          <p:val>
                                            <p:fltVal val="0"/>
                                          </p:val>
                                        </p:tav>
                                        <p:tav tm="100000">
                                          <p:val>
                                            <p:strVal val="#ppt_h"/>
                                          </p:val>
                                        </p:tav>
                                      </p:tavLst>
                                    </p:anim>
                                    <p:animEffect transition="in" filter="fade">
                                      <p:cBhvr>
                                        <p:cTn id="74"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4" grpId="0"/>
      <p:bldP spid="6" grpId="0" animBg="1"/>
      <p:bldP spid="7" grpId="0" animBg="1"/>
      <p:bldP spid="8" grpId="0"/>
      <p:bldP spid="10" grpId="0" animBg="1"/>
      <p:bldP spid="11" grpId="0" animBg="1"/>
      <p:bldP spid="12"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2">
            <a:extLst>
              <a:ext uri="{FF2B5EF4-FFF2-40B4-BE49-F238E27FC236}">
                <a16:creationId xmlns:a16="http://schemas.microsoft.com/office/drawing/2014/main" id="{7B309427-DD00-452C-AF1B-FEF16B464605}"/>
              </a:ext>
            </a:extLst>
          </p:cNvPr>
          <p:cNvSpPr txBox="1">
            <a:spLocks noChangeArrowheads="1"/>
          </p:cNvSpPr>
          <p:nvPr/>
        </p:nvSpPr>
        <p:spPr bwMode="auto">
          <a:xfrm>
            <a:off x="6032211" y="3539048"/>
            <a:ext cx="2226939" cy="102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在手机上被要求输入银行卡、支付宝等的账号密码时要格外小心，尽量不要在非官方应用程序或非官方网页上进行操作。</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grpSp>
        <p:nvGrpSpPr>
          <p:cNvPr id="3" name="Group 7">
            <a:extLst>
              <a:ext uri="{FF2B5EF4-FFF2-40B4-BE49-F238E27FC236}">
                <a16:creationId xmlns:a16="http://schemas.microsoft.com/office/drawing/2014/main" id="{D521F357-1A81-4405-9949-59B30320AE9F}"/>
              </a:ext>
            </a:extLst>
          </p:cNvPr>
          <p:cNvGrpSpPr>
            <a:grpSpLocks/>
          </p:cNvGrpSpPr>
          <p:nvPr/>
        </p:nvGrpSpPr>
        <p:grpSpPr bwMode="auto">
          <a:xfrm>
            <a:off x="3049192" y="2031690"/>
            <a:ext cx="2883333" cy="2916740"/>
            <a:chOff x="4065588" y="1635126"/>
            <a:chExt cx="4224337" cy="4271962"/>
          </a:xfrm>
        </p:grpSpPr>
        <p:sp>
          <p:nvSpPr>
            <p:cNvPr id="4" name="Freeform 5">
              <a:extLst>
                <a:ext uri="{FF2B5EF4-FFF2-40B4-BE49-F238E27FC236}">
                  <a16:creationId xmlns:a16="http://schemas.microsoft.com/office/drawing/2014/main" id="{D1515243-8321-45C7-AD68-56C6BEBF6851}"/>
                </a:ext>
              </a:extLst>
            </p:cNvPr>
            <p:cNvSpPr>
              <a:spLocks noEditPoints="1"/>
            </p:cNvSpPr>
            <p:nvPr/>
          </p:nvSpPr>
          <p:spPr bwMode="auto">
            <a:xfrm>
              <a:off x="4197350" y="1819275"/>
              <a:ext cx="4092575" cy="4087813"/>
            </a:xfrm>
            <a:custGeom>
              <a:avLst/>
              <a:gdLst>
                <a:gd name="T0" fmla="*/ 1608468 w 1089"/>
                <a:gd name="T1" fmla="*/ 1891601 h 1087"/>
                <a:gd name="T2" fmla="*/ 1743760 w 1089"/>
                <a:gd name="T3" fmla="*/ 586659 h 1087"/>
                <a:gd name="T4" fmla="*/ 1807648 w 1089"/>
                <a:gd name="T5" fmla="*/ 424952 h 1087"/>
                <a:gd name="T6" fmla="*/ 2055683 w 1089"/>
                <a:gd name="T7" fmla="*/ 282048 h 1087"/>
                <a:gd name="T8" fmla="*/ 2292443 w 1089"/>
                <a:gd name="T9" fmla="*/ 421191 h 1087"/>
                <a:gd name="T10" fmla="*/ 2273653 w 1089"/>
                <a:gd name="T11" fmla="*/ 707000 h 1087"/>
                <a:gd name="T12" fmla="*/ 2901256 w 1089"/>
                <a:gd name="T13" fmla="*/ 2018702 h 1087"/>
                <a:gd name="T14" fmla="*/ 3506311 w 1089"/>
                <a:gd name="T15" fmla="*/ 1741175 h 1087"/>
                <a:gd name="T16" fmla="*/ 3667909 w 1089"/>
                <a:gd name="T17" fmla="*/ 1805106 h 1087"/>
                <a:gd name="T18" fmla="*/ 3810717 w 1089"/>
                <a:gd name="T19" fmla="*/ 2087154 h 1087"/>
                <a:gd name="T20" fmla="*/ 3671667 w 1089"/>
                <a:gd name="T21" fmla="*/ 2290228 h 1087"/>
                <a:gd name="T22" fmla="*/ 3389810 w 1089"/>
                <a:gd name="T23" fmla="*/ 2271425 h 1087"/>
                <a:gd name="T24" fmla="*/ 2487865 w 1089"/>
                <a:gd name="T25" fmla="*/ 2196212 h 1087"/>
                <a:gd name="T26" fmla="*/ 2352573 w 1089"/>
                <a:gd name="T27" fmla="*/ 3504914 h 1087"/>
                <a:gd name="T28" fmla="*/ 2288685 w 1089"/>
                <a:gd name="T29" fmla="*/ 3666622 h 1087"/>
                <a:gd name="T30" fmla="*/ 2036892 w 1089"/>
                <a:gd name="T31" fmla="*/ 3809526 h 1087"/>
                <a:gd name="T32" fmla="*/ 1803890 w 1089"/>
                <a:gd name="T33" fmla="*/ 3670382 h 1087"/>
                <a:gd name="T34" fmla="*/ 1822680 w 1089"/>
                <a:gd name="T35" fmla="*/ 3384574 h 1087"/>
                <a:gd name="T36" fmla="*/ 1195077 w 1089"/>
                <a:gd name="T37" fmla="*/ 2072111 h 1087"/>
                <a:gd name="T38" fmla="*/ 586264 w 1089"/>
                <a:gd name="T39" fmla="*/ 2350398 h 1087"/>
                <a:gd name="T40" fmla="*/ 424666 w 1089"/>
                <a:gd name="T41" fmla="*/ 2286468 h 1087"/>
                <a:gd name="T42" fmla="*/ 285616 w 1089"/>
                <a:gd name="T43" fmla="*/ 2004420 h 1087"/>
                <a:gd name="T44" fmla="*/ 420908 w 1089"/>
                <a:gd name="T45" fmla="*/ 1801345 h 1087"/>
                <a:gd name="T46" fmla="*/ 706524 w 1089"/>
                <a:gd name="T47" fmla="*/ 1820149 h 1087"/>
                <a:gd name="T48" fmla="*/ 2051925 w 1089"/>
                <a:gd name="T49" fmla="*/ 0 h 1087"/>
                <a:gd name="T50" fmla="*/ 1570887 w 1089"/>
                <a:gd name="T51" fmla="*/ 278287 h 1087"/>
                <a:gd name="T52" fmla="*/ 1458144 w 1089"/>
                <a:gd name="T53" fmla="*/ 424952 h 1087"/>
                <a:gd name="T54" fmla="*/ 841815 w 1089"/>
                <a:gd name="T55" fmla="*/ 477601 h 1087"/>
                <a:gd name="T56" fmla="*/ 289374 w 1089"/>
                <a:gd name="T57" fmla="*/ 1553143 h 1087"/>
                <a:gd name="T58" fmla="*/ 0 w 1089"/>
                <a:gd name="T59" fmla="*/ 2042026 h 1087"/>
                <a:gd name="T60" fmla="*/ 341987 w 1089"/>
                <a:gd name="T61" fmla="*/ 2560994 h 1087"/>
                <a:gd name="T62" fmla="*/ 477279 w 1089"/>
                <a:gd name="T63" fmla="*/ 3249191 h 1087"/>
                <a:gd name="T64" fmla="*/ 1304062 w 1089"/>
                <a:gd name="T65" fmla="*/ 3677904 h 1087"/>
                <a:gd name="T66" fmla="*/ 1555855 w 1089"/>
                <a:gd name="T67" fmla="*/ 3802005 h 1087"/>
                <a:gd name="T68" fmla="*/ 2044408 w 1089"/>
                <a:gd name="T69" fmla="*/ 4087813 h 1087"/>
                <a:gd name="T70" fmla="*/ 2525446 w 1089"/>
                <a:gd name="T71" fmla="*/ 3809526 h 1087"/>
                <a:gd name="T72" fmla="*/ 2638189 w 1089"/>
                <a:gd name="T73" fmla="*/ 3666622 h 1087"/>
                <a:gd name="T74" fmla="*/ 3254518 w 1089"/>
                <a:gd name="T75" fmla="*/ 3613973 h 1087"/>
                <a:gd name="T76" fmla="*/ 3806959 w 1089"/>
                <a:gd name="T77" fmla="*/ 2534670 h 1087"/>
                <a:gd name="T78" fmla="*/ 4092575 w 1089"/>
                <a:gd name="T79" fmla="*/ 2049547 h 1087"/>
                <a:gd name="T80" fmla="*/ 3754346 w 1089"/>
                <a:gd name="T81" fmla="*/ 1530579 h 1087"/>
                <a:gd name="T82" fmla="*/ 3615296 w 1089"/>
                <a:gd name="T83" fmla="*/ 842383 h 1087"/>
                <a:gd name="T84" fmla="*/ 2792271 w 1089"/>
                <a:gd name="T85" fmla="*/ 413670 h 1087"/>
                <a:gd name="T86" fmla="*/ 2540478 w 1089"/>
                <a:gd name="T87" fmla="*/ 285808 h 1087"/>
                <a:gd name="T88" fmla="*/ 2051925 w 1089"/>
                <a:gd name="T89" fmla="*/ 0 h 10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89" h="1087">
                  <a:moveTo>
                    <a:pt x="323" y="531"/>
                  </a:moveTo>
                  <a:cubicBezTo>
                    <a:pt x="358" y="531"/>
                    <a:pt x="394" y="522"/>
                    <a:pt x="428" y="503"/>
                  </a:cubicBezTo>
                  <a:cubicBezTo>
                    <a:pt x="532" y="445"/>
                    <a:pt x="568" y="312"/>
                    <a:pt x="507" y="209"/>
                  </a:cubicBezTo>
                  <a:cubicBezTo>
                    <a:pt x="496" y="188"/>
                    <a:pt x="481" y="171"/>
                    <a:pt x="464" y="156"/>
                  </a:cubicBezTo>
                  <a:cubicBezTo>
                    <a:pt x="465" y="146"/>
                    <a:pt x="468" y="136"/>
                    <a:pt x="473" y="127"/>
                  </a:cubicBezTo>
                  <a:cubicBezTo>
                    <a:pt x="481" y="113"/>
                    <a:pt x="481" y="113"/>
                    <a:pt x="481" y="113"/>
                  </a:cubicBezTo>
                  <a:cubicBezTo>
                    <a:pt x="495" y="90"/>
                    <a:pt x="519" y="75"/>
                    <a:pt x="546" y="75"/>
                  </a:cubicBezTo>
                  <a:cubicBezTo>
                    <a:pt x="546" y="75"/>
                    <a:pt x="547" y="75"/>
                    <a:pt x="547" y="75"/>
                  </a:cubicBezTo>
                  <a:cubicBezTo>
                    <a:pt x="550" y="75"/>
                    <a:pt x="553" y="75"/>
                    <a:pt x="556" y="75"/>
                  </a:cubicBezTo>
                  <a:cubicBezTo>
                    <a:pt x="579" y="78"/>
                    <a:pt x="598" y="91"/>
                    <a:pt x="610" y="112"/>
                  </a:cubicBezTo>
                  <a:cubicBezTo>
                    <a:pt x="610" y="112"/>
                    <a:pt x="610" y="112"/>
                    <a:pt x="610" y="112"/>
                  </a:cubicBezTo>
                  <a:cubicBezTo>
                    <a:pt x="624" y="136"/>
                    <a:pt x="622" y="166"/>
                    <a:pt x="605" y="188"/>
                  </a:cubicBezTo>
                  <a:cubicBezTo>
                    <a:pt x="552" y="254"/>
                    <a:pt x="541" y="349"/>
                    <a:pt x="585" y="427"/>
                  </a:cubicBezTo>
                  <a:cubicBezTo>
                    <a:pt x="625" y="497"/>
                    <a:pt x="697" y="536"/>
                    <a:pt x="772" y="536"/>
                  </a:cubicBezTo>
                  <a:cubicBezTo>
                    <a:pt x="809" y="536"/>
                    <a:pt x="846" y="527"/>
                    <a:pt x="880" y="507"/>
                  </a:cubicBezTo>
                  <a:cubicBezTo>
                    <a:pt x="901" y="495"/>
                    <a:pt x="919" y="480"/>
                    <a:pt x="933" y="463"/>
                  </a:cubicBezTo>
                  <a:cubicBezTo>
                    <a:pt x="943" y="464"/>
                    <a:pt x="953" y="467"/>
                    <a:pt x="962" y="472"/>
                  </a:cubicBezTo>
                  <a:cubicBezTo>
                    <a:pt x="976" y="480"/>
                    <a:pt x="976" y="480"/>
                    <a:pt x="976" y="480"/>
                  </a:cubicBezTo>
                  <a:cubicBezTo>
                    <a:pt x="1000" y="494"/>
                    <a:pt x="1015" y="519"/>
                    <a:pt x="1015" y="546"/>
                  </a:cubicBezTo>
                  <a:cubicBezTo>
                    <a:pt x="1015" y="549"/>
                    <a:pt x="1015" y="552"/>
                    <a:pt x="1014" y="555"/>
                  </a:cubicBezTo>
                  <a:cubicBezTo>
                    <a:pt x="1011" y="578"/>
                    <a:pt x="998" y="597"/>
                    <a:pt x="978" y="609"/>
                  </a:cubicBezTo>
                  <a:cubicBezTo>
                    <a:pt x="977" y="609"/>
                    <a:pt x="977" y="609"/>
                    <a:pt x="977" y="609"/>
                  </a:cubicBezTo>
                  <a:cubicBezTo>
                    <a:pt x="967" y="615"/>
                    <a:pt x="955" y="618"/>
                    <a:pt x="943" y="618"/>
                  </a:cubicBezTo>
                  <a:cubicBezTo>
                    <a:pt x="928" y="618"/>
                    <a:pt x="914" y="613"/>
                    <a:pt x="902" y="604"/>
                  </a:cubicBezTo>
                  <a:cubicBezTo>
                    <a:pt x="863" y="573"/>
                    <a:pt x="816" y="557"/>
                    <a:pt x="767" y="557"/>
                  </a:cubicBezTo>
                  <a:cubicBezTo>
                    <a:pt x="731" y="557"/>
                    <a:pt x="695" y="565"/>
                    <a:pt x="662" y="584"/>
                  </a:cubicBezTo>
                  <a:cubicBezTo>
                    <a:pt x="558" y="643"/>
                    <a:pt x="522" y="776"/>
                    <a:pt x="582" y="879"/>
                  </a:cubicBezTo>
                  <a:cubicBezTo>
                    <a:pt x="594" y="899"/>
                    <a:pt x="609" y="917"/>
                    <a:pt x="626" y="932"/>
                  </a:cubicBezTo>
                  <a:cubicBezTo>
                    <a:pt x="625" y="942"/>
                    <a:pt x="622" y="951"/>
                    <a:pt x="617" y="960"/>
                  </a:cubicBezTo>
                  <a:cubicBezTo>
                    <a:pt x="609" y="975"/>
                    <a:pt x="609" y="975"/>
                    <a:pt x="609" y="975"/>
                  </a:cubicBezTo>
                  <a:cubicBezTo>
                    <a:pt x="595" y="998"/>
                    <a:pt x="571" y="1013"/>
                    <a:pt x="544" y="1013"/>
                  </a:cubicBezTo>
                  <a:cubicBezTo>
                    <a:pt x="543" y="1013"/>
                    <a:pt x="543" y="1013"/>
                    <a:pt x="542" y="1013"/>
                  </a:cubicBezTo>
                  <a:cubicBezTo>
                    <a:pt x="539" y="1013"/>
                    <a:pt x="537" y="1013"/>
                    <a:pt x="534" y="1012"/>
                  </a:cubicBezTo>
                  <a:cubicBezTo>
                    <a:pt x="511" y="1009"/>
                    <a:pt x="492" y="996"/>
                    <a:pt x="480" y="976"/>
                  </a:cubicBezTo>
                  <a:cubicBezTo>
                    <a:pt x="480" y="976"/>
                    <a:pt x="480" y="976"/>
                    <a:pt x="480" y="976"/>
                  </a:cubicBezTo>
                  <a:cubicBezTo>
                    <a:pt x="466" y="952"/>
                    <a:pt x="467" y="921"/>
                    <a:pt x="485" y="900"/>
                  </a:cubicBezTo>
                  <a:cubicBezTo>
                    <a:pt x="538" y="833"/>
                    <a:pt x="549" y="739"/>
                    <a:pt x="504" y="660"/>
                  </a:cubicBezTo>
                  <a:cubicBezTo>
                    <a:pt x="465" y="590"/>
                    <a:pt x="392" y="551"/>
                    <a:pt x="318" y="551"/>
                  </a:cubicBezTo>
                  <a:cubicBezTo>
                    <a:pt x="281" y="551"/>
                    <a:pt x="244" y="561"/>
                    <a:pt x="210" y="581"/>
                  </a:cubicBezTo>
                  <a:cubicBezTo>
                    <a:pt x="189" y="593"/>
                    <a:pt x="171" y="608"/>
                    <a:pt x="156" y="625"/>
                  </a:cubicBezTo>
                  <a:cubicBezTo>
                    <a:pt x="146" y="624"/>
                    <a:pt x="136" y="621"/>
                    <a:pt x="128" y="616"/>
                  </a:cubicBezTo>
                  <a:cubicBezTo>
                    <a:pt x="113" y="608"/>
                    <a:pt x="113" y="608"/>
                    <a:pt x="113" y="608"/>
                  </a:cubicBezTo>
                  <a:cubicBezTo>
                    <a:pt x="90" y="594"/>
                    <a:pt x="74" y="569"/>
                    <a:pt x="75" y="541"/>
                  </a:cubicBezTo>
                  <a:cubicBezTo>
                    <a:pt x="75" y="538"/>
                    <a:pt x="75" y="536"/>
                    <a:pt x="76" y="533"/>
                  </a:cubicBezTo>
                  <a:cubicBezTo>
                    <a:pt x="79" y="510"/>
                    <a:pt x="92" y="491"/>
                    <a:pt x="112" y="479"/>
                  </a:cubicBezTo>
                  <a:cubicBezTo>
                    <a:pt x="112" y="479"/>
                    <a:pt x="112" y="479"/>
                    <a:pt x="112" y="479"/>
                  </a:cubicBezTo>
                  <a:cubicBezTo>
                    <a:pt x="123" y="472"/>
                    <a:pt x="135" y="469"/>
                    <a:pt x="147" y="469"/>
                  </a:cubicBezTo>
                  <a:cubicBezTo>
                    <a:pt x="161" y="469"/>
                    <a:pt x="176" y="474"/>
                    <a:pt x="188" y="484"/>
                  </a:cubicBezTo>
                  <a:cubicBezTo>
                    <a:pt x="226" y="515"/>
                    <a:pt x="274" y="531"/>
                    <a:pt x="323" y="531"/>
                  </a:cubicBezTo>
                  <a:moveTo>
                    <a:pt x="546" y="0"/>
                  </a:moveTo>
                  <a:cubicBezTo>
                    <a:pt x="546" y="0"/>
                    <a:pt x="546" y="0"/>
                    <a:pt x="546" y="0"/>
                  </a:cubicBezTo>
                  <a:cubicBezTo>
                    <a:pt x="492" y="0"/>
                    <a:pt x="444" y="28"/>
                    <a:pt x="418" y="74"/>
                  </a:cubicBezTo>
                  <a:cubicBezTo>
                    <a:pt x="408" y="91"/>
                    <a:pt x="408" y="91"/>
                    <a:pt x="408" y="91"/>
                  </a:cubicBezTo>
                  <a:cubicBezTo>
                    <a:pt x="403" y="100"/>
                    <a:pt x="396" y="107"/>
                    <a:pt x="388" y="113"/>
                  </a:cubicBezTo>
                  <a:cubicBezTo>
                    <a:pt x="366" y="106"/>
                    <a:pt x="344" y="103"/>
                    <a:pt x="322" y="103"/>
                  </a:cubicBezTo>
                  <a:cubicBezTo>
                    <a:pt x="288" y="103"/>
                    <a:pt x="255" y="110"/>
                    <a:pt x="224" y="127"/>
                  </a:cubicBezTo>
                  <a:cubicBezTo>
                    <a:pt x="141" y="170"/>
                    <a:pt x="98" y="259"/>
                    <a:pt x="110" y="346"/>
                  </a:cubicBezTo>
                  <a:cubicBezTo>
                    <a:pt x="114" y="373"/>
                    <a:pt x="100" y="400"/>
                    <a:pt x="77" y="413"/>
                  </a:cubicBezTo>
                  <a:cubicBezTo>
                    <a:pt x="35" y="437"/>
                    <a:pt x="7" y="480"/>
                    <a:pt x="1" y="527"/>
                  </a:cubicBezTo>
                  <a:cubicBezTo>
                    <a:pt x="1" y="532"/>
                    <a:pt x="0" y="538"/>
                    <a:pt x="0" y="543"/>
                  </a:cubicBezTo>
                  <a:cubicBezTo>
                    <a:pt x="1" y="597"/>
                    <a:pt x="28" y="644"/>
                    <a:pt x="75" y="671"/>
                  </a:cubicBezTo>
                  <a:cubicBezTo>
                    <a:pt x="91" y="681"/>
                    <a:pt x="91" y="681"/>
                    <a:pt x="91" y="681"/>
                  </a:cubicBezTo>
                  <a:cubicBezTo>
                    <a:pt x="100" y="686"/>
                    <a:pt x="108" y="693"/>
                    <a:pt x="114" y="702"/>
                  </a:cubicBezTo>
                  <a:cubicBezTo>
                    <a:pt x="97" y="754"/>
                    <a:pt x="101" y="812"/>
                    <a:pt x="127" y="864"/>
                  </a:cubicBezTo>
                  <a:cubicBezTo>
                    <a:pt x="166" y="938"/>
                    <a:pt x="241" y="980"/>
                    <a:pt x="318" y="980"/>
                  </a:cubicBezTo>
                  <a:cubicBezTo>
                    <a:pt x="328" y="980"/>
                    <a:pt x="337" y="979"/>
                    <a:pt x="347" y="978"/>
                  </a:cubicBezTo>
                  <a:cubicBezTo>
                    <a:pt x="350" y="977"/>
                    <a:pt x="353" y="977"/>
                    <a:pt x="356" y="977"/>
                  </a:cubicBezTo>
                  <a:cubicBezTo>
                    <a:pt x="380" y="977"/>
                    <a:pt x="402" y="990"/>
                    <a:pt x="414" y="1011"/>
                  </a:cubicBezTo>
                  <a:cubicBezTo>
                    <a:pt x="438" y="1053"/>
                    <a:pt x="480" y="1081"/>
                    <a:pt x="528" y="1086"/>
                  </a:cubicBezTo>
                  <a:cubicBezTo>
                    <a:pt x="533" y="1087"/>
                    <a:pt x="538" y="1087"/>
                    <a:pt x="544" y="1087"/>
                  </a:cubicBezTo>
                  <a:cubicBezTo>
                    <a:pt x="544" y="1087"/>
                    <a:pt x="544" y="1087"/>
                    <a:pt x="544" y="1087"/>
                  </a:cubicBezTo>
                  <a:cubicBezTo>
                    <a:pt x="598" y="1087"/>
                    <a:pt x="645" y="1060"/>
                    <a:pt x="672" y="1013"/>
                  </a:cubicBezTo>
                  <a:cubicBezTo>
                    <a:pt x="682" y="997"/>
                    <a:pt x="682" y="997"/>
                    <a:pt x="682" y="997"/>
                  </a:cubicBezTo>
                  <a:cubicBezTo>
                    <a:pt x="687" y="988"/>
                    <a:pt x="694" y="980"/>
                    <a:pt x="702" y="975"/>
                  </a:cubicBezTo>
                  <a:cubicBezTo>
                    <a:pt x="723" y="981"/>
                    <a:pt x="746" y="985"/>
                    <a:pt x="768" y="985"/>
                  </a:cubicBezTo>
                  <a:cubicBezTo>
                    <a:pt x="801" y="985"/>
                    <a:pt x="835" y="977"/>
                    <a:pt x="866" y="961"/>
                  </a:cubicBezTo>
                  <a:cubicBezTo>
                    <a:pt x="949" y="918"/>
                    <a:pt x="992" y="829"/>
                    <a:pt x="980" y="742"/>
                  </a:cubicBezTo>
                  <a:cubicBezTo>
                    <a:pt x="976" y="715"/>
                    <a:pt x="989" y="688"/>
                    <a:pt x="1013" y="674"/>
                  </a:cubicBezTo>
                  <a:cubicBezTo>
                    <a:pt x="1055" y="650"/>
                    <a:pt x="1083" y="608"/>
                    <a:pt x="1088" y="561"/>
                  </a:cubicBezTo>
                  <a:cubicBezTo>
                    <a:pt x="1089" y="556"/>
                    <a:pt x="1089" y="550"/>
                    <a:pt x="1089" y="545"/>
                  </a:cubicBezTo>
                  <a:cubicBezTo>
                    <a:pt x="1089" y="491"/>
                    <a:pt x="1062" y="443"/>
                    <a:pt x="1015" y="416"/>
                  </a:cubicBezTo>
                  <a:cubicBezTo>
                    <a:pt x="999" y="407"/>
                    <a:pt x="999" y="407"/>
                    <a:pt x="999" y="407"/>
                  </a:cubicBezTo>
                  <a:cubicBezTo>
                    <a:pt x="989" y="402"/>
                    <a:pt x="982" y="394"/>
                    <a:pt x="976" y="386"/>
                  </a:cubicBezTo>
                  <a:cubicBezTo>
                    <a:pt x="993" y="334"/>
                    <a:pt x="989" y="275"/>
                    <a:pt x="962" y="224"/>
                  </a:cubicBezTo>
                  <a:cubicBezTo>
                    <a:pt x="924" y="150"/>
                    <a:pt x="849" y="108"/>
                    <a:pt x="772" y="108"/>
                  </a:cubicBezTo>
                  <a:cubicBezTo>
                    <a:pt x="762" y="108"/>
                    <a:pt x="753" y="109"/>
                    <a:pt x="743" y="110"/>
                  </a:cubicBezTo>
                  <a:cubicBezTo>
                    <a:pt x="740" y="110"/>
                    <a:pt x="737" y="110"/>
                    <a:pt x="734" y="110"/>
                  </a:cubicBezTo>
                  <a:cubicBezTo>
                    <a:pt x="710" y="110"/>
                    <a:pt x="688" y="98"/>
                    <a:pt x="676" y="76"/>
                  </a:cubicBezTo>
                  <a:cubicBezTo>
                    <a:pt x="651" y="35"/>
                    <a:pt x="609" y="7"/>
                    <a:pt x="562" y="1"/>
                  </a:cubicBezTo>
                  <a:cubicBezTo>
                    <a:pt x="557" y="1"/>
                    <a:pt x="551" y="0"/>
                    <a:pt x="546"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5" name="Freeform 6">
              <a:extLst>
                <a:ext uri="{FF2B5EF4-FFF2-40B4-BE49-F238E27FC236}">
                  <a16:creationId xmlns:a16="http://schemas.microsoft.com/office/drawing/2014/main" id="{03D9E195-6451-4C1F-9E99-11A80E9E893E}"/>
                </a:ext>
              </a:extLst>
            </p:cNvPr>
            <p:cNvSpPr>
              <a:spLocks/>
            </p:cNvSpPr>
            <p:nvPr/>
          </p:nvSpPr>
          <p:spPr bwMode="auto">
            <a:xfrm>
              <a:off x="4343400" y="3590925"/>
              <a:ext cx="1781175" cy="2127250"/>
            </a:xfrm>
            <a:custGeom>
              <a:avLst/>
              <a:gdLst>
                <a:gd name="T0" fmla="*/ 1521890 w 474"/>
                <a:gd name="T1" fmla="*/ 1713827 h 566"/>
                <a:gd name="T2" fmla="*/ 1521890 w 474"/>
                <a:gd name="T3" fmla="*/ 1710068 h 566"/>
                <a:gd name="T4" fmla="*/ 1540679 w 474"/>
                <a:gd name="T5" fmla="*/ 1424431 h 566"/>
                <a:gd name="T6" fmla="*/ 1615834 w 474"/>
                <a:gd name="T7" fmla="*/ 526175 h 566"/>
                <a:gd name="T8" fmla="*/ 507297 w 474"/>
                <a:gd name="T9" fmla="*/ 225504 h 566"/>
                <a:gd name="T10" fmla="*/ 199161 w 474"/>
                <a:gd name="T11" fmla="*/ 1292887 h 566"/>
                <a:gd name="T12" fmla="*/ 1022109 w 474"/>
                <a:gd name="T13" fmla="*/ 1721344 h 566"/>
                <a:gd name="T14" fmla="*/ 1273878 w 474"/>
                <a:gd name="T15" fmla="*/ 1845371 h 566"/>
                <a:gd name="T16" fmla="*/ 1702262 w 474"/>
                <a:gd name="T17" fmla="*/ 2127250 h 566"/>
                <a:gd name="T18" fmla="*/ 1724809 w 474"/>
                <a:gd name="T19" fmla="*/ 1849129 h 566"/>
                <a:gd name="T20" fmla="*/ 1521890 w 474"/>
                <a:gd name="T21" fmla="*/ 1713827 h 5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4" h="566">
                  <a:moveTo>
                    <a:pt x="405" y="456"/>
                  </a:moveTo>
                  <a:cubicBezTo>
                    <a:pt x="405" y="455"/>
                    <a:pt x="405" y="455"/>
                    <a:pt x="405" y="455"/>
                  </a:cubicBezTo>
                  <a:cubicBezTo>
                    <a:pt x="391" y="431"/>
                    <a:pt x="393" y="401"/>
                    <a:pt x="410" y="379"/>
                  </a:cubicBezTo>
                  <a:cubicBezTo>
                    <a:pt x="463" y="313"/>
                    <a:pt x="474" y="219"/>
                    <a:pt x="430" y="140"/>
                  </a:cubicBezTo>
                  <a:cubicBezTo>
                    <a:pt x="371" y="36"/>
                    <a:pt x="238" y="0"/>
                    <a:pt x="135" y="60"/>
                  </a:cubicBezTo>
                  <a:cubicBezTo>
                    <a:pt x="37" y="118"/>
                    <a:pt x="0" y="243"/>
                    <a:pt x="53" y="344"/>
                  </a:cubicBezTo>
                  <a:cubicBezTo>
                    <a:pt x="96" y="427"/>
                    <a:pt x="185" y="469"/>
                    <a:pt x="272" y="458"/>
                  </a:cubicBezTo>
                  <a:cubicBezTo>
                    <a:pt x="299" y="454"/>
                    <a:pt x="326" y="467"/>
                    <a:pt x="339" y="491"/>
                  </a:cubicBezTo>
                  <a:cubicBezTo>
                    <a:pt x="364" y="533"/>
                    <a:pt x="406" y="561"/>
                    <a:pt x="453" y="566"/>
                  </a:cubicBezTo>
                  <a:cubicBezTo>
                    <a:pt x="459" y="492"/>
                    <a:pt x="459" y="492"/>
                    <a:pt x="459" y="492"/>
                  </a:cubicBezTo>
                  <a:cubicBezTo>
                    <a:pt x="436" y="489"/>
                    <a:pt x="417" y="476"/>
                    <a:pt x="405" y="45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6" name="Group 6">
              <a:extLst>
                <a:ext uri="{FF2B5EF4-FFF2-40B4-BE49-F238E27FC236}">
                  <a16:creationId xmlns:a16="http://schemas.microsoft.com/office/drawing/2014/main" id="{004150E3-1F79-4E39-AC40-84C0908B5909}"/>
                </a:ext>
              </a:extLst>
            </p:cNvPr>
            <p:cNvGrpSpPr>
              <a:grpSpLocks/>
            </p:cNvGrpSpPr>
            <p:nvPr/>
          </p:nvGrpSpPr>
          <p:grpSpPr bwMode="auto">
            <a:xfrm>
              <a:off x="4065588" y="2019171"/>
              <a:ext cx="2014079" cy="3221255"/>
              <a:chOff x="4065588" y="2019171"/>
              <a:chExt cx="2014079" cy="3221255"/>
            </a:xfrm>
          </p:grpSpPr>
          <p:sp>
            <p:nvSpPr>
              <p:cNvPr id="16" name="Freeform 19">
                <a:extLst>
                  <a:ext uri="{FF2B5EF4-FFF2-40B4-BE49-F238E27FC236}">
                    <a16:creationId xmlns:a16="http://schemas.microsoft.com/office/drawing/2014/main" id="{6D7EC5B7-9F15-45D6-AA46-2D30D0A2C50D}"/>
                  </a:ext>
                </a:extLst>
              </p:cNvPr>
              <p:cNvSpPr>
                <a:spLocks/>
              </p:cNvSpPr>
              <p:nvPr/>
            </p:nvSpPr>
            <p:spPr bwMode="auto">
              <a:xfrm>
                <a:off x="4065588" y="2019301"/>
                <a:ext cx="2014537" cy="3221037"/>
              </a:xfrm>
              <a:custGeom>
                <a:avLst/>
                <a:gdLst>
                  <a:gd name="connsiteX0" fmla="*/ 1133805 w 2014079"/>
                  <a:gd name="connsiteY0" fmla="*/ 3228 h 3221255"/>
                  <a:gd name="connsiteX1" fmla="*/ 1904922 w 2014079"/>
                  <a:gd name="connsiteY1" fmla="*/ 397921 h 3221255"/>
                  <a:gd name="connsiteX2" fmla="*/ 1604250 w 2014079"/>
                  <a:gd name="connsiteY2" fmla="*/ 1507812 h 3221255"/>
                  <a:gd name="connsiteX3" fmla="*/ 702236 w 2014079"/>
                  <a:gd name="connsiteY3" fmla="*/ 1436327 h 3221255"/>
                  <a:gd name="connsiteX4" fmla="*/ 420357 w 2014079"/>
                  <a:gd name="connsiteY4" fmla="*/ 1413753 h 3221255"/>
                  <a:gd name="connsiteX5" fmla="*/ 416598 w 2014079"/>
                  <a:gd name="connsiteY5" fmla="*/ 1417516 h 3221255"/>
                  <a:gd name="connsiteX6" fmla="*/ 296623 w 2014079"/>
                  <a:gd name="connsiteY6" fmla="*/ 1556664 h 3221255"/>
                  <a:gd name="connsiteX7" fmla="*/ 281406 w 2014079"/>
                  <a:gd name="connsiteY7" fmla="*/ 1616487 h 3221255"/>
                  <a:gd name="connsiteX8" fmla="*/ 281944 w 2014079"/>
                  <a:gd name="connsiteY8" fmla="*/ 1616531 h 3221255"/>
                  <a:gd name="connsiteX9" fmla="*/ 278185 w 2014079"/>
                  <a:gd name="connsiteY9" fmla="*/ 1650358 h 3221255"/>
                  <a:gd name="connsiteX10" fmla="*/ 424795 w 2014079"/>
                  <a:gd name="connsiteY10" fmla="*/ 1898425 h 3221255"/>
                  <a:gd name="connsiteX11" fmla="*/ 477425 w 2014079"/>
                  <a:gd name="connsiteY11" fmla="*/ 1932252 h 3221255"/>
                  <a:gd name="connsiteX12" fmla="*/ 755609 w 2014079"/>
                  <a:gd name="connsiteY12" fmla="*/ 1917218 h 3221255"/>
                  <a:gd name="connsiteX13" fmla="*/ 1571366 w 2014079"/>
                  <a:gd name="connsiteY13" fmla="*/ 1879632 h 3221255"/>
                  <a:gd name="connsiteX14" fmla="*/ 1789402 w 2014079"/>
                  <a:gd name="connsiteY14" fmla="*/ 2905727 h 3221255"/>
                  <a:gd name="connsiteX15" fmla="*/ 830794 w 2014079"/>
                  <a:gd name="connsiteY15" fmla="*/ 3127483 h 3221255"/>
                  <a:gd name="connsiteX16" fmla="*/ 466147 w 2014079"/>
                  <a:gd name="connsiteY16" fmla="*/ 2420869 h 3221255"/>
                  <a:gd name="connsiteX17" fmla="*/ 338332 w 2014079"/>
                  <a:gd name="connsiteY17" fmla="*/ 2176560 h 3221255"/>
                  <a:gd name="connsiteX18" fmla="*/ 278185 w 2014079"/>
                  <a:gd name="connsiteY18" fmla="*/ 2138975 h 3221255"/>
                  <a:gd name="connsiteX19" fmla="*/ 0 w 2014079"/>
                  <a:gd name="connsiteY19" fmla="*/ 1657875 h 3221255"/>
                  <a:gd name="connsiteX20" fmla="*/ 3735 w 2014079"/>
                  <a:gd name="connsiteY20" fmla="*/ 1594391 h 3221255"/>
                  <a:gd name="connsiteX21" fmla="*/ 3175 w 2014079"/>
                  <a:gd name="connsiteY21" fmla="*/ 1594346 h 3221255"/>
                  <a:gd name="connsiteX22" fmla="*/ 285055 w 2014079"/>
                  <a:gd name="connsiteY22" fmla="*/ 1169201 h 3221255"/>
                  <a:gd name="connsiteX23" fmla="*/ 409082 w 2014079"/>
                  <a:gd name="connsiteY23" fmla="*/ 913362 h 3221255"/>
                  <a:gd name="connsiteX24" fmla="*/ 837538 w 2014079"/>
                  <a:gd name="connsiteY24" fmla="*/ 89409 h 3221255"/>
                  <a:gd name="connsiteX25" fmla="*/ 1133805 w 2014079"/>
                  <a:gd name="connsiteY25" fmla="*/ 3228 h 322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079" h="3221255">
                    <a:moveTo>
                      <a:pt x="1133805" y="3228"/>
                    </a:moveTo>
                    <a:cubicBezTo>
                      <a:pt x="1436297" y="-23932"/>
                      <a:pt x="1741432" y="121389"/>
                      <a:pt x="1904922" y="397921"/>
                    </a:cubicBezTo>
                    <a:cubicBezTo>
                      <a:pt x="2130425" y="789204"/>
                      <a:pt x="1995123" y="1285834"/>
                      <a:pt x="1604250" y="1507812"/>
                    </a:cubicBezTo>
                    <a:cubicBezTo>
                      <a:pt x="1307337" y="1673355"/>
                      <a:pt x="954048" y="1635732"/>
                      <a:pt x="702236" y="1436327"/>
                    </a:cubicBezTo>
                    <a:cubicBezTo>
                      <a:pt x="623310" y="1368605"/>
                      <a:pt x="510558" y="1361080"/>
                      <a:pt x="420357" y="1413753"/>
                    </a:cubicBezTo>
                    <a:cubicBezTo>
                      <a:pt x="420357" y="1413753"/>
                      <a:pt x="420357" y="1413753"/>
                      <a:pt x="416598" y="1417516"/>
                    </a:cubicBezTo>
                    <a:cubicBezTo>
                      <a:pt x="360223" y="1448555"/>
                      <a:pt x="318645" y="1498641"/>
                      <a:pt x="296623" y="1556664"/>
                    </a:cubicBezTo>
                    <a:lnTo>
                      <a:pt x="281406" y="1616487"/>
                    </a:lnTo>
                    <a:lnTo>
                      <a:pt x="281944" y="1616531"/>
                    </a:lnTo>
                    <a:cubicBezTo>
                      <a:pt x="278185" y="1627806"/>
                      <a:pt x="278185" y="1639082"/>
                      <a:pt x="278185" y="1650358"/>
                    </a:cubicBezTo>
                    <a:cubicBezTo>
                      <a:pt x="278185" y="1751840"/>
                      <a:pt x="334573" y="1849563"/>
                      <a:pt x="424795" y="1898425"/>
                    </a:cubicBezTo>
                    <a:cubicBezTo>
                      <a:pt x="424795" y="1898425"/>
                      <a:pt x="424795" y="1898425"/>
                      <a:pt x="477425" y="1932252"/>
                    </a:cubicBezTo>
                    <a:cubicBezTo>
                      <a:pt x="563887" y="1981114"/>
                      <a:pt x="672905" y="1977355"/>
                      <a:pt x="755609" y="1917218"/>
                    </a:cubicBezTo>
                    <a:cubicBezTo>
                      <a:pt x="984923" y="1744323"/>
                      <a:pt x="1308218" y="1718013"/>
                      <a:pt x="1571366" y="1879632"/>
                    </a:cubicBezTo>
                    <a:cubicBezTo>
                      <a:pt x="1920976" y="2097630"/>
                      <a:pt x="2022475" y="2563695"/>
                      <a:pt x="1789402" y="2905727"/>
                    </a:cubicBezTo>
                    <a:cubicBezTo>
                      <a:pt x="1575125" y="3217689"/>
                      <a:pt x="1157848" y="3311654"/>
                      <a:pt x="830794" y="3127483"/>
                    </a:cubicBezTo>
                    <a:cubicBezTo>
                      <a:pt x="571406" y="2980898"/>
                      <a:pt x="436073" y="2699004"/>
                      <a:pt x="466147" y="2420869"/>
                    </a:cubicBezTo>
                    <a:cubicBezTo>
                      <a:pt x="477425" y="2319387"/>
                      <a:pt x="424795" y="2225422"/>
                      <a:pt x="338332" y="2176560"/>
                    </a:cubicBezTo>
                    <a:cubicBezTo>
                      <a:pt x="338332" y="2176560"/>
                      <a:pt x="338332" y="2176560"/>
                      <a:pt x="278185" y="2138975"/>
                    </a:cubicBezTo>
                    <a:cubicBezTo>
                      <a:pt x="101500" y="2037493"/>
                      <a:pt x="0" y="1857080"/>
                      <a:pt x="0" y="1657875"/>
                    </a:cubicBezTo>
                    <a:lnTo>
                      <a:pt x="3735" y="1594391"/>
                    </a:lnTo>
                    <a:lnTo>
                      <a:pt x="3175" y="1594346"/>
                    </a:lnTo>
                    <a:cubicBezTo>
                      <a:pt x="21967" y="1417516"/>
                      <a:pt x="127202" y="1259497"/>
                      <a:pt x="285055" y="1169201"/>
                    </a:cubicBezTo>
                    <a:cubicBezTo>
                      <a:pt x="375256" y="1116528"/>
                      <a:pt x="424115" y="1018707"/>
                      <a:pt x="409082" y="913362"/>
                    </a:cubicBezTo>
                    <a:cubicBezTo>
                      <a:pt x="363981" y="589800"/>
                      <a:pt x="525592" y="251189"/>
                      <a:pt x="837538" y="89409"/>
                    </a:cubicBezTo>
                    <a:cubicBezTo>
                      <a:pt x="932438" y="40498"/>
                      <a:pt x="1032975" y="12281"/>
                      <a:pt x="1133805" y="3228"/>
                    </a:cubicBezTo>
                    <a:close/>
                  </a:path>
                </a:pathLst>
              </a:custGeom>
              <a:solidFill>
                <a:schemeClr val="accent2"/>
              </a:solidFill>
              <a:ln>
                <a:noFill/>
              </a:ln>
            </p:spPr>
            <p:txBody>
              <a:bodyPr/>
              <a:lstStyle/>
              <a:p>
                <a:pPr>
                  <a:defRPr/>
                </a:pPr>
                <a:endParaRPr lang="en-US" sz="1800"/>
              </a:p>
            </p:txBody>
          </p:sp>
          <p:sp>
            <p:nvSpPr>
              <p:cNvPr id="17" name="Freeform 102">
                <a:extLst>
                  <a:ext uri="{FF2B5EF4-FFF2-40B4-BE49-F238E27FC236}">
                    <a16:creationId xmlns:a16="http://schemas.microsoft.com/office/drawing/2014/main" id="{8A61DBD9-3413-4985-99DE-DC7909B46BE1}"/>
                  </a:ext>
                </a:extLst>
              </p:cNvPr>
              <p:cNvSpPr>
                <a:spLocks noChangeArrowheads="1"/>
              </p:cNvSpPr>
              <p:nvPr/>
            </p:nvSpPr>
            <p:spPr bwMode="auto">
              <a:xfrm>
                <a:off x="4989693" y="4317519"/>
                <a:ext cx="466594" cy="417042"/>
              </a:xfrm>
              <a:custGeom>
                <a:avLst/>
                <a:gdLst>
                  <a:gd name="T0" fmla="*/ 74955 w 498"/>
                  <a:gd name="T1" fmla="*/ 141513 h 445"/>
                  <a:gd name="T2" fmla="*/ 74955 w 498"/>
                  <a:gd name="T3" fmla="*/ 141513 h 445"/>
                  <a:gd name="T4" fmla="*/ 133045 w 498"/>
                  <a:gd name="T5" fmla="*/ 158382 h 445"/>
                  <a:gd name="T6" fmla="*/ 141477 w 498"/>
                  <a:gd name="T7" fmla="*/ 158382 h 445"/>
                  <a:gd name="T8" fmla="*/ 182702 w 498"/>
                  <a:gd name="T9" fmla="*/ 125581 h 445"/>
                  <a:gd name="T10" fmla="*/ 182702 w 498"/>
                  <a:gd name="T11" fmla="*/ 117147 h 445"/>
                  <a:gd name="T12" fmla="*/ 166775 w 498"/>
                  <a:gd name="T13" fmla="*/ 100278 h 445"/>
                  <a:gd name="T14" fmla="*/ 257657 w 498"/>
                  <a:gd name="T15" fmla="*/ 9372 h 445"/>
                  <a:gd name="T16" fmla="*/ 182702 w 498"/>
                  <a:gd name="T17" fmla="*/ 0 h 445"/>
                  <a:gd name="T18" fmla="*/ 100252 w 498"/>
                  <a:gd name="T19" fmla="*/ 50607 h 445"/>
                  <a:gd name="T20" fmla="*/ 67459 w 498"/>
                  <a:gd name="T21" fmla="*/ 75911 h 445"/>
                  <a:gd name="T22" fmla="*/ 49658 w 498"/>
                  <a:gd name="T23" fmla="*/ 108712 h 445"/>
                  <a:gd name="T24" fmla="*/ 16865 w 498"/>
                  <a:gd name="T25" fmla="*/ 117147 h 445"/>
                  <a:gd name="T26" fmla="*/ 0 w 498"/>
                  <a:gd name="T27" fmla="*/ 134016 h 445"/>
                  <a:gd name="T28" fmla="*/ 0 w 498"/>
                  <a:gd name="T29" fmla="*/ 141513 h 445"/>
                  <a:gd name="T30" fmla="*/ 33730 w 498"/>
                  <a:gd name="T31" fmla="*/ 175251 h 445"/>
                  <a:gd name="T32" fmla="*/ 49658 w 498"/>
                  <a:gd name="T33" fmla="*/ 183686 h 445"/>
                  <a:gd name="T34" fmla="*/ 67459 w 498"/>
                  <a:gd name="T35" fmla="*/ 166817 h 445"/>
                  <a:gd name="T36" fmla="*/ 74955 w 498"/>
                  <a:gd name="T37" fmla="*/ 141513 h 445"/>
                  <a:gd name="T38" fmla="*/ 208000 w 498"/>
                  <a:gd name="T39" fmla="*/ 149948 h 445"/>
                  <a:gd name="T40" fmla="*/ 208000 w 498"/>
                  <a:gd name="T41" fmla="*/ 149948 h 445"/>
                  <a:gd name="T42" fmla="*/ 199567 w 498"/>
                  <a:gd name="T43" fmla="*/ 149948 h 445"/>
                  <a:gd name="T44" fmla="*/ 166775 w 498"/>
                  <a:gd name="T45" fmla="*/ 175251 h 445"/>
                  <a:gd name="T46" fmla="*/ 158342 w 498"/>
                  <a:gd name="T47" fmla="*/ 191183 h 445"/>
                  <a:gd name="T48" fmla="*/ 356973 w 498"/>
                  <a:gd name="T49" fmla="*/ 407670 h 445"/>
                  <a:gd name="T50" fmla="*/ 373837 w 498"/>
                  <a:gd name="T51" fmla="*/ 407670 h 445"/>
                  <a:gd name="T52" fmla="*/ 399135 w 498"/>
                  <a:gd name="T53" fmla="*/ 390801 h 445"/>
                  <a:gd name="T54" fmla="*/ 399135 w 498"/>
                  <a:gd name="T55" fmla="*/ 374869 h 445"/>
                  <a:gd name="T56" fmla="*/ 208000 w 498"/>
                  <a:gd name="T57" fmla="*/ 149948 h 445"/>
                  <a:gd name="T58" fmla="*/ 465657 w 498"/>
                  <a:gd name="T59" fmla="*/ 59042 h 445"/>
                  <a:gd name="T60" fmla="*/ 465657 w 498"/>
                  <a:gd name="T61" fmla="*/ 59042 h 445"/>
                  <a:gd name="T62" fmla="*/ 448792 w 498"/>
                  <a:gd name="T63" fmla="*/ 50607 h 445"/>
                  <a:gd name="T64" fmla="*/ 431927 w 498"/>
                  <a:gd name="T65" fmla="*/ 83408 h 445"/>
                  <a:gd name="T66" fmla="*/ 382270 w 498"/>
                  <a:gd name="T67" fmla="*/ 100278 h 445"/>
                  <a:gd name="T68" fmla="*/ 373837 w 498"/>
                  <a:gd name="T69" fmla="*/ 59042 h 445"/>
                  <a:gd name="T70" fmla="*/ 390702 w 498"/>
                  <a:gd name="T71" fmla="*/ 17806 h 445"/>
                  <a:gd name="T72" fmla="*/ 382270 w 498"/>
                  <a:gd name="T73" fmla="*/ 9372 h 445"/>
                  <a:gd name="T74" fmla="*/ 315747 w 498"/>
                  <a:gd name="T75" fmla="*/ 67476 h 445"/>
                  <a:gd name="T76" fmla="*/ 298883 w 498"/>
                  <a:gd name="T77" fmla="*/ 141513 h 445"/>
                  <a:gd name="T78" fmla="*/ 266090 w 498"/>
                  <a:gd name="T79" fmla="*/ 175251 h 445"/>
                  <a:gd name="T80" fmla="*/ 298883 w 498"/>
                  <a:gd name="T81" fmla="*/ 216487 h 445"/>
                  <a:gd name="T82" fmla="*/ 341045 w 498"/>
                  <a:gd name="T83" fmla="*/ 175251 h 445"/>
                  <a:gd name="T84" fmla="*/ 382270 w 498"/>
                  <a:gd name="T85" fmla="*/ 166817 h 445"/>
                  <a:gd name="T86" fmla="*/ 457225 w 498"/>
                  <a:gd name="T87" fmla="*/ 134016 h 445"/>
                  <a:gd name="T88" fmla="*/ 465657 w 498"/>
                  <a:gd name="T89" fmla="*/ 59042 h 445"/>
                  <a:gd name="T90" fmla="*/ 67459 w 498"/>
                  <a:gd name="T91" fmla="*/ 374869 h 445"/>
                  <a:gd name="T92" fmla="*/ 67459 w 498"/>
                  <a:gd name="T93" fmla="*/ 374869 h 445"/>
                  <a:gd name="T94" fmla="*/ 67459 w 498"/>
                  <a:gd name="T95" fmla="*/ 390801 h 445"/>
                  <a:gd name="T96" fmla="*/ 83387 w 498"/>
                  <a:gd name="T97" fmla="*/ 416105 h 445"/>
                  <a:gd name="T98" fmla="*/ 100252 w 498"/>
                  <a:gd name="T99" fmla="*/ 407670 h 445"/>
                  <a:gd name="T100" fmla="*/ 216432 w 498"/>
                  <a:gd name="T101" fmla="*/ 299895 h 445"/>
                  <a:gd name="T102" fmla="*/ 182702 w 498"/>
                  <a:gd name="T103" fmla="*/ 257723 h 445"/>
                  <a:gd name="T104" fmla="*/ 67459 w 498"/>
                  <a:gd name="T105" fmla="*/ 37486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nvGrpSpPr>
            <p:cNvPr id="7" name="Group 3">
              <a:extLst>
                <a:ext uri="{FF2B5EF4-FFF2-40B4-BE49-F238E27FC236}">
                  <a16:creationId xmlns:a16="http://schemas.microsoft.com/office/drawing/2014/main" id="{B30ED204-1C4A-4BCB-AEF5-045279EC75F9}"/>
                </a:ext>
              </a:extLst>
            </p:cNvPr>
            <p:cNvGrpSpPr>
              <a:grpSpLocks/>
            </p:cNvGrpSpPr>
            <p:nvPr/>
          </p:nvGrpSpPr>
          <p:grpSpPr bwMode="auto">
            <a:xfrm>
              <a:off x="4547383" y="1635126"/>
              <a:ext cx="3221498" cy="2018667"/>
              <a:chOff x="4547383" y="1635126"/>
              <a:chExt cx="3221498" cy="2018667"/>
            </a:xfrm>
          </p:grpSpPr>
          <p:sp>
            <p:nvSpPr>
              <p:cNvPr id="14" name="Freeform 18">
                <a:extLst>
                  <a:ext uri="{FF2B5EF4-FFF2-40B4-BE49-F238E27FC236}">
                    <a16:creationId xmlns:a16="http://schemas.microsoft.com/office/drawing/2014/main" id="{FA3C6937-C60B-4934-8FA5-452A2BFA32FD}"/>
                  </a:ext>
                </a:extLst>
              </p:cNvPr>
              <p:cNvSpPr>
                <a:spLocks/>
              </p:cNvSpPr>
              <p:nvPr/>
            </p:nvSpPr>
            <p:spPr bwMode="auto">
              <a:xfrm>
                <a:off x="4546600" y="1635126"/>
                <a:ext cx="3222625" cy="2018125"/>
              </a:xfrm>
              <a:custGeom>
                <a:avLst/>
                <a:gdLst>
                  <a:gd name="connsiteX0" fmla="*/ 1566268 w 3221498"/>
                  <a:gd name="connsiteY0" fmla="*/ 0 h 2018667"/>
                  <a:gd name="connsiteX1" fmla="*/ 1626405 w 3221498"/>
                  <a:gd name="connsiteY1" fmla="*/ 3759 h 2018667"/>
                  <a:gd name="connsiteX2" fmla="*/ 1626320 w 3221498"/>
                  <a:gd name="connsiteY2" fmla="*/ 4815 h 2018667"/>
                  <a:gd name="connsiteX3" fmla="*/ 1691487 w 3221498"/>
                  <a:gd name="connsiteY3" fmla="*/ 15796 h 2018667"/>
                  <a:gd name="connsiteX4" fmla="*/ 2054779 w 3221498"/>
                  <a:gd name="connsiteY4" fmla="*/ 286642 h 2018667"/>
                  <a:gd name="connsiteX5" fmla="*/ 2306773 w 3221498"/>
                  <a:gd name="connsiteY5" fmla="*/ 410669 h 2018667"/>
                  <a:gd name="connsiteX6" fmla="*/ 3130454 w 3221498"/>
                  <a:gd name="connsiteY6" fmla="*/ 839126 h 2018667"/>
                  <a:gd name="connsiteX7" fmla="*/ 2822044 w 3221498"/>
                  <a:gd name="connsiteY7" fmla="*/ 1906510 h 2018667"/>
                  <a:gd name="connsiteX8" fmla="*/ 1716280 w 3221498"/>
                  <a:gd name="connsiteY8" fmla="*/ 1605838 h 2018667"/>
                  <a:gd name="connsiteX9" fmla="*/ 1787741 w 3221498"/>
                  <a:gd name="connsiteY9" fmla="*/ 707583 h 2018667"/>
                  <a:gd name="connsiteX10" fmla="*/ 1806546 w 3221498"/>
                  <a:gd name="connsiteY10" fmla="*/ 421945 h 2018667"/>
                  <a:gd name="connsiteX11" fmla="*/ 1806546 w 3221498"/>
                  <a:gd name="connsiteY11" fmla="*/ 418186 h 2018667"/>
                  <a:gd name="connsiteX12" fmla="*/ 1603447 w 3221498"/>
                  <a:gd name="connsiteY12" fmla="*/ 282884 h 2018667"/>
                  <a:gd name="connsiteX13" fmla="*/ 1603526 w 3221498"/>
                  <a:gd name="connsiteY13" fmla="*/ 281903 h 2018667"/>
                  <a:gd name="connsiteX14" fmla="*/ 1573785 w 3221498"/>
                  <a:gd name="connsiteY14" fmla="*/ 278184 h 2018667"/>
                  <a:gd name="connsiteX15" fmla="*/ 1321959 w 3221498"/>
                  <a:gd name="connsiteY15" fmla="*/ 424795 h 2018667"/>
                  <a:gd name="connsiteX16" fmla="*/ 1291890 w 3221498"/>
                  <a:gd name="connsiteY16" fmla="*/ 477425 h 2018667"/>
                  <a:gd name="connsiteX17" fmla="*/ 1306925 w 3221498"/>
                  <a:gd name="connsiteY17" fmla="*/ 755609 h 2018667"/>
                  <a:gd name="connsiteX18" fmla="*/ 1344511 w 3221498"/>
                  <a:gd name="connsiteY18" fmla="*/ 1571366 h 2018667"/>
                  <a:gd name="connsiteX19" fmla="*/ 314657 w 3221498"/>
                  <a:gd name="connsiteY19" fmla="*/ 1789402 h 2018667"/>
                  <a:gd name="connsiteX20" fmla="*/ 92901 w 3221498"/>
                  <a:gd name="connsiteY20" fmla="*/ 834553 h 2018667"/>
                  <a:gd name="connsiteX21" fmla="*/ 803274 w 3221498"/>
                  <a:gd name="connsiteY21" fmla="*/ 469906 h 2018667"/>
                  <a:gd name="connsiteX22" fmla="*/ 1047582 w 3221498"/>
                  <a:gd name="connsiteY22" fmla="*/ 342092 h 2018667"/>
                  <a:gd name="connsiteX23" fmla="*/ 1085168 w 3221498"/>
                  <a:gd name="connsiteY23" fmla="*/ 278184 h 2018667"/>
                  <a:gd name="connsiteX24" fmla="*/ 1566268 w 3221498"/>
                  <a:gd name="connsiteY24" fmla="*/ 0 h 20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21498" h="2018667">
                    <a:moveTo>
                      <a:pt x="1566268" y="0"/>
                    </a:moveTo>
                    <a:cubicBezTo>
                      <a:pt x="1585061" y="0"/>
                      <a:pt x="1607612" y="0"/>
                      <a:pt x="1626405" y="3759"/>
                    </a:cubicBezTo>
                    <a:lnTo>
                      <a:pt x="1626320" y="4815"/>
                    </a:lnTo>
                    <a:lnTo>
                      <a:pt x="1691487" y="15796"/>
                    </a:lnTo>
                    <a:cubicBezTo>
                      <a:pt x="1842100" y="50686"/>
                      <a:pt x="1975796" y="148522"/>
                      <a:pt x="2054779" y="286642"/>
                    </a:cubicBezTo>
                    <a:cubicBezTo>
                      <a:pt x="2103673" y="376844"/>
                      <a:pt x="2205223" y="425703"/>
                      <a:pt x="2306773" y="410669"/>
                    </a:cubicBezTo>
                    <a:cubicBezTo>
                      <a:pt x="2633988" y="369327"/>
                      <a:pt x="2968726" y="527180"/>
                      <a:pt x="3130454" y="839126"/>
                    </a:cubicBezTo>
                    <a:cubicBezTo>
                      <a:pt x="3329792" y="1218724"/>
                      <a:pt x="3190631" y="1688523"/>
                      <a:pt x="2822044" y="1906510"/>
                    </a:cubicBezTo>
                    <a:cubicBezTo>
                      <a:pt x="2434650" y="2132013"/>
                      <a:pt x="1934424" y="1996711"/>
                      <a:pt x="1716280" y="1605838"/>
                    </a:cubicBezTo>
                    <a:cubicBezTo>
                      <a:pt x="1547030" y="1308925"/>
                      <a:pt x="1588402" y="955636"/>
                      <a:pt x="1787741" y="707583"/>
                    </a:cubicBezTo>
                    <a:cubicBezTo>
                      <a:pt x="1851679" y="624898"/>
                      <a:pt x="1859202" y="512146"/>
                      <a:pt x="1806546" y="421945"/>
                    </a:cubicBezTo>
                    <a:cubicBezTo>
                      <a:pt x="1806546" y="421945"/>
                      <a:pt x="1806546" y="421945"/>
                      <a:pt x="1806546" y="418186"/>
                    </a:cubicBezTo>
                    <a:cubicBezTo>
                      <a:pt x="1761413" y="343018"/>
                      <a:pt x="1689952" y="294159"/>
                      <a:pt x="1603447" y="282884"/>
                    </a:cubicBezTo>
                    <a:lnTo>
                      <a:pt x="1603526" y="281903"/>
                    </a:lnTo>
                    <a:lnTo>
                      <a:pt x="1573785" y="278184"/>
                    </a:lnTo>
                    <a:cubicBezTo>
                      <a:pt x="1468544" y="278184"/>
                      <a:pt x="1374579" y="334573"/>
                      <a:pt x="1321959" y="424795"/>
                    </a:cubicBezTo>
                    <a:cubicBezTo>
                      <a:pt x="1321959" y="424795"/>
                      <a:pt x="1321959" y="424795"/>
                      <a:pt x="1291890" y="477425"/>
                    </a:cubicBezTo>
                    <a:cubicBezTo>
                      <a:pt x="1243029" y="563887"/>
                      <a:pt x="1246787" y="672905"/>
                      <a:pt x="1306925" y="755609"/>
                    </a:cubicBezTo>
                    <a:cubicBezTo>
                      <a:pt x="1479820" y="984923"/>
                      <a:pt x="1506130" y="1308218"/>
                      <a:pt x="1344511" y="1571366"/>
                    </a:cubicBezTo>
                    <a:cubicBezTo>
                      <a:pt x="1126513" y="1920976"/>
                      <a:pt x="660448" y="2022475"/>
                      <a:pt x="314657" y="1789402"/>
                    </a:cubicBezTo>
                    <a:cubicBezTo>
                      <a:pt x="6453" y="1578884"/>
                      <a:pt x="-91270" y="1157848"/>
                      <a:pt x="92901" y="834553"/>
                    </a:cubicBezTo>
                    <a:cubicBezTo>
                      <a:pt x="243244" y="571406"/>
                      <a:pt x="525138" y="439832"/>
                      <a:pt x="803274" y="469906"/>
                    </a:cubicBezTo>
                    <a:cubicBezTo>
                      <a:pt x="900997" y="477425"/>
                      <a:pt x="998721" y="428554"/>
                      <a:pt x="1047582" y="342092"/>
                    </a:cubicBezTo>
                    <a:cubicBezTo>
                      <a:pt x="1047582" y="342092"/>
                      <a:pt x="1047582" y="342092"/>
                      <a:pt x="1085168" y="278184"/>
                    </a:cubicBezTo>
                    <a:cubicBezTo>
                      <a:pt x="1186650" y="105259"/>
                      <a:pt x="1363304" y="0"/>
                      <a:pt x="1566268" y="0"/>
                    </a:cubicBezTo>
                    <a:close/>
                  </a:path>
                </a:pathLst>
              </a:custGeom>
              <a:solidFill>
                <a:schemeClr val="accent1"/>
              </a:solidFill>
              <a:ln>
                <a:noFill/>
              </a:ln>
            </p:spPr>
            <p:txBody>
              <a:bodyPr/>
              <a:lstStyle/>
              <a:p>
                <a:pPr>
                  <a:defRPr/>
                </a:pPr>
                <a:endParaRPr lang="en-US" sz="1800"/>
              </a:p>
            </p:txBody>
          </p:sp>
          <p:sp>
            <p:nvSpPr>
              <p:cNvPr id="15" name="Freeform 154">
                <a:extLst>
                  <a:ext uri="{FF2B5EF4-FFF2-40B4-BE49-F238E27FC236}">
                    <a16:creationId xmlns:a16="http://schemas.microsoft.com/office/drawing/2014/main" id="{0BD1CDD0-BC08-4B1F-BF83-4A315B603E87}"/>
                  </a:ext>
                </a:extLst>
              </p:cNvPr>
              <p:cNvSpPr>
                <a:spLocks noChangeArrowheads="1"/>
              </p:cNvSpPr>
              <p:nvPr/>
            </p:nvSpPr>
            <p:spPr bwMode="auto">
              <a:xfrm>
                <a:off x="5125209" y="2561429"/>
                <a:ext cx="358788" cy="487239"/>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nvGrpSpPr>
            <p:cNvPr id="8" name="Group 4">
              <a:extLst>
                <a:ext uri="{FF2B5EF4-FFF2-40B4-BE49-F238E27FC236}">
                  <a16:creationId xmlns:a16="http://schemas.microsoft.com/office/drawing/2014/main" id="{068E5D97-59F5-4BAF-8163-1BDB50A6CB46}"/>
                </a:ext>
              </a:extLst>
            </p:cNvPr>
            <p:cNvGrpSpPr>
              <a:grpSpLocks/>
            </p:cNvGrpSpPr>
            <p:nvPr/>
          </p:nvGrpSpPr>
          <p:grpSpPr bwMode="auto">
            <a:xfrm>
              <a:off x="6140540" y="2116131"/>
              <a:ext cx="2014448" cy="3221268"/>
              <a:chOff x="6140540" y="2116131"/>
              <a:chExt cx="2014448" cy="3221268"/>
            </a:xfrm>
          </p:grpSpPr>
          <p:sp>
            <p:nvSpPr>
              <p:cNvPr id="12" name="Freeform 17">
                <a:extLst>
                  <a:ext uri="{FF2B5EF4-FFF2-40B4-BE49-F238E27FC236}">
                    <a16:creationId xmlns:a16="http://schemas.microsoft.com/office/drawing/2014/main" id="{CF3EC3DE-52D3-4908-8A76-A9CB5625FFA5}"/>
                  </a:ext>
                </a:extLst>
              </p:cNvPr>
              <p:cNvSpPr>
                <a:spLocks/>
              </p:cNvSpPr>
              <p:nvPr/>
            </p:nvSpPr>
            <p:spPr bwMode="auto">
              <a:xfrm>
                <a:off x="6140450" y="2116139"/>
                <a:ext cx="2014538" cy="3221036"/>
              </a:xfrm>
              <a:custGeom>
                <a:avLst/>
                <a:gdLst>
                  <a:gd name="connsiteX0" fmla="*/ 793317 w 2014448"/>
                  <a:gd name="connsiteY0" fmla="*/ 748 h 3221268"/>
                  <a:gd name="connsiteX1" fmla="*/ 1183655 w 2014448"/>
                  <a:gd name="connsiteY1" fmla="*/ 93859 h 3221268"/>
                  <a:gd name="connsiteX2" fmla="*/ 1548302 w 2014448"/>
                  <a:gd name="connsiteY2" fmla="*/ 801127 h 3221268"/>
                  <a:gd name="connsiteX3" fmla="*/ 1676116 w 2014448"/>
                  <a:gd name="connsiteY3" fmla="*/ 1045661 h 3221268"/>
                  <a:gd name="connsiteX4" fmla="*/ 1736264 w 2014448"/>
                  <a:gd name="connsiteY4" fmla="*/ 1083282 h 3221268"/>
                  <a:gd name="connsiteX5" fmla="*/ 2014448 w 2014448"/>
                  <a:gd name="connsiteY5" fmla="*/ 1564826 h 3221268"/>
                  <a:gd name="connsiteX6" fmla="*/ 2010718 w 2014448"/>
                  <a:gd name="connsiteY6" fmla="*/ 1628300 h 3221268"/>
                  <a:gd name="connsiteX7" fmla="*/ 2011272 w 2014448"/>
                  <a:gd name="connsiteY7" fmla="*/ 1628345 h 3221268"/>
                  <a:gd name="connsiteX8" fmla="*/ 1729182 w 2014448"/>
                  <a:gd name="connsiteY8" fmla="*/ 2053110 h 3221268"/>
                  <a:gd name="connsiteX9" fmla="*/ 1605063 w 2014448"/>
                  <a:gd name="connsiteY9" fmla="*/ 2308721 h 3221268"/>
                  <a:gd name="connsiteX10" fmla="*/ 1176287 w 2014448"/>
                  <a:gd name="connsiteY10" fmla="*/ 3131939 h 3221268"/>
                  <a:gd name="connsiteX11" fmla="*/ 111868 w 2014448"/>
                  <a:gd name="connsiteY11" fmla="*/ 2823702 h 3221268"/>
                  <a:gd name="connsiteX12" fmla="*/ 409003 w 2014448"/>
                  <a:gd name="connsiteY12" fmla="*/ 1714801 h 3221268"/>
                  <a:gd name="connsiteX13" fmla="*/ 1311690 w 2014448"/>
                  <a:gd name="connsiteY13" fmla="*/ 1786222 h 3221268"/>
                  <a:gd name="connsiteX14" fmla="*/ 1597541 w 2014448"/>
                  <a:gd name="connsiteY14" fmla="*/ 1808776 h 3221268"/>
                  <a:gd name="connsiteX15" fmla="*/ 1597541 w 2014448"/>
                  <a:gd name="connsiteY15" fmla="*/ 1805017 h 3221268"/>
                  <a:gd name="connsiteX16" fmla="*/ 1717605 w 2014448"/>
                  <a:gd name="connsiteY16" fmla="*/ 1665993 h 3221268"/>
                  <a:gd name="connsiteX17" fmla="*/ 1732831 w 2014448"/>
                  <a:gd name="connsiteY17" fmla="*/ 1606235 h 3221268"/>
                  <a:gd name="connsiteX18" fmla="*/ 1732505 w 2014448"/>
                  <a:gd name="connsiteY18" fmla="*/ 1606209 h 3221268"/>
                  <a:gd name="connsiteX19" fmla="*/ 1736264 w 2014448"/>
                  <a:gd name="connsiteY19" fmla="*/ 1572350 h 3221268"/>
                  <a:gd name="connsiteX20" fmla="*/ 1593412 w 2014448"/>
                  <a:gd name="connsiteY20" fmla="*/ 1324054 h 3221268"/>
                  <a:gd name="connsiteX21" fmla="*/ 1537024 w 2014448"/>
                  <a:gd name="connsiteY21" fmla="*/ 1290195 h 3221268"/>
                  <a:gd name="connsiteX22" fmla="*/ 1262599 w 2014448"/>
                  <a:gd name="connsiteY22" fmla="*/ 1305244 h 3221268"/>
                  <a:gd name="connsiteX23" fmla="*/ 443083 w 2014448"/>
                  <a:gd name="connsiteY23" fmla="*/ 1342864 h 3221268"/>
                  <a:gd name="connsiteX24" fmla="*/ 228806 w 2014448"/>
                  <a:gd name="connsiteY24" fmla="*/ 315821 h 3221268"/>
                  <a:gd name="connsiteX25" fmla="*/ 793317 w 2014448"/>
                  <a:gd name="connsiteY25" fmla="*/ 748 h 32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448" h="3221268">
                    <a:moveTo>
                      <a:pt x="793317" y="748"/>
                    </a:moveTo>
                    <a:cubicBezTo>
                      <a:pt x="925676" y="-5248"/>
                      <a:pt x="1061009" y="24731"/>
                      <a:pt x="1183655" y="93859"/>
                    </a:cubicBezTo>
                    <a:cubicBezTo>
                      <a:pt x="1443043" y="240580"/>
                      <a:pt x="1578376" y="522734"/>
                      <a:pt x="1548302" y="801127"/>
                    </a:cubicBezTo>
                    <a:cubicBezTo>
                      <a:pt x="1537024" y="902703"/>
                      <a:pt x="1589653" y="996755"/>
                      <a:pt x="1676116" y="1045661"/>
                    </a:cubicBezTo>
                    <a:cubicBezTo>
                      <a:pt x="1676116" y="1045661"/>
                      <a:pt x="1676116" y="1045661"/>
                      <a:pt x="1736264" y="1083282"/>
                    </a:cubicBezTo>
                    <a:cubicBezTo>
                      <a:pt x="1912949" y="1184858"/>
                      <a:pt x="2014448" y="1365437"/>
                      <a:pt x="2014448" y="1564826"/>
                    </a:cubicBezTo>
                    <a:lnTo>
                      <a:pt x="2010718" y="1628300"/>
                    </a:lnTo>
                    <a:lnTo>
                      <a:pt x="2011272" y="1628345"/>
                    </a:lnTo>
                    <a:cubicBezTo>
                      <a:pt x="1992466" y="1805017"/>
                      <a:pt x="1887153" y="1962895"/>
                      <a:pt x="1729182" y="2053110"/>
                    </a:cubicBezTo>
                    <a:cubicBezTo>
                      <a:pt x="1642675" y="2105736"/>
                      <a:pt x="1590018" y="2203470"/>
                      <a:pt x="1605063" y="2308721"/>
                    </a:cubicBezTo>
                    <a:cubicBezTo>
                      <a:pt x="1650197" y="2631994"/>
                      <a:pt x="1488466" y="2970303"/>
                      <a:pt x="1176287" y="3131939"/>
                    </a:cubicBezTo>
                    <a:cubicBezTo>
                      <a:pt x="796406" y="3327406"/>
                      <a:pt x="326256" y="3192083"/>
                      <a:pt x="111868" y="2823702"/>
                    </a:cubicBezTo>
                    <a:cubicBezTo>
                      <a:pt x="-117565" y="2432768"/>
                      <a:pt x="17838" y="1936582"/>
                      <a:pt x="409003" y="1714801"/>
                    </a:cubicBezTo>
                    <a:cubicBezTo>
                      <a:pt x="706137" y="1549406"/>
                      <a:pt x="1063451" y="1586996"/>
                      <a:pt x="1311690" y="1786222"/>
                    </a:cubicBezTo>
                    <a:cubicBezTo>
                      <a:pt x="1390675" y="1853884"/>
                      <a:pt x="1507272" y="1861402"/>
                      <a:pt x="1597541" y="1808776"/>
                    </a:cubicBezTo>
                    <a:cubicBezTo>
                      <a:pt x="1597541" y="1808776"/>
                      <a:pt x="1597541" y="1808776"/>
                      <a:pt x="1597541" y="1805017"/>
                    </a:cubicBezTo>
                    <a:cubicBezTo>
                      <a:pt x="1653959" y="1774006"/>
                      <a:pt x="1695567" y="1723964"/>
                      <a:pt x="1717605" y="1665993"/>
                    </a:cubicBezTo>
                    <a:lnTo>
                      <a:pt x="1732831" y="1606235"/>
                    </a:lnTo>
                    <a:lnTo>
                      <a:pt x="1732505" y="1606209"/>
                    </a:lnTo>
                    <a:cubicBezTo>
                      <a:pt x="1736264" y="1594923"/>
                      <a:pt x="1736264" y="1583636"/>
                      <a:pt x="1736264" y="1572350"/>
                    </a:cubicBezTo>
                    <a:cubicBezTo>
                      <a:pt x="1740023" y="1470775"/>
                      <a:pt x="1679875" y="1372961"/>
                      <a:pt x="1593412" y="1324054"/>
                    </a:cubicBezTo>
                    <a:cubicBezTo>
                      <a:pt x="1593412" y="1324054"/>
                      <a:pt x="1593412" y="1324054"/>
                      <a:pt x="1537024" y="1290195"/>
                    </a:cubicBezTo>
                    <a:cubicBezTo>
                      <a:pt x="1450561" y="1241289"/>
                      <a:pt x="1341543" y="1245051"/>
                      <a:pt x="1262599" y="1305244"/>
                    </a:cubicBezTo>
                    <a:cubicBezTo>
                      <a:pt x="1029525" y="1478299"/>
                      <a:pt x="706230" y="1504633"/>
                      <a:pt x="443083" y="1342864"/>
                    </a:cubicBezTo>
                    <a:cubicBezTo>
                      <a:pt x="93473" y="1124665"/>
                      <a:pt x="-8027" y="658169"/>
                      <a:pt x="228806" y="315821"/>
                    </a:cubicBezTo>
                    <a:cubicBezTo>
                      <a:pt x="360380" y="120664"/>
                      <a:pt x="572718" y="10741"/>
                      <a:pt x="793317" y="748"/>
                    </a:cubicBezTo>
                    <a:close/>
                  </a:path>
                </a:pathLst>
              </a:custGeom>
              <a:solidFill>
                <a:schemeClr val="accent4"/>
              </a:solidFill>
              <a:ln>
                <a:noFill/>
              </a:ln>
            </p:spPr>
            <p:txBody>
              <a:bodyPr/>
              <a:lstStyle/>
              <a:p>
                <a:pPr>
                  <a:defRPr/>
                </a:pPr>
                <a:endParaRPr lang="en-US" sz="1800"/>
              </a:p>
            </p:txBody>
          </p:sp>
          <p:sp>
            <p:nvSpPr>
              <p:cNvPr id="13" name="Freeform 28">
                <a:extLst>
                  <a:ext uri="{FF2B5EF4-FFF2-40B4-BE49-F238E27FC236}">
                    <a16:creationId xmlns:a16="http://schemas.microsoft.com/office/drawing/2014/main" id="{8DB77BF6-AF16-44EA-B765-CC08851AE67F}"/>
                  </a:ext>
                </a:extLst>
              </p:cNvPr>
              <p:cNvSpPr>
                <a:spLocks noChangeArrowheads="1"/>
              </p:cNvSpPr>
              <p:nvPr/>
            </p:nvSpPr>
            <p:spPr bwMode="auto">
              <a:xfrm>
                <a:off x="6780814" y="2565712"/>
                <a:ext cx="569368" cy="478671"/>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nvGrpSpPr>
            <p:cNvPr id="9" name="Group 5">
              <a:extLst>
                <a:ext uri="{FF2B5EF4-FFF2-40B4-BE49-F238E27FC236}">
                  <a16:creationId xmlns:a16="http://schemas.microsoft.com/office/drawing/2014/main" id="{F52F89C0-201D-4274-91DC-F2A4FFB05831}"/>
                </a:ext>
              </a:extLst>
            </p:cNvPr>
            <p:cNvGrpSpPr>
              <a:grpSpLocks/>
            </p:cNvGrpSpPr>
            <p:nvPr/>
          </p:nvGrpSpPr>
          <p:grpSpPr bwMode="auto">
            <a:xfrm>
              <a:off x="6046788" y="3698875"/>
              <a:ext cx="1717675" cy="2024063"/>
              <a:chOff x="6046788" y="3698875"/>
              <a:chExt cx="1717675" cy="2024063"/>
            </a:xfrm>
          </p:grpSpPr>
          <p:sp>
            <p:nvSpPr>
              <p:cNvPr id="10" name="Freeform 13">
                <a:extLst>
                  <a:ext uri="{FF2B5EF4-FFF2-40B4-BE49-F238E27FC236}">
                    <a16:creationId xmlns:a16="http://schemas.microsoft.com/office/drawing/2014/main" id="{B9B27F11-3134-4EF0-BAC5-56CB1D5B5AF3}"/>
                  </a:ext>
                </a:extLst>
              </p:cNvPr>
              <p:cNvSpPr>
                <a:spLocks/>
              </p:cNvSpPr>
              <p:nvPr/>
            </p:nvSpPr>
            <p:spPr bwMode="auto">
              <a:xfrm>
                <a:off x="6046788" y="3698875"/>
                <a:ext cx="1717675" cy="2024063"/>
              </a:xfrm>
              <a:custGeom>
                <a:avLst/>
                <a:gdLst>
                  <a:gd name="T0" fmla="*/ 281894 w 457"/>
                  <a:gd name="T1" fmla="*/ 451464 h 538"/>
                  <a:gd name="T2" fmla="*/ 319480 w 457"/>
                  <a:gd name="T3" fmla="*/ 1267861 h 538"/>
                  <a:gd name="T4" fmla="*/ 334514 w 457"/>
                  <a:gd name="T5" fmla="*/ 1546264 h 538"/>
                  <a:gd name="T6" fmla="*/ 304446 w 457"/>
                  <a:gd name="T7" fmla="*/ 1598935 h 538"/>
                  <a:gd name="T8" fmla="*/ 56379 w 457"/>
                  <a:gd name="T9" fmla="*/ 1745660 h 538"/>
                  <a:gd name="T10" fmla="*/ 22552 w 457"/>
                  <a:gd name="T11" fmla="*/ 1741898 h 538"/>
                  <a:gd name="T12" fmla="*/ 0 w 457"/>
                  <a:gd name="T13" fmla="*/ 2020301 h 538"/>
                  <a:gd name="T14" fmla="*/ 60137 w 457"/>
                  <a:gd name="T15" fmla="*/ 2024063 h 538"/>
                  <a:gd name="T16" fmla="*/ 541237 w 457"/>
                  <a:gd name="T17" fmla="*/ 1745660 h 538"/>
                  <a:gd name="T18" fmla="*/ 578823 w 457"/>
                  <a:gd name="T19" fmla="*/ 1681703 h 538"/>
                  <a:gd name="T20" fmla="*/ 823131 w 457"/>
                  <a:gd name="T21" fmla="*/ 1553788 h 538"/>
                  <a:gd name="T22" fmla="*/ 1533504 w 457"/>
                  <a:gd name="T23" fmla="*/ 1188855 h 538"/>
                  <a:gd name="T24" fmla="*/ 1311747 w 457"/>
                  <a:gd name="T25" fmla="*/ 233256 h 538"/>
                  <a:gd name="T26" fmla="*/ 281894 w 457"/>
                  <a:gd name="T27" fmla="*/ 451464 h 5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7" h="538">
                    <a:moveTo>
                      <a:pt x="75" y="120"/>
                    </a:moveTo>
                    <a:cubicBezTo>
                      <a:pt x="33" y="190"/>
                      <a:pt x="39" y="276"/>
                      <a:pt x="85" y="337"/>
                    </a:cubicBezTo>
                    <a:cubicBezTo>
                      <a:pt x="101" y="359"/>
                      <a:pt x="102" y="388"/>
                      <a:pt x="89" y="411"/>
                    </a:cubicBezTo>
                    <a:cubicBezTo>
                      <a:pt x="81" y="425"/>
                      <a:pt x="81" y="425"/>
                      <a:pt x="81" y="425"/>
                    </a:cubicBezTo>
                    <a:cubicBezTo>
                      <a:pt x="67" y="449"/>
                      <a:pt x="42" y="464"/>
                      <a:pt x="15" y="464"/>
                    </a:cubicBezTo>
                    <a:cubicBezTo>
                      <a:pt x="12" y="464"/>
                      <a:pt x="9" y="463"/>
                      <a:pt x="6" y="463"/>
                    </a:cubicBezTo>
                    <a:cubicBezTo>
                      <a:pt x="0" y="537"/>
                      <a:pt x="0" y="537"/>
                      <a:pt x="0" y="537"/>
                    </a:cubicBezTo>
                    <a:cubicBezTo>
                      <a:pt x="5" y="538"/>
                      <a:pt x="11" y="538"/>
                      <a:pt x="16" y="538"/>
                    </a:cubicBezTo>
                    <a:cubicBezTo>
                      <a:pt x="70" y="538"/>
                      <a:pt x="118" y="510"/>
                      <a:pt x="144" y="464"/>
                    </a:cubicBezTo>
                    <a:cubicBezTo>
                      <a:pt x="154" y="447"/>
                      <a:pt x="154" y="447"/>
                      <a:pt x="154" y="447"/>
                    </a:cubicBezTo>
                    <a:cubicBezTo>
                      <a:pt x="167" y="424"/>
                      <a:pt x="193" y="411"/>
                      <a:pt x="219" y="413"/>
                    </a:cubicBezTo>
                    <a:cubicBezTo>
                      <a:pt x="293" y="421"/>
                      <a:pt x="368" y="386"/>
                      <a:pt x="408" y="316"/>
                    </a:cubicBezTo>
                    <a:cubicBezTo>
                      <a:pt x="457" y="230"/>
                      <a:pt x="431" y="118"/>
                      <a:pt x="349" y="62"/>
                    </a:cubicBezTo>
                    <a:cubicBezTo>
                      <a:pt x="257" y="0"/>
                      <a:pt x="133" y="27"/>
                      <a:pt x="75" y="1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00">
                <a:extLst>
                  <a:ext uri="{FF2B5EF4-FFF2-40B4-BE49-F238E27FC236}">
                    <a16:creationId xmlns:a16="http://schemas.microsoft.com/office/drawing/2014/main" id="{7074AA0F-BDF2-4357-9873-9595FFF34E01}"/>
                  </a:ext>
                </a:extLst>
              </p:cNvPr>
              <p:cNvSpPr>
                <a:spLocks noChangeArrowheads="1"/>
              </p:cNvSpPr>
              <p:nvPr/>
            </p:nvSpPr>
            <p:spPr bwMode="auto">
              <a:xfrm>
                <a:off x="6714942" y="4303664"/>
                <a:ext cx="635240" cy="410378"/>
              </a:xfrm>
              <a:custGeom>
                <a:avLst/>
                <a:gdLst>
                  <a:gd name="T0" fmla="*/ 485997 w 498"/>
                  <a:gd name="T1" fmla="*/ 114136 h 320"/>
                  <a:gd name="T2" fmla="*/ 485997 w 498"/>
                  <a:gd name="T3" fmla="*/ 114136 h 320"/>
                  <a:gd name="T4" fmla="*/ 452832 w 498"/>
                  <a:gd name="T5" fmla="*/ 114136 h 320"/>
                  <a:gd name="T6" fmla="*/ 294660 w 498"/>
                  <a:gd name="T7" fmla="*/ 0 h 320"/>
                  <a:gd name="T8" fmla="*/ 125007 w 498"/>
                  <a:gd name="T9" fmla="*/ 171846 h 320"/>
                  <a:gd name="T10" fmla="*/ 125007 w 498"/>
                  <a:gd name="T11" fmla="*/ 192365 h 320"/>
                  <a:gd name="T12" fmla="*/ 113527 w 498"/>
                  <a:gd name="T13" fmla="*/ 192365 h 320"/>
                  <a:gd name="T14" fmla="*/ 0 w 498"/>
                  <a:gd name="T15" fmla="*/ 307784 h 320"/>
                  <a:gd name="T16" fmla="*/ 113527 w 498"/>
                  <a:gd name="T17" fmla="*/ 409096 h 320"/>
                  <a:gd name="T18" fmla="*/ 485997 w 498"/>
                  <a:gd name="T19" fmla="*/ 409096 h 320"/>
                  <a:gd name="T20" fmla="*/ 633964 w 498"/>
                  <a:gd name="T21" fmla="*/ 261616 h 320"/>
                  <a:gd name="T22" fmla="*/ 485997 w 498"/>
                  <a:gd name="T23" fmla="*/ 114136 h 320"/>
                  <a:gd name="T24" fmla="*/ 362265 w 498"/>
                  <a:gd name="T25" fmla="*/ 250074 h 320"/>
                  <a:gd name="T26" fmla="*/ 362265 w 498"/>
                  <a:gd name="T27" fmla="*/ 250074 h 320"/>
                  <a:gd name="T28" fmla="*/ 271699 w 498"/>
                  <a:gd name="T29" fmla="*/ 352669 h 320"/>
                  <a:gd name="T30" fmla="*/ 248739 w 498"/>
                  <a:gd name="T31" fmla="*/ 352669 h 320"/>
                  <a:gd name="T32" fmla="*/ 248739 w 498"/>
                  <a:gd name="T33" fmla="*/ 341127 h 320"/>
                  <a:gd name="T34" fmla="*/ 248739 w 498"/>
                  <a:gd name="T35" fmla="*/ 329585 h 320"/>
                  <a:gd name="T36" fmla="*/ 283179 w 498"/>
                  <a:gd name="T37" fmla="*/ 261616 h 320"/>
                  <a:gd name="T38" fmla="*/ 260219 w 498"/>
                  <a:gd name="T39" fmla="*/ 250074 h 320"/>
                  <a:gd name="T40" fmla="*/ 260219 w 498"/>
                  <a:gd name="T41" fmla="*/ 250074 h 320"/>
                  <a:gd name="T42" fmla="*/ 237258 w 498"/>
                  <a:gd name="T43" fmla="*/ 228273 h 320"/>
                  <a:gd name="T44" fmla="*/ 248739 w 498"/>
                  <a:gd name="T45" fmla="*/ 205189 h 320"/>
                  <a:gd name="T46" fmla="*/ 329100 w 498"/>
                  <a:gd name="T47" fmla="*/ 114136 h 320"/>
                  <a:gd name="T48" fmla="*/ 350785 w 498"/>
                  <a:gd name="T49" fmla="*/ 102595 h 320"/>
                  <a:gd name="T50" fmla="*/ 362265 w 498"/>
                  <a:gd name="T51" fmla="*/ 114136 h 320"/>
                  <a:gd name="T52" fmla="*/ 350785 w 498"/>
                  <a:gd name="T53" fmla="*/ 135938 h 320"/>
                  <a:gd name="T54" fmla="*/ 317620 w 498"/>
                  <a:gd name="T55" fmla="*/ 205189 h 320"/>
                  <a:gd name="T56" fmla="*/ 350785 w 498"/>
                  <a:gd name="T57" fmla="*/ 216731 h 320"/>
                  <a:gd name="T58" fmla="*/ 350785 w 498"/>
                  <a:gd name="T59" fmla="*/ 216731 h 320"/>
                  <a:gd name="T60" fmla="*/ 373746 w 498"/>
                  <a:gd name="T61" fmla="*/ 239815 h 320"/>
                  <a:gd name="T62" fmla="*/ 362265 w 498"/>
                  <a:gd name="T63" fmla="*/ 250074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sp>
        <p:nvSpPr>
          <p:cNvPr id="18" name="TextBox 30">
            <a:extLst>
              <a:ext uri="{FF2B5EF4-FFF2-40B4-BE49-F238E27FC236}">
                <a16:creationId xmlns:a16="http://schemas.microsoft.com/office/drawing/2014/main" id="{A8361C7A-8ED2-4D0A-812A-00AD517E2E97}"/>
              </a:ext>
            </a:extLst>
          </p:cNvPr>
          <p:cNvSpPr txBox="1">
            <a:spLocks noChangeArrowheads="1"/>
          </p:cNvSpPr>
          <p:nvPr/>
        </p:nvSpPr>
        <p:spPr bwMode="auto">
          <a:xfrm>
            <a:off x="6128150" y="2285922"/>
            <a:ext cx="2026444" cy="6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发现手机信号突然中断时，必须提高警惕；</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
        <p:nvSpPr>
          <p:cNvPr id="19" name="TextBox 31">
            <a:extLst>
              <a:ext uri="{FF2B5EF4-FFF2-40B4-BE49-F238E27FC236}">
                <a16:creationId xmlns:a16="http://schemas.microsoft.com/office/drawing/2014/main" id="{1B9BACBC-D3CC-4E28-8E8B-12805B93DA52}"/>
              </a:ext>
            </a:extLst>
          </p:cNvPr>
          <p:cNvSpPr txBox="1">
            <a:spLocks noChangeArrowheads="1"/>
          </p:cNvSpPr>
          <p:nvPr/>
        </p:nvSpPr>
        <p:spPr bwMode="auto">
          <a:xfrm>
            <a:off x="1009650" y="2459835"/>
            <a:ext cx="2026444" cy="6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不打开不明号码发送的短信链接；</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
        <p:nvSpPr>
          <p:cNvPr id="20" name="TextBox 32">
            <a:extLst>
              <a:ext uri="{FF2B5EF4-FFF2-40B4-BE49-F238E27FC236}">
                <a16:creationId xmlns:a16="http://schemas.microsoft.com/office/drawing/2014/main" id="{8104CD14-BB94-49F3-9DC9-22BC39749CF1}"/>
              </a:ext>
            </a:extLst>
          </p:cNvPr>
          <p:cNvSpPr txBox="1">
            <a:spLocks noChangeArrowheads="1"/>
          </p:cNvSpPr>
          <p:nvPr/>
        </p:nvSpPr>
        <p:spPr bwMode="auto">
          <a:xfrm>
            <a:off x="1039246" y="3767344"/>
            <a:ext cx="2026444" cy="6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收到中奖、抽奖等短信时不可轻信；</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
        <p:nvSpPr>
          <p:cNvPr id="25" name="矩形 24">
            <a:extLst>
              <a:ext uri="{FF2B5EF4-FFF2-40B4-BE49-F238E27FC236}">
                <a16:creationId xmlns:a16="http://schemas.microsoft.com/office/drawing/2014/main" id="{35E1ED57-D33E-466D-9052-0CB7650EB8E6}"/>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A52FAE44-EF58-4AB7-83AF-7663EEACFC7F}"/>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伪基站的安全防范</a:t>
            </a:r>
          </a:p>
        </p:txBody>
      </p:sp>
      <p:sp>
        <p:nvSpPr>
          <p:cNvPr id="27" name="矩形 10">
            <a:extLst>
              <a:ext uri="{FF2B5EF4-FFF2-40B4-BE49-F238E27FC236}">
                <a16:creationId xmlns:a16="http://schemas.microsoft.com/office/drawing/2014/main" id="{590103B0-6801-474F-BE29-D3661449CF04}"/>
              </a:ext>
            </a:extLst>
          </p:cNvPr>
          <p:cNvSpPr/>
          <p:nvPr>
            <p:custDataLst>
              <p:tags r:id="rId1"/>
            </p:custDataLst>
          </p:nvPr>
        </p:nvSpPr>
        <p:spPr>
          <a:xfrm>
            <a:off x="0" y="951570"/>
            <a:ext cx="9144000" cy="81327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6E9ABAAB-3ED7-4E10-AD2D-93687D330E64}"/>
              </a:ext>
            </a:extLst>
          </p:cNvPr>
          <p:cNvSpPr txBox="1"/>
          <p:nvPr/>
        </p:nvSpPr>
        <p:spPr>
          <a:xfrm>
            <a:off x="143508" y="996626"/>
            <a:ext cx="8928484" cy="711028"/>
          </a:xfrm>
          <a:prstGeom prst="rect">
            <a:avLst/>
          </a:prstGeom>
          <a:noFill/>
        </p:spPr>
        <p:txBody>
          <a:bodyPr wrap="square" rtlCol="0">
            <a:spAutoFit/>
          </a:bodyPr>
          <a:lstStyle/>
          <a:p>
            <a:pPr indent="216000">
              <a:lnSpc>
                <a:spcPct val="114000"/>
              </a:lnSpc>
            </a:pPr>
            <a:r>
              <a:rPr lang="zh-CN" altLang="en-US" sz="1200" dirty="0">
                <a:solidFill>
                  <a:schemeClr val="tx1">
                    <a:lumMod val="85000"/>
                    <a:lumOff val="15000"/>
                  </a:schemeClr>
                </a:solidFill>
                <a:ea typeface="思源黑体 CN Normal" panose="020B0400000000000000" pitchFamily="34" charset="-122"/>
              </a:rPr>
              <a:t>“伪基站”即假基站，不法分子利用现代计算机与通信技术将某些特殊设备伪装成电信运营商的基站，向周边一定范围内的手机发送信息，伪装的号码多为银行、运营商、党政部门的官方号码。伪基站设备运行时，用户手机信号被强制连接到该设备上，导致手机用户无法正常使用运营商提供的服务，用户一般会暂时脱网，</a:t>
            </a:r>
            <a:r>
              <a:rPr lang="en-US" altLang="zh-CN" sz="1200" dirty="0">
                <a:solidFill>
                  <a:schemeClr val="tx1">
                    <a:lumMod val="85000"/>
                    <a:lumOff val="15000"/>
                  </a:schemeClr>
                </a:solidFill>
                <a:ea typeface="思源黑体 CN Normal" panose="020B0400000000000000" pitchFamily="34" charset="-122"/>
              </a:rPr>
              <a:t>8</a:t>
            </a:r>
            <a:r>
              <a:rPr lang="zh-CN" altLang="en-US" sz="1200" dirty="0">
                <a:solidFill>
                  <a:schemeClr val="tx1">
                    <a:lumMod val="85000"/>
                    <a:lumOff val="15000"/>
                  </a:schemeClr>
                </a:solidFill>
                <a:ea typeface="思源黑体 CN Normal" panose="020B0400000000000000" pitchFamily="34" charset="-122"/>
              </a:rPr>
              <a:t>～</a:t>
            </a:r>
            <a:r>
              <a:rPr lang="en-US" altLang="zh-CN" sz="1200" dirty="0">
                <a:solidFill>
                  <a:schemeClr val="tx1">
                    <a:lumMod val="85000"/>
                    <a:lumOff val="15000"/>
                  </a:schemeClr>
                </a:solidFill>
                <a:ea typeface="思源黑体 CN Normal" panose="020B0400000000000000" pitchFamily="34" charset="-122"/>
              </a:rPr>
              <a:t>12</a:t>
            </a:r>
            <a:r>
              <a:rPr lang="zh-CN" altLang="en-US" sz="1200" dirty="0">
                <a:solidFill>
                  <a:schemeClr val="tx1">
                    <a:lumMod val="85000"/>
                    <a:lumOff val="15000"/>
                  </a:schemeClr>
                </a:solidFill>
                <a:ea typeface="思源黑体 CN Normal" panose="020B0400000000000000" pitchFamily="34" charset="-122"/>
              </a:rPr>
              <a:t>秒后恢复正常，部分手机则必须重新启动才能连接网络。</a:t>
            </a:r>
            <a:endParaRPr lang="en-US" altLang="zh-CN" sz="1200" dirty="0">
              <a:solidFill>
                <a:schemeClr val="tx1">
                  <a:lumMod val="85000"/>
                  <a:lumOff val="15000"/>
                </a:schemeClr>
              </a:solidFill>
              <a:ea typeface="思源黑体 CN Normal" panose="020B0400000000000000" pitchFamily="34" charset="-122"/>
            </a:endParaRPr>
          </a:p>
        </p:txBody>
      </p:sp>
      <p:sp>
        <p:nvSpPr>
          <p:cNvPr id="29" name="TextBox 31">
            <a:extLst>
              <a:ext uri="{FF2B5EF4-FFF2-40B4-BE49-F238E27FC236}">
                <a16:creationId xmlns:a16="http://schemas.microsoft.com/office/drawing/2014/main" id="{08BDDE0E-126E-441C-9D6B-B2608CEB7ECA}"/>
              </a:ext>
            </a:extLst>
          </p:cNvPr>
          <p:cNvSpPr txBox="1">
            <a:spLocks noChangeArrowheads="1"/>
          </p:cNvSpPr>
          <p:nvPr/>
        </p:nvSpPr>
        <p:spPr bwMode="auto">
          <a:xfrm>
            <a:off x="3804017" y="3322093"/>
            <a:ext cx="126207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r>
              <a:rPr lang="zh-CN" altLang="en-US" sz="1050" dirty="0">
                <a:solidFill>
                  <a:schemeClr val="tx1">
                    <a:lumMod val="85000"/>
                    <a:lumOff val="15000"/>
                  </a:schemeClr>
                </a:solidFill>
                <a:latin typeface="微软雅黑"/>
                <a:ea typeface="微软雅黑"/>
                <a:cs typeface="Lato Light" charset="0"/>
                <a:sym typeface="Lato Light" charset="0"/>
              </a:rPr>
              <a:t>防范措施</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584593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8" presetClass="emph" presetSubtype="0" fill="hold" nodeType="withEffect">
                                  <p:stCondLst>
                                    <p:cond delay="0"/>
                                  </p:stCondLst>
                                  <p:childTnLst>
                                    <p:animRot by="21600000">
                                      <p:cBhvr>
                                        <p:cTn id="36" dur="2000" fill="hold"/>
                                        <p:tgtEl>
                                          <p:spTgt spid="3"/>
                                        </p:tgtEl>
                                        <p:attrNameLst>
                                          <p:attrName>r</p:attrName>
                                        </p:attrNameLst>
                                      </p:cBhvr>
                                    </p:animRo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79017153-ADC3-461E-9D54-B97E6136EBD4}"/>
              </a:ext>
            </a:extLst>
          </p:cNvPr>
          <p:cNvCxnSpPr>
            <a:cxnSpLocks/>
          </p:cNvCxnSpPr>
          <p:nvPr/>
        </p:nvCxnSpPr>
        <p:spPr>
          <a:xfrm flipV="1">
            <a:off x="2767814" y="4065230"/>
            <a:ext cx="0" cy="448316"/>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a:extLst>
              <a:ext uri="{FF2B5EF4-FFF2-40B4-BE49-F238E27FC236}">
                <a16:creationId xmlns:a16="http://schemas.microsoft.com/office/drawing/2014/main" id="{7EA79F1E-DA54-4F51-9E04-35C1FECA67FB}"/>
              </a:ext>
            </a:extLst>
          </p:cNvPr>
          <p:cNvCxnSpPr>
            <a:cxnSpLocks/>
          </p:cNvCxnSpPr>
          <p:nvPr/>
        </p:nvCxnSpPr>
        <p:spPr>
          <a:xfrm flipV="1">
            <a:off x="3853678" y="3324083"/>
            <a:ext cx="0" cy="168212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a:extLst>
              <a:ext uri="{FF2B5EF4-FFF2-40B4-BE49-F238E27FC236}">
                <a16:creationId xmlns:a16="http://schemas.microsoft.com/office/drawing/2014/main" id="{793D9CE9-99D1-4681-826D-18E0F15124C2}"/>
              </a:ext>
            </a:extLst>
          </p:cNvPr>
          <p:cNvCxnSpPr>
            <a:cxnSpLocks/>
          </p:cNvCxnSpPr>
          <p:nvPr/>
        </p:nvCxnSpPr>
        <p:spPr>
          <a:xfrm flipV="1">
            <a:off x="4954056" y="2771625"/>
            <a:ext cx="0" cy="1338365"/>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id="{DD53B859-0045-4AFA-B9E1-462CE5957690}"/>
              </a:ext>
            </a:extLst>
          </p:cNvPr>
          <p:cNvCxnSpPr>
            <a:cxnSpLocks/>
            <a:endCxn id="18" idx="2"/>
          </p:cNvCxnSpPr>
          <p:nvPr/>
        </p:nvCxnSpPr>
        <p:spPr>
          <a:xfrm flipH="1" flipV="1">
            <a:off x="6027937" y="3840209"/>
            <a:ext cx="26498" cy="84315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6" name="矩形 5">
            <a:extLst>
              <a:ext uri="{FF2B5EF4-FFF2-40B4-BE49-F238E27FC236}">
                <a16:creationId xmlns:a16="http://schemas.microsoft.com/office/drawing/2014/main" id="{A5AE5861-F59C-4E23-AB58-94FDC53E04ED}"/>
              </a:ext>
            </a:extLst>
          </p:cNvPr>
          <p:cNvSpPr/>
          <p:nvPr/>
        </p:nvSpPr>
        <p:spPr>
          <a:xfrm>
            <a:off x="4018868" y="4315330"/>
            <a:ext cx="902779" cy="328920"/>
          </a:xfrm>
          <a:prstGeom prst="rect">
            <a:avLst/>
          </a:prstGeom>
        </p:spPr>
        <p:txBody>
          <a:bodyPr wrap="none" lIns="91424" tIns="45712" rIns="91424" bIns="45712" anchor="ctr">
            <a:spAutoFit/>
          </a:bodyPr>
          <a:lstStyle/>
          <a:p>
            <a:pPr algn="just">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防范措施</a:t>
            </a:r>
          </a:p>
        </p:txBody>
      </p:sp>
      <p:sp>
        <p:nvSpPr>
          <p:cNvPr id="7" name="矩形 6">
            <a:extLst>
              <a:ext uri="{FF2B5EF4-FFF2-40B4-BE49-F238E27FC236}">
                <a16:creationId xmlns:a16="http://schemas.microsoft.com/office/drawing/2014/main" id="{BE647FA4-A1FA-42AC-AE92-AC5F12C30C58}"/>
              </a:ext>
            </a:extLst>
          </p:cNvPr>
          <p:cNvSpPr/>
          <p:nvPr/>
        </p:nvSpPr>
        <p:spPr>
          <a:xfrm>
            <a:off x="323528" y="3874504"/>
            <a:ext cx="2077899" cy="244410"/>
          </a:xfrm>
          <a:prstGeom prst="rect">
            <a:avLst/>
          </a:prstGeom>
        </p:spPr>
        <p:txBody>
          <a:bodyPr wrap="square" lIns="91424" tIns="45712" rIns="91424" bIns="45712">
            <a:spAutoFit/>
          </a:bodyPr>
          <a:lstStyle/>
          <a:p>
            <a:pPr algn="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关闭手机自动连接</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Wi-Fi</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的功能</a:t>
            </a:r>
          </a:p>
        </p:txBody>
      </p:sp>
      <p:sp>
        <p:nvSpPr>
          <p:cNvPr id="8" name="矩形 7">
            <a:extLst>
              <a:ext uri="{FF2B5EF4-FFF2-40B4-BE49-F238E27FC236}">
                <a16:creationId xmlns:a16="http://schemas.microsoft.com/office/drawing/2014/main" id="{7E419FEA-4628-4508-9D0F-33E91093DDCF}"/>
              </a:ext>
            </a:extLst>
          </p:cNvPr>
          <p:cNvSpPr/>
          <p:nvPr/>
        </p:nvSpPr>
        <p:spPr>
          <a:xfrm>
            <a:off x="1459561" y="2924023"/>
            <a:ext cx="2077899" cy="244410"/>
          </a:xfrm>
          <a:prstGeom prst="rect">
            <a:avLst/>
          </a:prstGeom>
        </p:spPr>
        <p:txBody>
          <a:bodyPr wrap="square" lIns="91424" tIns="45712" rIns="91424" bIns="45712">
            <a:spAutoFit/>
          </a:bodyPr>
          <a:lstStyle/>
          <a:p>
            <a:pPr algn="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公共场所尽量不要连接未知</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Wi-Fi</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A02FABBD-FC11-46E9-ADD6-B71B983CD386}"/>
              </a:ext>
            </a:extLst>
          </p:cNvPr>
          <p:cNvSpPr/>
          <p:nvPr/>
        </p:nvSpPr>
        <p:spPr>
          <a:xfrm>
            <a:off x="6387289" y="3336876"/>
            <a:ext cx="2193041" cy="410609"/>
          </a:xfrm>
          <a:prstGeom prst="rect">
            <a:avLst/>
          </a:prstGeom>
        </p:spPr>
        <p:txBody>
          <a:bodyPr wrap="square" lIns="91424" tIns="45712" rIns="91424" bIns="45712">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在使用未知</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Wi-Fi</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时不要输入支付宝、微信、</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QQ</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、银行卡等的账户及密码信息</a:t>
            </a:r>
          </a:p>
        </p:txBody>
      </p:sp>
      <p:sp>
        <p:nvSpPr>
          <p:cNvPr id="10" name="矩形 9">
            <a:extLst>
              <a:ext uri="{FF2B5EF4-FFF2-40B4-BE49-F238E27FC236}">
                <a16:creationId xmlns:a16="http://schemas.microsoft.com/office/drawing/2014/main" id="{CE3FC2DA-61FC-4970-9BFC-E99DD81174C2}"/>
              </a:ext>
            </a:extLst>
          </p:cNvPr>
          <p:cNvSpPr/>
          <p:nvPr/>
        </p:nvSpPr>
        <p:spPr>
          <a:xfrm>
            <a:off x="5272669" y="2484201"/>
            <a:ext cx="2731597" cy="244410"/>
          </a:xfrm>
          <a:prstGeom prst="rect">
            <a:avLst/>
          </a:prstGeom>
        </p:spPr>
        <p:txBody>
          <a:bodyPr wrap="square" lIns="91424" tIns="45712" rIns="91424" bIns="45712">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不要将自己家里的</a:t>
            </a:r>
            <a:r>
              <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rPr>
              <a:t>Wi-Fi</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密码共享，定期修改密码</a:t>
            </a:r>
          </a:p>
        </p:txBody>
      </p:sp>
      <p:sp>
        <p:nvSpPr>
          <p:cNvPr id="11" name="椭圆 10">
            <a:extLst>
              <a:ext uri="{FF2B5EF4-FFF2-40B4-BE49-F238E27FC236}">
                <a16:creationId xmlns:a16="http://schemas.microsoft.com/office/drawing/2014/main" id="{92F14209-8E42-4591-9AD2-C6526FC61D58}"/>
              </a:ext>
            </a:extLst>
          </p:cNvPr>
          <p:cNvSpPr/>
          <p:nvPr/>
        </p:nvSpPr>
        <p:spPr>
          <a:xfrm>
            <a:off x="2744376" y="3879441"/>
            <a:ext cx="3451766" cy="1160436"/>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solidFill>
                <a:schemeClr val="tx1">
                  <a:lumMod val="85000"/>
                  <a:lumOff val="15000"/>
                </a:schemeClr>
              </a:solidFill>
            </a:endParaRPr>
          </a:p>
        </p:txBody>
      </p:sp>
      <p:sp>
        <p:nvSpPr>
          <p:cNvPr id="12" name="椭圆 11">
            <a:extLst>
              <a:ext uri="{FF2B5EF4-FFF2-40B4-BE49-F238E27FC236}">
                <a16:creationId xmlns:a16="http://schemas.microsoft.com/office/drawing/2014/main" id="{F1FB07A5-F23F-46F1-8238-01F05FA6F6D5}"/>
              </a:ext>
            </a:extLst>
          </p:cNvPr>
          <p:cNvSpPr/>
          <p:nvPr/>
        </p:nvSpPr>
        <p:spPr>
          <a:xfrm>
            <a:off x="3296990" y="4065230"/>
            <a:ext cx="2346553" cy="788879"/>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solidFill>
                <a:schemeClr val="tx1">
                  <a:lumMod val="85000"/>
                  <a:lumOff val="15000"/>
                </a:schemeClr>
              </a:solidFill>
            </a:endParaRPr>
          </a:p>
        </p:txBody>
      </p:sp>
      <p:grpSp>
        <p:nvGrpSpPr>
          <p:cNvPr id="13" name="组合 12">
            <a:extLst>
              <a:ext uri="{FF2B5EF4-FFF2-40B4-BE49-F238E27FC236}">
                <a16:creationId xmlns:a16="http://schemas.microsoft.com/office/drawing/2014/main" id="{D4F9AB44-DEC2-4346-AF82-389E4F873C07}"/>
              </a:ext>
            </a:extLst>
          </p:cNvPr>
          <p:cNvGrpSpPr/>
          <p:nvPr/>
        </p:nvGrpSpPr>
        <p:grpSpPr>
          <a:xfrm>
            <a:off x="2449798" y="3527709"/>
            <a:ext cx="589156" cy="589303"/>
            <a:chOff x="1505114" y="3434341"/>
            <a:chExt cx="589156" cy="589303"/>
          </a:xfrm>
        </p:grpSpPr>
        <p:sp>
          <p:nvSpPr>
            <p:cNvPr id="14" name="Oval 53">
              <a:extLst>
                <a:ext uri="{FF2B5EF4-FFF2-40B4-BE49-F238E27FC236}">
                  <a16:creationId xmlns:a16="http://schemas.microsoft.com/office/drawing/2014/main" id="{7A2936B1-2F17-46BC-B36C-2EF2BB973DDF}"/>
                </a:ext>
              </a:extLst>
            </p:cNvPr>
            <p:cNvSpPr>
              <a:spLocks noChangeArrowheads="1"/>
            </p:cNvSpPr>
            <p:nvPr/>
          </p:nvSpPr>
          <p:spPr bwMode="auto">
            <a:xfrm>
              <a:off x="1505114" y="3434341"/>
              <a:ext cx="589156" cy="589303"/>
            </a:xfrm>
            <a:prstGeom prst="ellipse">
              <a:avLst/>
            </a:prstGeom>
            <a:solidFill>
              <a:schemeClr val="accent3"/>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9">
              <a:extLst>
                <a:ext uri="{FF2B5EF4-FFF2-40B4-BE49-F238E27FC236}">
                  <a16:creationId xmlns:a16="http://schemas.microsoft.com/office/drawing/2014/main" id="{338EEAA1-96E0-4972-B553-6CF546FD1395}"/>
                </a:ext>
              </a:extLst>
            </p:cNvPr>
            <p:cNvSpPr txBox="1"/>
            <p:nvPr/>
          </p:nvSpPr>
          <p:spPr>
            <a:xfrm>
              <a:off x="1620346" y="3488802"/>
              <a:ext cx="341760"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A</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16" name="组合 15">
            <a:extLst>
              <a:ext uri="{FF2B5EF4-FFF2-40B4-BE49-F238E27FC236}">
                <a16:creationId xmlns:a16="http://schemas.microsoft.com/office/drawing/2014/main" id="{A6C04F22-CA88-4947-85D0-D515747DC023}"/>
              </a:ext>
            </a:extLst>
          </p:cNvPr>
          <p:cNvGrpSpPr/>
          <p:nvPr/>
        </p:nvGrpSpPr>
        <p:grpSpPr>
          <a:xfrm>
            <a:off x="5741824" y="3324083"/>
            <a:ext cx="589156" cy="589303"/>
            <a:chOff x="1505114" y="3434341"/>
            <a:chExt cx="589156" cy="589303"/>
          </a:xfrm>
        </p:grpSpPr>
        <p:sp>
          <p:nvSpPr>
            <p:cNvPr id="17" name="Oval 53">
              <a:extLst>
                <a:ext uri="{FF2B5EF4-FFF2-40B4-BE49-F238E27FC236}">
                  <a16:creationId xmlns:a16="http://schemas.microsoft.com/office/drawing/2014/main" id="{6181D9CB-D56B-44DE-9237-13C2739A760B}"/>
                </a:ext>
              </a:extLst>
            </p:cNvPr>
            <p:cNvSpPr>
              <a:spLocks noChangeArrowheads="1"/>
            </p:cNvSpPr>
            <p:nvPr/>
          </p:nvSpPr>
          <p:spPr bwMode="auto">
            <a:xfrm>
              <a:off x="1505114" y="3434341"/>
              <a:ext cx="589156" cy="589303"/>
            </a:xfrm>
            <a:prstGeom prst="ellipse">
              <a:avLst/>
            </a:prstGeom>
            <a:solidFill>
              <a:schemeClr val="bg2">
                <a:lumMod val="50000"/>
              </a:schemeClr>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9">
              <a:extLst>
                <a:ext uri="{FF2B5EF4-FFF2-40B4-BE49-F238E27FC236}">
                  <a16:creationId xmlns:a16="http://schemas.microsoft.com/office/drawing/2014/main" id="{1D337682-C2DC-4B9E-9121-81ACC03ABE6D}"/>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D</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19" name="组合 18">
            <a:extLst>
              <a:ext uri="{FF2B5EF4-FFF2-40B4-BE49-F238E27FC236}">
                <a16:creationId xmlns:a16="http://schemas.microsoft.com/office/drawing/2014/main" id="{65C96240-798B-4243-89CA-CBA42DCD47C7}"/>
              </a:ext>
            </a:extLst>
          </p:cNvPr>
          <p:cNvGrpSpPr/>
          <p:nvPr/>
        </p:nvGrpSpPr>
        <p:grpSpPr>
          <a:xfrm>
            <a:off x="4619891" y="2355726"/>
            <a:ext cx="589156" cy="589303"/>
            <a:chOff x="1505114" y="3434341"/>
            <a:chExt cx="589156" cy="589303"/>
          </a:xfrm>
        </p:grpSpPr>
        <p:sp>
          <p:nvSpPr>
            <p:cNvPr id="20" name="Oval 53">
              <a:extLst>
                <a:ext uri="{FF2B5EF4-FFF2-40B4-BE49-F238E27FC236}">
                  <a16:creationId xmlns:a16="http://schemas.microsoft.com/office/drawing/2014/main" id="{49466390-44D3-4FB5-80EB-081EEFE14395}"/>
                </a:ext>
              </a:extLst>
            </p:cNvPr>
            <p:cNvSpPr>
              <a:spLocks noChangeArrowheads="1"/>
            </p:cNvSpPr>
            <p:nvPr/>
          </p:nvSpPr>
          <p:spPr bwMode="auto">
            <a:xfrm>
              <a:off x="1505114" y="3434341"/>
              <a:ext cx="589156" cy="589303"/>
            </a:xfrm>
            <a:prstGeom prst="ellipse">
              <a:avLst/>
            </a:prstGeom>
            <a:solidFill>
              <a:schemeClr val="accent1"/>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9">
              <a:extLst>
                <a:ext uri="{FF2B5EF4-FFF2-40B4-BE49-F238E27FC236}">
                  <a16:creationId xmlns:a16="http://schemas.microsoft.com/office/drawing/2014/main" id="{4642046B-F125-4BD1-9C54-CA27B2D3D5F7}"/>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C</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22" name="组合 21">
            <a:extLst>
              <a:ext uri="{FF2B5EF4-FFF2-40B4-BE49-F238E27FC236}">
                <a16:creationId xmlns:a16="http://schemas.microsoft.com/office/drawing/2014/main" id="{672C791C-F489-4FC5-A742-8F818105F37C}"/>
              </a:ext>
            </a:extLst>
          </p:cNvPr>
          <p:cNvGrpSpPr/>
          <p:nvPr/>
        </p:nvGrpSpPr>
        <p:grpSpPr>
          <a:xfrm>
            <a:off x="3570385" y="2924031"/>
            <a:ext cx="589156" cy="589303"/>
            <a:chOff x="1505114" y="3434341"/>
            <a:chExt cx="589156" cy="589303"/>
          </a:xfrm>
        </p:grpSpPr>
        <p:sp>
          <p:nvSpPr>
            <p:cNvPr id="23" name="Oval 53">
              <a:extLst>
                <a:ext uri="{FF2B5EF4-FFF2-40B4-BE49-F238E27FC236}">
                  <a16:creationId xmlns:a16="http://schemas.microsoft.com/office/drawing/2014/main" id="{EF460A45-9193-4A11-9878-8C706D858B90}"/>
                </a:ext>
              </a:extLst>
            </p:cNvPr>
            <p:cNvSpPr>
              <a:spLocks noChangeArrowheads="1"/>
            </p:cNvSpPr>
            <p:nvPr/>
          </p:nvSpPr>
          <p:spPr bwMode="auto">
            <a:xfrm>
              <a:off x="1505114" y="3434341"/>
              <a:ext cx="589156" cy="589303"/>
            </a:xfrm>
            <a:prstGeom prst="ellipse">
              <a:avLst/>
            </a:prstGeom>
            <a:solidFill>
              <a:schemeClr val="accent2"/>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9">
              <a:extLst>
                <a:ext uri="{FF2B5EF4-FFF2-40B4-BE49-F238E27FC236}">
                  <a16:creationId xmlns:a16="http://schemas.microsoft.com/office/drawing/2014/main" id="{D18ABBFE-26E4-4FFB-A776-5150F4E67183}"/>
                </a:ext>
              </a:extLst>
            </p:cNvPr>
            <p:cNvSpPr txBox="1"/>
            <p:nvPr/>
          </p:nvSpPr>
          <p:spPr>
            <a:xfrm>
              <a:off x="1613933" y="3488802"/>
              <a:ext cx="354584"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B</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钓鱼</a:t>
            </a:r>
            <a:r>
              <a:rPr lang="en-US" altLang="zh-CN" sz="1600" dirty="0">
                <a:solidFill>
                  <a:schemeClr val="accent1"/>
                </a:solidFill>
                <a:ea typeface="微软雅黑" panose="020B0503020204020204" pitchFamily="34" charset="-122"/>
              </a:rPr>
              <a:t>Wi-Fi</a:t>
            </a:r>
            <a:r>
              <a:rPr lang="zh-CN" altLang="en-US" sz="1600" dirty="0">
                <a:solidFill>
                  <a:schemeClr val="accent1"/>
                </a:solidFill>
                <a:ea typeface="微软雅黑" panose="020B0503020204020204" pitchFamily="34" charset="-122"/>
              </a:rPr>
              <a:t>的安全防范</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69"/>
            <a:ext cx="9144000" cy="100612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3508" y="996626"/>
            <a:ext cx="8928484" cy="921534"/>
          </a:xfrm>
          <a:prstGeom prst="rect">
            <a:avLst/>
          </a:prstGeom>
          <a:noFill/>
        </p:spPr>
        <p:txBody>
          <a:bodyPr wrap="square" rtlCol="0">
            <a:spAutoFit/>
          </a:bodyPr>
          <a:lstStyle/>
          <a:p>
            <a:pPr indent="288000">
              <a:lnSpc>
                <a:spcPct val="114000"/>
              </a:lnSpc>
            </a:pPr>
            <a:r>
              <a:rPr lang="zh-CN" altLang="en-US" sz="1200" dirty="0">
                <a:solidFill>
                  <a:schemeClr val="tx1">
                    <a:lumMod val="85000"/>
                    <a:lumOff val="15000"/>
                  </a:schemeClr>
                </a:solidFill>
                <a:ea typeface="思源黑体 CN Normal" panose="020B0400000000000000" pitchFamily="34" charset="-122"/>
              </a:rPr>
              <a:t>公共场所免费</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越来越多，人们进入酒店、餐馆、商场等公共场所后习惯先打开</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功能，看一下是否有免费的</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。钓鱼</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就是虚假</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，其成本很低，一般只需要几百元便可以设置一个钓鱼</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并在公共场合部署。钓鱼</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在名称上与正规</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极其相似，例如：咖啡厅的正规</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名称为</a:t>
            </a:r>
            <a:r>
              <a:rPr lang="en-US" altLang="zh-CN" sz="1200" dirty="0">
                <a:solidFill>
                  <a:schemeClr val="tx1">
                    <a:lumMod val="85000"/>
                    <a:lumOff val="15000"/>
                  </a:schemeClr>
                </a:solidFill>
                <a:ea typeface="思源黑体 CN Normal" panose="020B0400000000000000" pitchFamily="34" charset="-122"/>
              </a:rPr>
              <a:t>Coffee-free</a:t>
            </a:r>
            <a:r>
              <a:rPr lang="zh-CN" altLang="en-US" sz="1200" dirty="0">
                <a:solidFill>
                  <a:schemeClr val="tx1">
                    <a:lumMod val="85000"/>
                    <a:lumOff val="15000"/>
                  </a:schemeClr>
                </a:solidFill>
                <a:ea typeface="思源黑体 CN Normal" panose="020B0400000000000000" pitchFamily="34" charset="-122"/>
              </a:rPr>
              <a:t>，钓鱼</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有可能取名为</a:t>
            </a:r>
            <a:r>
              <a:rPr lang="en-US" altLang="zh-CN" sz="1200" dirty="0">
                <a:solidFill>
                  <a:schemeClr val="tx1">
                    <a:lumMod val="85000"/>
                    <a:lumOff val="15000"/>
                  </a:schemeClr>
                </a:solidFill>
                <a:ea typeface="思源黑体 CN Normal" panose="020B0400000000000000" pitchFamily="34" charset="-122"/>
              </a:rPr>
              <a:t>Coffee-free2</a:t>
            </a:r>
            <a:r>
              <a:rPr lang="zh-CN" altLang="en-US" sz="1200" dirty="0">
                <a:solidFill>
                  <a:schemeClr val="tx1">
                    <a:lumMod val="85000"/>
                    <a:lumOff val="15000"/>
                  </a:schemeClr>
                </a:solidFill>
                <a:ea typeface="思源黑体 CN Normal" panose="020B0400000000000000" pitchFamily="34" charset="-122"/>
              </a:rPr>
              <a:t>，当受害者访问钓鱼</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时，他的所有数据信息可能会被记录下来，从而使其</a:t>
            </a:r>
            <a:r>
              <a:rPr lang="en-US" altLang="zh-CN" sz="1200" dirty="0">
                <a:solidFill>
                  <a:schemeClr val="tx1">
                    <a:lumMod val="85000"/>
                    <a:lumOff val="15000"/>
                  </a:schemeClr>
                </a:solidFill>
                <a:ea typeface="思源黑体 CN Normal" panose="020B0400000000000000" pitchFamily="34" charset="-122"/>
              </a:rPr>
              <a:t>QQ</a:t>
            </a:r>
            <a:r>
              <a:rPr lang="zh-CN" altLang="en-US" sz="1200" dirty="0">
                <a:solidFill>
                  <a:schemeClr val="tx1">
                    <a:lumMod val="85000"/>
                    <a:lumOff val="15000"/>
                  </a:schemeClr>
                </a:solidFill>
                <a:ea typeface="思源黑体 CN Normal" panose="020B0400000000000000" pitchFamily="34" charset="-122"/>
              </a:rPr>
              <a:t>账号、微信账号、游戏密码等个人隐私信息被盗取，甚至导致严重的财产损失。</a:t>
            </a:r>
            <a:endParaRPr lang="en-US" altLang="zh-CN" sz="1200" dirty="0">
              <a:solidFill>
                <a:schemeClr val="tx1">
                  <a:lumMod val="85000"/>
                  <a:lumOff val="15000"/>
                </a:schemeClr>
              </a:solidFill>
              <a:ea typeface="思源黑体 CN Normal" panose="020B0400000000000000" pitchFamily="34" charset="-122"/>
            </a:endParaRPr>
          </a:p>
        </p:txBody>
      </p:sp>
    </p:spTree>
    <p:extLst>
      <p:ext uri="{BB962C8B-B14F-4D97-AF65-F5344CB8AC3E}">
        <p14:creationId xmlns:p14="http://schemas.microsoft.com/office/powerpoint/2010/main" val="1185983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3500"/>
                            </p:stCondLst>
                            <p:childTnLst>
                              <p:par>
                                <p:cTn id="37" presetID="42" presetClass="entr" presetSubtype="0" fill="hold" nodeType="afterEffect">
                                  <p:stCondLst>
                                    <p:cond delay="11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800"/>
                                        <p:tgtEl>
                                          <p:spTgt spid="16"/>
                                        </p:tgtEl>
                                      </p:cBhvr>
                                    </p:animEffect>
                                    <p:anim calcmode="lin" valueType="num">
                                      <p:cBhvr>
                                        <p:cTn id="40" dur="800" fill="hold"/>
                                        <p:tgtEl>
                                          <p:spTgt spid="16"/>
                                        </p:tgtEl>
                                        <p:attrNameLst>
                                          <p:attrName>ppt_x</p:attrName>
                                        </p:attrNameLst>
                                      </p:cBhvr>
                                      <p:tavLst>
                                        <p:tav tm="0">
                                          <p:val>
                                            <p:strVal val="#ppt_x"/>
                                          </p:val>
                                        </p:tav>
                                        <p:tav tm="100000">
                                          <p:val>
                                            <p:strVal val="#ppt_x"/>
                                          </p:val>
                                        </p:tav>
                                      </p:tavLst>
                                    </p:anim>
                                    <p:anim calcmode="lin" valueType="num">
                                      <p:cBhvr>
                                        <p:cTn id="41" dur="8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800"/>
                                        <p:tgtEl>
                                          <p:spTgt spid="19"/>
                                        </p:tgtEl>
                                      </p:cBhvr>
                                    </p:animEffect>
                                    <p:anim calcmode="lin" valueType="num">
                                      <p:cBhvr>
                                        <p:cTn id="45" dur="800" fill="hold"/>
                                        <p:tgtEl>
                                          <p:spTgt spid="19"/>
                                        </p:tgtEl>
                                        <p:attrNameLst>
                                          <p:attrName>ppt_x</p:attrName>
                                        </p:attrNameLst>
                                      </p:cBhvr>
                                      <p:tavLst>
                                        <p:tav tm="0">
                                          <p:val>
                                            <p:strVal val="#ppt_x"/>
                                          </p:val>
                                        </p:tav>
                                        <p:tav tm="100000">
                                          <p:val>
                                            <p:strVal val="#ppt_x"/>
                                          </p:val>
                                        </p:tav>
                                      </p:tavLst>
                                    </p:anim>
                                    <p:anim calcmode="lin" valueType="num">
                                      <p:cBhvr>
                                        <p:cTn id="46" dur="8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800"/>
                                        <p:tgtEl>
                                          <p:spTgt spid="22"/>
                                        </p:tgtEl>
                                      </p:cBhvr>
                                    </p:animEffect>
                                    <p:anim calcmode="lin" valueType="num">
                                      <p:cBhvr>
                                        <p:cTn id="50" dur="800" fill="hold"/>
                                        <p:tgtEl>
                                          <p:spTgt spid="22"/>
                                        </p:tgtEl>
                                        <p:attrNameLst>
                                          <p:attrName>ppt_x</p:attrName>
                                        </p:attrNameLst>
                                      </p:cBhvr>
                                      <p:tavLst>
                                        <p:tav tm="0">
                                          <p:val>
                                            <p:strVal val="#ppt_x"/>
                                          </p:val>
                                        </p:tav>
                                        <p:tav tm="100000">
                                          <p:val>
                                            <p:strVal val="#ppt_x"/>
                                          </p:val>
                                        </p:tav>
                                      </p:tavLst>
                                    </p:anim>
                                    <p:anim calcmode="lin" valueType="num">
                                      <p:cBhvr>
                                        <p:cTn id="51" dur="8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800"/>
                                        <p:tgtEl>
                                          <p:spTgt spid="13"/>
                                        </p:tgtEl>
                                      </p:cBhvr>
                                    </p:animEffect>
                                    <p:anim calcmode="lin" valueType="num">
                                      <p:cBhvr>
                                        <p:cTn id="55" dur="800" fill="hold"/>
                                        <p:tgtEl>
                                          <p:spTgt spid="13"/>
                                        </p:tgtEl>
                                        <p:attrNameLst>
                                          <p:attrName>ppt_x</p:attrName>
                                        </p:attrNameLst>
                                      </p:cBhvr>
                                      <p:tavLst>
                                        <p:tav tm="0">
                                          <p:val>
                                            <p:strVal val="#ppt_x"/>
                                          </p:val>
                                        </p:tav>
                                        <p:tav tm="100000">
                                          <p:val>
                                            <p:strVal val="#ppt_x"/>
                                          </p:val>
                                        </p:tav>
                                      </p:tavLst>
                                    </p:anim>
                                    <p:anim calcmode="lin" valueType="num">
                                      <p:cBhvr>
                                        <p:cTn id="56" dur="8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400"/>
                            </p:stCondLst>
                            <p:childTnLst>
                              <p:par>
                                <p:cTn id="58" presetID="22" presetClass="entr" presetSubtype="2"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right)">
                                      <p:cBhvr>
                                        <p:cTn id="60" dur="500"/>
                                        <p:tgtEl>
                                          <p:spTgt spid="7"/>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500"/>
                                        <p:tgtEl>
                                          <p:spTgt spid="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434815" y="1635647"/>
            <a:ext cx="4077495"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9.1 </a:t>
            </a:r>
            <a:r>
              <a:rPr lang="zh-CN" altLang="en-US" sz="3200" b="1" dirty="0">
                <a:solidFill>
                  <a:schemeClr val="accent1"/>
                </a:solidFill>
                <a:ea typeface="微软雅黑" panose="020B0503020204020204" pitchFamily="34" charset="-122"/>
              </a:rPr>
              <a:t>个人信息防护</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latin typeface="微软雅黑" panose="020B0503020204020204" pitchFamily="34" charset="-122"/>
              <a:ea typeface="微软雅黑" panose="020B0503020204020204" pitchFamily="34" charset="-122"/>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4.</a:t>
            </a:r>
            <a:r>
              <a:rPr lang="zh-CN" altLang="en-US" sz="1600" dirty="0">
                <a:solidFill>
                  <a:schemeClr val="accent1"/>
                </a:solidFill>
                <a:latin typeface="微软雅黑" panose="020B0503020204020204" pitchFamily="34" charset="-122"/>
                <a:ea typeface="微软雅黑" panose="020B0503020204020204" pitchFamily="34" charset="-122"/>
              </a:rPr>
              <a:t>通信诈骗的安全防范</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70"/>
            <a:ext cx="9144000" cy="795892"/>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微软雅黑" panose="020B0503020204020204" pitchFamily="34" charset="-122"/>
              <a:ea typeface="微软雅黑" panose="020B0503020204020204"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3508" y="996626"/>
            <a:ext cx="8928484" cy="711028"/>
          </a:xfrm>
          <a:prstGeom prst="rect">
            <a:avLst/>
          </a:prstGeom>
          <a:noFill/>
        </p:spPr>
        <p:txBody>
          <a:bodyPr wrap="square" rtlCol="0">
            <a:spAutoFit/>
          </a:bodyPr>
          <a:lstStyle/>
          <a:p>
            <a:pPr indent="324000">
              <a:lnSpc>
                <a:spcPct val="114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通信诈骗是近年来比较普遍的一种新型网络犯罪行为，不法分子通过使用改号软件、网络电话等技术，利用电话、短信、</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QQ</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、微信等社交工具冒充公检法机关、医保单位、社保单位、救助单位等政府部门或电信运营商、房东等，以牵涉司法事宜、补助金领取、电话欠费等为由进行诱骗或恐吓威胁，骗取受害人向其汇转资金。</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a16="http://schemas.microsoft.com/office/drawing/2014/main" id="{07249ED3-CE15-46B9-AE92-9D7C3EF44856}"/>
              </a:ext>
            </a:extLst>
          </p:cNvPr>
          <p:cNvGrpSpPr/>
          <p:nvPr/>
        </p:nvGrpSpPr>
        <p:grpSpPr>
          <a:xfrm>
            <a:off x="2929486" y="2357249"/>
            <a:ext cx="2760853" cy="2806789"/>
            <a:chOff x="1289202" y="1552575"/>
            <a:chExt cx="4303546" cy="4375151"/>
          </a:xfrm>
        </p:grpSpPr>
        <p:sp>
          <p:nvSpPr>
            <p:cNvPr id="30" name="Freeform 22">
              <a:extLst>
                <a:ext uri="{FF2B5EF4-FFF2-40B4-BE49-F238E27FC236}">
                  <a16:creationId xmlns:a16="http://schemas.microsoft.com/office/drawing/2014/main" id="{E6D06488-1277-400B-A1CE-42D07D3CF3B9}"/>
                </a:ext>
              </a:extLst>
            </p:cNvPr>
            <p:cNvSpPr>
              <a:spLocks/>
            </p:cNvSpPr>
            <p:nvPr/>
          </p:nvSpPr>
          <p:spPr bwMode="auto">
            <a:xfrm>
              <a:off x="3412332" y="1552575"/>
              <a:ext cx="939834" cy="735756"/>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1" name="Freeform 23">
              <a:extLst>
                <a:ext uri="{FF2B5EF4-FFF2-40B4-BE49-F238E27FC236}">
                  <a16:creationId xmlns:a16="http://schemas.microsoft.com/office/drawing/2014/main" id="{905F8236-5C5E-43B5-80CE-03E5F41656C4}"/>
                </a:ext>
              </a:extLst>
            </p:cNvPr>
            <p:cNvSpPr>
              <a:spLocks/>
            </p:cNvSpPr>
            <p:nvPr/>
          </p:nvSpPr>
          <p:spPr bwMode="auto">
            <a:xfrm>
              <a:off x="2288112" y="1751283"/>
              <a:ext cx="798412" cy="588963"/>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2" name="Freeform 24">
              <a:extLst>
                <a:ext uri="{FF2B5EF4-FFF2-40B4-BE49-F238E27FC236}">
                  <a16:creationId xmlns:a16="http://schemas.microsoft.com/office/drawing/2014/main" id="{A3EE8AD0-8F0E-4C60-95A1-55F1335FC184}"/>
                </a:ext>
              </a:extLst>
            </p:cNvPr>
            <p:cNvSpPr>
              <a:spLocks/>
            </p:cNvSpPr>
            <p:nvPr/>
          </p:nvSpPr>
          <p:spPr bwMode="auto">
            <a:xfrm>
              <a:off x="2007056" y="2094993"/>
              <a:ext cx="2839195" cy="3832733"/>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bg-BG" sz="1349">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3" name="Freeform 25">
              <a:extLst>
                <a:ext uri="{FF2B5EF4-FFF2-40B4-BE49-F238E27FC236}">
                  <a16:creationId xmlns:a16="http://schemas.microsoft.com/office/drawing/2014/main" id="{AF10F895-57BD-40F9-BBB6-BBA680BD9CED}"/>
                </a:ext>
              </a:extLst>
            </p:cNvPr>
            <p:cNvSpPr>
              <a:spLocks/>
            </p:cNvSpPr>
            <p:nvPr/>
          </p:nvSpPr>
          <p:spPr bwMode="auto">
            <a:xfrm>
              <a:off x="2617501" y="2311603"/>
              <a:ext cx="255993" cy="420688"/>
            </a:xfrm>
            <a:custGeom>
              <a:avLst/>
              <a:gdLst>
                <a:gd name="T0" fmla="*/ 55 w 141"/>
                <a:gd name="T1" fmla="*/ 228 h 232"/>
                <a:gd name="T2" fmla="*/ 17 w 141"/>
                <a:gd name="T3" fmla="*/ 142 h 232"/>
                <a:gd name="T4" fmla="*/ 26 w 141"/>
                <a:gd name="T5" fmla="*/ 0 h 232"/>
                <a:gd name="T6" fmla="*/ 137 w 141"/>
                <a:gd name="T7" fmla="*/ 158 h 232"/>
                <a:gd name="T8" fmla="*/ 69 w 141"/>
                <a:gd name="T9" fmla="*/ 228 h 232"/>
                <a:gd name="T10" fmla="*/ 51 w 141"/>
                <a:gd name="T11" fmla="*/ 43 h 232"/>
                <a:gd name="T12" fmla="*/ 55 w 141"/>
                <a:gd name="T13" fmla="*/ 228 h 232"/>
              </a:gdLst>
              <a:ahLst/>
              <a:cxnLst>
                <a:cxn ang="0">
                  <a:pos x="T0" y="T1"/>
                </a:cxn>
                <a:cxn ang="0">
                  <a:pos x="T2" y="T3"/>
                </a:cxn>
                <a:cxn ang="0">
                  <a:pos x="T4" y="T5"/>
                </a:cxn>
                <a:cxn ang="0">
                  <a:pos x="T6" y="T7"/>
                </a:cxn>
                <a:cxn ang="0">
                  <a:pos x="T8" y="T9"/>
                </a:cxn>
                <a:cxn ang="0">
                  <a:pos x="T10" y="T11"/>
                </a:cxn>
                <a:cxn ang="0">
                  <a:pos x="T12" y="T13"/>
                </a:cxn>
              </a:cxnLst>
              <a:rect l="0" t="0" r="r" b="b"/>
              <a:pathLst>
                <a:path w="141" h="232">
                  <a:moveTo>
                    <a:pt x="55" y="228"/>
                  </a:moveTo>
                  <a:cubicBezTo>
                    <a:pt x="16" y="208"/>
                    <a:pt x="0" y="173"/>
                    <a:pt x="17" y="142"/>
                  </a:cubicBezTo>
                  <a:cubicBezTo>
                    <a:pt x="37" y="97"/>
                    <a:pt x="38" y="48"/>
                    <a:pt x="26" y="0"/>
                  </a:cubicBezTo>
                  <a:cubicBezTo>
                    <a:pt x="76" y="39"/>
                    <a:pt x="131" y="85"/>
                    <a:pt x="137" y="158"/>
                  </a:cubicBezTo>
                  <a:cubicBezTo>
                    <a:pt x="141" y="206"/>
                    <a:pt x="122" y="232"/>
                    <a:pt x="69" y="228"/>
                  </a:cubicBezTo>
                  <a:cubicBezTo>
                    <a:pt x="75" y="175"/>
                    <a:pt x="74" y="108"/>
                    <a:pt x="51" y="43"/>
                  </a:cubicBezTo>
                  <a:cubicBezTo>
                    <a:pt x="74" y="116"/>
                    <a:pt x="70" y="172"/>
                    <a:pt x="55" y="228"/>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4" name="Freeform 26">
              <a:extLst>
                <a:ext uri="{FF2B5EF4-FFF2-40B4-BE49-F238E27FC236}">
                  <a16:creationId xmlns:a16="http://schemas.microsoft.com/office/drawing/2014/main" id="{D7ACA3CE-DA6C-42A2-B4A4-4FFBD70A4D34}"/>
                </a:ext>
              </a:extLst>
            </p:cNvPr>
            <p:cNvSpPr>
              <a:spLocks/>
            </p:cNvSpPr>
            <p:nvPr/>
          </p:nvSpPr>
          <p:spPr bwMode="auto">
            <a:xfrm>
              <a:off x="1289202" y="2888034"/>
              <a:ext cx="859277" cy="545999"/>
            </a:xfrm>
            <a:custGeom>
              <a:avLst/>
              <a:gdLst>
                <a:gd name="T0" fmla="*/ 474 w 474"/>
                <a:gd name="T1" fmla="*/ 114 h 302"/>
                <a:gd name="T2" fmla="*/ 270 w 474"/>
                <a:gd name="T3" fmla="*/ 278 h 302"/>
                <a:gd name="T4" fmla="*/ 0 w 474"/>
                <a:gd name="T5" fmla="*/ 277 h 302"/>
                <a:gd name="T6" fmla="*/ 278 w 474"/>
                <a:gd name="T7" fmla="*/ 38 h 302"/>
                <a:gd name="T8" fmla="*/ 466 w 474"/>
                <a:gd name="T9" fmla="*/ 93 h 302"/>
                <a:gd name="T10" fmla="*/ 97 w 474"/>
                <a:gd name="T11" fmla="*/ 205 h 302"/>
                <a:gd name="T12" fmla="*/ 474 w 474"/>
                <a:gd name="T13" fmla="*/ 114 h 302"/>
              </a:gdLst>
              <a:ahLst/>
              <a:cxnLst>
                <a:cxn ang="0">
                  <a:pos x="T0" y="T1"/>
                </a:cxn>
                <a:cxn ang="0">
                  <a:pos x="T2" y="T3"/>
                </a:cxn>
                <a:cxn ang="0">
                  <a:pos x="T4" y="T5"/>
                </a:cxn>
                <a:cxn ang="0">
                  <a:pos x="T6" y="T7"/>
                </a:cxn>
                <a:cxn ang="0">
                  <a:pos x="T8" y="T9"/>
                </a:cxn>
                <a:cxn ang="0">
                  <a:pos x="T10" y="T11"/>
                </a:cxn>
                <a:cxn ang="0">
                  <a:pos x="T12" y="T13"/>
                </a:cxn>
              </a:cxnLst>
              <a:rect l="0" t="0" r="r" b="b"/>
              <a:pathLst>
                <a:path w="474" h="302">
                  <a:moveTo>
                    <a:pt x="474" y="114"/>
                  </a:moveTo>
                  <a:cubicBezTo>
                    <a:pt x="466" y="226"/>
                    <a:pt x="392" y="302"/>
                    <a:pt x="270" y="278"/>
                  </a:cubicBezTo>
                  <a:cubicBezTo>
                    <a:pt x="179" y="260"/>
                    <a:pt x="94" y="245"/>
                    <a:pt x="0" y="277"/>
                  </a:cubicBezTo>
                  <a:cubicBezTo>
                    <a:pt x="64" y="156"/>
                    <a:pt x="154" y="67"/>
                    <a:pt x="278" y="38"/>
                  </a:cubicBezTo>
                  <a:cubicBezTo>
                    <a:pt x="278" y="38"/>
                    <a:pt x="399" y="0"/>
                    <a:pt x="466" y="93"/>
                  </a:cubicBezTo>
                  <a:cubicBezTo>
                    <a:pt x="335" y="95"/>
                    <a:pt x="208" y="140"/>
                    <a:pt x="97" y="205"/>
                  </a:cubicBezTo>
                  <a:cubicBezTo>
                    <a:pt x="235" y="136"/>
                    <a:pt x="353" y="111"/>
                    <a:pt x="474" y="114"/>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5" name="Freeform 27">
              <a:extLst>
                <a:ext uri="{FF2B5EF4-FFF2-40B4-BE49-F238E27FC236}">
                  <a16:creationId xmlns:a16="http://schemas.microsoft.com/office/drawing/2014/main" id="{5102AA8C-3052-4E6E-A90A-B441F57C58B8}"/>
                </a:ext>
              </a:extLst>
            </p:cNvPr>
            <p:cNvSpPr>
              <a:spLocks/>
            </p:cNvSpPr>
            <p:nvPr/>
          </p:nvSpPr>
          <p:spPr bwMode="auto">
            <a:xfrm>
              <a:off x="2010637" y="3296191"/>
              <a:ext cx="241672" cy="379514"/>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6" name="Freeform 28">
              <a:extLst>
                <a:ext uri="{FF2B5EF4-FFF2-40B4-BE49-F238E27FC236}">
                  <a16:creationId xmlns:a16="http://schemas.microsoft.com/office/drawing/2014/main" id="{83E19C77-4937-4505-812A-1EBEF5ABC77C}"/>
                </a:ext>
              </a:extLst>
            </p:cNvPr>
            <p:cNvSpPr>
              <a:spLocks/>
            </p:cNvSpPr>
            <p:nvPr/>
          </p:nvSpPr>
          <p:spPr bwMode="auto">
            <a:xfrm>
              <a:off x="1491490" y="4080281"/>
              <a:ext cx="683841" cy="914772"/>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7" name="Freeform 29">
              <a:extLst>
                <a:ext uri="{FF2B5EF4-FFF2-40B4-BE49-F238E27FC236}">
                  <a16:creationId xmlns:a16="http://schemas.microsoft.com/office/drawing/2014/main" id="{9E2FA214-65AA-4690-810F-11D0A368EF9F}"/>
                </a:ext>
              </a:extLst>
            </p:cNvPr>
            <p:cNvSpPr>
              <a:spLocks/>
            </p:cNvSpPr>
            <p:nvPr/>
          </p:nvSpPr>
          <p:spPr bwMode="auto">
            <a:xfrm>
              <a:off x="3251218" y="2902356"/>
              <a:ext cx="268524" cy="205868"/>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8" name="Freeform 30">
              <a:extLst>
                <a:ext uri="{FF2B5EF4-FFF2-40B4-BE49-F238E27FC236}">
                  <a16:creationId xmlns:a16="http://schemas.microsoft.com/office/drawing/2014/main" id="{34B699DF-BE28-45B2-8E2F-F8FA29250C94}"/>
                </a:ext>
              </a:extLst>
            </p:cNvPr>
            <p:cNvSpPr>
              <a:spLocks/>
            </p:cNvSpPr>
            <p:nvPr/>
          </p:nvSpPr>
          <p:spPr bwMode="auto">
            <a:xfrm>
              <a:off x="3424864" y="2426173"/>
              <a:ext cx="486924" cy="34013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9" name="Freeform 31">
              <a:extLst>
                <a:ext uri="{FF2B5EF4-FFF2-40B4-BE49-F238E27FC236}">
                  <a16:creationId xmlns:a16="http://schemas.microsoft.com/office/drawing/2014/main" id="{2BE75986-E9DB-4C25-9729-F6C64E8B5B68}"/>
                </a:ext>
              </a:extLst>
            </p:cNvPr>
            <p:cNvSpPr>
              <a:spLocks/>
            </p:cNvSpPr>
            <p:nvPr/>
          </p:nvSpPr>
          <p:spPr bwMode="auto">
            <a:xfrm>
              <a:off x="4230436" y="2324134"/>
              <a:ext cx="676681" cy="463651"/>
            </a:xfrm>
            <a:custGeom>
              <a:avLst/>
              <a:gdLst>
                <a:gd name="T0" fmla="*/ 8 w 374"/>
                <a:gd name="T1" fmla="*/ 178 h 256"/>
                <a:gd name="T2" fmla="*/ 209 w 374"/>
                <a:gd name="T3" fmla="*/ 185 h 256"/>
                <a:gd name="T4" fmla="*/ 374 w 374"/>
                <a:gd name="T5" fmla="*/ 58 h 256"/>
                <a:gd name="T6" fmla="*/ 91 w 374"/>
                <a:gd name="T7" fmla="*/ 41 h 256"/>
                <a:gd name="T8" fmla="*/ 1 w 374"/>
                <a:gd name="T9" fmla="*/ 162 h 256"/>
                <a:gd name="T10" fmla="*/ 284 w 374"/>
                <a:gd name="T11" fmla="*/ 59 h 256"/>
                <a:gd name="T12" fmla="*/ 8 w 374"/>
                <a:gd name="T13" fmla="*/ 178 h 256"/>
              </a:gdLst>
              <a:ahLst/>
              <a:cxnLst>
                <a:cxn ang="0">
                  <a:pos x="T0" y="T1"/>
                </a:cxn>
                <a:cxn ang="0">
                  <a:pos x="T2" y="T3"/>
                </a:cxn>
                <a:cxn ang="0">
                  <a:pos x="T4" y="T5"/>
                </a:cxn>
                <a:cxn ang="0">
                  <a:pos x="T6" y="T7"/>
                </a:cxn>
                <a:cxn ang="0">
                  <a:pos x="T8" y="T9"/>
                </a:cxn>
                <a:cxn ang="0">
                  <a:pos x="T10" y="T11"/>
                </a:cxn>
                <a:cxn ang="0">
                  <a:pos x="T12" y="T13"/>
                </a:cxn>
              </a:cxnLst>
              <a:rect l="0" t="0" r="r" b="b"/>
              <a:pathLst>
                <a:path w="374" h="256">
                  <a:moveTo>
                    <a:pt x="8" y="178"/>
                  </a:moveTo>
                  <a:cubicBezTo>
                    <a:pt x="66" y="246"/>
                    <a:pt x="148" y="256"/>
                    <a:pt x="209" y="185"/>
                  </a:cubicBezTo>
                  <a:cubicBezTo>
                    <a:pt x="255" y="130"/>
                    <a:pt x="302" y="80"/>
                    <a:pt x="374" y="58"/>
                  </a:cubicBezTo>
                  <a:cubicBezTo>
                    <a:pt x="279" y="13"/>
                    <a:pt x="183" y="0"/>
                    <a:pt x="91" y="41"/>
                  </a:cubicBezTo>
                  <a:cubicBezTo>
                    <a:pt x="91" y="41"/>
                    <a:pt x="0" y="74"/>
                    <a:pt x="1" y="162"/>
                  </a:cubicBezTo>
                  <a:cubicBezTo>
                    <a:pt x="85" y="102"/>
                    <a:pt x="182" y="70"/>
                    <a:pt x="284" y="59"/>
                  </a:cubicBezTo>
                  <a:cubicBezTo>
                    <a:pt x="163" y="80"/>
                    <a:pt x="79" y="121"/>
                    <a:pt x="8" y="178"/>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0" name="Freeform 32">
              <a:extLst>
                <a:ext uri="{FF2B5EF4-FFF2-40B4-BE49-F238E27FC236}">
                  <a16:creationId xmlns:a16="http://schemas.microsoft.com/office/drawing/2014/main" id="{3618109E-6BA7-49D8-908D-F8514398D1BB}"/>
                </a:ext>
              </a:extLst>
            </p:cNvPr>
            <p:cNvSpPr>
              <a:spLocks/>
            </p:cNvSpPr>
            <p:nvPr/>
          </p:nvSpPr>
          <p:spPr bwMode="auto">
            <a:xfrm>
              <a:off x="4647543" y="2846861"/>
              <a:ext cx="945205" cy="56390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1" name="Freeform 33">
              <a:extLst>
                <a:ext uri="{FF2B5EF4-FFF2-40B4-BE49-F238E27FC236}">
                  <a16:creationId xmlns:a16="http://schemas.microsoft.com/office/drawing/2014/main" id="{474AD95B-F8B1-4DFB-866E-7AEB89C0A251}"/>
                </a:ext>
              </a:extLst>
            </p:cNvPr>
            <p:cNvSpPr>
              <a:spLocks/>
            </p:cNvSpPr>
            <p:nvPr/>
          </p:nvSpPr>
          <p:spPr bwMode="auto">
            <a:xfrm>
              <a:off x="4663655" y="3435823"/>
              <a:ext cx="164695" cy="243462"/>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2" name="Freeform 34">
              <a:extLst>
                <a:ext uri="{FF2B5EF4-FFF2-40B4-BE49-F238E27FC236}">
                  <a16:creationId xmlns:a16="http://schemas.microsoft.com/office/drawing/2014/main" id="{48305E28-056A-4248-8AEE-F9972F6F7941}"/>
                </a:ext>
              </a:extLst>
            </p:cNvPr>
            <p:cNvSpPr>
              <a:spLocks/>
            </p:cNvSpPr>
            <p:nvPr/>
          </p:nvSpPr>
          <p:spPr bwMode="auto">
            <a:xfrm>
              <a:off x="4549084" y="4277198"/>
              <a:ext cx="581802" cy="89866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chemeClr val="accent1"/>
            </a:solidFill>
            <a:ln>
              <a:noFill/>
            </a:ln>
            <a:effectLst>
              <a:outerShdw blurRad="63500" algn="ctr" rotWithShape="0">
                <a:prstClr val="black">
                  <a:alpha val="40000"/>
                </a:prstClr>
              </a:outerShdw>
            </a:effectLst>
          </p:spPr>
          <p:txBody>
            <a:bodyPr vert="horz" wrap="square" lIns="68580" tIns="34290" rIns="68580" bIns="34290" numCol="1" anchor="ctr" anchorCtr="0" compatLnSpc="1">
              <a:prstTxWarp prst="textNoShape">
                <a:avLst/>
              </a:prstTxWarp>
            </a:bodyPr>
            <a:lstStyle/>
            <a:p>
              <a:pPr algn="ctr"/>
              <a:endParaRPr lang="bg-BG" sz="90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43" name="Oval 13">
            <a:extLst>
              <a:ext uri="{FF2B5EF4-FFF2-40B4-BE49-F238E27FC236}">
                <a16:creationId xmlns:a16="http://schemas.microsoft.com/office/drawing/2014/main" id="{83133B71-9220-42D8-981A-17967A8B4525}"/>
              </a:ext>
            </a:extLst>
          </p:cNvPr>
          <p:cNvSpPr>
            <a:spLocks noChangeArrowheads="1"/>
          </p:cNvSpPr>
          <p:nvPr/>
        </p:nvSpPr>
        <p:spPr bwMode="auto">
          <a:xfrm>
            <a:off x="467545" y="2717845"/>
            <a:ext cx="367253" cy="367253"/>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zh-CN" altLang="en-US" sz="1200">
              <a:solidFill>
                <a:srgbClr val="FEFABC"/>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4" name="Oval 14">
            <a:extLst>
              <a:ext uri="{FF2B5EF4-FFF2-40B4-BE49-F238E27FC236}">
                <a16:creationId xmlns:a16="http://schemas.microsoft.com/office/drawing/2014/main" id="{8E8E9EC6-6597-4D8B-AFE5-18B2E6D19B5D}"/>
              </a:ext>
            </a:extLst>
          </p:cNvPr>
          <p:cNvSpPr>
            <a:spLocks noChangeArrowheads="1"/>
          </p:cNvSpPr>
          <p:nvPr/>
        </p:nvSpPr>
        <p:spPr bwMode="auto">
          <a:xfrm>
            <a:off x="467544" y="3569990"/>
            <a:ext cx="367253" cy="360515"/>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zh-CN" altLang="en-US" sz="1200">
              <a:solidFill>
                <a:srgbClr val="FEFABC"/>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5" name="Oval 15">
            <a:extLst>
              <a:ext uri="{FF2B5EF4-FFF2-40B4-BE49-F238E27FC236}">
                <a16:creationId xmlns:a16="http://schemas.microsoft.com/office/drawing/2014/main" id="{957FEA6C-5F76-48F1-8A54-039FC4CA3744}"/>
              </a:ext>
            </a:extLst>
          </p:cNvPr>
          <p:cNvSpPr>
            <a:spLocks noChangeArrowheads="1"/>
          </p:cNvSpPr>
          <p:nvPr/>
        </p:nvSpPr>
        <p:spPr bwMode="auto">
          <a:xfrm>
            <a:off x="467545" y="4604646"/>
            <a:ext cx="367253" cy="367253"/>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zh-CN" altLang="en-US" sz="1200">
              <a:solidFill>
                <a:srgbClr val="FEFABC"/>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6" name="Oval 16">
            <a:extLst>
              <a:ext uri="{FF2B5EF4-FFF2-40B4-BE49-F238E27FC236}">
                <a16:creationId xmlns:a16="http://schemas.microsoft.com/office/drawing/2014/main" id="{227020D9-F29B-4C52-9177-F57373D18199}"/>
              </a:ext>
            </a:extLst>
          </p:cNvPr>
          <p:cNvSpPr>
            <a:spLocks noChangeArrowheads="1"/>
          </p:cNvSpPr>
          <p:nvPr/>
        </p:nvSpPr>
        <p:spPr bwMode="auto">
          <a:xfrm>
            <a:off x="8132553" y="2717621"/>
            <a:ext cx="363883" cy="367253"/>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zh-CN" altLang="en-US" sz="1200">
              <a:solidFill>
                <a:srgbClr val="FEFABC"/>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7" name="Oval 17">
            <a:extLst>
              <a:ext uri="{FF2B5EF4-FFF2-40B4-BE49-F238E27FC236}">
                <a16:creationId xmlns:a16="http://schemas.microsoft.com/office/drawing/2014/main" id="{FF56CCE0-1A61-44C9-8953-6242F1EF2CF8}"/>
              </a:ext>
            </a:extLst>
          </p:cNvPr>
          <p:cNvSpPr>
            <a:spLocks noChangeArrowheads="1"/>
          </p:cNvSpPr>
          <p:nvPr/>
        </p:nvSpPr>
        <p:spPr bwMode="auto">
          <a:xfrm>
            <a:off x="8132552" y="3569766"/>
            <a:ext cx="363883" cy="360515"/>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zh-CN" altLang="en-US" sz="1200">
              <a:solidFill>
                <a:srgbClr val="FEFABC"/>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8" name="Oval 18">
            <a:extLst>
              <a:ext uri="{FF2B5EF4-FFF2-40B4-BE49-F238E27FC236}">
                <a16:creationId xmlns:a16="http://schemas.microsoft.com/office/drawing/2014/main" id="{D6680267-D76F-47A3-AC5D-B01DD76ADB2C}"/>
              </a:ext>
            </a:extLst>
          </p:cNvPr>
          <p:cNvSpPr>
            <a:spLocks noChangeArrowheads="1"/>
          </p:cNvSpPr>
          <p:nvPr/>
        </p:nvSpPr>
        <p:spPr bwMode="auto">
          <a:xfrm>
            <a:off x="8132552" y="4508358"/>
            <a:ext cx="363883" cy="367253"/>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a:endParaRPr lang="zh-CN" altLang="en-US" sz="1200">
              <a:solidFill>
                <a:srgbClr val="FEFABC"/>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9" name="Freeform 6">
            <a:extLst>
              <a:ext uri="{FF2B5EF4-FFF2-40B4-BE49-F238E27FC236}">
                <a16:creationId xmlns:a16="http://schemas.microsoft.com/office/drawing/2014/main" id="{356108DD-8184-4871-9C49-33B0FF278078}"/>
              </a:ext>
            </a:extLst>
          </p:cNvPr>
          <p:cNvSpPr>
            <a:spLocks noEditPoints="1"/>
          </p:cNvSpPr>
          <p:nvPr/>
        </p:nvSpPr>
        <p:spPr bwMode="auto">
          <a:xfrm>
            <a:off x="8219208" y="3654739"/>
            <a:ext cx="190569" cy="190568"/>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0" name="Freeform 7">
            <a:extLst>
              <a:ext uri="{FF2B5EF4-FFF2-40B4-BE49-F238E27FC236}">
                <a16:creationId xmlns:a16="http://schemas.microsoft.com/office/drawing/2014/main" id="{EC77809A-C936-45A7-A8FD-8C0966F0878D}"/>
              </a:ext>
            </a:extLst>
          </p:cNvPr>
          <p:cNvSpPr>
            <a:spLocks noEditPoints="1"/>
          </p:cNvSpPr>
          <p:nvPr/>
        </p:nvSpPr>
        <p:spPr bwMode="auto">
          <a:xfrm>
            <a:off x="559482" y="3672149"/>
            <a:ext cx="190569" cy="162933"/>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1" name="Freeform 8">
            <a:extLst>
              <a:ext uri="{FF2B5EF4-FFF2-40B4-BE49-F238E27FC236}">
                <a16:creationId xmlns:a16="http://schemas.microsoft.com/office/drawing/2014/main" id="{24C93910-5717-4F01-8D83-4A32296323ED}"/>
              </a:ext>
            </a:extLst>
          </p:cNvPr>
          <p:cNvSpPr>
            <a:spLocks noEditPoints="1"/>
          </p:cNvSpPr>
          <p:nvPr/>
        </p:nvSpPr>
        <p:spPr bwMode="auto">
          <a:xfrm>
            <a:off x="8256213" y="4596124"/>
            <a:ext cx="180780" cy="191720"/>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2" name="Freeform 11">
            <a:extLst>
              <a:ext uri="{FF2B5EF4-FFF2-40B4-BE49-F238E27FC236}">
                <a16:creationId xmlns:a16="http://schemas.microsoft.com/office/drawing/2014/main" id="{532DF0D8-27B0-4DFC-8E9F-758D1C885DD9}"/>
              </a:ext>
            </a:extLst>
          </p:cNvPr>
          <p:cNvSpPr>
            <a:spLocks noEditPoints="1"/>
          </p:cNvSpPr>
          <p:nvPr/>
        </p:nvSpPr>
        <p:spPr bwMode="auto">
          <a:xfrm>
            <a:off x="573734" y="4686943"/>
            <a:ext cx="154874" cy="20265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3" name="Freeform 26">
            <a:extLst>
              <a:ext uri="{FF2B5EF4-FFF2-40B4-BE49-F238E27FC236}">
                <a16:creationId xmlns:a16="http://schemas.microsoft.com/office/drawing/2014/main" id="{50460915-1264-40FB-B229-F37A7FF1F4D9}"/>
              </a:ext>
            </a:extLst>
          </p:cNvPr>
          <p:cNvSpPr>
            <a:spLocks noEditPoints="1"/>
          </p:cNvSpPr>
          <p:nvPr/>
        </p:nvSpPr>
        <p:spPr bwMode="auto">
          <a:xfrm>
            <a:off x="571143" y="2805414"/>
            <a:ext cx="160055" cy="191720"/>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4" name="Freeform 30">
            <a:extLst>
              <a:ext uri="{FF2B5EF4-FFF2-40B4-BE49-F238E27FC236}">
                <a16:creationId xmlns:a16="http://schemas.microsoft.com/office/drawing/2014/main" id="{AA508F29-F3DC-4A96-9170-850D8A9F2420}"/>
              </a:ext>
            </a:extLst>
          </p:cNvPr>
          <p:cNvSpPr>
            <a:spLocks noEditPoints="1"/>
          </p:cNvSpPr>
          <p:nvPr/>
        </p:nvSpPr>
        <p:spPr bwMode="auto">
          <a:xfrm>
            <a:off x="8219209" y="2831870"/>
            <a:ext cx="190569" cy="138752"/>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5" name="TextBox 41">
            <a:extLst>
              <a:ext uri="{FF2B5EF4-FFF2-40B4-BE49-F238E27FC236}">
                <a16:creationId xmlns:a16="http://schemas.microsoft.com/office/drawing/2014/main" id="{30C0008B-4B9B-4544-8F4B-BD57C22F3D5D}"/>
              </a:ext>
            </a:extLst>
          </p:cNvPr>
          <p:cNvSpPr txBox="1"/>
          <p:nvPr/>
        </p:nvSpPr>
        <p:spPr>
          <a:xfrm>
            <a:off x="915665" y="2607754"/>
            <a:ext cx="2216380" cy="532903"/>
          </a:xfrm>
          <a:prstGeom prst="rect">
            <a:avLst/>
          </a:prstGeom>
          <a:noFill/>
        </p:spPr>
        <p:txBody>
          <a:bodyPr wrap="square" rtlCol="0">
            <a:spAutoFit/>
          </a:bodyPr>
          <a:lstStyle/>
          <a:p>
            <a:pPr algn="just">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凡是涉及银行账户信息及中奖的电话，一律挂掉</a:t>
            </a:r>
          </a:p>
        </p:txBody>
      </p:sp>
      <p:sp>
        <p:nvSpPr>
          <p:cNvPr id="56" name="TextBox 42">
            <a:extLst>
              <a:ext uri="{FF2B5EF4-FFF2-40B4-BE49-F238E27FC236}">
                <a16:creationId xmlns:a16="http://schemas.microsoft.com/office/drawing/2014/main" id="{1A0B83E3-AADC-4145-A1A8-D0CE437E4CC1}"/>
              </a:ext>
            </a:extLst>
          </p:cNvPr>
          <p:cNvSpPr txBox="1"/>
          <p:nvPr/>
        </p:nvSpPr>
        <p:spPr>
          <a:xfrm>
            <a:off x="915665" y="3453161"/>
            <a:ext cx="1766047" cy="532903"/>
          </a:xfrm>
          <a:prstGeom prst="rect">
            <a:avLst/>
          </a:prstGeom>
          <a:noFill/>
        </p:spPr>
        <p:txBody>
          <a:bodyPr wrap="square" rtlCol="0">
            <a:spAutoFit/>
          </a:bodyPr>
          <a:lstStyle/>
          <a:p>
            <a:pPr algn="just">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凡是让点击链接的不明短信，一律删除</a:t>
            </a:r>
          </a:p>
        </p:txBody>
      </p:sp>
      <p:sp>
        <p:nvSpPr>
          <p:cNvPr id="57" name="TextBox 43">
            <a:extLst>
              <a:ext uri="{FF2B5EF4-FFF2-40B4-BE49-F238E27FC236}">
                <a16:creationId xmlns:a16="http://schemas.microsoft.com/office/drawing/2014/main" id="{DBE9329D-59DA-44F3-B154-2A1AA2F37C1B}"/>
              </a:ext>
            </a:extLst>
          </p:cNvPr>
          <p:cNvSpPr txBox="1"/>
          <p:nvPr/>
        </p:nvSpPr>
        <p:spPr>
          <a:xfrm>
            <a:off x="915665" y="4443887"/>
            <a:ext cx="1881419" cy="532903"/>
          </a:xfrm>
          <a:prstGeom prst="rect">
            <a:avLst/>
          </a:prstGeom>
          <a:noFill/>
        </p:spPr>
        <p:txBody>
          <a:bodyPr wrap="square" rtlCol="0">
            <a:spAutoFit/>
          </a:bodyPr>
          <a:lstStyle/>
          <a:p>
            <a:pPr algn="just">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凡是</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QQ</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或微信发来的莫名链接，一律不点</a:t>
            </a:r>
          </a:p>
        </p:txBody>
      </p:sp>
      <p:sp>
        <p:nvSpPr>
          <p:cNvPr id="58" name="TextBox 44">
            <a:extLst>
              <a:ext uri="{FF2B5EF4-FFF2-40B4-BE49-F238E27FC236}">
                <a16:creationId xmlns:a16="http://schemas.microsoft.com/office/drawing/2014/main" id="{AC20F9F7-3ABA-4EFE-9B86-055C328BEA10}"/>
              </a:ext>
            </a:extLst>
          </p:cNvPr>
          <p:cNvSpPr txBox="1"/>
          <p:nvPr/>
        </p:nvSpPr>
        <p:spPr>
          <a:xfrm>
            <a:off x="5762953" y="2643758"/>
            <a:ext cx="2274779" cy="532903"/>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凡是谈到“电话转接公检法”信息的电话，一律挂掉</a:t>
            </a:r>
          </a:p>
        </p:txBody>
      </p:sp>
      <p:sp>
        <p:nvSpPr>
          <p:cNvPr id="59" name="TextBox 45">
            <a:extLst>
              <a:ext uri="{FF2B5EF4-FFF2-40B4-BE49-F238E27FC236}">
                <a16:creationId xmlns:a16="http://schemas.microsoft.com/office/drawing/2014/main" id="{1CB91544-207F-4816-A1BB-E5E81C9B2686}"/>
              </a:ext>
            </a:extLst>
          </p:cNvPr>
          <p:cNvSpPr txBox="1"/>
          <p:nvPr/>
        </p:nvSpPr>
        <p:spPr>
          <a:xfrm>
            <a:off x="5732164" y="3505159"/>
            <a:ext cx="2305567" cy="532903"/>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凡是自称领导、同事、同学、亲戚要求汇款的，一律不管</a:t>
            </a:r>
          </a:p>
        </p:txBody>
      </p:sp>
      <p:sp>
        <p:nvSpPr>
          <p:cNvPr id="60" name="TextBox 46">
            <a:extLst>
              <a:ext uri="{FF2B5EF4-FFF2-40B4-BE49-F238E27FC236}">
                <a16:creationId xmlns:a16="http://schemas.microsoft.com/office/drawing/2014/main" id="{1A8CE5B2-F88F-4943-B9FE-317154BA35F4}"/>
              </a:ext>
            </a:extLst>
          </p:cNvPr>
          <p:cNvSpPr txBox="1"/>
          <p:nvPr/>
        </p:nvSpPr>
        <p:spPr>
          <a:xfrm>
            <a:off x="6085971" y="4432297"/>
            <a:ext cx="1951760" cy="532903"/>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凡是告知家属出事需要汇款的，一律举报</a:t>
            </a:r>
          </a:p>
        </p:txBody>
      </p:sp>
      <p:grpSp>
        <p:nvGrpSpPr>
          <p:cNvPr id="63" name="组合 62">
            <a:extLst>
              <a:ext uri="{FF2B5EF4-FFF2-40B4-BE49-F238E27FC236}">
                <a16:creationId xmlns:a16="http://schemas.microsoft.com/office/drawing/2014/main" id="{D719A8F6-0A11-4FE1-AC42-5F8D928688E3}"/>
              </a:ext>
            </a:extLst>
          </p:cNvPr>
          <p:cNvGrpSpPr/>
          <p:nvPr/>
        </p:nvGrpSpPr>
        <p:grpSpPr>
          <a:xfrm>
            <a:off x="3278612" y="1864563"/>
            <a:ext cx="2216450" cy="362792"/>
            <a:chOff x="3394255" y="1661429"/>
            <a:chExt cx="2216450" cy="362792"/>
          </a:xfrm>
        </p:grpSpPr>
        <p:sp>
          <p:nvSpPr>
            <p:cNvPr id="61" name="矩形: 圆角 7">
              <a:extLst>
                <a:ext uri="{FF2B5EF4-FFF2-40B4-BE49-F238E27FC236}">
                  <a16:creationId xmlns:a16="http://schemas.microsoft.com/office/drawing/2014/main" id="{319EAC72-70CF-43B3-A12B-35E758EBD73C}"/>
                </a:ext>
              </a:extLst>
            </p:cNvPr>
            <p:cNvSpPr/>
            <p:nvPr/>
          </p:nvSpPr>
          <p:spPr>
            <a:xfrm>
              <a:off x="3394255" y="1690912"/>
              <a:ext cx="2216450" cy="304774"/>
            </a:xfrm>
            <a:prstGeom prst="roundRect">
              <a:avLst>
                <a:gd name="adj" fmla="val 50000"/>
              </a:avLst>
            </a:prstGeom>
            <a:solidFill>
              <a:schemeClr val="accent1"/>
            </a:solidFill>
            <a:ln>
              <a:noFill/>
            </a:ln>
            <a:effectLst>
              <a:outerShdw blurRad="63500" algn="ctr" rotWithShape="0">
                <a:prstClr val="black">
                  <a:alpha val="40000"/>
                </a:prstClr>
              </a:outerShdw>
            </a:effectLst>
          </p:spPr>
          <p:txBody>
            <a:bodyPr rtlCol="0" anchor="ctr"/>
            <a:lstStyle/>
            <a:p>
              <a:pPr algn="ctr" defTabSz="685800">
                <a:defRPr/>
              </a:pPr>
              <a:endParaRPr lang="zh-CN" altLang="en-US" sz="1350" kern="0">
                <a:solidFill>
                  <a:srgbClr val="2E789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62" name="矩形 61">
              <a:extLst>
                <a:ext uri="{FF2B5EF4-FFF2-40B4-BE49-F238E27FC236}">
                  <a16:creationId xmlns:a16="http://schemas.microsoft.com/office/drawing/2014/main" id="{15561755-E0D0-4B4D-8255-ECA85DDD53DD}"/>
                </a:ext>
              </a:extLst>
            </p:cNvPr>
            <p:cNvSpPr/>
            <p:nvPr/>
          </p:nvSpPr>
          <p:spPr>
            <a:xfrm>
              <a:off x="3901539" y="1661429"/>
              <a:ext cx="120188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防范措施</a:t>
              </a:r>
            </a:p>
          </p:txBody>
        </p:sp>
      </p:grpSp>
    </p:spTree>
    <p:extLst>
      <p:ext uri="{BB962C8B-B14F-4D97-AF65-F5344CB8AC3E}">
        <p14:creationId xmlns:p14="http://schemas.microsoft.com/office/powerpoint/2010/main" val="38693334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Effect transition="in" filter="fade">
                                      <p:cBhvr>
                                        <p:cTn id="9" dur="1000"/>
                                        <p:tgtEl>
                                          <p:spTgt spid="29"/>
                                        </p:tgtEl>
                                      </p:cBhvr>
                                    </p:animEffect>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0-#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0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0-#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0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30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1+#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40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1+#ppt_w/2"/>
                                          </p:val>
                                        </p:tav>
                                        <p:tav tm="100000">
                                          <p:val>
                                            <p:strVal val="#ppt_x"/>
                                          </p:val>
                                        </p:tav>
                                      </p:tavLst>
                                    </p:anim>
                                    <p:anim calcmode="lin" valueType="num">
                                      <p:cBhvr additive="base">
                                        <p:cTn id="30" dur="500" fill="hold"/>
                                        <p:tgtEl>
                                          <p:spTgt spid="47"/>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5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par>
                          <p:cTn id="54" fill="hold">
                            <p:stCondLst>
                              <p:cond delay="2500"/>
                            </p:stCondLst>
                            <p:childTnLst>
                              <p:par>
                                <p:cTn id="55" presetID="12" presetClass="entr" presetSubtype="2"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 calcmode="lin" valueType="num">
                                      <p:cBhvr additive="base">
                                        <p:cTn id="61" dur="500"/>
                                        <p:tgtEl>
                                          <p:spTgt spid="56"/>
                                        </p:tgtEl>
                                        <p:attrNameLst>
                                          <p:attrName>ppt_x</p:attrName>
                                        </p:attrNameLst>
                                      </p:cBhvr>
                                      <p:tavLst>
                                        <p:tav tm="0">
                                          <p:val>
                                            <p:strVal val="#ppt_x+#ppt_w*1.125000"/>
                                          </p:val>
                                        </p:tav>
                                        <p:tav tm="100000">
                                          <p:val>
                                            <p:strVal val="#ppt_x"/>
                                          </p:val>
                                        </p:tav>
                                      </p:tavLst>
                                    </p:anim>
                                    <p:animEffect transition="in" filter="wipe(left)">
                                      <p:cBhvr>
                                        <p:cTn id="62" dur="500"/>
                                        <p:tgtEl>
                                          <p:spTgt spid="56"/>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500"/>
                                        <p:tgtEl>
                                          <p:spTgt spid="57"/>
                                        </p:tgtEl>
                                        <p:attrNameLst>
                                          <p:attrName>ppt_x</p:attrName>
                                        </p:attrNameLst>
                                      </p:cBhvr>
                                      <p:tavLst>
                                        <p:tav tm="0">
                                          <p:val>
                                            <p:strVal val="#ppt_x+#ppt_w*1.125000"/>
                                          </p:val>
                                        </p:tav>
                                        <p:tav tm="100000">
                                          <p:val>
                                            <p:strVal val="#ppt_x"/>
                                          </p:val>
                                        </p:tav>
                                      </p:tavLst>
                                    </p:anim>
                                    <p:animEffect transition="in" filter="wipe(left)">
                                      <p:cBhvr>
                                        <p:cTn id="66" dur="500"/>
                                        <p:tgtEl>
                                          <p:spTgt spid="57"/>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p:tgtEl>
                                          <p:spTgt spid="58"/>
                                        </p:tgtEl>
                                        <p:attrNameLst>
                                          <p:attrName>ppt_x</p:attrName>
                                        </p:attrNameLst>
                                      </p:cBhvr>
                                      <p:tavLst>
                                        <p:tav tm="0">
                                          <p:val>
                                            <p:strVal val="#ppt_x-#ppt_w*1.125000"/>
                                          </p:val>
                                        </p:tav>
                                        <p:tav tm="100000">
                                          <p:val>
                                            <p:strVal val="#ppt_x"/>
                                          </p:val>
                                        </p:tav>
                                      </p:tavLst>
                                    </p:anim>
                                    <p:animEffect transition="in" filter="wipe(right)">
                                      <p:cBhvr>
                                        <p:cTn id="70" dur="500"/>
                                        <p:tgtEl>
                                          <p:spTgt spid="58"/>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additive="base">
                                        <p:cTn id="73" dur="500"/>
                                        <p:tgtEl>
                                          <p:spTgt spid="59"/>
                                        </p:tgtEl>
                                        <p:attrNameLst>
                                          <p:attrName>ppt_x</p:attrName>
                                        </p:attrNameLst>
                                      </p:cBhvr>
                                      <p:tavLst>
                                        <p:tav tm="0">
                                          <p:val>
                                            <p:strVal val="#ppt_x-#ppt_w*1.125000"/>
                                          </p:val>
                                        </p:tav>
                                        <p:tav tm="100000">
                                          <p:val>
                                            <p:strVal val="#ppt_x"/>
                                          </p:val>
                                        </p:tav>
                                      </p:tavLst>
                                    </p:anim>
                                    <p:animEffect transition="in" filter="wipe(right)">
                                      <p:cBhvr>
                                        <p:cTn id="74" dur="500"/>
                                        <p:tgtEl>
                                          <p:spTgt spid="59"/>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500"/>
                                        <p:tgtEl>
                                          <p:spTgt spid="60"/>
                                        </p:tgtEl>
                                        <p:attrNameLst>
                                          <p:attrName>ppt_x</p:attrName>
                                        </p:attrNameLst>
                                      </p:cBhvr>
                                      <p:tavLst>
                                        <p:tav tm="0">
                                          <p:val>
                                            <p:strVal val="#ppt_x-#ppt_w*1.125000"/>
                                          </p:val>
                                        </p:tav>
                                        <p:tav tm="100000">
                                          <p:val>
                                            <p:strVal val="#ppt_x"/>
                                          </p:val>
                                        </p:tav>
                                      </p:tavLst>
                                    </p:anim>
                                    <p:animEffect transition="in" filter="wipe(right)">
                                      <p:cBhvr>
                                        <p:cTn id="7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latin typeface="微软雅黑" panose="020B0503020204020204" pitchFamily="34" charset="-122"/>
              <a:ea typeface="微软雅黑" panose="020B0503020204020204" pitchFamily="34" charset="-122"/>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5.</a:t>
            </a:r>
            <a:r>
              <a:rPr lang="zh-CN" altLang="en-US" sz="1600" dirty="0">
                <a:solidFill>
                  <a:schemeClr val="accent1"/>
                </a:solidFill>
                <a:latin typeface="微软雅黑" panose="020B0503020204020204" pitchFamily="34" charset="-122"/>
                <a:ea typeface="微软雅黑" panose="020B0503020204020204" pitchFamily="34" charset="-122"/>
              </a:rPr>
              <a:t>二维码的安全防范</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70"/>
            <a:ext cx="9144000" cy="104826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微软雅黑" panose="020B0503020204020204" pitchFamily="34" charset="-122"/>
              <a:ea typeface="微软雅黑" panose="020B0503020204020204"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3508" y="996626"/>
            <a:ext cx="8928484" cy="918393"/>
          </a:xfrm>
          <a:prstGeom prst="rect">
            <a:avLst/>
          </a:prstGeom>
          <a:noFill/>
        </p:spPr>
        <p:txBody>
          <a:bodyPr wrap="square" rtlCol="0">
            <a:spAutoFit/>
          </a:bodyPr>
          <a:lstStyle/>
          <a:p>
            <a:pPr indent="324000">
              <a:lnSpc>
                <a:spcPct val="114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二维码已经在我们的生活中扮演了相当重要的角色，只要拿出手机扫一扫，或者被别人扫一下，我们就可以转账或付款；结交好友不用携带名片，扫一扫即可；街上经常有人拿着二维码，扫一下便可以免费领取小礼品等。不法分子可以生成一个带有木马病毒的二维码，受害人扫描该二维码后，不法分子通过云端软件可以获取受害人的身份证号、银行账号、手机号码等重要信息，并通过手机号码截获银行、购物网站发来的验证信息，从而轻松转走受害人银行卡里的资金。</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Freeform 5">
            <a:extLst>
              <a:ext uri="{FF2B5EF4-FFF2-40B4-BE49-F238E27FC236}">
                <a16:creationId xmlns:a16="http://schemas.microsoft.com/office/drawing/2014/main" id="{4A1EE90D-8E39-4D07-BC8A-3BB231F4B928}"/>
              </a:ext>
            </a:extLst>
          </p:cNvPr>
          <p:cNvSpPr>
            <a:spLocks noEditPoints="1"/>
          </p:cNvSpPr>
          <p:nvPr/>
        </p:nvSpPr>
        <p:spPr bwMode="auto">
          <a:xfrm>
            <a:off x="5400092" y="2463738"/>
            <a:ext cx="2359000" cy="2368022"/>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solidFill>
            <a:schemeClr val="accent1"/>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id-ID" sz="700" dirty="0">
              <a:latin typeface="微软雅黑" panose="020B0503020204020204" pitchFamily="34" charset="-122"/>
            </a:endParaRPr>
          </a:p>
        </p:txBody>
      </p:sp>
      <p:sp>
        <p:nvSpPr>
          <p:cNvPr id="65" name="Oval 89">
            <a:extLst>
              <a:ext uri="{FF2B5EF4-FFF2-40B4-BE49-F238E27FC236}">
                <a16:creationId xmlns:a16="http://schemas.microsoft.com/office/drawing/2014/main" id="{9919ADF8-84C8-486E-B9A2-AABD4D26AACC}"/>
              </a:ext>
            </a:extLst>
          </p:cNvPr>
          <p:cNvSpPr/>
          <p:nvPr/>
        </p:nvSpPr>
        <p:spPr bwMode="auto">
          <a:xfrm>
            <a:off x="1079912" y="4191930"/>
            <a:ext cx="573645" cy="573972"/>
          </a:xfrm>
          <a:prstGeom prst="ellipse">
            <a:avLst/>
          </a:prstGeom>
          <a:solidFill>
            <a:schemeClr val="accent3"/>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66" name="矩形 65">
            <a:extLst>
              <a:ext uri="{FF2B5EF4-FFF2-40B4-BE49-F238E27FC236}">
                <a16:creationId xmlns:a16="http://schemas.microsoft.com/office/drawing/2014/main" id="{71C04AAF-7E6F-4B4B-81FB-7811A8F951A4}"/>
              </a:ext>
            </a:extLst>
          </p:cNvPr>
          <p:cNvSpPr/>
          <p:nvPr/>
        </p:nvSpPr>
        <p:spPr>
          <a:xfrm>
            <a:off x="1727089" y="4205348"/>
            <a:ext cx="2737199" cy="503728"/>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手机上安装正规防病毒软件，定期扫描手机以确保安全。</a:t>
            </a:r>
          </a:p>
        </p:txBody>
      </p:sp>
      <p:sp>
        <p:nvSpPr>
          <p:cNvPr id="67" name="Freeform 133">
            <a:extLst>
              <a:ext uri="{FF2B5EF4-FFF2-40B4-BE49-F238E27FC236}">
                <a16:creationId xmlns:a16="http://schemas.microsoft.com/office/drawing/2014/main" id="{54CB13D7-1011-4ADD-9D97-2D8CA4B4B039}"/>
              </a:ext>
            </a:extLst>
          </p:cNvPr>
          <p:cNvSpPr>
            <a:spLocks noChangeAspect="1" noEditPoints="1"/>
          </p:cNvSpPr>
          <p:nvPr/>
        </p:nvSpPr>
        <p:spPr bwMode="auto">
          <a:xfrm>
            <a:off x="1231733" y="4377910"/>
            <a:ext cx="270000" cy="202013"/>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68" name="Oval 84">
            <a:extLst>
              <a:ext uri="{FF2B5EF4-FFF2-40B4-BE49-F238E27FC236}">
                <a16:creationId xmlns:a16="http://schemas.microsoft.com/office/drawing/2014/main" id="{028A8042-9DEB-4ECC-8BAD-9E50E41F104B}"/>
              </a:ext>
            </a:extLst>
          </p:cNvPr>
          <p:cNvSpPr/>
          <p:nvPr/>
        </p:nvSpPr>
        <p:spPr bwMode="auto">
          <a:xfrm>
            <a:off x="1079912" y="2391730"/>
            <a:ext cx="573645" cy="573972"/>
          </a:xfrm>
          <a:prstGeom prst="ellipse">
            <a:avLst/>
          </a:prstGeom>
          <a:solidFill>
            <a:schemeClr val="accent1"/>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69" name="矩形 68">
            <a:extLst>
              <a:ext uri="{FF2B5EF4-FFF2-40B4-BE49-F238E27FC236}">
                <a16:creationId xmlns:a16="http://schemas.microsoft.com/office/drawing/2014/main" id="{9F2A43D0-52EF-44D3-902B-72AF840BB9C4}"/>
              </a:ext>
            </a:extLst>
          </p:cNvPr>
          <p:cNvSpPr/>
          <p:nvPr/>
        </p:nvSpPr>
        <p:spPr>
          <a:xfrm>
            <a:off x="1715491" y="2528787"/>
            <a:ext cx="2964521" cy="272895"/>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不要贪图便宜随便扫描未知二维码。</a:t>
            </a:r>
          </a:p>
        </p:txBody>
      </p:sp>
      <p:sp>
        <p:nvSpPr>
          <p:cNvPr id="70" name="Freeform 130">
            <a:extLst>
              <a:ext uri="{FF2B5EF4-FFF2-40B4-BE49-F238E27FC236}">
                <a16:creationId xmlns:a16="http://schemas.microsoft.com/office/drawing/2014/main" id="{267AF52B-380A-41C3-B9AD-75905258ACF3}"/>
              </a:ext>
            </a:extLst>
          </p:cNvPr>
          <p:cNvSpPr>
            <a:spLocks noChangeAspect="1" noEditPoints="1"/>
          </p:cNvSpPr>
          <p:nvPr/>
        </p:nvSpPr>
        <p:spPr bwMode="auto">
          <a:xfrm>
            <a:off x="1258733" y="2555752"/>
            <a:ext cx="216000" cy="245930"/>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71" name="Oval 87">
            <a:extLst>
              <a:ext uri="{FF2B5EF4-FFF2-40B4-BE49-F238E27FC236}">
                <a16:creationId xmlns:a16="http://schemas.microsoft.com/office/drawing/2014/main" id="{1EB27411-4E5D-4AB0-A041-2BEB5D4D576A}"/>
              </a:ext>
            </a:extLst>
          </p:cNvPr>
          <p:cNvSpPr/>
          <p:nvPr/>
        </p:nvSpPr>
        <p:spPr bwMode="auto">
          <a:xfrm>
            <a:off x="1079912" y="3291830"/>
            <a:ext cx="573645" cy="573972"/>
          </a:xfrm>
          <a:prstGeom prst="ellipse">
            <a:avLst/>
          </a:prstGeom>
          <a:solidFill>
            <a:schemeClr val="accent2"/>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72" name="矩形 71">
            <a:extLst>
              <a:ext uri="{FF2B5EF4-FFF2-40B4-BE49-F238E27FC236}">
                <a16:creationId xmlns:a16="http://schemas.microsoft.com/office/drawing/2014/main" id="{CD6CB1BF-EDE4-47CC-8AC0-EE72B5D3A784}"/>
              </a:ext>
            </a:extLst>
          </p:cNvPr>
          <p:cNvSpPr/>
          <p:nvPr/>
        </p:nvSpPr>
        <p:spPr>
          <a:xfrm>
            <a:off x="1706313" y="3302918"/>
            <a:ext cx="2757976" cy="503728"/>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扫描二维码后若要求填写个人账户信息，应当毫不犹豫坚决拒绝。</a:t>
            </a:r>
          </a:p>
        </p:txBody>
      </p:sp>
      <p:grpSp>
        <p:nvGrpSpPr>
          <p:cNvPr id="73" name="组合 72">
            <a:extLst>
              <a:ext uri="{FF2B5EF4-FFF2-40B4-BE49-F238E27FC236}">
                <a16:creationId xmlns:a16="http://schemas.microsoft.com/office/drawing/2014/main" id="{13051EA5-EDE5-4D70-A480-17CEA5A75988}"/>
              </a:ext>
            </a:extLst>
          </p:cNvPr>
          <p:cNvGrpSpPr>
            <a:grpSpLocks noChangeAspect="1"/>
          </p:cNvGrpSpPr>
          <p:nvPr/>
        </p:nvGrpSpPr>
        <p:grpSpPr>
          <a:xfrm>
            <a:off x="1231733" y="3459592"/>
            <a:ext cx="270000" cy="238447"/>
            <a:chOff x="10044251" y="4522834"/>
            <a:chExt cx="745082" cy="657806"/>
          </a:xfrm>
          <a:solidFill>
            <a:schemeClr val="bg1"/>
          </a:solidFill>
          <a:effectLst/>
        </p:grpSpPr>
        <p:sp>
          <p:nvSpPr>
            <p:cNvPr id="74" name="Oval 423">
              <a:extLst>
                <a:ext uri="{FF2B5EF4-FFF2-40B4-BE49-F238E27FC236}">
                  <a16:creationId xmlns:a16="http://schemas.microsoft.com/office/drawing/2014/main" id="{9BF7CA28-ED5D-4325-9061-9A6A21ECBD67}"/>
                </a:ext>
              </a:extLst>
            </p:cNvPr>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424">
              <a:extLst>
                <a:ext uri="{FF2B5EF4-FFF2-40B4-BE49-F238E27FC236}">
                  <a16:creationId xmlns:a16="http://schemas.microsoft.com/office/drawing/2014/main" id="{81D492CC-9394-4079-B82E-509F86E1E723}"/>
                </a:ext>
              </a:extLst>
            </p:cNvPr>
            <p:cNvSpPr>
              <a:spLocks/>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6" name="Freeform 425">
              <a:extLst>
                <a:ext uri="{FF2B5EF4-FFF2-40B4-BE49-F238E27FC236}">
                  <a16:creationId xmlns:a16="http://schemas.microsoft.com/office/drawing/2014/main" id="{F53B30FB-C7BC-49FD-8FEC-34365DF60E47}"/>
                </a:ext>
              </a:extLst>
            </p:cNvPr>
            <p:cNvSpPr>
              <a:spLocks/>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7" name="Freeform 426">
              <a:extLst>
                <a:ext uri="{FF2B5EF4-FFF2-40B4-BE49-F238E27FC236}">
                  <a16:creationId xmlns:a16="http://schemas.microsoft.com/office/drawing/2014/main" id="{348F1F10-DD55-4C28-85D0-B3A822A47B5C}"/>
                </a:ext>
              </a:extLst>
            </p:cNvPr>
            <p:cNvSpPr>
              <a:spLocks/>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8" name="Oval 427">
              <a:extLst>
                <a:ext uri="{FF2B5EF4-FFF2-40B4-BE49-F238E27FC236}">
                  <a16:creationId xmlns:a16="http://schemas.microsoft.com/office/drawing/2014/main" id="{466FB8C6-3412-4096-A408-20A3750F00EC}"/>
                </a:ext>
              </a:extLst>
            </p:cNvPr>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9" name="Freeform 428">
              <a:extLst>
                <a:ext uri="{FF2B5EF4-FFF2-40B4-BE49-F238E27FC236}">
                  <a16:creationId xmlns:a16="http://schemas.microsoft.com/office/drawing/2014/main" id="{39B7B610-0BD6-4A8B-88F7-3069980504B8}"/>
                </a:ext>
              </a:extLst>
            </p:cNvPr>
            <p:cNvSpPr>
              <a:spLocks/>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0" name="Oval 429">
              <a:extLst>
                <a:ext uri="{FF2B5EF4-FFF2-40B4-BE49-F238E27FC236}">
                  <a16:creationId xmlns:a16="http://schemas.microsoft.com/office/drawing/2014/main" id="{F9CD2B01-2204-4D4F-B08D-DDFCF11A5D28}"/>
                </a:ext>
              </a:extLst>
            </p:cNvPr>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81" name="矩形 80">
            <a:extLst>
              <a:ext uri="{FF2B5EF4-FFF2-40B4-BE49-F238E27FC236}">
                <a16:creationId xmlns:a16="http://schemas.microsoft.com/office/drawing/2014/main" id="{2CFADA55-E23D-46CD-8735-0047250E5C68}"/>
              </a:ext>
            </a:extLst>
          </p:cNvPr>
          <p:cNvSpPr/>
          <p:nvPr/>
        </p:nvSpPr>
        <p:spPr>
          <a:xfrm>
            <a:off x="5629620" y="3242812"/>
            <a:ext cx="1314362" cy="284693"/>
          </a:xfrm>
          <a:prstGeom prst="rect">
            <a:avLst/>
          </a:prstGeom>
        </p:spPr>
        <p:txBody>
          <a:bodyPr wrap="square" lIns="68580" tIns="34290" rIns="68580" bIns="3429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防范措施</a:t>
            </a:r>
          </a:p>
        </p:txBody>
      </p:sp>
    </p:spTree>
    <p:extLst>
      <p:ext uri="{BB962C8B-B14F-4D97-AF65-F5344CB8AC3E}">
        <p14:creationId xmlns:p14="http://schemas.microsoft.com/office/powerpoint/2010/main" val="2506382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250" fill="hold"/>
                                        <p:tgtEl>
                                          <p:spTgt spid="64"/>
                                        </p:tgtEl>
                                        <p:attrNameLst>
                                          <p:attrName>ppt_w</p:attrName>
                                        </p:attrNameLst>
                                      </p:cBhvr>
                                      <p:tavLst>
                                        <p:tav tm="0">
                                          <p:val>
                                            <p:fltVal val="0"/>
                                          </p:val>
                                        </p:tav>
                                        <p:tav tm="100000">
                                          <p:val>
                                            <p:strVal val="#ppt_w"/>
                                          </p:val>
                                        </p:tav>
                                      </p:tavLst>
                                    </p:anim>
                                    <p:anim calcmode="lin" valueType="num">
                                      <p:cBhvr>
                                        <p:cTn id="8" dur="250" fill="hold"/>
                                        <p:tgtEl>
                                          <p:spTgt spid="64"/>
                                        </p:tgtEl>
                                        <p:attrNameLst>
                                          <p:attrName>ppt_h</p:attrName>
                                        </p:attrNameLst>
                                      </p:cBhvr>
                                      <p:tavLst>
                                        <p:tav tm="0">
                                          <p:val>
                                            <p:fltVal val="0"/>
                                          </p:val>
                                        </p:tav>
                                        <p:tav tm="100000">
                                          <p:val>
                                            <p:strVal val="#ppt_h"/>
                                          </p:val>
                                        </p:tav>
                                      </p:tavLst>
                                    </p:anim>
                                    <p:animEffect transition="in" filter="fade">
                                      <p:cBhvr>
                                        <p:cTn id="9" dur="250"/>
                                        <p:tgtEl>
                                          <p:spTgt spid="64"/>
                                        </p:tgtEl>
                                      </p:cBhvr>
                                    </p:animEffect>
                                  </p:childTnLst>
                                </p:cTn>
                              </p:par>
                              <p:par>
                                <p:cTn id="10" presetID="6" presetClass="emph" presetSubtype="0" decel="100000" fill="hold" grpId="1" nodeType="withEffect">
                                  <p:stCondLst>
                                    <p:cond delay="200"/>
                                  </p:stCondLst>
                                  <p:childTnLst>
                                    <p:animScale>
                                      <p:cBhvr>
                                        <p:cTn id="11" dur="250" fill="hold"/>
                                        <p:tgtEl>
                                          <p:spTgt spid="64"/>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64"/>
                                        </p:tgtEl>
                                      </p:cBhvr>
                                      <p:by x="83000" y="83000"/>
                                    </p:animScale>
                                  </p:childTnLst>
                                </p:cTn>
                              </p:par>
                            </p:childTnLst>
                          </p:cTn>
                        </p:par>
                        <p:par>
                          <p:cTn id="14" fill="hold">
                            <p:stCondLst>
                              <p:cond delay="650"/>
                            </p:stCondLst>
                            <p:childTnLst>
                              <p:par>
                                <p:cTn id="15" presetID="23" presetClass="entr" presetSubtype="528" fill="hold" grpId="0"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 calcmode="lin" valueType="num">
                                      <p:cBhvr>
                                        <p:cTn id="19" dur="500" fill="hold"/>
                                        <p:tgtEl>
                                          <p:spTgt spid="81"/>
                                        </p:tgtEl>
                                        <p:attrNameLst>
                                          <p:attrName>ppt_x</p:attrName>
                                        </p:attrNameLst>
                                      </p:cBhvr>
                                      <p:tavLst>
                                        <p:tav tm="0">
                                          <p:val>
                                            <p:fltVal val="0.5"/>
                                          </p:val>
                                        </p:tav>
                                        <p:tav tm="100000">
                                          <p:val>
                                            <p:strVal val="#ppt_x"/>
                                          </p:val>
                                        </p:tav>
                                      </p:tavLst>
                                    </p:anim>
                                    <p:anim calcmode="lin" valueType="num">
                                      <p:cBhvr>
                                        <p:cTn id="20" dur="500" fill="hold"/>
                                        <p:tgtEl>
                                          <p:spTgt spid="81"/>
                                        </p:tgtEl>
                                        <p:attrNameLst>
                                          <p:attrName>ppt_y</p:attrName>
                                        </p:attrNameLst>
                                      </p:cBhvr>
                                      <p:tavLst>
                                        <p:tav tm="0">
                                          <p:val>
                                            <p:fltVal val="0.5"/>
                                          </p:val>
                                        </p:tav>
                                        <p:tav tm="100000">
                                          <p:val>
                                            <p:strVal val="#ppt_y"/>
                                          </p:val>
                                        </p:tav>
                                      </p:tavLst>
                                    </p:anim>
                                  </p:childTnLst>
                                </p:cTn>
                              </p:par>
                            </p:childTnLst>
                          </p:cTn>
                        </p:par>
                        <p:par>
                          <p:cTn id="21" fill="hold">
                            <p:stCondLst>
                              <p:cond delay="1150"/>
                            </p:stCondLst>
                            <p:childTnLst>
                              <p:par>
                                <p:cTn id="22" presetID="53" presetClass="entr" presetSubtype="16" fill="hold" grpId="0"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250" fill="hold"/>
                                        <p:tgtEl>
                                          <p:spTgt spid="68"/>
                                        </p:tgtEl>
                                        <p:attrNameLst>
                                          <p:attrName>ppt_w</p:attrName>
                                        </p:attrNameLst>
                                      </p:cBhvr>
                                      <p:tavLst>
                                        <p:tav tm="0">
                                          <p:val>
                                            <p:fltVal val="0"/>
                                          </p:val>
                                        </p:tav>
                                        <p:tav tm="100000">
                                          <p:val>
                                            <p:strVal val="#ppt_w"/>
                                          </p:val>
                                        </p:tav>
                                      </p:tavLst>
                                    </p:anim>
                                    <p:anim calcmode="lin" valueType="num">
                                      <p:cBhvr>
                                        <p:cTn id="25" dur="250" fill="hold"/>
                                        <p:tgtEl>
                                          <p:spTgt spid="68"/>
                                        </p:tgtEl>
                                        <p:attrNameLst>
                                          <p:attrName>ppt_h</p:attrName>
                                        </p:attrNameLst>
                                      </p:cBhvr>
                                      <p:tavLst>
                                        <p:tav tm="0">
                                          <p:val>
                                            <p:fltVal val="0"/>
                                          </p:val>
                                        </p:tav>
                                        <p:tav tm="100000">
                                          <p:val>
                                            <p:strVal val="#ppt_h"/>
                                          </p:val>
                                        </p:tav>
                                      </p:tavLst>
                                    </p:anim>
                                    <p:animEffect transition="in" filter="fade">
                                      <p:cBhvr>
                                        <p:cTn id="26" dur="250"/>
                                        <p:tgtEl>
                                          <p:spTgt spid="68"/>
                                        </p:tgtEl>
                                      </p:cBhvr>
                                    </p:animEffect>
                                  </p:childTnLst>
                                </p:cTn>
                              </p:par>
                            </p:childTnLst>
                          </p:cTn>
                        </p:par>
                        <p:par>
                          <p:cTn id="27" fill="hold">
                            <p:stCondLst>
                              <p:cond delay="1400"/>
                            </p:stCondLst>
                            <p:childTnLst>
                              <p:par>
                                <p:cTn id="28" presetID="53" presetClass="entr" presetSubtype="16"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250" fill="hold"/>
                                        <p:tgtEl>
                                          <p:spTgt spid="70"/>
                                        </p:tgtEl>
                                        <p:attrNameLst>
                                          <p:attrName>ppt_w</p:attrName>
                                        </p:attrNameLst>
                                      </p:cBhvr>
                                      <p:tavLst>
                                        <p:tav tm="0">
                                          <p:val>
                                            <p:fltVal val="0"/>
                                          </p:val>
                                        </p:tav>
                                        <p:tav tm="100000">
                                          <p:val>
                                            <p:strVal val="#ppt_w"/>
                                          </p:val>
                                        </p:tav>
                                      </p:tavLst>
                                    </p:anim>
                                    <p:anim calcmode="lin" valueType="num">
                                      <p:cBhvr>
                                        <p:cTn id="31" dur="250" fill="hold"/>
                                        <p:tgtEl>
                                          <p:spTgt spid="70"/>
                                        </p:tgtEl>
                                        <p:attrNameLst>
                                          <p:attrName>ppt_h</p:attrName>
                                        </p:attrNameLst>
                                      </p:cBhvr>
                                      <p:tavLst>
                                        <p:tav tm="0">
                                          <p:val>
                                            <p:fltVal val="0"/>
                                          </p:val>
                                        </p:tav>
                                        <p:tav tm="100000">
                                          <p:val>
                                            <p:strVal val="#ppt_h"/>
                                          </p:val>
                                        </p:tav>
                                      </p:tavLst>
                                    </p:anim>
                                    <p:animEffect transition="in" filter="fade">
                                      <p:cBhvr>
                                        <p:cTn id="32" dur="250"/>
                                        <p:tgtEl>
                                          <p:spTgt spid="70"/>
                                        </p:tgtEl>
                                      </p:cBhvr>
                                    </p:animEffect>
                                  </p:childTnLst>
                                </p:cTn>
                              </p:par>
                            </p:childTnLst>
                          </p:cTn>
                        </p:par>
                        <p:par>
                          <p:cTn id="33" fill="hold">
                            <p:stCondLst>
                              <p:cond delay="16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69"/>
                                        </p:tgtEl>
                                        <p:attrNameLst>
                                          <p:attrName>style.visibility</p:attrName>
                                        </p:attrNameLst>
                                      </p:cBhvr>
                                      <p:to>
                                        <p:strVal val="visible"/>
                                      </p:to>
                                    </p:set>
                                    <p:anim calcmode="lin" valueType="num">
                                      <p:cBhvr>
                                        <p:cTn id="36" dur="250" fill="hold"/>
                                        <p:tgtEl>
                                          <p:spTgt spid="69"/>
                                        </p:tgtEl>
                                        <p:attrNameLst>
                                          <p:attrName>ppt_w</p:attrName>
                                        </p:attrNameLst>
                                      </p:cBhvr>
                                      <p:tavLst>
                                        <p:tav tm="0">
                                          <p:val>
                                            <p:fltVal val="0"/>
                                          </p:val>
                                        </p:tav>
                                        <p:tav tm="100000">
                                          <p:val>
                                            <p:strVal val="#ppt_w"/>
                                          </p:val>
                                        </p:tav>
                                      </p:tavLst>
                                    </p:anim>
                                    <p:anim calcmode="lin" valueType="num">
                                      <p:cBhvr>
                                        <p:cTn id="37" dur="250" fill="hold"/>
                                        <p:tgtEl>
                                          <p:spTgt spid="69"/>
                                        </p:tgtEl>
                                        <p:attrNameLst>
                                          <p:attrName>ppt_h</p:attrName>
                                        </p:attrNameLst>
                                      </p:cBhvr>
                                      <p:tavLst>
                                        <p:tav tm="0">
                                          <p:val>
                                            <p:fltVal val="0"/>
                                          </p:val>
                                        </p:tav>
                                        <p:tav tm="100000">
                                          <p:val>
                                            <p:strVal val="#ppt_h"/>
                                          </p:val>
                                        </p:tav>
                                      </p:tavLst>
                                    </p:anim>
                                    <p:animEffect transition="in" filter="fade">
                                      <p:cBhvr>
                                        <p:cTn id="38" dur="250"/>
                                        <p:tgtEl>
                                          <p:spTgt spid="69"/>
                                        </p:tgtEl>
                                      </p:cBhvr>
                                    </p:animEffect>
                                  </p:childTnLst>
                                </p:cTn>
                              </p:par>
                            </p:childTnLst>
                          </p:cTn>
                        </p:par>
                        <p:par>
                          <p:cTn id="39" fill="hold">
                            <p:stCondLst>
                              <p:cond delay="2275"/>
                            </p:stCondLst>
                            <p:childTnLst>
                              <p:par>
                                <p:cTn id="40" presetID="53" presetClass="entr" presetSubtype="16"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p:cTn id="42" dur="250" fill="hold"/>
                                        <p:tgtEl>
                                          <p:spTgt spid="71"/>
                                        </p:tgtEl>
                                        <p:attrNameLst>
                                          <p:attrName>ppt_w</p:attrName>
                                        </p:attrNameLst>
                                      </p:cBhvr>
                                      <p:tavLst>
                                        <p:tav tm="0">
                                          <p:val>
                                            <p:fltVal val="0"/>
                                          </p:val>
                                        </p:tav>
                                        <p:tav tm="100000">
                                          <p:val>
                                            <p:strVal val="#ppt_w"/>
                                          </p:val>
                                        </p:tav>
                                      </p:tavLst>
                                    </p:anim>
                                    <p:anim calcmode="lin" valueType="num">
                                      <p:cBhvr>
                                        <p:cTn id="43" dur="250" fill="hold"/>
                                        <p:tgtEl>
                                          <p:spTgt spid="71"/>
                                        </p:tgtEl>
                                        <p:attrNameLst>
                                          <p:attrName>ppt_h</p:attrName>
                                        </p:attrNameLst>
                                      </p:cBhvr>
                                      <p:tavLst>
                                        <p:tav tm="0">
                                          <p:val>
                                            <p:fltVal val="0"/>
                                          </p:val>
                                        </p:tav>
                                        <p:tav tm="100000">
                                          <p:val>
                                            <p:strVal val="#ppt_h"/>
                                          </p:val>
                                        </p:tav>
                                      </p:tavLst>
                                    </p:anim>
                                    <p:animEffect transition="in" filter="fade">
                                      <p:cBhvr>
                                        <p:cTn id="44" dur="250"/>
                                        <p:tgtEl>
                                          <p:spTgt spid="71"/>
                                        </p:tgtEl>
                                      </p:cBhvr>
                                    </p:animEffect>
                                  </p:childTnLst>
                                </p:cTn>
                              </p:par>
                            </p:childTnLst>
                          </p:cTn>
                        </p:par>
                        <p:par>
                          <p:cTn id="45" fill="hold">
                            <p:stCondLst>
                              <p:cond delay="2525"/>
                            </p:stCondLst>
                            <p:childTnLst>
                              <p:par>
                                <p:cTn id="46" presetID="53" presetClass="entr" presetSubtype="16"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p:cTn id="48" dur="250" fill="hold"/>
                                        <p:tgtEl>
                                          <p:spTgt spid="73"/>
                                        </p:tgtEl>
                                        <p:attrNameLst>
                                          <p:attrName>ppt_w</p:attrName>
                                        </p:attrNameLst>
                                      </p:cBhvr>
                                      <p:tavLst>
                                        <p:tav tm="0">
                                          <p:val>
                                            <p:fltVal val="0"/>
                                          </p:val>
                                        </p:tav>
                                        <p:tav tm="100000">
                                          <p:val>
                                            <p:strVal val="#ppt_w"/>
                                          </p:val>
                                        </p:tav>
                                      </p:tavLst>
                                    </p:anim>
                                    <p:anim calcmode="lin" valueType="num">
                                      <p:cBhvr>
                                        <p:cTn id="49" dur="250" fill="hold"/>
                                        <p:tgtEl>
                                          <p:spTgt spid="73"/>
                                        </p:tgtEl>
                                        <p:attrNameLst>
                                          <p:attrName>ppt_h</p:attrName>
                                        </p:attrNameLst>
                                      </p:cBhvr>
                                      <p:tavLst>
                                        <p:tav tm="0">
                                          <p:val>
                                            <p:fltVal val="0"/>
                                          </p:val>
                                        </p:tav>
                                        <p:tav tm="100000">
                                          <p:val>
                                            <p:strVal val="#ppt_h"/>
                                          </p:val>
                                        </p:tav>
                                      </p:tavLst>
                                    </p:anim>
                                    <p:animEffect transition="in" filter="fade">
                                      <p:cBhvr>
                                        <p:cTn id="50" dur="250"/>
                                        <p:tgtEl>
                                          <p:spTgt spid="73"/>
                                        </p:tgtEl>
                                      </p:cBhvr>
                                    </p:animEffect>
                                  </p:childTnLst>
                                </p:cTn>
                              </p:par>
                            </p:childTnLst>
                          </p:cTn>
                        </p:par>
                        <p:par>
                          <p:cTn id="51" fill="hold">
                            <p:stCondLst>
                              <p:cond delay="2775"/>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72"/>
                                        </p:tgtEl>
                                        <p:attrNameLst>
                                          <p:attrName>style.visibility</p:attrName>
                                        </p:attrNameLst>
                                      </p:cBhvr>
                                      <p:to>
                                        <p:strVal val="visible"/>
                                      </p:to>
                                    </p:set>
                                    <p:anim calcmode="lin" valueType="num">
                                      <p:cBhvr>
                                        <p:cTn id="54" dur="250" fill="hold"/>
                                        <p:tgtEl>
                                          <p:spTgt spid="72"/>
                                        </p:tgtEl>
                                        <p:attrNameLst>
                                          <p:attrName>ppt_w</p:attrName>
                                        </p:attrNameLst>
                                      </p:cBhvr>
                                      <p:tavLst>
                                        <p:tav tm="0">
                                          <p:val>
                                            <p:fltVal val="0"/>
                                          </p:val>
                                        </p:tav>
                                        <p:tav tm="100000">
                                          <p:val>
                                            <p:strVal val="#ppt_w"/>
                                          </p:val>
                                        </p:tav>
                                      </p:tavLst>
                                    </p:anim>
                                    <p:anim calcmode="lin" valueType="num">
                                      <p:cBhvr>
                                        <p:cTn id="55" dur="250" fill="hold"/>
                                        <p:tgtEl>
                                          <p:spTgt spid="72"/>
                                        </p:tgtEl>
                                        <p:attrNameLst>
                                          <p:attrName>ppt_h</p:attrName>
                                        </p:attrNameLst>
                                      </p:cBhvr>
                                      <p:tavLst>
                                        <p:tav tm="0">
                                          <p:val>
                                            <p:fltVal val="0"/>
                                          </p:val>
                                        </p:tav>
                                        <p:tav tm="100000">
                                          <p:val>
                                            <p:strVal val="#ppt_h"/>
                                          </p:val>
                                        </p:tav>
                                      </p:tavLst>
                                    </p:anim>
                                    <p:animEffect transition="in" filter="fade">
                                      <p:cBhvr>
                                        <p:cTn id="56" dur="250"/>
                                        <p:tgtEl>
                                          <p:spTgt spid="72"/>
                                        </p:tgtEl>
                                      </p:cBhvr>
                                    </p:animEffect>
                                  </p:childTnLst>
                                </p:cTn>
                              </p:par>
                            </p:childTnLst>
                          </p:cTn>
                        </p:par>
                        <p:par>
                          <p:cTn id="57" fill="hold">
                            <p:stCondLst>
                              <p:cond delay="3725"/>
                            </p:stCondLst>
                            <p:childTnLst>
                              <p:par>
                                <p:cTn id="58" presetID="53" presetClass="entr" presetSubtype="16"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p:cTn id="60" dur="250" fill="hold"/>
                                        <p:tgtEl>
                                          <p:spTgt spid="65"/>
                                        </p:tgtEl>
                                        <p:attrNameLst>
                                          <p:attrName>ppt_w</p:attrName>
                                        </p:attrNameLst>
                                      </p:cBhvr>
                                      <p:tavLst>
                                        <p:tav tm="0">
                                          <p:val>
                                            <p:fltVal val="0"/>
                                          </p:val>
                                        </p:tav>
                                        <p:tav tm="100000">
                                          <p:val>
                                            <p:strVal val="#ppt_w"/>
                                          </p:val>
                                        </p:tav>
                                      </p:tavLst>
                                    </p:anim>
                                    <p:anim calcmode="lin" valueType="num">
                                      <p:cBhvr>
                                        <p:cTn id="61" dur="250" fill="hold"/>
                                        <p:tgtEl>
                                          <p:spTgt spid="65"/>
                                        </p:tgtEl>
                                        <p:attrNameLst>
                                          <p:attrName>ppt_h</p:attrName>
                                        </p:attrNameLst>
                                      </p:cBhvr>
                                      <p:tavLst>
                                        <p:tav tm="0">
                                          <p:val>
                                            <p:fltVal val="0"/>
                                          </p:val>
                                        </p:tav>
                                        <p:tav tm="100000">
                                          <p:val>
                                            <p:strVal val="#ppt_h"/>
                                          </p:val>
                                        </p:tav>
                                      </p:tavLst>
                                    </p:anim>
                                    <p:animEffect transition="in" filter="fade">
                                      <p:cBhvr>
                                        <p:cTn id="62" dur="250"/>
                                        <p:tgtEl>
                                          <p:spTgt spid="65"/>
                                        </p:tgtEl>
                                      </p:cBhvr>
                                    </p:animEffect>
                                  </p:childTnLst>
                                </p:cTn>
                              </p:par>
                            </p:childTnLst>
                          </p:cTn>
                        </p:par>
                        <p:par>
                          <p:cTn id="63" fill="hold">
                            <p:stCondLst>
                              <p:cond delay="3975"/>
                            </p:stCondLst>
                            <p:childTnLst>
                              <p:par>
                                <p:cTn id="64" presetID="53" presetClass="entr" presetSubtype="16" fill="hold" grpId="0" nodeType="afterEffect">
                                  <p:stCondLst>
                                    <p:cond delay="0"/>
                                  </p:stCondLst>
                                  <p:childTnLst>
                                    <p:set>
                                      <p:cBhvr>
                                        <p:cTn id="65" dur="1" fill="hold">
                                          <p:stCondLst>
                                            <p:cond delay="0"/>
                                          </p:stCondLst>
                                        </p:cTn>
                                        <p:tgtEl>
                                          <p:spTgt spid="67"/>
                                        </p:tgtEl>
                                        <p:attrNameLst>
                                          <p:attrName>style.visibility</p:attrName>
                                        </p:attrNameLst>
                                      </p:cBhvr>
                                      <p:to>
                                        <p:strVal val="visible"/>
                                      </p:to>
                                    </p:set>
                                    <p:anim calcmode="lin" valueType="num">
                                      <p:cBhvr>
                                        <p:cTn id="66" dur="250" fill="hold"/>
                                        <p:tgtEl>
                                          <p:spTgt spid="67"/>
                                        </p:tgtEl>
                                        <p:attrNameLst>
                                          <p:attrName>ppt_w</p:attrName>
                                        </p:attrNameLst>
                                      </p:cBhvr>
                                      <p:tavLst>
                                        <p:tav tm="0">
                                          <p:val>
                                            <p:fltVal val="0"/>
                                          </p:val>
                                        </p:tav>
                                        <p:tav tm="100000">
                                          <p:val>
                                            <p:strVal val="#ppt_w"/>
                                          </p:val>
                                        </p:tav>
                                      </p:tavLst>
                                    </p:anim>
                                    <p:anim calcmode="lin" valueType="num">
                                      <p:cBhvr>
                                        <p:cTn id="67" dur="250" fill="hold"/>
                                        <p:tgtEl>
                                          <p:spTgt spid="67"/>
                                        </p:tgtEl>
                                        <p:attrNameLst>
                                          <p:attrName>ppt_h</p:attrName>
                                        </p:attrNameLst>
                                      </p:cBhvr>
                                      <p:tavLst>
                                        <p:tav tm="0">
                                          <p:val>
                                            <p:fltVal val="0"/>
                                          </p:val>
                                        </p:tav>
                                        <p:tav tm="100000">
                                          <p:val>
                                            <p:strVal val="#ppt_h"/>
                                          </p:val>
                                        </p:tav>
                                      </p:tavLst>
                                    </p:anim>
                                    <p:animEffect transition="in" filter="fade">
                                      <p:cBhvr>
                                        <p:cTn id="68" dur="250"/>
                                        <p:tgtEl>
                                          <p:spTgt spid="67"/>
                                        </p:tgtEl>
                                      </p:cBhvr>
                                    </p:animEffect>
                                  </p:childTnLst>
                                </p:cTn>
                              </p:par>
                            </p:childTnLst>
                          </p:cTn>
                        </p:par>
                        <p:par>
                          <p:cTn id="69" fill="hold">
                            <p:stCondLst>
                              <p:cond delay="4225"/>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66"/>
                                        </p:tgtEl>
                                        <p:attrNameLst>
                                          <p:attrName>style.visibility</p:attrName>
                                        </p:attrNameLst>
                                      </p:cBhvr>
                                      <p:to>
                                        <p:strVal val="visible"/>
                                      </p:to>
                                    </p:set>
                                    <p:anim calcmode="lin" valueType="num">
                                      <p:cBhvr>
                                        <p:cTn id="72" dur="250" fill="hold"/>
                                        <p:tgtEl>
                                          <p:spTgt spid="66"/>
                                        </p:tgtEl>
                                        <p:attrNameLst>
                                          <p:attrName>ppt_w</p:attrName>
                                        </p:attrNameLst>
                                      </p:cBhvr>
                                      <p:tavLst>
                                        <p:tav tm="0">
                                          <p:val>
                                            <p:fltVal val="0"/>
                                          </p:val>
                                        </p:tav>
                                        <p:tav tm="100000">
                                          <p:val>
                                            <p:strVal val="#ppt_w"/>
                                          </p:val>
                                        </p:tav>
                                      </p:tavLst>
                                    </p:anim>
                                    <p:anim calcmode="lin" valueType="num">
                                      <p:cBhvr>
                                        <p:cTn id="73" dur="250" fill="hold"/>
                                        <p:tgtEl>
                                          <p:spTgt spid="66"/>
                                        </p:tgtEl>
                                        <p:attrNameLst>
                                          <p:attrName>ppt_h</p:attrName>
                                        </p:attrNameLst>
                                      </p:cBhvr>
                                      <p:tavLst>
                                        <p:tav tm="0">
                                          <p:val>
                                            <p:fltVal val="0"/>
                                          </p:val>
                                        </p:tav>
                                        <p:tav tm="100000">
                                          <p:val>
                                            <p:strVal val="#ppt_h"/>
                                          </p:val>
                                        </p:tav>
                                      </p:tavLst>
                                    </p:anim>
                                    <p:animEffect transition="in" filter="fade">
                                      <p:cBhvr>
                                        <p:cTn id="74" dur="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4" grpId="2" animBg="1"/>
      <p:bldP spid="65" grpId="0" animBg="1"/>
      <p:bldP spid="66" grpId="0"/>
      <p:bldP spid="67" grpId="0" animBg="1"/>
      <p:bldP spid="68" grpId="0" animBg="1"/>
      <p:bldP spid="69" grpId="0"/>
      <p:bldP spid="70" grpId="0" animBg="1"/>
      <p:bldP spid="71" grpId="0" animBg="1"/>
      <p:bldP spid="72" grpId="0"/>
      <p:bldP spid="8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79017153-ADC3-461E-9D54-B97E6136EBD4}"/>
              </a:ext>
            </a:extLst>
          </p:cNvPr>
          <p:cNvCxnSpPr>
            <a:cxnSpLocks/>
          </p:cNvCxnSpPr>
          <p:nvPr/>
        </p:nvCxnSpPr>
        <p:spPr>
          <a:xfrm flipV="1">
            <a:off x="2767814" y="4065230"/>
            <a:ext cx="0" cy="448316"/>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a:extLst>
              <a:ext uri="{FF2B5EF4-FFF2-40B4-BE49-F238E27FC236}">
                <a16:creationId xmlns:a16="http://schemas.microsoft.com/office/drawing/2014/main" id="{7EA79F1E-DA54-4F51-9E04-35C1FECA67FB}"/>
              </a:ext>
            </a:extLst>
          </p:cNvPr>
          <p:cNvCxnSpPr>
            <a:cxnSpLocks/>
          </p:cNvCxnSpPr>
          <p:nvPr/>
        </p:nvCxnSpPr>
        <p:spPr>
          <a:xfrm flipV="1">
            <a:off x="3853678" y="3324083"/>
            <a:ext cx="0" cy="168212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a:extLst>
              <a:ext uri="{FF2B5EF4-FFF2-40B4-BE49-F238E27FC236}">
                <a16:creationId xmlns:a16="http://schemas.microsoft.com/office/drawing/2014/main" id="{793D9CE9-99D1-4681-826D-18E0F15124C2}"/>
              </a:ext>
            </a:extLst>
          </p:cNvPr>
          <p:cNvCxnSpPr>
            <a:cxnSpLocks/>
          </p:cNvCxnSpPr>
          <p:nvPr/>
        </p:nvCxnSpPr>
        <p:spPr>
          <a:xfrm flipV="1">
            <a:off x="4954056" y="2771625"/>
            <a:ext cx="0" cy="1338365"/>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id="{DD53B859-0045-4AFA-B9E1-462CE5957690}"/>
              </a:ext>
            </a:extLst>
          </p:cNvPr>
          <p:cNvCxnSpPr>
            <a:cxnSpLocks/>
            <a:endCxn id="18" idx="2"/>
          </p:cNvCxnSpPr>
          <p:nvPr/>
        </p:nvCxnSpPr>
        <p:spPr>
          <a:xfrm flipH="1" flipV="1">
            <a:off x="6027937" y="3840209"/>
            <a:ext cx="26498" cy="84315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6" name="矩形 5">
            <a:extLst>
              <a:ext uri="{FF2B5EF4-FFF2-40B4-BE49-F238E27FC236}">
                <a16:creationId xmlns:a16="http://schemas.microsoft.com/office/drawing/2014/main" id="{A5AE5861-F59C-4E23-AB58-94FDC53E04ED}"/>
              </a:ext>
            </a:extLst>
          </p:cNvPr>
          <p:cNvSpPr/>
          <p:nvPr/>
        </p:nvSpPr>
        <p:spPr>
          <a:xfrm>
            <a:off x="4018868" y="4315330"/>
            <a:ext cx="902779" cy="328920"/>
          </a:xfrm>
          <a:prstGeom prst="rect">
            <a:avLst/>
          </a:prstGeom>
        </p:spPr>
        <p:txBody>
          <a:bodyPr wrap="none" lIns="91424" tIns="45712" rIns="91424" bIns="45712" anchor="ctr">
            <a:spAutoFit/>
          </a:bodyPr>
          <a:lstStyle/>
          <a:p>
            <a:pPr algn="just">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防范措施</a:t>
            </a:r>
          </a:p>
        </p:txBody>
      </p:sp>
      <p:sp>
        <p:nvSpPr>
          <p:cNvPr id="7" name="矩形 6">
            <a:extLst>
              <a:ext uri="{FF2B5EF4-FFF2-40B4-BE49-F238E27FC236}">
                <a16:creationId xmlns:a16="http://schemas.microsoft.com/office/drawing/2014/main" id="{BE647FA4-A1FA-42AC-AE92-AC5F12C30C58}"/>
              </a:ext>
            </a:extLst>
          </p:cNvPr>
          <p:cNvSpPr/>
          <p:nvPr/>
        </p:nvSpPr>
        <p:spPr>
          <a:xfrm>
            <a:off x="225849" y="3723878"/>
            <a:ext cx="2077899" cy="410609"/>
          </a:xfrm>
          <a:prstGeom prst="rect">
            <a:avLst/>
          </a:prstGeom>
        </p:spPr>
        <p:txBody>
          <a:bodyPr wrap="square" lIns="91424" tIns="45712" rIns="91424" bIns="45712">
            <a:spAutoFit/>
          </a:bodyPr>
          <a:lstStyle/>
          <a:p>
            <a:pPr algn="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不要随意领取和购买来历不明的移动电源，如有需要，应从正规渠道购买。</a:t>
            </a:r>
          </a:p>
        </p:txBody>
      </p:sp>
      <p:sp>
        <p:nvSpPr>
          <p:cNvPr id="8" name="矩形 7">
            <a:extLst>
              <a:ext uri="{FF2B5EF4-FFF2-40B4-BE49-F238E27FC236}">
                <a16:creationId xmlns:a16="http://schemas.microsoft.com/office/drawing/2014/main" id="{7E419FEA-4628-4508-9D0F-33E91093DDCF}"/>
              </a:ext>
            </a:extLst>
          </p:cNvPr>
          <p:cNvSpPr/>
          <p:nvPr/>
        </p:nvSpPr>
        <p:spPr>
          <a:xfrm>
            <a:off x="1459561" y="2924023"/>
            <a:ext cx="2077899" cy="244410"/>
          </a:xfrm>
          <a:prstGeom prst="rect">
            <a:avLst/>
          </a:prstGeom>
        </p:spPr>
        <p:txBody>
          <a:bodyPr wrap="square" lIns="91424" tIns="45712" rIns="91424" bIns="45712">
            <a:spAutoFit/>
          </a:bodyPr>
          <a:lstStyle/>
          <a:p>
            <a:pPr algn="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尽量不借用陌生人的充电宝。</a:t>
            </a:r>
          </a:p>
        </p:txBody>
      </p:sp>
      <p:sp>
        <p:nvSpPr>
          <p:cNvPr id="9" name="矩形 8">
            <a:extLst>
              <a:ext uri="{FF2B5EF4-FFF2-40B4-BE49-F238E27FC236}">
                <a16:creationId xmlns:a16="http://schemas.microsoft.com/office/drawing/2014/main" id="{A02FABBD-FC11-46E9-ADD6-B71B983CD386}"/>
              </a:ext>
            </a:extLst>
          </p:cNvPr>
          <p:cNvSpPr/>
          <p:nvPr/>
        </p:nvSpPr>
        <p:spPr>
          <a:xfrm>
            <a:off x="6387289" y="3336876"/>
            <a:ext cx="2193041" cy="576808"/>
          </a:xfrm>
          <a:prstGeom prst="rect">
            <a:avLst/>
          </a:prstGeom>
        </p:spPr>
        <p:txBody>
          <a:bodyPr wrap="square" lIns="91424" tIns="45712" rIns="91424" bIns="45712">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连接充电宝时，若手机上弹出“是否信任”的提示，不要点击“信任”选项，并提高警惕。</a:t>
            </a:r>
          </a:p>
        </p:txBody>
      </p:sp>
      <p:sp>
        <p:nvSpPr>
          <p:cNvPr id="10" name="矩形 9">
            <a:extLst>
              <a:ext uri="{FF2B5EF4-FFF2-40B4-BE49-F238E27FC236}">
                <a16:creationId xmlns:a16="http://schemas.microsoft.com/office/drawing/2014/main" id="{CE3FC2DA-61FC-4970-9BFC-E99DD81174C2}"/>
              </a:ext>
            </a:extLst>
          </p:cNvPr>
          <p:cNvSpPr/>
          <p:nvPr/>
        </p:nvSpPr>
        <p:spPr>
          <a:xfrm>
            <a:off x="5272669" y="2484201"/>
            <a:ext cx="2503687" cy="410609"/>
          </a:xfrm>
          <a:prstGeom prst="rect">
            <a:avLst/>
          </a:prstGeom>
        </p:spPr>
        <p:txBody>
          <a:bodyPr wrap="square" lIns="91424" tIns="45712" rIns="91424" bIns="45712">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最好使用直充电源，谨慎使用公共场所提供的免费充电接口。</a:t>
            </a:r>
          </a:p>
        </p:txBody>
      </p:sp>
      <p:sp>
        <p:nvSpPr>
          <p:cNvPr id="11" name="椭圆 10">
            <a:extLst>
              <a:ext uri="{FF2B5EF4-FFF2-40B4-BE49-F238E27FC236}">
                <a16:creationId xmlns:a16="http://schemas.microsoft.com/office/drawing/2014/main" id="{92F14209-8E42-4591-9AD2-C6526FC61D58}"/>
              </a:ext>
            </a:extLst>
          </p:cNvPr>
          <p:cNvSpPr/>
          <p:nvPr/>
        </p:nvSpPr>
        <p:spPr>
          <a:xfrm>
            <a:off x="2744376" y="3879441"/>
            <a:ext cx="3451766" cy="1160436"/>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solidFill>
                <a:schemeClr val="tx1">
                  <a:lumMod val="85000"/>
                  <a:lumOff val="15000"/>
                </a:schemeClr>
              </a:solidFill>
            </a:endParaRPr>
          </a:p>
        </p:txBody>
      </p:sp>
      <p:sp>
        <p:nvSpPr>
          <p:cNvPr id="12" name="椭圆 11">
            <a:extLst>
              <a:ext uri="{FF2B5EF4-FFF2-40B4-BE49-F238E27FC236}">
                <a16:creationId xmlns:a16="http://schemas.microsoft.com/office/drawing/2014/main" id="{F1FB07A5-F23F-46F1-8238-01F05FA6F6D5}"/>
              </a:ext>
            </a:extLst>
          </p:cNvPr>
          <p:cNvSpPr/>
          <p:nvPr/>
        </p:nvSpPr>
        <p:spPr>
          <a:xfrm>
            <a:off x="3296990" y="4065230"/>
            <a:ext cx="2346553" cy="788879"/>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solidFill>
                <a:schemeClr val="tx1">
                  <a:lumMod val="85000"/>
                  <a:lumOff val="15000"/>
                </a:schemeClr>
              </a:solidFill>
            </a:endParaRPr>
          </a:p>
        </p:txBody>
      </p:sp>
      <p:grpSp>
        <p:nvGrpSpPr>
          <p:cNvPr id="13" name="组合 12">
            <a:extLst>
              <a:ext uri="{FF2B5EF4-FFF2-40B4-BE49-F238E27FC236}">
                <a16:creationId xmlns:a16="http://schemas.microsoft.com/office/drawing/2014/main" id="{D4F9AB44-DEC2-4346-AF82-389E4F873C07}"/>
              </a:ext>
            </a:extLst>
          </p:cNvPr>
          <p:cNvGrpSpPr/>
          <p:nvPr/>
        </p:nvGrpSpPr>
        <p:grpSpPr>
          <a:xfrm>
            <a:off x="2449798" y="3527709"/>
            <a:ext cx="589156" cy="589303"/>
            <a:chOff x="1505114" y="3434341"/>
            <a:chExt cx="589156" cy="589303"/>
          </a:xfrm>
        </p:grpSpPr>
        <p:sp>
          <p:nvSpPr>
            <p:cNvPr id="14" name="Oval 53">
              <a:extLst>
                <a:ext uri="{FF2B5EF4-FFF2-40B4-BE49-F238E27FC236}">
                  <a16:creationId xmlns:a16="http://schemas.microsoft.com/office/drawing/2014/main" id="{7A2936B1-2F17-46BC-B36C-2EF2BB973DDF}"/>
                </a:ext>
              </a:extLst>
            </p:cNvPr>
            <p:cNvSpPr>
              <a:spLocks noChangeArrowheads="1"/>
            </p:cNvSpPr>
            <p:nvPr/>
          </p:nvSpPr>
          <p:spPr bwMode="auto">
            <a:xfrm>
              <a:off x="1505114" y="3434341"/>
              <a:ext cx="589156" cy="589303"/>
            </a:xfrm>
            <a:prstGeom prst="ellipse">
              <a:avLst/>
            </a:prstGeom>
            <a:solidFill>
              <a:schemeClr val="accent3"/>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9">
              <a:extLst>
                <a:ext uri="{FF2B5EF4-FFF2-40B4-BE49-F238E27FC236}">
                  <a16:creationId xmlns:a16="http://schemas.microsoft.com/office/drawing/2014/main" id="{338EEAA1-96E0-4972-B553-6CF546FD1395}"/>
                </a:ext>
              </a:extLst>
            </p:cNvPr>
            <p:cNvSpPr txBox="1"/>
            <p:nvPr/>
          </p:nvSpPr>
          <p:spPr>
            <a:xfrm>
              <a:off x="1620346" y="3488802"/>
              <a:ext cx="341760"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A</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16" name="组合 15">
            <a:extLst>
              <a:ext uri="{FF2B5EF4-FFF2-40B4-BE49-F238E27FC236}">
                <a16:creationId xmlns:a16="http://schemas.microsoft.com/office/drawing/2014/main" id="{A6C04F22-CA88-4947-85D0-D515747DC023}"/>
              </a:ext>
            </a:extLst>
          </p:cNvPr>
          <p:cNvGrpSpPr/>
          <p:nvPr/>
        </p:nvGrpSpPr>
        <p:grpSpPr>
          <a:xfrm>
            <a:off x="5741824" y="3324083"/>
            <a:ext cx="589156" cy="589303"/>
            <a:chOff x="1505114" y="3434341"/>
            <a:chExt cx="589156" cy="589303"/>
          </a:xfrm>
        </p:grpSpPr>
        <p:sp>
          <p:nvSpPr>
            <p:cNvPr id="17" name="Oval 53">
              <a:extLst>
                <a:ext uri="{FF2B5EF4-FFF2-40B4-BE49-F238E27FC236}">
                  <a16:creationId xmlns:a16="http://schemas.microsoft.com/office/drawing/2014/main" id="{6181D9CB-D56B-44DE-9237-13C2739A760B}"/>
                </a:ext>
              </a:extLst>
            </p:cNvPr>
            <p:cNvSpPr>
              <a:spLocks noChangeArrowheads="1"/>
            </p:cNvSpPr>
            <p:nvPr/>
          </p:nvSpPr>
          <p:spPr bwMode="auto">
            <a:xfrm>
              <a:off x="1505114" y="3434341"/>
              <a:ext cx="589156" cy="589303"/>
            </a:xfrm>
            <a:prstGeom prst="ellipse">
              <a:avLst/>
            </a:prstGeom>
            <a:solidFill>
              <a:schemeClr val="bg2">
                <a:lumMod val="50000"/>
              </a:schemeClr>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9">
              <a:extLst>
                <a:ext uri="{FF2B5EF4-FFF2-40B4-BE49-F238E27FC236}">
                  <a16:creationId xmlns:a16="http://schemas.microsoft.com/office/drawing/2014/main" id="{1D337682-C2DC-4B9E-9121-81ACC03ABE6D}"/>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D</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19" name="组合 18">
            <a:extLst>
              <a:ext uri="{FF2B5EF4-FFF2-40B4-BE49-F238E27FC236}">
                <a16:creationId xmlns:a16="http://schemas.microsoft.com/office/drawing/2014/main" id="{65C96240-798B-4243-89CA-CBA42DCD47C7}"/>
              </a:ext>
            </a:extLst>
          </p:cNvPr>
          <p:cNvGrpSpPr/>
          <p:nvPr/>
        </p:nvGrpSpPr>
        <p:grpSpPr>
          <a:xfrm>
            <a:off x="4619891" y="2355726"/>
            <a:ext cx="589156" cy="589303"/>
            <a:chOff x="1505114" y="3434341"/>
            <a:chExt cx="589156" cy="589303"/>
          </a:xfrm>
        </p:grpSpPr>
        <p:sp>
          <p:nvSpPr>
            <p:cNvPr id="20" name="Oval 53">
              <a:extLst>
                <a:ext uri="{FF2B5EF4-FFF2-40B4-BE49-F238E27FC236}">
                  <a16:creationId xmlns:a16="http://schemas.microsoft.com/office/drawing/2014/main" id="{49466390-44D3-4FB5-80EB-081EEFE14395}"/>
                </a:ext>
              </a:extLst>
            </p:cNvPr>
            <p:cNvSpPr>
              <a:spLocks noChangeArrowheads="1"/>
            </p:cNvSpPr>
            <p:nvPr/>
          </p:nvSpPr>
          <p:spPr bwMode="auto">
            <a:xfrm>
              <a:off x="1505114" y="3434341"/>
              <a:ext cx="589156" cy="589303"/>
            </a:xfrm>
            <a:prstGeom prst="ellipse">
              <a:avLst/>
            </a:prstGeom>
            <a:solidFill>
              <a:schemeClr val="accent1"/>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9">
              <a:extLst>
                <a:ext uri="{FF2B5EF4-FFF2-40B4-BE49-F238E27FC236}">
                  <a16:creationId xmlns:a16="http://schemas.microsoft.com/office/drawing/2014/main" id="{4642046B-F125-4BD1-9C54-CA27B2D3D5F7}"/>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C</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22" name="组合 21">
            <a:extLst>
              <a:ext uri="{FF2B5EF4-FFF2-40B4-BE49-F238E27FC236}">
                <a16:creationId xmlns:a16="http://schemas.microsoft.com/office/drawing/2014/main" id="{672C791C-F489-4FC5-A742-8F818105F37C}"/>
              </a:ext>
            </a:extLst>
          </p:cNvPr>
          <p:cNvGrpSpPr/>
          <p:nvPr/>
        </p:nvGrpSpPr>
        <p:grpSpPr>
          <a:xfrm>
            <a:off x="3570385" y="2924031"/>
            <a:ext cx="589156" cy="589303"/>
            <a:chOff x="1505114" y="3434341"/>
            <a:chExt cx="589156" cy="589303"/>
          </a:xfrm>
        </p:grpSpPr>
        <p:sp>
          <p:nvSpPr>
            <p:cNvPr id="23" name="Oval 53">
              <a:extLst>
                <a:ext uri="{FF2B5EF4-FFF2-40B4-BE49-F238E27FC236}">
                  <a16:creationId xmlns:a16="http://schemas.microsoft.com/office/drawing/2014/main" id="{EF460A45-9193-4A11-9878-8C706D858B90}"/>
                </a:ext>
              </a:extLst>
            </p:cNvPr>
            <p:cNvSpPr>
              <a:spLocks noChangeArrowheads="1"/>
            </p:cNvSpPr>
            <p:nvPr/>
          </p:nvSpPr>
          <p:spPr bwMode="auto">
            <a:xfrm>
              <a:off x="1505114" y="3434341"/>
              <a:ext cx="589156" cy="589303"/>
            </a:xfrm>
            <a:prstGeom prst="ellipse">
              <a:avLst/>
            </a:prstGeom>
            <a:solidFill>
              <a:schemeClr val="accent2"/>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9">
              <a:extLst>
                <a:ext uri="{FF2B5EF4-FFF2-40B4-BE49-F238E27FC236}">
                  <a16:creationId xmlns:a16="http://schemas.microsoft.com/office/drawing/2014/main" id="{D18ABBFE-26E4-4FFB-A776-5150F4E67183}"/>
                </a:ext>
              </a:extLst>
            </p:cNvPr>
            <p:cNvSpPr txBox="1"/>
            <p:nvPr/>
          </p:nvSpPr>
          <p:spPr>
            <a:xfrm>
              <a:off x="1613933" y="3488802"/>
              <a:ext cx="354584"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B</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6.</a:t>
            </a:r>
            <a:r>
              <a:rPr lang="zh-CN" altLang="en-US" sz="1600" dirty="0">
                <a:solidFill>
                  <a:schemeClr val="accent1"/>
                </a:solidFill>
                <a:ea typeface="微软雅黑" panose="020B0503020204020204" pitchFamily="34" charset="-122"/>
              </a:rPr>
              <a:t>充电宝的安全防范</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69"/>
            <a:ext cx="9144000" cy="116652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4016" y="987574"/>
            <a:ext cx="8928484" cy="1132041"/>
          </a:xfrm>
          <a:prstGeom prst="rect">
            <a:avLst/>
          </a:prstGeom>
          <a:noFill/>
        </p:spPr>
        <p:txBody>
          <a:bodyPr wrap="square" rtlCol="0">
            <a:spAutoFit/>
          </a:bodyPr>
          <a:lstStyle/>
          <a:p>
            <a:pPr indent="288000">
              <a:lnSpc>
                <a:spcPct val="114000"/>
              </a:lnSpc>
            </a:pPr>
            <a:r>
              <a:rPr lang="zh-CN" altLang="en-US" sz="1200" dirty="0">
                <a:solidFill>
                  <a:schemeClr val="tx1">
                    <a:lumMod val="85000"/>
                    <a:lumOff val="15000"/>
                  </a:schemeClr>
                </a:solidFill>
                <a:ea typeface="思源黑体 CN Normal" panose="020B0400000000000000" pitchFamily="34" charset="-122"/>
              </a:rPr>
              <a:t>随着移动互联网的兴起，掌上移动电子设备成为人们日常生活中不可或缺的工具，作为移动电源的充电宝可以在我们外出时为手机等电子设备提供电力续航，因而在生活中也占据了举足轻重的位置。可许多人并不清楚，充电宝也能泄密，市面上有一种被植入木马病毒程序的“毒充电宝”，手机一旦连上它充电，计算机病毒就会通过</a:t>
            </a:r>
            <a:r>
              <a:rPr lang="en-US" altLang="zh-CN" sz="1200" dirty="0">
                <a:solidFill>
                  <a:schemeClr val="tx1">
                    <a:lumMod val="85000"/>
                    <a:lumOff val="15000"/>
                  </a:schemeClr>
                </a:solidFill>
                <a:ea typeface="思源黑体 CN Normal" panose="020B0400000000000000" pitchFamily="34" charset="-122"/>
              </a:rPr>
              <a:t>USB</a:t>
            </a:r>
            <a:r>
              <a:rPr lang="zh-CN" altLang="en-US" sz="1200" dirty="0">
                <a:solidFill>
                  <a:schemeClr val="tx1">
                    <a:lumMod val="85000"/>
                    <a:lumOff val="15000"/>
                  </a:schemeClr>
                </a:solidFill>
                <a:ea typeface="思源黑体 CN Normal" panose="020B0400000000000000" pitchFamily="34" charset="-122"/>
              </a:rPr>
              <a:t>接口自动读取手机内的信息，不法分子就可以将收集到的个人信息复制到充电宝自带的存储设备或通过</a:t>
            </a:r>
            <a:r>
              <a:rPr lang="en-US" altLang="zh-CN" sz="1200" dirty="0">
                <a:solidFill>
                  <a:schemeClr val="tx1">
                    <a:lumMod val="85000"/>
                    <a:lumOff val="15000"/>
                  </a:schemeClr>
                </a:solidFill>
                <a:ea typeface="思源黑体 CN Normal" panose="020B0400000000000000" pitchFamily="34" charset="-122"/>
              </a:rPr>
              <a:t>Wi-Fi</a:t>
            </a:r>
            <a:r>
              <a:rPr lang="zh-CN" altLang="en-US" sz="1200" dirty="0">
                <a:solidFill>
                  <a:schemeClr val="tx1">
                    <a:lumMod val="85000"/>
                    <a:lumOff val="15000"/>
                  </a:schemeClr>
                </a:solidFill>
                <a:ea typeface="思源黑体 CN Normal" panose="020B0400000000000000" pitchFamily="34" charset="-122"/>
              </a:rPr>
              <a:t>偷偷传送至指定地点，从而达到自己的非法意图，使受害者隐私泄露或经济受损。</a:t>
            </a:r>
            <a:endParaRPr lang="en-US" altLang="zh-CN" sz="1200" dirty="0">
              <a:solidFill>
                <a:schemeClr val="tx1">
                  <a:lumMod val="85000"/>
                  <a:lumOff val="15000"/>
                </a:schemeClr>
              </a:solidFill>
              <a:ea typeface="思源黑体 CN Normal" panose="020B0400000000000000" pitchFamily="34" charset="-122"/>
            </a:endParaRPr>
          </a:p>
        </p:txBody>
      </p:sp>
    </p:spTree>
    <p:extLst>
      <p:ext uri="{BB962C8B-B14F-4D97-AF65-F5344CB8AC3E}">
        <p14:creationId xmlns:p14="http://schemas.microsoft.com/office/powerpoint/2010/main" val="4217296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3500"/>
                            </p:stCondLst>
                            <p:childTnLst>
                              <p:par>
                                <p:cTn id="37" presetID="42" presetClass="entr" presetSubtype="0" fill="hold" nodeType="afterEffect">
                                  <p:stCondLst>
                                    <p:cond delay="11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800"/>
                                        <p:tgtEl>
                                          <p:spTgt spid="16"/>
                                        </p:tgtEl>
                                      </p:cBhvr>
                                    </p:animEffect>
                                    <p:anim calcmode="lin" valueType="num">
                                      <p:cBhvr>
                                        <p:cTn id="40" dur="800" fill="hold"/>
                                        <p:tgtEl>
                                          <p:spTgt spid="16"/>
                                        </p:tgtEl>
                                        <p:attrNameLst>
                                          <p:attrName>ppt_x</p:attrName>
                                        </p:attrNameLst>
                                      </p:cBhvr>
                                      <p:tavLst>
                                        <p:tav tm="0">
                                          <p:val>
                                            <p:strVal val="#ppt_x"/>
                                          </p:val>
                                        </p:tav>
                                        <p:tav tm="100000">
                                          <p:val>
                                            <p:strVal val="#ppt_x"/>
                                          </p:val>
                                        </p:tav>
                                      </p:tavLst>
                                    </p:anim>
                                    <p:anim calcmode="lin" valueType="num">
                                      <p:cBhvr>
                                        <p:cTn id="41" dur="8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800"/>
                                        <p:tgtEl>
                                          <p:spTgt spid="19"/>
                                        </p:tgtEl>
                                      </p:cBhvr>
                                    </p:animEffect>
                                    <p:anim calcmode="lin" valueType="num">
                                      <p:cBhvr>
                                        <p:cTn id="45" dur="800" fill="hold"/>
                                        <p:tgtEl>
                                          <p:spTgt spid="19"/>
                                        </p:tgtEl>
                                        <p:attrNameLst>
                                          <p:attrName>ppt_x</p:attrName>
                                        </p:attrNameLst>
                                      </p:cBhvr>
                                      <p:tavLst>
                                        <p:tav tm="0">
                                          <p:val>
                                            <p:strVal val="#ppt_x"/>
                                          </p:val>
                                        </p:tav>
                                        <p:tav tm="100000">
                                          <p:val>
                                            <p:strVal val="#ppt_x"/>
                                          </p:val>
                                        </p:tav>
                                      </p:tavLst>
                                    </p:anim>
                                    <p:anim calcmode="lin" valueType="num">
                                      <p:cBhvr>
                                        <p:cTn id="46" dur="8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800"/>
                                        <p:tgtEl>
                                          <p:spTgt spid="22"/>
                                        </p:tgtEl>
                                      </p:cBhvr>
                                    </p:animEffect>
                                    <p:anim calcmode="lin" valueType="num">
                                      <p:cBhvr>
                                        <p:cTn id="50" dur="800" fill="hold"/>
                                        <p:tgtEl>
                                          <p:spTgt spid="22"/>
                                        </p:tgtEl>
                                        <p:attrNameLst>
                                          <p:attrName>ppt_x</p:attrName>
                                        </p:attrNameLst>
                                      </p:cBhvr>
                                      <p:tavLst>
                                        <p:tav tm="0">
                                          <p:val>
                                            <p:strVal val="#ppt_x"/>
                                          </p:val>
                                        </p:tav>
                                        <p:tav tm="100000">
                                          <p:val>
                                            <p:strVal val="#ppt_x"/>
                                          </p:val>
                                        </p:tav>
                                      </p:tavLst>
                                    </p:anim>
                                    <p:anim calcmode="lin" valueType="num">
                                      <p:cBhvr>
                                        <p:cTn id="51" dur="8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800"/>
                                        <p:tgtEl>
                                          <p:spTgt spid="13"/>
                                        </p:tgtEl>
                                      </p:cBhvr>
                                    </p:animEffect>
                                    <p:anim calcmode="lin" valueType="num">
                                      <p:cBhvr>
                                        <p:cTn id="55" dur="800" fill="hold"/>
                                        <p:tgtEl>
                                          <p:spTgt spid="13"/>
                                        </p:tgtEl>
                                        <p:attrNameLst>
                                          <p:attrName>ppt_x</p:attrName>
                                        </p:attrNameLst>
                                      </p:cBhvr>
                                      <p:tavLst>
                                        <p:tav tm="0">
                                          <p:val>
                                            <p:strVal val="#ppt_x"/>
                                          </p:val>
                                        </p:tav>
                                        <p:tav tm="100000">
                                          <p:val>
                                            <p:strVal val="#ppt_x"/>
                                          </p:val>
                                        </p:tav>
                                      </p:tavLst>
                                    </p:anim>
                                    <p:anim calcmode="lin" valueType="num">
                                      <p:cBhvr>
                                        <p:cTn id="56" dur="8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400"/>
                            </p:stCondLst>
                            <p:childTnLst>
                              <p:par>
                                <p:cTn id="58" presetID="22" presetClass="entr" presetSubtype="2"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right)">
                                      <p:cBhvr>
                                        <p:cTn id="60" dur="500"/>
                                        <p:tgtEl>
                                          <p:spTgt spid="7"/>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500"/>
                                        <p:tgtEl>
                                          <p:spTgt spid="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latin typeface="微软雅黑" panose="020B0503020204020204" pitchFamily="34" charset="-122"/>
              <a:ea typeface="微软雅黑" panose="020B0503020204020204" pitchFamily="34" charset="-122"/>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7.</a:t>
            </a:r>
            <a:r>
              <a:rPr lang="zh-CN" altLang="en-US" sz="1600" dirty="0">
                <a:solidFill>
                  <a:schemeClr val="accent1"/>
                </a:solidFill>
                <a:latin typeface="微软雅黑" panose="020B0503020204020204" pitchFamily="34" charset="-122"/>
                <a:ea typeface="微软雅黑" panose="020B0503020204020204" pitchFamily="34" charset="-122"/>
              </a:rPr>
              <a:t>淘汰手机的安全处理</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70"/>
            <a:ext cx="9144000" cy="104826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微软雅黑" panose="020B0503020204020204" pitchFamily="34" charset="-122"/>
              <a:ea typeface="微软雅黑" panose="020B0503020204020204"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3508" y="996626"/>
            <a:ext cx="8928484" cy="918393"/>
          </a:xfrm>
          <a:prstGeom prst="rect">
            <a:avLst/>
          </a:prstGeom>
          <a:noFill/>
        </p:spPr>
        <p:txBody>
          <a:bodyPr wrap="square" rtlCol="0">
            <a:spAutoFit/>
          </a:bodyPr>
          <a:lstStyle/>
          <a:p>
            <a:pPr indent="324000">
              <a:lnSpc>
                <a:spcPct val="114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随着科技的进步，人们更换手机的频率越来越高，许多人选择卖掉或者丢弃旧手机，殊不知废弃手机容易变成个人信息泄露的罪魁祸首。当我们删除手机上的数据时，只是将数据做了一个“删除”标记，实际数据并未从存储介质上清除，只是用户看不见而已，只要删除的数据没有被覆盖，都能通过数据恢复软件进行恢复，即使使用手机自带的“恢复出厂设置”功能，也无法彻底清除全部数据。</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Freeform 5">
            <a:extLst>
              <a:ext uri="{FF2B5EF4-FFF2-40B4-BE49-F238E27FC236}">
                <a16:creationId xmlns:a16="http://schemas.microsoft.com/office/drawing/2014/main" id="{4A1EE90D-8E39-4D07-BC8A-3BB231F4B928}"/>
              </a:ext>
            </a:extLst>
          </p:cNvPr>
          <p:cNvSpPr>
            <a:spLocks noEditPoints="1"/>
          </p:cNvSpPr>
          <p:nvPr/>
        </p:nvSpPr>
        <p:spPr bwMode="auto">
          <a:xfrm>
            <a:off x="5400092" y="2463738"/>
            <a:ext cx="2359000" cy="2368022"/>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solidFill>
            <a:schemeClr val="accent1"/>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id-ID" sz="700" dirty="0">
              <a:latin typeface="微软雅黑" panose="020B0503020204020204" pitchFamily="34" charset="-122"/>
            </a:endParaRPr>
          </a:p>
        </p:txBody>
      </p:sp>
      <p:sp>
        <p:nvSpPr>
          <p:cNvPr id="65" name="Oval 89">
            <a:extLst>
              <a:ext uri="{FF2B5EF4-FFF2-40B4-BE49-F238E27FC236}">
                <a16:creationId xmlns:a16="http://schemas.microsoft.com/office/drawing/2014/main" id="{9919ADF8-84C8-486E-B9A2-AABD4D26AACC}"/>
              </a:ext>
            </a:extLst>
          </p:cNvPr>
          <p:cNvSpPr/>
          <p:nvPr/>
        </p:nvSpPr>
        <p:spPr bwMode="auto">
          <a:xfrm>
            <a:off x="1142440" y="4191930"/>
            <a:ext cx="573645" cy="573972"/>
          </a:xfrm>
          <a:prstGeom prst="ellipse">
            <a:avLst/>
          </a:prstGeom>
          <a:solidFill>
            <a:schemeClr val="accent3"/>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66" name="矩形 65">
            <a:extLst>
              <a:ext uri="{FF2B5EF4-FFF2-40B4-BE49-F238E27FC236}">
                <a16:creationId xmlns:a16="http://schemas.microsoft.com/office/drawing/2014/main" id="{71C04AAF-7E6F-4B4B-81FB-7811A8F951A4}"/>
              </a:ext>
            </a:extLst>
          </p:cNvPr>
          <p:cNvSpPr/>
          <p:nvPr/>
        </p:nvSpPr>
        <p:spPr>
          <a:xfrm>
            <a:off x="1788408" y="4342468"/>
            <a:ext cx="2737199" cy="272895"/>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解除手机应用软件所关联的账号及服务。</a:t>
            </a:r>
          </a:p>
        </p:txBody>
      </p:sp>
      <p:sp>
        <p:nvSpPr>
          <p:cNvPr id="67" name="Freeform 133">
            <a:extLst>
              <a:ext uri="{FF2B5EF4-FFF2-40B4-BE49-F238E27FC236}">
                <a16:creationId xmlns:a16="http://schemas.microsoft.com/office/drawing/2014/main" id="{54CB13D7-1011-4ADD-9D97-2D8CA4B4B039}"/>
              </a:ext>
            </a:extLst>
          </p:cNvPr>
          <p:cNvSpPr>
            <a:spLocks noChangeAspect="1" noEditPoints="1"/>
          </p:cNvSpPr>
          <p:nvPr/>
        </p:nvSpPr>
        <p:spPr bwMode="auto">
          <a:xfrm>
            <a:off x="1294261" y="4377910"/>
            <a:ext cx="270000" cy="202013"/>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68" name="Oval 84">
            <a:extLst>
              <a:ext uri="{FF2B5EF4-FFF2-40B4-BE49-F238E27FC236}">
                <a16:creationId xmlns:a16="http://schemas.microsoft.com/office/drawing/2014/main" id="{028A8042-9DEB-4ECC-8BAD-9E50E41F104B}"/>
              </a:ext>
            </a:extLst>
          </p:cNvPr>
          <p:cNvSpPr/>
          <p:nvPr/>
        </p:nvSpPr>
        <p:spPr bwMode="auto">
          <a:xfrm>
            <a:off x="1142440" y="2391730"/>
            <a:ext cx="573645" cy="573972"/>
          </a:xfrm>
          <a:prstGeom prst="ellipse">
            <a:avLst/>
          </a:prstGeom>
          <a:solidFill>
            <a:schemeClr val="accent1"/>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69" name="矩形 68">
            <a:extLst>
              <a:ext uri="{FF2B5EF4-FFF2-40B4-BE49-F238E27FC236}">
                <a16:creationId xmlns:a16="http://schemas.microsoft.com/office/drawing/2014/main" id="{9F2A43D0-52EF-44D3-902B-72AF840BB9C4}"/>
              </a:ext>
            </a:extLst>
          </p:cNvPr>
          <p:cNvSpPr/>
          <p:nvPr/>
        </p:nvSpPr>
        <p:spPr>
          <a:xfrm>
            <a:off x="1778020" y="2528787"/>
            <a:ext cx="2757976" cy="503728"/>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在出售旧手机之前务必删除个人信息，拔出手机卡及存储卡。</a:t>
            </a:r>
          </a:p>
        </p:txBody>
      </p:sp>
      <p:sp>
        <p:nvSpPr>
          <p:cNvPr id="70" name="Freeform 130">
            <a:extLst>
              <a:ext uri="{FF2B5EF4-FFF2-40B4-BE49-F238E27FC236}">
                <a16:creationId xmlns:a16="http://schemas.microsoft.com/office/drawing/2014/main" id="{267AF52B-380A-41C3-B9AD-75905258ACF3}"/>
              </a:ext>
            </a:extLst>
          </p:cNvPr>
          <p:cNvSpPr>
            <a:spLocks noChangeAspect="1" noEditPoints="1"/>
          </p:cNvSpPr>
          <p:nvPr/>
        </p:nvSpPr>
        <p:spPr bwMode="auto">
          <a:xfrm>
            <a:off x="1321261" y="2555752"/>
            <a:ext cx="216000" cy="245930"/>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800"/>
          </a:p>
        </p:txBody>
      </p:sp>
      <p:sp>
        <p:nvSpPr>
          <p:cNvPr id="71" name="Oval 87">
            <a:extLst>
              <a:ext uri="{FF2B5EF4-FFF2-40B4-BE49-F238E27FC236}">
                <a16:creationId xmlns:a16="http://schemas.microsoft.com/office/drawing/2014/main" id="{1EB27411-4E5D-4AB0-A041-2BEB5D4D576A}"/>
              </a:ext>
            </a:extLst>
          </p:cNvPr>
          <p:cNvSpPr/>
          <p:nvPr/>
        </p:nvSpPr>
        <p:spPr bwMode="auto">
          <a:xfrm>
            <a:off x="1142440" y="3291830"/>
            <a:ext cx="573645" cy="573972"/>
          </a:xfrm>
          <a:prstGeom prst="ellipse">
            <a:avLst/>
          </a:prstGeom>
          <a:solidFill>
            <a:schemeClr val="accent2"/>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微软雅黑" panose="020B0503020204020204" pitchFamily="34" charset="-122"/>
            </a:endParaRPr>
          </a:p>
        </p:txBody>
      </p:sp>
      <p:sp>
        <p:nvSpPr>
          <p:cNvPr id="72" name="矩形 71">
            <a:extLst>
              <a:ext uri="{FF2B5EF4-FFF2-40B4-BE49-F238E27FC236}">
                <a16:creationId xmlns:a16="http://schemas.microsoft.com/office/drawing/2014/main" id="{CD6CB1BF-EDE4-47CC-8AC0-EE72B5D3A784}"/>
              </a:ext>
            </a:extLst>
          </p:cNvPr>
          <p:cNvSpPr/>
          <p:nvPr/>
        </p:nvSpPr>
        <p:spPr>
          <a:xfrm>
            <a:off x="1767631" y="3442368"/>
            <a:ext cx="2757976" cy="272895"/>
          </a:xfrm>
          <a:prstGeom prst="rect">
            <a:avLst/>
          </a:prstGeom>
        </p:spPr>
        <p:txBody>
          <a:bodyPr wrap="square" lIns="68580" tIns="34290" rIns="68580" bIns="34290">
            <a:spAutoFit/>
          </a:bodyPr>
          <a:lstStyle/>
          <a:p>
            <a:pPr algn="just">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找专业人士帮助清除手机信息。</a:t>
            </a:r>
          </a:p>
        </p:txBody>
      </p:sp>
      <p:grpSp>
        <p:nvGrpSpPr>
          <p:cNvPr id="73" name="组合 72">
            <a:extLst>
              <a:ext uri="{FF2B5EF4-FFF2-40B4-BE49-F238E27FC236}">
                <a16:creationId xmlns:a16="http://schemas.microsoft.com/office/drawing/2014/main" id="{13051EA5-EDE5-4D70-A480-17CEA5A75988}"/>
              </a:ext>
            </a:extLst>
          </p:cNvPr>
          <p:cNvGrpSpPr>
            <a:grpSpLocks noChangeAspect="1"/>
          </p:cNvGrpSpPr>
          <p:nvPr/>
        </p:nvGrpSpPr>
        <p:grpSpPr>
          <a:xfrm>
            <a:off x="1294261" y="3459592"/>
            <a:ext cx="270000" cy="238447"/>
            <a:chOff x="10044251" y="4522834"/>
            <a:chExt cx="745082" cy="657806"/>
          </a:xfrm>
          <a:solidFill>
            <a:schemeClr val="bg1"/>
          </a:solidFill>
          <a:effectLst/>
        </p:grpSpPr>
        <p:sp>
          <p:nvSpPr>
            <p:cNvPr id="74" name="Oval 423">
              <a:extLst>
                <a:ext uri="{FF2B5EF4-FFF2-40B4-BE49-F238E27FC236}">
                  <a16:creationId xmlns:a16="http://schemas.microsoft.com/office/drawing/2014/main" id="{9BF7CA28-ED5D-4325-9061-9A6A21ECBD67}"/>
                </a:ext>
              </a:extLst>
            </p:cNvPr>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424">
              <a:extLst>
                <a:ext uri="{FF2B5EF4-FFF2-40B4-BE49-F238E27FC236}">
                  <a16:creationId xmlns:a16="http://schemas.microsoft.com/office/drawing/2014/main" id="{81D492CC-9394-4079-B82E-509F86E1E723}"/>
                </a:ext>
              </a:extLst>
            </p:cNvPr>
            <p:cNvSpPr>
              <a:spLocks/>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6" name="Freeform 425">
              <a:extLst>
                <a:ext uri="{FF2B5EF4-FFF2-40B4-BE49-F238E27FC236}">
                  <a16:creationId xmlns:a16="http://schemas.microsoft.com/office/drawing/2014/main" id="{F53B30FB-C7BC-49FD-8FEC-34365DF60E47}"/>
                </a:ext>
              </a:extLst>
            </p:cNvPr>
            <p:cNvSpPr>
              <a:spLocks/>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7" name="Freeform 426">
              <a:extLst>
                <a:ext uri="{FF2B5EF4-FFF2-40B4-BE49-F238E27FC236}">
                  <a16:creationId xmlns:a16="http://schemas.microsoft.com/office/drawing/2014/main" id="{348F1F10-DD55-4C28-85D0-B3A822A47B5C}"/>
                </a:ext>
              </a:extLst>
            </p:cNvPr>
            <p:cNvSpPr>
              <a:spLocks/>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8" name="Oval 427">
              <a:extLst>
                <a:ext uri="{FF2B5EF4-FFF2-40B4-BE49-F238E27FC236}">
                  <a16:creationId xmlns:a16="http://schemas.microsoft.com/office/drawing/2014/main" id="{466FB8C6-3412-4096-A408-20A3750F00EC}"/>
                </a:ext>
              </a:extLst>
            </p:cNvPr>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9" name="Freeform 428">
              <a:extLst>
                <a:ext uri="{FF2B5EF4-FFF2-40B4-BE49-F238E27FC236}">
                  <a16:creationId xmlns:a16="http://schemas.microsoft.com/office/drawing/2014/main" id="{39B7B610-0BD6-4A8B-88F7-3069980504B8}"/>
                </a:ext>
              </a:extLst>
            </p:cNvPr>
            <p:cNvSpPr>
              <a:spLocks/>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0" name="Oval 429">
              <a:extLst>
                <a:ext uri="{FF2B5EF4-FFF2-40B4-BE49-F238E27FC236}">
                  <a16:creationId xmlns:a16="http://schemas.microsoft.com/office/drawing/2014/main" id="{F9CD2B01-2204-4D4F-B08D-DDFCF11A5D28}"/>
                </a:ext>
              </a:extLst>
            </p:cNvPr>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81" name="矩形 80">
            <a:extLst>
              <a:ext uri="{FF2B5EF4-FFF2-40B4-BE49-F238E27FC236}">
                <a16:creationId xmlns:a16="http://schemas.microsoft.com/office/drawing/2014/main" id="{2CFADA55-E23D-46CD-8735-0047250E5C68}"/>
              </a:ext>
            </a:extLst>
          </p:cNvPr>
          <p:cNvSpPr/>
          <p:nvPr/>
        </p:nvSpPr>
        <p:spPr>
          <a:xfrm>
            <a:off x="5629620" y="3242812"/>
            <a:ext cx="1314362" cy="284693"/>
          </a:xfrm>
          <a:prstGeom prst="rect">
            <a:avLst/>
          </a:prstGeom>
        </p:spPr>
        <p:txBody>
          <a:bodyPr wrap="square" lIns="68580" tIns="34290" rIns="68580" bIns="3429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防范措施</a:t>
            </a:r>
          </a:p>
        </p:txBody>
      </p:sp>
    </p:spTree>
    <p:extLst>
      <p:ext uri="{BB962C8B-B14F-4D97-AF65-F5344CB8AC3E}">
        <p14:creationId xmlns:p14="http://schemas.microsoft.com/office/powerpoint/2010/main" val="729539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250" fill="hold"/>
                                        <p:tgtEl>
                                          <p:spTgt spid="64"/>
                                        </p:tgtEl>
                                        <p:attrNameLst>
                                          <p:attrName>ppt_w</p:attrName>
                                        </p:attrNameLst>
                                      </p:cBhvr>
                                      <p:tavLst>
                                        <p:tav tm="0">
                                          <p:val>
                                            <p:fltVal val="0"/>
                                          </p:val>
                                        </p:tav>
                                        <p:tav tm="100000">
                                          <p:val>
                                            <p:strVal val="#ppt_w"/>
                                          </p:val>
                                        </p:tav>
                                      </p:tavLst>
                                    </p:anim>
                                    <p:anim calcmode="lin" valueType="num">
                                      <p:cBhvr>
                                        <p:cTn id="8" dur="250" fill="hold"/>
                                        <p:tgtEl>
                                          <p:spTgt spid="64"/>
                                        </p:tgtEl>
                                        <p:attrNameLst>
                                          <p:attrName>ppt_h</p:attrName>
                                        </p:attrNameLst>
                                      </p:cBhvr>
                                      <p:tavLst>
                                        <p:tav tm="0">
                                          <p:val>
                                            <p:fltVal val="0"/>
                                          </p:val>
                                        </p:tav>
                                        <p:tav tm="100000">
                                          <p:val>
                                            <p:strVal val="#ppt_h"/>
                                          </p:val>
                                        </p:tav>
                                      </p:tavLst>
                                    </p:anim>
                                    <p:animEffect transition="in" filter="fade">
                                      <p:cBhvr>
                                        <p:cTn id="9" dur="250"/>
                                        <p:tgtEl>
                                          <p:spTgt spid="64"/>
                                        </p:tgtEl>
                                      </p:cBhvr>
                                    </p:animEffect>
                                  </p:childTnLst>
                                </p:cTn>
                              </p:par>
                              <p:par>
                                <p:cTn id="10" presetID="6" presetClass="emph" presetSubtype="0" decel="100000" fill="hold" grpId="1" nodeType="withEffect">
                                  <p:stCondLst>
                                    <p:cond delay="200"/>
                                  </p:stCondLst>
                                  <p:childTnLst>
                                    <p:animScale>
                                      <p:cBhvr>
                                        <p:cTn id="11" dur="250" fill="hold"/>
                                        <p:tgtEl>
                                          <p:spTgt spid="64"/>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64"/>
                                        </p:tgtEl>
                                      </p:cBhvr>
                                      <p:by x="83000" y="83000"/>
                                    </p:animScale>
                                  </p:childTnLst>
                                </p:cTn>
                              </p:par>
                            </p:childTnLst>
                          </p:cTn>
                        </p:par>
                        <p:par>
                          <p:cTn id="14" fill="hold">
                            <p:stCondLst>
                              <p:cond delay="650"/>
                            </p:stCondLst>
                            <p:childTnLst>
                              <p:par>
                                <p:cTn id="15" presetID="23" presetClass="entr" presetSubtype="528" fill="hold" grpId="0"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 calcmode="lin" valueType="num">
                                      <p:cBhvr>
                                        <p:cTn id="19" dur="500" fill="hold"/>
                                        <p:tgtEl>
                                          <p:spTgt spid="81"/>
                                        </p:tgtEl>
                                        <p:attrNameLst>
                                          <p:attrName>ppt_x</p:attrName>
                                        </p:attrNameLst>
                                      </p:cBhvr>
                                      <p:tavLst>
                                        <p:tav tm="0">
                                          <p:val>
                                            <p:fltVal val="0.5"/>
                                          </p:val>
                                        </p:tav>
                                        <p:tav tm="100000">
                                          <p:val>
                                            <p:strVal val="#ppt_x"/>
                                          </p:val>
                                        </p:tav>
                                      </p:tavLst>
                                    </p:anim>
                                    <p:anim calcmode="lin" valueType="num">
                                      <p:cBhvr>
                                        <p:cTn id="20" dur="500" fill="hold"/>
                                        <p:tgtEl>
                                          <p:spTgt spid="81"/>
                                        </p:tgtEl>
                                        <p:attrNameLst>
                                          <p:attrName>ppt_y</p:attrName>
                                        </p:attrNameLst>
                                      </p:cBhvr>
                                      <p:tavLst>
                                        <p:tav tm="0">
                                          <p:val>
                                            <p:fltVal val="0.5"/>
                                          </p:val>
                                        </p:tav>
                                        <p:tav tm="100000">
                                          <p:val>
                                            <p:strVal val="#ppt_y"/>
                                          </p:val>
                                        </p:tav>
                                      </p:tavLst>
                                    </p:anim>
                                  </p:childTnLst>
                                </p:cTn>
                              </p:par>
                            </p:childTnLst>
                          </p:cTn>
                        </p:par>
                        <p:par>
                          <p:cTn id="21" fill="hold">
                            <p:stCondLst>
                              <p:cond delay="1150"/>
                            </p:stCondLst>
                            <p:childTnLst>
                              <p:par>
                                <p:cTn id="22" presetID="53" presetClass="entr" presetSubtype="16" fill="hold" grpId="0"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250" fill="hold"/>
                                        <p:tgtEl>
                                          <p:spTgt spid="68"/>
                                        </p:tgtEl>
                                        <p:attrNameLst>
                                          <p:attrName>ppt_w</p:attrName>
                                        </p:attrNameLst>
                                      </p:cBhvr>
                                      <p:tavLst>
                                        <p:tav tm="0">
                                          <p:val>
                                            <p:fltVal val="0"/>
                                          </p:val>
                                        </p:tav>
                                        <p:tav tm="100000">
                                          <p:val>
                                            <p:strVal val="#ppt_w"/>
                                          </p:val>
                                        </p:tav>
                                      </p:tavLst>
                                    </p:anim>
                                    <p:anim calcmode="lin" valueType="num">
                                      <p:cBhvr>
                                        <p:cTn id="25" dur="250" fill="hold"/>
                                        <p:tgtEl>
                                          <p:spTgt spid="68"/>
                                        </p:tgtEl>
                                        <p:attrNameLst>
                                          <p:attrName>ppt_h</p:attrName>
                                        </p:attrNameLst>
                                      </p:cBhvr>
                                      <p:tavLst>
                                        <p:tav tm="0">
                                          <p:val>
                                            <p:fltVal val="0"/>
                                          </p:val>
                                        </p:tav>
                                        <p:tav tm="100000">
                                          <p:val>
                                            <p:strVal val="#ppt_h"/>
                                          </p:val>
                                        </p:tav>
                                      </p:tavLst>
                                    </p:anim>
                                    <p:animEffect transition="in" filter="fade">
                                      <p:cBhvr>
                                        <p:cTn id="26" dur="250"/>
                                        <p:tgtEl>
                                          <p:spTgt spid="68"/>
                                        </p:tgtEl>
                                      </p:cBhvr>
                                    </p:animEffect>
                                  </p:childTnLst>
                                </p:cTn>
                              </p:par>
                            </p:childTnLst>
                          </p:cTn>
                        </p:par>
                        <p:par>
                          <p:cTn id="27" fill="hold">
                            <p:stCondLst>
                              <p:cond delay="1400"/>
                            </p:stCondLst>
                            <p:childTnLst>
                              <p:par>
                                <p:cTn id="28" presetID="53" presetClass="entr" presetSubtype="16"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250" fill="hold"/>
                                        <p:tgtEl>
                                          <p:spTgt spid="70"/>
                                        </p:tgtEl>
                                        <p:attrNameLst>
                                          <p:attrName>ppt_w</p:attrName>
                                        </p:attrNameLst>
                                      </p:cBhvr>
                                      <p:tavLst>
                                        <p:tav tm="0">
                                          <p:val>
                                            <p:fltVal val="0"/>
                                          </p:val>
                                        </p:tav>
                                        <p:tav tm="100000">
                                          <p:val>
                                            <p:strVal val="#ppt_w"/>
                                          </p:val>
                                        </p:tav>
                                      </p:tavLst>
                                    </p:anim>
                                    <p:anim calcmode="lin" valueType="num">
                                      <p:cBhvr>
                                        <p:cTn id="31" dur="250" fill="hold"/>
                                        <p:tgtEl>
                                          <p:spTgt spid="70"/>
                                        </p:tgtEl>
                                        <p:attrNameLst>
                                          <p:attrName>ppt_h</p:attrName>
                                        </p:attrNameLst>
                                      </p:cBhvr>
                                      <p:tavLst>
                                        <p:tav tm="0">
                                          <p:val>
                                            <p:fltVal val="0"/>
                                          </p:val>
                                        </p:tav>
                                        <p:tav tm="100000">
                                          <p:val>
                                            <p:strVal val="#ppt_h"/>
                                          </p:val>
                                        </p:tav>
                                      </p:tavLst>
                                    </p:anim>
                                    <p:animEffect transition="in" filter="fade">
                                      <p:cBhvr>
                                        <p:cTn id="32" dur="250"/>
                                        <p:tgtEl>
                                          <p:spTgt spid="70"/>
                                        </p:tgtEl>
                                      </p:cBhvr>
                                    </p:animEffect>
                                  </p:childTnLst>
                                </p:cTn>
                              </p:par>
                            </p:childTnLst>
                          </p:cTn>
                        </p:par>
                        <p:par>
                          <p:cTn id="33" fill="hold">
                            <p:stCondLst>
                              <p:cond delay="16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69"/>
                                        </p:tgtEl>
                                        <p:attrNameLst>
                                          <p:attrName>style.visibility</p:attrName>
                                        </p:attrNameLst>
                                      </p:cBhvr>
                                      <p:to>
                                        <p:strVal val="visible"/>
                                      </p:to>
                                    </p:set>
                                    <p:anim calcmode="lin" valueType="num">
                                      <p:cBhvr>
                                        <p:cTn id="36" dur="250" fill="hold"/>
                                        <p:tgtEl>
                                          <p:spTgt spid="69"/>
                                        </p:tgtEl>
                                        <p:attrNameLst>
                                          <p:attrName>ppt_w</p:attrName>
                                        </p:attrNameLst>
                                      </p:cBhvr>
                                      <p:tavLst>
                                        <p:tav tm="0">
                                          <p:val>
                                            <p:fltVal val="0"/>
                                          </p:val>
                                        </p:tav>
                                        <p:tav tm="100000">
                                          <p:val>
                                            <p:strVal val="#ppt_w"/>
                                          </p:val>
                                        </p:tav>
                                      </p:tavLst>
                                    </p:anim>
                                    <p:anim calcmode="lin" valueType="num">
                                      <p:cBhvr>
                                        <p:cTn id="37" dur="250" fill="hold"/>
                                        <p:tgtEl>
                                          <p:spTgt spid="69"/>
                                        </p:tgtEl>
                                        <p:attrNameLst>
                                          <p:attrName>ppt_h</p:attrName>
                                        </p:attrNameLst>
                                      </p:cBhvr>
                                      <p:tavLst>
                                        <p:tav tm="0">
                                          <p:val>
                                            <p:fltVal val="0"/>
                                          </p:val>
                                        </p:tav>
                                        <p:tav tm="100000">
                                          <p:val>
                                            <p:strVal val="#ppt_h"/>
                                          </p:val>
                                        </p:tav>
                                      </p:tavLst>
                                    </p:anim>
                                    <p:animEffect transition="in" filter="fade">
                                      <p:cBhvr>
                                        <p:cTn id="38" dur="250"/>
                                        <p:tgtEl>
                                          <p:spTgt spid="69"/>
                                        </p:tgtEl>
                                      </p:cBhvr>
                                    </p:animEffect>
                                  </p:childTnLst>
                                </p:cTn>
                              </p:par>
                            </p:childTnLst>
                          </p:cTn>
                        </p:par>
                        <p:par>
                          <p:cTn id="39" fill="hold">
                            <p:stCondLst>
                              <p:cond delay="2550"/>
                            </p:stCondLst>
                            <p:childTnLst>
                              <p:par>
                                <p:cTn id="40" presetID="53" presetClass="entr" presetSubtype="16"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p:cTn id="42" dur="250" fill="hold"/>
                                        <p:tgtEl>
                                          <p:spTgt spid="71"/>
                                        </p:tgtEl>
                                        <p:attrNameLst>
                                          <p:attrName>ppt_w</p:attrName>
                                        </p:attrNameLst>
                                      </p:cBhvr>
                                      <p:tavLst>
                                        <p:tav tm="0">
                                          <p:val>
                                            <p:fltVal val="0"/>
                                          </p:val>
                                        </p:tav>
                                        <p:tav tm="100000">
                                          <p:val>
                                            <p:strVal val="#ppt_w"/>
                                          </p:val>
                                        </p:tav>
                                      </p:tavLst>
                                    </p:anim>
                                    <p:anim calcmode="lin" valueType="num">
                                      <p:cBhvr>
                                        <p:cTn id="43" dur="250" fill="hold"/>
                                        <p:tgtEl>
                                          <p:spTgt spid="71"/>
                                        </p:tgtEl>
                                        <p:attrNameLst>
                                          <p:attrName>ppt_h</p:attrName>
                                        </p:attrNameLst>
                                      </p:cBhvr>
                                      <p:tavLst>
                                        <p:tav tm="0">
                                          <p:val>
                                            <p:fltVal val="0"/>
                                          </p:val>
                                        </p:tav>
                                        <p:tav tm="100000">
                                          <p:val>
                                            <p:strVal val="#ppt_h"/>
                                          </p:val>
                                        </p:tav>
                                      </p:tavLst>
                                    </p:anim>
                                    <p:animEffect transition="in" filter="fade">
                                      <p:cBhvr>
                                        <p:cTn id="44" dur="250"/>
                                        <p:tgtEl>
                                          <p:spTgt spid="71"/>
                                        </p:tgtEl>
                                      </p:cBhvr>
                                    </p:animEffect>
                                  </p:childTnLst>
                                </p:cTn>
                              </p:par>
                            </p:childTnLst>
                          </p:cTn>
                        </p:par>
                        <p:par>
                          <p:cTn id="45" fill="hold">
                            <p:stCondLst>
                              <p:cond delay="2800"/>
                            </p:stCondLst>
                            <p:childTnLst>
                              <p:par>
                                <p:cTn id="46" presetID="53" presetClass="entr" presetSubtype="16"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p:cTn id="48" dur="250" fill="hold"/>
                                        <p:tgtEl>
                                          <p:spTgt spid="73"/>
                                        </p:tgtEl>
                                        <p:attrNameLst>
                                          <p:attrName>ppt_w</p:attrName>
                                        </p:attrNameLst>
                                      </p:cBhvr>
                                      <p:tavLst>
                                        <p:tav tm="0">
                                          <p:val>
                                            <p:fltVal val="0"/>
                                          </p:val>
                                        </p:tav>
                                        <p:tav tm="100000">
                                          <p:val>
                                            <p:strVal val="#ppt_w"/>
                                          </p:val>
                                        </p:tav>
                                      </p:tavLst>
                                    </p:anim>
                                    <p:anim calcmode="lin" valueType="num">
                                      <p:cBhvr>
                                        <p:cTn id="49" dur="250" fill="hold"/>
                                        <p:tgtEl>
                                          <p:spTgt spid="73"/>
                                        </p:tgtEl>
                                        <p:attrNameLst>
                                          <p:attrName>ppt_h</p:attrName>
                                        </p:attrNameLst>
                                      </p:cBhvr>
                                      <p:tavLst>
                                        <p:tav tm="0">
                                          <p:val>
                                            <p:fltVal val="0"/>
                                          </p:val>
                                        </p:tav>
                                        <p:tav tm="100000">
                                          <p:val>
                                            <p:strVal val="#ppt_h"/>
                                          </p:val>
                                        </p:tav>
                                      </p:tavLst>
                                    </p:anim>
                                    <p:animEffect transition="in" filter="fade">
                                      <p:cBhvr>
                                        <p:cTn id="50" dur="250"/>
                                        <p:tgtEl>
                                          <p:spTgt spid="73"/>
                                        </p:tgtEl>
                                      </p:cBhvr>
                                    </p:animEffect>
                                  </p:childTnLst>
                                </p:cTn>
                              </p:par>
                            </p:childTnLst>
                          </p:cTn>
                        </p:par>
                        <p:par>
                          <p:cTn id="51" fill="hold">
                            <p:stCondLst>
                              <p:cond delay="30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72"/>
                                        </p:tgtEl>
                                        <p:attrNameLst>
                                          <p:attrName>style.visibility</p:attrName>
                                        </p:attrNameLst>
                                      </p:cBhvr>
                                      <p:to>
                                        <p:strVal val="visible"/>
                                      </p:to>
                                    </p:set>
                                    <p:anim calcmode="lin" valueType="num">
                                      <p:cBhvr>
                                        <p:cTn id="54" dur="250" fill="hold"/>
                                        <p:tgtEl>
                                          <p:spTgt spid="72"/>
                                        </p:tgtEl>
                                        <p:attrNameLst>
                                          <p:attrName>ppt_w</p:attrName>
                                        </p:attrNameLst>
                                      </p:cBhvr>
                                      <p:tavLst>
                                        <p:tav tm="0">
                                          <p:val>
                                            <p:fltVal val="0"/>
                                          </p:val>
                                        </p:tav>
                                        <p:tav tm="100000">
                                          <p:val>
                                            <p:strVal val="#ppt_w"/>
                                          </p:val>
                                        </p:tav>
                                      </p:tavLst>
                                    </p:anim>
                                    <p:anim calcmode="lin" valueType="num">
                                      <p:cBhvr>
                                        <p:cTn id="55" dur="250" fill="hold"/>
                                        <p:tgtEl>
                                          <p:spTgt spid="72"/>
                                        </p:tgtEl>
                                        <p:attrNameLst>
                                          <p:attrName>ppt_h</p:attrName>
                                        </p:attrNameLst>
                                      </p:cBhvr>
                                      <p:tavLst>
                                        <p:tav tm="0">
                                          <p:val>
                                            <p:fltVal val="0"/>
                                          </p:val>
                                        </p:tav>
                                        <p:tav tm="100000">
                                          <p:val>
                                            <p:strVal val="#ppt_h"/>
                                          </p:val>
                                        </p:tav>
                                      </p:tavLst>
                                    </p:anim>
                                    <p:animEffect transition="in" filter="fade">
                                      <p:cBhvr>
                                        <p:cTn id="56" dur="250"/>
                                        <p:tgtEl>
                                          <p:spTgt spid="72"/>
                                        </p:tgtEl>
                                      </p:cBhvr>
                                    </p:animEffect>
                                  </p:childTnLst>
                                </p:cTn>
                              </p:par>
                            </p:childTnLst>
                          </p:cTn>
                        </p:par>
                        <p:par>
                          <p:cTn id="57" fill="hold">
                            <p:stCondLst>
                              <p:cond delay="3625"/>
                            </p:stCondLst>
                            <p:childTnLst>
                              <p:par>
                                <p:cTn id="58" presetID="53" presetClass="entr" presetSubtype="16"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p:cTn id="60" dur="250" fill="hold"/>
                                        <p:tgtEl>
                                          <p:spTgt spid="65"/>
                                        </p:tgtEl>
                                        <p:attrNameLst>
                                          <p:attrName>ppt_w</p:attrName>
                                        </p:attrNameLst>
                                      </p:cBhvr>
                                      <p:tavLst>
                                        <p:tav tm="0">
                                          <p:val>
                                            <p:fltVal val="0"/>
                                          </p:val>
                                        </p:tav>
                                        <p:tav tm="100000">
                                          <p:val>
                                            <p:strVal val="#ppt_w"/>
                                          </p:val>
                                        </p:tav>
                                      </p:tavLst>
                                    </p:anim>
                                    <p:anim calcmode="lin" valueType="num">
                                      <p:cBhvr>
                                        <p:cTn id="61" dur="250" fill="hold"/>
                                        <p:tgtEl>
                                          <p:spTgt spid="65"/>
                                        </p:tgtEl>
                                        <p:attrNameLst>
                                          <p:attrName>ppt_h</p:attrName>
                                        </p:attrNameLst>
                                      </p:cBhvr>
                                      <p:tavLst>
                                        <p:tav tm="0">
                                          <p:val>
                                            <p:fltVal val="0"/>
                                          </p:val>
                                        </p:tav>
                                        <p:tav tm="100000">
                                          <p:val>
                                            <p:strVal val="#ppt_h"/>
                                          </p:val>
                                        </p:tav>
                                      </p:tavLst>
                                    </p:anim>
                                    <p:animEffect transition="in" filter="fade">
                                      <p:cBhvr>
                                        <p:cTn id="62" dur="250"/>
                                        <p:tgtEl>
                                          <p:spTgt spid="65"/>
                                        </p:tgtEl>
                                      </p:cBhvr>
                                    </p:animEffect>
                                  </p:childTnLst>
                                </p:cTn>
                              </p:par>
                            </p:childTnLst>
                          </p:cTn>
                        </p:par>
                        <p:par>
                          <p:cTn id="63" fill="hold">
                            <p:stCondLst>
                              <p:cond delay="3875"/>
                            </p:stCondLst>
                            <p:childTnLst>
                              <p:par>
                                <p:cTn id="64" presetID="53" presetClass="entr" presetSubtype="16" fill="hold" grpId="0" nodeType="afterEffect">
                                  <p:stCondLst>
                                    <p:cond delay="0"/>
                                  </p:stCondLst>
                                  <p:childTnLst>
                                    <p:set>
                                      <p:cBhvr>
                                        <p:cTn id="65" dur="1" fill="hold">
                                          <p:stCondLst>
                                            <p:cond delay="0"/>
                                          </p:stCondLst>
                                        </p:cTn>
                                        <p:tgtEl>
                                          <p:spTgt spid="67"/>
                                        </p:tgtEl>
                                        <p:attrNameLst>
                                          <p:attrName>style.visibility</p:attrName>
                                        </p:attrNameLst>
                                      </p:cBhvr>
                                      <p:to>
                                        <p:strVal val="visible"/>
                                      </p:to>
                                    </p:set>
                                    <p:anim calcmode="lin" valueType="num">
                                      <p:cBhvr>
                                        <p:cTn id="66" dur="250" fill="hold"/>
                                        <p:tgtEl>
                                          <p:spTgt spid="67"/>
                                        </p:tgtEl>
                                        <p:attrNameLst>
                                          <p:attrName>ppt_w</p:attrName>
                                        </p:attrNameLst>
                                      </p:cBhvr>
                                      <p:tavLst>
                                        <p:tav tm="0">
                                          <p:val>
                                            <p:fltVal val="0"/>
                                          </p:val>
                                        </p:tav>
                                        <p:tav tm="100000">
                                          <p:val>
                                            <p:strVal val="#ppt_w"/>
                                          </p:val>
                                        </p:tav>
                                      </p:tavLst>
                                    </p:anim>
                                    <p:anim calcmode="lin" valueType="num">
                                      <p:cBhvr>
                                        <p:cTn id="67" dur="250" fill="hold"/>
                                        <p:tgtEl>
                                          <p:spTgt spid="67"/>
                                        </p:tgtEl>
                                        <p:attrNameLst>
                                          <p:attrName>ppt_h</p:attrName>
                                        </p:attrNameLst>
                                      </p:cBhvr>
                                      <p:tavLst>
                                        <p:tav tm="0">
                                          <p:val>
                                            <p:fltVal val="0"/>
                                          </p:val>
                                        </p:tav>
                                        <p:tav tm="100000">
                                          <p:val>
                                            <p:strVal val="#ppt_h"/>
                                          </p:val>
                                        </p:tav>
                                      </p:tavLst>
                                    </p:anim>
                                    <p:animEffect transition="in" filter="fade">
                                      <p:cBhvr>
                                        <p:cTn id="68" dur="250"/>
                                        <p:tgtEl>
                                          <p:spTgt spid="67"/>
                                        </p:tgtEl>
                                      </p:cBhvr>
                                    </p:animEffect>
                                  </p:childTnLst>
                                </p:cTn>
                              </p:par>
                            </p:childTnLst>
                          </p:cTn>
                        </p:par>
                        <p:par>
                          <p:cTn id="69" fill="hold">
                            <p:stCondLst>
                              <p:cond delay="4125"/>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66"/>
                                        </p:tgtEl>
                                        <p:attrNameLst>
                                          <p:attrName>style.visibility</p:attrName>
                                        </p:attrNameLst>
                                      </p:cBhvr>
                                      <p:to>
                                        <p:strVal val="visible"/>
                                      </p:to>
                                    </p:set>
                                    <p:anim calcmode="lin" valueType="num">
                                      <p:cBhvr>
                                        <p:cTn id="72" dur="250" fill="hold"/>
                                        <p:tgtEl>
                                          <p:spTgt spid="66"/>
                                        </p:tgtEl>
                                        <p:attrNameLst>
                                          <p:attrName>ppt_w</p:attrName>
                                        </p:attrNameLst>
                                      </p:cBhvr>
                                      <p:tavLst>
                                        <p:tav tm="0">
                                          <p:val>
                                            <p:fltVal val="0"/>
                                          </p:val>
                                        </p:tav>
                                        <p:tav tm="100000">
                                          <p:val>
                                            <p:strVal val="#ppt_w"/>
                                          </p:val>
                                        </p:tav>
                                      </p:tavLst>
                                    </p:anim>
                                    <p:anim calcmode="lin" valueType="num">
                                      <p:cBhvr>
                                        <p:cTn id="73" dur="250" fill="hold"/>
                                        <p:tgtEl>
                                          <p:spTgt spid="66"/>
                                        </p:tgtEl>
                                        <p:attrNameLst>
                                          <p:attrName>ppt_h</p:attrName>
                                        </p:attrNameLst>
                                      </p:cBhvr>
                                      <p:tavLst>
                                        <p:tav tm="0">
                                          <p:val>
                                            <p:fltVal val="0"/>
                                          </p:val>
                                        </p:tav>
                                        <p:tav tm="100000">
                                          <p:val>
                                            <p:strVal val="#ppt_h"/>
                                          </p:val>
                                        </p:tav>
                                      </p:tavLst>
                                    </p:anim>
                                    <p:animEffect transition="in" filter="fade">
                                      <p:cBhvr>
                                        <p:cTn id="74" dur="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4" grpId="2" animBg="1"/>
      <p:bldP spid="65" grpId="0" animBg="1"/>
      <p:bldP spid="66" grpId="0"/>
      <p:bldP spid="67" grpId="0" animBg="1"/>
      <p:bldP spid="68" grpId="0" animBg="1"/>
      <p:bldP spid="69" grpId="0"/>
      <p:bldP spid="70" grpId="0" animBg="1"/>
      <p:bldP spid="71" grpId="0" animBg="1"/>
      <p:bldP spid="72" grpId="0"/>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2">
            <a:extLst>
              <a:ext uri="{FF2B5EF4-FFF2-40B4-BE49-F238E27FC236}">
                <a16:creationId xmlns:a16="http://schemas.microsoft.com/office/drawing/2014/main" id="{7B309427-DD00-452C-AF1B-FEF16B464605}"/>
              </a:ext>
            </a:extLst>
          </p:cNvPr>
          <p:cNvSpPr txBox="1">
            <a:spLocks noChangeArrowheads="1"/>
          </p:cNvSpPr>
          <p:nvPr/>
        </p:nvSpPr>
        <p:spPr bwMode="auto">
          <a:xfrm>
            <a:off x="6032211" y="3539048"/>
            <a:ext cx="2226939" cy="6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关闭移动存储介质的自动运行功能，先杀毒再使用移动储存介质。</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grpSp>
        <p:nvGrpSpPr>
          <p:cNvPr id="3" name="Group 7">
            <a:extLst>
              <a:ext uri="{FF2B5EF4-FFF2-40B4-BE49-F238E27FC236}">
                <a16:creationId xmlns:a16="http://schemas.microsoft.com/office/drawing/2014/main" id="{D521F357-1A81-4405-9949-59B30320AE9F}"/>
              </a:ext>
            </a:extLst>
          </p:cNvPr>
          <p:cNvGrpSpPr>
            <a:grpSpLocks/>
          </p:cNvGrpSpPr>
          <p:nvPr/>
        </p:nvGrpSpPr>
        <p:grpSpPr bwMode="auto">
          <a:xfrm>
            <a:off x="3049192" y="2031690"/>
            <a:ext cx="2883333" cy="2916740"/>
            <a:chOff x="4065588" y="1635126"/>
            <a:chExt cx="4224337" cy="4271962"/>
          </a:xfrm>
        </p:grpSpPr>
        <p:sp>
          <p:nvSpPr>
            <p:cNvPr id="4" name="Freeform 5">
              <a:extLst>
                <a:ext uri="{FF2B5EF4-FFF2-40B4-BE49-F238E27FC236}">
                  <a16:creationId xmlns:a16="http://schemas.microsoft.com/office/drawing/2014/main" id="{D1515243-8321-45C7-AD68-56C6BEBF6851}"/>
                </a:ext>
              </a:extLst>
            </p:cNvPr>
            <p:cNvSpPr>
              <a:spLocks noEditPoints="1"/>
            </p:cNvSpPr>
            <p:nvPr/>
          </p:nvSpPr>
          <p:spPr bwMode="auto">
            <a:xfrm>
              <a:off x="4197350" y="1819275"/>
              <a:ext cx="4092575" cy="4087813"/>
            </a:xfrm>
            <a:custGeom>
              <a:avLst/>
              <a:gdLst>
                <a:gd name="T0" fmla="*/ 1608468 w 1089"/>
                <a:gd name="T1" fmla="*/ 1891601 h 1087"/>
                <a:gd name="T2" fmla="*/ 1743760 w 1089"/>
                <a:gd name="T3" fmla="*/ 586659 h 1087"/>
                <a:gd name="T4" fmla="*/ 1807648 w 1089"/>
                <a:gd name="T5" fmla="*/ 424952 h 1087"/>
                <a:gd name="T6" fmla="*/ 2055683 w 1089"/>
                <a:gd name="T7" fmla="*/ 282048 h 1087"/>
                <a:gd name="T8" fmla="*/ 2292443 w 1089"/>
                <a:gd name="T9" fmla="*/ 421191 h 1087"/>
                <a:gd name="T10" fmla="*/ 2273653 w 1089"/>
                <a:gd name="T11" fmla="*/ 707000 h 1087"/>
                <a:gd name="T12" fmla="*/ 2901256 w 1089"/>
                <a:gd name="T13" fmla="*/ 2018702 h 1087"/>
                <a:gd name="T14" fmla="*/ 3506311 w 1089"/>
                <a:gd name="T15" fmla="*/ 1741175 h 1087"/>
                <a:gd name="T16" fmla="*/ 3667909 w 1089"/>
                <a:gd name="T17" fmla="*/ 1805106 h 1087"/>
                <a:gd name="T18" fmla="*/ 3810717 w 1089"/>
                <a:gd name="T19" fmla="*/ 2087154 h 1087"/>
                <a:gd name="T20" fmla="*/ 3671667 w 1089"/>
                <a:gd name="T21" fmla="*/ 2290228 h 1087"/>
                <a:gd name="T22" fmla="*/ 3389810 w 1089"/>
                <a:gd name="T23" fmla="*/ 2271425 h 1087"/>
                <a:gd name="T24" fmla="*/ 2487865 w 1089"/>
                <a:gd name="T25" fmla="*/ 2196212 h 1087"/>
                <a:gd name="T26" fmla="*/ 2352573 w 1089"/>
                <a:gd name="T27" fmla="*/ 3504914 h 1087"/>
                <a:gd name="T28" fmla="*/ 2288685 w 1089"/>
                <a:gd name="T29" fmla="*/ 3666622 h 1087"/>
                <a:gd name="T30" fmla="*/ 2036892 w 1089"/>
                <a:gd name="T31" fmla="*/ 3809526 h 1087"/>
                <a:gd name="T32" fmla="*/ 1803890 w 1089"/>
                <a:gd name="T33" fmla="*/ 3670382 h 1087"/>
                <a:gd name="T34" fmla="*/ 1822680 w 1089"/>
                <a:gd name="T35" fmla="*/ 3384574 h 1087"/>
                <a:gd name="T36" fmla="*/ 1195077 w 1089"/>
                <a:gd name="T37" fmla="*/ 2072111 h 1087"/>
                <a:gd name="T38" fmla="*/ 586264 w 1089"/>
                <a:gd name="T39" fmla="*/ 2350398 h 1087"/>
                <a:gd name="T40" fmla="*/ 424666 w 1089"/>
                <a:gd name="T41" fmla="*/ 2286468 h 1087"/>
                <a:gd name="T42" fmla="*/ 285616 w 1089"/>
                <a:gd name="T43" fmla="*/ 2004420 h 1087"/>
                <a:gd name="T44" fmla="*/ 420908 w 1089"/>
                <a:gd name="T45" fmla="*/ 1801345 h 1087"/>
                <a:gd name="T46" fmla="*/ 706524 w 1089"/>
                <a:gd name="T47" fmla="*/ 1820149 h 1087"/>
                <a:gd name="T48" fmla="*/ 2051925 w 1089"/>
                <a:gd name="T49" fmla="*/ 0 h 1087"/>
                <a:gd name="T50" fmla="*/ 1570887 w 1089"/>
                <a:gd name="T51" fmla="*/ 278287 h 1087"/>
                <a:gd name="T52" fmla="*/ 1458144 w 1089"/>
                <a:gd name="T53" fmla="*/ 424952 h 1087"/>
                <a:gd name="T54" fmla="*/ 841815 w 1089"/>
                <a:gd name="T55" fmla="*/ 477601 h 1087"/>
                <a:gd name="T56" fmla="*/ 289374 w 1089"/>
                <a:gd name="T57" fmla="*/ 1553143 h 1087"/>
                <a:gd name="T58" fmla="*/ 0 w 1089"/>
                <a:gd name="T59" fmla="*/ 2042026 h 1087"/>
                <a:gd name="T60" fmla="*/ 341987 w 1089"/>
                <a:gd name="T61" fmla="*/ 2560994 h 1087"/>
                <a:gd name="T62" fmla="*/ 477279 w 1089"/>
                <a:gd name="T63" fmla="*/ 3249191 h 1087"/>
                <a:gd name="T64" fmla="*/ 1304062 w 1089"/>
                <a:gd name="T65" fmla="*/ 3677904 h 1087"/>
                <a:gd name="T66" fmla="*/ 1555855 w 1089"/>
                <a:gd name="T67" fmla="*/ 3802005 h 1087"/>
                <a:gd name="T68" fmla="*/ 2044408 w 1089"/>
                <a:gd name="T69" fmla="*/ 4087813 h 1087"/>
                <a:gd name="T70" fmla="*/ 2525446 w 1089"/>
                <a:gd name="T71" fmla="*/ 3809526 h 1087"/>
                <a:gd name="T72" fmla="*/ 2638189 w 1089"/>
                <a:gd name="T73" fmla="*/ 3666622 h 1087"/>
                <a:gd name="T74" fmla="*/ 3254518 w 1089"/>
                <a:gd name="T75" fmla="*/ 3613973 h 1087"/>
                <a:gd name="T76" fmla="*/ 3806959 w 1089"/>
                <a:gd name="T77" fmla="*/ 2534670 h 1087"/>
                <a:gd name="T78" fmla="*/ 4092575 w 1089"/>
                <a:gd name="T79" fmla="*/ 2049547 h 1087"/>
                <a:gd name="T80" fmla="*/ 3754346 w 1089"/>
                <a:gd name="T81" fmla="*/ 1530579 h 1087"/>
                <a:gd name="T82" fmla="*/ 3615296 w 1089"/>
                <a:gd name="T83" fmla="*/ 842383 h 1087"/>
                <a:gd name="T84" fmla="*/ 2792271 w 1089"/>
                <a:gd name="T85" fmla="*/ 413670 h 1087"/>
                <a:gd name="T86" fmla="*/ 2540478 w 1089"/>
                <a:gd name="T87" fmla="*/ 285808 h 1087"/>
                <a:gd name="T88" fmla="*/ 2051925 w 1089"/>
                <a:gd name="T89" fmla="*/ 0 h 10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89" h="1087">
                  <a:moveTo>
                    <a:pt x="323" y="531"/>
                  </a:moveTo>
                  <a:cubicBezTo>
                    <a:pt x="358" y="531"/>
                    <a:pt x="394" y="522"/>
                    <a:pt x="428" y="503"/>
                  </a:cubicBezTo>
                  <a:cubicBezTo>
                    <a:pt x="532" y="445"/>
                    <a:pt x="568" y="312"/>
                    <a:pt x="507" y="209"/>
                  </a:cubicBezTo>
                  <a:cubicBezTo>
                    <a:pt x="496" y="188"/>
                    <a:pt x="481" y="171"/>
                    <a:pt x="464" y="156"/>
                  </a:cubicBezTo>
                  <a:cubicBezTo>
                    <a:pt x="465" y="146"/>
                    <a:pt x="468" y="136"/>
                    <a:pt x="473" y="127"/>
                  </a:cubicBezTo>
                  <a:cubicBezTo>
                    <a:pt x="481" y="113"/>
                    <a:pt x="481" y="113"/>
                    <a:pt x="481" y="113"/>
                  </a:cubicBezTo>
                  <a:cubicBezTo>
                    <a:pt x="495" y="90"/>
                    <a:pt x="519" y="75"/>
                    <a:pt x="546" y="75"/>
                  </a:cubicBezTo>
                  <a:cubicBezTo>
                    <a:pt x="546" y="75"/>
                    <a:pt x="547" y="75"/>
                    <a:pt x="547" y="75"/>
                  </a:cubicBezTo>
                  <a:cubicBezTo>
                    <a:pt x="550" y="75"/>
                    <a:pt x="553" y="75"/>
                    <a:pt x="556" y="75"/>
                  </a:cubicBezTo>
                  <a:cubicBezTo>
                    <a:pt x="579" y="78"/>
                    <a:pt x="598" y="91"/>
                    <a:pt x="610" y="112"/>
                  </a:cubicBezTo>
                  <a:cubicBezTo>
                    <a:pt x="610" y="112"/>
                    <a:pt x="610" y="112"/>
                    <a:pt x="610" y="112"/>
                  </a:cubicBezTo>
                  <a:cubicBezTo>
                    <a:pt x="624" y="136"/>
                    <a:pt x="622" y="166"/>
                    <a:pt x="605" y="188"/>
                  </a:cubicBezTo>
                  <a:cubicBezTo>
                    <a:pt x="552" y="254"/>
                    <a:pt x="541" y="349"/>
                    <a:pt x="585" y="427"/>
                  </a:cubicBezTo>
                  <a:cubicBezTo>
                    <a:pt x="625" y="497"/>
                    <a:pt x="697" y="536"/>
                    <a:pt x="772" y="536"/>
                  </a:cubicBezTo>
                  <a:cubicBezTo>
                    <a:pt x="809" y="536"/>
                    <a:pt x="846" y="527"/>
                    <a:pt x="880" y="507"/>
                  </a:cubicBezTo>
                  <a:cubicBezTo>
                    <a:pt x="901" y="495"/>
                    <a:pt x="919" y="480"/>
                    <a:pt x="933" y="463"/>
                  </a:cubicBezTo>
                  <a:cubicBezTo>
                    <a:pt x="943" y="464"/>
                    <a:pt x="953" y="467"/>
                    <a:pt x="962" y="472"/>
                  </a:cubicBezTo>
                  <a:cubicBezTo>
                    <a:pt x="976" y="480"/>
                    <a:pt x="976" y="480"/>
                    <a:pt x="976" y="480"/>
                  </a:cubicBezTo>
                  <a:cubicBezTo>
                    <a:pt x="1000" y="494"/>
                    <a:pt x="1015" y="519"/>
                    <a:pt x="1015" y="546"/>
                  </a:cubicBezTo>
                  <a:cubicBezTo>
                    <a:pt x="1015" y="549"/>
                    <a:pt x="1015" y="552"/>
                    <a:pt x="1014" y="555"/>
                  </a:cubicBezTo>
                  <a:cubicBezTo>
                    <a:pt x="1011" y="578"/>
                    <a:pt x="998" y="597"/>
                    <a:pt x="978" y="609"/>
                  </a:cubicBezTo>
                  <a:cubicBezTo>
                    <a:pt x="977" y="609"/>
                    <a:pt x="977" y="609"/>
                    <a:pt x="977" y="609"/>
                  </a:cubicBezTo>
                  <a:cubicBezTo>
                    <a:pt x="967" y="615"/>
                    <a:pt x="955" y="618"/>
                    <a:pt x="943" y="618"/>
                  </a:cubicBezTo>
                  <a:cubicBezTo>
                    <a:pt x="928" y="618"/>
                    <a:pt x="914" y="613"/>
                    <a:pt x="902" y="604"/>
                  </a:cubicBezTo>
                  <a:cubicBezTo>
                    <a:pt x="863" y="573"/>
                    <a:pt x="816" y="557"/>
                    <a:pt x="767" y="557"/>
                  </a:cubicBezTo>
                  <a:cubicBezTo>
                    <a:pt x="731" y="557"/>
                    <a:pt x="695" y="565"/>
                    <a:pt x="662" y="584"/>
                  </a:cubicBezTo>
                  <a:cubicBezTo>
                    <a:pt x="558" y="643"/>
                    <a:pt x="522" y="776"/>
                    <a:pt x="582" y="879"/>
                  </a:cubicBezTo>
                  <a:cubicBezTo>
                    <a:pt x="594" y="899"/>
                    <a:pt x="609" y="917"/>
                    <a:pt x="626" y="932"/>
                  </a:cubicBezTo>
                  <a:cubicBezTo>
                    <a:pt x="625" y="942"/>
                    <a:pt x="622" y="951"/>
                    <a:pt x="617" y="960"/>
                  </a:cubicBezTo>
                  <a:cubicBezTo>
                    <a:pt x="609" y="975"/>
                    <a:pt x="609" y="975"/>
                    <a:pt x="609" y="975"/>
                  </a:cubicBezTo>
                  <a:cubicBezTo>
                    <a:pt x="595" y="998"/>
                    <a:pt x="571" y="1013"/>
                    <a:pt x="544" y="1013"/>
                  </a:cubicBezTo>
                  <a:cubicBezTo>
                    <a:pt x="543" y="1013"/>
                    <a:pt x="543" y="1013"/>
                    <a:pt x="542" y="1013"/>
                  </a:cubicBezTo>
                  <a:cubicBezTo>
                    <a:pt x="539" y="1013"/>
                    <a:pt x="537" y="1013"/>
                    <a:pt x="534" y="1012"/>
                  </a:cubicBezTo>
                  <a:cubicBezTo>
                    <a:pt x="511" y="1009"/>
                    <a:pt x="492" y="996"/>
                    <a:pt x="480" y="976"/>
                  </a:cubicBezTo>
                  <a:cubicBezTo>
                    <a:pt x="480" y="976"/>
                    <a:pt x="480" y="976"/>
                    <a:pt x="480" y="976"/>
                  </a:cubicBezTo>
                  <a:cubicBezTo>
                    <a:pt x="466" y="952"/>
                    <a:pt x="467" y="921"/>
                    <a:pt x="485" y="900"/>
                  </a:cubicBezTo>
                  <a:cubicBezTo>
                    <a:pt x="538" y="833"/>
                    <a:pt x="549" y="739"/>
                    <a:pt x="504" y="660"/>
                  </a:cubicBezTo>
                  <a:cubicBezTo>
                    <a:pt x="465" y="590"/>
                    <a:pt x="392" y="551"/>
                    <a:pt x="318" y="551"/>
                  </a:cubicBezTo>
                  <a:cubicBezTo>
                    <a:pt x="281" y="551"/>
                    <a:pt x="244" y="561"/>
                    <a:pt x="210" y="581"/>
                  </a:cubicBezTo>
                  <a:cubicBezTo>
                    <a:pt x="189" y="593"/>
                    <a:pt x="171" y="608"/>
                    <a:pt x="156" y="625"/>
                  </a:cubicBezTo>
                  <a:cubicBezTo>
                    <a:pt x="146" y="624"/>
                    <a:pt x="136" y="621"/>
                    <a:pt x="128" y="616"/>
                  </a:cubicBezTo>
                  <a:cubicBezTo>
                    <a:pt x="113" y="608"/>
                    <a:pt x="113" y="608"/>
                    <a:pt x="113" y="608"/>
                  </a:cubicBezTo>
                  <a:cubicBezTo>
                    <a:pt x="90" y="594"/>
                    <a:pt x="74" y="569"/>
                    <a:pt x="75" y="541"/>
                  </a:cubicBezTo>
                  <a:cubicBezTo>
                    <a:pt x="75" y="538"/>
                    <a:pt x="75" y="536"/>
                    <a:pt x="76" y="533"/>
                  </a:cubicBezTo>
                  <a:cubicBezTo>
                    <a:pt x="79" y="510"/>
                    <a:pt x="92" y="491"/>
                    <a:pt x="112" y="479"/>
                  </a:cubicBezTo>
                  <a:cubicBezTo>
                    <a:pt x="112" y="479"/>
                    <a:pt x="112" y="479"/>
                    <a:pt x="112" y="479"/>
                  </a:cubicBezTo>
                  <a:cubicBezTo>
                    <a:pt x="123" y="472"/>
                    <a:pt x="135" y="469"/>
                    <a:pt x="147" y="469"/>
                  </a:cubicBezTo>
                  <a:cubicBezTo>
                    <a:pt x="161" y="469"/>
                    <a:pt x="176" y="474"/>
                    <a:pt x="188" y="484"/>
                  </a:cubicBezTo>
                  <a:cubicBezTo>
                    <a:pt x="226" y="515"/>
                    <a:pt x="274" y="531"/>
                    <a:pt x="323" y="531"/>
                  </a:cubicBezTo>
                  <a:moveTo>
                    <a:pt x="546" y="0"/>
                  </a:moveTo>
                  <a:cubicBezTo>
                    <a:pt x="546" y="0"/>
                    <a:pt x="546" y="0"/>
                    <a:pt x="546" y="0"/>
                  </a:cubicBezTo>
                  <a:cubicBezTo>
                    <a:pt x="492" y="0"/>
                    <a:pt x="444" y="28"/>
                    <a:pt x="418" y="74"/>
                  </a:cubicBezTo>
                  <a:cubicBezTo>
                    <a:pt x="408" y="91"/>
                    <a:pt x="408" y="91"/>
                    <a:pt x="408" y="91"/>
                  </a:cubicBezTo>
                  <a:cubicBezTo>
                    <a:pt x="403" y="100"/>
                    <a:pt x="396" y="107"/>
                    <a:pt x="388" y="113"/>
                  </a:cubicBezTo>
                  <a:cubicBezTo>
                    <a:pt x="366" y="106"/>
                    <a:pt x="344" y="103"/>
                    <a:pt x="322" y="103"/>
                  </a:cubicBezTo>
                  <a:cubicBezTo>
                    <a:pt x="288" y="103"/>
                    <a:pt x="255" y="110"/>
                    <a:pt x="224" y="127"/>
                  </a:cubicBezTo>
                  <a:cubicBezTo>
                    <a:pt x="141" y="170"/>
                    <a:pt x="98" y="259"/>
                    <a:pt x="110" y="346"/>
                  </a:cubicBezTo>
                  <a:cubicBezTo>
                    <a:pt x="114" y="373"/>
                    <a:pt x="100" y="400"/>
                    <a:pt x="77" y="413"/>
                  </a:cubicBezTo>
                  <a:cubicBezTo>
                    <a:pt x="35" y="437"/>
                    <a:pt x="7" y="480"/>
                    <a:pt x="1" y="527"/>
                  </a:cubicBezTo>
                  <a:cubicBezTo>
                    <a:pt x="1" y="532"/>
                    <a:pt x="0" y="538"/>
                    <a:pt x="0" y="543"/>
                  </a:cubicBezTo>
                  <a:cubicBezTo>
                    <a:pt x="1" y="597"/>
                    <a:pt x="28" y="644"/>
                    <a:pt x="75" y="671"/>
                  </a:cubicBezTo>
                  <a:cubicBezTo>
                    <a:pt x="91" y="681"/>
                    <a:pt x="91" y="681"/>
                    <a:pt x="91" y="681"/>
                  </a:cubicBezTo>
                  <a:cubicBezTo>
                    <a:pt x="100" y="686"/>
                    <a:pt x="108" y="693"/>
                    <a:pt x="114" y="702"/>
                  </a:cubicBezTo>
                  <a:cubicBezTo>
                    <a:pt x="97" y="754"/>
                    <a:pt x="101" y="812"/>
                    <a:pt x="127" y="864"/>
                  </a:cubicBezTo>
                  <a:cubicBezTo>
                    <a:pt x="166" y="938"/>
                    <a:pt x="241" y="980"/>
                    <a:pt x="318" y="980"/>
                  </a:cubicBezTo>
                  <a:cubicBezTo>
                    <a:pt x="328" y="980"/>
                    <a:pt x="337" y="979"/>
                    <a:pt x="347" y="978"/>
                  </a:cubicBezTo>
                  <a:cubicBezTo>
                    <a:pt x="350" y="977"/>
                    <a:pt x="353" y="977"/>
                    <a:pt x="356" y="977"/>
                  </a:cubicBezTo>
                  <a:cubicBezTo>
                    <a:pt x="380" y="977"/>
                    <a:pt x="402" y="990"/>
                    <a:pt x="414" y="1011"/>
                  </a:cubicBezTo>
                  <a:cubicBezTo>
                    <a:pt x="438" y="1053"/>
                    <a:pt x="480" y="1081"/>
                    <a:pt x="528" y="1086"/>
                  </a:cubicBezTo>
                  <a:cubicBezTo>
                    <a:pt x="533" y="1087"/>
                    <a:pt x="538" y="1087"/>
                    <a:pt x="544" y="1087"/>
                  </a:cubicBezTo>
                  <a:cubicBezTo>
                    <a:pt x="544" y="1087"/>
                    <a:pt x="544" y="1087"/>
                    <a:pt x="544" y="1087"/>
                  </a:cubicBezTo>
                  <a:cubicBezTo>
                    <a:pt x="598" y="1087"/>
                    <a:pt x="645" y="1060"/>
                    <a:pt x="672" y="1013"/>
                  </a:cubicBezTo>
                  <a:cubicBezTo>
                    <a:pt x="682" y="997"/>
                    <a:pt x="682" y="997"/>
                    <a:pt x="682" y="997"/>
                  </a:cubicBezTo>
                  <a:cubicBezTo>
                    <a:pt x="687" y="988"/>
                    <a:pt x="694" y="980"/>
                    <a:pt x="702" y="975"/>
                  </a:cubicBezTo>
                  <a:cubicBezTo>
                    <a:pt x="723" y="981"/>
                    <a:pt x="746" y="985"/>
                    <a:pt x="768" y="985"/>
                  </a:cubicBezTo>
                  <a:cubicBezTo>
                    <a:pt x="801" y="985"/>
                    <a:pt x="835" y="977"/>
                    <a:pt x="866" y="961"/>
                  </a:cubicBezTo>
                  <a:cubicBezTo>
                    <a:pt x="949" y="918"/>
                    <a:pt x="992" y="829"/>
                    <a:pt x="980" y="742"/>
                  </a:cubicBezTo>
                  <a:cubicBezTo>
                    <a:pt x="976" y="715"/>
                    <a:pt x="989" y="688"/>
                    <a:pt x="1013" y="674"/>
                  </a:cubicBezTo>
                  <a:cubicBezTo>
                    <a:pt x="1055" y="650"/>
                    <a:pt x="1083" y="608"/>
                    <a:pt x="1088" y="561"/>
                  </a:cubicBezTo>
                  <a:cubicBezTo>
                    <a:pt x="1089" y="556"/>
                    <a:pt x="1089" y="550"/>
                    <a:pt x="1089" y="545"/>
                  </a:cubicBezTo>
                  <a:cubicBezTo>
                    <a:pt x="1089" y="491"/>
                    <a:pt x="1062" y="443"/>
                    <a:pt x="1015" y="416"/>
                  </a:cubicBezTo>
                  <a:cubicBezTo>
                    <a:pt x="999" y="407"/>
                    <a:pt x="999" y="407"/>
                    <a:pt x="999" y="407"/>
                  </a:cubicBezTo>
                  <a:cubicBezTo>
                    <a:pt x="989" y="402"/>
                    <a:pt x="982" y="394"/>
                    <a:pt x="976" y="386"/>
                  </a:cubicBezTo>
                  <a:cubicBezTo>
                    <a:pt x="993" y="334"/>
                    <a:pt x="989" y="275"/>
                    <a:pt x="962" y="224"/>
                  </a:cubicBezTo>
                  <a:cubicBezTo>
                    <a:pt x="924" y="150"/>
                    <a:pt x="849" y="108"/>
                    <a:pt x="772" y="108"/>
                  </a:cubicBezTo>
                  <a:cubicBezTo>
                    <a:pt x="762" y="108"/>
                    <a:pt x="753" y="109"/>
                    <a:pt x="743" y="110"/>
                  </a:cubicBezTo>
                  <a:cubicBezTo>
                    <a:pt x="740" y="110"/>
                    <a:pt x="737" y="110"/>
                    <a:pt x="734" y="110"/>
                  </a:cubicBezTo>
                  <a:cubicBezTo>
                    <a:pt x="710" y="110"/>
                    <a:pt x="688" y="98"/>
                    <a:pt x="676" y="76"/>
                  </a:cubicBezTo>
                  <a:cubicBezTo>
                    <a:pt x="651" y="35"/>
                    <a:pt x="609" y="7"/>
                    <a:pt x="562" y="1"/>
                  </a:cubicBezTo>
                  <a:cubicBezTo>
                    <a:pt x="557" y="1"/>
                    <a:pt x="551" y="0"/>
                    <a:pt x="546"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5" name="Freeform 6">
              <a:extLst>
                <a:ext uri="{FF2B5EF4-FFF2-40B4-BE49-F238E27FC236}">
                  <a16:creationId xmlns:a16="http://schemas.microsoft.com/office/drawing/2014/main" id="{03D9E195-6451-4C1F-9E99-11A80E9E893E}"/>
                </a:ext>
              </a:extLst>
            </p:cNvPr>
            <p:cNvSpPr>
              <a:spLocks/>
            </p:cNvSpPr>
            <p:nvPr/>
          </p:nvSpPr>
          <p:spPr bwMode="auto">
            <a:xfrm>
              <a:off x="4343400" y="3590925"/>
              <a:ext cx="1781175" cy="2127250"/>
            </a:xfrm>
            <a:custGeom>
              <a:avLst/>
              <a:gdLst>
                <a:gd name="T0" fmla="*/ 1521890 w 474"/>
                <a:gd name="T1" fmla="*/ 1713827 h 566"/>
                <a:gd name="T2" fmla="*/ 1521890 w 474"/>
                <a:gd name="T3" fmla="*/ 1710068 h 566"/>
                <a:gd name="T4" fmla="*/ 1540679 w 474"/>
                <a:gd name="T5" fmla="*/ 1424431 h 566"/>
                <a:gd name="T6" fmla="*/ 1615834 w 474"/>
                <a:gd name="T7" fmla="*/ 526175 h 566"/>
                <a:gd name="T8" fmla="*/ 507297 w 474"/>
                <a:gd name="T9" fmla="*/ 225504 h 566"/>
                <a:gd name="T10" fmla="*/ 199161 w 474"/>
                <a:gd name="T11" fmla="*/ 1292887 h 566"/>
                <a:gd name="T12" fmla="*/ 1022109 w 474"/>
                <a:gd name="T13" fmla="*/ 1721344 h 566"/>
                <a:gd name="T14" fmla="*/ 1273878 w 474"/>
                <a:gd name="T15" fmla="*/ 1845371 h 566"/>
                <a:gd name="T16" fmla="*/ 1702262 w 474"/>
                <a:gd name="T17" fmla="*/ 2127250 h 566"/>
                <a:gd name="T18" fmla="*/ 1724809 w 474"/>
                <a:gd name="T19" fmla="*/ 1849129 h 566"/>
                <a:gd name="T20" fmla="*/ 1521890 w 474"/>
                <a:gd name="T21" fmla="*/ 1713827 h 5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4" h="566">
                  <a:moveTo>
                    <a:pt x="405" y="456"/>
                  </a:moveTo>
                  <a:cubicBezTo>
                    <a:pt x="405" y="455"/>
                    <a:pt x="405" y="455"/>
                    <a:pt x="405" y="455"/>
                  </a:cubicBezTo>
                  <a:cubicBezTo>
                    <a:pt x="391" y="431"/>
                    <a:pt x="393" y="401"/>
                    <a:pt x="410" y="379"/>
                  </a:cubicBezTo>
                  <a:cubicBezTo>
                    <a:pt x="463" y="313"/>
                    <a:pt x="474" y="219"/>
                    <a:pt x="430" y="140"/>
                  </a:cubicBezTo>
                  <a:cubicBezTo>
                    <a:pt x="371" y="36"/>
                    <a:pt x="238" y="0"/>
                    <a:pt x="135" y="60"/>
                  </a:cubicBezTo>
                  <a:cubicBezTo>
                    <a:pt x="37" y="118"/>
                    <a:pt x="0" y="243"/>
                    <a:pt x="53" y="344"/>
                  </a:cubicBezTo>
                  <a:cubicBezTo>
                    <a:pt x="96" y="427"/>
                    <a:pt x="185" y="469"/>
                    <a:pt x="272" y="458"/>
                  </a:cubicBezTo>
                  <a:cubicBezTo>
                    <a:pt x="299" y="454"/>
                    <a:pt x="326" y="467"/>
                    <a:pt x="339" y="491"/>
                  </a:cubicBezTo>
                  <a:cubicBezTo>
                    <a:pt x="364" y="533"/>
                    <a:pt x="406" y="561"/>
                    <a:pt x="453" y="566"/>
                  </a:cubicBezTo>
                  <a:cubicBezTo>
                    <a:pt x="459" y="492"/>
                    <a:pt x="459" y="492"/>
                    <a:pt x="459" y="492"/>
                  </a:cubicBezTo>
                  <a:cubicBezTo>
                    <a:pt x="436" y="489"/>
                    <a:pt x="417" y="476"/>
                    <a:pt x="405" y="45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grpSp>
          <p:nvGrpSpPr>
            <p:cNvPr id="6" name="Group 6">
              <a:extLst>
                <a:ext uri="{FF2B5EF4-FFF2-40B4-BE49-F238E27FC236}">
                  <a16:creationId xmlns:a16="http://schemas.microsoft.com/office/drawing/2014/main" id="{004150E3-1F79-4E39-AC40-84C0908B5909}"/>
                </a:ext>
              </a:extLst>
            </p:cNvPr>
            <p:cNvGrpSpPr>
              <a:grpSpLocks/>
            </p:cNvGrpSpPr>
            <p:nvPr/>
          </p:nvGrpSpPr>
          <p:grpSpPr bwMode="auto">
            <a:xfrm>
              <a:off x="4065588" y="2019171"/>
              <a:ext cx="2014079" cy="3221255"/>
              <a:chOff x="4065588" y="2019171"/>
              <a:chExt cx="2014079" cy="3221255"/>
            </a:xfrm>
          </p:grpSpPr>
          <p:sp>
            <p:nvSpPr>
              <p:cNvPr id="16" name="Freeform 19">
                <a:extLst>
                  <a:ext uri="{FF2B5EF4-FFF2-40B4-BE49-F238E27FC236}">
                    <a16:creationId xmlns:a16="http://schemas.microsoft.com/office/drawing/2014/main" id="{6D7EC5B7-9F15-45D6-AA46-2D30D0A2C50D}"/>
                  </a:ext>
                </a:extLst>
              </p:cNvPr>
              <p:cNvSpPr>
                <a:spLocks/>
              </p:cNvSpPr>
              <p:nvPr/>
            </p:nvSpPr>
            <p:spPr bwMode="auto">
              <a:xfrm>
                <a:off x="4065588" y="2019301"/>
                <a:ext cx="2014537" cy="3221037"/>
              </a:xfrm>
              <a:custGeom>
                <a:avLst/>
                <a:gdLst>
                  <a:gd name="connsiteX0" fmla="*/ 1133805 w 2014079"/>
                  <a:gd name="connsiteY0" fmla="*/ 3228 h 3221255"/>
                  <a:gd name="connsiteX1" fmla="*/ 1904922 w 2014079"/>
                  <a:gd name="connsiteY1" fmla="*/ 397921 h 3221255"/>
                  <a:gd name="connsiteX2" fmla="*/ 1604250 w 2014079"/>
                  <a:gd name="connsiteY2" fmla="*/ 1507812 h 3221255"/>
                  <a:gd name="connsiteX3" fmla="*/ 702236 w 2014079"/>
                  <a:gd name="connsiteY3" fmla="*/ 1436327 h 3221255"/>
                  <a:gd name="connsiteX4" fmla="*/ 420357 w 2014079"/>
                  <a:gd name="connsiteY4" fmla="*/ 1413753 h 3221255"/>
                  <a:gd name="connsiteX5" fmla="*/ 416598 w 2014079"/>
                  <a:gd name="connsiteY5" fmla="*/ 1417516 h 3221255"/>
                  <a:gd name="connsiteX6" fmla="*/ 296623 w 2014079"/>
                  <a:gd name="connsiteY6" fmla="*/ 1556664 h 3221255"/>
                  <a:gd name="connsiteX7" fmla="*/ 281406 w 2014079"/>
                  <a:gd name="connsiteY7" fmla="*/ 1616487 h 3221255"/>
                  <a:gd name="connsiteX8" fmla="*/ 281944 w 2014079"/>
                  <a:gd name="connsiteY8" fmla="*/ 1616531 h 3221255"/>
                  <a:gd name="connsiteX9" fmla="*/ 278185 w 2014079"/>
                  <a:gd name="connsiteY9" fmla="*/ 1650358 h 3221255"/>
                  <a:gd name="connsiteX10" fmla="*/ 424795 w 2014079"/>
                  <a:gd name="connsiteY10" fmla="*/ 1898425 h 3221255"/>
                  <a:gd name="connsiteX11" fmla="*/ 477425 w 2014079"/>
                  <a:gd name="connsiteY11" fmla="*/ 1932252 h 3221255"/>
                  <a:gd name="connsiteX12" fmla="*/ 755609 w 2014079"/>
                  <a:gd name="connsiteY12" fmla="*/ 1917218 h 3221255"/>
                  <a:gd name="connsiteX13" fmla="*/ 1571366 w 2014079"/>
                  <a:gd name="connsiteY13" fmla="*/ 1879632 h 3221255"/>
                  <a:gd name="connsiteX14" fmla="*/ 1789402 w 2014079"/>
                  <a:gd name="connsiteY14" fmla="*/ 2905727 h 3221255"/>
                  <a:gd name="connsiteX15" fmla="*/ 830794 w 2014079"/>
                  <a:gd name="connsiteY15" fmla="*/ 3127483 h 3221255"/>
                  <a:gd name="connsiteX16" fmla="*/ 466147 w 2014079"/>
                  <a:gd name="connsiteY16" fmla="*/ 2420869 h 3221255"/>
                  <a:gd name="connsiteX17" fmla="*/ 338332 w 2014079"/>
                  <a:gd name="connsiteY17" fmla="*/ 2176560 h 3221255"/>
                  <a:gd name="connsiteX18" fmla="*/ 278185 w 2014079"/>
                  <a:gd name="connsiteY18" fmla="*/ 2138975 h 3221255"/>
                  <a:gd name="connsiteX19" fmla="*/ 0 w 2014079"/>
                  <a:gd name="connsiteY19" fmla="*/ 1657875 h 3221255"/>
                  <a:gd name="connsiteX20" fmla="*/ 3735 w 2014079"/>
                  <a:gd name="connsiteY20" fmla="*/ 1594391 h 3221255"/>
                  <a:gd name="connsiteX21" fmla="*/ 3175 w 2014079"/>
                  <a:gd name="connsiteY21" fmla="*/ 1594346 h 3221255"/>
                  <a:gd name="connsiteX22" fmla="*/ 285055 w 2014079"/>
                  <a:gd name="connsiteY22" fmla="*/ 1169201 h 3221255"/>
                  <a:gd name="connsiteX23" fmla="*/ 409082 w 2014079"/>
                  <a:gd name="connsiteY23" fmla="*/ 913362 h 3221255"/>
                  <a:gd name="connsiteX24" fmla="*/ 837538 w 2014079"/>
                  <a:gd name="connsiteY24" fmla="*/ 89409 h 3221255"/>
                  <a:gd name="connsiteX25" fmla="*/ 1133805 w 2014079"/>
                  <a:gd name="connsiteY25" fmla="*/ 3228 h 322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079" h="3221255">
                    <a:moveTo>
                      <a:pt x="1133805" y="3228"/>
                    </a:moveTo>
                    <a:cubicBezTo>
                      <a:pt x="1436297" y="-23932"/>
                      <a:pt x="1741432" y="121389"/>
                      <a:pt x="1904922" y="397921"/>
                    </a:cubicBezTo>
                    <a:cubicBezTo>
                      <a:pt x="2130425" y="789204"/>
                      <a:pt x="1995123" y="1285834"/>
                      <a:pt x="1604250" y="1507812"/>
                    </a:cubicBezTo>
                    <a:cubicBezTo>
                      <a:pt x="1307337" y="1673355"/>
                      <a:pt x="954048" y="1635732"/>
                      <a:pt x="702236" y="1436327"/>
                    </a:cubicBezTo>
                    <a:cubicBezTo>
                      <a:pt x="623310" y="1368605"/>
                      <a:pt x="510558" y="1361080"/>
                      <a:pt x="420357" y="1413753"/>
                    </a:cubicBezTo>
                    <a:cubicBezTo>
                      <a:pt x="420357" y="1413753"/>
                      <a:pt x="420357" y="1413753"/>
                      <a:pt x="416598" y="1417516"/>
                    </a:cubicBezTo>
                    <a:cubicBezTo>
                      <a:pt x="360223" y="1448555"/>
                      <a:pt x="318645" y="1498641"/>
                      <a:pt x="296623" y="1556664"/>
                    </a:cubicBezTo>
                    <a:lnTo>
                      <a:pt x="281406" y="1616487"/>
                    </a:lnTo>
                    <a:lnTo>
                      <a:pt x="281944" y="1616531"/>
                    </a:lnTo>
                    <a:cubicBezTo>
                      <a:pt x="278185" y="1627806"/>
                      <a:pt x="278185" y="1639082"/>
                      <a:pt x="278185" y="1650358"/>
                    </a:cubicBezTo>
                    <a:cubicBezTo>
                      <a:pt x="278185" y="1751840"/>
                      <a:pt x="334573" y="1849563"/>
                      <a:pt x="424795" y="1898425"/>
                    </a:cubicBezTo>
                    <a:cubicBezTo>
                      <a:pt x="424795" y="1898425"/>
                      <a:pt x="424795" y="1898425"/>
                      <a:pt x="477425" y="1932252"/>
                    </a:cubicBezTo>
                    <a:cubicBezTo>
                      <a:pt x="563887" y="1981114"/>
                      <a:pt x="672905" y="1977355"/>
                      <a:pt x="755609" y="1917218"/>
                    </a:cubicBezTo>
                    <a:cubicBezTo>
                      <a:pt x="984923" y="1744323"/>
                      <a:pt x="1308218" y="1718013"/>
                      <a:pt x="1571366" y="1879632"/>
                    </a:cubicBezTo>
                    <a:cubicBezTo>
                      <a:pt x="1920976" y="2097630"/>
                      <a:pt x="2022475" y="2563695"/>
                      <a:pt x="1789402" y="2905727"/>
                    </a:cubicBezTo>
                    <a:cubicBezTo>
                      <a:pt x="1575125" y="3217689"/>
                      <a:pt x="1157848" y="3311654"/>
                      <a:pt x="830794" y="3127483"/>
                    </a:cubicBezTo>
                    <a:cubicBezTo>
                      <a:pt x="571406" y="2980898"/>
                      <a:pt x="436073" y="2699004"/>
                      <a:pt x="466147" y="2420869"/>
                    </a:cubicBezTo>
                    <a:cubicBezTo>
                      <a:pt x="477425" y="2319387"/>
                      <a:pt x="424795" y="2225422"/>
                      <a:pt x="338332" y="2176560"/>
                    </a:cubicBezTo>
                    <a:cubicBezTo>
                      <a:pt x="338332" y="2176560"/>
                      <a:pt x="338332" y="2176560"/>
                      <a:pt x="278185" y="2138975"/>
                    </a:cubicBezTo>
                    <a:cubicBezTo>
                      <a:pt x="101500" y="2037493"/>
                      <a:pt x="0" y="1857080"/>
                      <a:pt x="0" y="1657875"/>
                    </a:cubicBezTo>
                    <a:lnTo>
                      <a:pt x="3735" y="1594391"/>
                    </a:lnTo>
                    <a:lnTo>
                      <a:pt x="3175" y="1594346"/>
                    </a:lnTo>
                    <a:cubicBezTo>
                      <a:pt x="21967" y="1417516"/>
                      <a:pt x="127202" y="1259497"/>
                      <a:pt x="285055" y="1169201"/>
                    </a:cubicBezTo>
                    <a:cubicBezTo>
                      <a:pt x="375256" y="1116528"/>
                      <a:pt x="424115" y="1018707"/>
                      <a:pt x="409082" y="913362"/>
                    </a:cubicBezTo>
                    <a:cubicBezTo>
                      <a:pt x="363981" y="589800"/>
                      <a:pt x="525592" y="251189"/>
                      <a:pt x="837538" y="89409"/>
                    </a:cubicBezTo>
                    <a:cubicBezTo>
                      <a:pt x="932438" y="40498"/>
                      <a:pt x="1032975" y="12281"/>
                      <a:pt x="1133805" y="3228"/>
                    </a:cubicBezTo>
                    <a:close/>
                  </a:path>
                </a:pathLst>
              </a:custGeom>
              <a:solidFill>
                <a:schemeClr val="accent2"/>
              </a:solidFill>
              <a:ln>
                <a:noFill/>
              </a:ln>
            </p:spPr>
            <p:txBody>
              <a:bodyPr/>
              <a:lstStyle/>
              <a:p>
                <a:pPr>
                  <a:defRPr/>
                </a:pPr>
                <a:endParaRPr lang="en-US" sz="1800"/>
              </a:p>
            </p:txBody>
          </p:sp>
          <p:sp>
            <p:nvSpPr>
              <p:cNvPr id="17" name="Freeform 102">
                <a:extLst>
                  <a:ext uri="{FF2B5EF4-FFF2-40B4-BE49-F238E27FC236}">
                    <a16:creationId xmlns:a16="http://schemas.microsoft.com/office/drawing/2014/main" id="{8A61DBD9-3413-4985-99DE-DC7909B46BE1}"/>
                  </a:ext>
                </a:extLst>
              </p:cNvPr>
              <p:cNvSpPr>
                <a:spLocks noChangeArrowheads="1"/>
              </p:cNvSpPr>
              <p:nvPr/>
            </p:nvSpPr>
            <p:spPr bwMode="auto">
              <a:xfrm>
                <a:off x="4989693" y="4317519"/>
                <a:ext cx="466594" cy="417042"/>
              </a:xfrm>
              <a:custGeom>
                <a:avLst/>
                <a:gdLst>
                  <a:gd name="T0" fmla="*/ 74955 w 498"/>
                  <a:gd name="T1" fmla="*/ 141513 h 445"/>
                  <a:gd name="T2" fmla="*/ 74955 w 498"/>
                  <a:gd name="T3" fmla="*/ 141513 h 445"/>
                  <a:gd name="T4" fmla="*/ 133045 w 498"/>
                  <a:gd name="T5" fmla="*/ 158382 h 445"/>
                  <a:gd name="T6" fmla="*/ 141477 w 498"/>
                  <a:gd name="T7" fmla="*/ 158382 h 445"/>
                  <a:gd name="T8" fmla="*/ 182702 w 498"/>
                  <a:gd name="T9" fmla="*/ 125581 h 445"/>
                  <a:gd name="T10" fmla="*/ 182702 w 498"/>
                  <a:gd name="T11" fmla="*/ 117147 h 445"/>
                  <a:gd name="T12" fmla="*/ 166775 w 498"/>
                  <a:gd name="T13" fmla="*/ 100278 h 445"/>
                  <a:gd name="T14" fmla="*/ 257657 w 498"/>
                  <a:gd name="T15" fmla="*/ 9372 h 445"/>
                  <a:gd name="T16" fmla="*/ 182702 w 498"/>
                  <a:gd name="T17" fmla="*/ 0 h 445"/>
                  <a:gd name="T18" fmla="*/ 100252 w 498"/>
                  <a:gd name="T19" fmla="*/ 50607 h 445"/>
                  <a:gd name="T20" fmla="*/ 67459 w 498"/>
                  <a:gd name="T21" fmla="*/ 75911 h 445"/>
                  <a:gd name="T22" fmla="*/ 49658 w 498"/>
                  <a:gd name="T23" fmla="*/ 108712 h 445"/>
                  <a:gd name="T24" fmla="*/ 16865 w 498"/>
                  <a:gd name="T25" fmla="*/ 117147 h 445"/>
                  <a:gd name="T26" fmla="*/ 0 w 498"/>
                  <a:gd name="T27" fmla="*/ 134016 h 445"/>
                  <a:gd name="T28" fmla="*/ 0 w 498"/>
                  <a:gd name="T29" fmla="*/ 141513 h 445"/>
                  <a:gd name="T30" fmla="*/ 33730 w 498"/>
                  <a:gd name="T31" fmla="*/ 175251 h 445"/>
                  <a:gd name="T32" fmla="*/ 49658 w 498"/>
                  <a:gd name="T33" fmla="*/ 183686 h 445"/>
                  <a:gd name="T34" fmla="*/ 67459 w 498"/>
                  <a:gd name="T35" fmla="*/ 166817 h 445"/>
                  <a:gd name="T36" fmla="*/ 74955 w 498"/>
                  <a:gd name="T37" fmla="*/ 141513 h 445"/>
                  <a:gd name="T38" fmla="*/ 208000 w 498"/>
                  <a:gd name="T39" fmla="*/ 149948 h 445"/>
                  <a:gd name="T40" fmla="*/ 208000 w 498"/>
                  <a:gd name="T41" fmla="*/ 149948 h 445"/>
                  <a:gd name="T42" fmla="*/ 199567 w 498"/>
                  <a:gd name="T43" fmla="*/ 149948 h 445"/>
                  <a:gd name="T44" fmla="*/ 166775 w 498"/>
                  <a:gd name="T45" fmla="*/ 175251 h 445"/>
                  <a:gd name="T46" fmla="*/ 158342 w 498"/>
                  <a:gd name="T47" fmla="*/ 191183 h 445"/>
                  <a:gd name="T48" fmla="*/ 356973 w 498"/>
                  <a:gd name="T49" fmla="*/ 407670 h 445"/>
                  <a:gd name="T50" fmla="*/ 373837 w 498"/>
                  <a:gd name="T51" fmla="*/ 407670 h 445"/>
                  <a:gd name="T52" fmla="*/ 399135 w 498"/>
                  <a:gd name="T53" fmla="*/ 390801 h 445"/>
                  <a:gd name="T54" fmla="*/ 399135 w 498"/>
                  <a:gd name="T55" fmla="*/ 374869 h 445"/>
                  <a:gd name="T56" fmla="*/ 208000 w 498"/>
                  <a:gd name="T57" fmla="*/ 149948 h 445"/>
                  <a:gd name="T58" fmla="*/ 465657 w 498"/>
                  <a:gd name="T59" fmla="*/ 59042 h 445"/>
                  <a:gd name="T60" fmla="*/ 465657 w 498"/>
                  <a:gd name="T61" fmla="*/ 59042 h 445"/>
                  <a:gd name="T62" fmla="*/ 448792 w 498"/>
                  <a:gd name="T63" fmla="*/ 50607 h 445"/>
                  <a:gd name="T64" fmla="*/ 431927 w 498"/>
                  <a:gd name="T65" fmla="*/ 83408 h 445"/>
                  <a:gd name="T66" fmla="*/ 382270 w 498"/>
                  <a:gd name="T67" fmla="*/ 100278 h 445"/>
                  <a:gd name="T68" fmla="*/ 373837 w 498"/>
                  <a:gd name="T69" fmla="*/ 59042 h 445"/>
                  <a:gd name="T70" fmla="*/ 390702 w 498"/>
                  <a:gd name="T71" fmla="*/ 17806 h 445"/>
                  <a:gd name="T72" fmla="*/ 382270 w 498"/>
                  <a:gd name="T73" fmla="*/ 9372 h 445"/>
                  <a:gd name="T74" fmla="*/ 315747 w 498"/>
                  <a:gd name="T75" fmla="*/ 67476 h 445"/>
                  <a:gd name="T76" fmla="*/ 298883 w 498"/>
                  <a:gd name="T77" fmla="*/ 141513 h 445"/>
                  <a:gd name="T78" fmla="*/ 266090 w 498"/>
                  <a:gd name="T79" fmla="*/ 175251 h 445"/>
                  <a:gd name="T80" fmla="*/ 298883 w 498"/>
                  <a:gd name="T81" fmla="*/ 216487 h 445"/>
                  <a:gd name="T82" fmla="*/ 341045 w 498"/>
                  <a:gd name="T83" fmla="*/ 175251 h 445"/>
                  <a:gd name="T84" fmla="*/ 382270 w 498"/>
                  <a:gd name="T85" fmla="*/ 166817 h 445"/>
                  <a:gd name="T86" fmla="*/ 457225 w 498"/>
                  <a:gd name="T87" fmla="*/ 134016 h 445"/>
                  <a:gd name="T88" fmla="*/ 465657 w 498"/>
                  <a:gd name="T89" fmla="*/ 59042 h 445"/>
                  <a:gd name="T90" fmla="*/ 67459 w 498"/>
                  <a:gd name="T91" fmla="*/ 374869 h 445"/>
                  <a:gd name="T92" fmla="*/ 67459 w 498"/>
                  <a:gd name="T93" fmla="*/ 374869 h 445"/>
                  <a:gd name="T94" fmla="*/ 67459 w 498"/>
                  <a:gd name="T95" fmla="*/ 390801 h 445"/>
                  <a:gd name="T96" fmla="*/ 83387 w 498"/>
                  <a:gd name="T97" fmla="*/ 416105 h 445"/>
                  <a:gd name="T98" fmla="*/ 100252 w 498"/>
                  <a:gd name="T99" fmla="*/ 407670 h 445"/>
                  <a:gd name="T100" fmla="*/ 216432 w 498"/>
                  <a:gd name="T101" fmla="*/ 299895 h 445"/>
                  <a:gd name="T102" fmla="*/ 182702 w 498"/>
                  <a:gd name="T103" fmla="*/ 257723 h 445"/>
                  <a:gd name="T104" fmla="*/ 67459 w 498"/>
                  <a:gd name="T105" fmla="*/ 37486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nvGrpSpPr>
            <p:cNvPr id="7" name="Group 3">
              <a:extLst>
                <a:ext uri="{FF2B5EF4-FFF2-40B4-BE49-F238E27FC236}">
                  <a16:creationId xmlns:a16="http://schemas.microsoft.com/office/drawing/2014/main" id="{B30ED204-1C4A-4BCB-AEF5-045279EC75F9}"/>
                </a:ext>
              </a:extLst>
            </p:cNvPr>
            <p:cNvGrpSpPr>
              <a:grpSpLocks/>
            </p:cNvGrpSpPr>
            <p:nvPr/>
          </p:nvGrpSpPr>
          <p:grpSpPr bwMode="auto">
            <a:xfrm>
              <a:off x="4547383" y="1635126"/>
              <a:ext cx="3221498" cy="2018667"/>
              <a:chOff x="4547383" y="1635126"/>
              <a:chExt cx="3221498" cy="2018667"/>
            </a:xfrm>
          </p:grpSpPr>
          <p:sp>
            <p:nvSpPr>
              <p:cNvPr id="14" name="Freeform 18">
                <a:extLst>
                  <a:ext uri="{FF2B5EF4-FFF2-40B4-BE49-F238E27FC236}">
                    <a16:creationId xmlns:a16="http://schemas.microsoft.com/office/drawing/2014/main" id="{FA3C6937-C60B-4934-8FA5-452A2BFA32FD}"/>
                  </a:ext>
                </a:extLst>
              </p:cNvPr>
              <p:cNvSpPr>
                <a:spLocks/>
              </p:cNvSpPr>
              <p:nvPr/>
            </p:nvSpPr>
            <p:spPr bwMode="auto">
              <a:xfrm>
                <a:off x="4546600" y="1635126"/>
                <a:ext cx="3222625" cy="2018125"/>
              </a:xfrm>
              <a:custGeom>
                <a:avLst/>
                <a:gdLst>
                  <a:gd name="connsiteX0" fmla="*/ 1566268 w 3221498"/>
                  <a:gd name="connsiteY0" fmla="*/ 0 h 2018667"/>
                  <a:gd name="connsiteX1" fmla="*/ 1626405 w 3221498"/>
                  <a:gd name="connsiteY1" fmla="*/ 3759 h 2018667"/>
                  <a:gd name="connsiteX2" fmla="*/ 1626320 w 3221498"/>
                  <a:gd name="connsiteY2" fmla="*/ 4815 h 2018667"/>
                  <a:gd name="connsiteX3" fmla="*/ 1691487 w 3221498"/>
                  <a:gd name="connsiteY3" fmla="*/ 15796 h 2018667"/>
                  <a:gd name="connsiteX4" fmla="*/ 2054779 w 3221498"/>
                  <a:gd name="connsiteY4" fmla="*/ 286642 h 2018667"/>
                  <a:gd name="connsiteX5" fmla="*/ 2306773 w 3221498"/>
                  <a:gd name="connsiteY5" fmla="*/ 410669 h 2018667"/>
                  <a:gd name="connsiteX6" fmla="*/ 3130454 w 3221498"/>
                  <a:gd name="connsiteY6" fmla="*/ 839126 h 2018667"/>
                  <a:gd name="connsiteX7" fmla="*/ 2822044 w 3221498"/>
                  <a:gd name="connsiteY7" fmla="*/ 1906510 h 2018667"/>
                  <a:gd name="connsiteX8" fmla="*/ 1716280 w 3221498"/>
                  <a:gd name="connsiteY8" fmla="*/ 1605838 h 2018667"/>
                  <a:gd name="connsiteX9" fmla="*/ 1787741 w 3221498"/>
                  <a:gd name="connsiteY9" fmla="*/ 707583 h 2018667"/>
                  <a:gd name="connsiteX10" fmla="*/ 1806546 w 3221498"/>
                  <a:gd name="connsiteY10" fmla="*/ 421945 h 2018667"/>
                  <a:gd name="connsiteX11" fmla="*/ 1806546 w 3221498"/>
                  <a:gd name="connsiteY11" fmla="*/ 418186 h 2018667"/>
                  <a:gd name="connsiteX12" fmla="*/ 1603447 w 3221498"/>
                  <a:gd name="connsiteY12" fmla="*/ 282884 h 2018667"/>
                  <a:gd name="connsiteX13" fmla="*/ 1603526 w 3221498"/>
                  <a:gd name="connsiteY13" fmla="*/ 281903 h 2018667"/>
                  <a:gd name="connsiteX14" fmla="*/ 1573785 w 3221498"/>
                  <a:gd name="connsiteY14" fmla="*/ 278184 h 2018667"/>
                  <a:gd name="connsiteX15" fmla="*/ 1321959 w 3221498"/>
                  <a:gd name="connsiteY15" fmla="*/ 424795 h 2018667"/>
                  <a:gd name="connsiteX16" fmla="*/ 1291890 w 3221498"/>
                  <a:gd name="connsiteY16" fmla="*/ 477425 h 2018667"/>
                  <a:gd name="connsiteX17" fmla="*/ 1306925 w 3221498"/>
                  <a:gd name="connsiteY17" fmla="*/ 755609 h 2018667"/>
                  <a:gd name="connsiteX18" fmla="*/ 1344511 w 3221498"/>
                  <a:gd name="connsiteY18" fmla="*/ 1571366 h 2018667"/>
                  <a:gd name="connsiteX19" fmla="*/ 314657 w 3221498"/>
                  <a:gd name="connsiteY19" fmla="*/ 1789402 h 2018667"/>
                  <a:gd name="connsiteX20" fmla="*/ 92901 w 3221498"/>
                  <a:gd name="connsiteY20" fmla="*/ 834553 h 2018667"/>
                  <a:gd name="connsiteX21" fmla="*/ 803274 w 3221498"/>
                  <a:gd name="connsiteY21" fmla="*/ 469906 h 2018667"/>
                  <a:gd name="connsiteX22" fmla="*/ 1047582 w 3221498"/>
                  <a:gd name="connsiteY22" fmla="*/ 342092 h 2018667"/>
                  <a:gd name="connsiteX23" fmla="*/ 1085168 w 3221498"/>
                  <a:gd name="connsiteY23" fmla="*/ 278184 h 2018667"/>
                  <a:gd name="connsiteX24" fmla="*/ 1566268 w 3221498"/>
                  <a:gd name="connsiteY24" fmla="*/ 0 h 20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21498" h="2018667">
                    <a:moveTo>
                      <a:pt x="1566268" y="0"/>
                    </a:moveTo>
                    <a:cubicBezTo>
                      <a:pt x="1585061" y="0"/>
                      <a:pt x="1607612" y="0"/>
                      <a:pt x="1626405" y="3759"/>
                    </a:cubicBezTo>
                    <a:lnTo>
                      <a:pt x="1626320" y="4815"/>
                    </a:lnTo>
                    <a:lnTo>
                      <a:pt x="1691487" y="15796"/>
                    </a:lnTo>
                    <a:cubicBezTo>
                      <a:pt x="1842100" y="50686"/>
                      <a:pt x="1975796" y="148522"/>
                      <a:pt x="2054779" y="286642"/>
                    </a:cubicBezTo>
                    <a:cubicBezTo>
                      <a:pt x="2103673" y="376844"/>
                      <a:pt x="2205223" y="425703"/>
                      <a:pt x="2306773" y="410669"/>
                    </a:cubicBezTo>
                    <a:cubicBezTo>
                      <a:pt x="2633988" y="369327"/>
                      <a:pt x="2968726" y="527180"/>
                      <a:pt x="3130454" y="839126"/>
                    </a:cubicBezTo>
                    <a:cubicBezTo>
                      <a:pt x="3329792" y="1218724"/>
                      <a:pt x="3190631" y="1688523"/>
                      <a:pt x="2822044" y="1906510"/>
                    </a:cubicBezTo>
                    <a:cubicBezTo>
                      <a:pt x="2434650" y="2132013"/>
                      <a:pt x="1934424" y="1996711"/>
                      <a:pt x="1716280" y="1605838"/>
                    </a:cubicBezTo>
                    <a:cubicBezTo>
                      <a:pt x="1547030" y="1308925"/>
                      <a:pt x="1588402" y="955636"/>
                      <a:pt x="1787741" y="707583"/>
                    </a:cubicBezTo>
                    <a:cubicBezTo>
                      <a:pt x="1851679" y="624898"/>
                      <a:pt x="1859202" y="512146"/>
                      <a:pt x="1806546" y="421945"/>
                    </a:cubicBezTo>
                    <a:cubicBezTo>
                      <a:pt x="1806546" y="421945"/>
                      <a:pt x="1806546" y="421945"/>
                      <a:pt x="1806546" y="418186"/>
                    </a:cubicBezTo>
                    <a:cubicBezTo>
                      <a:pt x="1761413" y="343018"/>
                      <a:pt x="1689952" y="294159"/>
                      <a:pt x="1603447" y="282884"/>
                    </a:cubicBezTo>
                    <a:lnTo>
                      <a:pt x="1603526" y="281903"/>
                    </a:lnTo>
                    <a:lnTo>
                      <a:pt x="1573785" y="278184"/>
                    </a:lnTo>
                    <a:cubicBezTo>
                      <a:pt x="1468544" y="278184"/>
                      <a:pt x="1374579" y="334573"/>
                      <a:pt x="1321959" y="424795"/>
                    </a:cubicBezTo>
                    <a:cubicBezTo>
                      <a:pt x="1321959" y="424795"/>
                      <a:pt x="1321959" y="424795"/>
                      <a:pt x="1291890" y="477425"/>
                    </a:cubicBezTo>
                    <a:cubicBezTo>
                      <a:pt x="1243029" y="563887"/>
                      <a:pt x="1246787" y="672905"/>
                      <a:pt x="1306925" y="755609"/>
                    </a:cubicBezTo>
                    <a:cubicBezTo>
                      <a:pt x="1479820" y="984923"/>
                      <a:pt x="1506130" y="1308218"/>
                      <a:pt x="1344511" y="1571366"/>
                    </a:cubicBezTo>
                    <a:cubicBezTo>
                      <a:pt x="1126513" y="1920976"/>
                      <a:pt x="660448" y="2022475"/>
                      <a:pt x="314657" y="1789402"/>
                    </a:cubicBezTo>
                    <a:cubicBezTo>
                      <a:pt x="6453" y="1578884"/>
                      <a:pt x="-91270" y="1157848"/>
                      <a:pt x="92901" y="834553"/>
                    </a:cubicBezTo>
                    <a:cubicBezTo>
                      <a:pt x="243244" y="571406"/>
                      <a:pt x="525138" y="439832"/>
                      <a:pt x="803274" y="469906"/>
                    </a:cubicBezTo>
                    <a:cubicBezTo>
                      <a:pt x="900997" y="477425"/>
                      <a:pt x="998721" y="428554"/>
                      <a:pt x="1047582" y="342092"/>
                    </a:cubicBezTo>
                    <a:cubicBezTo>
                      <a:pt x="1047582" y="342092"/>
                      <a:pt x="1047582" y="342092"/>
                      <a:pt x="1085168" y="278184"/>
                    </a:cubicBezTo>
                    <a:cubicBezTo>
                      <a:pt x="1186650" y="105259"/>
                      <a:pt x="1363304" y="0"/>
                      <a:pt x="1566268" y="0"/>
                    </a:cubicBezTo>
                    <a:close/>
                  </a:path>
                </a:pathLst>
              </a:custGeom>
              <a:solidFill>
                <a:schemeClr val="accent1"/>
              </a:solidFill>
              <a:ln>
                <a:noFill/>
              </a:ln>
            </p:spPr>
            <p:txBody>
              <a:bodyPr/>
              <a:lstStyle/>
              <a:p>
                <a:pPr>
                  <a:defRPr/>
                </a:pPr>
                <a:endParaRPr lang="en-US" sz="1800"/>
              </a:p>
            </p:txBody>
          </p:sp>
          <p:sp>
            <p:nvSpPr>
              <p:cNvPr id="15" name="Freeform 154">
                <a:extLst>
                  <a:ext uri="{FF2B5EF4-FFF2-40B4-BE49-F238E27FC236}">
                    <a16:creationId xmlns:a16="http://schemas.microsoft.com/office/drawing/2014/main" id="{0BD1CDD0-BC08-4B1F-BF83-4A315B603E87}"/>
                  </a:ext>
                </a:extLst>
              </p:cNvPr>
              <p:cNvSpPr>
                <a:spLocks noChangeArrowheads="1"/>
              </p:cNvSpPr>
              <p:nvPr/>
            </p:nvSpPr>
            <p:spPr bwMode="auto">
              <a:xfrm>
                <a:off x="5125209" y="2561429"/>
                <a:ext cx="358788" cy="487239"/>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nvGrpSpPr>
            <p:cNvPr id="8" name="Group 4">
              <a:extLst>
                <a:ext uri="{FF2B5EF4-FFF2-40B4-BE49-F238E27FC236}">
                  <a16:creationId xmlns:a16="http://schemas.microsoft.com/office/drawing/2014/main" id="{068E5D97-59F5-4BAF-8163-1BDB50A6CB46}"/>
                </a:ext>
              </a:extLst>
            </p:cNvPr>
            <p:cNvGrpSpPr>
              <a:grpSpLocks/>
            </p:cNvGrpSpPr>
            <p:nvPr/>
          </p:nvGrpSpPr>
          <p:grpSpPr bwMode="auto">
            <a:xfrm>
              <a:off x="6140540" y="2116131"/>
              <a:ext cx="2014448" cy="3221268"/>
              <a:chOff x="6140540" y="2116131"/>
              <a:chExt cx="2014448" cy="3221268"/>
            </a:xfrm>
          </p:grpSpPr>
          <p:sp>
            <p:nvSpPr>
              <p:cNvPr id="12" name="Freeform 17">
                <a:extLst>
                  <a:ext uri="{FF2B5EF4-FFF2-40B4-BE49-F238E27FC236}">
                    <a16:creationId xmlns:a16="http://schemas.microsoft.com/office/drawing/2014/main" id="{CF3EC3DE-52D3-4908-8A76-A9CB5625FFA5}"/>
                  </a:ext>
                </a:extLst>
              </p:cNvPr>
              <p:cNvSpPr>
                <a:spLocks/>
              </p:cNvSpPr>
              <p:nvPr/>
            </p:nvSpPr>
            <p:spPr bwMode="auto">
              <a:xfrm>
                <a:off x="6140450" y="2116139"/>
                <a:ext cx="2014538" cy="3221036"/>
              </a:xfrm>
              <a:custGeom>
                <a:avLst/>
                <a:gdLst>
                  <a:gd name="connsiteX0" fmla="*/ 793317 w 2014448"/>
                  <a:gd name="connsiteY0" fmla="*/ 748 h 3221268"/>
                  <a:gd name="connsiteX1" fmla="*/ 1183655 w 2014448"/>
                  <a:gd name="connsiteY1" fmla="*/ 93859 h 3221268"/>
                  <a:gd name="connsiteX2" fmla="*/ 1548302 w 2014448"/>
                  <a:gd name="connsiteY2" fmla="*/ 801127 h 3221268"/>
                  <a:gd name="connsiteX3" fmla="*/ 1676116 w 2014448"/>
                  <a:gd name="connsiteY3" fmla="*/ 1045661 h 3221268"/>
                  <a:gd name="connsiteX4" fmla="*/ 1736264 w 2014448"/>
                  <a:gd name="connsiteY4" fmla="*/ 1083282 h 3221268"/>
                  <a:gd name="connsiteX5" fmla="*/ 2014448 w 2014448"/>
                  <a:gd name="connsiteY5" fmla="*/ 1564826 h 3221268"/>
                  <a:gd name="connsiteX6" fmla="*/ 2010718 w 2014448"/>
                  <a:gd name="connsiteY6" fmla="*/ 1628300 h 3221268"/>
                  <a:gd name="connsiteX7" fmla="*/ 2011272 w 2014448"/>
                  <a:gd name="connsiteY7" fmla="*/ 1628345 h 3221268"/>
                  <a:gd name="connsiteX8" fmla="*/ 1729182 w 2014448"/>
                  <a:gd name="connsiteY8" fmla="*/ 2053110 h 3221268"/>
                  <a:gd name="connsiteX9" fmla="*/ 1605063 w 2014448"/>
                  <a:gd name="connsiteY9" fmla="*/ 2308721 h 3221268"/>
                  <a:gd name="connsiteX10" fmla="*/ 1176287 w 2014448"/>
                  <a:gd name="connsiteY10" fmla="*/ 3131939 h 3221268"/>
                  <a:gd name="connsiteX11" fmla="*/ 111868 w 2014448"/>
                  <a:gd name="connsiteY11" fmla="*/ 2823702 h 3221268"/>
                  <a:gd name="connsiteX12" fmla="*/ 409003 w 2014448"/>
                  <a:gd name="connsiteY12" fmla="*/ 1714801 h 3221268"/>
                  <a:gd name="connsiteX13" fmla="*/ 1311690 w 2014448"/>
                  <a:gd name="connsiteY13" fmla="*/ 1786222 h 3221268"/>
                  <a:gd name="connsiteX14" fmla="*/ 1597541 w 2014448"/>
                  <a:gd name="connsiteY14" fmla="*/ 1808776 h 3221268"/>
                  <a:gd name="connsiteX15" fmla="*/ 1597541 w 2014448"/>
                  <a:gd name="connsiteY15" fmla="*/ 1805017 h 3221268"/>
                  <a:gd name="connsiteX16" fmla="*/ 1717605 w 2014448"/>
                  <a:gd name="connsiteY16" fmla="*/ 1665993 h 3221268"/>
                  <a:gd name="connsiteX17" fmla="*/ 1732831 w 2014448"/>
                  <a:gd name="connsiteY17" fmla="*/ 1606235 h 3221268"/>
                  <a:gd name="connsiteX18" fmla="*/ 1732505 w 2014448"/>
                  <a:gd name="connsiteY18" fmla="*/ 1606209 h 3221268"/>
                  <a:gd name="connsiteX19" fmla="*/ 1736264 w 2014448"/>
                  <a:gd name="connsiteY19" fmla="*/ 1572350 h 3221268"/>
                  <a:gd name="connsiteX20" fmla="*/ 1593412 w 2014448"/>
                  <a:gd name="connsiteY20" fmla="*/ 1324054 h 3221268"/>
                  <a:gd name="connsiteX21" fmla="*/ 1537024 w 2014448"/>
                  <a:gd name="connsiteY21" fmla="*/ 1290195 h 3221268"/>
                  <a:gd name="connsiteX22" fmla="*/ 1262599 w 2014448"/>
                  <a:gd name="connsiteY22" fmla="*/ 1305244 h 3221268"/>
                  <a:gd name="connsiteX23" fmla="*/ 443083 w 2014448"/>
                  <a:gd name="connsiteY23" fmla="*/ 1342864 h 3221268"/>
                  <a:gd name="connsiteX24" fmla="*/ 228806 w 2014448"/>
                  <a:gd name="connsiteY24" fmla="*/ 315821 h 3221268"/>
                  <a:gd name="connsiteX25" fmla="*/ 793317 w 2014448"/>
                  <a:gd name="connsiteY25" fmla="*/ 748 h 32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448" h="3221268">
                    <a:moveTo>
                      <a:pt x="793317" y="748"/>
                    </a:moveTo>
                    <a:cubicBezTo>
                      <a:pt x="925676" y="-5248"/>
                      <a:pt x="1061009" y="24731"/>
                      <a:pt x="1183655" y="93859"/>
                    </a:cubicBezTo>
                    <a:cubicBezTo>
                      <a:pt x="1443043" y="240580"/>
                      <a:pt x="1578376" y="522734"/>
                      <a:pt x="1548302" y="801127"/>
                    </a:cubicBezTo>
                    <a:cubicBezTo>
                      <a:pt x="1537024" y="902703"/>
                      <a:pt x="1589653" y="996755"/>
                      <a:pt x="1676116" y="1045661"/>
                    </a:cubicBezTo>
                    <a:cubicBezTo>
                      <a:pt x="1676116" y="1045661"/>
                      <a:pt x="1676116" y="1045661"/>
                      <a:pt x="1736264" y="1083282"/>
                    </a:cubicBezTo>
                    <a:cubicBezTo>
                      <a:pt x="1912949" y="1184858"/>
                      <a:pt x="2014448" y="1365437"/>
                      <a:pt x="2014448" y="1564826"/>
                    </a:cubicBezTo>
                    <a:lnTo>
                      <a:pt x="2010718" y="1628300"/>
                    </a:lnTo>
                    <a:lnTo>
                      <a:pt x="2011272" y="1628345"/>
                    </a:lnTo>
                    <a:cubicBezTo>
                      <a:pt x="1992466" y="1805017"/>
                      <a:pt x="1887153" y="1962895"/>
                      <a:pt x="1729182" y="2053110"/>
                    </a:cubicBezTo>
                    <a:cubicBezTo>
                      <a:pt x="1642675" y="2105736"/>
                      <a:pt x="1590018" y="2203470"/>
                      <a:pt x="1605063" y="2308721"/>
                    </a:cubicBezTo>
                    <a:cubicBezTo>
                      <a:pt x="1650197" y="2631994"/>
                      <a:pt x="1488466" y="2970303"/>
                      <a:pt x="1176287" y="3131939"/>
                    </a:cubicBezTo>
                    <a:cubicBezTo>
                      <a:pt x="796406" y="3327406"/>
                      <a:pt x="326256" y="3192083"/>
                      <a:pt x="111868" y="2823702"/>
                    </a:cubicBezTo>
                    <a:cubicBezTo>
                      <a:pt x="-117565" y="2432768"/>
                      <a:pt x="17838" y="1936582"/>
                      <a:pt x="409003" y="1714801"/>
                    </a:cubicBezTo>
                    <a:cubicBezTo>
                      <a:pt x="706137" y="1549406"/>
                      <a:pt x="1063451" y="1586996"/>
                      <a:pt x="1311690" y="1786222"/>
                    </a:cubicBezTo>
                    <a:cubicBezTo>
                      <a:pt x="1390675" y="1853884"/>
                      <a:pt x="1507272" y="1861402"/>
                      <a:pt x="1597541" y="1808776"/>
                    </a:cubicBezTo>
                    <a:cubicBezTo>
                      <a:pt x="1597541" y="1808776"/>
                      <a:pt x="1597541" y="1808776"/>
                      <a:pt x="1597541" y="1805017"/>
                    </a:cubicBezTo>
                    <a:cubicBezTo>
                      <a:pt x="1653959" y="1774006"/>
                      <a:pt x="1695567" y="1723964"/>
                      <a:pt x="1717605" y="1665993"/>
                    </a:cubicBezTo>
                    <a:lnTo>
                      <a:pt x="1732831" y="1606235"/>
                    </a:lnTo>
                    <a:lnTo>
                      <a:pt x="1732505" y="1606209"/>
                    </a:lnTo>
                    <a:cubicBezTo>
                      <a:pt x="1736264" y="1594923"/>
                      <a:pt x="1736264" y="1583636"/>
                      <a:pt x="1736264" y="1572350"/>
                    </a:cubicBezTo>
                    <a:cubicBezTo>
                      <a:pt x="1740023" y="1470775"/>
                      <a:pt x="1679875" y="1372961"/>
                      <a:pt x="1593412" y="1324054"/>
                    </a:cubicBezTo>
                    <a:cubicBezTo>
                      <a:pt x="1593412" y="1324054"/>
                      <a:pt x="1593412" y="1324054"/>
                      <a:pt x="1537024" y="1290195"/>
                    </a:cubicBezTo>
                    <a:cubicBezTo>
                      <a:pt x="1450561" y="1241289"/>
                      <a:pt x="1341543" y="1245051"/>
                      <a:pt x="1262599" y="1305244"/>
                    </a:cubicBezTo>
                    <a:cubicBezTo>
                      <a:pt x="1029525" y="1478299"/>
                      <a:pt x="706230" y="1504633"/>
                      <a:pt x="443083" y="1342864"/>
                    </a:cubicBezTo>
                    <a:cubicBezTo>
                      <a:pt x="93473" y="1124665"/>
                      <a:pt x="-8027" y="658169"/>
                      <a:pt x="228806" y="315821"/>
                    </a:cubicBezTo>
                    <a:cubicBezTo>
                      <a:pt x="360380" y="120664"/>
                      <a:pt x="572718" y="10741"/>
                      <a:pt x="793317" y="748"/>
                    </a:cubicBezTo>
                    <a:close/>
                  </a:path>
                </a:pathLst>
              </a:custGeom>
              <a:solidFill>
                <a:schemeClr val="accent4"/>
              </a:solidFill>
              <a:ln>
                <a:noFill/>
              </a:ln>
            </p:spPr>
            <p:txBody>
              <a:bodyPr/>
              <a:lstStyle/>
              <a:p>
                <a:pPr>
                  <a:defRPr/>
                </a:pPr>
                <a:endParaRPr lang="en-US" sz="1800"/>
              </a:p>
            </p:txBody>
          </p:sp>
          <p:sp>
            <p:nvSpPr>
              <p:cNvPr id="13" name="Freeform 28">
                <a:extLst>
                  <a:ext uri="{FF2B5EF4-FFF2-40B4-BE49-F238E27FC236}">
                    <a16:creationId xmlns:a16="http://schemas.microsoft.com/office/drawing/2014/main" id="{8DB77BF6-AF16-44EA-B765-CC08851AE67F}"/>
                  </a:ext>
                </a:extLst>
              </p:cNvPr>
              <p:cNvSpPr>
                <a:spLocks noChangeArrowheads="1"/>
              </p:cNvSpPr>
              <p:nvPr/>
            </p:nvSpPr>
            <p:spPr bwMode="auto">
              <a:xfrm>
                <a:off x="6780814" y="2565712"/>
                <a:ext cx="569368" cy="478671"/>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nvGrpSpPr>
            <p:cNvPr id="9" name="Group 5">
              <a:extLst>
                <a:ext uri="{FF2B5EF4-FFF2-40B4-BE49-F238E27FC236}">
                  <a16:creationId xmlns:a16="http://schemas.microsoft.com/office/drawing/2014/main" id="{F52F89C0-201D-4274-91DC-F2A4FFB05831}"/>
                </a:ext>
              </a:extLst>
            </p:cNvPr>
            <p:cNvGrpSpPr>
              <a:grpSpLocks/>
            </p:cNvGrpSpPr>
            <p:nvPr/>
          </p:nvGrpSpPr>
          <p:grpSpPr bwMode="auto">
            <a:xfrm>
              <a:off x="6046788" y="3698875"/>
              <a:ext cx="1717675" cy="2024063"/>
              <a:chOff x="6046788" y="3698875"/>
              <a:chExt cx="1717675" cy="2024063"/>
            </a:xfrm>
          </p:grpSpPr>
          <p:sp>
            <p:nvSpPr>
              <p:cNvPr id="10" name="Freeform 13">
                <a:extLst>
                  <a:ext uri="{FF2B5EF4-FFF2-40B4-BE49-F238E27FC236}">
                    <a16:creationId xmlns:a16="http://schemas.microsoft.com/office/drawing/2014/main" id="{B9B27F11-3134-4EF0-BAC5-56CB1D5B5AF3}"/>
                  </a:ext>
                </a:extLst>
              </p:cNvPr>
              <p:cNvSpPr>
                <a:spLocks/>
              </p:cNvSpPr>
              <p:nvPr/>
            </p:nvSpPr>
            <p:spPr bwMode="auto">
              <a:xfrm>
                <a:off x="6046788" y="3698875"/>
                <a:ext cx="1717675" cy="2024063"/>
              </a:xfrm>
              <a:custGeom>
                <a:avLst/>
                <a:gdLst>
                  <a:gd name="T0" fmla="*/ 281894 w 457"/>
                  <a:gd name="T1" fmla="*/ 451464 h 538"/>
                  <a:gd name="T2" fmla="*/ 319480 w 457"/>
                  <a:gd name="T3" fmla="*/ 1267861 h 538"/>
                  <a:gd name="T4" fmla="*/ 334514 w 457"/>
                  <a:gd name="T5" fmla="*/ 1546264 h 538"/>
                  <a:gd name="T6" fmla="*/ 304446 w 457"/>
                  <a:gd name="T7" fmla="*/ 1598935 h 538"/>
                  <a:gd name="T8" fmla="*/ 56379 w 457"/>
                  <a:gd name="T9" fmla="*/ 1745660 h 538"/>
                  <a:gd name="T10" fmla="*/ 22552 w 457"/>
                  <a:gd name="T11" fmla="*/ 1741898 h 538"/>
                  <a:gd name="T12" fmla="*/ 0 w 457"/>
                  <a:gd name="T13" fmla="*/ 2020301 h 538"/>
                  <a:gd name="T14" fmla="*/ 60137 w 457"/>
                  <a:gd name="T15" fmla="*/ 2024063 h 538"/>
                  <a:gd name="T16" fmla="*/ 541237 w 457"/>
                  <a:gd name="T17" fmla="*/ 1745660 h 538"/>
                  <a:gd name="T18" fmla="*/ 578823 w 457"/>
                  <a:gd name="T19" fmla="*/ 1681703 h 538"/>
                  <a:gd name="T20" fmla="*/ 823131 w 457"/>
                  <a:gd name="T21" fmla="*/ 1553788 h 538"/>
                  <a:gd name="T22" fmla="*/ 1533504 w 457"/>
                  <a:gd name="T23" fmla="*/ 1188855 h 538"/>
                  <a:gd name="T24" fmla="*/ 1311747 w 457"/>
                  <a:gd name="T25" fmla="*/ 233256 h 538"/>
                  <a:gd name="T26" fmla="*/ 281894 w 457"/>
                  <a:gd name="T27" fmla="*/ 451464 h 5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7" h="538">
                    <a:moveTo>
                      <a:pt x="75" y="120"/>
                    </a:moveTo>
                    <a:cubicBezTo>
                      <a:pt x="33" y="190"/>
                      <a:pt x="39" y="276"/>
                      <a:pt x="85" y="337"/>
                    </a:cubicBezTo>
                    <a:cubicBezTo>
                      <a:pt x="101" y="359"/>
                      <a:pt x="102" y="388"/>
                      <a:pt x="89" y="411"/>
                    </a:cubicBezTo>
                    <a:cubicBezTo>
                      <a:pt x="81" y="425"/>
                      <a:pt x="81" y="425"/>
                      <a:pt x="81" y="425"/>
                    </a:cubicBezTo>
                    <a:cubicBezTo>
                      <a:pt x="67" y="449"/>
                      <a:pt x="42" y="464"/>
                      <a:pt x="15" y="464"/>
                    </a:cubicBezTo>
                    <a:cubicBezTo>
                      <a:pt x="12" y="464"/>
                      <a:pt x="9" y="463"/>
                      <a:pt x="6" y="463"/>
                    </a:cubicBezTo>
                    <a:cubicBezTo>
                      <a:pt x="0" y="537"/>
                      <a:pt x="0" y="537"/>
                      <a:pt x="0" y="537"/>
                    </a:cubicBezTo>
                    <a:cubicBezTo>
                      <a:pt x="5" y="538"/>
                      <a:pt x="11" y="538"/>
                      <a:pt x="16" y="538"/>
                    </a:cubicBezTo>
                    <a:cubicBezTo>
                      <a:pt x="70" y="538"/>
                      <a:pt x="118" y="510"/>
                      <a:pt x="144" y="464"/>
                    </a:cubicBezTo>
                    <a:cubicBezTo>
                      <a:pt x="154" y="447"/>
                      <a:pt x="154" y="447"/>
                      <a:pt x="154" y="447"/>
                    </a:cubicBezTo>
                    <a:cubicBezTo>
                      <a:pt x="167" y="424"/>
                      <a:pt x="193" y="411"/>
                      <a:pt x="219" y="413"/>
                    </a:cubicBezTo>
                    <a:cubicBezTo>
                      <a:pt x="293" y="421"/>
                      <a:pt x="368" y="386"/>
                      <a:pt x="408" y="316"/>
                    </a:cubicBezTo>
                    <a:cubicBezTo>
                      <a:pt x="457" y="230"/>
                      <a:pt x="431" y="118"/>
                      <a:pt x="349" y="62"/>
                    </a:cubicBezTo>
                    <a:cubicBezTo>
                      <a:pt x="257" y="0"/>
                      <a:pt x="133" y="27"/>
                      <a:pt x="75" y="1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00"/>
              </a:p>
            </p:txBody>
          </p:sp>
          <p:sp>
            <p:nvSpPr>
              <p:cNvPr id="11" name="Freeform 100">
                <a:extLst>
                  <a:ext uri="{FF2B5EF4-FFF2-40B4-BE49-F238E27FC236}">
                    <a16:creationId xmlns:a16="http://schemas.microsoft.com/office/drawing/2014/main" id="{7074AA0F-BDF2-4357-9873-9595FFF34E01}"/>
                  </a:ext>
                </a:extLst>
              </p:cNvPr>
              <p:cNvSpPr>
                <a:spLocks noChangeArrowheads="1"/>
              </p:cNvSpPr>
              <p:nvPr/>
            </p:nvSpPr>
            <p:spPr bwMode="auto">
              <a:xfrm>
                <a:off x="6714942" y="4303664"/>
                <a:ext cx="635240" cy="410378"/>
              </a:xfrm>
              <a:custGeom>
                <a:avLst/>
                <a:gdLst>
                  <a:gd name="T0" fmla="*/ 485997 w 498"/>
                  <a:gd name="T1" fmla="*/ 114136 h 320"/>
                  <a:gd name="T2" fmla="*/ 485997 w 498"/>
                  <a:gd name="T3" fmla="*/ 114136 h 320"/>
                  <a:gd name="T4" fmla="*/ 452832 w 498"/>
                  <a:gd name="T5" fmla="*/ 114136 h 320"/>
                  <a:gd name="T6" fmla="*/ 294660 w 498"/>
                  <a:gd name="T7" fmla="*/ 0 h 320"/>
                  <a:gd name="T8" fmla="*/ 125007 w 498"/>
                  <a:gd name="T9" fmla="*/ 171846 h 320"/>
                  <a:gd name="T10" fmla="*/ 125007 w 498"/>
                  <a:gd name="T11" fmla="*/ 192365 h 320"/>
                  <a:gd name="T12" fmla="*/ 113527 w 498"/>
                  <a:gd name="T13" fmla="*/ 192365 h 320"/>
                  <a:gd name="T14" fmla="*/ 0 w 498"/>
                  <a:gd name="T15" fmla="*/ 307784 h 320"/>
                  <a:gd name="T16" fmla="*/ 113527 w 498"/>
                  <a:gd name="T17" fmla="*/ 409096 h 320"/>
                  <a:gd name="T18" fmla="*/ 485997 w 498"/>
                  <a:gd name="T19" fmla="*/ 409096 h 320"/>
                  <a:gd name="T20" fmla="*/ 633964 w 498"/>
                  <a:gd name="T21" fmla="*/ 261616 h 320"/>
                  <a:gd name="T22" fmla="*/ 485997 w 498"/>
                  <a:gd name="T23" fmla="*/ 114136 h 320"/>
                  <a:gd name="T24" fmla="*/ 362265 w 498"/>
                  <a:gd name="T25" fmla="*/ 250074 h 320"/>
                  <a:gd name="T26" fmla="*/ 362265 w 498"/>
                  <a:gd name="T27" fmla="*/ 250074 h 320"/>
                  <a:gd name="T28" fmla="*/ 271699 w 498"/>
                  <a:gd name="T29" fmla="*/ 352669 h 320"/>
                  <a:gd name="T30" fmla="*/ 248739 w 498"/>
                  <a:gd name="T31" fmla="*/ 352669 h 320"/>
                  <a:gd name="T32" fmla="*/ 248739 w 498"/>
                  <a:gd name="T33" fmla="*/ 341127 h 320"/>
                  <a:gd name="T34" fmla="*/ 248739 w 498"/>
                  <a:gd name="T35" fmla="*/ 329585 h 320"/>
                  <a:gd name="T36" fmla="*/ 283179 w 498"/>
                  <a:gd name="T37" fmla="*/ 261616 h 320"/>
                  <a:gd name="T38" fmla="*/ 260219 w 498"/>
                  <a:gd name="T39" fmla="*/ 250074 h 320"/>
                  <a:gd name="T40" fmla="*/ 260219 w 498"/>
                  <a:gd name="T41" fmla="*/ 250074 h 320"/>
                  <a:gd name="T42" fmla="*/ 237258 w 498"/>
                  <a:gd name="T43" fmla="*/ 228273 h 320"/>
                  <a:gd name="T44" fmla="*/ 248739 w 498"/>
                  <a:gd name="T45" fmla="*/ 205189 h 320"/>
                  <a:gd name="T46" fmla="*/ 329100 w 498"/>
                  <a:gd name="T47" fmla="*/ 114136 h 320"/>
                  <a:gd name="T48" fmla="*/ 350785 w 498"/>
                  <a:gd name="T49" fmla="*/ 102595 h 320"/>
                  <a:gd name="T50" fmla="*/ 362265 w 498"/>
                  <a:gd name="T51" fmla="*/ 114136 h 320"/>
                  <a:gd name="T52" fmla="*/ 350785 w 498"/>
                  <a:gd name="T53" fmla="*/ 135938 h 320"/>
                  <a:gd name="T54" fmla="*/ 317620 w 498"/>
                  <a:gd name="T55" fmla="*/ 205189 h 320"/>
                  <a:gd name="T56" fmla="*/ 350785 w 498"/>
                  <a:gd name="T57" fmla="*/ 216731 h 320"/>
                  <a:gd name="T58" fmla="*/ 350785 w 498"/>
                  <a:gd name="T59" fmla="*/ 216731 h 320"/>
                  <a:gd name="T60" fmla="*/ 373746 w 498"/>
                  <a:gd name="T61" fmla="*/ 239815 h 320"/>
                  <a:gd name="T62" fmla="*/ 362265 w 498"/>
                  <a:gd name="T63" fmla="*/ 250074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grpSp>
      </p:grpSp>
      <p:sp>
        <p:nvSpPr>
          <p:cNvPr id="18" name="TextBox 30">
            <a:extLst>
              <a:ext uri="{FF2B5EF4-FFF2-40B4-BE49-F238E27FC236}">
                <a16:creationId xmlns:a16="http://schemas.microsoft.com/office/drawing/2014/main" id="{A8361C7A-8ED2-4D0A-812A-00AD517E2E97}"/>
              </a:ext>
            </a:extLst>
          </p:cNvPr>
          <p:cNvSpPr txBox="1">
            <a:spLocks noChangeArrowheads="1"/>
          </p:cNvSpPr>
          <p:nvPr/>
        </p:nvSpPr>
        <p:spPr bwMode="auto">
          <a:xfrm>
            <a:off x="6079317" y="2210469"/>
            <a:ext cx="2026444" cy="102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使用正规的杀毒软件经常对计算机、移动存储介质进行病毒查杀，不定期更换不同的防病毒产品进行查毒；</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
        <p:nvSpPr>
          <p:cNvPr id="19" name="TextBox 31">
            <a:extLst>
              <a:ext uri="{FF2B5EF4-FFF2-40B4-BE49-F238E27FC236}">
                <a16:creationId xmlns:a16="http://schemas.microsoft.com/office/drawing/2014/main" id="{1B9BACBC-D3CC-4E28-8E8B-12805B93DA52}"/>
              </a:ext>
            </a:extLst>
          </p:cNvPr>
          <p:cNvSpPr txBox="1">
            <a:spLocks noChangeArrowheads="1"/>
          </p:cNvSpPr>
          <p:nvPr/>
        </p:nvSpPr>
        <p:spPr bwMode="auto">
          <a:xfrm>
            <a:off x="1039246" y="2343754"/>
            <a:ext cx="2026444" cy="6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保管好移动存储介质，防止因被盗或丢失造成泄密；</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
        <p:nvSpPr>
          <p:cNvPr id="20" name="TextBox 32">
            <a:extLst>
              <a:ext uri="{FF2B5EF4-FFF2-40B4-BE49-F238E27FC236}">
                <a16:creationId xmlns:a16="http://schemas.microsoft.com/office/drawing/2014/main" id="{8104CD14-BB94-49F3-9DC9-22BC39749CF1}"/>
              </a:ext>
            </a:extLst>
          </p:cNvPr>
          <p:cNvSpPr txBox="1">
            <a:spLocks noChangeArrowheads="1"/>
          </p:cNvSpPr>
          <p:nvPr/>
        </p:nvSpPr>
        <p:spPr bwMode="auto">
          <a:xfrm>
            <a:off x="1062840" y="3596318"/>
            <a:ext cx="2026444" cy="818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8000" fontAlgn="base">
              <a:lnSpc>
                <a:spcPct val="125000"/>
              </a:lnSpc>
              <a:spcBef>
                <a:spcPct val="0"/>
              </a:spcBef>
              <a:spcAft>
                <a:spcPct val="0"/>
              </a:spcAft>
            </a:pPr>
            <a:r>
              <a:rPr lang="zh-CN" altLang="en-US" sz="1050" dirty="0">
                <a:solidFill>
                  <a:schemeClr val="tx1">
                    <a:lumMod val="85000"/>
                    <a:lumOff val="15000"/>
                  </a:schemeClr>
                </a:solidFill>
                <a:latin typeface="微软雅黑"/>
                <a:ea typeface="微软雅黑"/>
                <a:sym typeface="Gill Sans" charset="0"/>
              </a:rPr>
              <a:t>区分工作与生活使用的移动存储介质，减少移动储存介质在多台计算机上的交叉使用；</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
        <p:nvSpPr>
          <p:cNvPr id="25" name="矩形 24">
            <a:extLst>
              <a:ext uri="{FF2B5EF4-FFF2-40B4-BE49-F238E27FC236}">
                <a16:creationId xmlns:a16="http://schemas.microsoft.com/office/drawing/2014/main" id="{35E1ED57-D33E-466D-9052-0CB7650EB8E6}"/>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A52FAE44-EF58-4AB7-83AF-7663EEACFC7F}"/>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8.</a:t>
            </a:r>
            <a:r>
              <a:rPr lang="zh-CN" altLang="en-US" sz="1600" dirty="0">
                <a:solidFill>
                  <a:schemeClr val="accent1"/>
                </a:solidFill>
                <a:ea typeface="微软雅黑" panose="020B0503020204020204" pitchFamily="34" charset="-122"/>
              </a:rPr>
              <a:t>移动存储介质的安全防范</a:t>
            </a:r>
          </a:p>
        </p:txBody>
      </p:sp>
      <p:sp>
        <p:nvSpPr>
          <p:cNvPr id="27" name="矩形 10">
            <a:extLst>
              <a:ext uri="{FF2B5EF4-FFF2-40B4-BE49-F238E27FC236}">
                <a16:creationId xmlns:a16="http://schemas.microsoft.com/office/drawing/2014/main" id="{590103B0-6801-474F-BE29-D3661449CF04}"/>
              </a:ext>
            </a:extLst>
          </p:cNvPr>
          <p:cNvSpPr/>
          <p:nvPr>
            <p:custDataLst>
              <p:tags r:id="rId1"/>
            </p:custDataLst>
          </p:nvPr>
        </p:nvSpPr>
        <p:spPr>
          <a:xfrm>
            <a:off x="0" y="951570"/>
            <a:ext cx="9144000" cy="81327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6E9ABAAB-3ED7-4E10-AD2D-93687D330E64}"/>
              </a:ext>
            </a:extLst>
          </p:cNvPr>
          <p:cNvSpPr txBox="1"/>
          <p:nvPr/>
        </p:nvSpPr>
        <p:spPr>
          <a:xfrm>
            <a:off x="143508" y="996626"/>
            <a:ext cx="8928484" cy="711028"/>
          </a:xfrm>
          <a:prstGeom prst="rect">
            <a:avLst/>
          </a:prstGeom>
          <a:noFill/>
        </p:spPr>
        <p:txBody>
          <a:bodyPr wrap="square" rtlCol="0">
            <a:spAutoFit/>
          </a:bodyPr>
          <a:lstStyle/>
          <a:p>
            <a:pPr indent="288000">
              <a:lnSpc>
                <a:spcPct val="114000"/>
              </a:lnSpc>
            </a:pPr>
            <a:r>
              <a:rPr lang="en-US" altLang="zh-CN" sz="1200" dirty="0">
                <a:solidFill>
                  <a:schemeClr val="tx1">
                    <a:lumMod val="85000"/>
                    <a:lumOff val="15000"/>
                  </a:schemeClr>
                </a:solidFill>
                <a:ea typeface="思源黑体 CN Normal" panose="020B0400000000000000" pitchFamily="34" charset="-122"/>
              </a:rPr>
              <a:t>U</a:t>
            </a:r>
            <a:r>
              <a:rPr lang="zh-CN" altLang="en-US" sz="1200" dirty="0">
                <a:solidFill>
                  <a:schemeClr val="tx1">
                    <a:lumMod val="85000"/>
                    <a:lumOff val="15000"/>
                  </a:schemeClr>
                </a:solidFill>
                <a:ea typeface="思源黑体 CN Normal" panose="020B0400000000000000" pitchFamily="34" charset="-122"/>
              </a:rPr>
              <a:t>盘、移动硬盘、内存卡等移动存储介质在为我们的工作带来便利的同时，也带来了不容忽视的信息安全隐患。借助</a:t>
            </a:r>
            <a:r>
              <a:rPr lang="en-US" altLang="zh-CN" sz="1200" dirty="0">
                <a:solidFill>
                  <a:schemeClr val="tx1">
                    <a:lumMod val="85000"/>
                    <a:lumOff val="15000"/>
                  </a:schemeClr>
                </a:solidFill>
                <a:ea typeface="思源黑体 CN Normal" panose="020B0400000000000000" pitchFamily="34" charset="-122"/>
              </a:rPr>
              <a:t>U</a:t>
            </a:r>
            <a:r>
              <a:rPr lang="zh-CN" altLang="en-US" sz="1200" dirty="0">
                <a:solidFill>
                  <a:schemeClr val="tx1">
                    <a:lumMod val="85000"/>
                    <a:lumOff val="15000"/>
                  </a:schemeClr>
                </a:solidFill>
                <a:ea typeface="思源黑体 CN Normal" panose="020B0400000000000000" pitchFamily="34" charset="-122"/>
              </a:rPr>
              <a:t>盘传播计算机病毒早已成为计算机病毒传播的主要方式。</a:t>
            </a:r>
            <a:r>
              <a:rPr lang="en-US" altLang="zh-CN" sz="1200" dirty="0">
                <a:solidFill>
                  <a:schemeClr val="tx1">
                    <a:lumMod val="85000"/>
                    <a:lumOff val="15000"/>
                  </a:schemeClr>
                </a:solidFill>
                <a:ea typeface="思源黑体 CN Normal" panose="020B0400000000000000" pitchFamily="34" charset="-122"/>
              </a:rPr>
              <a:t>U</a:t>
            </a:r>
            <a:r>
              <a:rPr lang="zh-CN" altLang="en-US" sz="1200" dirty="0">
                <a:solidFill>
                  <a:schemeClr val="tx1">
                    <a:lumMod val="85000"/>
                    <a:lumOff val="15000"/>
                  </a:schemeClr>
                </a:solidFill>
                <a:ea typeface="思源黑体 CN Normal" panose="020B0400000000000000" pitchFamily="34" charset="-122"/>
              </a:rPr>
              <a:t>盘病毒通常利用</a:t>
            </a:r>
            <a:r>
              <a:rPr lang="en-US" altLang="zh-CN" sz="1200" dirty="0">
                <a:solidFill>
                  <a:schemeClr val="tx1">
                    <a:lumMod val="85000"/>
                    <a:lumOff val="15000"/>
                  </a:schemeClr>
                </a:solidFill>
                <a:ea typeface="思源黑体 CN Normal" panose="020B0400000000000000" pitchFamily="34" charset="-122"/>
              </a:rPr>
              <a:t>Windows</a:t>
            </a:r>
            <a:r>
              <a:rPr lang="zh-CN" altLang="en-US" sz="1200" dirty="0">
                <a:solidFill>
                  <a:schemeClr val="tx1">
                    <a:lumMod val="85000"/>
                    <a:lumOff val="15000"/>
                  </a:schemeClr>
                </a:solidFill>
                <a:ea typeface="思源黑体 CN Normal" panose="020B0400000000000000" pitchFamily="34" charset="-122"/>
              </a:rPr>
              <a:t>操作系统的自动运行功能进行传播，当用户打开</a:t>
            </a:r>
            <a:r>
              <a:rPr lang="en-US" altLang="zh-CN" sz="1200" dirty="0">
                <a:solidFill>
                  <a:schemeClr val="tx1">
                    <a:lumMod val="85000"/>
                    <a:lumOff val="15000"/>
                  </a:schemeClr>
                </a:solidFill>
                <a:ea typeface="思源黑体 CN Normal" panose="020B0400000000000000" pitchFamily="34" charset="-122"/>
              </a:rPr>
              <a:t>U</a:t>
            </a:r>
            <a:r>
              <a:rPr lang="zh-CN" altLang="en-US" sz="1200" dirty="0">
                <a:solidFill>
                  <a:schemeClr val="tx1">
                    <a:lumMod val="85000"/>
                    <a:lumOff val="15000"/>
                  </a:schemeClr>
                </a:solidFill>
                <a:ea typeface="思源黑体 CN Normal" panose="020B0400000000000000" pitchFamily="34" charset="-122"/>
              </a:rPr>
              <a:t>盘浏览文件时，病毒便会自动运行。</a:t>
            </a:r>
            <a:endParaRPr lang="en-US" altLang="zh-CN" sz="1200" dirty="0">
              <a:solidFill>
                <a:schemeClr val="tx1">
                  <a:lumMod val="85000"/>
                  <a:lumOff val="15000"/>
                </a:schemeClr>
              </a:solidFill>
              <a:ea typeface="思源黑体 CN Normal" panose="020B0400000000000000" pitchFamily="34" charset="-122"/>
            </a:endParaRPr>
          </a:p>
        </p:txBody>
      </p:sp>
      <p:sp>
        <p:nvSpPr>
          <p:cNvPr id="29" name="TextBox 31">
            <a:extLst>
              <a:ext uri="{FF2B5EF4-FFF2-40B4-BE49-F238E27FC236}">
                <a16:creationId xmlns:a16="http://schemas.microsoft.com/office/drawing/2014/main" id="{08BDDE0E-126E-441C-9D6B-B2608CEB7ECA}"/>
              </a:ext>
            </a:extLst>
          </p:cNvPr>
          <p:cNvSpPr txBox="1">
            <a:spLocks noChangeArrowheads="1"/>
          </p:cNvSpPr>
          <p:nvPr/>
        </p:nvSpPr>
        <p:spPr bwMode="auto">
          <a:xfrm>
            <a:off x="3804017" y="3322093"/>
            <a:ext cx="126207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indent="288000" algn="l"/>
            <a:r>
              <a:rPr lang="zh-CN" altLang="en-US" sz="1050" dirty="0">
                <a:solidFill>
                  <a:schemeClr val="tx1">
                    <a:lumMod val="85000"/>
                    <a:lumOff val="15000"/>
                  </a:schemeClr>
                </a:solidFill>
                <a:latin typeface="微软雅黑"/>
                <a:ea typeface="微软雅黑"/>
                <a:cs typeface="Lato Light" charset="0"/>
                <a:sym typeface="Lato Light" charset="0"/>
              </a:rPr>
              <a:t>防范措施</a:t>
            </a:r>
            <a:endParaRPr lang="en-US" altLang="zh-CN" sz="1050" dirty="0">
              <a:solidFill>
                <a:schemeClr val="tx1">
                  <a:lumMod val="85000"/>
                  <a:lumOff val="15000"/>
                </a:scheme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669624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8" presetClass="emph" presetSubtype="0" fill="hold" nodeType="withEffect">
                                  <p:stCondLst>
                                    <p:cond delay="0"/>
                                  </p:stCondLst>
                                  <p:childTnLst>
                                    <p:animRot by="21600000">
                                      <p:cBhvr>
                                        <p:cTn id="36" dur="2000" fill="hold"/>
                                        <p:tgtEl>
                                          <p:spTgt spid="3"/>
                                        </p:tgtEl>
                                        <p:attrNameLst>
                                          <p:attrName>r</p:attrName>
                                        </p:attrNameLst>
                                      </p:cBhvr>
                                    </p:animRo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79017153-ADC3-461E-9D54-B97E6136EBD4}"/>
              </a:ext>
            </a:extLst>
          </p:cNvPr>
          <p:cNvCxnSpPr>
            <a:cxnSpLocks/>
          </p:cNvCxnSpPr>
          <p:nvPr/>
        </p:nvCxnSpPr>
        <p:spPr>
          <a:xfrm flipV="1">
            <a:off x="2767814" y="4065230"/>
            <a:ext cx="0" cy="448316"/>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a:extLst>
              <a:ext uri="{FF2B5EF4-FFF2-40B4-BE49-F238E27FC236}">
                <a16:creationId xmlns:a16="http://schemas.microsoft.com/office/drawing/2014/main" id="{7EA79F1E-DA54-4F51-9E04-35C1FECA67FB}"/>
              </a:ext>
            </a:extLst>
          </p:cNvPr>
          <p:cNvCxnSpPr>
            <a:cxnSpLocks/>
          </p:cNvCxnSpPr>
          <p:nvPr/>
        </p:nvCxnSpPr>
        <p:spPr>
          <a:xfrm flipV="1">
            <a:off x="3853678" y="3324083"/>
            <a:ext cx="0" cy="168212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a:extLst>
              <a:ext uri="{FF2B5EF4-FFF2-40B4-BE49-F238E27FC236}">
                <a16:creationId xmlns:a16="http://schemas.microsoft.com/office/drawing/2014/main" id="{793D9CE9-99D1-4681-826D-18E0F15124C2}"/>
              </a:ext>
            </a:extLst>
          </p:cNvPr>
          <p:cNvCxnSpPr>
            <a:cxnSpLocks/>
          </p:cNvCxnSpPr>
          <p:nvPr/>
        </p:nvCxnSpPr>
        <p:spPr>
          <a:xfrm flipV="1">
            <a:off x="4954056" y="2771625"/>
            <a:ext cx="0" cy="1338365"/>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id="{DD53B859-0045-4AFA-B9E1-462CE5957690}"/>
              </a:ext>
            </a:extLst>
          </p:cNvPr>
          <p:cNvCxnSpPr>
            <a:cxnSpLocks/>
            <a:endCxn id="18" idx="2"/>
          </p:cNvCxnSpPr>
          <p:nvPr/>
        </p:nvCxnSpPr>
        <p:spPr>
          <a:xfrm flipH="1" flipV="1">
            <a:off x="6027937" y="3840209"/>
            <a:ext cx="26498" cy="84315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6" name="矩形 5">
            <a:extLst>
              <a:ext uri="{FF2B5EF4-FFF2-40B4-BE49-F238E27FC236}">
                <a16:creationId xmlns:a16="http://schemas.microsoft.com/office/drawing/2014/main" id="{A5AE5861-F59C-4E23-AB58-94FDC53E04ED}"/>
              </a:ext>
            </a:extLst>
          </p:cNvPr>
          <p:cNvSpPr/>
          <p:nvPr/>
        </p:nvSpPr>
        <p:spPr>
          <a:xfrm>
            <a:off x="4018868" y="4315330"/>
            <a:ext cx="902779" cy="328920"/>
          </a:xfrm>
          <a:prstGeom prst="rect">
            <a:avLst/>
          </a:prstGeom>
        </p:spPr>
        <p:txBody>
          <a:bodyPr wrap="none" lIns="91424" tIns="45712" rIns="91424" bIns="45712" anchor="ctr">
            <a:spAutoFit/>
          </a:bodyPr>
          <a:lstStyle/>
          <a:p>
            <a:pPr algn="just">
              <a:lnSpc>
                <a:spcPct val="12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防范措施</a:t>
            </a:r>
          </a:p>
        </p:txBody>
      </p:sp>
      <p:sp>
        <p:nvSpPr>
          <p:cNvPr id="7" name="矩形 6">
            <a:extLst>
              <a:ext uri="{FF2B5EF4-FFF2-40B4-BE49-F238E27FC236}">
                <a16:creationId xmlns:a16="http://schemas.microsoft.com/office/drawing/2014/main" id="{BE647FA4-A1FA-42AC-AE92-AC5F12C30C58}"/>
              </a:ext>
            </a:extLst>
          </p:cNvPr>
          <p:cNvSpPr/>
          <p:nvPr/>
        </p:nvSpPr>
        <p:spPr>
          <a:xfrm>
            <a:off x="563670" y="3723878"/>
            <a:ext cx="1740078" cy="410609"/>
          </a:xfrm>
          <a:prstGeom prst="rect">
            <a:avLst/>
          </a:prstGeom>
        </p:spPr>
        <p:txBody>
          <a:bodyPr wrap="square" lIns="91424" tIns="45712" rIns="91424" bIns="45712">
            <a:spAutoFit/>
          </a:bodyPr>
          <a:lstStyle/>
          <a:p>
            <a:pPr algn="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尽量不要使用网盘存储重要及私密文件，以防止信息泄露。</a:t>
            </a:r>
          </a:p>
        </p:txBody>
      </p:sp>
      <p:sp>
        <p:nvSpPr>
          <p:cNvPr id="8" name="矩形 7">
            <a:extLst>
              <a:ext uri="{FF2B5EF4-FFF2-40B4-BE49-F238E27FC236}">
                <a16:creationId xmlns:a16="http://schemas.microsoft.com/office/drawing/2014/main" id="{7E419FEA-4628-4508-9D0F-33E91093DDCF}"/>
              </a:ext>
            </a:extLst>
          </p:cNvPr>
          <p:cNvSpPr/>
          <p:nvPr/>
        </p:nvSpPr>
        <p:spPr>
          <a:xfrm>
            <a:off x="1583668" y="2924023"/>
            <a:ext cx="1953792" cy="410609"/>
          </a:xfrm>
          <a:prstGeom prst="rect">
            <a:avLst/>
          </a:prstGeom>
        </p:spPr>
        <p:txBody>
          <a:bodyPr wrap="square" lIns="91424" tIns="45712" rIns="91424" bIns="45712">
            <a:spAutoFit/>
          </a:bodyPr>
          <a:lstStyle/>
          <a:p>
            <a:pPr algn="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网盘里的存储内容一定要在本地备份，避免被不法分子修改或删除。</a:t>
            </a:r>
          </a:p>
        </p:txBody>
      </p:sp>
      <p:sp>
        <p:nvSpPr>
          <p:cNvPr id="9" name="矩形 8">
            <a:extLst>
              <a:ext uri="{FF2B5EF4-FFF2-40B4-BE49-F238E27FC236}">
                <a16:creationId xmlns:a16="http://schemas.microsoft.com/office/drawing/2014/main" id="{A02FABBD-FC11-46E9-ADD6-B71B983CD386}"/>
              </a:ext>
            </a:extLst>
          </p:cNvPr>
          <p:cNvSpPr/>
          <p:nvPr/>
        </p:nvSpPr>
        <p:spPr>
          <a:xfrm>
            <a:off x="6387289" y="3336876"/>
            <a:ext cx="2253163" cy="410609"/>
          </a:xfrm>
          <a:prstGeom prst="rect">
            <a:avLst/>
          </a:prstGeom>
        </p:spPr>
        <p:txBody>
          <a:bodyPr wrap="square" lIns="91424" tIns="45712" rIns="91424" bIns="45712">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彻底清空网盘回收站中的已删除文件，并删除访问、传输及共享文件后的历史记录。</a:t>
            </a:r>
          </a:p>
        </p:txBody>
      </p:sp>
      <p:sp>
        <p:nvSpPr>
          <p:cNvPr id="10" name="矩形 9">
            <a:extLst>
              <a:ext uri="{FF2B5EF4-FFF2-40B4-BE49-F238E27FC236}">
                <a16:creationId xmlns:a16="http://schemas.microsoft.com/office/drawing/2014/main" id="{CE3FC2DA-61FC-4970-9BFC-E99DD81174C2}"/>
              </a:ext>
            </a:extLst>
          </p:cNvPr>
          <p:cNvSpPr/>
          <p:nvPr/>
        </p:nvSpPr>
        <p:spPr>
          <a:xfrm>
            <a:off x="5272669" y="2484201"/>
            <a:ext cx="2503687" cy="244410"/>
          </a:xfrm>
          <a:prstGeom prst="rect">
            <a:avLst/>
          </a:prstGeom>
        </p:spPr>
        <p:txBody>
          <a:bodyPr wrap="square" lIns="91424" tIns="45712" rIns="91424" bIns="45712">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对保存在网盘上的数据进行加密。</a:t>
            </a:r>
          </a:p>
        </p:txBody>
      </p:sp>
      <p:sp>
        <p:nvSpPr>
          <p:cNvPr id="11" name="椭圆 10">
            <a:extLst>
              <a:ext uri="{FF2B5EF4-FFF2-40B4-BE49-F238E27FC236}">
                <a16:creationId xmlns:a16="http://schemas.microsoft.com/office/drawing/2014/main" id="{92F14209-8E42-4591-9AD2-C6526FC61D58}"/>
              </a:ext>
            </a:extLst>
          </p:cNvPr>
          <p:cNvSpPr/>
          <p:nvPr/>
        </p:nvSpPr>
        <p:spPr>
          <a:xfrm>
            <a:off x="2744376" y="3879441"/>
            <a:ext cx="3451766" cy="1160436"/>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solidFill>
                <a:schemeClr val="tx1">
                  <a:lumMod val="85000"/>
                  <a:lumOff val="15000"/>
                </a:schemeClr>
              </a:solidFill>
            </a:endParaRPr>
          </a:p>
        </p:txBody>
      </p:sp>
      <p:sp>
        <p:nvSpPr>
          <p:cNvPr id="12" name="椭圆 11">
            <a:extLst>
              <a:ext uri="{FF2B5EF4-FFF2-40B4-BE49-F238E27FC236}">
                <a16:creationId xmlns:a16="http://schemas.microsoft.com/office/drawing/2014/main" id="{F1FB07A5-F23F-46F1-8238-01F05FA6F6D5}"/>
              </a:ext>
            </a:extLst>
          </p:cNvPr>
          <p:cNvSpPr/>
          <p:nvPr/>
        </p:nvSpPr>
        <p:spPr>
          <a:xfrm>
            <a:off x="3296990" y="4065230"/>
            <a:ext cx="2346553" cy="788879"/>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solidFill>
                <a:schemeClr val="tx1">
                  <a:lumMod val="85000"/>
                  <a:lumOff val="15000"/>
                </a:schemeClr>
              </a:solidFill>
            </a:endParaRPr>
          </a:p>
        </p:txBody>
      </p:sp>
      <p:grpSp>
        <p:nvGrpSpPr>
          <p:cNvPr id="13" name="组合 12">
            <a:extLst>
              <a:ext uri="{FF2B5EF4-FFF2-40B4-BE49-F238E27FC236}">
                <a16:creationId xmlns:a16="http://schemas.microsoft.com/office/drawing/2014/main" id="{D4F9AB44-DEC2-4346-AF82-389E4F873C07}"/>
              </a:ext>
            </a:extLst>
          </p:cNvPr>
          <p:cNvGrpSpPr/>
          <p:nvPr/>
        </p:nvGrpSpPr>
        <p:grpSpPr>
          <a:xfrm>
            <a:off x="2449798" y="3527709"/>
            <a:ext cx="589156" cy="589303"/>
            <a:chOff x="1505114" y="3434341"/>
            <a:chExt cx="589156" cy="589303"/>
          </a:xfrm>
        </p:grpSpPr>
        <p:sp>
          <p:nvSpPr>
            <p:cNvPr id="14" name="Oval 53">
              <a:extLst>
                <a:ext uri="{FF2B5EF4-FFF2-40B4-BE49-F238E27FC236}">
                  <a16:creationId xmlns:a16="http://schemas.microsoft.com/office/drawing/2014/main" id="{7A2936B1-2F17-46BC-B36C-2EF2BB973DDF}"/>
                </a:ext>
              </a:extLst>
            </p:cNvPr>
            <p:cNvSpPr>
              <a:spLocks noChangeArrowheads="1"/>
            </p:cNvSpPr>
            <p:nvPr/>
          </p:nvSpPr>
          <p:spPr bwMode="auto">
            <a:xfrm>
              <a:off x="1505114" y="3434341"/>
              <a:ext cx="589156" cy="589303"/>
            </a:xfrm>
            <a:prstGeom prst="ellipse">
              <a:avLst/>
            </a:prstGeom>
            <a:solidFill>
              <a:schemeClr val="accent3"/>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9">
              <a:extLst>
                <a:ext uri="{FF2B5EF4-FFF2-40B4-BE49-F238E27FC236}">
                  <a16:creationId xmlns:a16="http://schemas.microsoft.com/office/drawing/2014/main" id="{338EEAA1-96E0-4972-B553-6CF546FD1395}"/>
                </a:ext>
              </a:extLst>
            </p:cNvPr>
            <p:cNvSpPr txBox="1"/>
            <p:nvPr/>
          </p:nvSpPr>
          <p:spPr>
            <a:xfrm>
              <a:off x="1620346" y="3488802"/>
              <a:ext cx="341760"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A</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16" name="组合 15">
            <a:extLst>
              <a:ext uri="{FF2B5EF4-FFF2-40B4-BE49-F238E27FC236}">
                <a16:creationId xmlns:a16="http://schemas.microsoft.com/office/drawing/2014/main" id="{A6C04F22-CA88-4947-85D0-D515747DC023}"/>
              </a:ext>
            </a:extLst>
          </p:cNvPr>
          <p:cNvGrpSpPr/>
          <p:nvPr/>
        </p:nvGrpSpPr>
        <p:grpSpPr>
          <a:xfrm>
            <a:off x="5741824" y="3324083"/>
            <a:ext cx="589156" cy="589303"/>
            <a:chOff x="1505114" y="3434341"/>
            <a:chExt cx="589156" cy="589303"/>
          </a:xfrm>
        </p:grpSpPr>
        <p:sp>
          <p:nvSpPr>
            <p:cNvPr id="17" name="Oval 53">
              <a:extLst>
                <a:ext uri="{FF2B5EF4-FFF2-40B4-BE49-F238E27FC236}">
                  <a16:creationId xmlns:a16="http://schemas.microsoft.com/office/drawing/2014/main" id="{6181D9CB-D56B-44DE-9237-13C2739A760B}"/>
                </a:ext>
              </a:extLst>
            </p:cNvPr>
            <p:cNvSpPr>
              <a:spLocks noChangeArrowheads="1"/>
            </p:cNvSpPr>
            <p:nvPr/>
          </p:nvSpPr>
          <p:spPr bwMode="auto">
            <a:xfrm>
              <a:off x="1505114" y="3434341"/>
              <a:ext cx="589156" cy="589303"/>
            </a:xfrm>
            <a:prstGeom prst="ellipse">
              <a:avLst/>
            </a:prstGeom>
            <a:solidFill>
              <a:schemeClr val="bg2">
                <a:lumMod val="50000"/>
              </a:schemeClr>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9">
              <a:extLst>
                <a:ext uri="{FF2B5EF4-FFF2-40B4-BE49-F238E27FC236}">
                  <a16:creationId xmlns:a16="http://schemas.microsoft.com/office/drawing/2014/main" id="{1D337682-C2DC-4B9E-9121-81ACC03ABE6D}"/>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D</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19" name="组合 18">
            <a:extLst>
              <a:ext uri="{FF2B5EF4-FFF2-40B4-BE49-F238E27FC236}">
                <a16:creationId xmlns:a16="http://schemas.microsoft.com/office/drawing/2014/main" id="{65C96240-798B-4243-89CA-CBA42DCD47C7}"/>
              </a:ext>
            </a:extLst>
          </p:cNvPr>
          <p:cNvGrpSpPr/>
          <p:nvPr/>
        </p:nvGrpSpPr>
        <p:grpSpPr>
          <a:xfrm>
            <a:off x="4619891" y="2355726"/>
            <a:ext cx="589156" cy="589303"/>
            <a:chOff x="1505114" y="3434341"/>
            <a:chExt cx="589156" cy="589303"/>
          </a:xfrm>
        </p:grpSpPr>
        <p:sp>
          <p:nvSpPr>
            <p:cNvPr id="20" name="Oval 53">
              <a:extLst>
                <a:ext uri="{FF2B5EF4-FFF2-40B4-BE49-F238E27FC236}">
                  <a16:creationId xmlns:a16="http://schemas.microsoft.com/office/drawing/2014/main" id="{49466390-44D3-4FB5-80EB-081EEFE14395}"/>
                </a:ext>
              </a:extLst>
            </p:cNvPr>
            <p:cNvSpPr>
              <a:spLocks noChangeArrowheads="1"/>
            </p:cNvSpPr>
            <p:nvPr/>
          </p:nvSpPr>
          <p:spPr bwMode="auto">
            <a:xfrm>
              <a:off x="1505114" y="3434341"/>
              <a:ext cx="589156" cy="589303"/>
            </a:xfrm>
            <a:prstGeom prst="ellipse">
              <a:avLst/>
            </a:prstGeom>
            <a:solidFill>
              <a:schemeClr val="accent1"/>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9">
              <a:extLst>
                <a:ext uri="{FF2B5EF4-FFF2-40B4-BE49-F238E27FC236}">
                  <a16:creationId xmlns:a16="http://schemas.microsoft.com/office/drawing/2014/main" id="{4642046B-F125-4BD1-9C54-CA27B2D3D5F7}"/>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C</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grpSp>
        <p:nvGrpSpPr>
          <p:cNvPr id="22" name="组合 21">
            <a:extLst>
              <a:ext uri="{FF2B5EF4-FFF2-40B4-BE49-F238E27FC236}">
                <a16:creationId xmlns:a16="http://schemas.microsoft.com/office/drawing/2014/main" id="{672C791C-F489-4FC5-A742-8F818105F37C}"/>
              </a:ext>
            </a:extLst>
          </p:cNvPr>
          <p:cNvGrpSpPr/>
          <p:nvPr/>
        </p:nvGrpSpPr>
        <p:grpSpPr>
          <a:xfrm>
            <a:off x="3570385" y="2924031"/>
            <a:ext cx="589156" cy="589303"/>
            <a:chOff x="1505114" y="3434341"/>
            <a:chExt cx="589156" cy="589303"/>
          </a:xfrm>
        </p:grpSpPr>
        <p:sp>
          <p:nvSpPr>
            <p:cNvPr id="23" name="Oval 53">
              <a:extLst>
                <a:ext uri="{FF2B5EF4-FFF2-40B4-BE49-F238E27FC236}">
                  <a16:creationId xmlns:a16="http://schemas.microsoft.com/office/drawing/2014/main" id="{EF460A45-9193-4A11-9878-8C706D858B90}"/>
                </a:ext>
              </a:extLst>
            </p:cNvPr>
            <p:cNvSpPr>
              <a:spLocks noChangeArrowheads="1"/>
            </p:cNvSpPr>
            <p:nvPr/>
          </p:nvSpPr>
          <p:spPr bwMode="auto">
            <a:xfrm>
              <a:off x="1505114" y="3434341"/>
              <a:ext cx="589156" cy="589303"/>
            </a:xfrm>
            <a:prstGeom prst="ellipse">
              <a:avLst/>
            </a:prstGeom>
            <a:solidFill>
              <a:schemeClr val="accent2"/>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9">
              <a:extLst>
                <a:ext uri="{FF2B5EF4-FFF2-40B4-BE49-F238E27FC236}">
                  <a16:creationId xmlns:a16="http://schemas.microsoft.com/office/drawing/2014/main" id="{D18ABBFE-26E4-4FFB-A776-5150F4E67183}"/>
                </a:ext>
              </a:extLst>
            </p:cNvPr>
            <p:cNvSpPr txBox="1"/>
            <p:nvPr/>
          </p:nvSpPr>
          <p:spPr>
            <a:xfrm>
              <a:off x="1613933" y="3488802"/>
              <a:ext cx="354584" cy="461665"/>
            </a:xfrm>
            <a:prstGeom prst="rect">
              <a:avLst/>
            </a:prstGeom>
            <a:noFill/>
          </p:spPr>
          <p:txBody>
            <a:bodyPr wrap="none" rtlCol="0" anchor="ctr">
              <a:spAutoFit/>
            </a:bodyPr>
            <a:lstStyle/>
            <a:p>
              <a:pPr algn="ctr"/>
              <a:r>
                <a:rPr lang="en-US" altLang="zh-CN" sz="2400" dirty="0">
                  <a:solidFill>
                    <a:schemeClr val="tx1">
                      <a:lumMod val="85000"/>
                      <a:lumOff val="15000"/>
                    </a:schemeClr>
                  </a:solidFill>
                  <a:latin typeface="Impact" panose="020B0806030902050204" pitchFamily="34" charset="0"/>
                  <a:ea typeface="汉仪菱心体简" panose="02010609000101010101" pitchFamily="49" charset="-122"/>
                </a:rPr>
                <a:t>B</a:t>
              </a:r>
              <a:endParaRPr lang="zh-CN" altLang="en-US" sz="2400" dirty="0">
                <a:solidFill>
                  <a:schemeClr val="tx1">
                    <a:lumMod val="85000"/>
                    <a:lumOff val="15000"/>
                  </a:schemeClr>
                </a:solidFill>
                <a:latin typeface="Impact" panose="020B0806030902050204" pitchFamily="34" charset="0"/>
                <a:ea typeface="汉仪菱心体简" panose="02010609000101010101" pitchFamily="49" charset="-122"/>
              </a:endParaRPr>
            </a:p>
          </p:txBody>
        </p:sp>
      </p:grpSp>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9.</a:t>
            </a:r>
            <a:r>
              <a:rPr lang="zh-CN" altLang="en-US" sz="1600" dirty="0">
                <a:solidFill>
                  <a:schemeClr val="accent1"/>
                </a:solidFill>
                <a:ea typeface="微软雅黑" panose="020B0503020204020204" pitchFamily="34" charset="-122"/>
              </a:rPr>
              <a:t>网盘（云盘）的安全防范</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69"/>
            <a:ext cx="9144000" cy="102934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4016" y="987574"/>
            <a:ext cx="8928484" cy="921534"/>
          </a:xfrm>
          <a:prstGeom prst="rect">
            <a:avLst/>
          </a:prstGeom>
          <a:noFill/>
        </p:spPr>
        <p:txBody>
          <a:bodyPr wrap="square" rtlCol="0">
            <a:spAutoFit/>
          </a:bodyPr>
          <a:lstStyle/>
          <a:p>
            <a:pPr indent="288000">
              <a:lnSpc>
                <a:spcPct val="114000"/>
              </a:lnSpc>
            </a:pPr>
            <a:r>
              <a:rPr lang="zh-CN" altLang="en-US" sz="1200" dirty="0">
                <a:solidFill>
                  <a:schemeClr val="tx1">
                    <a:lumMod val="85000"/>
                    <a:lumOff val="15000"/>
                  </a:schemeClr>
                </a:solidFill>
                <a:ea typeface="思源黑体 CN Normal" panose="020B0400000000000000" pitchFamily="34" charset="-122"/>
              </a:rPr>
              <a:t>随着信息化的快速发展，云存储服务应运而生，其在线存储的容量大且功能丰富，非常具有吸引力。于是，网盘（云盘）成为人们在办公、生活、娱乐时存储及共享文件的重要工具，使用者也越来越多。但某些网盘在进行数据的上传和下载时，客户端与服务器之间传输的数据没有进行加密，攻击者可以直接截获数据包。另外，攻击者还能够利用窃取到的用户历史访问数据，适当修改文件名和路径，对用户的数据进行读取和删除操作，从而给网盘用户带来重大损失。</a:t>
            </a:r>
            <a:endParaRPr lang="en-US" altLang="zh-CN" sz="1200" dirty="0">
              <a:solidFill>
                <a:schemeClr val="tx1">
                  <a:lumMod val="85000"/>
                  <a:lumOff val="15000"/>
                </a:schemeClr>
              </a:solidFill>
              <a:ea typeface="思源黑体 CN Normal" panose="020B0400000000000000" pitchFamily="34" charset="-122"/>
            </a:endParaRPr>
          </a:p>
        </p:txBody>
      </p:sp>
    </p:spTree>
    <p:extLst>
      <p:ext uri="{BB962C8B-B14F-4D97-AF65-F5344CB8AC3E}">
        <p14:creationId xmlns:p14="http://schemas.microsoft.com/office/powerpoint/2010/main" val="2645962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3500"/>
                            </p:stCondLst>
                            <p:childTnLst>
                              <p:par>
                                <p:cTn id="37" presetID="42" presetClass="entr" presetSubtype="0" fill="hold" nodeType="afterEffect">
                                  <p:stCondLst>
                                    <p:cond delay="11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800"/>
                                        <p:tgtEl>
                                          <p:spTgt spid="16"/>
                                        </p:tgtEl>
                                      </p:cBhvr>
                                    </p:animEffect>
                                    <p:anim calcmode="lin" valueType="num">
                                      <p:cBhvr>
                                        <p:cTn id="40" dur="800" fill="hold"/>
                                        <p:tgtEl>
                                          <p:spTgt spid="16"/>
                                        </p:tgtEl>
                                        <p:attrNameLst>
                                          <p:attrName>ppt_x</p:attrName>
                                        </p:attrNameLst>
                                      </p:cBhvr>
                                      <p:tavLst>
                                        <p:tav tm="0">
                                          <p:val>
                                            <p:strVal val="#ppt_x"/>
                                          </p:val>
                                        </p:tav>
                                        <p:tav tm="100000">
                                          <p:val>
                                            <p:strVal val="#ppt_x"/>
                                          </p:val>
                                        </p:tav>
                                      </p:tavLst>
                                    </p:anim>
                                    <p:anim calcmode="lin" valueType="num">
                                      <p:cBhvr>
                                        <p:cTn id="41" dur="8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800"/>
                                        <p:tgtEl>
                                          <p:spTgt spid="19"/>
                                        </p:tgtEl>
                                      </p:cBhvr>
                                    </p:animEffect>
                                    <p:anim calcmode="lin" valueType="num">
                                      <p:cBhvr>
                                        <p:cTn id="45" dur="800" fill="hold"/>
                                        <p:tgtEl>
                                          <p:spTgt spid="19"/>
                                        </p:tgtEl>
                                        <p:attrNameLst>
                                          <p:attrName>ppt_x</p:attrName>
                                        </p:attrNameLst>
                                      </p:cBhvr>
                                      <p:tavLst>
                                        <p:tav tm="0">
                                          <p:val>
                                            <p:strVal val="#ppt_x"/>
                                          </p:val>
                                        </p:tav>
                                        <p:tav tm="100000">
                                          <p:val>
                                            <p:strVal val="#ppt_x"/>
                                          </p:val>
                                        </p:tav>
                                      </p:tavLst>
                                    </p:anim>
                                    <p:anim calcmode="lin" valueType="num">
                                      <p:cBhvr>
                                        <p:cTn id="46" dur="8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800"/>
                                        <p:tgtEl>
                                          <p:spTgt spid="22"/>
                                        </p:tgtEl>
                                      </p:cBhvr>
                                    </p:animEffect>
                                    <p:anim calcmode="lin" valueType="num">
                                      <p:cBhvr>
                                        <p:cTn id="50" dur="800" fill="hold"/>
                                        <p:tgtEl>
                                          <p:spTgt spid="22"/>
                                        </p:tgtEl>
                                        <p:attrNameLst>
                                          <p:attrName>ppt_x</p:attrName>
                                        </p:attrNameLst>
                                      </p:cBhvr>
                                      <p:tavLst>
                                        <p:tav tm="0">
                                          <p:val>
                                            <p:strVal val="#ppt_x"/>
                                          </p:val>
                                        </p:tav>
                                        <p:tav tm="100000">
                                          <p:val>
                                            <p:strVal val="#ppt_x"/>
                                          </p:val>
                                        </p:tav>
                                      </p:tavLst>
                                    </p:anim>
                                    <p:anim calcmode="lin" valueType="num">
                                      <p:cBhvr>
                                        <p:cTn id="51" dur="8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800"/>
                                        <p:tgtEl>
                                          <p:spTgt spid="13"/>
                                        </p:tgtEl>
                                      </p:cBhvr>
                                    </p:animEffect>
                                    <p:anim calcmode="lin" valueType="num">
                                      <p:cBhvr>
                                        <p:cTn id="55" dur="800" fill="hold"/>
                                        <p:tgtEl>
                                          <p:spTgt spid="13"/>
                                        </p:tgtEl>
                                        <p:attrNameLst>
                                          <p:attrName>ppt_x</p:attrName>
                                        </p:attrNameLst>
                                      </p:cBhvr>
                                      <p:tavLst>
                                        <p:tav tm="0">
                                          <p:val>
                                            <p:strVal val="#ppt_x"/>
                                          </p:val>
                                        </p:tav>
                                        <p:tav tm="100000">
                                          <p:val>
                                            <p:strVal val="#ppt_x"/>
                                          </p:val>
                                        </p:tav>
                                      </p:tavLst>
                                    </p:anim>
                                    <p:anim calcmode="lin" valueType="num">
                                      <p:cBhvr>
                                        <p:cTn id="56" dur="8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400"/>
                            </p:stCondLst>
                            <p:childTnLst>
                              <p:par>
                                <p:cTn id="58" presetID="22" presetClass="entr" presetSubtype="2"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right)">
                                      <p:cBhvr>
                                        <p:cTn id="60" dur="500"/>
                                        <p:tgtEl>
                                          <p:spTgt spid="7"/>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500"/>
                                        <p:tgtEl>
                                          <p:spTgt spid="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54">
            <a:extLst>
              <a:ext uri="{FF2B5EF4-FFF2-40B4-BE49-F238E27FC236}">
                <a16:creationId xmlns:a16="http://schemas.microsoft.com/office/drawing/2014/main" id="{DAE07E9B-E00E-43AE-B16B-4EEDCA029457}"/>
              </a:ext>
            </a:extLst>
          </p:cNvPr>
          <p:cNvSpPr txBox="1"/>
          <p:nvPr/>
        </p:nvSpPr>
        <p:spPr>
          <a:xfrm>
            <a:off x="4357857" y="2187543"/>
            <a:ext cx="3130468" cy="456215"/>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050" dirty="0">
                <a:solidFill>
                  <a:schemeClr val="tx1">
                    <a:lumMod val="85000"/>
                    <a:lumOff val="15000"/>
                  </a:schemeClr>
                </a:solidFill>
              </a:rPr>
              <a:t>手机、身份证和银行卡尽量不要放在一起，避免同时丢失造成损失；</a:t>
            </a:r>
          </a:p>
        </p:txBody>
      </p:sp>
      <p:sp>
        <p:nvSpPr>
          <p:cNvPr id="37" name="Freeform 5">
            <a:extLst>
              <a:ext uri="{FF2B5EF4-FFF2-40B4-BE49-F238E27FC236}">
                <a16:creationId xmlns:a16="http://schemas.microsoft.com/office/drawing/2014/main" id="{A3CD889B-662C-49F5-9380-39D2C447A17A}"/>
              </a:ext>
            </a:extLst>
          </p:cNvPr>
          <p:cNvSpPr/>
          <p:nvPr/>
        </p:nvSpPr>
        <p:spPr bwMode="auto">
          <a:xfrm rot="5400000">
            <a:off x="1119412" y="2402610"/>
            <a:ext cx="230119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39" name="TextBox 56">
            <a:extLst>
              <a:ext uri="{FF2B5EF4-FFF2-40B4-BE49-F238E27FC236}">
                <a16:creationId xmlns:a16="http://schemas.microsoft.com/office/drawing/2014/main" id="{42181B1A-50F9-4569-9BAB-9F93D73A8EDD}"/>
              </a:ext>
            </a:extLst>
          </p:cNvPr>
          <p:cNvSpPr txBox="1"/>
          <p:nvPr/>
        </p:nvSpPr>
        <p:spPr>
          <a:xfrm>
            <a:off x="1538610" y="3221111"/>
            <a:ext cx="1462788" cy="43075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913130">
              <a:defRPr/>
            </a:pPr>
            <a:r>
              <a:rPr lang="zh-CN" altLang="en-US" sz="2799" kern="0" dirty="0">
                <a:solidFill>
                  <a:sysClr val="window" lastClr="FFFFFF"/>
                </a:solidFill>
              </a:rPr>
              <a:t>防范措施</a:t>
            </a:r>
          </a:p>
        </p:txBody>
      </p:sp>
      <p:sp>
        <p:nvSpPr>
          <p:cNvPr id="40" name="Freeform 5">
            <a:extLst>
              <a:ext uri="{FF2B5EF4-FFF2-40B4-BE49-F238E27FC236}">
                <a16:creationId xmlns:a16="http://schemas.microsoft.com/office/drawing/2014/main" id="{1D1590F5-C47C-48E9-8BBC-6207A2EF4EE3}"/>
              </a:ext>
            </a:extLst>
          </p:cNvPr>
          <p:cNvSpPr/>
          <p:nvPr/>
        </p:nvSpPr>
        <p:spPr bwMode="auto">
          <a:xfrm rot="5400000">
            <a:off x="1007665" y="2313651"/>
            <a:ext cx="2524679"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41" name="椭圆 40">
            <a:extLst>
              <a:ext uri="{FF2B5EF4-FFF2-40B4-BE49-F238E27FC236}">
                <a16:creationId xmlns:a16="http://schemas.microsoft.com/office/drawing/2014/main" id="{1E9B9464-4C7F-4068-8FD0-F3CA53FE86E5}"/>
              </a:ext>
            </a:extLst>
          </p:cNvPr>
          <p:cNvSpPr/>
          <p:nvPr/>
        </p:nvSpPr>
        <p:spPr>
          <a:xfrm>
            <a:off x="2701698" y="2208934"/>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2" name="椭圆 41">
            <a:extLst>
              <a:ext uri="{FF2B5EF4-FFF2-40B4-BE49-F238E27FC236}">
                <a16:creationId xmlns:a16="http://schemas.microsoft.com/office/drawing/2014/main" id="{5EC85772-D554-4786-9CEA-97C6987709A9}"/>
              </a:ext>
            </a:extLst>
          </p:cNvPr>
          <p:cNvSpPr/>
          <p:nvPr/>
        </p:nvSpPr>
        <p:spPr>
          <a:xfrm>
            <a:off x="3246294" y="3225929"/>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id="{AFFF036D-89FC-475D-8829-9A7F2E743B8C}"/>
              </a:ext>
            </a:extLst>
          </p:cNvPr>
          <p:cNvSpPr/>
          <p:nvPr/>
        </p:nvSpPr>
        <p:spPr>
          <a:xfrm>
            <a:off x="2701698" y="4236925"/>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44" name="组合 13">
            <a:extLst>
              <a:ext uri="{FF2B5EF4-FFF2-40B4-BE49-F238E27FC236}">
                <a16:creationId xmlns:a16="http://schemas.microsoft.com/office/drawing/2014/main" id="{391C2C97-5BD5-4B34-BB59-25F09D36465F}"/>
              </a:ext>
            </a:extLst>
          </p:cNvPr>
          <p:cNvGrpSpPr/>
          <p:nvPr/>
        </p:nvGrpSpPr>
        <p:grpSpPr>
          <a:xfrm>
            <a:off x="3129517" y="2245512"/>
            <a:ext cx="1051729" cy="354665"/>
            <a:chOff x="3513818" y="1963801"/>
            <a:chExt cx="1051729" cy="354618"/>
          </a:xfrm>
        </p:grpSpPr>
        <p:cxnSp>
          <p:nvCxnSpPr>
            <p:cNvPr id="45" name="直接连接符 44">
              <a:extLst>
                <a:ext uri="{FF2B5EF4-FFF2-40B4-BE49-F238E27FC236}">
                  <a16:creationId xmlns:a16="http://schemas.microsoft.com/office/drawing/2014/main" id="{6031ECAB-6C27-4377-B25F-E7BFBC41F1E3}"/>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46" name="直接连接符 45">
              <a:extLst>
                <a:ext uri="{FF2B5EF4-FFF2-40B4-BE49-F238E27FC236}">
                  <a16:creationId xmlns:a16="http://schemas.microsoft.com/office/drawing/2014/main" id="{EA70D5CE-B261-404C-8230-6D70C4F5F46C}"/>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47" name="TextBox 64">
            <a:extLst>
              <a:ext uri="{FF2B5EF4-FFF2-40B4-BE49-F238E27FC236}">
                <a16:creationId xmlns:a16="http://schemas.microsoft.com/office/drawing/2014/main" id="{1AB8D244-B488-4B94-A411-BB1B2A1302F7}"/>
              </a:ext>
            </a:extLst>
          </p:cNvPr>
          <p:cNvSpPr txBox="1"/>
          <p:nvPr/>
        </p:nvSpPr>
        <p:spPr>
          <a:xfrm>
            <a:off x="4886445" y="3219822"/>
            <a:ext cx="2493868" cy="456215"/>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050" dirty="0">
                <a:solidFill>
                  <a:schemeClr val="tx1">
                    <a:lumMod val="85000"/>
                    <a:lumOff val="15000"/>
                  </a:schemeClr>
                </a:solidFill>
              </a:rPr>
              <a:t>第三方平台的支付密码与银行卡的支付密码不要相同；</a:t>
            </a:r>
          </a:p>
        </p:txBody>
      </p:sp>
      <p:sp>
        <p:nvSpPr>
          <p:cNvPr id="48" name="TextBox 65">
            <a:extLst>
              <a:ext uri="{FF2B5EF4-FFF2-40B4-BE49-F238E27FC236}">
                <a16:creationId xmlns:a16="http://schemas.microsoft.com/office/drawing/2014/main" id="{4EDCBE9F-8543-4D16-B32C-6374C10F6F81}"/>
              </a:ext>
            </a:extLst>
          </p:cNvPr>
          <p:cNvSpPr txBox="1"/>
          <p:nvPr/>
        </p:nvSpPr>
        <p:spPr>
          <a:xfrm>
            <a:off x="4380677" y="4213421"/>
            <a:ext cx="3791724" cy="456215"/>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050" dirty="0">
                <a:solidFill>
                  <a:schemeClr val="tx1">
                    <a:lumMod val="85000"/>
                    <a:lumOff val="15000"/>
                  </a:schemeClr>
                </a:solidFill>
              </a:rPr>
              <a:t>手机和第三方平台设置不同的解锁密码，手机内不要存储身份证及银行卡信息，若丢失手机，应及时补办手机卡。</a:t>
            </a:r>
          </a:p>
        </p:txBody>
      </p:sp>
      <p:grpSp>
        <p:nvGrpSpPr>
          <p:cNvPr id="49" name="组合 18">
            <a:extLst>
              <a:ext uri="{FF2B5EF4-FFF2-40B4-BE49-F238E27FC236}">
                <a16:creationId xmlns:a16="http://schemas.microsoft.com/office/drawing/2014/main" id="{172847B1-82D1-47E6-8DE7-72C55705C9C8}"/>
              </a:ext>
            </a:extLst>
          </p:cNvPr>
          <p:cNvGrpSpPr/>
          <p:nvPr/>
        </p:nvGrpSpPr>
        <p:grpSpPr>
          <a:xfrm>
            <a:off x="3678687" y="3262527"/>
            <a:ext cx="1051729" cy="354665"/>
            <a:chOff x="3513818" y="1963801"/>
            <a:chExt cx="1051729" cy="354618"/>
          </a:xfrm>
        </p:grpSpPr>
        <p:cxnSp>
          <p:nvCxnSpPr>
            <p:cNvPr id="50" name="直接连接符 49">
              <a:extLst>
                <a:ext uri="{FF2B5EF4-FFF2-40B4-BE49-F238E27FC236}">
                  <a16:creationId xmlns:a16="http://schemas.microsoft.com/office/drawing/2014/main" id="{19A8D365-842A-4BD2-BB6F-1FA9008CF354}"/>
                </a:ext>
              </a:extLst>
            </p:cNvPr>
            <p:cNvCxnSpPr/>
            <p:nvPr/>
          </p:nvCxnSpPr>
          <p:spPr>
            <a:xfrm>
              <a:off x="3513818" y="2141110"/>
              <a:ext cx="1051729" cy="0"/>
            </a:xfrm>
            <a:prstGeom prst="line">
              <a:avLst/>
            </a:prstGeom>
            <a:noFill/>
            <a:ln w="6350" cap="flat" cmpd="sng" algn="ctr">
              <a:solidFill>
                <a:srgbClr val="325F0B"/>
              </a:solidFill>
              <a:prstDash val="sysDot"/>
              <a:headEnd type="none" w="med" len="med"/>
              <a:tailEnd type="none" w="med" len="med"/>
            </a:ln>
            <a:effectLst/>
          </p:spPr>
        </p:cxnSp>
        <p:cxnSp>
          <p:nvCxnSpPr>
            <p:cNvPr id="51" name="直接连接符 50">
              <a:extLst>
                <a:ext uri="{FF2B5EF4-FFF2-40B4-BE49-F238E27FC236}">
                  <a16:creationId xmlns:a16="http://schemas.microsoft.com/office/drawing/2014/main" id="{1E5F33F0-73DC-46F4-AEAF-8917F14666E8}"/>
                </a:ext>
              </a:extLst>
            </p:cNvPr>
            <p:cNvCxnSpPr/>
            <p:nvPr/>
          </p:nvCxnSpPr>
          <p:spPr>
            <a:xfrm>
              <a:off x="4565547" y="1963801"/>
              <a:ext cx="0" cy="354618"/>
            </a:xfrm>
            <a:prstGeom prst="line">
              <a:avLst/>
            </a:prstGeom>
            <a:noFill/>
            <a:ln w="6350" cap="flat" cmpd="sng" algn="ctr">
              <a:solidFill>
                <a:srgbClr val="325F0B"/>
              </a:solidFill>
              <a:prstDash val="sysDot"/>
              <a:headEnd type="none" w="med" len="med"/>
              <a:tailEnd type="none" w="med" len="med"/>
            </a:ln>
            <a:effectLst/>
          </p:spPr>
        </p:cxnSp>
      </p:grpSp>
      <p:grpSp>
        <p:nvGrpSpPr>
          <p:cNvPr id="52" name="组合 21">
            <a:extLst>
              <a:ext uri="{FF2B5EF4-FFF2-40B4-BE49-F238E27FC236}">
                <a16:creationId xmlns:a16="http://schemas.microsoft.com/office/drawing/2014/main" id="{C9C4F290-17AD-49A4-8F94-43161EB4C45A}"/>
              </a:ext>
            </a:extLst>
          </p:cNvPr>
          <p:cNvGrpSpPr/>
          <p:nvPr/>
        </p:nvGrpSpPr>
        <p:grpSpPr>
          <a:xfrm>
            <a:off x="3129517" y="4273522"/>
            <a:ext cx="1051729" cy="354665"/>
            <a:chOff x="3513818" y="1963801"/>
            <a:chExt cx="1051729" cy="354618"/>
          </a:xfrm>
        </p:grpSpPr>
        <p:cxnSp>
          <p:nvCxnSpPr>
            <p:cNvPr id="53" name="直接连接符 52">
              <a:extLst>
                <a:ext uri="{FF2B5EF4-FFF2-40B4-BE49-F238E27FC236}">
                  <a16:creationId xmlns:a16="http://schemas.microsoft.com/office/drawing/2014/main" id="{7DA8C85F-DA88-4590-8A13-CBDA63206C25}"/>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54" name="直接连接符 53">
              <a:extLst>
                <a:ext uri="{FF2B5EF4-FFF2-40B4-BE49-F238E27FC236}">
                  <a16:creationId xmlns:a16="http://schemas.microsoft.com/office/drawing/2014/main" id="{EB127AF3-B233-465D-B866-AB217DD06BAD}"/>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25" name="矩形 24">
            <a:extLst>
              <a:ext uri="{FF2B5EF4-FFF2-40B4-BE49-F238E27FC236}">
                <a16:creationId xmlns:a16="http://schemas.microsoft.com/office/drawing/2014/main" id="{578830D5-D9C0-48D8-BE14-C83DD585687A}"/>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A0CF5C72-938B-4611-BC54-A5B090754C72}"/>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10.</a:t>
            </a:r>
            <a:r>
              <a:rPr lang="zh-CN" altLang="en-US" sz="1600" dirty="0">
                <a:solidFill>
                  <a:schemeClr val="accent1"/>
                </a:solidFill>
                <a:ea typeface="微软雅黑" panose="020B0503020204020204" pitchFamily="34" charset="-122"/>
              </a:rPr>
              <a:t>移动支付安全防范</a:t>
            </a:r>
          </a:p>
        </p:txBody>
      </p:sp>
      <p:sp>
        <p:nvSpPr>
          <p:cNvPr id="27" name="矩形 10">
            <a:extLst>
              <a:ext uri="{FF2B5EF4-FFF2-40B4-BE49-F238E27FC236}">
                <a16:creationId xmlns:a16="http://schemas.microsoft.com/office/drawing/2014/main" id="{2785A88A-E755-4FA8-BEE2-44D702C38171}"/>
              </a:ext>
            </a:extLst>
          </p:cNvPr>
          <p:cNvSpPr/>
          <p:nvPr>
            <p:custDataLst>
              <p:tags r:id="rId1"/>
            </p:custDataLst>
          </p:nvPr>
        </p:nvSpPr>
        <p:spPr>
          <a:xfrm>
            <a:off x="0" y="951570"/>
            <a:ext cx="9144000" cy="621443"/>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259BF22F-C64D-4B2F-A2FA-D1E76F026EBD}"/>
              </a:ext>
            </a:extLst>
          </p:cNvPr>
          <p:cNvSpPr txBox="1"/>
          <p:nvPr/>
        </p:nvSpPr>
        <p:spPr>
          <a:xfrm>
            <a:off x="143508" y="996626"/>
            <a:ext cx="8928484" cy="500522"/>
          </a:xfrm>
          <a:prstGeom prst="rect">
            <a:avLst/>
          </a:prstGeom>
          <a:noFill/>
        </p:spPr>
        <p:txBody>
          <a:bodyPr wrap="square" rtlCol="0">
            <a:spAutoFit/>
          </a:bodyPr>
          <a:lstStyle/>
          <a:p>
            <a:pPr indent="288000">
              <a:lnSpc>
                <a:spcPct val="114000"/>
              </a:lnSpc>
            </a:pPr>
            <a:r>
              <a:rPr lang="zh-CN" altLang="en-US" sz="1200" dirty="0">
                <a:solidFill>
                  <a:schemeClr val="tx1">
                    <a:lumMod val="85000"/>
                    <a:lumOff val="15000"/>
                  </a:schemeClr>
                </a:solidFill>
                <a:ea typeface="思源黑体 CN Normal" panose="020B0400000000000000" pitchFamily="34" charset="-122"/>
              </a:rPr>
              <a:t>如今，移动支付盛行，支付宝、微信等支付方式在给人们带来便利与快捷的同时，隐患也随之潜伏，用户稍有不慎就会导致个人财产受到损害。其中，手机短信验证代替银行密码的快捷支付，在方便人们生活的同时，也留下了相当大的安全隐患。</a:t>
            </a:r>
            <a:endParaRPr lang="en-US" altLang="zh-CN" sz="1200" dirty="0">
              <a:solidFill>
                <a:schemeClr val="tx1">
                  <a:lumMod val="85000"/>
                  <a:lumOff val="15000"/>
                </a:schemeClr>
              </a:solidFill>
              <a:ea typeface="思源黑体 CN Normal" panose="020B0400000000000000" pitchFamily="34" charset="-122"/>
            </a:endParaRPr>
          </a:p>
        </p:txBody>
      </p:sp>
    </p:spTree>
    <p:extLst>
      <p:ext uri="{BB962C8B-B14F-4D97-AF65-F5344CB8AC3E}">
        <p14:creationId xmlns:p14="http://schemas.microsoft.com/office/powerpoint/2010/main" val="855860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par>
                                <p:cTn id="45" presetID="2" presetClass="entr" presetSubtype="2" decel="5330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750" fill="hold"/>
                                        <p:tgtEl>
                                          <p:spTgt spid="36"/>
                                        </p:tgtEl>
                                        <p:attrNameLst>
                                          <p:attrName>ppt_x</p:attrName>
                                        </p:attrNameLst>
                                      </p:cBhvr>
                                      <p:tavLst>
                                        <p:tav tm="0">
                                          <p:val>
                                            <p:strVal val="1+#ppt_w/2"/>
                                          </p:val>
                                        </p:tav>
                                        <p:tav tm="100000">
                                          <p:val>
                                            <p:strVal val="#ppt_x"/>
                                          </p:val>
                                        </p:tav>
                                      </p:tavLst>
                                    </p:anim>
                                    <p:anim calcmode="lin" valueType="num">
                                      <p:cBhvr additive="base">
                                        <p:cTn id="48" dur="750" fill="hold"/>
                                        <p:tgtEl>
                                          <p:spTgt spid="36"/>
                                        </p:tgtEl>
                                        <p:attrNameLst>
                                          <p:attrName>ppt_y</p:attrName>
                                        </p:attrNameLst>
                                      </p:cBhvr>
                                      <p:tavLst>
                                        <p:tav tm="0">
                                          <p:val>
                                            <p:strVal val="#ppt_y"/>
                                          </p:val>
                                        </p:tav>
                                        <p:tav tm="100000">
                                          <p:val>
                                            <p:strVal val="#ppt_y"/>
                                          </p:val>
                                        </p:tav>
                                      </p:tavLst>
                                    </p:anim>
                                  </p:childTnLst>
                                </p:cTn>
                              </p:par>
                            </p:childTnLst>
                          </p:cTn>
                        </p:par>
                        <p:par>
                          <p:cTn id="49" fill="hold">
                            <p:stCondLst>
                              <p:cond delay="2650"/>
                            </p:stCondLst>
                            <p:childTnLst>
                              <p:par>
                                <p:cTn id="50" presetID="2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par>
                                <p:cTn id="53" presetID="2" presetClass="entr" presetSubtype="2" decel="5330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750" fill="hold"/>
                                        <p:tgtEl>
                                          <p:spTgt spid="47"/>
                                        </p:tgtEl>
                                        <p:attrNameLst>
                                          <p:attrName>ppt_x</p:attrName>
                                        </p:attrNameLst>
                                      </p:cBhvr>
                                      <p:tavLst>
                                        <p:tav tm="0">
                                          <p:val>
                                            <p:strVal val="1+#ppt_w/2"/>
                                          </p:val>
                                        </p:tav>
                                        <p:tav tm="100000">
                                          <p:val>
                                            <p:strVal val="#ppt_x"/>
                                          </p:val>
                                        </p:tav>
                                      </p:tavLst>
                                    </p:anim>
                                    <p:anim calcmode="lin" valueType="num">
                                      <p:cBhvr additive="base">
                                        <p:cTn id="56" dur="75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2" presetClass="entr" presetSubtype="8"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par>
                                <p:cTn id="61" presetID="2" presetClass="entr" presetSubtype="2" decel="533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750" fill="hold"/>
                                        <p:tgtEl>
                                          <p:spTgt spid="48"/>
                                        </p:tgtEl>
                                        <p:attrNameLst>
                                          <p:attrName>ppt_x</p:attrName>
                                        </p:attrNameLst>
                                      </p:cBhvr>
                                      <p:tavLst>
                                        <p:tav tm="0">
                                          <p:val>
                                            <p:strVal val="1+#ppt_w/2"/>
                                          </p:val>
                                        </p:tav>
                                        <p:tav tm="100000">
                                          <p:val>
                                            <p:strVal val="#ppt_x"/>
                                          </p:val>
                                        </p:tav>
                                      </p:tavLst>
                                    </p:anim>
                                    <p:anim calcmode="lin" valueType="num">
                                      <p:cBhvr additive="base">
                                        <p:cTn id="64" dur="75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9" grpId="0"/>
      <p:bldP spid="40" grpId="0" animBg="1"/>
      <p:bldP spid="41" grpId="0" animBg="1"/>
      <p:bldP spid="42" grpId="0" animBg="1"/>
      <p:bldP spid="43" grpId="0" animBg="1"/>
      <p:bldP spid="47"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A24626C4-B99B-45CE-B07C-34AC6C3B910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BA9E86E0-A4CC-4CDD-967F-966B44BDFA41}"/>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11.</a:t>
            </a:r>
            <a:r>
              <a:rPr lang="zh-CN" altLang="en-US" sz="1600" dirty="0">
                <a:solidFill>
                  <a:schemeClr val="accent1"/>
                </a:solidFill>
                <a:ea typeface="微软雅黑" panose="020B0503020204020204" pitchFamily="34" charset="-122"/>
              </a:rPr>
              <a:t>社交网络安全防范</a:t>
            </a:r>
          </a:p>
        </p:txBody>
      </p:sp>
      <p:sp>
        <p:nvSpPr>
          <p:cNvPr id="27" name="矩形 10">
            <a:extLst>
              <a:ext uri="{FF2B5EF4-FFF2-40B4-BE49-F238E27FC236}">
                <a16:creationId xmlns:a16="http://schemas.microsoft.com/office/drawing/2014/main" id="{7B48CF1C-B16C-44E8-B04A-0112570A093D}"/>
              </a:ext>
            </a:extLst>
          </p:cNvPr>
          <p:cNvSpPr/>
          <p:nvPr>
            <p:custDataLst>
              <p:tags r:id="rId1"/>
            </p:custDataLst>
          </p:nvPr>
        </p:nvSpPr>
        <p:spPr>
          <a:xfrm>
            <a:off x="0" y="951569"/>
            <a:ext cx="9144000" cy="83855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28" name="文本框 27">
            <a:extLst>
              <a:ext uri="{FF2B5EF4-FFF2-40B4-BE49-F238E27FC236}">
                <a16:creationId xmlns:a16="http://schemas.microsoft.com/office/drawing/2014/main" id="{BE5EB3F9-305A-44B7-A9B7-9FFDFA55CBEB}"/>
              </a:ext>
            </a:extLst>
          </p:cNvPr>
          <p:cNvSpPr txBox="1"/>
          <p:nvPr/>
        </p:nvSpPr>
        <p:spPr>
          <a:xfrm>
            <a:off x="144016" y="987574"/>
            <a:ext cx="8928484" cy="711028"/>
          </a:xfrm>
          <a:prstGeom prst="rect">
            <a:avLst/>
          </a:prstGeom>
          <a:noFill/>
        </p:spPr>
        <p:txBody>
          <a:bodyPr wrap="square" rtlCol="0">
            <a:spAutoFit/>
          </a:bodyPr>
          <a:lstStyle/>
          <a:p>
            <a:pPr indent="288000">
              <a:lnSpc>
                <a:spcPct val="114000"/>
              </a:lnSpc>
            </a:pPr>
            <a:r>
              <a:rPr lang="zh-CN" altLang="en-US" sz="1200" dirty="0">
                <a:solidFill>
                  <a:schemeClr val="tx1">
                    <a:lumMod val="85000"/>
                    <a:lumOff val="15000"/>
                  </a:schemeClr>
                </a:solidFill>
                <a:ea typeface="思源黑体 CN Normal" panose="020B0400000000000000" pitchFamily="34" charset="-122"/>
              </a:rPr>
              <a:t>社交网络的广泛使用，使人们的个人情感、生活等得到了更加充分的展示，然而这些社交网络也潜伏着安全隐患。许多家长在社交网络“晒幸福”，不经意间泄露了相貌、家人、财产状况等信息，这些可能被不法分子利用，通过绑架、恐吓等方式向家长索要钱财，危及孩子的生命安全；如果发布的照片或信息还带有炫富色彩，那就更容易被不怀好意的人盯上。</a:t>
            </a:r>
            <a:endParaRPr lang="en-US" altLang="zh-CN" sz="1200" dirty="0">
              <a:solidFill>
                <a:schemeClr val="tx1">
                  <a:lumMod val="85000"/>
                  <a:lumOff val="15000"/>
                </a:schemeClr>
              </a:solidFill>
              <a:ea typeface="思源黑体 CN Normal" panose="020B0400000000000000" pitchFamily="34" charset="-122"/>
            </a:endParaRPr>
          </a:p>
        </p:txBody>
      </p:sp>
      <p:sp>
        <p:nvSpPr>
          <p:cNvPr id="29" name="Freeform 28">
            <a:extLst>
              <a:ext uri="{FF2B5EF4-FFF2-40B4-BE49-F238E27FC236}">
                <a16:creationId xmlns:a16="http://schemas.microsoft.com/office/drawing/2014/main" id="{A45AB054-E25D-4480-BD51-5139DA03F75A}"/>
              </a:ext>
            </a:extLst>
          </p:cNvPr>
          <p:cNvSpPr/>
          <p:nvPr/>
        </p:nvSpPr>
        <p:spPr>
          <a:xfrm>
            <a:off x="4175957" y="1923678"/>
            <a:ext cx="150251" cy="151188"/>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0">
            <a:extLst>
              <a:ext uri="{FF2B5EF4-FFF2-40B4-BE49-F238E27FC236}">
                <a16:creationId xmlns:a16="http://schemas.microsoft.com/office/drawing/2014/main" id="{610D9765-231A-4815-86C9-DE74F3F46CC8}"/>
              </a:ext>
            </a:extLst>
          </p:cNvPr>
          <p:cNvSpPr/>
          <p:nvPr/>
        </p:nvSpPr>
        <p:spPr>
          <a:xfrm>
            <a:off x="4342918" y="2091477"/>
            <a:ext cx="151166" cy="150270"/>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nvGrpSpPr>
          <p:cNvPr id="31" name="组合 3">
            <a:extLst>
              <a:ext uri="{FF2B5EF4-FFF2-40B4-BE49-F238E27FC236}">
                <a16:creationId xmlns:a16="http://schemas.microsoft.com/office/drawing/2014/main" id="{CD8058B7-771A-420F-A16A-0DCD6FDFB6CF}"/>
              </a:ext>
            </a:extLst>
          </p:cNvPr>
          <p:cNvGrpSpPr/>
          <p:nvPr/>
        </p:nvGrpSpPr>
        <p:grpSpPr>
          <a:xfrm>
            <a:off x="3760245" y="2788137"/>
            <a:ext cx="1516278" cy="1518301"/>
            <a:chOff x="4970001" y="2746482"/>
            <a:chExt cx="2245179" cy="2247872"/>
          </a:xfrm>
          <a:solidFill>
            <a:schemeClr val="accent1"/>
          </a:solidFill>
        </p:grpSpPr>
        <p:sp>
          <p:nvSpPr>
            <p:cNvPr id="32" name="Freeform 33">
              <a:extLst>
                <a:ext uri="{FF2B5EF4-FFF2-40B4-BE49-F238E27FC236}">
                  <a16:creationId xmlns:a16="http://schemas.microsoft.com/office/drawing/2014/main" id="{18B456D2-2AF6-4A85-9C49-EA899E9197D2}"/>
                </a:ext>
              </a:extLst>
            </p:cNvPr>
            <p:cNvSpPr/>
            <p:nvPr/>
          </p:nvSpPr>
          <p:spPr>
            <a:xfrm>
              <a:off x="5948093" y="3476794"/>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4">
              <a:extLst>
                <a:ext uri="{FF2B5EF4-FFF2-40B4-BE49-F238E27FC236}">
                  <a16:creationId xmlns:a16="http://schemas.microsoft.com/office/drawing/2014/main" id="{9C115BAC-8869-4A39-AE35-31B96454BEF6}"/>
                </a:ext>
              </a:extLst>
            </p:cNvPr>
            <p:cNvSpPr/>
            <p:nvPr/>
          </p:nvSpPr>
          <p:spPr>
            <a:xfrm>
              <a:off x="5725614" y="3699273"/>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85">
              <a:extLst>
                <a:ext uri="{FF2B5EF4-FFF2-40B4-BE49-F238E27FC236}">
                  <a16:creationId xmlns:a16="http://schemas.microsoft.com/office/drawing/2014/main" id="{73D8E770-570A-4DF4-8139-0369CF66F0AC}"/>
                </a:ext>
              </a:extLst>
            </p:cNvPr>
            <p:cNvSpPr/>
            <p:nvPr/>
          </p:nvSpPr>
          <p:spPr>
            <a:xfrm>
              <a:off x="5660102" y="2757788"/>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80">
              <a:extLst>
                <a:ext uri="{FF2B5EF4-FFF2-40B4-BE49-F238E27FC236}">
                  <a16:creationId xmlns:a16="http://schemas.microsoft.com/office/drawing/2014/main" id="{A14F89E3-41A3-4884-B0C5-9DC6D25C3D1C}"/>
                </a:ext>
              </a:extLst>
            </p:cNvPr>
            <p:cNvSpPr/>
            <p:nvPr/>
          </p:nvSpPr>
          <p:spPr>
            <a:xfrm>
              <a:off x="6088879" y="4545333"/>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78">
              <a:extLst>
                <a:ext uri="{FF2B5EF4-FFF2-40B4-BE49-F238E27FC236}">
                  <a16:creationId xmlns:a16="http://schemas.microsoft.com/office/drawing/2014/main" id="{F30FD141-738E-4AF3-B18A-03D663695324}"/>
                </a:ext>
              </a:extLst>
            </p:cNvPr>
            <p:cNvSpPr/>
            <p:nvPr/>
          </p:nvSpPr>
          <p:spPr>
            <a:xfrm>
              <a:off x="4984510" y="2757788"/>
              <a:ext cx="675592" cy="446315"/>
            </a:xfrm>
            <a:custGeom>
              <a:avLst/>
              <a:gdLst>
                <a:gd name="connsiteX0" fmla="*/ 449036 w 675592"/>
                <a:gd name="connsiteY0" fmla="*/ 0 h 446315"/>
                <a:gd name="connsiteX1" fmla="*/ 675592 w 675592"/>
                <a:gd name="connsiteY1" fmla="*/ 0 h 446315"/>
                <a:gd name="connsiteX2" fmla="*/ 675592 w 675592"/>
                <a:gd name="connsiteY2" fmla="*/ 446314 h 446315"/>
                <a:gd name="connsiteX3" fmla="*/ 443592 w 675592"/>
                <a:gd name="connsiteY3" fmla="*/ 446314 h 446315"/>
                <a:gd name="connsiteX4" fmla="*/ 443592 w 675592"/>
                <a:gd name="connsiteY4" fmla="*/ 446315 h 446315"/>
                <a:gd name="connsiteX5" fmla="*/ 443591 w 675592"/>
                <a:gd name="connsiteY5" fmla="*/ 446315 h 446315"/>
                <a:gd name="connsiteX6" fmla="*/ 443591 w 675592"/>
                <a:gd name="connsiteY6" fmla="*/ 446314 h 446315"/>
                <a:gd name="connsiteX7" fmla="*/ 0 w 675592"/>
                <a:gd name="connsiteY7" fmla="*/ 446314 h 446315"/>
                <a:gd name="connsiteX8" fmla="*/ 443592 w 675592"/>
                <a:gd name="connsiteY8" fmla="*/ 5412 h 446315"/>
                <a:gd name="connsiteX9" fmla="*/ 443592 w 675592"/>
                <a:gd name="connsiteY9" fmla="*/ 5411 h 446315"/>
                <a:gd name="connsiteX10" fmla="*/ 449036 w 675592"/>
                <a:gd name="connsiteY10" fmla="*/ 0 h 44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5592" h="446315">
                  <a:moveTo>
                    <a:pt x="449036" y="0"/>
                  </a:moveTo>
                  <a:lnTo>
                    <a:pt x="675592" y="0"/>
                  </a:lnTo>
                  <a:lnTo>
                    <a:pt x="675592" y="446314"/>
                  </a:lnTo>
                  <a:lnTo>
                    <a:pt x="443592" y="446314"/>
                  </a:lnTo>
                  <a:lnTo>
                    <a:pt x="443592" y="446315"/>
                  </a:lnTo>
                  <a:lnTo>
                    <a:pt x="443591" y="446315"/>
                  </a:lnTo>
                  <a:lnTo>
                    <a:pt x="443591" y="446314"/>
                  </a:lnTo>
                  <a:lnTo>
                    <a:pt x="0" y="446314"/>
                  </a:lnTo>
                  <a:lnTo>
                    <a:pt x="443592" y="5412"/>
                  </a:lnTo>
                  <a:lnTo>
                    <a:pt x="443592" y="5411"/>
                  </a:lnTo>
                  <a:lnTo>
                    <a:pt x="4490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7">
              <a:extLst>
                <a:ext uri="{FF2B5EF4-FFF2-40B4-BE49-F238E27FC236}">
                  <a16:creationId xmlns:a16="http://schemas.microsoft.com/office/drawing/2014/main" id="{CA1A553E-CEFD-424E-A30B-D0FB5B87A4E3}"/>
                </a:ext>
              </a:extLst>
            </p:cNvPr>
            <p:cNvSpPr/>
            <p:nvPr/>
          </p:nvSpPr>
          <p:spPr>
            <a:xfrm>
              <a:off x="6094630" y="2749189"/>
              <a:ext cx="1120550" cy="1003423"/>
            </a:xfrm>
            <a:custGeom>
              <a:avLst/>
              <a:gdLst>
                <a:gd name="connsiteX0" fmla="*/ 0 w 1120550"/>
                <a:gd name="connsiteY0" fmla="*/ 0 h 1003423"/>
                <a:gd name="connsiteX1" fmla="*/ 671513 w 1120550"/>
                <a:gd name="connsiteY1" fmla="*/ 0 h 1003423"/>
                <a:gd name="connsiteX2" fmla="*/ 674236 w 1120550"/>
                <a:gd name="connsiteY2" fmla="*/ 2707 h 1003423"/>
                <a:gd name="connsiteX3" fmla="*/ 674236 w 1120550"/>
                <a:gd name="connsiteY3" fmla="*/ 2708 h 1003423"/>
                <a:gd name="connsiteX4" fmla="*/ 896715 w 1120550"/>
                <a:gd name="connsiteY4" fmla="*/ 223837 h 1003423"/>
                <a:gd name="connsiteX5" fmla="*/ 1117843 w 1120550"/>
                <a:gd name="connsiteY5" fmla="*/ 446314 h 1003423"/>
                <a:gd name="connsiteX6" fmla="*/ 1117844 w 1120550"/>
                <a:gd name="connsiteY6" fmla="*/ 446314 h 1003423"/>
                <a:gd name="connsiteX7" fmla="*/ 1120550 w 1120550"/>
                <a:gd name="connsiteY7" fmla="*/ 449037 h 1003423"/>
                <a:gd name="connsiteX8" fmla="*/ 1120550 w 1120550"/>
                <a:gd name="connsiteY8" fmla="*/ 1003423 h 1003423"/>
                <a:gd name="connsiteX9" fmla="*/ 674236 w 1120550"/>
                <a:gd name="connsiteY9" fmla="*/ 1003423 h 1003423"/>
                <a:gd name="connsiteX10" fmla="*/ 674236 w 1120550"/>
                <a:gd name="connsiteY10" fmla="*/ 446315 h 1003423"/>
                <a:gd name="connsiteX11" fmla="*/ 674236 w 1120550"/>
                <a:gd name="connsiteY11" fmla="*/ 446314 h 1003423"/>
                <a:gd name="connsiteX12" fmla="*/ 0 w 1120550"/>
                <a:gd name="connsiteY12" fmla="*/ 446314 h 1003423"/>
                <a:gd name="connsiteX13" fmla="*/ 0 w 1120550"/>
                <a:gd name="connsiteY13" fmla="*/ 0 h 100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0550" h="1003423">
                  <a:moveTo>
                    <a:pt x="0" y="0"/>
                  </a:moveTo>
                  <a:lnTo>
                    <a:pt x="671513" y="0"/>
                  </a:lnTo>
                  <a:lnTo>
                    <a:pt x="674236" y="2707"/>
                  </a:lnTo>
                  <a:lnTo>
                    <a:pt x="674236" y="2708"/>
                  </a:lnTo>
                  <a:lnTo>
                    <a:pt x="896715" y="223837"/>
                  </a:lnTo>
                  <a:lnTo>
                    <a:pt x="1117843" y="446314"/>
                  </a:lnTo>
                  <a:lnTo>
                    <a:pt x="1117844" y="446314"/>
                  </a:lnTo>
                  <a:lnTo>
                    <a:pt x="1120550" y="449037"/>
                  </a:lnTo>
                  <a:lnTo>
                    <a:pt x="1120550" y="1003423"/>
                  </a:lnTo>
                  <a:lnTo>
                    <a:pt x="674236" y="1003423"/>
                  </a:lnTo>
                  <a:lnTo>
                    <a:pt x="674236" y="446315"/>
                  </a:lnTo>
                  <a:lnTo>
                    <a:pt x="674236"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76">
              <a:extLst>
                <a:ext uri="{FF2B5EF4-FFF2-40B4-BE49-F238E27FC236}">
                  <a16:creationId xmlns:a16="http://schemas.microsoft.com/office/drawing/2014/main" id="{88926034-854C-469D-AB98-45118FA07301}"/>
                </a:ext>
              </a:extLst>
            </p:cNvPr>
            <p:cNvSpPr/>
            <p:nvPr/>
          </p:nvSpPr>
          <p:spPr>
            <a:xfrm>
              <a:off x="4981787" y="2757789"/>
              <a:ext cx="446314" cy="729501"/>
            </a:xfrm>
            <a:custGeom>
              <a:avLst/>
              <a:gdLst>
                <a:gd name="connsiteX0" fmla="*/ 446314 w 446314"/>
                <a:gd name="connsiteY0" fmla="*/ 0 h 729501"/>
                <a:gd name="connsiteX1" fmla="*/ 446314 w 446314"/>
                <a:gd name="connsiteY1" fmla="*/ 5410 h 729501"/>
                <a:gd name="connsiteX2" fmla="*/ 2721 w 446314"/>
                <a:gd name="connsiteY2" fmla="*/ 446313 h 729501"/>
                <a:gd name="connsiteX3" fmla="*/ 2723 w 446314"/>
                <a:gd name="connsiteY3" fmla="*/ 446313 h 729501"/>
                <a:gd name="connsiteX4" fmla="*/ 2722 w 446314"/>
                <a:gd name="connsiteY4" fmla="*/ 446314 h 729501"/>
                <a:gd name="connsiteX5" fmla="*/ 446314 w 446314"/>
                <a:gd name="connsiteY5" fmla="*/ 446314 h 729501"/>
                <a:gd name="connsiteX6" fmla="*/ 446314 w 446314"/>
                <a:gd name="connsiteY6" fmla="*/ 729501 h 729501"/>
                <a:gd name="connsiteX7" fmla="*/ 0 w 446314"/>
                <a:gd name="connsiteY7" fmla="*/ 729501 h 729501"/>
                <a:gd name="connsiteX8" fmla="*/ 0 w 446314"/>
                <a:gd name="connsiteY8" fmla="*/ 449037 h 729501"/>
                <a:gd name="connsiteX9" fmla="*/ 446314 w 446314"/>
                <a:gd name="connsiteY9" fmla="*/ 0 h 72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314" h="729501">
                  <a:moveTo>
                    <a:pt x="446314" y="0"/>
                  </a:moveTo>
                  <a:lnTo>
                    <a:pt x="446314" y="5410"/>
                  </a:lnTo>
                  <a:lnTo>
                    <a:pt x="2721" y="446313"/>
                  </a:lnTo>
                  <a:lnTo>
                    <a:pt x="2723" y="446313"/>
                  </a:lnTo>
                  <a:lnTo>
                    <a:pt x="2722" y="446314"/>
                  </a:lnTo>
                  <a:lnTo>
                    <a:pt x="446314" y="446314"/>
                  </a:lnTo>
                  <a:lnTo>
                    <a:pt x="446314" y="729501"/>
                  </a:lnTo>
                  <a:lnTo>
                    <a:pt x="0" y="729501"/>
                  </a:lnTo>
                  <a:lnTo>
                    <a:pt x="0" y="449037"/>
                  </a:lnTo>
                  <a:lnTo>
                    <a:pt x="446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70">
              <a:extLst>
                <a:ext uri="{FF2B5EF4-FFF2-40B4-BE49-F238E27FC236}">
                  <a16:creationId xmlns:a16="http://schemas.microsoft.com/office/drawing/2014/main" id="{FD3CD7B8-1EA3-4911-8502-5ADF1740F22F}"/>
                </a:ext>
              </a:extLst>
            </p:cNvPr>
            <p:cNvSpPr/>
            <p:nvPr/>
          </p:nvSpPr>
          <p:spPr>
            <a:xfrm>
              <a:off x="4970001" y="3925005"/>
              <a:ext cx="446314" cy="1066642"/>
            </a:xfrm>
            <a:custGeom>
              <a:avLst/>
              <a:gdLst>
                <a:gd name="connsiteX0" fmla="*/ 0 w 446314"/>
                <a:gd name="connsiteY0" fmla="*/ 0 h 1066642"/>
                <a:gd name="connsiteX1" fmla="*/ 446314 w 446314"/>
                <a:gd name="connsiteY1" fmla="*/ 0 h 1066642"/>
                <a:gd name="connsiteX2" fmla="*/ 446314 w 446314"/>
                <a:gd name="connsiteY2" fmla="*/ 620327 h 1066642"/>
                <a:gd name="connsiteX3" fmla="*/ 2721 w 446314"/>
                <a:gd name="connsiteY3" fmla="*/ 620327 h 1066642"/>
                <a:gd name="connsiteX4" fmla="*/ 2722 w 446314"/>
                <a:gd name="connsiteY4" fmla="*/ 620328 h 1066642"/>
                <a:gd name="connsiteX5" fmla="*/ 446314 w 446314"/>
                <a:gd name="connsiteY5" fmla="*/ 620328 h 1066642"/>
                <a:gd name="connsiteX6" fmla="*/ 446314 w 446314"/>
                <a:gd name="connsiteY6" fmla="*/ 1061230 h 1066642"/>
                <a:gd name="connsiteX7" fmla="*/ 446314 w 446314"/>
                <a:gd name="connsiteY7" fmla="*/ 1061231 h 1066642"/>
                <a:gd name="connsiteX8" fmla="*/ 446314 w 446314"/>
                <a:gd name="connsiteY8" fmla="*/ 1066642 h 1066642"/>
                <a:gd name="connsiteX9" fmla="*/ 0 w 446314"/>
                <a:gd name="connsiteY9" fmla="*/ 617605 h 1066642"/>
                <a:gd name="connsiteX10" fmla="*/ 0 w 446314"/>
                <a:gd name="connsiteY10" fmla="*/ 0 h 10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314" h="1066642">
                  <a:moveTo>
                    <a:pt x="0" y="0"/>
                  </a:moveTo>
                  <a:lnTo>
                    <a:pt x="446314" y="0"/>
                  </a:lnTo>
                  <a:lnTo>
                    <a:pt x="446314" y="620327"/>
                  </a:lnTo>
                  <a:lnTo>
                    <a:pt x="2721" y="620327"/>
                  </a:lnTo>
                  <a:lnTo>
                    <a:pt x="2722" y="620328"/>
                  </a:lnTo>
                  <a:lnTo>
                    <a:pt x="446314" y="620328"/>
                  </a:lnTo>
                  <a:lnTo>
                    <a:pt x="446314" y="1061230"/>
                  </a:lnTo>
                  <a:lnTo>
                    <a:pt x="446314" y="1061231"/>
                  </a:lnTo>
                  <a:lnTo>
                    <a:pt x="446314" y="1066642"/>
                  </a:lnTo>
                  <a:lnTo>
                    <a:pt x="0" y="6176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69">
              <a:extLst>
                <a:ext uri="{FF2B5EF4-FFF2-40B4-BE49-F238E27FC236}">
                  <a16:creationId xmlns:a16="http://schemas.microsoft.com/office/drawing/2014/main" id="{93E995DA-A9EB-4AD9-96D2-5077613ECA58}"/>
                </a:ext>
              </a:extLst>
            </p:cNvPr>
            <p:cNvSpPr/>
            <p:nvPr/>
          </p:nvSpPr>
          <p:spPr>
            <a:xfrm>
              <a:off x="6535193" y="4198927"/>
              <a:ext cx="668792" cy="792720"/>
            </a:xfrm>
            <a:custGeom>
              <a:avLst/>
              <a:gdLst>
                <a:gd name="connsiteX0" fmla="*/ 222478 w 668792"/>
                <a:gd name="connsiteY0" fmla="*/ 0 h 792720"/>
                <a:gd name="connsiteX1" fmla="*/ 668792 w 668792"/>
                <a:gd name="connsiteY1" fmla="*/ 0 h 792720"/>
                <a:gd name="connsiteX2" fmla="*/ 668792 w 668792"/>
                <a:gd name="connsiteY2" fmla="*/ 343683 h 792720"/>
                <a:gd name="connsiteX3" fmla="*/ 666086 w 668792"/>
                <a:gd name="connsiteY3" fmla="*/ 346406 h 792720"/>
                <a:gd name="connsiteX4" fmla="*/ 444957 w 668792"/>
                <a:gd name="connsiteY4" fmla="*/ 568885 h 792720"/>
                <a:gd name="connsiteX5" fmla="*/ 222478 w 668792"/>
                <a:gd name="connsiteY5" fmla="*/ 790014 h 792720"/>
                <a:gd name="connsiteX6" fmla="*/ 219755 w 668792"/>
                <a:gd name="connsiteY6" fmla="*/ 792720 h 792720"/>
                <a:gd name="connsiteX7" fmla="*/ 0 w 668792"/>
                <a:gd name="connsiteY7" fmla="*/ 792720 h 792720"/>
                <a:gd name="connsiteX8" fmla="*/ 0 w 668792"/>
                <a:gd name="connsiteY8" fmla="*/ 346406 h 792720"/>
                <a:gd name="connsiteX9" fmla="*/ 222478 w 668792"/>
                <a:gd name="connsiteY9" fmla="*/ 346406 h 792720"/>
                <a:gd name="connsiteX10" fmla="*/ 222478 w 668792"/>
                <a:gd name="connsiteY10" fmla="*/ 0 h 79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8792" h="792720">
                  <a:moveTo>
                    <a:pt x="222478" y="0"/>
                  </a:moveTo>
                  <a:lnTo>
                    <a:pt x="668792" y="0"/>
                  </a:lnTo>
                  <a:lnTo>
                    <a:pt x="668792" y="343683"/>
                  </a:lnTo>
                  <a:lnTo>
                    <a:pt x="666086" y="346406"/>
                  </a:lnTo>
                  <a:lnTo>
                    <a:pt x="444957" y="568885"/>
                  </a:lnTo>
                  <a:lnTo>
                    <a:pt x="222478" y="790014"/>
                  </a:lnTo>
                  <a:lnTo>
                    <a:pt x="219755" y="792720"/>
                  </a:lnTo>
                  <a:lnTo>
                    <a:pt x="0" y="792720"/>
                  </a:lnTo>
                  <a:lnTo>
                    <a:pt x="0" y="346406"/>
                  </a:lnTo>
                  <a:lnTo>
                    <a:pt x="222478" y="346406"/>
                  </a:lnTo>
                  <a:lnTo>
                    <a:pt x="2224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68">
              <a:extLst>
                <a:ext uri="{FF2B5EF4-FFF2-40B4-BE49-F238E27FC236}">
                  <a16:creationId xmlns:a16="http://schemas.microsoft.com/office/drawing/2014/main" id="{A7EAB215-D6E2-42B9-8C32-3F49334FC861}"/>
                </a:ext>
              </a:extLst>
            </p:cNvPr>
            <p:cNvSpPr/>
            <p:nvPr/>
          </p:nvSpPr>
          <p:spPr>
            <a:xfrm>
              <a:off x="5416316" y="4545332"/>
              <a:ext cx="683758" cy="446314"/>
            </a:xfrm>
            <a:custGeom>
              <a:avLst/>
              <a:gdLst>
                <a:gd name="connsiteX0" fmla="*/ 0 w 683758"/>
                <a:gd name="connsiteY0" fmla="*/ 0 h 446314"/>
                <a:gd name="connsiteX1" fmla="*/ 683758 w 683758"/>
                <a:gd name="connsiteY1" fmla="*/ 0 h 446314"/>
                <a:gd name="connsiteX2" fmla="*/ 683758 w 683758"/>
                <a:gd name="connsiteY2" fmla="*/ 446314 h 446314"/>
                <a:gd name="connsiteX3" fmla="*/ 5444 w 683758"/>
                <a:gd name="connsiteY3" fmla="*/ 446314 h 446314"/>
                <a:gd name="connsiteX4" fmla="*/ 0 w 683758"/>
                <a:gd name="connsiteY4" fmla="*/ 440903 h 446314"/>
                <a:gd name="connsiteX5" fmla="*/ 0 w 683758"/>
                <a:gd name="connsiteY5" fmla="*/ 0 h 44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758" h="446314">
                  <a:moveTo>
                    <a:pt x="0" y="0"/>
                  </a:moveTo>
                  <a:lnTo>
                    <a:pt x="683758" y="0"/>
                  </a:lnTo>
                  <a:lnTo>
                    <a:pt x="683758" y="446314"/>
                  </a:lnTo>
                  <a:lnTo>
                    <a:pt x="5444" y="446314"/>
                  </a:lnTo>
                  <a:lnTo>
                    <a:pt x="0" y="44090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6">
              <a:extLst>
                <a:ext uri="{FF2B5EF4-FFF2-40B4-BE49-F238E27FC236}">
                  <a16:creationId xmlns:a16="http://schemas.microsoft.com/office/drawing/2014/main" id="{09C1DD6D-EC26-4454-A4E4-1B3C2ABAA79E}"/>
                </a:ext>
              </a:extLst>
            </p:cNvPr>
            <p:cNvSpPr/>
            <p:nvPr/>
          </p:nvSpPr>
          <p:spPr>
            <a:xfrm>
              <a:off x="6768866" y="2749189"/>
              <a:ext cx="222479" cy="223836"/>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7">
              <a:extLst>
                <a:ext uri="{FF2B5EF4-FFF2-40B4-BE49-F238E27FC236}">
                  <a16:creationId xmlns:a16="http://schemas.microsoft.com/office/drawing/2014/main" id="{9836B689-7081-479C-88CC-A1590B31A31A}"/>
                </a:ext>
              </a:extLst>
            </p:cNvPr>
            <p:cNvSpPr/>
            <p:nvPr/>
          </p:nvSpPr>
          <p:spPr>
            <a:xfrm>
              <a:off x="6991345" y="2973025"/>
              <a:ext cx="223835" cy="222478"/>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4" name="Right Triangle 51">
              <a:extLst>
                <a:ext uri="{FF2B5EF4-FFF2-40B4-BE49-F238E27FC236}">
                  <a16:creationId xmlns:a16="http://schemas.microsoft.com/office/drawing/2014/main" id="{BFD90905-A27E-4753-A713-861E302C0E72}"/>
                </a:ext>
              </a:extLst>
            </p:cNvPr>
            <p:cNvSpPr/>
            <p:nvPr/>
          </p:nvSpPr>
          <p:spPr>
            <a:xfrm flipH="1">
              <a:off x="6653538" y="2746482"/>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5" name="Right Triangle 52">
              <a:extLst>
                <a:ext uri="{FF2B5EF4-FFF2-40B4-BE49-F238E27FC236}">
                  <a16:creationId xmlns:a16="http://schemas.microsoft.com/office/drawing/2014/main" id="{8A93699D-E3C5-4A1A-A723-6E3B2615941C}"/>
                </a:ext>
              </a:extLst>
            </p:cNvPr>
            <p:cNvSpPr/>
            <p:nvPr/>
          </p:nvSpPr>
          <p:spPr>
            <a:xfrm rot="5400000" flipH="1">
              <a:off x="6922487" y="4261127"/>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6" name="Right Triangle 53">
              <a:extLst>
                <a:ext uri="{FF2B5EF4-FFF2-40B4-BE49-F238E27FC236}">
                  <a16:creationId xmlns:a16="http://schemas.microsoft.com/office/drawing/2014/main" id="{CA65DC4C-6C92-4757-A768-6544CC260E91}"/>
                </a:ext>
              </a:extLst>
            </p:cNvPr>
            <p:cNvSpPr/>
            <p:nvPr/>
          </p:nvSpPr>
          <p:spPr>
            <a:xfrm rot="16200000" flipH="1">
              <a:off x="5143899" y="3036579"/>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7" name="Right Triangle 54">
              <a:extLst>
                <a:ext uri="{FF2B5EF4-FFF2-40B4-BE49-F238E27FC236}">
                  <a16:creationId xmlns:a16="http://schemas.microsoft.com/office/drawing/2014/main" id="{2FD5726A-F38A-49EC-A40B-FD34982D563A}"/>
                </a:ext>
              </a:extLst>
            </p:cNvPr>
            <p:cNvSpPr/>
            <p:nvPr/>
          </p:nvSpPr>
          <p:spPr>
            <a:xfrm flipV="1">
              <a:off x="5416316" y="4548040"/>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id="{34ECBA8F-B28C-477D-BE34-5692C3215B5E}"/>
              </a:ext>
            </a:extLst>
          </p:cNvPr>
          <p:cNvGrpSpPr/>
          <p:nvPr/>
        </p:nvGrpSpPr>
        <p:grpSpPr>
          <a:xfrm>
            <a:off x="4473141" y="3472213"/>
            <a:ext cx="1518103" cy="1518301"/>
            <a:chOff x="7485495" y="3920401"/>
            <a:chExt cx="2247883" cy="2247872"/>
          </a:xfrm>
        </p:grpSpPr>
        <p:sp>
          <p:nvSpPr>
            <p:cNvPr id="49" name="Freeform 82">
              <a:extLst>
                <a:ext uri="{FF2B5EF4-FFF2-40B4-BE49-F238E27FC236}">
                  <a16:creationId xmlns:a16="http://schemas.microsoft.com/office/drawing/2014/main" id="{7CF419A5-B8FE-4FD1-AD21-298F667A6419}"/>
                </a:ext>
              </a:extLst>
            </p:cNvPr>
            <p:cNvSpPr/>
            <p:nvPr/>
          </p:nvSpPr>
          <p:spPr>
            <a:xfrm>
              <a:off x="8156991" y="3923108"/>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73">
              <a:extLst>
                <a:ext uri="{FF2B5EF4-FFF2-40B4-BE49-F238E27FC236}">
                  <a16:creationId xmlns:a16="http://schemas.microsoft.com/office/drawing/2014/main" id="{F194B5CF-7A7D-45A6-B096-E1F0ECDE88B8}"/>
                </a:ext>
              </a:extLst>
            </p:cNvPr>
            <p:cNvSpPr/>
            <p:nvPr/>
          </p:nvSpPr>
          <p:spPr>
            <a:xfrm>
              <a:off x="7490922" y="3923108"/>
              <a:ext cx="666069" cy="446315"/>
            </a:xfrm>
            <a:custGeom>
              <a:avLst/>
              <a:gdLst>
                <a:gd name="connsiteX0" fmla="*/ 449036 w 666069"/>
                <a:gd name="connsiteY0" fmla="*/ 0 h 446315"/>
                <a:gd name="connsiteX1" fmla="*/ 666069 w 666069"/>
                <a:gd name="connsiteY1" fmla="*/ 0 h 446315"/>
                <a:gd name="connsiteX2" fmla="*/ 666069 w 666069"/>
                <a:gd name="connsiteY2" fmla="*/ 446314 h 446315"/>
                <a:gd name="connsiteX3" fmla="*/ 443592 w 666069"/>
                <a:gd name="connsiteY3" fmla="*/ 446314 h 446315"/>
                <a:gd name="connsiteX4" fmla="*/ 443592 w 666069"/>
                <a:gd name="connsiteY4" fmla="*/ 446315 h 446315"/>
                <a:gd name="connsiteX5" fmla="*/ 443591 w 666069"/>
                <a:gd name="connsiteY5" fmla="*/ 446315 h 446315"/>
                <a:gd name="connsiteX6" fmla="*/ 443591 w 666069"/>
                <a:gd name="connsiteY6" fmla="*/ 446314 h 446315"/>
                <a:gd name="connsiteX7" fmla="*/ 0 w 666069"/>
                <a:gd name="connsiteY7" fmla="*/ 446314 h 446315"/>
                <a:gd name="connsiteX8" fmla="*/ 443592 w 666069"/>
                <a:gd name="connsiteY8" fmla="*/ 5412 h 446315"/>
                <a:gd name="connsiteX9" fmla="*/ 443592 w 666069"/>
                <a:gd name="connsiteY9" fmla="*/ 5411 h 446315"/>
                <a:gd name="connsiteX10" fmla="*/ 449036 w 666069"/>
                <a:gd name="connsiteY10" fmla="*/ 0 h 44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069" h="446315">
                  <a:moveTo>
                    <a:pt x="449036" y="0"/>
                  </a:moveTo>
                  <a:lnTo>
                    <a:pt x="666069" y="0"/>
                  </a:lnTo>
                  <a:lnTo>
                    <a:pt x="666069" y="446314"/>
                  </a:lnTo>
                  <a:lnTo>
                    <a:pt x="443592" y="446314"/>
                  </a:lnTo>
                  <a:lnTo>
                    <a:pt x="443592" y="446315"/>
                  </a:lnTo>
                  <a:lnTo>
                    <a:pt x="443591" y="446315"/>
                  </a:lnTo>
                  <a:lnTo>
                    <a:pt x="443591" y="446314"/>
                  </a:lnTo>
                  <a:lnTo>
                    <a:pt x="0" y="446314"/>
                  </a:lnTo>
                  <a:lnTo>
                    <a:pt x="443592" y="5412"/>
                  </a:lnTo>
                  <a:lnTo>
                    <a:pt x="443592" y="5411"/>
                  </a:lnTo>
                  <a:lnTo>
                    <a:pt x="449036"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72">
              <a:extLst>
                <a:ext uri="{FF2B5EF4-FFF2-40B4-BE49-F238E27FC236}">
                  <a16:creationId xmlns:a16="http://schemas.microsoft.com/office/drawing/2014/main" id="{93315435-92D2-424E-B623-1B2DCC18698B}"/>
                </a:ext>
              </a:extLst>
            </p:cNvPr>
            <p:cNvSpPr/>
            <p:nvPr/>
          </p:nvSpPr>
          <p:spPr>
            <a:xfrm>
              <a:off x="7934514" y="3923108"/>
              <a:ext cx="1798864" cy="2242457"/>
            </a:xfrm>
            <a:custGeom>
              <a:avLst/>
              <a:gdLst>
                <a:gd name="connsiteX0" fmla="*/ 668791 w 1798864"/>
                <a:gd name="connsiteY0" fmla="*/ 0 h 2242457"/>
                <a:gd name="connsiteX1" fmla="*/ 1349827 w 1798864"/>
                <a:gd name="connsiteY1" fmla="*/ 0 h 2242457"/>
                <a:gd name="connsiteX2" fmla="*/ 1352550 w 1798864"/>
                <a:gd name="connsiteY2" fmla="*/ 2707 h 2242457"/>
                <a:gd name="connsiteX3" fmla="*/ 1352550 w 1798864"/>
                <a:gd name="connsiteY3" fmla="*/ 2708 h 2242457"/>
                <a:gd name="connsiteX4" fmla="*/ 1575029 w 1798864"/>
                <a:gd name="connsiteY4" fmla="*/ 223837 h 2242457"/>
                <a:gd name="connsiteX5" fmla="*/ 1796157 w 1798864"/>
                <a:gd name="connsiteY5" fmla="*/ 446314 h 2242457"/>
                <a:gd name="connsiteX6" fmla="*/ 1796158 w 1798864"/>
                <a:gd name="connsiteY6" fmla="*/ 446314 h 2242457"/>
                <a:gd name="connsiteX7" fmla="*/ 1798864 w 1798864"/>
                <a:gd name="connsiteY7" fmla="*/ 449037 h 2242457"/>
                <a:gd name="connsiteX8" fmla="*/ 1798864 w 1798864"/>
                <a:gd name="connsiteY8" fmla="*/ 1793420 h 2242457"/>
                <a:gd name="connsiteX9" fmla="*/ 1796158 w 1798864"/>
                <a:gd name="connsiteY9" fmla="*/ 1796143 h 2242457"/>
                <a:gd name="connsiteX10" fmla="*/ 1575029 w 1798864"/>
                <a:gd name="connsiteY10" fmla="*/ 2018622 h 2242457"/>
                <a:gd name="connsiteX11" fmla="*/ 1352550 w 1798864"/>
                <a:gd name="connsiteY11" fmla="*/ 2239751 h 2242457"/>
                <a:gd name="connsiteX12" fmla="*/ 1349827 w 1798864"/>
                <a:gd name="connsiteY12" fmla="*/ 2242457 h 2242457"/>
                <a:gd name="connsiteX13" fmla="*/ 5444 w 1798864"/>
                <a:gd name="connsiteY13" fmla="*/ 2242457 h 2242457"/>
                <a:gd name="connsiteX14" fmla="*/ 0 w 1798864"/>
                <a:gd name="connsiteY14" fmla="*/ 2237046 h 2242457"/>
                <a:gd name="connsiteX15" fmla="*/ 0 w 1798864"/>
                <a:gd name="connsiteY15" fmla="*/ 1796143 h 2242457"/>
                <a:gd name="connsiteX16" fmla="*/ 1352550 w 1798864"/>
                <a:gd name="connsiteY16" fmla="*/ 1796143 h 2242457"/>
                <a:gd name="connsiteX17" fmla="*/ 1352550 w 1798864"/>
                <a:gd name="connsiteY17" fmla="*/ 446315 h 2242457"/>
                <a:gd name="connsiteX18" fmla="*/ 1352550 w 1798864"/>
                <a:gd name="connsiteY18" fmla="*/ 446314 h 2242457"/>
                <a:gd name="connsiteX19" fmla="*/ 668791 w 1798864"/>
                <a:gd name="connsiteY19" fmla="*/ 446314 h 2242457"/>
                <a:gd name="connsiteX20" fmla="*/ 668791 w 1798864"/>
                <a:gd name="connsiteY20" fmla="*/ 0 h 224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98864" h="2242457">
                  <a:moveTo>
                    <a:pt x="668791" y="0"/>
                  </a:moveTo>
                  <a:lnTo>
                    <a:pt x="1349827" y="0"/>
                  </a:lnTo>
                  <a:lnTo>
                    <a:pt x="1352550" y="2707"/>
                  </a:lnTo>
                  <a:lnTo>
                    <a:pt x="1352550" y="2708"/>
                  </a:lnTo>
                  <a:lnTo>
                    <a:pt x="1575029" y="223837"/>
                  </a:lnTo>
                  <a:lnTo>
                    <a:pt x="1796157" y="446314"/>
                  </a:lnTo>
                  <a:lnTo>
                    <a:pt x="1796158" y="446314"/>
                  </a:lnTo>
                  <a:lnTo>
                    <a:pt x="1798864" y="449037"/>
                  </a:lnTo>
                  <a:lnTo>
                    <a:pt x="1798864" y="1793420"/>
                  </a:lnTo>
                  <a:lnTo>
                    <a:pt x="1796158" y="1796143"/>
                  </a:lnTo>
                  <a:lnTo>
                    <a:pt x="1575029" y="2018622"/>
                  </a:lnTo>
                  <a:lnTo>
                    <a:pt x="1352550" y="2239751"/>
                  </a:lnTo>
                  <a:lnTo>
                    <a:pt x="1349827" y="2242457"/>
                  </a:lnTo>
                  <a:lnTo>
                    <a:pt x="5444" y="2242457"/>
                  </a:lnTo>
                  <a:lnTo>
                    <a:pt x="0" y="2237046"/>
                  </a:lnTo>
                  <a:lnTo>
                    <a:pt x="0" y="1796143"/>
                  </a:lnTo>
                  <a:lnTo>
                    <a:pt x="1352550" y="1796143"/>
                  </a:lnTo>
                  <a:lnTo>
                    <a:pt x="1352550" y="446315"/>
                  </a:lnTo>
                  <a:lnTo>
                    <a:pt x="1352550" y="446314"/>
                  </a:lnTo>
                  <a:lnTo>
                    <a:pt x="668791" y="446314"/>
                  </a:lnTo>
                  <a:lnTo>
                    <a:pt x="66879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71">
              <a:extLst>
                <a:ext uri="{FF2B5EF4-FFF2-40B4-BE49-F238E27FC236}">
                  <a16:creationId xmlns:a16="http://schemas.microsoft.com/office/drawing/2014/main" id="{0DA7BB24-291E-4188-B37A-7825A3DAF8C7}"/>
                </a:ext>
              </a:extLst>
            </p:cNvPr>
            <p:cNvSpPr/>
            <p:nvPr/>
          </p:nvSpPr>
          <p:spPr>
            <a:xfrm>
              <a:off x="7488199" y="3923109"/>
              <a:ext cx="446314" cy="792719"/>
            </a:xfrm>
            <a:custGeom>
              <a:avLst/>
              <a:gdLst>
                <a:gd name="connsiteX0" fmla="*/ 446314 w 446314"/>
                <a:gd name="connsiteY0" fmla="*/ 0 h 792719"/>
                <a:gd name="connsiteX1" fmla="*/ 446314 w 446314"/>
                <a:gd name="connsiteY1" fmla="*/ 5410 h 792719"/>
                <a:gd name="connsiteX2" fmla="*/ 2721 w 446314"/>
                <a:gd name="connsiteY2" fmla="*/ 446313 h 792719"/>
                <a:gd name="connsiteX3" fmla="*/ 2723 w 446314"/>
                <a:gd name="connsiteY3" fmla="*/ 446313 h 792719"/>
                <a:gd name="connsiteX4" fmla="*/ 2722 w 446314"/>
                <a:gd name="connsiteY4" fmla="*/ 446314 h 792719"/>
                <a:gd name="connsiteX5" fmla="*/ 446314 w 446314"/>
                <a:gd name="connsiteY5" fmla="*/ 446314 h 792719"/>
                <a:gd name="connsiteX6" fmla="*/ 446314 w 446314"/>
                <a:gd name="connsiteY6" fmla="*/ 792719 h 792719"/>
                <a:gd name="connsiteX7" fmla="*/ 0 w 446314"/>
                <a:gd name="connsiteY7" fmla="*/ 792719 h 792719"/>
                <a:gd name="connsiteX8" fmla="*/ 0 w 446314"/>
                <a:gd name="connsiteY8" fmla="*/ 449037 h 792719"/>
                <a:gd name="connsiteX9" fmla="*/ 446314 w 446314"/>
                <a:gd name="connsiteY9" fmla="*/ 0 h 79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314" h="792719">
                  <a:moveTo>
                    <a:pt x="446314" y="0"/>
                  </a:moveTo>
                  <a:lnTo>
                    <a:pt x="446314" y="5410"/>
                  </a:lnTo>
                  <a:lnTo>
                    <a:pt x="2721" y="446313"/>
                  </a:lnTo>
                  <a:lnTo>
                    <a:pt x="2723" y="446313"/>
                  </a:lnTo>
                  <a:lnTo>
                    <a:pt x="2722" y="446314"/>
                  </a:lnTo>
                  <a:lnTo>
                    <a:pt x="446314" y="446314"/>
                  </a:lnTo>
                  <a:lnTo>
                    <a:pt x="446314" y="792719"/>
                  </a:lnTo>
                  <a:lnTo>
                    <a:pt x="0" y="792719"/>
                  </a:lnTo>
                  <a:lnTo>
                    <a:pt x="0" y="449037"/>
                  </a:lnTo>
                  <a:lnTo>
                    <a:pt x="446314"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67">
              <a:extLst>
                <a:ext uri="{FF2B5EF4-FFF2-40B4-BE49-F238E27FC236}">
                  <a16:creationId xmlns:a16="http://schemas.microsoft.com/office/drawing/2014/main" id="{02181A80-B21F-4CE3-A2AF-A192E73F017E}"/>
                </a:ext>
              </a:extLst>
            </p:cNvPr>
            <p:cNvSpPr/>
            <p:nvPr/>
          </p:nvSpPr>
          <p:spPr>
            <a:xfrm>
              <a:off x="7488199" y="5162142"/>
              <a:ext cx="446314" cy="1003424"/>
            </a:xfrm>
            <a:custGeom>
              <a:avLst/>
              <a:gdLst>
                <a:gd name="connsiteX0" fmla="*/ 0 w 446314"/>
                <a:gd name="connsiteY0" fmla="*/ 0 h 1003424"/>
                <a:gd name="connsiteX1" fmla="*/ 446314 w 446314"/>
                <a:gd name="connsiteY1" fmla="*/ 0 h 1003424"/>
                <a:gd name="connsiteX2" fmla="*/ 446314 w 446314"/>
                <a:gd name="connsiteY2" fmla="*/ 557109 h 1003424"/>
                <a:gd name="connsiteX3" fmla="*/ 2721 w 446314"/>
                <a:gd name="connsiteY3" fmla="*/ 557109 h 1003424"/>
                <a:gd name="connsiteX4" fmla="*/ 2722 w 446314"/>
                <a:gd name="connsiteY4" fmla="*/ 557110 h 1003424"/>
                <a:gd name="connsiteX5" fmla="*/ 446314 w 446314"/>
                <a:gd name="connsiteY5" fmla="*/ 557110 h 1003424"/>
                <a:gd name="connsiteX6" fmla="*/ 446314 w 446314"/>
                <a:gd name="connsiteY6" fmla="*/ 998012 h 1003424"/>
                <a:gd name="connsiteX7" fmla="*/ 446314 w 446314"/>
                <a:gd name="connsiteY7" fmla="*/ 998013 h 1003424"/>
                <a:gd name="connsiteX8" fmla="*/ 446314 w 446314"/>
                <a:gd name="connsiteY8" fmla="*/ 1003424 h 1003424"/>
                <a:gd name="connsiteX9" fmla="*/ 0 w 446314"/>
                <a:gd name="connsiteY9" fmla="*/ 554387 h 1003424"/>
                <a:gd name="connsiteX10" fmla="*/ 0 w 446314"/>
                <a:gd name="connsiteY10" fmla="*/ 0 h 100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314" h="1003424">
                  <a:moveTo>
                    <a:pt x="0" y="0"/>
                  </a:moveTo>
                  <a:lnTo>
                    <a:pt x="446314" y="0"/>
                  </a:lnTo>
                  <a:lnTo>
                    <a:pt x="446314" y="557109"/>
                  </a:lnTo>
                  <a:lnTo>
                    <a:pt x="2721" y="557109"/>
                  </a:lnTo>
                  <a:lnTo>
                    <a:pt x="2722" y="557110"/>
                  </a:lnTo>
                  <a:lnTo>
                    <a:pt x="446314" y="557110"/>
                  </a:lnTo>
                  <a:lnTo>
                    <a:pt x="446314" y="998012"/>
                  </a:lnTo>
                  <a:lnTo>
                    <a:pt x="446314" y="998013"/>
                  </a:lnTo>
                  <a:lnTo>
                    <a:pt x="446314" y="1003424"/>
                  </a:lnTo>
                  <a:lnTo>
                    <a:pt x="0" y="554387"/>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49">
              <a:extLst>
                <a:ext uri="{FF2B5EF4-FFF2-40B4-BE49-F238E27FC236}">
                  <a16:creationId xmlns:a16="http://schemas.microsoft.com/office/drawing/2014/main" id="{75AEA24B-DE04-4D7A-BCC5-C9A30A977214}"/>
                </a:ext>
              </a:extLst>
            </p:cNvPr>
            <p:cNvSpPr/>
            <p:nvPr/>
          </p:nvSpPr>
          <p:spPr>
            <a:xfrm>
              <a:off x="8379470" y="4715829"/>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0">
              <a:extLst>
                <a:ext uri="{FF2B5EF4-FFF2-40B4-BE49-F238E27FC236}">
                  <a16:creationId xmlns:a16="http://schemas.microsoft.com/office/drawing/2014/main" id="{6227D05E-50F0-4F25-BC7A-2C25B61962EE}"/>
                </a:ext>
              </a:extLst>
            </p:cNvPr>
            <p:cNvSpPr/>
            <p:nvPr/>
          </p:nvSpPr>
          <p:spPr>
            <a:xfrm>
              <a:off x="8156991" y="4938308"/>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8">
              <a:extLst>
                <a:ext uri="{FF2B5EF4-FFF2-40B4-BE49-F238E27FC236}">
                  <a16:creationId xmlns:a16="http://schemas.microsoft.com/office/drawing/2014/main" id="{FC965970-3A1B-4B46-AFA3-07B0449C7D74}"/>
                </a:ext>
              </a:extLst>
            </p:cNvPr>
            <p:cNvSpPr/>
            <p:nvPr/>
          </p:nvSpPr>
          <p:spPr>
            <a:xfrm>
              <a:off x="9287064" y="3923108"/>
              <a:ext cx="222479" cy="223836"/>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9">
              <a:extLst>
                <a:ext uri="{FF2B5EF4-FFF2-40B4-BE49-F238E27FC236}">
                  <a16:creationId xmlns:a16="http://schemas.microsoft.com/office/drawing/2014/main" id="{E4CBF448-EB4F-406C-95EE-27807BD51641}"/>
                </a:ext>
              </a:extLst>
            </p:cNvPr>
            <p:cNvSpPr/>
            <p:nvPr/>
          </p:nvSpPr>
          <p:spPr>
            <a:xfrm>
              <a:off x="9509543" y="4146944"/>
              <a:ext cx="223835" cy="222478"/>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61">
              <a:extLst>
                <a:ext uri="{FF2B5EF4-FFF2-40B4-BE49-F238E27FC236}">
                  <a16:creationId xmlns:a16="http://schemas.microsoft.com/office/drawing/2014/main" id="{31B08138-870A-4B91-829D-3BC069A6CB8E}"/>
                </a:ext>
              </a:extLst>
            </p:cNvPr>
            <p:cNvSpPr/>
            <p:nvPr/>
          </p:nvSpPr>
          <p:spPr>
            <a:xfrm>
              <a:off x="9509543" y="5719252"/>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62">
              <a:extLst>
                <a:ext uri="{FF2B5EF4-FFF2-40B4-BE49-F238E27FC236}">
                  <a16:creationId xmlns:a16="http://schemas.microsoft.com/office/drawing/2014/main" id="{BE7F6351-D283-4A59-8C24-E99FD753714E}"/>
                </a:ext>
              </a:extLst>
            </p:cNvPr>
            <p:cNvSpPr/>
            <p:nvPr/>
          </p:nvSpPr>
          <p:spPr>
            <a:xfrm>
              <a:off x="9287064" y="5941731"/>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0" name="Right Triangle 63">
              <a:extLst>
                <a:ext uri="{FF2B5EF4-FFF2-40B4-BE49-F238E27FC236}">
                  <a16:creationId xmlns:a16="http://schemas.microsoft.com/office/drawing/2014/main" id="{0A7396EC-BF0E-440F-ADEE-1410E00AE71D}"/>
                </a:ext>
              </a:extLst>
            </p:cNvPr>
            <p:cNvSpPr/>
            <p:nvPr/>
          </p:nvSpPr>
          <p:spPr>
            <a:xfrm flipH="1">
              <a:off x="9171736" y="3920401"/>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1" name="Right Triangle 64">
              <a:extLst>
                <a:ext uri="{FF2B5EF4-FFF2-40B4-BE49-F238E27FC236}">
                  <a16:creationId xmlns:a16="http://schemas.microsoft.com/office/drawing/2014/main" id="{6D075DD2-5626-452E-9743-BA594CAFA692}"/>
                </a:ext>
              </a:extLst>
            </p:cNvPr>
            <p:cNvSpPr/>
            <p:nvPr/>
          </p:nvSpPr>
          <p:spPr>
            <a:xfrm rot="5400000" flipH="1">
              <a:off x="9451880" y="5435045"/>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2" name="Right Triangle 65">
              <a:extLst>
                <a:ext uri="{FF2B5EF4-FFF2-40B4-BE49-F238E27FC236}">
                  <a16:creationId xmlns:a16="http://schemas.microsoft.com/office/drawing/2014/main" id="{37D33A66-A996-443F-89E6-0A91E7206693}"/>
                </a:ext>
              </a:extLst>
            </p:cNvPr>
            <p:cNvSpPr/>
            <p:nvPr/>
          </p:nvSpPr>
          <p:spPr>
            <a:xfrm rot="16200000" flipH="1">
              <a:off x="7650311" y="4201899"/>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3" name="Right Triangle 66">
              <a:extLst>
                <a:ext uri="{FF2B5EF4-FFF2-40B4-BE49-F238E27FC236}">
                  <a16:creationId xmlns:a16="http://schemas.microsoft.com/office/drawing/2014/main" id="{CB818606-3737-4C63-9B23-BD5766BC1D9E}"/>
                </a:ext>
              </a:extLst>
            </p:cNvPr>
            <p:cNvSpPr/>
            <p:nvPr/>
          </p:nvSpPr>
          <p:spPr>
            <a:xfrm flipV="1">
              <a:off x="7934514" y="5721959"/>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TextBox 89">
            <a:extLst>
              <a:ext uri="{FF2B5EF4-FFF2-40B4-BE49-F238E27FC236}">
                <a16:creationId xmlns:a16="http://schemas.microsoft.com/office/drawing/2014/main" id="{CECEA7E6-983F-4A0B-8FB2-E6005BA9126F}"/>
              </a:ext>
            </a:extLst>
          </p:cNvPr>
          <p:cNvSpPr txBox="1"/>
          <p:nvPr/>
        </p:nvSpPr>
        <p:spPr>
          <a:xfrm>
            <a:off x="1021741" y="2654881"/>
            <a:ext cx="1582633" cy="530913"/>
          </a:xfrm>
          <a:prstGeom prst="rect">
            <a:avLst/>
          </a:prstGeom>
          <a:noFill/>
        </p:spPr>
        <p:txBody>
          <a:bodyPr wrap="square" lIns="68577" tIns="34289" rIns="68577" bIns="34289" rtlCol="0">
            <a:spAutoFit/>
          </a:bodyPr>
          <a:lstStyle/>
          <a:p>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不要暴露平常外出的日程、行踪，不要晒财富及贵重物品等；</a:t>
            </a:r>
            <a:endParaRPr 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5" name="TextBox 90">
            <a:extLst>
              <a:ext uri="{FF2B5EF4-FFF2-40B4-BE49-F238E27FC236}">
                <a16:creationId xmlns:a16="http://schemas.microsoft.com/office/drawing/2014/main" id="{DB15B061-0421-45BD-BF49-E53FEED90A51}"/>
              </a:ext>
            </a:extLst>
          </p:cNvPr>
          <p:cNvSpPr txBox="1"/>
          <p:nvPr/>
        </p:nvSpPr>
        <p:spPr>
          <a:xfrm>
            <a:off x="372699" y="2694595"/>
            <a:ext cx="479940" cy="438641"/>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01</a:t>
            </a:r>
          </a:p>
        </p:txBody>
      </p:sp>
      <p:sp>
        <p:nvSpPr>
          <p:cNvPr id="66" name="TextBox 91">
            <a:extLst>
              <a:ext uri="{FF2B5EF4-FFF2-40B4-BE49-F238E27FC236}">
                <a16:creationId xmlns:a16="http://schemas.microsoft.com/office/drawing/2014/main" id="{24F0EEB9-86C9-4C13-B35E-CAECF9B1B17C}"/>
              </a:ext>
            </a:extLst>
          </p:cNvPr>
          <p:cNvSpPr txBox="1"/>
          <p:nvPr/>
        </p:nvSpPr>
        <p:spPr>
          <a:xfrm>
            <a:off x="1021741" y="3736453"/>
            <a:ext cx="1582633" cy="530913"/>
          </a:xfrm>
          <a:prstGeom prst="rect">
            <a:avLst/>
          </a:prstGeom>
          <a:noFill/>
        </p:spPr>
        <p:txBody>
          <a:bodyPr wrap="square" lIns="68577" tIns="34289" rIns="68577" bIns="34289" rtlCol="0">
            <a:spAutoFit/>
          </a:bodyPr>
          <a:lstStyle/>
          <a:p>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不要随意在网上发布火车票、飞机票、护照、车牌、孩子照片及姓名等信息；</a:t>
            </a:r>
            <a:endParaRPr 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7" name="TextBox 92">
            <a:extLst>
              <a:ext uri="{FF2B5EF4-FFF2-40B4-BE49-F238E27FC236}">
                <a16:creationId xmlns:a16="http://schemas.microsoft.com/office/drawing/2014/main" id="{FC638961-14F2-4660-BFB6-0E2B0503E56E}"/>
              </a:ext>
            </a:extLst>
          </p:cNvPr>
          <p:cNvSpPr txBox="1"/>
          <p:nvPr/>
        </p:nvSpPr>
        <p:spPr>
          <a:xfrm>
            <a:off x="376580" y="3761407"/>
            <a:ext cx="479940" cy="438641"/>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02</a:t>
            </a:r>
          </a:p>
        </p:txBody>
      </p:sp>
      <p:sp>
        <p:nvSpPr>
          <p:cNvPr id="68" name="TextBox 93">
            <a:extLst>
              <a:ext uri="{FF2B5EF4-FFF2-40B4-BE49-F238E27FC236}">
                <a16:creationId xmlns:a16="http://schemas.microsoft.com/office/drawing/2014/main" id="{5AB8D2FD-3AF9-4190-A24C-9695DC0B7D19}"/>
              </a:ext>
            </a:extLst>
          </p:cNvPr>
          <p:cNvSpPr txBox="1"/>
          <p:nvPr/>
        </p:nvSpPr>
        <p:spPr>
          <a:xfrm>
            <a:off x="6192180" y="2537602"/>
            <a:ext cx="1681618" cy="223136"/>
          </a:xfrm>
          <a:prstGeom prst="rect">
            <a:avLst/>
          </a:prstGeom>
          <a:noFill/>
        </p:spPr>
        <p:txBody>
          <a:bodyPr wrap="square" lIns="68577" tIns="34289" rIns="68577" bIns="34289" rtlCol="0">
            <a:spAutoFit/>
          </a:bodyPr>
          <a:lstStyle/>
          <a:p>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在手机中关闭位置设置功能；</a:t>
            </a:r>
            <a:endParaRPr 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69" name="TextBox 94">
            <a:extLst>
              <a:ext uri="{FF2B5EF4-FFF2-40B4-BE49-F238E27FC236}">
                <a16:creationId xmlns:a16="http://schemas.microsoft.com/office/drawing/2014/main" id="{04D22A4B-98A2-458F-B544-F36BC8E3810E}"/>
              </a:ext>
            </a:extLst>
          </p:cNvPr>
          <p:cNvSpPr txBox="1"/>
          <p:nvPr/>
        </p:nvSpPr>
        <p:spPr>
          <a:xfrm>
            <a:off x="8150429" y="2480692"/>
            <a:ext cx="479940" cy="438641"/>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03</a:t>
            </a:r>
          </a:p>
        </p:txBody>
      </p:sp>
      <p:sp>
        <p:nvSpPr>
          <p:cNvPr id="70" name="TextBox 95">
            <a:extLst>
              <a:ext uri="{FF2B5EF4-FFF2-40B4-BE49-F238E27FC236}">
                <a16:creationId xmlns:a16="http://schemas.microsoft.com/office/drawing/2014/main" id="{3D8C5D00-46FC-48CE-A8AD-23B9CFB08A20}"/>
              </a:ext>
            </a:extLst>
          </p:cNvPr>
          <p:cNvSpPr txBox="1"/>
          <p:nvPr/>
        </p:nvSpPr>
        <p:spPr>
          <a:xfrm>
            <a:off x="6156176" y="3714931"/>
            <a:ext cx="1959870" cy="530913"/>
          </a:xfrm>
          <a:prstGeom prst="rect">
            <a:avLst/>
          </a:prstGeom>
          <a:noFill/>
        </p:spPr>
        <p:txBody>
          <a:bodyPr wrap="square" lIns="68577" tIns="34289" rIns="68577" bIns="34289" rtlCol="0">
            <a:spAutoFit/>
          </a:bodyPr>
          <a:lstStyle/>
          <a:p>
            <a:r>
              <a:rPr lang="zh-CN" alt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在社交软件设置中增加好友验证功能，关闭“附近的人”和“所在位置”等功能。</a:t>
            </a:r>
            <a:endParaRPr lang="en-US" sz="1000" dirty="0">
              <a:solidFill>
                <a:schemeClr val="tx1">
                  <a:lumMod val="85000"/>
                  <a:lumOff val="1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71" name="组合 1">
            <a:extLst>
              <a:ext uri="{FF2B5EF4-FFF2-40B4-BE49-F238E27FC236}">
                <a16:creationId xmlns:a16="http://schemas.microsoft.com/office/drawing/2014/main" id="{1B1AB0F9-4F08-4D93-907B-B4887F92CC57}"/>
              </a:ext>
            </a:extLst>
          </p:cNvPr>
          <p:cNvGrpSpPr/>
          <p:nvPr/>
        </p:nvGrpSpPr>
        <p:grpSpPr>
          <a:xfrm>
            <a:off x="3023828" y="2074189"/>
            <a:ext cx="1521321" cy="1518301"/>
            <a:chOff x="4506017" y="2072139"/>
            <a:chExt cx="2252648" cy="2247872"/>
          </a:xfrm>
        </p:grpSpPr>
        <p:sp>
          <p:nvSpPr>
            <p:cNvPr id="72" name="Freeform 42">
              <a:extLst>
                <a:ext uri="{FF2B5EF4-FFF2-40B4-BE49-F238E27FC236}">
                  <a16:creationId xmlns:a16="http://schemas.microsoft.com/office/drawing/2014/main" id="{97EA3C5D-D45F-4F8E-8EB4-EAA65245648E}"/>
                </a:ext>
              </a:extLst>
            </p:cNvPr>
            <p:cNvSpPr/>
            <p:nvPr/>
          </p:nvSpPr>
          <p:spPr>
            <a:xfrm>
              <a:off x="4508721" y="2074847"/>
              <a:ext cx="446314" cy="2242457"/>
            </a:xfrm>
            <a:custGeom>
              <a:avLst/>
              <a:gdLst>
                <a:gd name="connsiteX0" fmla="*/ 446314 w 446314"/>
                <a:gd name="connsiteY0" fmla="*/ 0 h 2242457"/>
                <a:gd name="connsiteX1" fmla="*/ 446314 w 446314"/>
                <a:gd name="connsiteY1" fmla="*/ 5410 h 2242457"/>
                <a:gd name="connsiteX2" fmla="*/ 2721 w 446314"/>
                <a:gd name="connsiteY2" fmla="*/ 446313 h 2242457"/>
                <a:gd name="connsiteX3" fmla="*/ 446314 w 446314"/>
                <a:gd name="connsiteY3" fmla="*/ 446313 h 2242457"/>
                <a:gd name="connsiteX4" fmla="*/ 446314 w 446314"/>
                <a:gd name="connsiteY4" fmla="*/ 1796142 h 2242457"/>
                <a:gd name="connsiteX5" fmla="*/ 2721 w 446314"/>
                <a:gd name="connsiteY5" fmla="*/ 1796142 h 2242457"/>
                <a:gd name="connsiteX6" fmla="*/ 2722 w 446314"/>
                <a:gd name="connsiteY6" fmla="*/ 1796143 h 2242457"/>
                <a:gd name="connsiteX7" fmla="*/ 446314 w 446314"/>
                <a:gd name="connsiteY7" fmla="*/ 1796143 h 2242457"/>
                <a:gd name="connsiteX8" fmla="*/ 446314 w 446314"/>
                <a:gd name="connsiteY8" fmla="*/ 2237045 h 2242457"/>
                <a:gd name="connsiteX9" fmla="*/ 446314 w 446314"/>
                <a:gd name="connsiteY9" fmla="*/ 2237046 h 2242457"/>
                <a:gd name="connsiteX10" fmla="*/ 446314 w 446314"/>
                <a:gd name="connsiteY10" fmla="*/ 2242457 h 2242457"/>
                <a:gd name="connsiteX11" fmla="*/ 0 w 446314"/>
                <a:gd name="connsiteY11" fmla="*/ 1793420 h 2242457"/>
                <a:gd name="connsiteX12" fmla="*/ 0 w 446314"/>
                <a:gd name="connsiteY12" fmla="*/ 449037 h 224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6314" h="2242457">
                  <a:moveTo>
                    <a:pt x="446314" y="0"/>
                  </a:moveTo>
                  <a:lnTo>
                    <a:pt x="446314" y="5410"/>
                  </a:lnTo>
                  <a:lnTo>
                    <a:pt x="2721" y="446313"/>
                  </a:lnTo>
                  <a:lnTo>
                    <a:pt x="446314" y="446313"/>
                  </a:lnTo>
                  <a:lnTo>
                    <a:pt x="446314" y="1796142"/>
                  </a:lnTo>
                  <a:lnTo>
                    <a:pt x="2721" y="1796142"/>
                  </a:lnTo>
                  <a:lnTo>
                    <a:pt x="2722" y="1796143"/>
                  </a:lnTo>
                  <a:lnTo>
                    <a:pt x="446314" y="1796143"/>
                  </a:lnTo>
                  <a:lnTo>
                    <a:pt x="446314" y="2237045"/>
                  </a:lnTo>
                  <a:lnTo>
                    <a:pt x="446314" y="2237046"/>
                  </a:lnTo>
                  <a:lnTo>
                    <a:pt x="446314" y="2242457"/>
                  </a:lnTo>
                  <a:lnTo>
                    <a:pt x="0" y="1793420"/>
                  </a:lnTo>
                  <a:lnTo>
                    <a:pt x="0" y="449037"/>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39">
              <a:extLst>
                <a:ext uri="{FF2B5EF4-FFF2-40B4-BE49-F238E27FC236}">
                  <a16:creationId xmlns:a16="http://schemas.microsoft.com/office/drawing/2014/main" id="{9D11FE6A-ECF4-48B0-B172-62DB7339F834}"/>
                </a:ext>
              </a:extLst>
            </p:cNvPr>
            <p:cNvSpPr/>
            <p:nvPr/>
          </p:nvSpPr>
          <p:spPr>
            <a:xfrm>
              <a:off x="4511443" y="2074846"/>
              <a:ext cx="1796143" cy="446315"/>
            </a:xfrm>
            <a:custGeom>
              <a:avLst/>
              <a:gdLst>
                <a:gd name="connsiteX0" fmla="*/ 449037 w 1796143"/>
                <a:gd name="connsiteY0" fmla="*/ 0 h 446315"/>
                <a:gd name="connsiteX1" fmla="*/ 1793420 w 1796143"/>
                <a:gd name="connsiteY1" fmla="*/ 0 h 446315"/>
                <a:gd name="connsiteX2" fmla="*/ 1796143 w 1796143"/>
                <a:gd name="connsiteY2" fmla="*/ 2707 h 446315"/>
                <a:gd name="connsiteX3" fmla="*/ 1796143 w 1796143"/>
                <a:gd name="connsiteY3" fmla="*/ 446314 h 446315"/>
                <a:gd name="connsiteX4" fmla="*/ 443593 w 1796143"/>
                <a:gd name="connsiteY4" fmla="*/ 446314 h 446315"/>
                <a:gd name="connsiteX5" fmla="*/ 443593 w 1796143"/>
                <a:gd name="connsiteY5" fmla="*/ 446315 h 446315"/>
                <a:gd name="connsiteX6" fmla="*/ 0 w 1796143"/>
                <a:gd name="connsiteY6" fmla="*/ 446315 h 446315"/>
                <a:gd name="connsiteX7" fmla="*/ 443593 w 1796143"/>
                <a:gd name="connsiteY7" fmla="*/ 5412 h 446315"/>
                <a:gd name="connsiteX8" fmla="*/ 443593 w 1796143"/>
                <a:gd name="connsiteY8" fmla="*/ 5411 h 44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143" h="446315">
                  <a:moveTo>
                    <a:pt x="449037" y="0"/>
                  </a:moveTo>
                  <a:lnTo>
                    <a:pt x="1793420" y="0"/>
                  </a:lnTo>
                  <a:lnTo>
                    <a:pt x="1796143" y="2707"/>
                  </a:lnTo>
                  <a:lnTo>
                    <a:pt x="1796143" y="446314"/>
                  </a:lnTo>
                  <a:lnTo>
                    <a:pt x="443593" y="446314"/>
                  </a:lnTo>
                  <a:lnTo>
                    <a:pt x="443593" y="446315"/>
                  </a:lnTo>
                  <a:lnTo>
                    <a:pt x="0" y="446315"/>
                  </a:lnTo>
                  <a:lnTo>
                    <a:pt x="443593" y="5412"/>
                  </a:lnTo>
                  <a:lnTo>
                    <a:pt x="443593" y="541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28">
              <a:extLst>
                <a:ext uri="{FF2B5EF4-FFF2-40B4-BE49-F238E27FC236}">
                  <a16:creationId xmlns:a16="http://schemas.microsoft.com/office/drawing/2014/main" id="{744792D4-4C4E-43A6-ADFE-1988DCBBDD6D}"/>
                </a:ext>
              </a:extLst>
            </p:cNvPr>
            <p:cNvSpPr/>
            <p:nvPr/>
          </p:nvSpPr>
          <p:spPr>
            <a:xfrm>
              <a:off x="6307586" y="2074846"/>
              <a:ext cx="222479" cy="223836"/>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30">
              <a:extLst>
                <a:ext uri="{FF2B5EF4-FFF2-40B4-BE49-F238E27FC236}">
                  <a16:creationId xmlns:a16="http://schemas.microsoft.com/office/drawing/2014/main" id="{2A0CB298-2644-4393-8336-98DDC74D5B14}"/>
                </a:ext>
              </a:extLst>
            </p:cNvPr>
            <p:cNvSpPr/>
            <p:nvPr/>
          </p:nvSpPr>
          <p:spPr>
            <a:xfrm>
              <a:off x="6530065" y="2298682"/>
              <a:ext cx="223835" cy="222478"/>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33">
              <a:extLst>
                <a:ext uri="{FF2B5EF4-FFF2-40B4-BE49-F238E27FC236}">
                  <a16:creationId xmlns:a16="http://schemas.microsoft.com/office/drawing/2014/main" id="{B7B65B50-74BB-480C-A082-4BC95658AAD1}"/>
                </a:ext>
              </a:extLst>
            </p:cNvPr>
            <p:cNvSpPr/>
            <p:nvPr/>
          </p:nvSpPr>
          <p:spPr>
            <a:xfrm>
              <a:off x="6530065" y="3870990"/>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34">
              <a:extLst>
                <a:ext uri="{FF2B5EF4-FFF2-40B4-BE49-F238E27FC236}">
                  <a16:creationId xmlns:a16="http://schemas.microsoft.com/office/drawing/2014/main" id="{03F44574-8231-4EEE-8865-E6BCFD0830E8}"/>
                </a:ext>
              </a:extLst>
            </p:cNvPr>
            <p:cNvSpPr/>
            <p:nvPr/>
          </p:nvSpPr>
          <p:spPr>
            <a:xfrm>
              <a:off x="6307586" y="4093469"/>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8" name="Right Triangle 35">
              <a:extLst>
                <a:ext uri="{FF2B5EF4-FFF2-40B4-BE49-F238E27FC236}">
                  <a16:creationId xmlns:a16="http://schemas.microsoft.com/office/drawing/2014/main" id="{E0C9EE6A-3823-4F8D-9E67-D09F084F2F2B}"/>
                </a:ext>
              </a:extLst>
            </p:cNvPr>
            <p:cNvSpPr/>
            <p:nvPr/>
          </p:nvSpPr>
          <p:spPr>
            <a:xfrm flipH="1">
              <a:off x="6192258" y="2072139"/>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9" name="Right Triangle 36">
              <a:extLst>
                <a:ext uri="{FF2B5EF4-FFF2-40B4-BE49-F238E27FC236}">
                  <a16:creationId xmlns:a16="http://schemas.microsoft.com/office/drawing/2014/main" id="{260DA84E-00DC-4A90-8528-7B85B075ED2E}"/>
                </a:ext>
              </a:extLst>
            </p:cNvPr>
            <p:cNvSpPr/>
            <p:nvPr/>
          </p:nvSpPr>
          <p:spPr>
            <a:xfrm rot="5400000" flipH="1">
              <a:off x="6472402" y="3586783"/>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0" name="Right Triangle 37">
              <a:extLst>
                <a:ext uri="{FF2B5EF4-FFF2-40B4-BE49-F238E27FC236}">
                  <a16:creationId xmlns:a16="http://schemas.microsoft.com/office/drawing/2014/main" id="{973713B6-9771-4CAD-B0C5-C74C5161B5D5}"/>
                </a:ext>
              </a:extLst>
            </p:cNvPr>
            <p:cNvSpPr/>
            <p:nvPr/>
          </p:nvSpPr>
          <p:spPr>
            <a:xfrm rot="16200000" flipH="1">
              <a:off x="4670833" y="2353637"/>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1" name="Right Triangle 38">
              <a:extLst>
                <a:ext uri="{FF2B5EF4-FFF2-40B4-BE49-F238E27FC236}">
                  <a16:creationId xmlns:a16="http://schemas.microsoft.com/office/drawing/2014/main" id="{918C2358-DBDD-4059-999C-8E44D20922A7}"/>
                </a:ext>
              </a:extLst>
            </p:cNvPr>
            <p:cNvSpPr/>
            <p:nvPr/>
          </p:nvSpPr>
          <p:spPr>
            <a:xfrm flipV="1">
              <a:off x="4955036" y="3873697"/>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83">
              <a:extLst>
                <a:ext uri="{FF2B5EF4-FFF2-40B4-BE49-F238E27FC236}">
                  <a16:creationId xmlns:a16="http://schemas.microsoft.com/office/drawing/2014/main" id="{A7A49182-CF79-4841-9CEA-90F609D87075}"/>
                </a:ext>
              </a:extLst>
            </p:cNvPr>
            <p:cNvSpPr/>
            <p:nvPr/>
          </p:nvSpPr>
          <p:spPr>
            <a:xfrm>
              <a:off x="5629271" y="3870989"/>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79">
              <a:extLst>
                <a:ext uri="{FF2B5EF4-FFF2-40B4-BE49-F238E27FC236}">
                  <a16:creationId xmlns:a16="http://schemas.microsoft.com/office/drawing/2014/main" id="{4CE90979-6B93-43ED-A8FF-04C3CEC6823F}"/>
                </a:ext>
              </a:extLst>
            </p:cNvPr>
            <p:cNvSpPr/>
            <p:nvPr/>
          </p:nvSpPr>
          <p:spPr>
            <a:xfrm>
              <a:off x="6307586" y="2077554"/>
              <a:ext cx="446314" cy="1063933"/>
            </a:xfrm>
            <a:custGeom>
              <a:avLst/>
              <a:gdLst>
                <a:gd name="connsiteX0" fmla="*/ 0 w 446314"/>
                <a:gd name="connsiteY0" fmla="*/ 0 h 1063933"/>
                <a:gd name="connsiteX1" fmla="*/ 222479 w 446314"/>
                <a:gd name="connsiteY1" fmla="*/ 221129 h 1063933"/>
                <a:gd name="connsiteX2" fmla="*/ 443607 w 446314"/>
                <a:gd name="connsiteY2" fmla="*/ 443606 h 1063933"/>
                <a:gd name="connsiteX3" fmla="*/ 443608 w 446314"/>
                <a:gd name="connsiteY3" fmla="*/ 443606 h 1063933"/>
                <a:gd name="connsiteX4" fmla="*/ 446314 w 446314"/>
                <a:gd name="connsiteY4" fmla="*/ 446329 h 1063933"/>
                <a:gd name="connsiteX5" fmla="*/ 446314 w 446314"/>
                <a:gd name="connsiteY5" fmla="*/ 1063933 h 1063933"/>
                <a:gd name="connsiteX6" fmla="*/ 0 w 446314"/>
                <a:gd name="connsiteY6" fmla="*/ 1063933 h 1063933"/>
                <a:gd name="connsiteX7" fmla="*/ 0 w 446314"/>
                <a:gd name="connsiteY7" fmla="*/ 443607 h 1063933"/>
                <a:gd name="connsiteX8" fmla="*/ 0 w 446314"/>
                <a:gd name="connsiteY8" fmla="*/ 443606 h 1063933"/>
                <a:gd name="connsiteX9" fmla="*/ 0 w 446314"/>
                <a:gd name="connsiteY9" fmla="*/ 0 h 106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314" h="1063933">
                  <a:moveTo>
                    <a:pt x="0" y="0"/>
                  </a:moveTo>
                  <a:lnTo>
                    <a:pt x="222479" y="221129"/>
                  </a:lnTo>
                  <a:lnTo>
                    <a:pt x="443607" y="443606"/>
                  </a:lnTo>
                  <a:lnTo>
                    <a:pt x="443608" y="443606"/>
                  </a:lnTo>
                  <a:lnTo>
                    <a:pt x="446314" y="446329"/>
                  </a:lnTo>
                  <a:lnTo>
                    <a:pt x="446314" y="1063933"/>
                  </a:lnTo>
                  <a:lnTo>
                    <a:pt x="0" y="1063933"/>
                  </a:lnTo>
                  <a:lnTo>
                    <a:pt x="0" y="443607"/>
                  </a:lnTo>
                  <a:lnTo>
                    <a:pt x="0" y="443606"/>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75">
              <a:extLst>
                <a:ext uri="{FF2B5EF4-FFF2-40B4-BE49-F238E27FC236}">
                  <a16:creationId xmlns:a16="http://schemas.microsoft.com/office/drawing/2014/main" id="{B5423F85-C44D-4109-A6D3-0E3F44D46D57}"/>
                </a:ext>
              </a:extLst>
            </p:cNvPr>
            <p:cNvSpPr/>
            <p:nvPr/>
          </p:nvSpPr>
          <p:spPr>
            <a:xfrm>
              <a:off x="6075585" y="3587801"/>
              <a:ext cx="678315" cy="729502"/>
            </a:xfrm>
            <a:custGeom>
              <a:avLst/>
              <a:gdLst>
                <a:gd name="connsiteX0" fmla="*/ 232001 w 678315"/>
                <a:gd name="connsiteY0" fmla="*/ 0 h 729502"/>
                <a:gd name="connsiteX1" fmla="*/ 678315 w 678315"/>
                <a:gd name="connsiteY1" fmla="*/ 0 h 729502"/>
                <a:gd name="connsiteX2" fmla="*/ 678315 w 678315"/>
                <a:gd name="connsiteY2" fmla="*/ 280465 h 729502"/>
                <a:gd name="connsiteX3" fmla="*/ 675609 w 678315"/>
                <a:gd name="connsiteY3" fmla="*/ 283188 h 729502"/>
                <a:gd name="connsiteX4" fmla="*/ 454480 w 678315"/>
                <a:gd name="connsiteY4" fmla="*/ 505667 h 729502"/>
                <a:gd name="connsiteX5" fmla="*/ 232001 w 678315"/>
                <a:gd name="connsiteY5" fmla="*/ 726796 h 729502"/>
                <a:gd name="connsiteX6" fmla="*/ 229278 w 678315"/>
                <a:gd name="connsiteY6" fmla="*/ 729502 h 729502"/>
                <a:gd name="connsiteX7" fmla="*/ 0 w 678315"/>
                <a:gd name="connsiteY7" fmla="*/ 729502 h 729502"/>
                <a:gd name="connsiteX8" fmla="*/ 0 w 678315"/>
                <a:gd name="connsiteY8" fmla="*/ 283188 h 729502"/>
                <a:gd name="connsiteX9" fmla="*/ 232001 w 678315"/>
                <a:gd name="connsiteY9" fmla="*/ 283188 h 729502"/>
                <a:gd name="connsiteX10" fmla="*/ 232001 w 678315"/>
                <a:gd name="connsiteY10" fmla="*/ 0 h 72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8315" h="729502">
                  <a:moveTo>
                    <a:pt x="232001" y="0"/>
                  </a:moveTo>
                  <a:lnTo>
                    <a:pt x="678315" y="0"/>
                  </a:lnTo>
                  <a:lnTo>
                    <a:pt x="678315" y="280465"/>
                  </a:lnTo>
                  <a:lnTo>
                    <a:pt x="675609" y="283188"/>
                  </a:lnTo>
                  <a:lnTo>
                    <a:pt x="454480" y="505667"/>
                  </a:lnTo>
                  <a:lnTo>
                    <a:pt x="232001" y="726796"/>
                  </a:lnTo>
                  <a:lnTo>
                    <a:pt x="229278" y="729502"/>
                  </a:lnTo>
                  <a:lnTo>
                    <a:pt x="0" y="729502"/>
                  </a:lnTo>
                  <a:lnTo>
                    <a:pt x="0" y="283188"/>
                  </a:lnTo>
                  <a:lnTo>
                    <a:pt x="232001" y="283188"/>
                  </a:lnTo>
                  <a:lnTo>
                    <a:pt x="23200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74">
              <a:extLst>
                <a:ext uri="{FF2B5EF4-FFF2-40B4-BE49-F238E27FC236}">
                  <a16:creationId xmlns:a16="http://schemas.microsoft.com/office/drawing/2014/main" id="{3FD47CDB-5CC3-4791-9C55-0EFF7A2C9A98}"/>
                </a:ext>
              </a:extLst>
            </p:cNvPr>
            <p:cNvSpPr/>
            <p:nvPr/>
          </p:nvSpPr>
          <p:spPr>
            <a:xfrm>
              <a:off x="4955036" y="3870989"/>
              <a:ext cx="674235" cy="446314"/>
            </a:xfrm>
            <a:custGeom>
              <a:avLst/>
              <a:gdLst>
                <a:gd name="connsiteX0" fmla="*/ 0 w 674235"/>
                <a:gd name="connsiteY0" fmla="*/ 0 h 446314"/>
                <a:gd name="connsiteX1" fmla="*/ 674235 w 674235"/>
                <a:gd name="connsiteY1" fmla="*/ 0 h 446314"/>
                <a:gd name="connsiteX2" fmla="*/ 674235 w 674235"/>
                <a:gd name="connsiteY2" fmla="*/ 446314 h 446314"/>
                <a:gd name="connsiteX3" fmla="*/ 5444 w 674235"/>
                <a:gd name="connsiteY3" fmla="*/ 446314 h 446314"/>
                <a:gd name="connsiteX4" fmla="*/ 0 w 674235"/>
                <a:gd name="connsiteY4" fmla="*/ 440903 h 446314"/>
                <a:gd name="connsiteX5" fmla="*/ 0 w 674235"/>
                <a:gd name="connsiteY5" fmla="*/ 0 h 44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4235" h="446314">
                  <a:moveTo>
                    <a:pt x="0" y="0"/>
                  </a:moveTo>
                  <a:lnTo>
                    <a:pt x="674235" y="0"/>
                  </a:lnTo>
                  <a:lnTo>
                    <a:pt x="674235" y="446314"/>
                  </a:lnTo>
                  <a:lnTo>
                    <a:pt x="5444" y="446314"/>
                  </a:lnTo>
                  <a:lnTo>
                    <a:pt x="0" y="440903"/>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6" name="Right Triangle 86">
              <a:extLst>
                <a:ext uri="{FF2B5EF4-FFF2-40B4-BE49-F238E27FC236}">
                  <a16:creationId xmlns:a16="http://schemas.microsoft.com/office/drawing/2014/main" id="{FA02F6FC-6CEA-4307-B801-FD691B6DEF4A}"/>
                </a:ext>
              </a:extLst>
            </p:cNvPr>
            <p:cNvSpPr/>
            <p:nvPr/>
          </p:nvSpPr>
          <p:spPr>
            <a:xfrm rot="5400000" flipH="1">
              <a:off x="6477167" y="3578532"/>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7" name="Right Triangle 87">
              <a:extLst>
                <a:ext uri="{FF2B5EF4-FFF2-40B4-BE49-F238E27FC236}">
                  <a16:creationId xmlns:a16="http://schemas.microsoft.com/office/drawing/2014/main" id="{B6947606-3CE7-4A19-B079-0AE3063685B2}"/>
                </a:ext>
              </a:extLst>
            </p:cNvPr>
            <p:cNvSpPr/>
            <p:nvPr/>
          </p:nvSpPr>
          <p:spPr>
            <a:xfrm flipV="1">
              <a:off x="4944159" y="3870989"/>
              <a:ext cx="116681" cy="446314"/>
            </a:xfrm>
            <a:prstGeom prst="rtTriangle">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88" name="TextBox 90">
            <a:extLst>
              <a:ext uri="{FF2B5EF4-FFF2-40B4-BE49-F238E27FC236}">
                <a16:creationId xmlns:a16="http://schemas.microsoft.com/office/drawing/2014/main" id="{001E3EA7-DA13-4A10-96B3-A629FF3D3424}"/>
              </a:ext>
            </a:extLst>
          </p:cNvPr>
          <p:cNvSpPr txBox="1"/>
          <p:nvPr/>
        </p:nvSpPr>
        <p:spPr>
          <a:xfrm>
            <a:off x="8144355" y="3736368"/>
            <a:ext cx="481536" cy="438580"/>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04</a:t>
            </a:r>
          </a:p>
        </p:txBody>
      </p:sp>
    </p:spTree>
    <p:extLst>
      <p:ext uri="{BB962C8B-B14F-4D97-AF65-F5344CB8AC3E}">
        <p14:creationId xmlns:p14="http://schemas.microsoft.com/office/powerpoint/2010/main" val="23893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1)">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heel(1)">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heel(1)">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fltVal val="0"/>
                                          </p:val>
                                        </p:tav>
                                        <p:tav tm="100000">
                                          <p:val>
                                            <p:strVal val="#ppt_h"/>
                                          </p:val>
                                        </p:tav>
                                      </p:tavLst>
                                    </p:anim>
                                    <p:animEffect transition="in" filter="fade">
                                      <p:cBhvr>
                                        <p:cTn id="29" dur="500"/>
                                        <p:tgtEl>
                                          <p:spTgt spid="6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p:tgtEl>
                                          <p:spTgt spid="64"/>
                                        </p:tgtEl>
                                        <p:attrNameLst>
                                          <p:attrName>ppt_x</p:attrName>
                                        </p:attrNameLst>
                                      </p:cBhvr>
                                      <p:tavLst>
                                        <p:tav tm="0">
                                          <p:val>
                                            <p:strVal val="#ppt_x-#ppt_w*1.125000"/>
                                          </p:val>
                                        </p:tav>
                                        <p:tav tm="100000">
                                          <p:val>
                                            <p:strVal val="#ppt_x"/>
                                          </p:val>
                                        </p:tav>
                                      </p:tavLst>
                                    </p:anim>
                                    <p:animEffect transition="in" filter="wipe(right)">
                                      <p:cBhvr>
                                        <p:cTn id="40" dur="500"/>
                                        <p:tgtEl>
                                          <p:spTgt spid="64"/>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500"/>
                                        <p:tgtEl>
                                          <p:spTgt spid="66"/>
                                        </p:tgtEl>
                                        <p:attrNameLst>
                                          <p:attrName>ppt_x</p:attrName>
                                        </p:attrNameLst>
                                      </p:cBhvr>
                                      <p:tavLst>
                                        <p:tav tm="0">
                                          <p:val>
                                            <p:strVal val="#ppt_x-#ppt_w*1.125000"/>
                                          </p:val>
                                        </p:tav>
                                        <p:tav tm="100000">
                                          <p:val>
                                            <p:strVal val="#ppt_x"/>
                                          </p:val>
                                        </p:tav>
                                      </p:tavLst>
                                    </p:anim>
                                    <p:animEffect transition="in" filter="wipe(right)">
                                      <p:cBhvr>
                                        <p:cTn id="44" dur="500"/>
                                        <p:tgtEl>
                                          <p:spTgt spid="66"/>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p:tgtEl>
                                          <p:spTgt spid="68"/>
                                        </p:tgtEl>
                                        <p:attrNameLst>
                                          <p:attrName>ppt_x</p:attrName>
                                        </p:attrNameLst>
                                      </p:cBhvr>
                                      <p:tavLst>
                                        <p:tav tm="0">
                                          <p:val>
                                            <p:strVal val="#ppt_x-#ppt_w*1.125000"/>
                                          </p:val>
                                        </p:tav>
                                        <p:tav tm="100000">
                                          <p:val>
                                            <p:strVal val="#ppt_x"/>
                                          </p:val>
                                        </p:tav>
                                      </p:tavLst>
                                    </p:anim>
                                    <p:animEffect transition="in" filter="wipe(right)">
                                      <p:cBhvr>
                                        <p:cTn id="48" dur="500"/>
                                        <p:tgtEl>
                                          <p:spTgt spid="6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500"/>
                                        <p:tgtEl>
                                          <p:spTgt spid="70"/>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88"/>
                                        </p:tgtEl>
                                        <p:attrNameLst>
                                          <p:attrName>style.visibility</p:attrName>
                                        </p:attrNameLst>
                                      </p:cBhvr>
                                      <p:to>
                                        <p:strVal val="visible"/>
                                      </p:to>
                                    </p:set>
                                    <p:anim calcmode="lin" valueType="num">
                                      <p:cBhvr>
                                        <p:cTn id="58" dur="500" fill="hold"/>
                                        <p:tgtEl>
                                          <p:spTgt spid="88"/>
                                        </p:tgtEl>
                                        <p:attrNameLst>
                                          <p:attrName>ppt_w</p:attrName>
                                        </p:attrNameLst>
                                      </p:cBhvr>
                                      <p:tavLst>
                                        <p:tav tm="0">
                                          <p:val>
                                            <p:fltVal val="0"/>
                                          </p:val>
                                        </p:tav>
                                        <p:tav tm="100000">
                                          <p:val>
                                            <p:strVal val="#ppt_w"/>
                                          </p:val>
                                        </p:tav>
                                      </p:tavLst>
                                    </p:anim>
                                    <p:anim calcmode="lin" valueType="num">
                                      <p:cBhvr>
                                        <p:cTn id="59" dur="500" fill="hold"/>
                                        <p:tgtEl>
                                          <p:spTgt spid="88"/>
                                        </p:tgtEl>
                                        <p:attrNameLst>
                                          <p:attrName>ppt_h</p:attrName>
                                        </p:attrNameLst>
                                      </p:cBhvr>
                                      <p:tavLst>
                                        <p:tav tm="0">
                                          <p:val>
                                            <p:fltVal val="0"/>
                                          </p:val>
                                        </p:tav>
                                        <p:tav tm="100000">
                                          <p:val>
                                            <p:strVal val="#ppt_h"/>
                                          </p:val>
                                        </p:tav>
                                      </p:tavLst>
                                    </p:anim>
                                    <p:animEffect transition="in" filter="fade">
                                      <p:cBhvr>
                                        <p:cTn id="6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002178" y="1635647"/>
            <a:ext cx="6942768"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9.2 </a:t>
            </a:r>
            <a:r>
              <a:rPr lang="zh-CN" altLang="en-US" sz="3200" b="1" dirty="0">
                <a:solidFill>
                  <a:schemeClr val="accent1"/>
                </a:solidFill>
                <a:ea typeface="微软雅黑" panose="020B0503020204020204" pitchFamily="34" charset="-122"/>
              </a:rPr>
              <a:t>配置</a:t>
            </a:r>
            <a:r>
              <a:rPr lang="en-US" altLang="zh-CN" sz="3200" b="1" dirty="0">
                <a:solidFill>
                  <a:schemeClr val="accent1"/>
                </a:solidFill>
                <a:ea typeface="微软雅黑" panose="020B0503020204020204" pitchFamily="34" charset="-122"/>
              </a:rPr>
              <a:t>Windows Defender</a:t>
            </a:r>
            <a:r>
              <a:rPr lang="zh-CN" altLang="en-US" sz="3200" b="1" dirty="0">
                <a:solidFill>
                  <a:schemeClr val="accent1"/>
                </a:solidFill>
                <a:ea typeface="微软雅黑" panose="020B0503020204020204" pitchFamily="34" charset="-122"/>
              </a:rPr>
              <a:t>防火墙</a:t>
            </a:r>
          </a:p>
        </p:txBody>
      </p:sp>
    </p:spTree>
    <p:extLst>
      <p:ext uri="{BB962C8B-B14F-4D97-AF65-F5344CB8AC3E}">
        <p14:creationId xmlns:p14="http://schemas.microsoft.com/office/powerpoint/2010/main" val="2684101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55464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2892433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1043608" y="1239602"/>
            <a:ext cx="6834003" cy="2995042"/>
            <a:chOff x="1200150" y="1847850"/>
            <a:chExt cx="9928589"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523810" y="1939667"/>
              <a:ext cx="9604929" cy="1256366"/>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某小型企业架设了一台</a:t>
              </a:r>
              <a:r>
                <a:rPr lang="en-US" altLang="zh-CN" sz="1800" dirty="0">
                  <a:solidFill>
                    <a:schemeClr val="tx1">
                      <a:lumMod val="85000"/>
                      <a:lumOff val="15000"/>
                    </a:schemeClr>
                  </a:solidFill>
                  <a:latin typeface="+mn-ea"/>
                </a:rPr>
                <a:t>WWW</a:t>
              </a:r>
              <a:r>
                <a:rPr lang="zh-CN" altLang="en-US" sz="1800" dirty="0">
                  <a:solidFill>
                    <a:schemeClr val="tx1">
                      <a:lumMod val="85000"/>
                      <a:lumOff val="15000"/>
                    </a:schemeClr>
                  </a:solidFill>
                  <a:latin typeface="+mn-ea"/>
                </a:rPr>
                <a:t>服务器用于宣传企业产品、文化，因企业规模较小，没有能力负担昂贵的防火墙设备来保护服务器安全，现需要在服务器上配置</a:t>
              </a:r>
              <a:r>
                <a:rPr lang="en-US" altLang="zh-CN" sz="1800" dirty="0">
                  <a:solidFill>
                    <a:schemeClr val="tx1">
                      <a:lumMod val="85000"/>
                      <a:lumOff val="15000"/>
                    </a:schemeClr>
                  </a:solidFill>
                  <a:latin typeface="+mn-ea"/>
                </a:rPr>
                <a:t>Windows</a:t>
              </a:r>
              <a:r>
                <a:rPr lang="zh-CN" altLang="en-US" sz="1800" dirty="0">
                  <a:solidFill>
                    <a:schemeClr val="tx1">
                      <a:lumMod val="85000"/>
                      <a:lumOff val="15000"/>
                    </a:schemeClr>
                  </a:solidFill>
                  <a:latin typeface="+mn-ea"/>
                </a:rPr>
                <a:t>防火墙来保护服务器，只允许用户访问规定的</a:t>
              </a:r>
              <a:r>
                <a:rPr lang="en-US" altLang="zh-CN" sz="1800" dirty="0">
                  <a:solidFill>
                    <a:schemeClr val="tx1">
                      <a:lumMod val="85000"/>
                      <a:lumOff val="15000"/>
                    </a:schemeClr>
                  </a:solidFill>
                  <a:latin typeface="+mn-ea"/>
                </a:rPr>
                <a:t>WWW</a:t>
              </a:r>
              <a:r>
                <a:rPr lang="zh-CN" altLang="en-US" sz="1800" dirty="0">
                  <a:solidFill>
                    <a:schemeClr val="tx1">
                      <a:lumMod val="85000"/>
                      <a:lumOff val="15000"/>
                    </a:schemeClr>
                  </a:solidFill>
                  <a:latin typeface="+mn-ea"/>
                </a:rPr>
                <a:t>服务，而禁止访问其他服务。服务器采用微软</a:t>
              </a:r>
              <a:r>
                <a:rPr lang="en-US" altLang="zh-CN" sz="1800" dirty="0">
                  <a:solidFill>
                    <a:schemeClr val="tx1">
                      <a:lumMod val="85000"/>
                      <a:lumOff val="15000"/>
                    </a:schemeClr>
                  </a:solidFill>
                  <a:latin typeface="+mn-ea"/>
                </a:rPr>
                <a:t>Windows Server 2019</a:t>
              </a:r>
              <a:r>
                <a:rPr lang="zh-CN" altLang="en-US" sz="1800" dirty="0">
                  <a:solidFill>
                    <a:schemeClr val="tx1">
                      <a:lumMod val="85000"/>
                      <a:lumOff val="15000"/>
                    </a:schemeClr>
                  </a:solidFill>
                  <a:latin typeface="+mn-ea"/>
                </a:rPr>
                <a:t>版本操作系统，</a:t>
              </a:r>
              <a:r>
                <a:rPr lang="en-US" altLang="zh-CN" sz="1800" dirty="0">
                  <a:solidFill>
                    <a:schemeClr val="tx1">
                      <a:lumMod val="85000"/>
                      <a:lumOff val="15000"/>
                    </a:schemeClr>
                  </a:solidFill>
                  <a:latin typeface="+mn-ea"/>
                </a:rPr>
                <a:t>WWW</a:t>
              </a:r>
              <a:r>
                <a:rPr lang="zh-CN" altLang="en-US" sz="1800" dirty="0">
                  <a:solidFill>
                    <a:schemeClr val="tx1">
                      <a:lumMod val="85000"/>
                      <a:lumOff val="15000"/>
                    </a:schemeClr>
                  </a:solidFill>
                  <a:latin typeface="+mn-ea"/>
                </a:rPr>
                <a:t>服务使用操作系统自带的</a:t>
              </a:r>
              <a:r>
                <a:rPr lang="en-US" altLang="zh-CN" sz="1800" dirty="0">
                  <a:solidFill>
                    <a:schemeClr val="tx1">
                      <a:lumMod val="85000"/>
                      <a:lumOff val="15000"/>
                    </a:schemeClr>
                  </a:solidFill>
                  <a:latin typeface="+mn-ea"/>
                </a:rPr>
                <a:t>IIS</a:t>
              </a:r>
              <a:r>
                <a:rPr lang="zh-CN" altLang="en-US" sz="1800" dirty="0">
                  <a:solidFill>
                    <a:schemeClr val="tx1">
                      <a:lumMod val="85000"/>
                      <a:lumOff val="15000"/>
                    </a:schemeClr>
                  </a:solidFill>
                  <a:latin typeface="+mn-ea"/>
                </a:rPr>
                <a:t>应用。</a:t>
              </a:r>
            </a:p>
          </p:txBody>
        </p:sp>
      </p:grpSp>
    </p:spTree>
    <p:extLst>
      <p:ext uri="{BB962C8B-B14F-4D97-AF65-F5344CB8AC3E}">
        <p14:creationId xmlns:p14="http://schemas.microsoft.com/office/powerpoint/2010/main" val="39674382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防火墙的定义</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1584175"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防火墙的基本原理</a:t>
            </a:r>
            <a:endParaRPr lang="zh-CN" altLang="en-US" sz="1200" dirty="0">
              <a:solidFill>
                <a:schemeClr val="tx1">
                  <a:lumMod val="65000"/>
                  <a:lumOff val="35000"/>
                </a:schemeClr>
              </a:solidFill>
            </a:endParaRPr>
          </a:p>
        </p:txBody>
      </p:sp>
      <p:sp>
        <p:nvSpPr>
          <p:cNvPr id="9" name="文本框 8">
            <a:extLst>
              <a:ext uri="{FF2B5EF4-FFF2-40B4-BE49-F238E27FC236}">
                <a16:creationId xmlns:a16="http://schemas.microsoft.com/office/drawing/2014/main" id="{12E88422-3485-4CF1-ACDE-E8C077D7A649}"/>
              </a:ext>
            </a:extLst>
          </p:cNvPr>
          <p:cNvSpPr txBox="1">
            <a:spLocks noChangeArrowheads="1"/>
          </p:cNvSpPr>
          <p:nvPr/>
        </p:nvSpPr>
        <p:spPr bwMode="auto">
          <a:xfrm>
            <a:off x="6336196" y="2859782"/>
            <a:ext cx="1872208"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防火墙的基本配置方法</a:t>
            </a:r>
            <a:endParaRPr lang="zh-CN" altLang="en-US" sz="1200" dirty="0">
              <a:solidFill>
                <a:schemeClr val="tx1">
                  <a:lumMod val="65000"/>
                  <a:lumOff val="35000"/>
                </a:schemeClr>
              </a:solidFill>
            </a:endParaRPr>
          </a:p>
        </p:txBody>
      </p:sp>
      <p:sp>
        <p:nvSpPr>
          <p:cNvPr id="10" name="文本框 9">
            <a:extLst>
              <a:ext uri="{FF2B5EF4-FFF2-40B4-BE49-F238E27FC236}">
                <a16:creationId xmlns:a16="http://schemas.microsoft.com/office/drawing/2014/main" id="{5F9FD0FC-9643-4579-B748-9A22B0A3A953}"/>
              </a:ext>
            </a:extLst>
          </p:cNvPr>
          <p:cNvSpPr txBox="1">
            <a:spLocks noChangeArrowheads="1"/>
          </p:cNvSpPr>
          <p:nvPr/>
        </p:nvSpPr>
        <p:spPr bwMode="auto">
          <a:xfrm>
            <a:off x="6336196" y="2535746"/>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防火墙的功能</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441099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防火墙的定义</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602983" y="1887674"/>
            <a:ext cx="7938033"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4" y="1919640"/>
              <a:ext cx="9604929" cy="1309616"/>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防火墙是指一种将不同网络分开的方法（如内部网和互联网），它实际上是一种建立在现代通信网络技术和信息安全技术基础上的应用性安全技术、隔离技术。越来越多地应用于专用网络与公用网络的互联环境之中，尤其以接入</a:t>
              </a:r>
              <a:r>
                <a:rPr lang="en-US" altLang="zh-CN" sz="1400" dirty="0">
                  <a:solidFill>
                    <a:schemeClr val="tx1">
                      <a:lumMod val="85000"/>
                      <a:lumOff val="15000"/>
                    </a:schemeClr>
                  </a:solidFill>
                  <a:latin typeface="+mn-ea"/>
                </a:rPr>
                <a:t>Internet</a:t>
              </a:r>
              <a:r>
                <a:rPr lang="zh-CN" altLang="en-US" sz="1400" dirty="0">
                  <a:solidFill>
                    <a:schemeClr val="tx1">
                      <a:lumMod val="85000"/>
                      <a:lumOff val="15000"/>
                    </a:schemeClr>
                  </a:solidFill>
                  <a:latin typeface="+mn-ea"/>
                </a:rPr>
                <a:t>网络为最甚。我们常说的防火墙是一种软硬件一体化设备，如图</a:t>
              </a:r>
              <a:r>
                <a:rPr lang="en-US" altLang="zh-CN" sz="1400" dirty="0">
                  <a:solidFill>
                    <a:schemeClr val="tx1">
                      <a:lumMod val="85000"/>
                      <a:lumOff val="15000"/>
                    </a:schemeClr>
                  </a:solidFill>
                  <a:latin typeface="+mn-ea"/>
                </a:rPr>
                <a:t>9-1</a:t>
              </a:r>
              <a:r>
                <a:rPr lang="zh-CN" altLang="en-US" sz="1400" dirty="0">
                  <a:solidFill>
                    <a:schemeClr val="tx1">
                      <a:lumMod val="85000"/>
                      <a:lumOff val="15000"/>
                    </a:schemeClr>
                  </a:solidFill>
                  <a:latin typeface="+mn-ea"/>
                </a:rPr>
                <a:t>所示。它工作在</a:t>
              </a:r>
              <a:r>
                <a:rPr lang="en-US" altLang="zh-CN" sz="1400" dirty="0">
                  <a:solidFill>
                    <a:schemeClr val="tx1">
                      <a:lumMod val="85000"/>
                      <a:lumOff val="15000"/>
                    </a:schemeClr>
                  </a:solidFill>
                  <a:latin typeface="+mn-ea"/>
                </a:rPr>
                <a:t>ISO/OSI</a:t>
              </a:r>
              <a:r>
                <a:rPr lang="zh-CN" altLang="en-US" sz="1400" dirty="0">
                  <a:solidFill>
                    <a:schemeClr val="tx1">
                      <a:lumMod val="85000"/>
                      <a:lumOff val="15000"/>
                    </a:schemeClr>
                  </a:solidFill>
                  <a:latin typeface="+mn-ea"/>
                </a:rPr>
                <a:t>模型的第四层，即传输层，由于各种应用层服务需要在固定的传输层端口守候，所以，按照特定规则配置的防火墙，只允许通往允许端口的流量通过，从而保护服务器的安全。随着技术的发展，防火墙已经可以工作在四层以上，提供应用层的保护功能，如防病毒功能、入侵防御功能等，带有四层以上功能的防火墙，一般叫做下一代防火墙（</a:t>
              </a:r>
              <a:r>
                <a:rPr lang="en-US" altLang="zh-CN" sz="1400" dirty="0">
                  <a:solidFill>
                    <a:schemeClr val="tx1">
                      <a:lumMod val="85000"/>
                      <a:lumOff val="15000"/>
                    </a:schemeClr>
                  </a:solidFill>
                  <a:latin typeface="+mn-ea"/>
                </a:rPr>
                <a:t>Next Generation Firewall</a:t>
              </a: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NGFW</a:t>
              </a:r>
              <a:r>
                <a:rPr lang="zh-CN" altLang="en-US" sz="1400" dirty="0">
                  <a:solidFill>
                    <a:schemeClr val="tx1">
                      <a:lumMod val="85000"/>
                      <a:lumOff val="15000"/>
                    </a:schemeClr>
                  </a:solidFill>
                  <a:latin typeface="+mn-ea"/>
                </a:rPr>
                <a:t>）。</a:t>
              </a:r>
            </a:p>
          </p:txBody>
        </p:sp>
      </p:grpSp>
      <p:pic>
        <p:nvPicPr>
          <p:cNvPr id="10" name="图片 9">
            <a:extLst>
              <a:ext uri="{FF2B5EF4-FFF2-40B4-BE49-F238E27FC236}">
                <a16:creationId xmlns:a16="http://schemas.microsoft.com/office/drawing/2014/main" id="{8A1F59AE-38B5-45CB-9388-9E38FD198ABE}"/>
              </a:ext>
            </a:extLst>
          </p:cNvPr>
          <p:cNvPicPr/>
          <p:nvPr/>
        </p:nvPicPr>
        <p:blipFill>
          <a:blip r:embed="rId2">
            <a:clrChange>
              <a:clrFrom>
                <a:srgbClr val="FFFFFF"/>
              </a:clrFrom>
              <a:clrTo>
                <a:srgbClr val="FFFFFF">
                  <a:alpha val="0"/>
                </a:srgbClr>
              </a:clrTo>
            </a:clrChange>
          </a:blip>
          <a:srcRect t="11371"/>
          <a:stretch>
            <a:fillRect/>
          </a:stretch>
        </p:blipFill>
        <p:spPr>
          <a:xfrm>
            <a:off x="2769868" y="794760"/>
            <a:ext cx="3604260" cy="899795"/>
          </a:xfrm>
          <a:prstGeom prst="rect">
            <a:avLst/>
          </a:prstGeom>
          <a:ln>
            <a:noFill/>
          </a:ln>
        </p:spPr>
      </p:pic>
    </p:spTree>
    <p:extLst>
      <p:ext uri="{BB962C8B-B14F-4D97-AF65-F5344CB8AC3E}">
        <p14:creationId xmlns:p14="http://schemas.microsoft.com/office/powerpoint/2010/main" val="946786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防火墙的功能</a:t>
            </a:r>
          </a:p>
        </p:txBody>
      </p:sp>
      <p:sp>
        <p:nvSpPr>
          <p:cNvPr id="16" name="Freeform 6">
            <a:extLst>
              <a:ext uri="{FF2B5EF4-FFF2-40B4-BE49-F238E27FC236}">
                <a16:creationId xmlns:a16="http://schemas.microsoft.com/office/drawing/2014/main" id="{A8DAE50F-DED6-4AD6-A8C2-8A6D632FCCCC}"/>
              </a:ext>
            </a:extLst>
          </p:cNvPr>
          <p:cNvSpPr>
            <a:spLocks noEditPoints="1"/>
          </p:cNvSpPr>
          <p:nvPr/>
        </p:nvSpPr>
        <p:spPr bwMode="auto">
          <a:xfrm>
            <a:off x="5648327" y="706082"/>
            <a:ext cx="3495675" cy="192841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chemeClr val="accent1"/>
          </a:solidFill>
          <a:ln>
            <a:noFill/>
          </a:ln>
        </p:spPr>
        <p:txBody>
          <a:bodyPr/>
          <a:lstStyle/>
          <a:p>
            <a:endParaRPr lang="zh-CN" altLang="en-US" sz="1800"/>
          </a:p>
        </p:txBody>
      </p:sp>
      <p:sp>
        <p:nvSpPr>
          <p:cNvPr id="17" name="Freeform 7">
            <a:extLst>
              <a:ext uri="{FF2B5EF4-FFF2-40B4-BE49-F238E27FC236}">
                <a16:creationId xmlns:a16="http://schemas.microsoft.com/office/drawing/2014/main" id="{C68BA14A-552A-431A-ADEA-B7B7A56628A3}"/>
              </a:ext>
            </a:extLst>
          </p:cNvPr>
          <p:cNvSpPr>
            <a:spLocks noEditPoints="1"/>
          </p:cNvSpPr>
          <p:nvPr/>
        </p:nvSpPr>
        <p:spPr bwMode="auto">
          <a:xfrm>
            <a:off x="3413127" y="1227102"/>
            <a:ext cx="5730875" cy="157418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chemeClr val="accent2"/>
          </a:solidFill>
          <a:ln>
            <a:noFill/>
          </a:ln>
        </p:spPr>
        <p:txBody>
          <a:bodyPr/>
          <a:lstStyle/>
          <a:p>
            <a:endParaRPr lang="zh-CN" altLang="en-US" sz="1800"/>
          </a:p>
        </p:txBody>
      </p:sp>
      <p:sp>
        <p:nvSpPr>
          <p:cNvPr id="18" name="Freeform 8">
            <a:extLst>
              <a:ext uri="{FF2B5EF4-FFF2-40B4-BE49-F238E27FC236}">
                <a16:creationId xmlns:a16="http://schemas.microsoft.com/office/drawing/2014/main" id="{22C66A70-BDD3-46D7-9AF9-8BCE567241D2}"/>
              </a:ext>
            </a:extLst>
          </p:cNvPr>
          <p:cNvSpPr>
            <a:spLocks noEditPoints="1"/>
          </p:cNvSpPr>
          <p:nvPr/>
        </p:nvSpPr>
        <p:spPr bwMode="auto">
          <a:xfrm>
            <a:off x="2305051" y="2644027"/>
            <a:ext cx="6838950" cy="562322"/>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chemeClr val="accent3"/>
          </a:solidFill>
          <a:ln>
            <a:noFill/>
          </a:ln>
        </p:spPr>
        <p:txBody>
          <a:bodyPr/>
          <a:lstStyle/>
          <a:p>
            <a:endParaRPr lang="zh-CN" altLang="en-US" sz="1800"/>
          </a:p>
        </p:txBody>
      </p:sp>
      <p:sp>
        <p:nvSpPr>
          <p:cNvPr id="19" name="Freeform 9">
            <a:extLst>
              <a:ext uri="{FF2B5EF4-FFF2-40B4-BE49-F238E27FC236}">
                <a16:creationId xmlns:a16="http://schemas.microsoft.com/office/drawing/2014/main" id="{33EA2C15-7B3B-4D08-BE1B-CB7AF7987EEB}"/>
              </a:ext>
            </a:extLst>
          </p:cNvPr>
          <p:cNvSpPr>
            <a:spLocks noEditPoints="1"/>
          </p:cNvSpPr>
          <p:nvPr/>
        </p:nvSpPr>
        <p:spPr bwMode="auto">
          <a:xfrm>
            <a:off x="3413127" y="3045912"/>
            <a:ext cx="5730875" cy="1574184"/>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accent4"/>
          </a:solidFill>
          <a:ln>
            <a:noFill/>
          </a:ln>
        </p:spPr>
        <p:txBody>
          <a:bodyPr/>
          <a:lstStyle/>
          <a:p>
            <a:endParaRPr lang="zh-CN" altLang="en-US" sz="1800"/>
          </a:p>
        </p:txBody>
      </p:sp>
      <p:sp>
        <p:nvSpPr>
          <p:cNvPr id="20" name="Freeform 10">
            <a:extLst>
              <a:ext uri="{FF2B5EF4-FFF2-40B4-BE49-F238E27FC236}">
                <a16:creationId xmlns:a16="http://schemas.microsoft.com/office/drawing/2014/main" id="{4ECCC154-FBA6-4194-A762-A8BB8CD4A45C}"/>
              </a:ext>
            </a:extLst>
          </p:cNvPr>
          <p:cNvSpPr>
            <a:spLocks noEditPoints="1"/>
          </p:cNvSpPr>
          <p:nvPr/>
        </p:nvSpPr>
        <p:spPr bwMode="auto">
          <a:xfrm>
            <a:off x="5648327" y="3215880"/>
            <a:ext cx="3495675" cy="192841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accent1"/>
          </a:solidFill>
          <a:ln>
            <a:noFill/>
          </a:ln>
        </p:spPr>
        <p:txBody>
          <a:bodyPr/>
          <a:lstStyle/>
          <a:p>
            <a:endParaRPr lang="zh-CN" altLang="en-US" sz="1800"/>
          </a:p>
        </p:txBody>
      </p:sp>
      <p:sp>
        <p:nvSpPr>
          <p:cNvPr id="21" name="Rectangle 11">
            <a:extLst>
              <a:ext uri="{FF2B5EF4-FFF2-40B4-BE49-F238E27FC236}">
                <a16:creationId xmlns:a16="http://schemas.microsoft.com/office/drawing/2014/main" id="{7C330996-0DA1-4EE3-A360-2F33B980728F}"/>
              </a:ext>
            </a:extLst>
          </p:cNvPr>
          <p:cNvSpPr>
            <a:spLocks noChangeArrowheads="1"/>
          </p:cNvSpPr>
          <p:nvPr/>
        </p:nvSpPr>
        <p:spPr bwMode="auto">
          <a:xfrm>
            <a:off x="6372225" y="1186074"/>
            <a:ext cx="1295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网络安全的屏障</a:t>
            </a:r>
          </a:p>
        </p:txBody>
      </p:sp>
      <p:sp>
        <p:nvSpPr>
          <p:cNvPr id="22" name="Rectangle 12">
            <a:extLst>
              <a:ext uri="{FF2B5EF4-FFF2-40B4-BE49-F238E27FC236}">
                <a16:creationId xmlns:a16="http://schemas.microsoft.com/office/drawing/2014/main" id="{9F622368-17A2-4CC8-9CA2-1FF80ECD6E14}"/>
              </a:ext>
            </a:extLst>
          </p:cNvPr>
          <p:cNvSpPr>
            <a:spLocks noChangeArrowheads="1"/>
          </p:cNvSpPr>
          <p:nvPr/>
        </p:nvSpPr>
        <p:spPr bwMode="auto">
          <a:xfrm>
            <a:off x="6299857" y="3953073"/>
            <a:ext cx="14401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日志记录与事件通知</a:t>
            </a:r>
          </a:p>
        </p:txBody>
      </p:sp>
      <p:sp>
        <p:nvSpPr>
          <p:cNvPr id="23" name="Rectangle 13">
            <a:extLst>
              <a:ext uri="{FF2B5EF4-FFF2-40B4-BE49-F238E27FC236}">
                <a16:creationId xmlns:a16="http://schemas.microsoft.com/office/drawing/2014/main" id="{00CE2212-9D13-430E-91C0-085BF9527D51}"/>
              </a:ext>
            </a:extLst>
          </p:cNvPr>
          <p:cNvSpPr>
            <a:spLocks noChangeArrowheads="1"/>
          </p:cNvSpPr>
          <p:nvPr/>
        </p:nvSpPr>
        <p:spPr bwMode="auto">
          <a:xfrm>
            <a:off x="4128452" y="1335913"/>
            <a:ext cx="1295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强化网络安全策略</a:t>
            </a:r>
          </a:p>
        </p:txBody>
      </p:sp>
      <p:sp>
        <p:nvSpPr>
          <p:cNvPr id="24" name="Rectangle 14">
            <a:extLst>
              <a:ext uri="{FF2B5EF4-FFF2-40B4-BE49-F238E27FC236}">
                <a16:creationId xmlns:a16="http://schemas.microsoft.com/office/drawing/2014/main" id="{1618AC6B-A750-44F1-B34B-C2E6C7CD5C53}"/>
              </a:ext>
            </a:extLst>
          </p:cNvPr>
          <p:cNvSpPr>
            <a:spLocks noChangeArrowheads="1"/>
          </p:cNvSpPr>
          <p:nvPr/>
        </p:nvSpPr>
        <p:spPr bwMode="auto">
          <a:xfrm>
            <a:off x="4074198" y="3924897"/>
            <a:ext cx="14039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防止内部信息的外泄</a:t>
            </a:r>
          </a:p>
        </p:txBody>
      </p:sp>
      <p:sp>
        <p:nvSpPr>
          <p:cNvPr id="25" name="Rectangle 15">
            <a:extLst>
              <a:ext uri="{FF2B5EF4-FFF2-40B4-BE49-F238E27FC236}">
                <a16:creationId xmlns:a16="http://schemas.microsoft.com/office/drawing/2014/main" id="{6E4D55C5-B059-4AFC-9CB7-1F41F97E152F}"/>
              </a:ext>
            </a:extLst>
          </p:cNvPr>
          <p:cNvSpPr>
            <a:spLocks noChangeArrowheads="1"/>
          </p:cNvSpPr>
          <p:nvPr/>
        </p:nvSpPr>
        <p:spPr bwMode="auto">
          <a:xfrm>
            <a:off x="1187624" y="2832060"/>
            <a:ext cx="12954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监控审计</a:t>
            </a:r>
          </a:p>
        </p:txBody>
      </p:sp>
      <p:sp>
        <p:nvSpPr>
          <p:cNvPr id="26" name="Text Box 16">
            <a:extLst>
              <a:ext uri="{FF2B5EF4-FFF2-40B4-BE49-F238E27FC236}">
                <a16:creationId xmlns:a16="http://schemas.microsoft.com/office/drawing/2014/main" id="{55027671-FC66-4F7F-BB9B-EB153356ABC4}"/>
              </a:ext>
            </a:extLst>
          </p:cNvPr>
          <p:cNvSpPr txBox="1">
            <a:spLocks noChangeArrowheads="1"/>
          </p:cNvSpPr>
          <p:nvPr/>
        </p:nvSpPr>
        <p:spPr bwMode="auto">
          <a:xfrm>
            <a:off x="3530600" y="1316057"/>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2</a:t>
            </a:r>
          </a:p>
        </p:txBody>
      </p:sp>
      <p:sp>
        <p:nvSpPr>
          <p:cNvPr id="27" name="Text Box 17">
            <a:extLst>
              <a:ext uri="{FF2B5EF4-FFF2-40B4-BE49-F238E27FC236}">
                <a16:creationId xmlns:a16="http://schemas.microsoft.com/office/drawing/2014/main" id="{014AB1D4-650F-4B79-9EDE-D54A146602C3}"/>
              </a:ext>
            </a:extLst>
          </p:cNvPr>
          <p:cNvSpPr txBox="1">
            <a:spLocks noChangeArrowheads="1"/>
          </p:cNvSpPr>
          <p:nvPr/>
        </p:nvSpPr>
        <p:spPr bwMode="auto">
          <a:xfrm>
            <a:off x="3530600" y="4156260"/>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4</a:t>
            </a:r>
          </a:p>
        </p:txBody>
      </p:sp>
      <p:sp>
        <p:nvSpPr>
          <p:cNvPr id="28" name="Text Box 18">
            <a:extLst>
              <a:ext uri="{FF2B5EF4-FFF2-40B4-BE49-F238E27FC236}">
                <a16:creationId xmlns:a16="http://schemas.microsoft.com/office/drawing/2014/main" id="{2505B466-64A7-4BE3-AB14-B0DCD6B47928}"/>
              </a:ext>
            </a:extLst>
          </p:cNvPr>
          <p:cNvSpPr txBox="1">
            <a:spLocks noChangeArrowheads="1"/>
          </p:cNvSpPr>
          <p:nvPr/>
        </p:nvSpPr>
        <p:spPr bwMode="auto">
          <a:xfrm>
            <a:off x="5772150" y="1152444"/>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1</a:t>
            </a:r>
          </a:p>
        </p:txBody>
      </p:sp>
      <p:sp>
        <p:nvSpPr>
          <p:cNvPr id="29" name="Text Box 19">
            <a:extLst>
              <a:ext uri="{FF2B5EF4-FFF2-40B4-BE49-F238E27FC236}">
                <a16:creationId xmlns:a16="http://schemas.microsoft.com/office/drawing/2014/main" id="{80713E6C-36A8-4E55-91CA-23422B246FD6}"/>
              </a:ext>
            </a:extLst>
          </p:cNvPr>
          <p:cNvSpPr txBox="1">
            <a:spLocks noChangeArrowheads="1"/>
          </p:cNvSpPr>
          <p:nvPr/>
        </p:nvSpPr>
        <p:spPr bwMode="auto">
          <a:xfrm>
            <a:off x="5772150" y="4334169"/>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a:solidFill>
                  <a:schemeClr val="tx1">
                    <a:lumMod val="75000"/>
                    <a:lumOff val="25000"/>
                  </a:schemeClr>
                </a:solidFill>
              </a:rPr>
              <a:t>5</a:t>
            </a:r>
          </a:p>
        </p:txBody>
      </p:sp>
      <p:sp>
        <p:nvSpPr>
          <p:cNvPr id="30" name="Text Box 20">
            <a:extLst>
              <a:ext uri="{FF2B5EF4-FFF2-40B4-BE49-F238E27FC236}">
                <a16:creationId xmlns:a16="http://schemas.microsoft.com/office/drawing/2014/main" id="{30291036-442D-496A-88C7-C640AB9CAF8F}"/>
              </a:ext>
            </a:extLst>
          </p:cNvPr>
          <p:cNvSpPr txBox="1">
            <a:spLocks noChangeArrowheads="1"/>
          </p:cNvSpPr>
          <p:nvPr/>
        </p:nvSpPr>
        <p:spPr bwMode="auto">
          <a:xfrm>
            <a:off x="2419350" y="2740924"/>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3</a:t>
            </a:r>
          </a:p>
        </p:txBody>
      </p:sp>
    </p:spTree>
    <p:extLst>
      <p:ext uri="{BB962C8B-B14F-4D97-AF65-F5344CB8AC3E}">
        <p14:creationId xmlns:p14="http://schemas.microsoft.com/office/powerpoint/2010/main" val="695876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500"/>
                                        <p:tgtEl>
                                          <p:spTgt spid="18"/>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right)">
                                      <p:cBhvr>
                                        <p:cTn id="55" dur="500"/>
                                        <p:tgtEl>
                                          <p:spTgt spid="19"/>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22" presetClass="entr" presetSubtype="2"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right)">
                                      <p:cBhvr>
                                        <p:cTn id="71" dur="500"/>
                                        <p:tgtEl>
                                          <p:spTgt spid="20"/>
                                        </p:tgtEl>
                                      </p:cBhvr>
                                    </p:animEffect>
                                  </p:childTnLst>
                                </p:cTn>
                              </p:par>
                            </p:childTnLst>
                          </p:cTn>
                        </p:par>
                        <p:par>
                          <p:cTn id="72" fill="hold">
                            <p:stCondLst>
                              <p:cond delay="8500"/>
                            </p:stCondLst>
                            <p:childTnLst>
                              <p:par>
                                <p:cTn id="73" presetID="53" presetClass="entr" presetSubtype="16"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ppt_w</p:attrName>
                                        </p:attrNameLst>
                                      </p:cBhvr>
                                      <p:tavLst>
                                        <p:tav tm="0">
                                          <p:val>
                                            <p:fltVal val="0"/>
                                          </p:val>
                                        </p:tav>
                                        <p:tav tm="100000">
                                          <p:val>
                                            <p:strVal val="#ppt_w"/>
                                          </p:val>
                                        </p:tav>
                                      </p:tavLst>
                                    </p:anim>
                                    <p:anim calcmode="lin" valueType="num">
                                      <p:cBhvr>
                                        <p:cTn id="76" dur="500" fill="hold"/>
                                        <p:tgtEl>
                                          <p:spTgt spid="29"/>
                                        </p:tgtEl>
                                        <p:attrNameLst>
                                          <p:attrName>ppt_h</p:attrName>
                                        </p:attrNameLst>
                                      </p:cBhvr>
                                      <p:tavLst>
                                        <p:tav tm="0">
                                          <p:val>
                                            <p:fltVal val="0"/>
                                          </p:val>
                                        </p:tav>
                                        <p:tav tm="100000">
                                          <p:val>
                                            <p:strVal val="#ppt_h"/>
                                          </p:val>
                                        </p:tav>
                                      </p:tavLst>
                                    </p:anim>
                                    <p:animEffect transition="in" filter="fade">
                                      <p:cBhvr>
                                        <p:cTn id="77" dur="500"/>
                                        <p:tgtEl>
                                          <p:spTgt spid="29"/>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防火墙的基本原理</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602981" y="3415892"/>
            <a:ext cx="7938033" cy="1296144"/>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4" y="1919640"/>
              <a:ext cx="9604929" cy="504151"/>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正常我们看到的防火墙是软硬件一体的网络安全设备，它像路由器一样，部署在两个或多个网络之间，和路由器不同的是，它默认是不转发数据的，起到隔绝和限制网络通信的作用。可通过配置相应的安全策略来允许特定的访问，用来保护某些重点信息设备的安全访问。</a:t>
              </a:r>
            </a:p>
          </p:txBody>
        </p:sp>
      </p:grpSp>
      <p:pic>
        <p:nvPicPr>
          <p:cNvPr id="16" name="图片 15">
            <a:extLst>
              <a:ext uri="{FF2B5EF4-FFF2-40B4-BE49-F238E27FC236}">
                <a16:creationId xmlns:a16="http://schemas.microsoft.com/office/drawing/2014/main" id="{39DD5345-CEDC-4ADC-9FA9-FA5D63E8915C}"/>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431413" y="1135640"/>
            <a:ext cx="4281170" cy="1799590"/>
          </a:xfrm>
          <a:prstGeom prst="rect">
            <a:avLst/>
          </a:prstGeom>
          <a:noFill/>
          <a:ln>
            <a:noFill/>
          </a:ln>
        </p:spPr>
      </p:pic>
    </p:spTree>
    <p:extLst>
      <p:ext uri="{BB962C8B-B14F-4D97-AF65-F5344CB8AC3E}">
        <p14:creationId xmlns:p14="http://schemas.microsoft.com/office/powerpoint/2010/main" val="349158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防火墙的基本配置方法</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602983" y="1419622"/>
            <a:ext cx="7938033"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4" y="2044951"/>
              <a:ext cx="9604929" cy="987430"/>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防火墙一般存在多个接口用于连接不同的网络，而各个接口隶属于不同的区域，我们把这些区域叫做安全区域。所谓的安全策略，就是控制区域之间通讯的规则，即防火墙允许合法的数据流量通过防火墙的不同区域是由安全策略来配置的。安全策略，也叫域间安全策略，它由源</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地址、源端口、目标</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地址、目标端口等元素构成，最后附带有匹配安全策略的动作，即放行或禁止。默认的防火墙安全策略是所有区域之间的任何地址，任何端口都是禁止通讯的，所以一般配置的安全策略是将允许的流量放行。</a:t>
              </a:r>
            </a:p>
          </p:txBody>
        </p:sp>
      </p:grpSp>
    </p:spTree>
    <p:extLst>
      <p:ext uri="{BB962C8B-B14F-4D97-AF65-F5344CB8AC3E}">
        <p14:creationId xmlns:p14="http://schemas.microsoft.com/office/powerpoint/2010/main" val="27193286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）接口与安全区域</a:t>
            </a: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panose="020B0503020204020204" pitchFamily="34" charset="-122"/>
              <a:ea typeface="微软雅黑" panose="020B0503020204020204" pitchFamily="34"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panose="020B0503020204020204" pitchFamily="34" charset="-122"/>
              <a:ea typeface="微软雅黑" panose="020B0503020204020204" pitchFamily="34"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655735" y="1529039"/>
            <a:ext cx="3484217" cy="2427459"/>
          </a:xfrm>
          <a:prstGeom prst="rect">
            <a:avLst/>
          </a:prstGeom>
          <a:noFill/>
          <a:ln w="3175">
            <a:noFill/>
            <a:prstDash val="dash"/>
          </a:ln>
        </p:spPr>
        <p:txBody>
          <a:bodyPr wrap="square" lIns="63500" tIns="25400" rIns="63500" bIns="25400" anchor="ctr" anchorCtr="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3600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防火墙用于隔离网络间访问，那么防火墙如何识别不同网络呢？答案就是安全区域（</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Security Zone</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）。通过将防火墙各接口划分到不同的安全区域，从而将接口连接的网络划分为不同的安全级别。防火墙上的接口必须加入安全区域（部分机型的独立管理口除外）才能处理流量。</a:t>
            </a:r>
            <a:endPar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indent="3600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接口加入安全区域代表接口所连接的网络加入安全区域，而不是指接口本身。</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1" name="图片 10">
            <a:extLst>
              <a:ext uri="{FF2B5EF4-FFF2-40B4-BE49-F238E27FC236}">
                <a16:creationId xmlns:a16="http://schemas.microsoft.com/office/drawing/2014/main" id="{FA8870E5-D355-41C7-90BE-F17E1F5CEE14}"/>
              </a:ext>
            </a:extLst>
          </p:cNvPr>
          <p:cNvPicPr/>
          <p:nvPr/>
        </p:nvPicPr>
        <p:blipFill>
          <a:blip r:embed="rId5" cstate="print">
            <a:extLst>
              <a:ext uri="{28A0092B-C50C-407E-A947-70E740481C1C}">
                <a14:useLocalDpi xmlns:a14="http://schemas.microsoft.com/office/drawing/2010/main" val="0"/>
              </a:ext>
            </a:extLst>
          </a:blip>
          <a:srcRect/>
          <a:stretch>
            <a:fillRect/>
          </a:stretch>
        </p:blipFill>
        <p:spPr>
          <a:xfrm>
            <a:off x="5184068" y="1539024"/>
            <a:ext cx="2952328" cy="1795795"/>
          </a:xfrm>
          <a:prstGeom prst="rect">
            <a:avLst/>
          </a:prstGeom>
          <a:noFill/>
        </p:spPr>
      </p:pic>
      <p:sp>
        <p:nvSpPr>
          <p:cNvPr id="15" name="文本框 14">
            <a:extLst>
              <a:ext uri="{FF2B5EF4-FFF2-40B4-BE49-F238E27FC236}">
                <a16:creationId xmlns:a16="http://schemas.microsoft.com/office/drawing/2014/main" id="{C623EAB4-6727-4F43-A2BE-E5826918A4EE}"/>
              </a:ext>
            </a:extLst>
          </p:cNvPr>
          <p:cNvSpPr txBox="1"/>
          <p:nvPr/>
        </p:nvSpPr>
        <p:spPr>
          <a:xfrm>
            <a:off x="5544108" y="3565791"/>
            <a:ext cx="2376264" cy="276999"/>
          </a:xfrm>
          <a:prstGeom prst="rect">
            <a:avLst/>
          </a:prstGeom>
          <a:noFill/>
        </p:spPr>
        <p:txBody>
          <a:bodyPr wrap="square">
            <a:spAutoFit/>
          </a:bodyPr>
          <a:lstStyle/>
          <a:p>
            <a:r>
              <a:rPr lang="zh-CN" altLang="en-US" sz="1200" dirty="0">
                <a:latin typeface="微软雅黑" panose="020B0503020204020204" pitchFamily="34" charset="-122"/>
                <a:ea typeface="微软雅黑" panose="020B0503020204020204" pitchFamily="34" charset="-122"/>
              </a:rPr>
              <a:t>防火墙的接口、网络、安全区域</a:t>
            </a:r>
          </a:p>
        </p:txBody>
      </p:sp>
    </p:spTree>
    <p:extLst>
      <p:ext uri="{BB962C8B-B14F-4D97-AF65-F5344CB8AC3E}">
        <p14:creationId xmlns:p14="http://schemas.microsoft.com/office/powerpoint/2010/main" val="1967584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）接口与安全区域</a:t>
            </a: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panose="020B0503020204020204" pitchFamily="34" charset="-122"/>
              <a:ea typeface="微软雅黑" panose="020B0503020204020204" pitchFamily="34"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panose="020B0503020204020204" pitchFamily="34" charset="-122"/>
              <a:ea typeface="微软雅黑" panose="020B0503020204020204" pitchFamily="34"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655735" y="1529039"/>
            <a:ext cx="3484217" cy="2427459"/>
          </a:xfrm>
          <a:prstGeom prst="rect">
            <a:avLst/>
          </a:prstGeom>
          <a:noFill/>
          <a:ln w="3175">
            <a:noFill/>
            <a:prstDash val="dash"/>
          </a:ln>
        </p:spPr>
        <p:txBody>
          <a:bodyPr wrap="square" lIns="63500" tIns="25400" rIns="63500" bIns="25400" anchor="ctr" anchorCtr="0">
            <a:normAutofit fontScale="77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2880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防火墙缺省存在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trust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dmz</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untrust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local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四个安全区域，区域的命名只是一个习惯，并没有任何意义，</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trust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区域一般用作内网接入，</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dmz</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区域用于服务器接入，</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untrust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用于互联网接入，</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local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区域是个特殊区域，它代表防火墙本身，不能添加任何接口，而所有的本地接口，都隐含属于该区域，凡是由防火墙主动发出的报文均可认为是从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local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安全区域发出，凡是接收方是防火墙的报文（非转发报文）均可认为是由</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local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安全区域接收。</a:t>
            </a:r>
            <a:endPar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indent="2880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一个接口只能加入到一个安全区域，一个安全区域下可以加入多个接口。同时，接口不仅限于物理接口，也可以是逻辑接口，比如我们在任务</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中提到的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VLAN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接口等。</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文本框 14">
            <a:extLst>
              <a:ext uri="{FF2B5EF4-FFF2-40B4-BE49-F238E27FC236}">
                <a16:creationId xmlns:a16="http://schemas.microsoft.com/office/drawing/2014/main" id="{C623EAB4-6727-4F43-A2BE-E5826918A4EE}"/>
              </a:ext>
            </a:extLst>
          </p:cNvPr>
          <p:cNvSpPr txBox="1"/>
          <p:nvPr/>
        </p:nvSpPr>
        <p:spPr>
          <a:xfrm>
            <a:off x="5886146" y="3662903"/>
            <a:ext cx="1692188" cy="276999"/>
          </a:xfrm>
          <a:prstGeom prst="rect">
            <a:avLst/>
          </a:prstGeom>
          <a:noFill/>
        </p:spPr>
        <p:txBody>
          <a:bodyPr wrap="square">
            <a:spAutoFit/>
          </a:bodyPr>
          <a:lstStyle/>
          <a:p>
            <a:r>
              <a:rPr lang="zh-CN" altLang="en-US" sz="1200" dirty="0">
                <a:latin typeface="微软雅黑" panose="020B0503020204020204" pitchFamily="34" charset="-122"/>
                <a:ea typeface="微软雅黑" panose="020B0503020204020204" pitchFamily="34" charset="-122"/>
              </a:rPr>
              <a:t>防火墙划分安全区域</a:t>
            </a:r>
          </a:p>
        </p:txBody>
      </p:sp>
      <p:pic>
        <p:nvPicPr>
          <p:cNvPr id="10" name="图片 9">
            <a:extLst>
              <a:ext uri="{FF2B5EF4-FFF2-40B4-BE49-F238E27FC236}">
                <a16:creationId xmlns:a16="http://schemas.microsoft.com/office/drawing/2014/main" id="{22A4209F-F40B-49A4-BDCA-6E28FB9A5C8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a:xfrm>
            <a:off x="5418094" y="1314263"/>
            <a:ext cx="2628292" cy="2149662"/>
          </a:xfrm>
          <a:prstGeom prst="rect">
            <a:avLst/>
          </a:prstGeom>
          <a:noFill/>
          <a:ln>
            <a:noFill/>
          </a:ln>
        </p:spPr>
      </p:pic>
    </p:spTree>
    <p:extLst>
      <p:ext uri="{BB962C8B-B14F-4D97-AF65-F5344CB8AC3E}">
        <p14:creationId xmlns:p14="http://schemas.microsoft.com/office/powerpoint/2010/main" val="3925294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）安全策略</a:t>
            </a: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panose="020B0503020204020204" pitchFamily="34" charset="-122"/>
              <a:ea typeface="微软雅黑" panose="020B0503020204020204" pitchFamily="34"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panose="020B0503020204020204" pitchFamily="34" charset="-122"/>
              <a:ea typeface="微软雅黑" panose="020B0503020204020204" pitchFamily="34"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765782" y="1529039"/>
            <a:ext cx="3484217" cy="2427459"/>
          </a:xfrm>
          <a:prstGeom prst="rect">
            <a:avLst/>
          </a:prstGeom>
          <a:noFill/>
          <a:ln w="3175">
            <a:noFill/>
            <a:prstDash val="dash"/>
          </a:ln>
        </p:spPr>
        <p:txBody>
          <a:bodyPr wrap="square" lIns="63500" tIns="25400" rIns="63500" bIns="25400" anchor="ctr" anchorCtr="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防火墙通过规则控制流量，这个规则在防火墙上被称为“安全策略”。安全策略是防火墙产品的一个基本概念和核心功能，防火墙通过安全策略来提供安全管控能力。</a:t>
            </a:r>
            <a:endPar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安全策略由匹配条件、动作组成，对于下一代防火墙，还具有内容安全配置等功能，针对允许通过的流量可以进一步做反病毒、入侵防御等内容安全检测。只有匹配安全策略的数据包才能通过防火墙进行转发。</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panose="020B0503020204020204" pitchFamily="34" charset="-122"/>
              <a:ea typeface="微软雅黑" panose="020B0503020204020204" pitchFamily="34" charset="-122"/>
              <a:sym typeface="+mn-ea"/>
            </a:endParaRPr>
          </a:p>
        </p:txBody>
      </p:sp>
      <p:sp>
        <p:nvSpPr>
          <p:cNvPr id="9" name="矩形 14">
            <a:extLst>
              <a:ext uri="{FF2B5EF4-FFF2-40B4-BE49-F238E27FC236}">
                <a16:creationId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panose="020B0503020204020204" pitchFamily="34" charset="-122"/>
              <a:ea typeface="微软雅黑" panose="020B0503020204020204" pitchFamily="34" charset="-122"/>
              <a:sym typeface="+mn-ea"/>
            </a:endParaRPr>
          </a:p>
        </p:txBody>
      </p:sp>
      <p:sp>
        <p:nvSpPr>
          <p:cNvPr id="10" name="Title 6">
            <a:extLst>
              <a:ext uri="{FF2B5EF4-FFF2-40B4-BE49-F238E27FC236}">
                <a16:creationId xmlns:a16="http://schemas.microsoft.com/office/drawing/2014/main" id="{D3EABFFD-51C2-4ECE-9B33-A2F0A9B0B144}"/>
              </a:ext>
            </a:extLst>
          </p:cNvPr>
          <p:cNvSpPr txBox="1"/>
          <p:nvPr>
            <p:custDataLst>
              <p:tags r:id="rId6"/>
            </p:custDataLst>
          </p:nvPr>
        </p:nvSpPr>
        <p:spPr>
          <a:xfrm>
            <a:off x="5158270" y="1523254"/>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1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一条安全策略中的匹配条件越具体，其所描述的流量越精确。你可以只使用五元组（源</a:t>
            </a:r>
            <a:r>
              <a:rPr lang="en-US" altLang="zh-CN" sz="11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1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目的</a:t>
            </a:r>
            <a:r>
              <a:rPr lang="en-US" altLang="zh-CN" sz="11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1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地址、端口、协议）作为匹配条件，也可以利用防火墙的应用识别、用户识别能力，更精确、更方便地配置安全策略。</a:t>
            </a:r>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华为防火墙安全策略配置</a:t>
            </a:r>
          </a:p>
        </p:txBody>
      </p:sp>
      <p:pic>
        <p:nvPicPr>
          <p:cNvPr id="11" name="图片 10">
            <a:extLst>
              <a:ext uri="{FF2B5EF4-FFF2-40B4-BE49-F238E27FC236}">
                <a16:creationId xmlns:a16="http://schemas.microsoft.com/office/drawing/2014/main" id="{D5F603DF-5754-4C26-BFC8-F41ABA65338B}"/>
              </a:ext>
            </a:extLst>
          </p:cNvPr>
          <p:cNvPicPr/>
          <p:nvPr/>
        </p:nvPicPr>
        <p:blipFill>
          <a:blip r:embed="rId2">
            <a:extLst>
              <a:ext uri="{28A0092B-C50C-407E-A947-70E740481C1C}">
                <a14:useLocalDpi xmlns:a14="http://schemas.microsoft.com/office/drawing/2010/main" val="0"/>
              </a:ext>
            </a:extLst>
          </a:blip>
          <a:srcRect l="861" t="945" r="741" b="1025"/>
          <a:stretch>
            <a:fillRect/>
          </a:stretch>
        </p:blipFill>
        <p:spPr>
          <a:xfrm>
            <a:off x="1901478" y="807554"/>
            <a:ext cx="5341044" cy="4164806"/>
          </a:xfrm>
          <a:prstGeom prst="rect">
            <a:avLst/>
          </a:prstGeom>
          <a:noFill/>
          <a:ln>
            <a:noFill/>
          </a:ln>
        </p:spPr>
      </p:pic>
    </p:spTree>
    <p:extLst>
      <p:ext uri="{BB962C8B-B14F-4D97-AF65-F5344CB8AC3E}">
        <p14:creationId xmlns:p14="http://schemas.microsoft.com/office/powerpoint/2010/main" val="1326418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防火墙安全策略类型</a:t>
            </a:r>
          </a:p>
        </p:txBody>
      </p:sp>
      <p:graphicFrame>
        <p:nvGraphicFramePr>
          <p:cNvPr id="4" name="表格 3">
            <a:extLst>
              <a:ext uri="{FF2B5EF4-FFF2-40B4-BE49-F238E27FC236}">
                <a16:creationId xmlns:a16="http://schemas.microsoft.com/office/drawing/2014/main" id="{CBCB4D65-68DF-4261-AB9A-E872CBCEFECD}"/>
              </a:ext>
            </a:extLst>
          </p:cNvPr>
          <p:cNvGraphicFramePr>
            <a:graphicFrameLocks noGrp="1"/>
          </p:cNvGraphicFramePr>
          <p:nvPr>
            <p:extLst>
              <p:ext uri="{D42A27DB-BD31-4B8C-83A1-F6EECF244321}">
                <p14:modId xmlns:p14="http://schemas.microsoft.com/office/powerpoint/2010/main" val="3586835017"/>
              </p:ext>
            </p:extLst>
          </p:nvPr>
        </p:nvGraphicFramePr>
        <p:xfrm>
          <a:off x="618227" y="1671650"/>
          <a:ext cx="7907546" cy="2520279"/>
        </p:xfrm>
        <a:graphic>
          <a:graphicData uri="http://schemas.openxmlformats.org/drawingml/2006/table">
            <a:tbl>
              <a:tblPr firstRow="1" firstCol="1" bandRow="1">
                <a:tableStyleId>{5C22544A-7EE6-4342-B048-85BDC9FD1C3A}</a:tableStyleId>
              </a:tblPr>
              <a:tblGrid>
                <a:gridCol w="962294">
                  <a:extLst>
                    <a:ext uri="{9D8B030D-6E8A-4147-A177-3AD203B41FA5}">
                      <a16:colId xmlns:a16="http://schemas.microsoft.com/office/drawing/2014/main" val="3302580038"/>
                    </a:ext>
                  </a:extLst>
                </a:gridCol>
                <a:gridCol w="929345">
                  <a:extLst>
                    <a:ext uri="{9D8B030D-6E8A-4147-A177-3AD203B41FA5}">
                      <a16:colId xmlns:a16="http://schemas.microsoft.com/office/drawing/2014/main" val="1400040049"/>
                    </a:ext>
                  </a:extLst>
                </a:gridCol>
                <a:gridCol w="809614">
                  <a:extLst>
                    <a:ext uri="{9D8B030D-6E8A-4147-A177-3AD203B41FA5}">
                      <a16:colId xmlns:a16="http://schemas.microsoft.com/office/drawing/2014/main" val="3917668011"/>
                    </a:ext>
                  </a:extLst>
                </a:gridCol>
                <a:gridCol w="945819">
                  <a:extLst>
                    <a:ext uri="{9D8B030D-6E8A-4147-A177-3AD203B41FA5}">
                      <a16:colId xmlns:a16="http://schemas.microsoft.com/office/drawing/2014/main" val="2989417155"/>
                    </a:ext>
                  </a:extLst>
                </a:gridCol>
                <a:gridCol w="1214421">
                  <a:extLst>
                    <a:ext uri="{9D8B030D-6E8A-4147-A177-3AD203B41FA5}">
                      <a16:colId xmlns:a16="http://schemas.microsoft.com/office/drawing/2014/main" val="3019001663"/>
                    </a:ext>
                  </a:extLst>
                </a:gridCol>
                <a:gridCol w="1350626">
                  <a:extLst>
                    <a:ext uri="{9D8B030D-6E8A-4147-A177-3AD203B41FA5}">
                      <a16:colId xmlns:a16="http://schemas.microsoft.com/office/drawing/2014/main" val="3129333656"/>
                    </a:ext>
                  </a:extLst>
                </a:gridCol>
                <a:gridCol w="809614">
                  <a:extLst>
                    <a:ext uri="{9D8B030D-6E8A-4147-A177-3AD203B41FA5}">
                      <a16:colId xmlns:a16="http://schemas.microsoft.com/office/drawing/2014/main" val="1511914498"/>
                    </a:ext>
                  </a:extLst>
                </a:gridCol>
                <a:gridCol w="885813">
                  <a:extLst>
                    <a:ext uri="{9D8B030D-6E8A-4147-A177-3AD203B41FA5}">
                      <a16:colId xmlns:a16="http://schemas.microsoft.com/office/drawing/2014/main" val="3155697238"/>
                    </a:ext>
                  </a:extLst>
                </a:gridCol>
              </a:tblGrid>
              <a:tr h="840093">
                <a:tc>
                  <a:txBody>
                    <a:bodyPr/>
                    <a:lstStyle/>
                    <a:p>
                      <a:pPr algn="ctr"/>
                      <a:r>
                        <a:rPr lang="zh-CN" sz="1050" kern="0">
                          <a:effectLst/>
                        </a:rPr>
                        <a:t>类型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名称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源安全区域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目的安全区域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源地址</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目的地址</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服务</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50" kern="0">
                          <a:effectLst/>
                        </a:rPr>
                        <a:t>动作</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41504645"/>
                  </a:ext>
                </a:extLst>
              </a:tr>
              <a:tr h="840093">
                <a:tc>
                  <a:txBody>
                    <a:bodyPr/>
                    <a:lstStyle/>
                    <a:p>
                      <a:pPr algn="ctr"/>
                      <a:r>
                        <a:rPr lang="zh-CN" sz="1050" kern="0">
                          <a:effectLst/>
                        </a:rPr>
                        <a:t>穿墙安全策略</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Internet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Trust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Untrust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192.168.0.0/24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Any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Any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Permit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55879144"/>
                  </a:ext>
                </a:extLst>
              </a:tr>
              <a:tr h="840093">
                <a:tc>
                  <a:txBody>
                    <a:bodyPr/>
                    <a:lstStyle/>
                    <a:p>
                      <a:pPr algn="ctr"/>
                      <a:r>
                        <a:rPr lang="zh-CN" sz="1050" kern="0">
                          <a:effectLst/>
                        </a:rPr>
                        <a:t>本地安全策略</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Manage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Trust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Local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192.168.0.1/32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192.168.0.254/32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a:effectLst/>
                        </a:rPr>
                        <a:t>telnet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50" kern="0" dirty="0">
                          <a:effectLst/>
                        </a:rPr>
                        <a:t>Permit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90043791"/>
                  </a:ext>
                </a:extLst>
              </a:tr>
            </a:tbl>
          </a:graphicData>
        </a:graphic>
      </p:graphicFrame>
    </p:spTree>
    <p:extLst>
      <p:ext uri="{BB962C8B-B14F-4D97-AF65-F5344CB8AC3E}">
        <p14:creationId xmlns:p14="http://schemas.microsoft.com/office/powerpoint/2010/main" val="9343163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1571526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431540" y="987574"/>
            <a:ext cx="8316924" cy="3924436"/>
            <a:chOff x="1331635" y="1851166"/>
            <a:chExt cx="9867900" cy="1489667"/>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31635" y="1851166"/>
              <a:ext cx="9867900" cy="1489667"/>
              <a:chOff x="1331635" y="1851166"/>
              <a:chExt cx="9867900" cy="1489667"/>
            </a:xfrm>
          </p:grpSpPr>
          <p:sp>
            <p:nvSpPr>
              <p:cNvPr id="24" name="矩形: 圆角 23">
                <a:extLst>
                  <a:ext uri="{FF2B5EF4-FFF2-40B4-BE49-F238E27FC236}">
                    <a16:creationId xmlns:a16="http://schemas.microsoft.com/office/drawing/2014/main" id="{B07DDB2F-5412-4359-9150-FAADF199DBFA}"/>
                  </a:ext>
                </a:extLst>
              </p:cNvPr>
              <p:cNvSpPr/>
              <p:nvPr/>
            </p:nvSpPr>
            <p:spPr>
              <a:xfrm>
                <a:off x="1331635" y="18511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95432" y="1892166"/>
              <a:ext cx="9604928" cy="1385509"/>
            </a:xfrm>
            <a:prstGeom prst="rect">
              <a:avLst/>
            </a:prstGeom>
            <a:noFill/>
          </p:spPr>
          <p:txBody>
            <a:bodyPr wrap="square" rtlCol="0">
              <a:spAutoFit/>
            </a:bodyPr>
            <a:lstStyle/>
            <a:p>
              <a:pPr indent="486000">
                <a:lnSpc>
                  <a:spcPct val="150000"/>
                </a:lnSpc>
              </a:pPr>
              <a:r>
                <a:rPr lang="en-US" altLang="zh-CN" sz="1200" dirty="0">
                  <a:solidFill>
                    <a:schemeClr val="tx1">
                      <a:lumMod val="85000"/>
                      <a:lumOff val="15000"/>
                    </a:schemeClr>
                  </a:solidFill>
                  <a:latin typeface="+mn-ea"/>
                </a:rPr>
                <a:t>Windows Defender</a:t>
              </a:r>
              <a:r>
                <a:rPr lang="zh-CN" altLang="en-US" sz="1200" dirty="0">
                  <a:solidFill>
                    <a:schemeClr val="tx1">
                      <a:lumMod val="85000"/>
                      <a:lumOff val="15000"/>
                    </a:schemeClr>
                  </a:solidFill>
                  <a:latin typeface="+mn-ea"/>
                </a:rPr>
                <a:t>防火墙可以根据每个网络数据包的特征来阻止或允许流量，源或目标</a:t>
              </a:r>
              <a:r>
                <a:rPr lang="en-US" altLang="zh-CN" sz="1200" dirty="0">
                  <a:solidFill>
                    <a:schemeClr val="tx1">
                      <a:lumMod val="85000"/>
                      <a:lumOff val="15000"/>
                    </a:schemeClr>
                  </a:solidFill>
                  <a:latin typeface="+mn-ea"/>
                </a:rPr>
                <a:t>IP</a:t>
              </a:r>
              <a:r>
                <a:rPr lang="zh-CN" altLang="en-US" sz="1200" dirty="0">
                  <a:solidFill>
                    <a:schemeClr val="tx1">
                      <a:lumMod val="85000"/>
                      <a:lumOff val="15000"/>
                    </a:schemeClr>
                  </a:solidFill>
                  <a:latin typeface="+mn-ea"/>
                </a:rPr>
                <a:t>地址、源或目标端口号、接收入站数据包的设备上的程序等。</a:t>
              </a:r>
            </a:p>
            <a:p>
              <a:pPr indent="486000">
                <a:lnSpc>
                  <a:spcPct val="150000"/>
                </a:lnSpc>
              </a:pPr>
              <a:r>
                <a:rPr lang="zh-CN" altLang="en-US" sz="1200" dirty="0">
                  <a:solidFill>
                    <a:schemeClr val="tx1">
                      <a:lumMod val="85000"/>
                      <a:lumOff val="15000"/>
                    </a:schemeClr>
                  </a:solidFill>
                  <a:latin typeface="+mn-ea"/>
                </a:rPr>
                <a:t>默认情况下，大多数程序不需要特定的防火墙规则。</a:t>
              </a:r>
              <a:r>
                <a:rPr lang="en-US" altLang="zh-CN" sz="1200" dirty="0">
                  <a:solidFill>
                    <a:schemeClr val="tx1">
                      <a:lumMod val="85000"/>
                      <a:lumOff val="15000"/>
                    </a:schemeClr>
                  </a:solidFill>
                  <a:latin typeface="+mn-ea"/>
                </a:rPr>
                <a:t>Windows</a:t>
              </a:r>
              <a:r>
                <a:rPr lang="zh-CN" altLang="en-US" sz="1200" dirty="0">
                  <a:solidFill>
                    <a:schemeClr val="tx1">
                      <a:lumMod val="85000"/>
                      <a:lumOff val="15000"/>
                    </a:schemeClr>
                  </a:solidFill>
                  <a:latin typeface="+mn-ea"/>
                </a:rPr>
                <a:t>会对大多数当代应用程序的默认行为放行：</a:t>
              </a:r>
            </a:p>
            <a:p>
              <a:pPr indent="486000">
                <a:lnSpc>
                  <a:spcPct val="150000"/>
                </a:lnSpc>
              </a:pPr>
              <a:r>
                <a:rPr lang="zh-CN" altLang="en-US" sz="1200" dirty="0">
                  <a:solidFill>
                    <a:schemeClr val="tx1">
                      <a:lumMod val="85000"/>
                      <a:lumOff val="15000"/>
                    </a:schemeClr>
                  </a:solidFill>
                  <a:latin typeface="+mn-ea"/>
                </a:rPr>
                <a:t>（</a:t>
              </a:r>
              <a:r>
                <a:rPr lang="en-US" altLang="zh-CN" sz="1200" dirty="0">
                  <a:solidFill>
                    <a:schemeClr val="tx1">
                      <a:lumMod val="85000"/>
                      <a:lumOff val="15000"/>
                    </a:schemeClr>
                  </a:solidFill>
                  <a:latin typeface="+mn-ea"/>
                </a:rPr>
                <a:t>1</a:t>
              </a:r>
              <a:r>
                <a:rPr lang="zh-CN" altLang="en-US" sz="1200" dirty="0">
                  <a:solidFill>
                    <a:schemeClr val="tx1">
                      <a:lumMod val="85000"/>
                      <a:lumOff val="15000"/>
                    </a:schemeClr>
                  </a:solidFill>
                  <a:latin typeface="+mn-ea"/>
                </a:rPr>
                <a:t>）在客户端设备上，默认防火墙行为已支持典型的客户端程序。在安装过程中，程序会为你创建任何必需的规则。仅当客户端程序必须能够接收来自另一台设备的未经请求的入站网络流量时，才需要创建规则。</a:t>
              </a:r>
            </a:p>
            <a:p>
              <a:pPr indent="486000">
                <a:lnSpc>
                  <a:spcPct val="150000"/>
                </a:lnSpc>
              </a:pPr>
              <a:r>
                <a:rPr lang="zh-CN" altLang="en-US" sz="1200" dirty="0">
                  <a:solidFill>
                    <a:schemeClr val="tx1">
                      <a:lumMod val="85000"/>
                      <a:lumOff val="15000"/>
                    </a:schemeClr>
                  </a:solidFill>
                  <a:latin typeface="+mn-ea"/>
                </a:rPr>
                <a:t>（</a:t>
              </a:r>
              <a:r>
                <a:rPr lang="en-US" altLang="zh-CN" sz="1200" dirty="0">
                  <a:solidFill>
                    <a:schemeClr val="tx1">
                      <a:lumMod val="85000"/>
                      <a:lumOff val="15000"/>
                    </a:schemeClr>
                  </a:solidFill>
                  <a:latin typeface="+mn-ea"/>
                </a:rPr>
                <a:t>2</a:t>
              </a:r>
              <a:r>
                <a:rPr lang="zh-CN" altLang="en-US" sz="1200" dirty="0">
                  <a:solidFill>
                    <a:schemeClr val="tx1">
                      <a:lumMod val="85000"/>
                      <a:lumOff val="15000"/>
                    </a:schemeClr>
                  </a:solidFill>
                  <a:latin typeface="+mn-ea"/>
                </a:rPr>
                <a:t>）安装必须接受未经请求的入站网络流量的服务器程序时，安装程序可能会为你在服务器上创建或启用相应的规则。例如，安装服务器角色时，会自动创建并启用相应的防火墙规则。</a:t>
              </a:r>
            </a:p>
            <a:p>
              <a:pPr indent="486000">
                <a:lnSpc>
                  <a:spcPct val="150000"/>
                </a:lnSpc>
              </a:pPr>
              <a:r>
                <a:rPr lang="zh-CN" altLang="en-US" sz="1200" dirty="0">
                  <a:solidFill>
                    <a:schemeClr val="tx1">
                      <a:lumMod val="85000"/>
                      <a:lumOff val="15000"/>
                    </a:schemeClr>
                  </a:solidFill>
                  <a:latin typeface="+mn-ea"/>
                </a:rPr>
                <a:t>由此，我们在安装</a:t>
              </a:r>
              <a:r>
                <a:rPr lang="en-US" altLang="zh-CN" sz="1200" dirty="0">
                  <a:solidFill>
                    <a:schemeClr val="tx1">
                      <a:lumMod val="85000"/>
                      <a:lumOff val="15000"/>
                    </a:schemeClr>
                  </a:solidFill>
                  <a:latin typeface="+mn-ea"/>
                </a:rPr>
                <a:t>IIS</a:t>
              </a:r>
              <a:r>
                <a:rPr lang="zh-CN" altLang="en-US" sz="1200" dirty="0">
                  <a:solidFill>
                    <a:schemeClr val="tx1">
                      <a:lumMod val="85000"/>
                      <a:lumOff val="15000"/>
                    </a:schemeClr>
                  </a:solidFill>
                  <a:latin typeface="+mn-ea"/>
                </a:rPr>
                <a:t>服务时，默认的</a:t>
              </a:r>
              <a:r>
                <a:rPr lang="en-US" altLang="zh-CN" sz="1200" dirty="0">
                  <a:solidFill>
                    <a:schemeClr val="tx1">
                      <a:lumMod val="85000"/>
                      <a:lumOff val="15000"/>
                    </a:schemeClr>
                  </a:solidFill>
                  <a:latin typeface="+mn-ea"/>
                </a:rPr>
                <a:t>WWW</a:t>
              </a:r>
              <a:r>
                <a:rPr lang="zh-CN" altLang="en-US" sz="1200" dirty="0">
                  <a:solidFill>
                    <a:schemeClr val="tx1">
                      <a:lumMod val="85000"/>
                      <a:lumOff val="15000"/>
                    </a:schemeClr>
                  </a:solidFill>
                  <a:latin typeface="+mn-ea"/>
                </a:rPr>
                <a:t>站点会使用</a:t>
              </a:r>
              <a:r>
                <a:rPr lang="en-US" altLang="zh-CN" sz="1200" dirty="0">
                  <a:solidFill>
                    <a:schemeClr val="tx1">
                      <a:lumMod val="85000"/>
                      <a:lumOff val="15000"/>
                    </a:schemeClr>
                  </a:solidFill>
                  <a:latin typeface="+mn-ea"/>
                </a:rPr>
                <a:t>TCP</a:t>
              </a:r>
              <a:r>
                <a:rPr lang="zh-CN" altLang="en-US" sz="1200" dirty="0">
                  <a:solidFill>
                    <a:schemeClr val="tx1">
                      <a:lumMod val="85000"/>
                      <a:lumOff val="15000"/>
                    </a:schemeClr>
                  </a:solidFill>
                  <a:latin typeface="+mn-ea"/>
                </a:rPr>
                <a:t>的</a:t>
              </a:r>
              <a:r>
                <a:rPr lang="en-US" altLang="zh-CN" sz="1200" dirty="0">
                  <a:solidFill>
                    <a:schemeClr val="tx1">
                      <a:lumMod val="85000"/>
                      <a:lumOff val="15000"/>
                    </a:schemeClr>
                  </a:solidFill>
                  <a:latin typeface="+mn-ea"/>
                </a:rPr>
                <a:t>80</a:t>
              </a:r>
              <a:r>
                <a:rPr lang="zh-CN" altLang="en-US" sz="1200" dirty="0">
                  <a:solidFill>
                    <a:schemeClr val="tx1">
                      <a:lumMod val="85000"/>
                      <a:lumOff val="15000"/>
                    </a:schemeClr>
                  </a:solidFill>
                  <a:latin typeface="+mn-ea"/>
                </a:rPr>
                <a:t>端口，而此端口在</a:t>
              </a:r>
              <a:r>
                <a:rPr lang="en-US" altLang="zh-CN" sz="1200" dirty="0">
                  <a:solidFill>
                    <a:schemeClr val="tx1">
                      <a:lumMod val="85000"/>
                      <a:lumOff val="15000"/>
                    </a:schemeClr>
                  </a:solidFill>
                  <a:latin typeface="+mn-ea"/>
                </a:rPr>
                <a:t>Windows Defender</a:t>
              </a:r>
              <a:r>
                <a:rPr lang="zh-CN" altLang="en-US" sz="1200" dirty="0">
                  <a:solidFill>
                    <a:schemeClr val="tx1">
                      <a:lumMod val="85000"/>
                      <a:lumOff val="15000"/>
                    </a:schemeClr>
                  </a:solidFill>
                  <a:latin typeface="+mn-ea"/>
                </a:rPr>
                <a:t>防火墙中，随着</a:t>
              </a:r>
              <a:r>
                <a:rPr lang="en-US" altLang="zh-CN" sz="1200" dirty="0">
                  <a:solidFill>
                    <a:schemeClr val="tx1">
                      <a:lumMod val="85000"/>
                      <a:lumOff val="15000"/>
                    </a:schemeClr>
                  </a:solidFill>
                  <a:latin typeface="+mn-ea"/>
                </a:rPr>
                <a:t>IIS</a:t>
              </a:r>
              <a:r>
                <a:rPr lang="zh-CN" altLang="en-US" sz="1200" dirty="0">
                  <a:solidFill>
                    <a:schemeClr val="tx1">
                      <a:lumMod val="85000"/>
                      <a:lumOff val="15000"/>
                    </a:schemeClr>
                  </a:solidFill>
                  <a:latin typeface="+mn-ea"/>
                </a:rPr>
                <a:t>的安装，会自动创建允许外部计算机连接本机</a:t>
              </a:r>
              <a:r>
                <a:rPr lang="en-US" altLang="zh-CN" sz="1200" dirty="0">
                  <a:solidFill>
                    <a:schemeClr val="tx1">
                      <a:lumMod val="85000"/>
                      <a:lumOff val="15000"/>
                    </a:schemeClr>
                  </a:solidFill>
                  <a:latin typeface="+mn-ea"/>
                </a:rPr>
                <a:t>TCP80</a:t>
              </a:r>
              <a:r>
                <a:rPr lang="zh-CN" altLang="en-US" sz="1200" dirty="0">
                  <a:solidFill>
                    <a:schemeClr val="tx1">
                      <a:lumMod val="85000"/>
                      <a:lumOff val="15000"/>
                    </a:schemeClr>
                  </a:solidFill>
                  <a:latin typeface="+mn-ea"/>
                </a:rPr>
                <a:t>端口的安全策略。</a:t>
              </a:r>
            </a:p>
            <a:p>
              <a:pPr indent="486000">
                <a:lnSpc>
                  <a:spcPct val="150000"/>
                </a:lnSpc>
              </a:pPr>
              <a:r>
                <a:rPr lang="zh-CN" altLang="en-US" sz="1200" dirty="0">
                  <a:solidFill>
                    <a:schemeClr val="tx1">
                      <a:lumMod val="85000"/>
                      <a:lumOff val="15000"/>
                    </a:schemeClr>
                  </a:solidFill>
                  <a:latin typeface="+mn-ea"/>
                </a:rPr>
                <a:t>在项目六中，我们创建了一个</a:t>
              </a:r>
              <a:r>
                <a:rPr lang="en-US" altLang="zh-CN" sz="1200" dirty="0">
                  <a:solidFill>
                    <a:schemeClr val="tx1">
                      <a:lumMod val="85000"/>
                      <a:lumOff val="15000"/>
                    </a:schemeClr>
                  </a:solidFill>
                  <a:latin typeface="+mn-ea"/>
                </a:rPr>
                <a:t>WWW</a:t>
              </a:r>
              <a:r>
                <a:rPr lang="zh-CN" altLang="en-US" sz="1200" dirty="0">
                  <a:solidFill>
                    <a:schemeClr val="tx1">
                      <a:lumMod val="85000"/>
                      <a:lumOff val="15000"/>
                    </a:schemeClr>
                  </a:solidFill>
                  <a:latin typeface="+mn-ea"/>
                </a:rPr>
                <a:t>站点，在</a:t>
              </a:r>
              <a:r>
                <a:rPr lang="en-US" altLang="zh-CN" sz="1200" dirty="0">
                  <a:solidFill>
                    <a:schemeClr val="tx1">
                      <a:lumMod val="85000"/>
                      <a:lumOff val="15000"/>
                    </a:schemeClr>
                  </a:solidFill>
                  <a:latin typeface="+mn-ea"/>
                </a:rPr>
                <a:t>TCP</a:t>
              </a:r>
              <a:r>
                <a:rPr lang="zh-CN" altLang="en-US" sz="1200" dirty="0">
                  <a:solidFill>
                    <a:schemeClr val="tx1">
                      <a:lumMod val="85000"/>
                      <a:lumOff val="15000"/>
                    </a:schemeClr>
                  </a:solidFill>
                  <a:latin typeface="+mn-ea"/>
                </a:rPr>
                <a:t>的</a:t>
              </a:r>
              <a:r>
                <a:rPr lang="en-US" altLang="zh-CN" sz="1200" dirty="0">
                  <a:solidFill>
                    <a:schemeClr val="tx1">
                      <a:lumMod val="85000"/>
                      <a:lumOff val="15000"/>
                    </a:schemeClr>
                  </a:solidFill>
                  <a:latin typeface="+mn-ea"/>
                </a:rPr>
                <a:t>8080</a:t>
              </a:r>
              <a:r>
                <a:rPr lang="zh-CN" altLang="en-US" sz="1200" dirty="0">
                  <a:solidFill>
                    <a:schemeClr val="tx1">
                      <a:lumMod val="85000"/>
                      <a:lumOff val="15000"/>
                    </a:schemeClr>
                  </a:solidFill>
                  <a:latin typeface="+mn-ea"/>
                </a:rPr>
                <a:t>端口做服务监听，</a:t>
              </a:r>
              <a:r>
                <a:rPr lang="en-US" altLang="zh-CN" sz="1200" dirty="0">
                  <a:solidFill>
                    <a:schemeClr val="tx1">
                      <a:lumMod val="85000"/>
                      <a:lumOff val="15000"/>
                    </a:schemeClr>
                  </a:solidFill>
                  <a:latin typeface="+mn-ea"/>
                </a:rPr>
                <a:t>8080</a:t>
              </a:r>
              <a:r>
                <a:rPr lang="zh-CN" altLang="en-US" sz="1200" dirty="0">
                  <a:solidFill>
                    <a:schemeClr val="tx1">
                      <a:lumMod val="85000"/>
                      <a:lumOff val="15000"/>
                    </a:schemeClr>
                  </a:solidFill>
                  <a:latin typeface="+mn-ea"/>
                </a:rPr>
                <a:t>端口不是</a:t>
              </a:r>
              <a:r>
                <a:rPr lang="en-US" altLang="zh-CN" sz="1200" dirty="0">
                  <a:solidFill>
                    <a:schemeClr val="tx1">
                      <a:lumMod val="85000"/>
                      <a:lumOff val="15000"/>
                    </a:schemeClr>
                  </a:solidFill>
                  <a:latin typeface="+mn-ea"/>
                </a:rPr>
                <a:t>WWW</a:t>
              </a:r>
              <a:r>
                <a:rPr lang="zh-CN" altLang="en-US" sz="1200" dirty="0">
                  <a:solidFill>
                    <a:schemeClr val="tx1">
                      <a:lumMod val="85000"/>
                      <a:lumOff val="15000"/>
                    </a:schemeClr>
                  </a:solidFill>
                  <a:latin typeface="+mn-ea"/>
                </a:rPr>
                <a:t>服务的默认端口，即使我们配置了网站，</a:t>
              </a:r>
              <a:r>
                <a:rPr lang="en-US" altLang="zh-CN" sz="1200" dirty="0">
                  <a:solidFill>
                    <a:schemeClr val="tx1">
                      <a:lumMod val="85000"/>
                      <a:lumOff val="15000"/>
                    </a:schemeClr>
                  </a:solidFill>
                  <a:latin typeface="+mn-ea"/>
                </a:rPr>
                <a:t>Windows Defender</a:t>
              </a:r>
              <a:r>
                <a:rPr lang="zh-CN" altLang="en-US" sz="1200" dirty="0">
                  <a:solidFill>
                    <a:schemeClr val="tx1">
                      <a:lumMod val="85000"/>
                      <a:lumOff val="15000"/>
                    </a:schemeClr>
                  </a:solidFill>
                  <a:latin typeface="+mn-ea"/>
                </a:rPr>
                <a:t>防火墙也不会自动放行此端口的访问，根据任务需求，我们需要给此站点的</a:t>
              </a:r>
              <a:r>
                <a:rPr lang="en-US" altLang="zh-CN" sz="1200" dirty="0">
                  <a:solidFill>
                    <a:schemeClr val="tx1">
                      <a:lumMod val="85000"/>
                      <a:lumOff val="15000"/>
                    </a:schemeClr>
                  </a:solidFill>
                  <a:latin typeface="+mn-ea"/>
                </a:rPr>
                <a:t>WWW</a:t>
              </a:r>
              <a:r>
                <a:rPr lang="zh-CN" altLang="en-US" sz="1200" dirty="0">
                  <a:solidFill>
                    <a:schemeClr val="tx1">
                      <a:lumMod val="85000"/>
                      <a:lumOff val="15000"/>
                    </a:schemeClr>
                  </a:solidFill>
                  <a:latin typeface="+mn-ea"/>
                </a:rPr>
                <a:t>服务的请求流量做放行动作。即我们要做的是配置</a:t>
              </a:r>
              <a:r>
                <a:rPr lang="en-US" altLang="zh-CN" sz="1200" dirty="0">
                  <a:solidFill>
                    <a:schemeClr val="tx1">
                      <a:lumMod val="85000"/>
                      <a:lumOff val="15000"/>
                    </a:schemeClr>
                  </a:solidFill>
                  <a:latin typeface="+mn-ea"/>
                </a:rPr>
                <a:t>Windows Defender</a:t>
              </a:r>
              <a:r>
                <a:rPr lang="zh-CN" altLang="en-US" sz="1200" dirty="0">
                  <a:solidFill>
                    <a:schemeClr val="tx1">
                      <a:lumMod val="85000"/>
                      <a:lumOff val="15000"/>
                    </a:schemeClr>
                  </a:solidFill>
                  <a:latin typeface="+mn-ea"/>
                </a:rPr>
                <a:t>防火墙，将所有</a:t>
              </a:r>
              <a:r>
                <a:rPr lang="en-US" altLang="zh-CN" sz="1200" dirty="0">
                  <a:solidFill>
                    <a:schemeClr val="tx1">
                      <a:lumMod val="85000"/>
                      <a:lumOff val="15000"/>
                    </a:schemeClr>
                  </a:solidFill>
                  <a:latin typeface="+mn-ea"/>
                </a:rPr>
                <a:t>IP</a:t>
              </a:r>
              <a:r>
                <a:rPr lang="zh-CN" altLang="en-US" sz="1200" dirty="0">
                  <a:solidFill>
                    <a:schemeClr val="tx1">
                      <a:lumMod val="85000"/>
                      <a:lumOff val="15000"/>
                    </a:schemeClr>
                  </a:solidFill>
                  <a:latin typeface="+mn-ea"/>
                </a:rPr>
                <a:t>地址对本机的</a:t>
              </a:r>
              <a:r>
                <a:rPr lang="en-US" altLang="zh-CN" sz="1200" dirty="0">
                  <a:solidFill>
                    <a:schemeClr val="tx1">
                      <a:lumMod val="85000"/>
                      <a:lumOff val="15000"/>
                    </a:schemeClr>
                  </a:solidFill>
                  <a:latin typeface="+mn-ea"/>
                </a:rPr>
                <a:t>TCP 8080</a:t>
              </a:r>
              <a:r>
                <a:rPr lang="zh-CN" altLang="en-US" sz="1200" dirty="0">
                  <a:solidFill>
                    <a:schemeClr val="tx1">
                      <a:lumMod val="85000"/>
                      <a:lumOff val="15000"/>
                    </a:schemeClr>
                  </a:solidFill>
                  <a:latin typeface="+mn-ea"/>
                </a:rPr>
                <a:t>端口的访问放行。</a:t>
              </a:r>
            </a:p>
          </p:txBody>
        </p:sp>
      </p:grpSp>
    </p:spTree>
    <p:extLst>
      <p:ext uri="{BB962C8B-B14F-4D97-AF65-F5344CB8AC3E}">
        <p14:creationId xmlns:p14="http://schemas.microsoft.com/office/powerpoint/2010/main" val="3504249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1719750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打开</a:t>
            </a:r>
            <a:r>
              <a:rPr lang="en-US" altLang="zh-CN" sz="1600" dirty="0">
                <a:solidFill>
                  <a:schemeClr val="accent1"/>
                </a:solidFill>
                <a:ea typeface="微软雅黑" panose="020B0503020204020204" pitchFamily="34" charset="-122"/>
              </a:rPr>
              <a:t>windows defender</a:t>
            </a:r>
            <a:r>
              <a:rPr lang="zh-CN" altLang="en-US" sz="1600" dirty="0">
                <a:solidFill>
                  <a:schemeClr val="accent1"/>
                </a:solidFill>
                <a:ea typeface="微软雅黑" panose="020B0503020204020204" pitchFamily="34" charset="-122"/>
              </a:rPr>
              <a:t>防火墙管理</a:t>
            </a:r>
          </a:p>
        </p:txBody>
      </p:sp>
      <p:sp>
        <p:nvSpPr>
          <p:cNvPr id="13" name="文本框 12">
            <a:extLst>
              <a:ext uri="{FF2B5EF4-FFF2-40B4-BE49-F238E27FC236}">
                <a16:creationId xmlns:a16="http://schemas.microsoft.com/office/drawing/2014/main" id="{B6ADEC3E-A88B-4DBC-B19A-E49605301076}"/>
              </a:ext>
            </a:extLst>
          </p:cNvPr>
          <p:cNvSpPr txBox="1"/>
          <p:nvPr/>
        </p:nvSpPr>
        <p:spPr>
          <a:xfrm>
            <a:off x="697536" y="4286004"/>
            <a:ext cx="3204356" cy="553998"/>
          </a:xfrm>
          <a:prstGeom prst="rect">
            <a:avLst/>
          </a:prstGeom>
          <a:noFill/>
        </p:spPr>
        <p:txBody>
          <a:bodyPr wrap="square" rtlCol="0">
            <a:spAutoFit/>
          </a:bodyPr>
          <a:lstStyle/>
          <a:p>
            <a:r>
              <a:rPr lang="zh-CN" altLang="en-US" sz="1500" dirty="0"/>
              <a:t>（</a:t>
            </a:r>
            <a:r>
              <a:rPr lang="en-US" altLang="zh-CN" sz="1500" dirty="0"/>
              <a:t>1</a:t>
            </a:r>
            <a:r>
              <a:rPr lang="zh-CN" altLang="en-US" sz="1500" dirty="0"/>
              <a:t>）使用命令提示符窗口，在命令提示符窗口下输入：“</a:t>
            </a:r>
            <a:r>
              <a:rPr lang="en-US" altLang="zh-CN" sz="1500" dirty="0" err="1"/>
              <a:t>wf.msc</a:t>
            </a:r>
            <a:r>
              <a:rPr lang="en-US" altLang="zh-CN" sz="1500" dirty="0"/>
              <a:t>”</a:t>
            </a:r>
            <a:endParaRPr lang="zh-CN" altLang="en-US" sz="1500" dirty="0"/>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87574"/>
            <a:ext cx="9144000" cy="64474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51520" y="1133369"/>
            <a:ext cx="8218242" cy="337528"/>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mn-ea"/>
              </a:rPr>
              <a:t>打开</a:t>
            </a:r>
            <a:r>
              <a:rPr lang="en-US" altLang="zh-CN" sz="1600" dirty="0">
                <a:solidFill>
                  <a:schemeClr val="tx1">
                    <a:lumMod val="85000"/>
                    <a:lumOff val="15000"/>
                  </a:schemeClr>
                </a:solidFill>
                <a:latin typeface="+mn-ea"/>
              </a:rPr>
              <a:t>windows defender</a:t>
            </a:r>
            <a:r>
              <a:rPr lang="zh-CN" altLang="en-US" sz="1600" dirty="0">
                <a:solidFill>
                  <a:schemeClr val="tx1">
                    <a:lumMod val="85000"/>
                    <a:lumOff val="15000"/>
                  </a:schemeClr>
                </a:solidFill>
                <a:latin typeface="+mn-ea"/>
              </a:rPr>
              <a:t>防火墙管理有多种方式，一般，如下两种方式比较方便快捷。</a:t>
            </a:r>
            <a:endParaRPr lang="en-US" altLang="zh-CN" sz="1600" dirty="0">
              <a:solidFill>
                <a:schemeClr val="tx1">
                  <a:lumMod val="85000"/>
                  <a:lumOff val="15000"/>
                </a:schemeClr>
              </a:solidFill>
              <a:latin typeface="+mn-ea"/>
            </a:endParaRPr>
          </a:p>
        </p:txBody>
      </p:sp>
      <p:pic>
        <p:nvPicPr>
          <p:cNvPr id="18" name="图片 17">
            <a:extLst>
              <a:ext uri="{FF2B5EF4-FFF2-40B4-BE49-F238E27FC236}">
                <a16:creationId xmlns:a16="http://schemas.microsoft.com/office/drawing/2014/main" id="{9C54D335-9E0A-4CFC-9CDB-B75DEFBE00C8}"/>
              </a:ext>
            </a:extLst>
          </p:cNvPr>
          <p:cNvPicPr/>
          <p:nvPr/>
        </p:nvPicPr>
        <p:blipFill>
          <a:blip r:embed="rId3">
            <a:extLst>
              <a:ext uri="{28A0092B-C50C-407E-A947-70E740481C1C}">
                <a14:useLocalDpi xmlns:a14="http://schemas.microsoft.com/office/drawing/2010/main" val="0"/>
              </a:ext>
            </a:extLst>
          </a:blip>
          <a:srcRect b="38421"/>
          <a:stretch>
            <a:fillRect/>
          </a:stretch>
        </p:blipFill>
        <p:spPr>
          <a:xfrm>
            <a:off x="366139" y="2209242"/>
            <a:ext cx="3867150" cy="1477645"/>
          </a:xfrm>
          <a:prstGeom prst="rect">
            <a:avLst/>
          </a:prstGeom>
          <a:noFill/>
          <a:ln>
            <a:noFill/>
          </a:ln>
        </p:spPr>
      </p:pic>
      <p:pic>
        <p:nvPicPr>
          <p:cNvPr id="19" name="图片 18">
            <a:extLst>
              <a:ext uri="{FF2B5EF4-FFF2-40B4-BE49-F238E27FC236}">
                <a16:creationId xmlns:a16="http://schemas.microsoft.com/office/drawing/2014/main" id="{D77C708C-A12D-402D-8713-82F2E9731363}"/>
              </a:ext>
            </a:extLst>
          </p:cNvPr>
          <p:cNvPicPr/>
          <p:nvPr/>
        </p:nvPicPr>
        <p:blipFill>
          <a:blip r:embed="rId4">
            <a:extLst>
              <a:ext uri="{28A0092B-C50C-407E-A947-70E740481C1C}">
                <a14:useLocalDpi xmlns:a14="http://schemas.microsoft.com/office/drawing/2010/main" val="0"/>
              </a:ext>
            </a:extLst>
          </a:blip>
          <a:srcRect b="23409"/>
          <a:stretch>
            <a:fillRect/>
          </a:stretch>
        </p:blipFill>
        <p:spPr>
          <a:xfrm>
            <a:off x="4752020" y="1978103"/>
            <a:ext cx="3943350" cy="1939925"/>
          </a:xfrm>
          <a:prstGeom prst="rect">
            <a:avLst/>
          </a:prstGeom>
          <a:noFill/>
          <a:ln>
            <a:noFill/>
          </a:ln>
        </p:spPr>
      </p:pic>
      <p:sp>
        <p:nvSpPr>
          <p:cNvPr id="21" name="文本框 20">
            <a:extLst>
              <a:ext uri="{FF2B5EF4-FFF2-40B4-BE49-F238E27FC236}">
                <a16:creationId xmlns:a16="http://schemas.microsoft.com/office/drawing/2014/main" id="{DA9E3F30-3640-42BE-B241-0293A620D953}"/>
              </a:ext>
            </a:extLst>
          </p:cNvPr>
          <p:cNvSpPr txBox="1"/>
          <p:nvPr/>
        </p:nvSpPr>
        <p:spPr>
          <a:xfrm>
            <a:off x="4968044" y="4286004"/>
            <a:ext cx="3943350" cy="553998"/>
          </a:xfrm>
          <a:prstGeom prst="rect">
            <a:avLst/>
          </a:prstGeom>
          <a:noFill/>
        </p:spPr>
        <p:txBody>
          <a:bodyPr wrap="square">
            <a:spAutoFit/>
          </a:bodyPr>
          <a:lstStyle/>
          <a:p>
            <a:r>
              <a:rPr lang="zh-CN" altLang="en-US" sz="1500" dirty="0"/>
              <a:t>（</a:t>
            </a:r>
            <a:r>
              <a:rPr lang="en-US" altLang="zh-CN" sz="1500" dirty="0"/>
              <a:t>2</a:t>
            </a:r>
            <a:r>
              <a:rPr lang="zh-CN" altLang="en-US" sz="1500" dirty="0"/>
              <a:t>）</a:t>
            </a:r>
            <a:r>
              <a:rPr lang="zh-CN" altLang="en-US" sz="1500" dirty="0">
                <a:solidFill>
                  <a:schemeClr val="tx1">
                    <a:lumMod val="85000"/>
                    <a:lumOff val="15000"/>
                  </a:schemeClr>
                </a:solidFill>
                <a:latin typeface="+mn-ea"/>
              </a:rPr>
              <a:t>单击</a:t>
            </a:r>
            <a:r>
              <a:rPr lang="zh-CN" altLang="en-US" sz="1500" dirty="0"/>
              <a:t>“开始”按钮，键入“</a:t>
            </a:r>
            <a:r>
              <a:rPr lang="en-US" altLang="zh-CN" sz="1500" dirty="0"/>
              <a:t>Windows Defender</a:t>
            </a:r>
            <a:r>
              <a:rPr lang="zh-CN" altLang="en-US" sz="1500" dirty="0"/>
              <a:t>防火墙”，然后按“</a:t>
            </a:r>
            <a:r>
              <a:rPr lang="en-US" altLang="zh-CN" sz="1500" dirty="0"/>
              <a:t>Enter”</a:t>
            </a:r>
            <a:r>
              <a:rPr lang="zh-CN" altLang="en-US" sz="1500" dirty="0"/>
              <a:t>键</a:t>
            </a:r>
          </a:p>
        </p:txBody>
      </p:sp>
    </p:spTree>
    <p:extLst>
      <p:ext uri="{BB962C8B-B14F-4D97-AF65-F5344CB8AC3E}">
        <p14:creationId xmlns:p14="http://schemas.microsoft.com/office/powerpoint/2010/main" val="3448367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保留默认配置</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51520" y="1003165"/>
            <a:ext cx="8218242" cy="632481"/>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mn-ea"/>
              </a:rPr>
              <a:t>首次打开</a:t>
            </a:r>
            <a:r>
              <a:rPr lang="en-US" altLang="zh-CN" sz="1600" dirty="0">
                <a:solidFill>
                  <a:schemeClr val="tx1">
                    <a:lumMod val="85000"/>
                    <a:lumOff val="15000"/>
                  </a:schemeClr>
                </a:solidFill>
                <a:latin typeface="+mn-ea"/>
              </a:rPr>
              <a:t>Windows Defender</a:t>
            </a:r>
            <a:r>
              <a:rPr lang="zh-CN" altLang="en-US" sz="1600" dirty="0">
                <a:solidFill>
                  <a:schemeClr val="tx1">
                    <a:lumMod val="85000"/>
                    <a:lumOff val="15000"/>
                  </a:schemeClr>
                </a:solidFill>
                <a:latin typeface="+mn-ea"/>
              </a:rPr>
              <a:t>防火墙时，你会看到适用于本地计算机的默认设置。“概述”面板显示设备可连接到的每种类型的网络的安全设置。</a:t>
            </a:r>
            <a:endParaRPr lang="en-US" altLang="zh-CN" sz="1600" dirty="0">
              <a:solidFill>
                <a:schemeClr val="tx1">
                  <a:lumMod val="85000"/>
                  <a:lumOff val="15000"/>
                </a:schemeClr>
              </a:solidFill>
              <a:latin typeface="+mn-ea"/>
            </a:endParaRPr>
          </a:p>
        </p:txBody>
      </p:sp>
      <p:pic>
        <p:nvPicPr>
          <p:cNvPr id="10" name="图片 9">
            <a:extLst>
              <a:ext uri="{FF2B5EF4-FFF2-40B4-BE49-F238E27FC236}">
                <a16:creationId xmlns:a16="http://schemas.microsoft.com/office/drawing/2014/main" id="{2A46DBEE-F626-4B06-BDDF-E5BD4C1AABD8}"/>
              </a:ext>
            </a:extLst>
          </p:cNvPr>
          <p:cNvPicPr/>
          <p:nvPr/>
        </p:nvPicPr>
        <p:blipFill>
          <a:blip r:embed="rId3">
            <a:extLst>
              <a:ext uri="{28A0092B-C50C-407E-A947-70E740481C1C}">
                <a14:useLocalDpi xmlns:a14="http://schemas.microsoft.com/office/drawing/2010/main" val="0"/>
              </a:ext>
            </a:extLst>
          </a:blip>
          <a:stretch>
            <a:fillRect/>
          </a:stretch>
        </p:blipFill>
        <p:spPr>
          <a:xfrm>
            <a:off x="1934845" y="1791514"/>
            <a:ext cx="5274310" cy="3288665"/>
          </a:xfrm>
          <a:prstGeom prst="rect">
            <a:avLst/>
          </a:prstGeom>
          <a:noFill/>
          <a:ln>
            <a:noFill/>
          </a:ln>
        </p:spPr>
      </p:pic>
    </p:spTree>
    <p:extLst>
      <p:ext uri="{BB962C8B-B14F-4D97-AF65-F5344CB8AC3E}">
        <p14:creationId xmlns:p14="http://schemas.microsoft.com/office/powerpoint/2010/main" val="2696277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保留默认配置</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51520" y="1003165"/>
            <a:ext cx="8218242" cy="632481"/>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mn-ea"/>
              </a:rPr>
              <a:t>其中各种配置文件为计算机所处场景所使用的配置文件，可以在网络属性中进行选择，各配置文件中的默认设置会针对如下场景优化策略：</a:t>
            </a:r>
            <a:endParaRPr lang="en-US" altLang="zh-CN" sz="1600" dirty="0">
              <a:solidFill>
                <a:schemeClr val="tx1">
                  <a:lumMod val="85000"/>
                  <a:lumOff val="15000"/>
                </a:schemeClr>
              </a:solidFill>
              <a:latin typeface="+mn-ea"/>
            </a:endParaRPr>
          </a:p>
        </p:txBody>
      </p:sp>
      <p:grpSp>
        <p:nvGrpSpPr>
          <p:cNvPr id="7" name="组合 6">
            <a:extLst>
              <a:ext uri="{FF2B5EF4-FFF2-40B4-BE49-F238E27FC236}">
                <a16:creationId xmlns:a16="http://schemas.microsoft.com/office/drawing/2014/main" id="{16AF9200-68E5-4BDE-8205-73F518424267}"/>
              </a:ext>
            </a:extLst>
          </p:cNvPr>
          <p:cNvGrpSpPr/>
          <p:nvPr/>
        </p:nvGrpSpPr>
        <p:grpSpPr>
          <a:xfrm>
            <a:off x="1299127" y="2286186"/>
            <a:ext cx="609600" cy="609600"/>
            <a:chOff x="2581577" y="4127500"/>
            <a:chExt cx="609600" cy="609600"/>
          </a:xfrm>
          <a:solidFill>
            <a:srgbClr val="E10314"/>
          </a:solidFill>
        </p:grpSpPr>
        <p:sp>
          <p:nvSpPr>
            <p:cNvPr id="8" name="椭圆 7">
              <a:extLst>
                <a:ext uri="{FF2B5EF4-FFF2-40B4-BE49-F238E27FC236}">
                  <a16:creationId xmlns:a16="http://schemas.microsoft.com/office/drawing/2014/main" id="{7A21DC19-7A1B-4AA5-82C9-E2B87C946D9A}"/>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9" name="graph_134483">
              <a:extLst>
                <a:ext uri="{FF2B5EF4-FFF2-40B4-BE49-F238E27FC236}">
                  <a16:creationId xmlns:a16="http://schemas.microsoft.com/office/drawing/2014/main" id="{C8022A56-E4B3-46FA-B6D7-BDDFB5138C75}"/>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1" name="矩形 10">
            <a:extLst>
              <a:ext uri="{FF2B5EF4-FFF2-40B4-BE49-F238E27FC236}">
                <a16:creationId xmlns:a16="http://schemas.microsoft.com/office/drawing/2014/main" id="{C7F458CB-BD8A-46ED-A431-FB96D14CE83E}"/>
              </a:ext>
            </a:extLst>
          </p:cNvPr>
          <p:cNvSpPr/>
          <p:nvPr/>
        </p:nvSpPr>
        <p:spPr>
          <a:xfrm>
            <a:off x="2069500" y="2247714"/>
            <a:ext cx="5490832" cy="56483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域配置文件：用于存在针对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Active Directory</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域控制器的帐户身份验证系统的网络；</a:t>
            </a:r>
          </a:p>
        </p:txBody>
      </p:sp>
      <p:grpSp>
        <p:nvGrpSpPr>
          <p:cNvPr id="12" name="组合 11">
            <a:extLst>
              <a:ext uri="{FF2B5EF4-FFF2-40B4-BE49-F238E27FC236}">
                <a16:creationId xmlns:a16="http://schemas.microsoft.com/office/drawing/2014/main" id="{EF9FD049-21D6-414D-A801-7CC802CDDD3B}"/>
              </a:ext>
            </a:extLst>
          </p:cNvPr>
          <p:cNvGrpSpPr/>
          <p:nvPr/>
        </p:nvGrpSpPr>
        <p:grpSpPr>
          <a:xfrm>
            <a:off x="1299127" y="3150282"/>
            <a:ext cx="609600" cy="609600"/>
            <a:chOff x="2581577" y="4127500"/>
            <a:chExt cx="609600" cy="609600"/>
          </a:xfrm>
          <a:solidFill>
            <a:srgbClr val="E10314"/>
          </a:solidFill>
        </p:grpSpPr>
        <p:sp>
          <p:nvSpPr>
            <p:cNvPr id="13" name="椭圆 12">
              <a:extLst>
                <a:ext uri="{FF2B5EF4-FFF2-40B4-BE49-F238E27FC236}">
                  <a16:creationId xmlns:a16="http://schemas.microsoft.com/office/drawing/2014/main" id="{3BBA6551-C1D3-4558-A6A6-6A64E4816E3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4" name="graph_134483">
              <a:extLst>
                <a:ext uri="{FF2B5EF4-FFF2-40B4-BE49-F238E27FC236}">
                  <a16:creationId xmlns:a16="http://schemas.microsoft.com/office/drawing/2014/main" id="{CB3C25E1-E435-41B4-9153-4A485F7B84AA}"/>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5" name="矩形 14">
            <a:extLst>
              <a:ext uri="{FF2B5EF4-FFF2-40B4-BE49-F238E27FC236}">
                <a16:creationId xmlns:a16="http://schemas.microsoft.com/office/drawing/2014/main" id="{7CFAA209-482A-419F-8DCD-63AE96812A51}"/>
              </a:ext>
            </a:extLst>
          </p:cNvPr>
          <p:cNvSpPr/>
          <p:nvPr/>
        </p:nvSpPr>
        <p:spPr>
          <a:xfrm>
            <a:off x="2069499" y="3140309"/>
            <a:ext cx="5490834" cy="56483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专用配置文件：专门并且最好在专用网络中使用，例如家庭网络、工作网络；</a:t>
            </a:r>
          </a:p>
        </p:txBody>
      </p:sp>
      <p:grpSp>
        <p:nvGrpSpPr>
          <p:cNvPr id="18" name="组合 17">
            <a:extLst>
              <a:ext uri="{FF2B5EF4-FFF2-40B4-BE49-F238E27FC236}">
                <a16:creationId xmlns:a16="http://schemas.microsoft.com/office/drawing/2014/main" id="{AB9F340E-25EB-4195-89CA-D23BF63EEC6D}"/>
              </a:ext>
            </a:extLst>
          </p:cNvPr>
          <p:cNvGrpSpPr/>
          <p:nvPr/>
        </p:nvGrpSpPr>
        <p:grpSpPr>
          <a:xfrm>
            <a:off x="1295460" y="4014378"/>
            <a:ext cx="609600" cy="609600"/>
            <a:chOff x="2581577" y="4127500"/>
            <a:chExt cx="609600" cy="609600"/>
          </a:xfrm>
          <a:solidFill>
            <a:srgbClr val="E10314"/>
          </a:solidFill>
        </p:grpSpPr>
        <p:sp>
          <p:nvSpPr>
            <p:cNvPr id="19" name="椭圆 18">
              <a:extLst>
                <a:ext uri="{FF2B5EF4-FFF2-40B4-BE49-F238E27FC236}">
                  <a16:creationId xmlns:a16="http://schemas.microsoft.com/office/drawing/2014/main" id="{DB95CAF3-B8DC-4679-AEAF-F3D2FA1026B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20" name="graph_134483">
              <a:extLst>
                <a:ext uri="{FF2B5EF4-FFF2-40B4-BE49-F238E27FC236}">
                  <a16:creationId xmlns:a16="http://schemas.microsoft.com/office/drawing/2014/main" id="{7B0A0DE3-04B7-44CD-B627-41D8FCD4F9ED}"/>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1" name="矩形 20">
            <a:extLst>
              <a:ext uri="{FF2B5EF4-FFF2-40B4-BE49-F238E27FC236}">
                <a16:creationId xmlns:a16="http://schemas.microsoft.com/office/drawing/2014/main" id="{366C237E-CA71-4755-B38F-9C0B355C6AA5}"/>
              </a:ext>
            </a:extLst>
          </p:cNvPr>
          <p:cNvSpPr/>
          <p:nvPr/>
        </p:nvSpPr>
        <p:spPr>
          <a:xfrm>
            <a:off x="2065831" y="4032905"/>
            <a:ext cx="5494501" cy="56483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公共配置文件：设计时考虑了公共网络（如</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Wi-Fi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热点、咖啡店、机场、酒店或商店）的安全性。</a:t>
            </a:r>
          </a:p>
        </p:txBody>
      </p:sp>
    </p:spTree>
    <p:extLst>
      <p:ext uri="{BB962C8B-B14F-4D97-AF65-F5344CB8AC3E}">
        <p14:creationId xmlns:p14="http://schemas.microsoft.com/office/powerpoint/2010/main" val="1601676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保留默认配置</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179512" y="1003165"/>
            <a:ext cx="8640960" cy="632481"/>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mn-ea"/>
              </a:rPr>
              <a:t>尽可能不去更改</a:t>
            </a:r>
            <a:r>
              <a:rPr lang="en-US" altLang="zh-CN" sz="1600" dirty="0">
                <a:solidFill>
                  <a:schemeClr val="tx1">
                    <a:lumMod val="85000"/>
                    <a:lumOff val="15000"/>
                  </a:schemeClr>
                </a:solidFill>
                <a:latin typeface="+mn-ea"/>
              </a:rPr>
              <a:t>Windows Defender</a:t>
            </a:r>
            <a:r>
              <a:rPr lang="zh-CN" altLang="en-US" sz="1600" dirty="0">
                <a:solidFill>
                  <a:schemeClr val="tx1">
                    <a:lumMod val="85000"/>
                    <a:lumOff val="15000"/>
                  </a:schemeClr>
                </a:solidFill>
                <a:latin typeface="+mn-ea"/>
              </a:rPr>
              <a:t>防火墙的默认设置。这些设置旨在大多数网络情景下，确保你能够安全地使用计算机。默认设置中有一个关键示例是入站连接的默认阻止行为。</a:t>
            </a:r>
            <a:endParaRPr lang="en-US" altLang="zh-CN" sz="1600" dirty="0">
              <a:solidFill>
                <a:schemeClr val="tx1">
                  <a:lumMod val="85000"/>
                  <a:lumOff val="15000"/>
                </a:schemeClr>
              </a:solidFill>
              <a:latin typeface="+mn-ea"/>
            </a:endParaRPr>
          </a:p>
        </p:txBody>
      </p:sp>
      <p:pic>
        <p:nvPicPr>
          <p:cNvPr id="22" name="图片 21">
            <a:extLst>
              <a:ext uri="{FF2B5EF4-FFF2-40B4-BE49-F238E27FC236}">
                <a16:creationId xmlns:a16="http://schemas.microsoft.com/office/drawing/2014/main" id="{C39AAF4B-D4A7-4663-B886-55316B439831}"/>
              </a:ext>
            </a:extLst>
          </p:cNvPr>
          <p:cNvPicPr/>
          <p:nvPr/>
        </p:nvPicPr>
        <p:blipFill>
          <a:blip r:embed="rId3">
            <a:extLst>
              <a:ext uri="{28A0092B-C50C-407E-A947-70E740481C1C}">
                <a14:useLocalDpi xmlns:a14="http://schemas.microsoft.com/office/drawing/2010/main" val="0"/>
              </a:ext>
            </a:extLst>
          </a:blip>
          <a:srcRect l="1449" r="1449"/>
          <a:stretch>
            <a:fillRect/>
          </a:stretch>
        </p:blipFill>
        <p:spPr>
          <a:xfrm>
            <a:off x="2309812" y="1994831"/>
            <a:ext cx="4524375" cy="2804160"/>
          </a:xfrm>
          <a:prstGeom prst="rect">
            <a:avLst/>
          </a:prstGeom>
          <a:noFill/>
          <a:ln>
            <a:noFill/>
          </a:ln>
        </p:spPr>
      </p:pic>
    </p:spTree>
    <p:extLst>
      <p:ext uri="{BB962C8B-B14F-4D97-AF65-F5344CB8AC3E}">
        <p14:creationId xmlns:p14="http://schemas.microsoft.com/office/powerpoint/2010/main" val="3941062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了解入站规则的优先级</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1188132"/>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179512" y="1003165"/>
            <a:ext cx="8640960" cy="1055995"/>
          </a:xfrm>
          <a:prstGeom prst="rect">
            <a:avLst/>
          </a:prstGeom>
          <a:noFill/>
        </p:spPr>
        <p:txBody>
          <a:bodyPr wrap="square" rtlCol="0">
            <a:spAutoFit/>
          </a:bodyPr>
          <a:lstStyle/>
          <a:p>
            <a:pPr indent="396000">
              <a:lnSpc>
                <a:spcPct val="114000"/>
              </a:lnSpc>
            </a:pPr>
            <a:r>
              <a:rPr lang="zh-CN" altLang="en-US" sz="1400" dirty="0">
                <a:solidFill>
                  <a:schemeClr val="tx1">
                    <a:lumMod val="85000"/>
                    <a:lumOff val="15000"/>
                  </a:schemeClr>
                </a:solidFill>
                <a:latin typeface="+mn-ea"/>
              </a:rPr>
              <a:t>许多情况下，管理员需要使用规则自定义这些配置文件（有时称为筛选器），以便它们可以使用用户应用或其他类型的软件。例如，管理员或用户可以选择添加规则以容纳程序、打开端口或协议，或允许预定义类型的流量。</a:t>
            </a:r>
          </a:p>
          <a:p>
            <a:pPr indent="396000">
              <a:lnSpc>
                <a:spcPct val="114000"/>
              </a:lnSpc>
            </a:pPr>
            <a:r>
              <a:rPr lang="zh-CN" altLang="en-US" sz="1400" dirty="0">
                <a:solidFill>
                  <a:schemeClr val="tx1">
                    <a:lumMod val="85000"/>
                    <a:lumOff val="15000"/>
                  </a:schemeClr>
                </a:solidFill>
                <a:latin typeface="+mn-ea"/>
              </a:rPr>
              <a:t>可通过选中“入站规则”或“出站规则”，再单击鼠标右键，选择“新建规则”来完成此规则添加任务。</a:t>
            </a:r>
          </a:p>
        </p:txBody>
      </p:sp>
      <p:pic>
        <p:nvPicPr>
          <p:cNvPr id="9" name="图片 8">
            <a:extLst>
              <a:ext uri="{FF2B5EF4-FFF2-40B4-BE49-F238E27FC236}">
                <a16:creationId xmlns:a16="http://schemas.microsoft.com/office/drawing/2014/main" id="{0C4D991B-AB4E-41A3-BBBF-ADA0BE2E120F}"/>
              </a:ext>
            </a:extLst>
          </p:cNvPr>
          <p:cNvPicPr/>
          <p:nvPr/>
        </p:nvPicPr>
        <p:blipFill>
          <a:blip r:embed="rId3">
            <a:extLst>
              <a:ext uri="{28A0092B-C50C-407E-A947-70E740481C1C}">
                <a14:useLocalDpi xmlns:a14="http://schemas.microsoft.com/office/drawing/2010/main" val="0"/>
              </a:ext>
            </a:extLst>
          </a:blip>
          <a:stretch>
            <a:fillRect/>
          </a:stretch>
        </p:blipFill>
        <p:spPr>
          <a:xfrm>
            <a:off x="1974267" y="2335323"/>
            <a:ext cx="5195466" cy="2468674"/>
          </a:xfrm>
          <a:prstGeom prst="rect">
            <a:avLst/>
          </a:prstGeom>
          <a:noFill/>
          <a:ln>
            <a:noFill/>
          </a:ln>
        </p:spPr>
      </p:pic>
    </p:spTree>
    <p:extLst>
      <p:ext uri="{BB962C8B-B14F-4D97-AF65-F5344CB8AC3E}">
        <p14:creationId xmlns:p14="http://schemas.microsoft.com/office/powerpoint/2010/main" val="2380010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1043608" y="1239603"/>
            <a:ext cx="6792230" cy="2995043"/>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063219"/>
              <a:ext cx="9604929" cy="991010"/>
            </a:xfrm>
            <a:prstGeom prst="rect">
              <a:avLst/>
            </a:prstGeom>
            <a:noFill/>
          </p:spPr>
          <p:txBody>
            <a:bodyPr wrap="square" rtlCol="0">
              <a:spAutoFit/>
            </a:bodyPr>
            <a:lstStyle/>
            <a:p>
              <a:pPr indent="486000">
                <a:lnSpc>
                  <a:spcPct val="150000"/>
                </a:lnSpc>
              </a:pPr>
              <a:r>
                <a:rPr lang="zh-CN" altLang="en-US" sz="1200" dirty="0">
                  <a:solidFill>
                    <a:schemeClr val="tx1">
                      <a:lumMod val="85000"/>
                      <a:lumOff val="15000"/>
                    </a:schemeClr>
                  </a:solidFill>
                  <a:latin typeface="+mn-ea"/>
                </a:rPr>
                <a:t>在如今的互联网大数据时代，随着信息技术应用范围的不断扩大和深入，个人信息泄露可以说是轻而易举。信息泄露不仅能从软件方面泄露，还能从硬件或物理空间中泄露。</a:t>
              </a:r>
            </a:p>
            <a:p>
              <a:pPr indent="486000">
                <a:lnSpc>
                  <a:spcPct val="150000"/>
                </a:lnSpc>
              </a:pPr>
              <a:r>
                <a:rPr lang="zh-CN" altLang="en-US" sz="1200" dirty="0">
                  <a:solidFill>
                    <a:schemeClr val="tx1">
                      <a:lumMod val="85000"/>
                      <a:lumOff val="15000"/>
                    </a:schemeClr>
                  </a:solidFill>
                  <a:latin typeface="+mn-ea"/>
                </a:rPr>
                <a:t>个人信息一旦泄露，可能会面临垃圾信息、骚扰电话和垃圾邮件不断涌现，冒名办卡透支欠款，案件事故从天而降，账户钱款不翼而飞等各种严重危害。当前，隐私泄露现象层出不穷，个人财产受损情况频繁发生。个人信息的安全防范已成为个人隐私关注的焦点，那如何能做好个人信息安全防护呢？本任务中，我们将通过若干案例了解个人信息的重要性，以及泄露的危害性，并介绍一些实用的防止个人信息泄露的措施。</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了解入站规则的优先级</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140415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51520" y="1003165"/>
            <a:ext cx="8218242" cy="1193917"/>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mn-ea"/>
              </a:rPr>
              <a:t>许多情况下，需要允许特定类型的入站流量，应用程序才能在网络中正常运行。在允许此类入站流量时，应记住以下规则优先级行为。</a:t>
            </a:r>
            <a:endParaRPr lang="en-US" altLang="zh-CN" sz="1600" dirty="0">
              <a:solidFill>
                <a:schemeClr val="tx1">
                  <a:lumMod val="85000"/>
                  <a:lumOff val="15000"/>
                </a:schemeClr>
              </a:solidFill>
              <a:latin typeface="+mn-ea"/>
            </a:endParaRPr>
          </a:p>
          <a:p>
            <a:pPr indent="486000">
              <a:lnSpc>
                <a:spcPct val="114000"/>
              </a:lnSpc>
            </a:pPr>
            <a:r>
              <a:rPr lang="zh-CN" altLang="en-US" sz="1600" dirty="0">
                <a:solidFill>
                  <a:schemeClr val="tx1">
                    <a:lumMod val="85000"/>
                    <a:lumOff val="15000"/>
                  </a:schemeClr>
                </a:solidFill>
                <a:latin typeface="+mn-ea"/>
              </a:rPr>
              <a:t>在设计一组策略时，务必确保不存在可能无意重叠的其他显式阻止规则，而阻止希望允许的流量。</a:t>
            </a:r>
            <a:endParaRPr lang="en-US" altLang="zh-CN" sz="1600" dirty="0">
              <a:solidFill>
                <a:schemeClr val="tx1">
                  <a:lumMod val="85000"/>
                  <a:lumOff val="15000"/>
                </a:schemeClr>
              </a:solidFill>
              <a:latin typeface="+mn-ea"/>
            </a:endParaRPr>
          </a:p>
        </p:txBody>
      </p:sp>
      <p:grpSp>
        <p:nvGrpSpPr>
          <p:cNvPr id="7" name="组合 6">
            <a:extLst>
              <a:ext uri="{FF2B5EF4-FFF2-40B4-BE49-F238E27FC236}">
                <a16:creationId xmlns:a16="http://schemas.microsoft.com/office/drawing/2014/main" id="{16AF9200-68E5-4BDE-8205-73F518424267}"/>
              </a:ext>
            </a:extLst>
          </p:cNvPr>
          <p:cNvGrpSpPr/>
          <p:nvPr/>
        </p:nvGrpSpPr>
        <p:grpSpPr>
          <a:xfrm>
            <a:off x="1227295" y="2679762"/>
            <a:ext cx="465584" cy="465584"/>
            <a:chOff x="2581577" y="4127500"/>
            <a:chExt cx="609600" cy="609600"/>
          </a:xfrm>
          <a:solidFill>
            <a:srgbClr val="E10314"/>
          </a:solidFill>
        </p:grpSpPr>
        <p:sp>
          <p:nvSpPr>
            <p:cNvPr id="8" name="椭圆 7">
              <a:extLst>
                <a:ext uri="{FF2B5EF4-FFF2-40B4-BE49-F238E27FC236}">
                  <a16:creationId xmlns:a16="http://schemas.microsoft.com/office/drawing/2014/main" id="{7A21DC19-7A1B-4AA5-82C9-E2B87C946D9A}"/>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9" name="graph_134483">
              <a:extLst>
                <a:ext uri="{FF2B5EF4-FFF2-40B4-BE49-F238E27FC236}">
                  <a16:creationId xmlns:a16="http://schemas.microsoft.com/office/drawing/2014/main" id="{C8022A56-E4B3-46FA-B6D7-BDDFB5138C75}"/>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1" name="矩形 10">
            <a:extLst>
              <a:ext uri="{FF2B5EF4-FFF2-40B4-BE49-F238E27FC236}">
                <a16:creationId xmlns:a16="http://schemas.microsoft.com/office/drawing/2014/main" id="{C7F458CB-BD8A-46ED-A431-FB96D14CE83E}"/>
              </a:ext>
            </a:extLst>
          </p:cNvPr>
          <p:cNvSpPr/>
          <p:nvPr/>
        </p:nvSpPr>
        <p:spPr>
          <a:xfrm>
            <a:off x="1997668" y="2715766"/>
            <a:ext cx="5490832" cy="31925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显式定义的允许规则将优先于默认阻止设置。</a:t>
            </a:r>
          </a:p>
        </p:txBody>
      </p:sp>
      <p:grpSp>
        <p:nvGrpSpPr>
          <p:cNvPr id="12" name="组合 11">
            <a:extLst>
              <a:ext uri="{FF2B5EF4-FFF2-40B4-BE49-F238E27FC236}">
                <a16:creationId xmlns:a16="http://schemas.microsoft.com/office/drawing/2014/main" id="{EF9FD049-21D6-414D-A801-7CC802CDDD3B}"/>
              </a:ext>
            </a:extLst>
          </p:cNvPr>
          <p:cNvGrpSpPr/>
          <p:nvPr/>
        </p:nvGrpSpPr>
        <p:grpSpPr>
          <a:xfrm>
            <a:off x="1227295" y="3363838"/>
            <a:ext cx="465584" cy="465584"/>
            <a:chOff x="2581577" y="4127500"/>
            <a:chExt cx="609600" cy="609600"/>
          </a:xfrm>
          <a:solidFill>
            <a:srgbClr val="E10314"/>
          </a:solidFill>
        </p:grpSpPr>
        <p:sp>
          <p:nvSpPr>
            <p:cNvPr id="13" name="椭圆 12">
              <a:extLst>
                <a:ext uri="{FF2B5EF4-FFF2-40B4-BE49-F238E27FC236}">
                  <a16:creationId xmlns:a16="http://schemas.microsoft.com/office/drawing/2014/main" id="{3BBA6551-C1D3-4558-A6A6-6A64E4816E3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4" name="graph_134483">
              <a:extLst>
                <a:ext uri="{FF2B5EF4-FFF2-40B4-BE49-F238E27FC236}">
                  <a16:creationId xmlns:a16="http://schemas.microsoft.com/office/drawing/2014/main" id="{CB3C25E1-E435-41B4-9153-4A485F7B84AA}"/>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5" name="矩形 14">
            <a:extLst>
              <a:ext uri="{FF2B5EF4-FFF2-40B4-BE49-F238E27FC236}">
                <a16:creationId xmlns:a16="http://schemas.microsoft.com/office/drawing/2014/main" id="{7CFAA209-482A-419F-8DCD-63AE96812A51}"/>
              </a:ext>
            </a:extLst>
          </p:cNvPr>
          <p:cNvSpPr/>
          <p:nvPr/>
        </p:nvSpPr>
        <p:spPr>
          <a:xfrm>
            <a:off x="1997667" y="3399842"/>
            <a:ext cx="5490834" cy="31925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显式阻止规则将优先于任何冲突的允许规则。</a:t>
            </a:r>
          </a:p>
        </p:txBody>
      </p:sp>
      <p:grpSp>
        <p:nvGrpSpPr>
          <p:cNvPr id="18" name="组合 17">
            <a:extLst>
              <a:ext uri="{FF2B5EF4-FFF2-40B4-BE49-F238E27FC236}">
                <a16:creationId xmlns:a16="http://schemas.microsoft.com/office/drawing/2014/main" id="{AB9F340E-25EB-4195-89CA-D23BF63EEC6D}"/>
              </a:ext>
            </a:extLst>
          </p:cNvPr>
          <p:cNvGrpSpPr/>
          <p:nvPr/>
        </p:nvGrpSpPr>
        <p:grpSpPr>
          <a:xfrm>
            <a:off x="1223628" y="4047914"/>
            <a:ext cx="465584" cy="465584"/>
            <a:chOff x="2581577" y="4127500"/>
            <a:chExt cx="609600" cy="609600"/>
          </a:xfrm>
          <a:solidFill>
            <a:srgbClr val="E10314"/>
          </a:solidFill>
        </p:grpSpPr>
        <p:sp>
          <p:nvSpPr>
            <p:cNvPr id="19" name="椭圆 18">
              <a:extLst>
                <a:ext uri="{FF2B5EF4-FFF2-40B4-BE49-F238E27FC236}">
                  <a16:creationId xmlns:a16="http://schemas.microsoft.com/office/drawing/2014/main" id="{DB95CAF3-B8DC-4679-AEAF-F3D2FA1026B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20" name="graph_134483">
              <a:extLst>
                <a:ext uri="{FF2B5EF4-FFF2-40B4-BE49-F238E27FC236}">
                  <a16:creationId xmlns:a16="http://schemas.microsoft.com/office/drawing/2014/main" id="{7B0A0DE3-04B7-44CD-B627-41D8FCD4F9ED}"/>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1" name="矩形 20">
            <a:extLst>
              <a:ext uri="{FF2B5EF4-FFF2-40B4-BE49-F238E27FC236}">
                <a16:creationId xmlns:a16="http://schemas.microsoft.com/office/drawing/2014/main" id="{366C237E-CA71-4755-B38F-9C0B355C6AA5}"/>
              </a:ext>
            </a:extLst>
          </p:cNvPr>
          <p:cNvSpPr/>
          <p:nvPr/>
        </p:nvSpPr>
        <p:spPr>
          <a:xfrm>
            <a:off x="1993999" y="3939902"/>
            <a:ext cx="6538617" cy="81041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更具体的规则将优先于不太具体的规则，（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）中提及的显式阻止规则时除外。 例如，如果规则（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）的参数包含</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地址范围，而规则（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）的参数包含一个</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主机地址，则规则（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）的优先级更高。</a:t>
            </a:r>
          </a:p>
        </p:txBody>
      </p:sp>
    </p:spTree>
    <p:extLst>
      <p:ext uri="{BB962C8B-B14F-4D97-AF65-F5344CB8AC3E}">
        <p14:creationId xmlns:p14="http://schemas.microsoft.com/office/powerpoint/2010/main" val="6593923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51520" y="1139867"/>
            <a:ext cx="8496944" cy="337528"/>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1</a:t>
            </a:r>
            <a:r>
              <a:rPr lang="zh-CN" altLang="en-US" sz="1600" dirty="0">
                <a:solidFill>
                  <a:schemeClr val="tx1">
                    <a:lumMod val="85000"/>
                    <a:lumOff val="15000"/>
                  </a:schemeClr>
                </a:solidFill>
                <a:latin typeface="+mn-ea"/>
              </a:rPr>
              <a:t>）在新建入站规则向导的“要创建的规则类型”窗口中选择端口，并单击“下一页”按钮。</a:t>
            </a:r>
            <a:endParaRPr lang="en-US" altLang="zh-CN" sz="1600" dirty="0">
              <a:solidFill>
                <a:schemeClr val="tx1">
                  <a:lumMod val="85000"/>
                  <a:lumOff val="15000"/>
                </a:schemeClr>
              </a:solidFill>
              <a:latin typeface="+mn-ea"/>
            </a:endParaRPr>
          </a:p>
        </p:txBody>
      </p:sp>
      <p:pic>
        <p:nvPicPr>
          <p:cNvPr id="7" name="图片 6">
            <a:extLst>
              <a:ext uri="{FF2B5EF4-FFF2-40B4-BE49-F238E27FC236}">
                <a16:creationId xmlns:a16="http://schemas.microsoft.com/office/drawing/2014/main" id="{08469835-B0D9-4934-81C1-71FFD79EA4AD}"/>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213738" y="1851785"/>
            <a:ext cx="4716524" cy="3168124"/>
          </a:xfrm>
          <a:prstGeom prst="rect">
            <a:avLst/>
          </a:prstGeom>
          <a:noFill/>
          <a:ln>
            <a:noFill/>
          </a:ln>
        </p:spPr>
      </p:pic>
    </p:spTree>
    <p:extLst>
      <p:ext uri="{BB962C8B-B14F-4D97-AF65-F5344CB8AC3E}">
        <p14:creationId xmlns:p14="http://schemas.microsoft.com/office/powerpoint/2010/main" val="304823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69522" y="1003165"/>
            <a:ext cx="8604956" cy="632481"/>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2</a:t>
            </a:r>
            <a:r>
              <a:rPr lang="zh-CN" altLang="en-US" sz="1600" dirty="0">
                <a:solidFill>
                  <a:schemeClr val="tx1">
                    <a:lumMod val="85000"/>
                    <a:lumOff val="15000"/>
                  </a:schemeClr>
                </a:solidFill>
                <a:latin typeface="+mn-ea"/>
              </a:rPr>
              <a:t>）在新建入站规则向导的“协议和端口”窗口中，在协议处选择“</a:t>
            </a:r>
            <a:r>
              <a:rPr lang="en-US" altLang="zh-CN" sz="1600" dirty="0">
                <a:solidFill>
                  <a:schemeClr val="tx1">
                    <a:lumMod val="85000"/>
                    <a:lumOff val="15000"/>
                  </a:schemeClr>
                </a:solidFill>
                <a:latin typeface="+mn-ea"/>
              </a:rPr>
              <a:t>TCP”</a:t>
            </a:r>
            <a:r>
              <a:rPr lang="zh-CN" altLang="en-US" sz="1600" dirty="0">
                <a:solidFill>
                  <a:schemeClr val="tx1">
                    <a:lumMod val="85000"/>
                    <a:lumOff val="15000"/>
                  </a:schemeClr>
                </a:solidFill>
                <a:latin typeface="+mn-ea"/>
              </a:rPr>
              <a:t>单选项，规则应用处选择“特定本地端口”单选项，并在右侧文本框中输入“</a:t>
            </a:r>
            <a:r>
              <a:rPr lang="en-US" altLang="zh-CN" sz="1600" dirty="0">
                <a:solidFill>
                  <a:schemeClr val="tx1">
                    <a:lumMod val="85000"/>
                    <a:lumOff val="15000"/>
                  </a:schemeClr>
                </a:solidFill>
                <a:latin typeface="+mn-ea"/>
              </a:rPr>
              <a:t>8080”</a:t>
            </a:r>
            <a:r>
              <a:rPr lang="zh-CN" altLang="en-US" sz="1600" dirty="0">
                <a:solidFill>
                  <a:schemeClr val="tx1">
                    <a:lumMod val="85000"/>
                    <a:lumOff val="15000"/>
                  </a:schemeClr>
                </a:solidFill>
                <a:latin typeface="+mn-ea"/>
              </a:rPr>
              <a:t>，然后单击“下一页”按钮。</a:t>
            </a:r>
            <a:endParaRPr lang="en-US" altLang="zh-CN" sz="1600" dirty="0">
              <a:solidFill>
                <a:schemeClr val="tx1">
                  <a:lumMod val="85000"/>
                  <a:lumOff val="15000"/>
                </a:schemeClr>
              </a:solidFill>
              <a:latin typeface="+mn-ea"/>
            </a:endParaRPr>
          </a:p>
        </p:txBody>
      </p:sp>
      <p:pic>
        <p:nvPicPr>
          <p:cNvPr id="8" name="图片 7">
            <a:extLst>
              <a:ext uri="{FF2B5EF4-FFF2-40B4-BE49-F238E27FC236}">
                <a16:creationId xmlns:a16="http://schemas.microsoft.com/office/drawing/2014/main" id="{6247CC56-6DBD-466D-8E1B-3A8DDD6D6DC0}"/>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303748" y="1862648"/>
            <a:ext cx="4536504" cy="3146398"/>
          </a:xfrm>
          <a:prstGeom prst="rect">
            <a:avLst/>
          </a:prstGeom>
          <a:noFill/>
          <a:ln>
            <a:noFill/>
          </a:ln>
        </p:spPr>
      </p:pic>
    </p:spTree>
    <p:extLst>
      <p:ext uri="{BB962C8B-B14F-4D97-AF65-F5344CB8AC3E}">
        <p14:creationId xmlns:p14="http://schemas.microsoft.com/office/powerpoint/2010/main" val="1810810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134761" y="1153730"/>
            <a:ext cx="8874478" cy="337528"/>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3</a:t>
            </a:r>
            <a:r>
              <a:rPr lang="zh-CN" altLang="en-US" sz="1600" dirty="0">
                <a:solidFill>
                  <a:schemeClr val="tx1">
                    <a:lumMod val="85000"/>
                    <a:lumOff val="15000"/>
                  </a:schemeClr>
                </a:solidFill>
                <a:latin typeface="+mn-ea"/>
              </a:rPr>
              <a:t>）在新建入站规则向导的“操作”窗口中，选择“允许连接”单选项，并单击“下一页”按钮。</a:t>
            </a:r>
            <a:endParaRPr lang="en-US" altLang="zh-CN" sz="1600" dirty="0">
              <a:solidFill>
                <a:schemeClr val="tx1">
                  <a:lumMod val="85000"/>
                  <a:lumOff val="15000"/>
                </a:schemeClr>
              </a:solidFill>
              <a:latin typeface="+mn-ea"/>
            </a:endParaRPr>
          </a:p>
        </p:txBody>
      </p:sp>
      <p:pic>
        <p:nvPicPr>
          <p:cNvPr id="7" name="图片 6">
            <a:extLst>
              <a:ext uri="{FF2B5EF4-FFF2-40B4-BE49-F238E27FC236}">
                <a16:creationId xmlns:a16="http://schemas.microsoft.com/office/drawing/2014/main" id="{56CF2CF8-3222-4278-9EB8-40A4C5117FB2}"/>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443524" y="1829076"/>
            <a:ext cx="4256951" cy="3213542"/>
          </a:xfrm>
          <a:prstGeom prst="rect">
            <a:avLst/>
          </a:prstGeom>
          <a:noFill/>
          <a:ln>
            <a:noFill/>
          </a:ln>
        </p:spPr>
      </p:pic>
    </p:spTree>
    <p:extLst>
      <p:ext uri="{BB962C8B-B14F-4D97-AF65-F5344CB8AC3E}">
        <p14:creationId xmlns:p14="http://schemas.microsoft.com/office/powerpoint/2010/main" val="597447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65147" y="1013371"/>
            <a:ext cx="8613704" cy="632481"/>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4</a:t>
            </a:r>
            <a:r>
              <a:rPr lang="zh-CN" altLang="en-US" sz="1600" dirty="0">
                <a:solidFill>
                  <a:schemeClr val="tx1">
                    <a:lumMod val="85000"/>
                    <a:lumOff val="15000"/>
                  </a:schemeClr>
                </a:solidFill>
                <a:latin typeface="+mn-ea"/>
              </a:rPr>
              <a:t>）在新建入站规则向导的“配置文件”窗口中，按场景选择应用规则，默认可以全部选择，然后单击“下一页”按钮。</a:t>
            </a:r>
            <a:endParaRPr lang="en-US" altLang="zh-CN" sz="1600" dirty="0">
              <a:solidFill>
                <a:schemeClr val="tx1">
                  <a:lumMod val="85000"/>
                  <a:lumOff val="15000"/>
                </a:schemeClr>
              </a:solidFill>
              <a:latin typeface="+mn-ea"/>
            </a:endParaRPr>
          </a:p>
        </p:txBody>
      </p:sp>
      <p:pic>
        <p:nvPicPr>
          <p:cNvPr id="8" name="图片 7">
            <a:extLst>
              <a:ext uri="{FF2B5EF4-FFF2-40B4-BE49-F238E27FC236}">
                <a16:creationId xmlns:a16="http://schemas.microsoft.com/office/drawing/2014/main" id="{E1865178-1B73-49AF-A3E0-09FDA11B84FE}"/>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483768" y="1859494"/>
            <a:ext cx="4176464" cy="3152705"/>
          </a:xfrm>
          <a:prstGeom prst="rect">
            <a:avLst/>
          </a:prstGeom>
          <a:noFill/>
          <a:ln>
            <a:noFill/>
          </a:ln>
        </p:spPr>
      </p:pic>
    </p:spTree>
    <p:extLst>
      <p:ext uri="{BB962C8B-B14F-4D97-AF65-F5344CB8AC3E}">
        <p14:creationId xmlns:p14="http://schemas.microsoft.com/office/powerpoint/2010/main" val="344673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75608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265147" y="1013371"/>
            <a:ext cx="8613704" cy="632481"/>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5</a:t>
            </a:r>
            <a:r>
              <a:rPr lang="zh-CN" altLang="en-US" sz="1600" dirty="0">
                <a:solidFill>
                  <a:schemeClr val="tx1">
                    <a:lumMod val="85000"/>
                    <a:lumOff val="15000"/>
                  </a:schemeClr>
                </a:solidFill>
                <a:latin typeface="+mn-ea"/>
              </a:rPr>
              <a:t>）在新建入站规则向导的“名称”窗口中，为新建的入站规则起一个自己喜欢的名字，有必要的话，可以为此规则编写描述信息，然后单击“完成”按钮，该条入站规则即创建完成。</a:t>
            </a:r>
            <a:endParaRPr lang="en-US" altLang="zh-CN" sz="1600" dirty="0">
              <a:solidFill>
                <a:schemeClr val="tx1">
                  <a:lumMod val="85000"/>
                  <a:lumOff val="15000"/>
                </a:schemeClr>
              </a:solidFill>
              <a:latin typeface="+mn-ea"/>
            </a:endParaRPr>
          </a:p>
        </p:txBody>
      </p:sp>
      <p:pic>
        <p:nvPicPr>
          <p:cNvPr id="7" name="图片 6">
            <a:extLst>
              <a:ext uri="{FF2B5EF4-FFF2-40B4-BE49-F238E27FC236}">
                <a16:creationId xmlns:a16="http://schemas.microsoft.com/office/drawing/2014/main" id="{7C6C31F5-A411-4BD2-AFDD-0C109552D068}"/>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509836" y="1879462"/>
            <a:ext cx="4124325" cy="3112770"/>
          </a:xfrm>
          <a:prstGeom prst="rect">
            <a:avLst/>
          </a:prstGeom>
          <a:noFill/>
          <a:ln>
            <a:noFill/>
          </a:ln>
        </p:spPr>
      </p:pic>
    </p:spTree>
    <p:extLst>
      <p:ext uri="{BB962C8B-B14F-4D97-AF65-F5344CB8AC3E}">
        <p14:creationId xmlns:p14="http://schemas.microsoft.com/office/powerpoint/2010/main" val="99674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16" name="矩形 10">
            <a:extLst>
              <a:ext uri="{FF2B5EF4-FFF2-40B4-BE49-F238E27FC236}">
                <a16:creationId xmlns:a16="http://schemas.microsoft.com/office/drawing/2014/main" id="{F67E3FD9-4289-4DF0-AC85-10A397322AE7}"/>
              </a:ext>
            </a:extLst>
          </p:cNvPr>
          <p:cNvSpPr/>
          <p:nvPr>
            <p:custDataLst>
              <p:tags r:id="rId1"/>
            </p:custDataLst>
          </p:nvPr>
        </p:nvSpPr>
        <p:spPr>
          <a:xfrm>
            <a:off x="0" y="951570"/>
            <a:ext cx="9144000" cy="553923"/>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7" name="文本框 16">
            <a:extLst>
              <a:ext uri="{FF2B5EF4-FFF2-40B4-BE49-F238E27FC236}">
                <a16:creationId xmlns:a16="http://schemas.microsoft.com/office/drawing/2014/main" id="{7608E63B-397B-4395-9FEC-C2BBA11F2A7A}"/>
              </a:ext>
            </a:extLst>
          </p:cNvPr>
          <p:cNvSpPr txBox="1"/>
          <p:nvPr/>
        </p:nvSpPr>
        <p:spPr>
          <a:xfrm>
            <a:off x="732277" y="1052649"/>
            <a:ext cx="7583217" cy="337528"/>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6</a:t>
            </a:r>
            <a:r>
              <a:rPr lang="zh-CN" altLang="en-US" sz="1600" dirty="0">
                <a:solidFill>
                  <a:schemeClr val="tx1">
                    <a:lumMod val="85000"/>
                    <a:lumOff val="15000"/>
                  </a:schemeClr>
                </a:solidFill>
                <a:latin typeface="+mn-ea"/>
              </a:rPr>
              <a:t>）此时会返回防火墙配置窗口，可以在入站规则列表中看到刚创建的规则。</a:t>
            </a:r>
            <a:endParaRPr lang="en-US" altLang="zh-CN" sz="1600" dirty="0">
              <a:solidFill>
                <a:schemeClr val="tx1">
                  <a:lumMod val="85000"/>
                  <a:lumOff val="15000"/>
                </a:schemeClr>
              </a:solidFill>
              <a:latin typeface="+mn-ea"/>
            </a:endParaRPr>
          </a:p>
        </p:txBody>
      </p:sp>
      <p:pic>
        <p:nvPicPr>
          <p:cNvPr id="8" name="图片 7">
            <a:extLst>
              <a:ext uri="{FF2B5EF4-FFF2-40B4-BE49-F238E27FC236}">
                <a16:creationId xmlns:a16="http://schemas.microsoft.com/office/drawing/2014/main" id="{C5A47A3F-FEFF-46DF-9D27-D438C15D6C76}"/>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390775" y="1635646"/>
            <a:ext cx="4362450" cy="3353435"/>
          </a:xfrm>
          <a:prstGeom prst="rect">
            <a:avLst/>
          </a:prstGeom>
          <a:noFill/>
          <a:ln>
            <a:noFill/>
          </a:ln>
        </p:spPr>
      </p:pic>
    </p:spTree>
    <p:extLst>
      <p:ext uri="{BB962C8B-B14F-4D97-AF65-F5344CB8AC3E}">
        <p14:creationId xmlns:p14="http://schemas.microsoft.com/office/powerpoint/2010/main" val="971089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3016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为</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服务的</a:t>
            </a:r>
            <a:r>
              <a:rPr lang="en-US" altLang="zh-CN" sz="1600" dirty="0">
                <a:solidFill>
                  <a:schemeClr val="accent1"/>
                </a:solidFill>
                <a:ea typeface="微软雅黑" panose="020B0503020204020204" pitchFamily="34" charset="-122"/>
              </a:rPr>
              <a:t>8080</a:t>
            </a:r>
            <a:r>
              <a:rPr lang="zh-CN" altLang="en-US" sz="1600" dirty="0">
                <a:solidFill>
                  <a:schemeClr val="accent1"/>
                </a:solidFill>
                <a:ea typeface="微软雅黑" panose="020B0503020204020204" pitchFamily="34" charset="-122"/>
              </a:rPr>
              <a:t>端口站点创建入站允许规则</a:t>
            </a:r>
          </a:p>
        </p:txBody>
      </p:sp>
      <p:sp>
        <p:nvSpPr>
          <p:cNvPr id="9" name="矩形 10">
            <a:extLst>
              <a:ext uri="{FF2B5EF4-FFF2-40B4-BE49-F238E27FC236}">
                <a16:creationId xmlns:a16="http://schemas.microsoft.com/office/drawing/2014/main" id="{4CBC6D61-B94D-455D-8F57-2A054E13B139}"/>
              </a:ext>
            </a:extLst>
          </p:cNvPr>
          <p:cNvSpPr/>
          <p:nvPr>
            <p:custDataLst>
              <p:tags r:id="rId1"/>
            </p:custDataLst>
          </p:nvPr>
        </p:nvSpPr>
        <p:spPr>
          <a:xfrm>
            <a:off x="0" y="951570"/>
            <a:ext cx="9144000" cy="129614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0" name="文本框 9">
            <a:extLst>
              <a:ext uri="{FF2B5EF4-FFF2-40B4-BE49-F238E27FC236}">
                <a16:creationId xmlns:a16="http://schemas.microsoft.com/office/drawing/2014/main" id="{42593F59-A8DF-4A33-A72E-4034EF5E251B}"/>
              </a:ext>
            </a:extLst>
          </p:cNvPr>
          <p:cNvSpPr txBox="1"/>
          <p:nvPr/>
        </p:nvSpPr>
        <p:spPr>
          <a:xfrm>
            <a:off x="366138" y="1002109"/>
            <a:ext cx="8274313" cy="1460400"/>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7</a:t>
            </a:r>
            <a:r>
              <a:rPr lang="zh-CN" altLang="en-US" sz="1600" dirty="0">
                <a:solidFill>
                  <a:schemeClr val="tx1">
                    <a:lumMod val="85000"/>
                    <a:lumOff val="15000"/>
                  </a:schemeClr>
                </a:solidFill>
                <a:latin typeface="+mn-ea"/>
              </a:rPr>
              <a:t>）测试规则是否生效。打开客户机的浏览器，在地址栏中输入该</a:t>
            </a:r>
            <a:r>
              <a:rPr lang="en-US" altLang="zh-CN" sz="1600" dirty="0">
                <a:solidFill>
                  <a:schemeClr val="tx1">
                    <a:lumMod val="85000"/>
                    <a:lumOff val="15000"/>
                  </a:schemeClr>
                </a:solidFill>
                <a:latin typeface="+mn-ea"/>
              </a:rPr>
              <a:t>WWW</a:t>
            </a:r>
            <a:r>
              <a:rPr lang="zh-CN" altLang="en-US" sz="1600" dirty="0">
                <a:solidFill>
                  <a:schemeClr val="tx1">
                    <a:lumMod val="85000"/>
                    <a:lumOff val="15000"/>
                  </a:schemeClr>
                </a:solidFill>
                <a:latin typeface="+mn-ea"/>
              </a:rPr>
              <a:t>服务器的</a:t>
            </a:r>
            <a:r>
              <a:rPr lang="en-US" altLang="zh-CN" sz="1600" dirty="0">
                <a:solidFill>
                  <a:schemeClr val="tx1">
                    <a:lumMod val="85000"/>
                    <a:lumOff val="15000"/>
                  </a:schemeClr>
                </a:solidFill>
                <a:latin typeface="+mn-ea"/>
              </a:rPr>
              <a:t>URL</a:t>
            </a:r>
            <a:r>
              <a:rPr lang="zh-CN" altLang="en-US" sz="1600" dirty="0">
                <a:solidFill>
                  <a:schemeClr val="tx1">
                    <a:lumMod val="85000"/>
                    <a:lumOff val="15000"/>
                  </a:schemeClr>
                </a:solidFill>
                <a:latin typeface="+mn-ea"/>
              </a:rPr>
              <a:t>，查看是否能够正确显示页面。</a:t>
            </a:r>
            <a:endParaRPr lang="en-US" altLang="zh-CN" sz="1600" dirty="0">
              <a:solidFill>
                <a:schemeClr val="tx1">
                  <a:lumMod val="85000"/>
                  <a:lumOff val="15000"/>
                </a:schemeClr>
              </a:solidFill>
              <a:latin typeface="+mn-ea"/>
            </a:endParaRPr>
          </a:p>
          <a:p>
            <a:pPr>
              <a:lnSpc>
                <a:spcPct val="114000"/>
              </a:lnSpc>
            </a:pP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8</a:t>
            </a:r>
            <a:r>
              <a:rPr lang="zh-CN" altLang="en-US" sz="1600" dirty="0">
                <a:solidFill>
                  <a:schemeClr val="tx1">
                    <a:lumMod val="85000"/>
                    <a:lumOff val="15000"/>
                  </a:schemeClr>
                </a:solidFill>
                <a:latin typeface="+mn-ea"/>
              </a:rPr>
              <a:t>）结果。当客户机访问我们部署在</a:t>
            </a:r>
            <a:r>
              <a:rPr lang="en-US" altLang="zh-CN" sz="1600" dirty="0">
                <a:solidFill>
                  <a:schemeClr val="tx1">
                    <a:lumMod val="85000"/>
                    <a:lumOff val="15000"/>
                  </a:schemeClr>
                </a:solidFill>
                <a:latin typeface="+mn-ea"/>
              </a:rPr>
              <a:t>8080</a:t>
            </a:r>
            <a:r>
              <a:rPr lang="zh-CN" altLang="en-US" sz="1600" dirty="0">
                <a:solidFill>
                  <a:schemeClr val="tx1">
                    <a:lumMod val="85000"/>
                    <a:lumOff val="15000"/>
                  </a:schemeClr>
                </a:solidFill>
                <a:latin typeface="+mn-ea"/>
              </a:rPr>
              <a:t>端口的站点时，能够连接服务器，并显示页面，表示</a:t>
            </a:r>
            <a:r>
              <a:rPr lang="en-US" altLang="zh-CN" sz="1600" dirty="0">
                <a:solidFill>
                  <a:schemeClr val="tx1">
                    <a:lumMod val="85000"/>
                    <a:lumOff val="15000"/>
                  </a:schemeClr>
                </a:solidFill>
                <a:latin typeface="+mn-ea"/>
              </a:rPr>
              <a:t>Windows Defender</a:t>
            </a:r>
            <a:r>
              <a:rPr lang="zh-CN" altLang="en-US" sz="1600" dirty="0">
                <a:solidFill>
                  <a:schemeClr val="tx1">
                    <a:lumMod val="85000"/>
                    <a:lumOff val="15000"/>
                  </a:schemeClr>
                </a:solidFill>
                <a:latin typeface="+mn-ea"/>
              </a:rPr>
              <a:t>防火墙入站安全策略配置成功，符合任务需求。</a:t>
            </a:r>
          </a:p>
          <a:p>
            <a:pPr>
              <a:lnSpc>
                <a:spcPct val="114000"/>
              </a:lnSpc>
            </a:pPr>
            <a:endParaRPr lang="en-US" altLang="zh-CN" sz="1600" dirty="0">
              <a:solidFill>
                <a:schemeClr val="tx1">
                  <a:lumMod val="85000"/>
                  <a:lumOff val="15000"/>
                </a:schemeClr>
              </a:solidFill>
              <a:latin typeface="+mn-ea"/>
            </a:endParaRPr>
          </a:p>
        </p:txBody>
      </p:sp>
      <p:pic>
        <p:nvPicPr>
          <p:cNvPr id="11" name="图片 10">
            <a:extLst>
              <a:ext uri="{FF2B5EF4-FFF2-40B4-BE49-F238E27FC236}">
                <a16:creationId xmlns:a16="http://schemas.microsoft.com/office/drawing/2014/main" id="{F17B63E7-5ED0-4449-9176-B33F316A0477}"/>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807804" y="2472494"/>
            <a:ext cx="3528392" cy="2456127"/>
          </a:xfrm>
          <a:prstGeom prst="rect">
            <a:avLst/>
          </a:prstGeom>
          <a:noFill/>
        </p:spPr>
      </p:pic>
    </p:spTree>
    <p:extLst>
      <p:ext uri="{BB962C8B-B14F-4D97-AF65-F5344CB8AC3E}">
        <p14:creationId xmlns:p14="http://schemas.microsoft.com/office/powerpoint/2010/main" val="702264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640811" y="1635646"/>
            <a:ext cx="7862377" cy="518779"/>
          </a:xfrm>
          <a:prstGeom prst="rect">
            <a:avLst/>
          </a:prstGeom>
          <a:noFill/>
          <a:ln w="9525" algn="ctr">
            <a:noFill/>
            <a:miter lim="800000"/>
          </a:ln>
        </p:spPr>
        <p:txBody>
          <a:bodyPr wrap="none" lIns="87043" tIns="43521" rIns="87043" bIns="43521">
            <a:spAutoFit/>
          </a:bodyPr>
          <a:lstStyle/>
          <a:p>
            <a:pPr algn="ctr"/>
            <a:r>
              <a:rPr lang="zh-CN" altLang="en-US" sz="2800" b="1" dirty="0">
                <a:solidFill>
                  <a:schemeClr val="accent1"/>
                </a:solidFill>
                <a:ea typeface="微软雅黑" panose="020B0503020204020204" pitchFamily="34" charset="-122"/>
              </a:rPr>
              <a:t>任务</a:t>
            </a:r>
            <a:r>
              <a:rPr lang="en-US" altLang="zh-CN" sz="2800" b="1" dirty="0">
                <a:solidFill>
                  <a:schemeClr val="accent1"/>
                </a:solidFill>
                <a:ea typeface="微软雅黑" panose="020B0503020204020204" pitchFamily="34" charset="-122"/>
              </a:rPr>
              <a:t>9.3 </a:t>
            </a:r>
            <a:r>
              <a:rPr lang="zh-CN" altLang="en-US" sz="2800" b="1" dirty="0">
                <a:solidFill>
                  <a:schemeClr val="accent1"/>
                </a:solidFill>
                <a:ea typeface="微软雅黑" panose="020B0503020204020204" pitchFamily="34" charset="-122"/>
              </a:rPr>
              <a:t>使用微软电脑管家保护</a:t>
            </a:r>
            <a:r>
              <a:rPr lang="en-US" altLang="zh-CN" sz="2800" b="1" dirty="0">
                <a:solidFill>
                  <a:schemeClr val="accent1"/>
                </a:solidFill>
                <a:ea typeface="微软雅黑" panose="020B0503020204020204" pitchFamily="34" charset="-122"/>
              </a:rPr>
              <a:t>Windows</a:t>
            </a:r>
            <a:r>
              <a:rPr lang="zh-CN" altLang="en-US" sz="2800" b="1" dirty="0">
                <a:solidFill>
                  <a:schemeClr val="accent1"/>
                </a:solidFill>
                <a:ea typeface="微软雅黑" panose="020B0503020204020204" pitchFamily="34" charset="-122"/>
              </a:rPr>
              <a:t>网络安全</a:t>
            </a:r>
          </a:p>
        </p:txBody>
      </p:sp>
    </p:spTree>
    <p:extLst>
      <p:ext uri="{BB962C8B-B14F-4D97-AF65-F5344CB8AC3E}">
        <p14:creationId xmlns:p14="http://schemas.microsoft.com/office/powerpoint/2010/main" val="1061986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3476355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1" y="2535747"/>
            <a:ext cx="178125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个人信息包含的内容</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77785"/>
            <a:ext cx="2016223"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个人信息泄露途径有哪些</a:t>
            </a:r>
            <a:endParaRPr lang="zh-CN" altLang="en-US" sz="1200" dirty="0">
              <a:solidFill>
                <a:schemeClr val="tx1">
                  <a:lumMod val="65000"/>
                  <a:lumOff val="35000"/>
                </a:schemeClr>
              </a:solidFill>
            </a:endParaRPr>
          </a:p>
        </p:txBody>
      </p:sp>
      <p:sp>
        <p:nvSpPr>
          <p:cNvPr id="11" name="文本框 10">
            <a:extLst>
              <a:ext uri="{FF2B5EF4-FFF2-40B4-BE49-F238E27FC236}">
                <a16:creationId xmlns:a16="http://schemas.microsoft.com/office/drawing/2014/main" id="{8C7C0143-C06B-48F0-A9CA-D420D66A7E9D}"/>
              </a:ext>
            </a:extLst>
          </p:cNvPr>
          <p:cNvSpPr txBox="1">
            <a:spLocks noChangeArrowheads="1"/>
          </p:cNvSpPr>
          <p:nvPr/>
        </p:nvSpPr>
        <p:spPr bwMode="auto">
          <a:xfrm>
            <a:off x="4752020" y="3219823"/>
            <a:ext cx="230425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个人信息泄露会有什么危害</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994929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665566" y="1167594"/>
            <a:ext cx="7812868" cy="3312367"/>
            <a:chOff x="1200150" y="1658075"/>
            <a:chExt cx="9867900" cy="1463817"/>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658075"/>
              <a:ext cx="9867900" cy="1463817"/>
              <a:chOff x="1200150" y="1658075"/>
              <a:chExt cx="9867900" cy="1463817"/>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658075"/>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253985" y="3015925"/>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1785363"/>
              <a:ext cx="9604929" cy="1306004"/>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默认情况下，</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操作系统安装完毕后，内置了很多安全功能，如查杀病毒、漏洞修补等，但很多默认的安全功能并没有打开，有的甚至因为种种原因，用户的一些主动安全功能关闭却没有被察觉到，造成了重大的安全隐患。另一方面，很多非专业的计算机用户，在使用</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的过程中，经常遇到系统越用越慢，最后无法忍受，只能重装系统来解决问题，浪费了大量时间和金钱。那么我们有没有好办法来简单的管理</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操作系统的安全与易用性呢？本任务，将带领大家了解</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操作系统的常用安全设置、优化设置及微软电脑管家的安装和使用。</a:t>
              </a:r>
            </a:p>
          </p:txBody>
        </p:sp>
      </p:grpSp>
    </p:spTree>
    <p:extLst>
      <p:ext uri="{BB962C8B-B14F-4D97-AF65-F5344CB8AC3E}">
        <p14:creationId xmlns:p14="http://schemas.microsoft.com/office/powerpoint/2010/main" val="324382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Windows</a:t>
            </a:r>
            <a:r>
              <a:rPr lang="zh-CN" altLang="en-US" sz="1200" dirty="0">
                <a:solidFill>
                  <a:schemeClr val="tx1">
                    <a:lumMod val="65000"/>
                    <a:lumOff val="35000"/>
                  </a:schemeClr>
                </a:solidFill>
                <a:latin typeface="微软雅黑" pitchFamily="34" charset="-122"/>
                <a:ea typeface="微软雅黑" pitchFamily="34" charset="-122"/>
              </a:rPr>
              <a:t>的安全隐患</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4752020" y="2895786"/>
            <a:ext cx="244827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常见</a:t>
            </a:r>
            <a:r>
              <a:rPr lang="en-US" altLang="zh-CN" sz="1200" dirty="0">
                <a:solidFill>
                  <a:schemeClr val="tx1">
                    <a:lumMod val="65000"/>
                    <a:lumOff val="35000"/>
                  </a:schemeClr>
                </a:solidFill>
                <a:latin typeface="微软雅黑" pitchFamily="34" charset="-122"/>
                <a:ea typeface="微软雅黑" pitchFamily="34" charset="-122"/>
              </a:rPr>
              <a:t>Windows</a:t>
            </a:r>
            <a:r>
              <a:rPr lang="zh-CN" altLang="en-US" sz="1200" dirty="0">
                <a:solidFill>
                  <a:schemeClr val="tx1">
                    <a:lumMod val="65000"/>
                    <a:lumOff val="35000"/>
                  </a:schemeClr>
                </a:solidFill>
                <a:latin typeface="微软雅黑" pitchFamily="34" charset="-122"/>
                <a:ea typeface="微软雅黑" pitchFamily="34" charset="-122"/>
              </a:rPr>
              <a:t>管家类软件介绍</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97311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Windows</a:t>
            </a:r>
            <a:r>
              <a:rPr lang="zh-CN" altLang="en-US" sz="1600" dirty="0">
                <a:solidFill>
                  <a:schemeClr val="accent1"/>
                </a:solidFill>
                <a:ea typeface="微软雅黑" panose="020B0503020204020204" pitchFamily="34" charset="-122"/>
              </a:rPr>
              <a:t>的安全隐患</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539552" y="1239602"/>
            <a:ext cx="788487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425445" y="2047643"/>
              <a:ext cx="9604929" cy="987430"/>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微软在设计</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操作系统时是本着简单易用的原则，因而忽略了安全方面的考虑，留下了很多安全隐患。这些隐患在单机时代并没有显现出来，后来随着网络的出现和普及，越来越多地使用</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操作系统的个人电脑接入网络，</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平台的安全隐患逐渐浮出水面。从</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平台的诞生起，各种相应的安全威胁也产生。针对</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平台存在安全漏洞问题，各种基于</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平台的病毒制作、网络攻击、泄密事件也频频发生。在一段时间内</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操作系统漏洞频繁出现，安全隐患上升、安全事故时有发生。</a:t>
              </a:r>
            </a:p>
          </p:txBody>
        </p:sp>
      </p:grpSp>
    </p:spTree>
    <p:extLst>
      <p:ext uri="{BB962C8B-B14F-4D97-AF65-F5344CB8AC3E}">
        <p14:creationId xmlns:p14="http://schemas.microsoft.com/office/powerpoint/2010/main" val="2714117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）系统安全漏洞</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367644" y="1311610"/>
            <a:ext cx="6624736" cy="3096344"/>
            <a:chOff x="1200150" y="1847850"/>
            <a:chExt cx="9867900" cy="1440000"/>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文本框 12">
              <a:extLst>
                <a:ext uri="{FF2B5EF4-FFF2-40B4-BE49-F238E27FC236}">
                  <a16:creationId xmlns:a16="http://schemas.microsoft.com/office/drawing/2014/main" id="{B6ADEC3E-A88B-4DBC-B19A-E49605301076}"/>
                </a:ext>
              </a:extLst>
            </p:cNvPr>
            <p:cNvSpPr txBox="1"/>
            <p:nvPr/>
          </p:nvSpPr>
          <p:spPr>
            <a:xfrm>
              <a:off x="1425445" y="2146787"/>
              <a:ext cx="9642605" cy="842127"/>
            </a:xfrm>
            <a:prstGeom prst="rect">
              <a:avLst/>
            </a:prstGeom>
            <a:noFill/>
          </p:spPr>
          <p:txBody>
            <a:bodyPr wrap="square" rtlCol="0">
              <a:spAutoFit/>
            </a:bodyPr>
            <a:lstStyle/>
            <a:p>
              <a:pPr indent="486000">
                <a:lnSpc>
                  <a:spcPct val="150000"/>
                </a:lnSpc>
              </a:pPr>
              <a:r>
                <a:rPr lang="en-US" altLang="zh-CN" sz="1800" dirty="0">
                  <a:solidFill>
                    <a:schemeClr val="tx1">
                      <a:lumMod val="85000"/>
                      <a:lumOff val="15000"/>
                    </a:schemeClr>
                  </a:solidFill>
                  <a:latin typeface="+mn-ea"/>
                </a:rPr>
                <a:t>Windows</a:t>
              </a:r>
              <a:r>
                <a:rPr lang="zh-CN" altLang="en-US" sz="1800" dirty="0">
                  <a:solidFill>
                    <a:schemeClr val="tx1">
                      <a:lumMod val="85000"/>
                      <a:lumOff val="15000"/>
                    </a:schemeClr>
                  </a:solidFill>
                  <a:latin typeface="+mn-ea"/>
                </a:rPr>
                <a:t>操作系统安全漏洞也称安全缺陷，这些安全缺陷会被技术高低不等的入侵者或病毒所利用，通过植入木马、病毒等方式来攻击或控制整个电脑，从而控制目标主机、窃取电脑中的重要资料和信息甚至破坏整个系统。</a:t>
              </a:r>
            </a:p>
          </p:txBody>
        </p:sp>
      </p:grpSp>
    </p:spTree>
    <p:extLst>
      <p:ext uri="{BB962C8B-B14F-4D97-AF65-F5344CB8AC3E}">
        <p14:creationId xmlns:p14="http://schemas.microsoft.com/office/powerpoint/2010/main" val="1509555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2969481"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）系统安全漏洞产生的原因</a:t>
            </a:r>
          </a:p>
        </p:txBody>
      </p:sp>
      <p:sp>
        <p:nvSpPr>
          <p:cNvPr id="7" name="矩形: 圆角 6">
            <a:extLst>
              <a:ext uri="{FF2B5EF4-FFF2-40B4-BE49-F238E27FC236}">
                <a16:creationId xmlns:a16="http://schemas.microsoft.com/office/drawing/2014/main" id="{9CC87302-9EC7-4DBD-B063-BE334F7DFEE0}"/>
              </a:ext>
            </a:extLst>
          </p:cNvPr>
          <p:cNvSpPr/>
          <p:nvPr>
            <p:custDataLst>
              <p:tags r:id="rId1"/>
            </p:custDataLst>
          </p:nvPr>
        </p:nvSpPr>
        <p:spPr>
          <a:xfrm>
            <a:off x="802444"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8" name="文本框 7">
            <a:extLst>
              <a:ext uri="{FF2B5EF4-FFF2-40B4-BE49-F238E27FC236}">
                <a16:creationId xmlns:a16="http://schemas.microsoft.com/office/drawing/2014/main" id="{EDAA421F-EA87-43E1-A4B0-8A48D847939E}"/>
              </a:ext>
            </a:extLst>
          </p:cNvPr>
          <p:cNvSpPr txBox="1"/>
          <p:nvPr>
            <p:custDataLst>
              <p:tags r:id="rId2"/>
            </p:custDataLst>
          </p:nvPr>
        </p:nvSpPr>
        <p:spPr>
          <a:xfrm>
            <a:off x="1006672" y="1657990"/>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mn-ea"/>
                <a:cs typeface="思源黑体" panose="020B0500000000000000" charset="-122"/>
              </a:rPr>
              <a:t>在程序编写过程中，编程人员为了达到不可告人的目的，有意在程序的制作过程中隐蔽留下各种各样的后门，供日后使用，随着法律的完善，这类漏洞将越来越少（别有用心者除外）。</a:t>
            </a:r>
          </a:p>
        </p:txBody>
      </p:sp>
      <p:grpSp>
        <p:nvGrpSpPr>
          <p:cNvPr id="9" name="组合 8">
            <a:extLst>
              <a:ext uri="{FF2B5EF4-FFF2-40B4-BE49-F238E27FC236}">
                <a16:creationId xmlns:a16="http://schemas.microsoft.com/office/drawing/2014/main" id="{A2D9F92C-2793-4027-BEA7-9D97891B1E94}"/>
              </a:ext>
            </a:extLst>
          </p:cNvPr>
          <p:cNvGrpSpPr/>
          <p:nvPr/>
        </p:nvGrpSpPr>
        <p:grpSpPr>
          <a:xfrm>
            <a:off x="2176717" y="1013736"/>
            <a:ext cx="640435" cy="640435"/>
            <a:chOff x="1350910" y="744348"/>
            <a:chExt cx="775649" cy="775649"/>
          </a:xfrm>
        </p:grpSpPr>
        <p:sp>
          <p:nvSpPr>
            <p:cNvPr id="10" name="矩形: 圆角 9">
              <a:extLst>
                <a:ext uri="{FF2B5EF4-FFF2-40B4-BE49-F238E27FC236}">
                  <a16:creationId xmlns:a16="http://schemas.microsoft.com/office/drawing/2014/main" id="{9FC0824C-6EDA-4335-883C-141455E06F25}"/>
                </a:ext>
              </a:extLst>
            </p:cNvPr>
            <p:cNvSpPr/>
            <p:nvPr/>
          </p:nvSpPr>
          <p:spPr>
            <a:xfrm>
              <a:off x="1350910" y="744348"/>
              <a:ext cx="775649" cy="775649"/>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B2887567-075B-4B73-904B-23A1A3BC3F6B}"/>
                </a:ext>
              </a:extLst>
            </p:cNvPr>
            <p:cNvGrpSpPr/>
            <p:nvPr/>
          </p:nvGrpSpPr>
          <p:grpSpPr>
            <a:xfrm>
              <a:off x="1454208" y="848047"/>
              <a:ext cx="569051" cy="568249"/>
              <a:chOff x="10810875" y="3733800"/>
              <a:chExt cx="1127125" cy="1125538"/>
            </a:xfrm>
            <a:solidFill>
              <a:schemeClr val="bg1"/>
            </a:solidFill>
          </p:grpSpPr>
          <p:sp>
            <p:nvSpPr>
              <p:cNvPr id="15" name="Oval 15">
                <a:extLst>
                  <a:ext uri="{FF2B5EF4-FFF2-40B4-BE49-F238E27FC236}">
                    <a16:creationId xmlns:a16="http://schemas.microsoft.com/office/drawing/2014/main" id="{32AA324C-1F25-4025-BF7A-7970D1E25512}"/>
                  </a:ext>
                </a:extLst>
              </p:cNvPr>
              <p:cNvSpPr>
                <a:spLocks noChangeArrowheads="1"/>
              </p:cNvSpPr>
              <p:nvPr/>
            </p:nvSpPr>
            <p:spPr bwMode="auto">
              <a:xfrm>
                <a:off x="10810875" y="4524375"/>
                <a:ext cx="334963" cy="334963"/>
              </a:xfrm>
              <a:prstGeom prst="ellipse">
                <a:avLst/>
              </a:prstGeom>
              <a:grpFill/>
              <a:ln>
                <a:noFill/>
              </a:ln>
            </p:spPr>
            <p:txBody>
              <a:bodyPr vert="horz" wrap="square" lIns="90868" tIns="45434" rIns="90868" bIns="45434" numCol="1" anchor="t" anchorCtr="0" compatLnSpc="1">
                <a:prstTxWarp prst="textNoShape">
                  <a:avLst/>
                </a:prstTxWarp>
              </a:bodyPr>
              <a:lstStyle/>
              <a:p>
                <a:endParaRPr lang="zh-CN" altLang="en-US" sz="1339"/>
              </a:p>
            </p:txBody>
          </p:sp>
          <p:sp>
            <p:nvSpPr>
              <p:cNvPr id="16" name="Freeform 16">
                <a:extLst>
                  <a:ext uri="{FF2B5EF4-FFF2-40B4-BE49-F238E27FC236}">
                    <a16:creationId xmlns:a16="http://schemas.microsoft.com/office/drawing/2014/main" id="{F144349E-A158-4D2C-8915-047143800DC0}"/>
                  </a:ext>
                </a:extLst>
              </p:cNvPr>
              <p:cNvSpPr>
                <a:spLocks/>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0868" tIns="45434" rIns="90868" bIns="45434" numCol="1" anchor="t" anchorCtr="0" compatLnSpc="1">
                <a:prstTxWarp prst="textNoShape">
                  <a:avLst/>
                </a:prstTxWarp>
              </a:bodyPr>
              <a:lstStyle/>
              <a:p>
                <a:endParaRPr lang="zh-CN" altLang="en-US" sz="1339"/>
              </a:p>
            </p:txBody>
          </p:sp>
          <p:sp>
            <p:nvSpPr>
              <p:cNvPr id="17" name="Freeform 17">
                <a:extLst>
                  <a:ext uri="{FF2B5EF4-FFF2-40B4-BE49-F238E27FC236}">
                    <a16:creationId xmlns:a16="http://schemas.microsoft.com/office/drawing/2014/main" id="{688B1278-F9C3-4242-988C-18687721E818}"/>
                  </a:ext>
                </a:extLst>
              </p:cNvPr>
              <p:cNvSpPr>
                <a:spLocks/>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0868" tIns="45434" rIns="90868" bIns="45434" numCol="1" anchor="t" anchorCtr="0" compatLnSpc="1">
                <a:prstTxWarp prst="textNoShape">
                  <a:avLst/>
                </a:prstTxWarp>
              </a:bodyPr>
              <a:lstStyle/>
              <a:p>
                <a:endParaRPr lang="zh-CN" altLang="en-US" sz="1339"/>
              </a:p>
            </p:txBody>
          </p:sp>
        </p:grpSp>
      </p:grpSp>
      <p:sp>
        <p:nvSpPr>
          <p:cNvPr id="18" name="矩形: 圆角 17">
            <a:extLst>
              <a:ext uri="{FF2B5EF4-FFF2-40B4-BE49-F238E27FC236}">
                <a16:creationId xmlns:a16="http://schemas.microsoft.com/office/drawing/2014/main" id="{33A5938D-4F6B-4EA7-A073-E8C9ABD72D8D}"/>
              </a:ext>
            </a:extLst>
          </p:cNvPr>
          <p:cNvSpPr/>
          <p:nvPr>
            <p:custDataLst>
              <p:tags r:id="rId3"/>
            </p:custDataLst>
          </p:nvPr>
        </p:nvSpPr>
        <p:spPr>
          <a:xfrm>
            <a:off x="4860032"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19" name="文本框 18">
            <a:extLst>
              <a:ext uri="{FF2B5EF4-FFF2-40B4-BE49-F238E27FC236}">
                <a16:creationId xmlns:a16="http://schemas.microsoft.com/office/drawing/2014/main" id="{0D2CC021-0B8E-4809-9878-9E6D92D7CE94}"/>
              </a:ext>
            </a:extLst>
          </p:cNvPr>
          <p:cNvSpPr txBox="1"/>
          <p:nvPr>
            <p:custDataLst>
              <p:tags r:id="rId4"/>
            </p:custDataLst>
          </p:nvPr>
        </p:nvSpPr>
        <p:spPr>
          <a:xfrm>
            <a:off x="5064260" y="1657990"/>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mn-ea"/>
                <a:cs typeface="思源黑体" panose="020B0500000000000000" charset="-122"/>
              </a:rPr>
              <a:t>由于编程人员的水平问题，受经验和当时安全技术的发展所限，在程序中或多或少有不足之处，这些地方有的影响程序的效率，有的会导致存在安全隐患，最终被入侵者利用。</a:t>
            </a:r>
          </a:p>
        </p:txBody>
      </p:sp>
      <p:grpSp>
        <p:nvGrpSpPr>
          <p:cNvPr id="20" name="组合 19">
            <a:extLst>
              <a:ext uri="{FF2B5EF4-FFF2-40B4-BE49-F238E27FC236}">
                <a16:creationId xmlns:a16="http://schemas.microsoft.com/office/drawing/2014/main" id="{13AF4FA6-EF0B-4657-A0E5-951794A3704D}"/>
              </a:ext>
            </a:extLst>
          </p:cNvPr>
          <p:cNvGrpSpPr/>
          <p:nvPr/>
        </p:nvGrpSpPr>
        <p:grpSpPr>
          <a:xfrm>
            <a:off x="6298112" y="983080"/>
            <a:ext cx="640435" cy="640435"/>
            <a:chOff x="5659756" y="672052"/>
            <a:chExt cx="640435" cy="640435"/>
          </a:xfrm>
        </p:grpSpPr>
        <p:sp>
          <p:nvSpPr>
            <p:cNvPr id="21" name="矩形: 圆角 20">
              <a:extLst>
                <a:ext uri="{FF2B5EF4-FFF2-40B4-BE49-F238E27FC236}">
                  <a16:creationId xmlns:a16="http://schemas.microsoft.com/office/drawing/2014/main" id="{BD7C8D99-6219-4290-8A46-1E21CE94AB21}"/>
                </a:ext>
              </a:extLst>
            </p:cNvPr>
            <p:cNvSpPr/>
            <p:nvPr/>
          </p:nvSpPr>
          <p:spPr>
            <a:xfrm>
              <a:off x="5659756" y="672052"/>
              <a:ext cx="640435" cy="640435"/>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a:extLst>
                <a:ext uri="{FF2B5EF4-FFF2-40B4-BE49-F238E27FC236}">
                  <a16:creationId xmlns:a16="http://schemas.microsoft.com/office/drawing/2014/main" id="{05446FBC-0416-4CA4-9EF9-D8E4B554DC14}"/>
                </a:ext>
              </a:extLst>
            </p:cNvPr>
            <p:cNvSpPr>
              <a:spLocks/>
            </p:cNvSpPr>
            <p:nvPr/>
          </p:nvSpPr>
          <p:spPr bwMode="auto">
            <a:xfrm>
              <a:off x="5707427" y="718845"/>
              <a:ext cx="556761" cy="55676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7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7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7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7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7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7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7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7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7"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7"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39"/>
            </a:p>
          </p:txBody>
        </p:sp>
      </p:grpSp>
    </p:spTree>
    <p:extLst>
      <p:ext uri="{BB962C8B-B14F-4D97-AF65-F5344CB8AC3E}">
        <p14:creationId xmlns:p14="http://schemas.microsoft.com/office/powerpoint/2010/main" val="18736547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44564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Windows</a:t>
            </a:r>
            <a:r>
              <a:rPr lang="zh-CN" altLang="en-US" sz="1600" dirty="0">
                <a:solidFill>
                  <a:schemeClr val="accent1"/>
                </a:solidFill>
                <a:ea typeface="微软雅黑" panose="020B0503020204020204" pitchFamily="34" charset="-122"/>
              </a:rPr>
              <a:t>系统安全漏洞可能产生的后果</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539552" y="1239602"/>
            <a:ext cx="788487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444282" y="2098737"/>
              <a:ext cx="9379635" cy="826337"/>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面对如此庞大纷繁的</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操作系统，在了解各种漏洞及安全隐患后，还需要了解各种漏洞相应的攻击行为，才能保护好系统的安全。</a:t>
              </a:r>
              <a:r>
                <a:rPr lang="en-US" altLang="zh-CN" sz="1400" dirty="0">
                  <a:solidFill>
                    <a:schemeClr val="tx1">
                      <a:lumMod val="85000"/>
                      <a:lumOff val="15000"/>
                    </a:schemeClr>
                  </a:solidFill>
                  <a:latin typeface="+mn-ea"/>
                </a:rPr>
                <a:t>Windows</a:t>
              </a:r>
              <a:r>
                <a:rPr lang="zh-CN" altLang="en-US" sz="1400" dirty="0">
                  <a:solidFill>
                    <a:schemeClr val="tx1">
                      <a:lumMod val="85000"/>
                      <a:lumOff val="15000"/>
                    </a:schemeClr>
                  </a:solidFill>
                  <a:latin typeface="+mn-ea"/>
                </a:rPr>
                <a:t>平台的安全漏洞带来相应的病毒、木马、间谍软件、僵尸网络、网络钓鱼、</a:t>
              </a:r>
              <a:r>
                <a:rPr lang="en-US" altLang="zh-CN" sz="1400" dirty="0">
                  <a:solidFill>
                    <a:schemeClr val="tx1">
                      <a:lumMod val="85000"/>
                      <a:lumOff val="15000"/>
                    </a:schemeClr>
                  </a:solidFill>
                  <a:latin typeface="+mn-ea"/>
                </a:rPr>
                <a:t>ARP</a:t>
              </a:r>
              <a:r>
                <a:rPr lang="zh-CN" altLang="en-US" sz="1400" dirty="0">
                  <a:solidFill>
                    <a:schemeClr val="tx1">
                      <a:lumMod val="85000"/>
                      <a:lumOff val="15000"/>
                    </a:schemeClr>
                  </a:solidFill>
                  <a:latin typeface="+mn-ea"/>
                </a:rPr>
                <a:t>攻击、</a:t>
              </a:r>
              <a:r>
                <a:rPr lang="en-US" altLang="zh-CN" sz="1400" dirty="0">
                  <a:solidFill>
                    <a:schemeClr val="tx1">
                      <a:lumMod val="85000"/>
                      <a:lumOff val="15000"/>
                    </a:schemeClr>
                  </a:solidFill>
                  <a:latin typeface="+mn-ea"/>
                </a:rPr>
                <a:t>DDoS</a:t>
              </a:r>
              <a:r>
                <a:rPr lang="zh-CN" altLang="en-US" sz="1400" dirty="0">
                  <a:solidFill>
                    <a:schemeClr val="tx1">
                      <a:lumMod val="85000"/>
                      <a:lumOff val="15000"/>
                    </a:schemeClr>
                  </a:solidFill>
                  <a:latin typeface="+mn-ea"/>
                </a:rPr>
                <a:t>攻击等安全事件。只有在了解各种操作系统存在的安全漏洞后，才能更好的保护其免受攻击。下面我们通过几个案例了解系统安全漏洞带来的重大安全事故，目前甚至仍有发生。</a:t>
              </a:r>
            </a:p>
          </p:txBody>
        </p:sp>
      </p:grpSp>
    </p:spTree>
    <p:extLst>
      <p:ext uri="{BB962C8B-B14F-4D97-AF65-F5344CB8AC3E}">
        <p14:creationId xmlns:p14="http://schemas.microsoft.com/office/powerpoint/2010/main" val="2116647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44564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）震网病毒</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539552" y="1239602"/>
            <a:ext cx="788487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444282" y="2098737"/>
              <a:ext cx="9379635" cy="987430"/>
            </a:xfrm>
            <a:prstGeom prst="rect">
              <a:avLst/>
            </a:prstGeom>
            <a:noFill/>
          </p:spPr>
          <p:txBody>
            <a:bodyPr wrap="square" rtlCol="0">
              <a:spAutoFit/>
            </a:bodyPr>
            <a:lstStyle/>
            <a:p>
              <a:pPr indent="396000">
                <a:lnSpc>
                  <a:spcPct val="150000"/>
                </a:lnSpc>
              </a:pPr>
              <a:r>
                <a:rPr lang="zh-CN" altLang="en-US" sz="1400" dirty="0">
                  <a:solidFill>
                    <a:schemeClr val="tx1">
                      <a:lumMod val="85000"/>
                      <a:lumOff val="15000"/>
                    </a:schemeClr>
                  </a:solidFill>
                  <a:latin typeface="+mn-ea"/>
                </a:rPr>
                <a:t>震网病毒又名</a:t>
              </a:r>
              <a:r>
                <a:rPr lang="en-US" altLang="zh-CN" sz="1400" dirty="0" err="1">
                  <a:solidFill>
                    <a:schemeClr val="tx1">
                      <a:lumMod val="85000"/>
                      <a:lumOff val="15000"/>
                    </a:schemeClr>
                  </a:solidFill>
                  <a:latin typeface="+mn-ea"/>
                </a:rPr>
                <a:t>StuxNET</a:t>
              </a:r>
              <a:r>
                <a:rPr lang="zh-CN" altLang="en-US" sz="1400" dirty="0">
                  <a:solidFill>
                    <a:schemeClr val="tx1">
                      <a:lumMod val="85000"/>
                      <a:lumOff val="15000"/>
                    </a:schemeClr>
                  </a:solidFill>
                  <a:latin typeface="+mn-ea"/>
                </a:rPr>
                <a:t>病毒，是一个席卷全球工业界的病毒。它是一种蠕虫病毒，其复杂程度远超于一般电脑黑客的能力（现在大多认为由美国和以色列为阻止伊朗核计划联合研发）。作为病毒史上的超级大杀器，从诞生之日起便闻名遐迩，是第一个专门定向攻击真实世界中基础设施的蠕虫病毒，攻击对象如核电站、水坝、电网、石油等基础设施。</a:t>
              </a:r>
            </a:p>
            <a:p>
              <a:pPr indent="396000">
                <a:lnSpc>
                  <a:spcPct val="150000"/>
                </a:lnSpc>
              </a:pPr>
              <a:r>
                <a:rPr lang="zh-CN" altLang="en-US" sz="1400" dirty="0">
                  <a:solidFill>
                    <a:schemeClr val="tx1">
                      <a:lumMod val="85000"/>
                      <a:lumOff val="15000"/>
                    </a:schemeClr>
                  </a:solidFill>
                  <a:latin typeface="+mn-ea"/>
                </a:rPr>
                <a:t>震网病毒采用多种先进技术，自身具备极强的隐身和破坏力，以夺取工业用电脑系统的控制权为主要目标。</a:t>
              </a:r>
            </a:p>
          </p:txBody>
        </p:sp>
      </p:grpSp>
    </p:spTree>
    <p:extLst>
      <p:ext uri="{BB962C8B-B14F-4D97-AF65-F5344CB8AC3E}">
        <p14:creationId xmlns:p14="http://schemas.microsoft.com/office/powerpoint/2010/main" val="2631971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震网病毒传播途径</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179512" y="879562"/>
            <a:ext cx="8820980" cy="936104"/>
            <a:chOff x="1158303" y="1847851"/>
            <a:chExt cx="10078016" cy="1293919"/>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49" y="1847851"/>
              <a:ext cx="10036169" cy="1293919"/>
              <a:chOff x="1200149" y="1847851"/>
              <a:chExt cx="10036169" cy="1293919"/>
            </a:xfrm>
          </p:grpSpPr>
          <p:sp>
            <p:nvSpPr>
              <p:cNvPr id="20" name="矩形: 圆角 19">
                <a:extLst>
                  <a:ext uri="{FF2B5EF4-FFF2-40B4-BE49-F238E27FC236}">
                    <a16:creationId xmlns:a16="http://schemas.microsoft.com/office/drawing/2014/main" id="{4D72AE2D-A82F-43C6-825F-E3FA7621E99D}"/>
                  </a:ext>
                </a:extLst>
              </p:cNvPr>
              <p:cNvSpPr/>
              <p:nvPr/>
            </p:nvSpPr>
            <p:spPr>
              <a:xfrm>
                <a:off x="1200149" y="1847851"/>
                <a:ext cx="10036169" cy="129391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385254" y="3035803"/>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158303" y="1931443"/>
              <a:ext cx="10078016" cy="973704"/>
            </a:xfrm>
            <a:prstGeom prst="rect">
              <a:avLst/>
            </a:prstGeom>
            <a:noFill/>
          </p:spPr>
          <p:txBody>
            <a:bodyPr wrap="square" rtlCol="0">
              <a:spAutoFit/>
            </a:bodyPr>
            <a:lstStyle/>
            <a:p>
              <a:pPr indent="396000">
                <a:lnSpc>
                  <a:spcPct val="150000"/>
                </a:lnSpc>
              </a:pPr>
              <a:r>
                <a:rPr lang="zh-CN" altLang="en-US" sz="1500" dirty="0">
                  <a:solidFill>
                    <a:schemeClr val="tx1">
                      <a:lumMod val="85000"/>
                      <a:lumOff val="15000"/>
                    </a:schemeClr>
                  </a:solidFill>
                  <a:latin typeface="+mn-ea"/>
                </a:rPr>
                <a:t>“震网病毒”由于是利用了</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操作系统的漏洞，因此只会感染</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操作系统。震网病毒借助</a:t>
              </a:r>
              <a:r>
                <a:rPr lang="en-US" altLang="zh-CN" sz="1500" dirty="0">
                  <a:solidFill>
                    <a:schemeClr val="tx1">
                      <a:lumMod val="85000"/>
                      <a:lumOff val="15000"/>
                    </a:schemeClr>
                  </a:solidFill>
                  <a:latin typeface="+mn-ea"/>
                </a:rPr>
                <a:t>U</a:t>
              </a:r>
              <a:r>
                <a:rPr lang="zh-CN" altLang="en-US" sz="1500" dirty="0">
                  <a:solidFill>
                    <a:schemeClr val="tx1">
                      <a:lumMod val="85000"/>
                      <a:lumOff val="15000"/>
                    </a:schemeClr>
                  </a:solidFill>
                  <a:latin typeface="+mn-ea"/>
                </a:rPr>
                <a:t>盘等移动物理媒介进行传播，用户将携带该病毒的</a:t>
              </a:r>
              <a:r>
                <a:rPr lang="en-US" altLang="zh-CN" sz="1500" dirty="0">
                  <a:solidFill>
                    <a:schemeClr val="tx1">
                      <a:lumMod val="85000"/>
                      <a:lumOff val="15000"/>
                    </a:schemeClr>
                  </a:solidFill>
                  <a:latin typeface="+mn-ea"/>
                </a:rPr>
                <a:t>U</a:t>
              </a:r>
              <a:r>
                <a:rPr lang="zh-CN" altLang="en-US" sz="1500" dirty="0">
                  <a:solidFill>
                    <a:schemeClr val="tx1">
                      <a:lumMod val="85000"/>
                      <a:lumOff val="15000"/>
                    </a:schemeClr>
                  </a:solidFill>
                  <a:latin typeface="+mn-ea"/>
                </a:rPr>
                <a:t>盘插入到</a:t>
              </a:r>
              <a:r>
                <a:rPr lang="en-US" altLang="zh-CN" sz="1500" dirty="0">
                  <a:solidFill>
                    <a:schemeClr val="tx1">
                      <a:lumMod val="85000"/>
                      <a:lumOff val="15000"/>
                    </a:schemeClr>
                  </a:solidFill>
                  <a:latin typeface="+mn-ea"/>
                </a:rPr>
                <a:t>USB</a:t>
              </a:r>
              <a:r>
                <a:rPr lang="zh-CN" altLang="en-US" sz="1500" dirty="0">
                  <a:solidFill>
                    <a:schemeClr val="tx1">
                      <a:lumMod val="85000"/>
                      <a:lumOff val="15000"/>
                    </a:schemeClr>
                  </a:solidFill>
                  <a:latin typeface="+mn-ea"/>
                </a:rPr>
                <a:t>接口后，病毒会借机感染该电脑。</a:t>
              </a:r>
            </a:p>
          </p:txBody>
        </p:sp>
      </p:grpSp>
      <p:pic>
        <p:nvPicPr>
          <p:cNvPr id="10" name="图片 9">
            <a:extLst>
              <a:ext uri="{FF2B5EF4-FFF2-40B4-BE49-F238E27FC236}">
                <a16:creationId xmlns:a16="http://schemas.microsoft.com/office/drawing/2014/main" id="{EF29CADD-2A6D-4CB4-8199-25A441397E2B}"/>
              </a:ext>
            </a:extLst>
          </p:cNvPr>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06487" y="2167332"/>
            <a:ext cx="5003655" cy="2564658"/>
          </a:xfrm>
          <a:prstGeom prst="rect">
            <a:avLst/>
          </a:prstGeom>
          <a:noFill/>
          <a:ln>
            <a:noFill/>
          </a:ln>
        </p:spPr>
      </p:pic>
    </p:spTree>
    <p:extLst>
      <p:ext uri="{BB962C8B-B14F-4D97-AF65-F5344CB8AC3E}">
        <p14:creationId xmlns:p14="http://schemas.microsoft.com/office/powerpoint/2010/main" val="2478799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1637334"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）勒索病毒</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72588" y="843558"/>
            <a:ext cx="9071412" cy="1296330"/>
            <a:chOff x="1037116" y="1798085"/>
            <a:chExt cx="10281473" cy="1488617"/>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49" y="1847851"/>
              <a:ext cx="10036169" cy="1293919"/>
              <a:chOff x="1200149" y="1847851"/>
              <a:chExt cx="10036169" cy="1293919"/>
            </a:xfrm>
          </p:grpSpPr>
          <p:sp>
            <p:nvSpPr>
              <p:cNvPr id="20" name="矩形: 圆角 19">
                <a:extLst>
                  <a:ext uri="{FF2B5EF4-FFF2-40B4-BE49-F238E27FC236}">
                    <a16:creationId xmlns:a16="http://schemas.microsoft.com/office/drawing/2014/main" id="{4D72AE2D-A82F-43C6-825F-E3FA7621E99D}"/>
                  </a:ext>
                </a:extLst>
              </p:cNvPr>
              <p:cNvSpPr/>
              <p:nvPr/>
            </p:nvSpPr>
            <p:spPr>
              <a:xfrm>
                <a:off x="1200149" y="1847851"/>
                <a:ext cx="10036169" cy="129391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385254" y="3035803"/>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037116" y="1798085"/>
              <a:ext cx="10281473" cy="1488617"/>
            </a:xfrm>
            <a:prstGeom prst="rect">
              <a:avLst/>
            </a:prstGeom>
            <a:noFill/>
          </p:spPr>
          <p:txBody>
            <a:bodyPr wrap="square" rtlCol="0">
              <a:spAutoFit/>
            </a:bodyPr>
            <a:lstStyle/>
            <a:p>
              <a:pPr indent="396000">
                <a:lnSpc>
                  <a:spcPct val="150000"/>
                </a:lnSpc>
              </a:pPr>
              <a:r>
                <a:rPr lang="zh-CN" altLang="en-US" sz="1500" dirty="0">
                  <a:solidFill>
                    <a:schemeClr val="tx1">
                      <a:lumMod val="85000"/>
                      <a:lumOff val="15000"/>
                    </a:schemeClr>
                  </a:solidFill>
                  <a:latin typeface="+mn-ea"/>
                </a:rPr>
                <a:t>勒索病毒是泛指一切通过锁定被感染者计算机系统或文件并施以敲诈勒索的新型计算机病毒，通过计算机漏洞、邮件投递、恶意木马程序、网页后门等方式进行传播，一旦感染，磁盘上几乎所有格式的文件都会被加密，造成企业、学校和个人用户大量重要文件无法使用甚至外泄，严重影响日常工作和生活。</a:t>
              </a:r>
            </a:p>
          </p:txBody>
        </p:sp>
      </p:grpSp>
      <p:pic>
        <p:nvPicPr>
          <p:cNvPr id="11" name="图片 10">
            <a:extLst>
              <a:ext uri="{FF2B5EF4-FFF2-40B4-BE49-F238E27FC236}">
                <a16:creationId xmlns:a16="http://schemas.microsoft.com/office/drawing/2014/main" id="{3E37E72C-6B4F-4E12-96F3-31528AF62EC7}"/>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534134" y="2180003"/>
            <a:ext cx="4219575" cy="2879725"/>
          </a:xfrm>
          <a:prstGeom prst="rect">
            <a:avLst/>
          </a:prstGeom>
          <a:noFill/>
        </p:spPr>
      </p:pic>
    </p:spTree>
    <p:extLst>
      <p:ext uri="{BB962C8B-B14F-4D97-AF65-F5344CB8AC3E}">
        <p14:creationId xmlns:p14="http://schemas.microsoft.com/office/powerpoint/2010/main" val="4007022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zh-CN" altLang="en-US" sz="1600" dirty="0">
                <a:solidFill>
                  <a:schemeClr val="accent1"/>
                </a:solidFill>
                <a:ea typeface="微软雅黑" panose="020B0503020204020204" pitchFamily="34" charset="-122"/>
              </a:rPr>
              <a:t>个人信息包含的内容</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98360"/>
              <a:ext cx="9604929" cy="826337"/>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个人信息是指以电子或者其他方式记录的，能够单独或者与其他信息结合，用来识别特定自然人身份或者反映特定自然人活动情况的各种信息，如个人基本资料（姓名、生日、家庭关系、住址等）、个人生物识别信息（个人基因、指纹、掌纹、面部识别特征等）、联系方式、通信记录和内容、账号密码、财产信息、征信信息、行踪轨迹、住宿信息、健康生理信息、交易信息、上网记录等。</a:t>
              </a:r>
            </a:p>
          </p:txBody>
        </p:sp>
      </p:grpSp>
    </p:spTree>
    <p:extLst>
      <p:ext uri="{BB962C8B-B14F-4D97-AF65-F5344CB8AC3E}">
        <p14:creationId xmlns:p14="http://schemas.microsoft.com/office/powerpoint/2010/main" val="3761747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a:extLst>
              <a:ext uri="{FF2B5EF4-FFF2-40B4-BE49-F238E27FC236}">
                <a16:creationId xmlns:a16="http://schemas.microsoft.com/office/drawing/2014/main" id="{692A4E90-B1CE-4D43-B517-41507F33450F}"/>
              </a:ext>
            </a:extLst>
          </p:cNvPr>
          <p:cNvGrpSpPr/>
          <p:nvPr/>
        </p:nvGrpSpPr>
        <p:grpSpPr>
          <a:xfrm>
            <a:off x="4034359" y="2384357"/>
            <a:ext cx="1061000" cy="1214343"/>
            <a:chOff x="5379142" y="2991066"/>
            <a:chExt cx="1414667" cy="1619124"/>
          </a:xfrm>
          <a:solidFill>
            <a:schemeClr val="accent3"/>
          </a:solidFill>
        </p:grpSpPr>
        <p:sp>
          <p:nvSpPr>
            <p:cNvPr id="3" name="Shape 1723">
              <a:extLst>
                <a:ext uri="{FF2B5EF4-FFF2-40B4-BE49-F238E27FC236}">
                  <a16:creationId xmlns:a16="http://schemas.microsoft.com/office/drawing/2014/main" id="{A4EDF22E-ECA6-47E6-81D6-4F9333D13626}"/>
                </a:ext>
              </a:extLst>
            </p:cNvPr>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4" name="Shape 1726">
              <a:extLst>
                <a:ext uri="{FF2B5EF4-FFF2-40B4-BE49-F238E27FC236}">
                  <a16:creationId xmlns:a16="http://schemas.microsoft.com/office/drawing/2014/main" id="{8ED46721-3899-4EF4-B6DA-B76410DDA7F3}"/>
                </a:ext>
              </a:extLst>
            </p:cNvPr>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5" name="Group 12">
            <a:extLst>
              <a:ext uri="{FF2B5EF4-FFF2-40B4-BE49-F238E27FC236}">
                <a16:creationId xmlns:a16="http://schemas.microsoft.com/office/drawing/2014/main" id="{63FF3AF3-F561-4B2A-8362-5E0CAC7E2677}"/>
              </a:ext>
            </a:extLst>
          </p:cNvPr>
          <p:cNvGrpSpPr/>
          <p:nvPr/>
        </p:nvGrpSpPr>
        <p:grpSpPr>
          <a:xfrm>
            <a:off x="2672905" y="2540615"/>
            <a:ext cx="1061000" cy="1214343"/>
            <a:chOff x="3563871" y="3199409"/>
            <a:chExt cx="1414666" cy="1619124"/>
          </a:xfrm>
          <a:solidFill>
            <a:schemeClr val="accent2"/>
          </a:solidFill>
        </p:grpSpPr>
        <p:sp>
          <p:nvSpPr>
            <p:cNvPr id="6" name="Shape 1722">
              <a:extLst>
                <a:ext uri="{FF2B5EF4-FFF2-40B4-BE49-F238E27FC236}">
                  <a16:creationId xmlns:a16="http://schemas.microsoft.com/office/drawing/2014/main" id="{BC915EB5-5ED9-4155-ADAE-122270A3BE5F}"/>
                </a:ext>
              </a:extLst>
            </p:cNvPr>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7" name="Shape 1729">
              <a:extLst>
                <a:ext uri="{FF2B5EF4-FFF2-40B4-BE49-F238E27FC236}">
                  <a16:creationId xmlns:a16="http://schemas.microsoft.com/office/drawing/2014/main" id="{2A6A8D74-8694-4AAB-A939-F6BF71E4DC97}"/>
                </a:ext>
              </a:extLst>
            </p:cNvPr>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8" name="Group 11">
            <a:extLst>
              <a:ext uri="{FF2B5EF4-FFF2-40B4-BE49-F238E27FC236}">
                <a16:creationId xmlns:a16="http://schemas.microsoft.com/office/drawing/2014/main" id="{0642E807-6384-406B-8762-2B8E075C54D2}"/>
              </a:ext>
            </a:extLst>
          </p:cNvPr>
          <p:cNvGrpSpPr/>
          <p:nvPr/>
        </p:nvGrpSpPr>
        <p:grpSpPr>
          <a:xfrm>
            <a:off x="1259632" y="2384357"/>
            <a:ext cx="1061000" cy="1214343"/>
            <a:chOff x="1743076" y="2991066"/>
            <a:chExt cx="1414666" cy="1619124"/>
          </a:xfrm>
          <a:gradFill>
            <a:gsLst>
              <a:gs pos="25000">
                <a:schemeClr val="accent2"/>
              </a:gs>
              <a:gs pos="100000">
                <a:schemeClr val="accent1"/>
              </a:gs>
            </a:gsLst>
            <a:lin ang="12600000" scaled="0"/>
          </a:gradFill>
        </p:grpSpPr>
        <p:sp>
          <p:nvSpPr>
            <p:cNvPr id="9" name="Shape 1721">
              <a:extLst>
                <a:ext uri="{FF2B5EF4-FFF2-40B4-BE49-F238E27FC236}">
                  <a16:creationId xmlns:a16="http://schemas.microsoft.com/office/drawing/2014/main" id="{8F5F69BD-027F-4DCF-80F8-AAF87BA66220}"/>
                </a:ext>
              </a:extLst>
            </p:cNvPr>
            <p:cNvSpPr/>
            <p:nvPr/>
          </p:nvSpPr>
          <p:spPr>
            <a:xfrm rot="18900000">
              <a:off x="1743076" y="2991066"/>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10" name="Shape 1732">
              <a:extLst>
                <a:ext uri="{FF2B5EF4-FFF2-40B4-BE49-F238E27FC236}">
                  <a16:creationId xmlns:a16="http://schemas.microsoft.com/office/drawing/2014/main" id="{352AC937-D0AC-4EA1-8BFA-3F6799D1516B}"/>
                </a:ext>
              </a:extLst>
            </p:cNvPr>
            <p:cNvSpPr/>
            <p:nvPr/>
          </p:nvSpPr>
          <p:spPr>
            <a:xfrm rot="18900000">
              <a:off x="1743076" y="3195523"/>
              <a:ext cx="1414666" cy="1414667"/>
            </a:xfrm>
            <a:prstGeom prst="roundRect">
              <a:avLst>
                <a:gd name="adj" fmla="val 15000"/>
              </a:avLst>
            </a:prstGeom>
            <a:solidFill>
              <a:schemeClr val="accent4"/>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11" name="Group 15">
            <a:extLst>
              <a:ext uri="{FF2B5EF4-FFF2-40B4-BE49-F238E27FC236}">
                <a16:creationId xmlns:a16="http://schemas.microsoft.com/office/drawing/2014/main" id="{054E53D3-9592-4743-B0CE-494E98CEAF90}"/>
              </a:ext>
            </a:extLst>
          </p:cNvPr>
          <p:cNvGrpSpPr/>
          <p:nvPr/>
        </p:nvGrpSpPr>
        <p:grpSpPr>
          <a:xfrm>
            <a:off x="5399953" y="2540614"/>
            <a:ext cx="1061000" cy="1214344"/>
            <a:chOff x="7199937" y="3199409"/>
            <a:chExt cx="1414666" cy="1619125"/>
          </a:xfrm>
          <a:solidFill>
            <a:schemeClr val="accent4"/>
          </a:solidFill>
        </p:grpSpPr>
        <p:sp>
          <p:nvSpPr>
            <p:cNvPr id="12" name="Shape 1724">
              <a:extLst>
                <a:ext uri="{FF2B5EF4-FFF2-40B4-BE49-F238E27FC236}">
                  <a16:creationId xmlns:a16="http://schemas.microsoft.com/office/drawing/2014/main" id="{7C7B9CAE-20AE-46DB-91E4-A99BB013B99D}"/>
                </a:ext>
              </a:extLst>
            </p:cNvPr>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13" name="Shape 1735">
              <a:extLst>
                <a:ext uri="{FF2B5EF4-FFF2-40B4-BE49-F238E27FC236}">
                  <a16:creationId xmlns:a16="http://schemas.microsoft.com/office/drawing/2014/main" id="{6DBCF6CF-8B6A-41D4-9BF6-9C75163B7611}"/>
                </a:ext>
              </a:extLst>
            </p:cNvPr>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14" name="Group 16">
            <a:extLst>
              <a:ext uri="{FF2B5EF4-FFF2-40B4-BE49-F238E27FC236}">
                <a16:creationId xmlns:a16="http://schemas.microsoft.com/office/drawing/2014/main" id="{8601C169-99C9-4567-98BD-C819B2727FAB}"/>
              </a:ext>
            </a:extLst>
          </p:cNvPr>
          <p:cNvGrpSpPr/>
          <p:nvPr/>
        </p:nvGrpSpPr>
        <p:grpSpPr>
          <a:xfrm>
            <a:off x="6761407" y="2384357"/>
            <a:ext cx="1061000" cy="1214343"/>
            <a:chOff x="9015209" y="2991066"/>
            <a:chExt cx="1414666" cy="1619124"/>
          </a:xfrm>
          <a:solidFill>
            <a:schemeClr val="accent2"/>
          </a:solidFill>
        </p:grpSpPr>
        <p:sp>
          <p:nvSpPr>
            <p:cNvPr id="15" name="Shape 1725">
              <a:extLst>
                <a:ext uri="{FF2B5EF4-FFF2-40B4-BE49-F238E27FC236}">
                  <a16:creationId xmlns:a16="http://schemas.microsoft.com/office/drawing/2014/main" id="{4C684F72-8D94-4710-802F-603E9EFE1B20}"/>
                </a:ext>
              </a:extLst>
            </p:cNvPr>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16" name="Shape 1738">
              <a:extLst>
                <a:ext uri="{FF2B5EF4-FFF2-40B4-BE49-F238E27FC236}">
                  <a16:creationId xmlns:a16="http://schemas.microsoft.com/office/drawing/2014/main" id="{D6FE67C0-FD15-4BBF-9CF1-F5D2761BDD9C}"/>
                </a:ext>
              </a:extLst>
            </p:cNvPr>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sp>
        <p:nvSpPr>
          <p:cNvPr id="17" name="Text Placeholder 4">
            <a:extLst>
              <a:ext uri="{FF2B5EF4-FFF2-40B4-BE49-F238E27FC236}">
                <a16:creationId xmlns:a16="http://schemas.microsoft.com/office/drawing/2014/main" id="{F394D833-A736-4EC2-8F66-A6B135350294}"/>
              </a:ext>
            </a:extLst>
          </p:cNvPr>
          <p:cNvSpPr txBox="1"/>
          <p:nvPr/>
        </p:nvSpPr>
        <p:spPr>
          <a:xfrm>
            <a:off x="1336076" y="2967785"/>
            <a:ext cx="908114" cy="200824"/>
          </a:xfrm>
          <a:prstGeom prst="rect">
            <a:avLst/>
          </a:prstGeom>
        </p:spPr>
        <p:txBody>
          <a:bodyPr lIns="91424" tIns="45712" rIns="91424" bIns="45712"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网站挂马</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4">
            <a:extLst>
              <a:ext uri="{FF2B5EF4-FFF2-40B4-BE49-F238E27FC236}">
                <a16:creationId xmlns:a16="http://schemas.microsoft.com/office/drawing/2014/main" id="{FFC4A927-4FD0-4616-AC13-36B1B37295E7}"/>
              </a:ext>
            </a:extLst>
          </p:cNvPr>
          <p:cNvSpPr txBox="1"/>
          <p:nvPr/>
        </p:nvSpPr>
        <p:spPr>
          <a:xfrm>
            <a:off x="2747276" y="2967785"/>
            <a:ext cx="908114" cy="200824"/>
          </a:xfrm>
          <a:prstGeom prst="rect">
            <a:avLst/>
          </a:prstGeom>
        </p:spPr>
        <p:txBody>
          <a:bodyPr lIns="91424" tIns="45712" rIns="91424" bIns="45712"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邮件传播</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4">
            <a:extLst>
              <a:ext uri="{FF2B5EF4-FFF2-40B4-BE49-F238E27FC236}">
                <a16:creationId xmlns:a16="http://schemas.microsoft.com/office/drawing/2014/main" id="{FFDAC654-8F92-445F-9F0F-CC00EC14CD07}"/>
              </a:ext>
            </a:extLst>
          </p:cNvPr>
          <p:cNvSpPr txBox="1"/>
          <p:nvPr/>
        </p:nvSpPr>
        <p:spPr>
          <a:xfrm>
            <a:off x="4110266" y="2967785"/>
            <a:ext cx="908114" cy="200824"/>
          </a:xfrm>
          <a:prstGeom prst="rect">
            <a:avLst/>
          </a:prstGeom>
        </p:spPr>
        <p:txBody>
          <a:bodyPr lIns="91424" tIns="45712" rIns="91424" bIns="45712"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漏洞传播</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 Placeholder 4">
            <a:extLst>
              <a:ext uri="{FF2B5EF4-FFF2-40B4-BE49-F238E27FC236}">
                <a16:creationId xmlns:a16="http://schemas.microsoft.com/office/drawing/2014/main" id="{BF8E1FF6-F05A-4D49-A22F-45B69C43AAA3}"/>
              </a:ext>
            </a:extLst>
          </p:cNvPr>
          <p:cNvSpPr txBox="1"/>
          <p:nvPr/>
        </p:nvSpPr>
        <p:spPr>
          <a:xfrm>
            <a:off x="5473789" y="2967785"/>
            <a:ext cx="908114" cy="200824"/>
          </a:xfrm>
          <a:prstGeom prst="rect">
            <a:avLst/>
          </a:prstGeom>
        </p:spPr>
        <p:txBody>
          <a:bodyPr lIns="91424" tIns="45712" rIns="91424" bIns="45712"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漏洞传播</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Text Placeholder 4">
            <a:extLst>
              <a:ext uri="{FF2B5EF4-FFF2-40B4-BE49-F238E27FC236}">
                <a16:creationId xmlns:a16="http://schemas.microsoft.com/office/drawing/2014/main" id="{753AD13E-151F-4040-AD00-A70524A0A85D}"/>
              </a:ext>
            </a:extLst>
          </p:cNvPr>
          <p:cNvSpPr txBox="1"/>
          <p:nvPr/>
        </p:nvSpPr>
        <p:spPr>
          <a:xfrm>
            <a:off x="6837851" y="2967785"/>
            <a:ext cx="908114" cy="200824"/>
          </a:xfrm>
          <a:prstGeom prst="rect">
            <a:avLst/>
          </a:prstGeom>
        </p:spPr>
        <p:txBody>
          <a:bodyPr lIns="91424" tIns="45712" rIns="91424" bIns="45712"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介质传播</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Box 28">
            <a:extLst>
              <a:ext uri="{FF2B5EF4-FFF2-40B4-BE49-F238E27FC236}">
                <a16:creationId xmlns:a16="http://schemas.microsoft.com/office/drawing/2014/main" id="{D8B241A2-C9AB-4219-8095-B86868B3FD8E}"/>
              </a:ext>
            </a:extLst>
          </p:cNvPr>
          <p:cNvSpPr txBox="1"/>
          <p:nvPr/>
        </p:nvSpPr>
        <p:spPr>
          <a:xfrm>
            <a:off x="995846" y="1416662"/>
            <a:ext cx="1746277" cy="538353"/>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用户浏览挂有木马病毒的网站，上网终端计算机系统极可能被植入木马并感染上勒索病毒。</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9">
            <a:extLst>
              <a:ext uri="{FF2B5EF4-FFF2-40B4-BE49-F238E27FC236}">
                <a16:creationId xmlns:a16="http://schemas.microsoft.com/office/drawing/2014/main" id="{C87EB7DE-1876-4E9A-9C73-966A741ECDB5}"/>
              </a:ext>
            </a:extLst>
          </p:cNvPr>
          <p:cNvSpPr txBox="1"/>
          <p:nvPr/>
        </p:nvSpPr>
        <p:spPr>
          <a:xfrm>
            <a:off x="1923191" y="4040330"/>
            <a:ext cx="2556284" cy="90768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邮件传播是目前互联网上常见的病毒传播方式。攻击者通过利用当前热门字样，在互联网上撒网式发送垃圾邮件、钓鱼邮件，一旦收件人点开带有勒索病毒的链接或附件，勒索病毒就会在计算机后台静默运行，实施勒索。</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30">
            <a:extLst>
              <a:ext uri="{FF2B5EF4-FFF2-40B4-BE49-F238E27FC236}">
                <a16:creationId xmlns:a16="http://schemas.microsoft.com/office/drawing/2014/main" id="{4CFF6387-B375-4676-BA8F-F1B6D739299B}"/>
              </a:ext>
            </a:extLst>
          </p:cNvPr>
          <p:cNvSpPr txBox="1"/>
          <p:nvPr/>
        </p:nvSpPr>
        <p:spPr>
          <a:xfrm>
            <a:off x="3474283" y="1111209"/>
            <a:ext cx="2105829" cy="1092350"/>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通过计算机操作系统和应用软件的漏洞攻击并植入病毒是近年来流行的病毒传播方式。最典型的案例是</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年在国内泛滥的</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WannaCry</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大规模勒索事件，攻击者正是利用微软</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445</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端口协议漏洞，进行感染传播网内计算机。</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TextBox 31">
            <a:extLst>
              <a:ext uri="{FF2B5EF4-FFF2-40B4-BE49-F238E27FC236}">
                <a16:creationId xmlns:a16="http://schemas.microsoft.com/office/drawing/2014/main" id="{3B716232-F122-4CEE-A6BA-F2B5D1C50E03}"/>
              </a:ext>
            </a:extLst>
          </p:cNvPr>
          <p:cNvSpPr txBox="1"/>
          <p:nvPr/>
        </p:nvSpPr>
        <p:spPr>
          <a:xfrm>
            <a:off x="4962535" y="4040330"/>
            <a:ext cx="1930621" cy="90768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攻击者将勒索病毒与其他软件尤其是盗版软件、非法破解软件、激活工具进行捆绑，从而诱导用户点击下载安装，并随着宿主文件的捆绑安装进而感染用户的计算机系统。</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32">
            <a:extLst>
              <a:ext uri="{FF2B5EF4-FFF2-40B4-BE49-F238E27FC236}">
                <a16:creationId xmlns:a16="http://schemas.microsoft.com/office/drawing/2014/main" id="{E964D9C2-AFD1-49E3-B885-2A2E28B940DF}"/>
              </a:ext>
            </a:extLst>
          </p:cNvPr>
          <p:cNvSpPr txBox="1"/>
          <p:nvPr/>
        </p:nvSpPr>
        <p:spPr>
          <a:xfrm>
            <a:off x="5877348" y="751730"/>
            <a:ext cx="2976919" cy="1461682"/>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攻击者通过提前植入或通过交叉使用感染等方式将携有勒索病毒的</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U</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盘、光盘等介质进行勒索病毒的移动式传播。此种传播途径往往发生在文印店、公共办公区域等高频交叉使用可移动存储介质的场所，也可能通过广告活动派发、街区丢弃等方式实现诱导用户使用携带勒索病毒的</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U</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盘、光盘。携带勒索病毒的光盘、</a:t>
            </a:r>
            <a:r>
              <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rPr>
              <a:t>U</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盘一旦接入计算机，勒索病毒即可能随着其自动运行或用户点击运行导致计算机被感染。</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80C3AC99-EC36-4B5A-A3B1-2B34B6658EE0}"/>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8" name="文本框 37">
            <a:extLst>
              <a:ext uri="{FF2B5EF4-FFF2-40B4-BE49-F238E27FC236}">
                <a16:creationId xmlns:a16="http://schemas.microsoft.com/office/drawing/2014/main" id="{513B40F0-4D79-4B21-ACA2-848C00BEAD33}"/>
              </a:ext>
            </a:extLst>
          </p:cNvPr>
          <p:cNvSpPr txBox="1"/>
          <p:nvPr/>
        </p:nvSpPr>
        <p:spPr>
          <a:xfrm>
            <a:off x="810430" y="339503"/>
            <a:ext cx="2321409"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常见勒索病毒传播途径</a:t>
            </a:r>
          </a:p>
        </p:txBody>
      </p:sp>
    </p:spTree>
    <p:extLst>
      <p:ext uri="{BB962C8B-B14F-4D97-AF65-F5344CB8AC3E}">
        <p14:creationId xmlns:p14="http://schemas.microsoft.com/office/powerpoint/2010/main" val="1086114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Right)">
                                      <p:cBhvr>
                                        <p:cTn id="14" dur="500"/>
                                        <p:tgtEl>
                                          <p:spTgt spid="22"/>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Right)">
                                      <p:cBhvr>
                                        <p:cTn id="25" dur="500"/>
                                        <p:tgtEl>
                                          <p:spTgt spid="23"/>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500"/>
                                        <p:tgtEl>
                                          <p:spTgt spid="24"/>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animEffect transition="in" filter="fade">
                                      <p:cBhvr>
                                        <p:cTn id="43" dur="500"/>
                                        <p:tgtEl>
                                          <p:spTgt spid="20">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strips(downRight)">
                                      <p:cBhvr>
                                        <p:cTn id="47" dur="500"/>
                                        <p:tgtEl>
                                          <p:spTgt spid="25"/>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strips(downRight)">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id="{2D489514-00DA-420A-98DB-0E5D67EE9F93}"/>
              </a:ext>
            </a:extLst>
          </p:cNvPr>
          <p:cNvSpPr>
            <a:spLocks/>
          </p:cNvSpPr>
          <p:nvPr/>
        </p:nvSpPr>
        <p:spPr bwMode="auto">
          <a:xfrm>
            <a:off x="4921322" y="2274124"/>
            <a:ext cx="854363" cy="932332"/>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3" name="Freeform 7">
            <a:extLst>
              <a:ext uri="{FF2B5EF4-FFF2-40B4-BE49-F238E27FC236}">
                <a16:creationId xmlns:a16="http://schemas.microsoft.com/office/drawing/2014/main" id="{AF4BA412-8DB5-46FA-874B-E30D6A64098A}"/>
              </a:ext>
            </a:extLst>
          </p:cNvPr>
          <p:cNvSpPr>
            <a:spLocks/>
          </p:cNvSpPr>
          <p:nvPr/>
        </p:nvSpPr>
        <p:spPr bwMode="auto">
          <a:xfrm>
            <a:off x="3167844" y="2270352"/>
            <a:ext cx="853378" cy="932332"/>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4" name="Freeform 8">
            <a:extLst>
              <a:ext uri="{FF2B5EF4-FFF2-40B4-BE49-F238E27FC236}">
                <a16:creationId xmlns:a16="http://schemas.microsoft.com/office/drawing/2014/main" id="{E7C51F74-F618-491B-B128-D19D2609154F}"/>
              </a:ext>
            </a:extLst>
          </p:cNvPr>
          <p:cNvSpPr>
            <a:spLocks/>
          </p:cNvSpPr>
          <p:nvPr/>
        </p:nvSpPr>
        <p:spPr bwMode="auto">
          <a:xfrm>
            <a:off x="3599892" y="1550272"/>
            <a:ext cx="853378" cy="93326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5" name="Freeform 9">
            <a:extLst>
              <a:ext uri="{FF2B5EF4-FFF2-40B4-BE49-F238E27FC236}">
                <a16:creationId xmlns:a16="http://schemas.microsoft.com/office/drawing/2014/main" id="{7BFC3EBF-7C0B-42CB-A747-7E2D028CEF70}"/>
              </a:ext>
            </a:extLst>
          </p:cNvPr>
          <p:cNvSpPr>
            <a:spLocks/>
          </p:cNvSpPr>
          <p:nvPr/>
        </p:nvSpPr>
        <p:spPr bwMode="auto">
          <a:xfrm>
            <a:off x="4489274" y="1550272"/>
            <a:ext cx="853378" cy="93326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6" name="Freeform 10">
            <a:extLst>
              <a:ext uri="{FF2B5EF4-FFF2-40B4-BE49-F238E27FC236}">
                <a16:creationId xmlns:a16="http://schemas.microsoft.com/office/drawing/2014/main" id="{EEB5A698-922E-49B0-8025-F516B5C1D7FC}"/>
              </a:ext>
            </a:extLst>
          </p:cNvPr>
          <p:cNvSpPr>
            <a:spLocks/>
          </p:cNvSpPr>
          <p:nvPr/>
        </p:nvSpPr>
        <p:spPr bwMode="auto">
          <a:xfrm>
            <a:off x="3599892" y="2990432"/>
            <a:ext cx="853378" cy="9332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7" name="Freeform 11">
            <a:extLst>
              <a:ext uri="{FF2B5EF4-FFF2-40B4-BE49-F238E27FC236}">
                <a16:creationId xmlns:a16="http://schemas.microsoft.com/office/drawing/2014/main" id="{72AC728A-B3D6-43F8-8C77-0E2D59E57F48}"/>
              </a:ext>
            </a:extLst>
          </p:cNvPr>
          <p:cNvSpPr>
            <a:spLocks/>
          </p:cNvSpPr>
          <p:nvPr/>
        </p:nvSpPr>
        <p:spPr bwMode="auto">
          <a:xfrm>
            <a:off x="4489274" y="2990432"/>
            <a:ext cx="853378" cy="9332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8" name="Freeform 13">
            <a:extLst>
              <a:ext uri="{FF2B5EF4-FFF2-40B4-BE49-F238E27FC236}">
                <a16:creationId xmlns:a16="http://schemas.microsoft.com/office/drawing/2014/main" id="{3642FEBA-30B7-434F-9FC8-2A872E868E2D}"/>
              </a:ext>
            </a:extLst>
          </p:cNvPr>
          <p:cNvSpPr>
            <a:spLocks noEditPoints="1"/>
          </p:cNvSpPr>
          <p:nvPr/>
        </p:nvSpPr>
        <p:spPr bwMode="auto">
          <a:xfrm>
            <a:off x="3426016" y="2560320"/>
            <a:ext cx="380374" cy="35521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9" name="Freeform 14">
            <a:extLst>
              <a:ext uri="{FF2B5EF4-FFF2-40B4-BE49-F238E27FC236}">
                <a16:creationId xmlns:a16="http://schemas.microsoft.com/office/drawing/2014/main" id="{9BCE79A9-920E-45AA-8952-A5EB0B7F7AA7}"/>
              </a:ext>
            </a:extLst>
          </p:cNvPr>
          <p:cNvSpPr>
            <a:spLocks noEditPoints="1"/>
          </p:cNvSpPr>
          <p:nvPr/>
        </p:nvSpPr>
        <p:spPr bwMode="auto">
          <a:xfrm>
            <a:off x="3942283" y="1775423"/>
            <a:ext cx="272963" cy="352421"/>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10" name="Freeform 15">
            <a:extLst>
              <a:ext uri="{FF2B5EF4-FFF2-40B4-BE49-F238E27FC236}">
                <a16:creationId xmlns:a16="http://schemas.microsoft.com/office/drawing/2014/main" id="{AA0B3B3A-2B06-4751-AB68-9208C7E7457C}"/>
              </a:ext>
            </a:extLst>
          </p:cNvPr>
          <p:cNvSpPr>
            <a:spLocks noEditPoints="1"/>
          </p:cNvSpPr>
          <p:nvPr/>
        </p:nvSpPr>
        <p:spPr bwMode="auto">
          <a:xfrm>
            <a:off x="4679420" y="1843483"/>
            <a:ext cx="433587" cy="351490"/>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11" name="Freeform 17">
            <a:extLst>
              <a:ext uri="{FF2B5EF4-FFF2-40B4-BE49-F238E27FC236}">
                <a16:creationId xmlns:a16="http://schemas.microsoft.com/office/drawing/2014/main" id="{AD766D67-0036-45F4-A9EA-253D47621BB8}"/>
              </a:ext>
            </a:extLst>
          </p:cNvPr>
          <p:cNvSpPr>
            <a:spLocks noEditPoints="1"/>
          </p:cNvSpPr>
          <p:nvPr/>
        </p:nvSpPr>
        <p:spPr bwMode="auto">
          <a:xfrm>
            <a:off x="5352799" y="2532431"/>
            <a:ext cx="380374" cy="36081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12" name="TextBox 61">
            <a:extLst>
              <a:ext uri="{FF2B5EF4-FFF2-40B4-BE49-F238E27FC236}">
                <a16:creationId xmlns:a16="http://schemas.microsoft.com/office/drawing/2014/main" id="{621A861C-A7B1-42D9-B693-54DEFC0A55F1}"/>
              </a:ext>
            </a:extLst>
          </p:cNvPr>
          <p:cNvSpPr txBox="1"/>
          <p:nvPr/>
        </p:nvSpPr>
        <p:spPr>
          <a:xfrm>
            <a:off x="1065233" y="1491808"/>
            <a:ext cx="1685581" cy="525096"/>
          </a:xfrm>
          <a:prstGeom prst="rect">
            <a:avLst/>
          </a:prstGeom>
          <a:noFill/>
        </p:spPr>
        <p:txBody>
          <a:bodyPr wrap="square" lIns="93300" tIns="46649" rIns="93300" bIns="46649" rtlCol="0">
            <a:spAutoFit/>
          </a:bodyPr>
          <a:lstStyle/>
          <a:p>
            <a:pPr algn="r" defTabSz="1244133">
              <a:defRPr/>
            </a:pPr>
            <a:r>
              <a:rPr lang="zh-CN" altLang="en-US" sz="1400" dirty="0">
                <a:latin typeface="微软雅黑" panose="020B0503020204020204" pitchFamily="34" charset="-122"/>
                <a:ea typeface="微软雅黑" panose="020B0503020204020204" pitchFamily="34" charset="-122"/>
              </a:rPr>
              <a:t>定期做好重要数据、文件的备份工作。</a:t>
            </a:r>
            <a:endParaRPr lang="zh-CN" altLang="en-US" sz="1400" kern="0" dirty="0">
              <a:latin typeface="微软雅黑" panose="020B0503020204020204" pitchFamily="34" charset="-122"/>
              <a:ea typeface="微软雅黑" panose="020B0503020204020204" pitchFamily="34" charset="-122"/>
            </a:endParaRPr>
          </a:p>
        </p:txBody>
      </p:sp>
      <p:sp>
        <p:nvSpPr>
          <p:cNvPr id="14" name="TextBox 63">
            <a:extLst>
              <a:ext uri="{FF2B5EF4-FFF2-40B4-BE49-F238E27FC236}">
                <a16:creationId xmlns:a16="http://schemas.microsoft.com/office/drawing/2014/main" id="{7A2C06DE-F9D9-4EF9-B4A0-D3CAAA839309}"/>
              </a:ext>
            </a:extLst>
          </p:cNvPr>
          <p:cNvSpPr txBox="1"/>
          <p:nvPr/>
        </p:nvSpPr>
        <p:spPr>
          <a:xfrm>
            <a:off x="354352" y="2342820"/>
            <a:ext cx="2865752" cy="955983"/>
          </a:xfrm>
          <a:prstGeom prst="rect">
            <a:avLst/>
          </a:prstGeom>
          <a:noFill/>
        </p:spPr>
        <p:txBody>
          <a:bodyPr wrap="square" lIns="93300" tIns="46649" rIns="93300" bIns="46649" rtlCol="0">
            <a:spAutoFit/>
          </a:bodyPr>
          <a:lstStyle/>
          <a:p>
            <a:pPr defTabSz="1244133">
              <a:defRPr/>
            </a:pPr>
            <a:r>
              <a:rPr lang="zh-CN" altLang="en-US" sz="1400" kern="0" dirty="0">
                <a:latin typeface="微软雅黑" panose="020B0503020204020204" pitchFamily="34" charset="-122"/>
                <a:ea typeface="微软雅黑" panose="020B0503020204020204" pitchFamily="34" charset="-122"/>
              </a:rPr>
              <a:t>在系统中禁用</a:t>
            </a:r>
            <a:r>
              <a:rPr lang="en-US" altLang="zh-CN" sz="1400" kern="0" dirty="0">
                <a:latin typeface="微软雅黑" panose="020B0503020204020204" pitchFamily="34" charset="-122"/>
                <a:ea typeface="微软雅黑" panose="020B0503020204020204" pitchFamily="34" charset="-122"/>
              </a:rPr>
              <a:t>U</a:t>
            </a:r>
            <a:r>
              <a:rPr lang="zh-CN" altLang="en-US" sz="1400" kern="0" dirty="0">
                <a:latin typeface="微软雅黑" panose="020B0503020204020204" pitchFamily="34" charset="-122"/>
                <a:ea typeface="微软雅黑" panose="020B0503020204020204" pitchFamily="34" charset="-122"/>
              </a:rPr>
              <a:t>盘、移动硬盘、光盘的自动运行功能，不要使用</a:t>
            </a:r>
            <a:r>
              <a:rPr lang="en-US" altLang="zh-CN" sz="1400" kern="0" dirty="0">
                <a:latin typeface="微软雅黑" panose="020B0503020204020204" pitchFamily="34" charset="-122"/>
                <a:ea typeface="微软雅黑" panose="020B0503020204020204" pitchFamily="34" charset="-122"/>
              </a:rPr>
              <a:t>/</a:t>
            </a:r>
            <a:r>
              <a:rPr lang="zh-CN" altLang="en-US" sz="1400" kern="0" dirty="0">
                <a:latin typeface="微软雅黑" panose="020B0503020204020204" pitchFamily="34" charset="-122"/>
                <a:ea typeface="微软雅黑" panose="020B0503020204020204" pitchFamily="34" charset="-122"/>
              </a:rPr>
              <a:t>打开来路不明的</a:t>
            </a:r>
            <a:r>
              <a:rPr lang="en-US" altLang="zh-CN" sz="1400" kern="0" dirty="0">
                <a:latin typeface="微软雅黑" panose="020B0503020204020204" pitchFamily="34" charset="-122"/>
                <a:ea typeface="微软雅黑" panose="020B0503020204020204" pitchFamily="34" charset="-122"/>
              </a:rPr>
              <a:t>U</a:t>
            </a:r>
            <a:r>
              <a:rPr lang="zh-CN" altLang="en-US" sz="1400" kern="0" dirty="0">
                <a:latin typeface="微软雅黑" panose="020B0503020204020204" pitchFamily="34" charset="-122"/>
                <a:ea typeface="微软雅黑" panose="020B0503020204020204" pitchFamily="34" charset="-122"/>
              </a:rPr>
              <a:t>盘、光盘、电子邮件、网址链接、文件。</a:t>
            </a:r>
          </a:p>
        </p:txBody>
      </p:sp>
      <p:sp>
        <p:nvSpPr>
          <p:cNvPr id="16" name="TextBox 65">
            <a:extLst>
              <a:ext uri="{FF2B5EF4-FFF2-40B4-BE49-F238E27FC236}">
                <a16:creationId xmlns:a16="http://schemas.microsoft.com/office/drawing/2014/main" id="{76BC6677-F8F8-41B6-BC62-80AA4E72B9BF}"/>
              </a:ext>
            </a:extLst>
          </p:cNvPr>
          <p:cNvSpPr txBox="1"/>
          <p:nvPr/>
        </p:nvSpPr>
        <p:spPr>
          <a:xfrm>
            <a:off x="6393188" y="1203315"/>
            <a:ext cx="1901605" cy="740540"/>
          </a:xfrm>
          <a:prstGeom prst="rect">
            <a:avLst/>
          </a:prstGeom>
          <a:noFill/>
        </p:spPr>
        <p:txBody>
          <a:bodyPr wrap="square" lIns="93300" tIns="46649" rIns="93300" bIns="46649" rtlCol="0">
            <a:spAutoFit/>
          </a:bodyPr>
          <a:lstStyle/>
          <a:p>
            <a:pPr algn="r" defTabSz="1244133">
              <a:defRPr/>
            </a:pPr>
            <a:r>
              <a:rPr lang="zh-CN" altLang="en-US" sz="1400" kern="0" dirty="0">
                <a:latin typeface="微软雅黑" panose="020B0503020204020204" pitchFamily="34" charset="-122"/>
                <a:ea typeface="微软雅黑" panose="020B0503020204020204" pitchFamily="34" charset="-122"/>
              </a:rPr>
              <a:t>及时更新升级操作系统和应用软件，修复存在的中高危漏洞。</a:t>
            </a:r>
          </a:p>
        </p:txBody>
      </p:sp>
      <p:sp>
        <p:nvSpPr>
          <p:cNvPr id="18" name="TextBox 67">
            <a:extLst>
              <a:ext uri="{FF2B5EF4-FFF2-40B4-BE49-F238E27FC236}">
                <a16:creationId xmlns:a16="http://schemas.microsoft.com/office/drawing/2014/main" id="{C907DD6C-199F-4F22-8670-D5719D647596}"/>
              </a:ext>
            </a:extLst>
          </p:cNvPr>
          <p:cNvSpPr txBox="1"/>
          <p:nvPr/>
        </p:nvSpPr>
        <p:spPr>
          <a:xfrm>
            <a:off x="5652121" y="3889229"/>
            <a:ext cx="1908212" cy="740540"/>
          </a:xfrm>
          <a:prstGeom prst="rect">
            <a:avLst/>
          </a:prstGeom>
          <a:noFill/>
        </p:spPr>
        <p:txBody>
          <a:bodyPr wrap="square" lIns="93300" tIns="46649" rIns="93300" bIns="46649" rtlCol="0">
            <a:spAutoFit/>
          </a:bodyPr>
          <a:lstStyle/>
          <a:p>
            <a:pPr defTabSz="1244133">
              <a:defRPr/>
            </a:pPr>
            <a:r>
              <a:rPr lang="zh-CN" altLang="en-US" sz="1400" kern="0" dirty="0">
                <a:latin typeface="微软雅黑" panose="020B0503020204020204" pitchFamily="34" charset="-122"/>
                <a:ea typeface="微软雅黑" panose="020B0503020204020204" pitchFamily="34" charset="-122"/>
              </a:rPr>
              <a:t>不要在网上下载安装盗版软件、非法破解软件以及激活工具。</a:t>
            </a:r>
          </a:p>
        </p:txBody>
      </p:sp>
      <p:sp>
        <p:nvSpPr>
          <p:cNvPr id="20" name="TextBox 69">
            <a:extLst>
              <a:ext uri="{FF2B5EF4-FFF2-40B4-BE49-F238E27FC236}">
                <a16:creationId xmlns:a16="http://schemas.microsoft.com/office/drawing/2014/main" id="{4998A6FE-7E0C-4578-9F81-D3E74E52B410}"/>
              </a:ext>
            </a:extLst>
          </p:cNvPr>
          <p:cNvSpPr txBox="1"/>
          <p:nvPr/>
        </p:nvSpPr>
        <p:spPr>
          <a:xfrm>
            <a:off x="1152729" y="3732190"/>
            <a:ext cx="2052227" cy="740540"/>
          </a:xfrm>
          <a:prstGeom prst="rect">
            <a:avLst/>
          </a:prstGeom>
          <a:noFill/>
        </p:spPr>
        <p:txBody>
          <a:bodyPr wrap="square" lIns="93300" tIns="46649" rIns="93300" bIns="46649" rtlCol="0">
            <a:spAutoFit/>
          </a:bodyPr>
          <a:lstStyle/>
          <a:p>
            <a:pPr algn="r" defTabSz="1244133">
              <a:defRPr/>
            </a:pPr>
            <a:r>
              <a:rPr lang="zh-CN" altLang="en-US" sz="1400" kern="0" dirty="0">
                <a:latin typeface="微软雅黑" panose="020B0503020204020204" pitchFamily="34" charset="-122"/>
                <a:ea typeface="微软雅黑" panose="020B0503020204020204" pitchFamily="34" charset="-122"/>
              </a:rPr>
              <a:t>安装正版杀毒软件并及时升级病毒库，定期进行全面病毒扫描查杀。</a:t>
            </a:r>
          </a:p>
        </p:txBody>
      </p:sp>
      <p:sp>
        <p:nvSpPr>
          <p:cNvPr id="22" name="TextBox 71">
            <a:extLst>
              <a:ext uri="{FF2B5EF4-FFF2-40B4-BE49-F238E27FC236}">
                <a16:creationId xmlns:a16="http://schemas.microsoft.com/office/drawing/2014/main" id="{0AFB7EEE-BC9D-4DAC-BE1B-DF2D6651C73A}"/>
              </a:ext>
            </a:extLst>
          </p:cNvPr>
          <p:cNvSpPr txBox="1"/>
          <p:nvPr/>
        </p:nvSpPr>
        <p:spPr>
          <a:xfrm>
            <a:off x="6033596" y="2489376"/>
            <a:ext cx="2992589" cy="955983"/>
          </a:xfrm>
          <a:prstGeom prst="rect">
            <a:avLst/>
          </a:prstGeom>
          <a:noFill/>
        </p:spPr>
        <p:txBody>
          <a:bodyPr wrap="square" lIns="93300" tIns="46649" rIns="93300" bIns="46649" rtlCol="0">
            <a:spAutoFit/>
          </a:bodyPr>
          <a:lstStyle/>
          <a:p>
            <a:pPr defTabSz="1244133">
              <a:defRPr/>
            </a:pPr>
            <a:r>
              <a:rPr lang="zh-CN" altLang="en-US" sz="1400" kern="0" dirty="0">
                <a:latin typeface="微软雅黑" panose="020B0503020204020204" pitchFamily="34" charset="-122"/>
                <a:ea typeface="微软雅黑" panose="020B0503020204020204" pitchFamily="34" charset="-122"/>
              </a:rPr>
              <a:t>避免使用弱口令，为每台服务器和终端设置不同口令，且采用大小写字母、数字、特殊字符混合的高复杂度组合结构，口令位数应</a:t>
            </a:r>
            <a:r>
              <a:rPr lang="en-US" altLang="zh-CN" sz="1400" kern="0" dirty="0">
                <a:latin typeface="微软雅黑" panose="020B0503020204020204" pitchFamily="34" charset="-122"/>
                <a:ea typeface="微软雅黑" panose="020B0503020204020204" pitchFamily="34" charset="-122"/>
              </a:rPr>
              <a:t>8</a:t>
            </a:r>
            <a:r>
              <a:rPr lang="zh-CN" altLang="en-US" sz="1400" kern="0" dirty="0">
                <a:latin typeface="微软雅黑" panose="020B0503020204020204" pitchFamily="34" charset="-122"/>
                <a:ea typeface="微软雅黑" panose="020B0503020204020204" pitchFamily="34" charset="-122"/>
              </a:rPr>
              <a:t>位以上。</a:t>
            </a:r>
          </a:p>
        </p:txBody>
      </p:sp>
      <p:grpSp>
        <p:nvGrpSpPr>
          <p:cNvPr id="24" name="组合 23">
            <a:extLst>
              <a:ext uri="{FF2B5EF4-FFF2-40B4-BE49-F238E27FC236}">
                <a16:creationId xmlns:a16="http://schemas.microsoft.com/office/drawing/2014/main" id="{4F1B785A-9A30-4C90-8558-4607C32B5C68}"/>
              </a:ext>
            </a:extLst>
          </p:cNvPr>
          <p:cNvGrpSpPr/>
          <p:nvPr/>
        </p:nvGrpSpPr>
        <p:grpSpPr>
          <a:xfrm>
            <a:off x="4691200" y="3267725"/>
            <a:ext cx="419251" cy="367939"/>
            <a:chOff x="5928340" y="670992"/>
            <a:chExt cx="506444" cy="470018"/>
          </a:xfrm>
          <a:solidFill>
            <a:schemeClr val="bg1"/>
          </a:solidFill>
        </p:grpSpPr>
        <p:sp>
          <p:nvSpPr>
            <p:cNvPr id="25" name="Freeform 36">
              <a:extLst>
                <a:ext uri="{FF2B5EF4-FFF2-40B4-BE49-F238E27FC236}">
                  <a16:creationId xmlns:a16="http://schemas.microsoft.com/office/drawing/2014/main" id="{74557B42-61F0-4D72-A949-CC34F4FA4AF5}"/>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26" name="Freeform 37">
              <a:extLst>
                <a:ext uri="{FF2B5EF4-FFF2-40B4-BE49-F238E27FC236}">
                  <a16:creationId xmlns:a16="http://schemas.microsoft.com/office/drawing/2014/main" id="{035D99F2-3409-4E1D-B195-E409552626BC}"/>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27" name="Freeform 38">
              <a:extLst>
                <a:ext uri="{FF2B5EF4-FFF2-40B4-BE49-F238E27FC236}">
                  <a16:creationId xmlns:a16="http://schemas.microsoft.com/office/drawing/2014/main" id="{19AB3475-6460-4909-8A05-96721DDE1ED8}"/>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grpSp>
      <p:grpSp>
        <p:nvGrpSpPr>
          <p:cNvPr id="28" name="组合 27">
            <a:extLst>
              <a:ext uri="{FF2B5EF4-FFF2-40B4-BE49-F238E27FC236}">
                <a16:creationId xmlns:a16="http://schemas.microsoft.com/office/drawing/2014/main" id="{41618C57-A9A0-4989-BBDE-4552EF895AF7}"/>
              </a:ext>
            </a:extLst>
          </p:cNvPr>
          <p:cNvGrpSpPr/>
          <p:nvPr/>
        </p:nvGrpSpPr>
        <p:grpSpPr>
          <a:xfrm>
            <a:off x="3809817" y="3258067"/>
            <a:ext cx="354614" cy="366656"/>
            <a:chOff x="697828" y="4453123"/>
            <a:chExt cx="229831" cy="251300"/>
          </a:xfrm>
        </p:grpSpPr>
        <p:sp>
          <p:nvSpPr>
            <p:cNvPr id="29" name="Freeform 665">
              <a:extLst>
                <a:ext uri="{FF2B5EF4-FFF2-40B4-BE49-F238E27FC236}">
                  <a16:creationId xmlns:a16="http://schemas.microsoft.com/office/drawing/2014/main" id="{1BAA8E02-E8D3-4DC5-A360-16D4C06F6CAC}"/>
                </a:ext>
              </a:extLst>
            </p:cNvPr>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0" name="Rectangle 666">
              <a:extLst>
                <a:ext uri="{FF2B5EF4-FFF2-40B4-BE49-F238E27FC236}">
                  <a16:creationId xmlns:a16="http://schemas.microsoft.com/office/drawing/2014/main" id="{622842F9-7F4C-40A5-8E9E-0B64C0E7641B}"/>
                </a:ext>
              </a:extLst>
            </p:cNvPr>
            <p:cNvSpPr>
              <a:spLocks noChangeArrowheads="1"/>
            </p:cNvSpPr>
            <p:nvPr/>
          </p:nvSpPr>
          <p:spPr bwMode="auto">
            <a:xfrm>
              <a:off x="718073" y="4643682"/>
              <a:ext cx="33343" cy="60741"/>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1" name="Rectangle 667">
              <a:extLst>
                <a:ext uri="{FF2B5EF4-FFF2-40B4-BE49-F238E27FC236}">
                  <a16:creationId xmlns:a16="http://schemas.microsoft.com/office/drawing/2014/main" id="{B5586A92-AAC6-48E4-BCAF-FEAF1526E6C0}"/>
                </a:ext>
              </a:extLst>
            </p:cNvPr>
            <p:cNvSpPr>
              <a:spLocks noChangeArrowheads="1"/>
            </p:cNvSpPr>
            <p:nvPr/>
          </p:nvSpPr>
          <p:spPr bwMode="auto">
            <a:xfrm>
              <a:off x="772851" y="4613906"/>
              <a:ext cx="33343" cy="90515"/>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2" name="Rectangle 668">
              <a:extLst>
                <a:ext uri="{FF2B5EF4-FFF2-40B4-BE49-F238E27FC236}">
                  <a16:creationId xmlns:a16="http://schemas.microsoft.com/office/drawing/2014/main" id="{EB127567-FAE4-48C1-99FC-91506CCEB653}"/>
                </a:ext>
              </a:extLst>
            </p:cNvPr>
            <p:cNvSpPr>
              <a:spLocks noChangeArrowheads="1"/>
            </p:cNvSpPr>
            <p:nvPr/>
          </p:nvSpPr>
          <p:spPr bwMode="auto">
            <a:xfrm>
              <a:off x="828820" y="4584131"/>
              <a:ext cx="33343" cy="120291"/>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3" name="Rectangle 669">
              <a:extLst>
                <a:ext uri="{FF2B5EF4-FFF2-40B4-BE49-F238E27FC236}">
                  <a16:creationId xmlns:a16="http://schemas.microsoft.com/office/drawing/2014/main" id="{038ADE98-3976-46B3-913E-EC50EB3E84E2}"/>
                </a:ext>
              </a:extLst>
            </p:cNvPr>
            <p:cNvSpPr>
              <a:spLocks noChangeArrowheads="1"/>
            </p:cNvSpPr>
            <p:nvPr/>
          </p:nvSpPr>
          <p:spPr bwMode="auto">
            <a:xfrm>
              <a:off x="883598" y="4554357"/>
              <a:ext cx="33343" cy="150065"/>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grpSp>
      <p:sp>
        <p:nvSpPr>
          <p:cNvPr id="34" name="矩形 33">
            <a:extLst>
              <a:ext uri="{FF2B5EF4-FFF2-40B4-BE49-F238E27FC236}">
                <a16:creationId xmlns:a16="http://schemas.microsoft.com/office/drawing/2014/main" id="{17E29B4B-8BE9-4D68-93CD-AAC4E079BF2B}"/>
              </a:ext>
            </a:extLst>
          </p:cNvPr>
          <p:cNvSpPr/>
          <p:nvPr/>
        </p:nvSpPr>
        <p:spPr>
          <a:xfrm>
            <a:off x="4011716" y="2413269"/>
            <a:ext cx="920324" cy="646331"/>
          </a:xfrm>
          <a:prstGeom prst="rect">
            <a:avLst/>
          </a:prstGeom>
        </p:spPr>
        <p:txBody>
          <a:bodyPr wrap="square">
            <a:spAutoFit/>
          </a:bodyPr>
          <a:lstStyle/>
          <a:p>
            <a:pPr algn="ctr"/>
            <a:r>
              <a:rPr lang="zh-CN" altLang="en-US" sz="1800" b="1" dirty="0">
                <a:latin typeface="微软雅黑" panose="020B0503020204020204" pitchFamily="34" charset="-122"/>
                <a:ea typeface="微软雅黑" panose="020B0503020204020204" pitchFamily="34" charset="-122"/>
              </a:rPr>
              <a:t>防护</a:t>
            </a:r>
            <a:endParaRPr lang="en-US" altLang="zh-CN" sz="1800" b="1" dirty="0">
              <a:latin typeface="微软雅黑" panose="020B0503020204020204" pitchFamily="34" charset="-122"/>
              <a:ea typeface="微软雅黑" panose="020B0503020204020204" pitchFamily="34" charset="-122"/>
            </a:endParaRPr>
          </a:p>
          <a:p>
            <a:pPr algn="ctr"/>
            <a:r>
              <a:rPr lang="zh-CN" altLang="en-US" sz="1800" b="1" dirty="0">
                <a:latin typeface="微软雅黑" panose="020B0503020204020204" pitchFamily="34" charset="-122"/>
                <a:ea typeface="微软雅黑" panose="020B0503020204020204" pitchFamily="34" charset="-122"/>
              </a:rPr>
              <a:t>建议</a:t>
            </a:r>
          </a:p>
        </p:txBody>
      </p:sp>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0" y="339503"/>
            <a:ext cx="3880769"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Windows</a:t>
            </a:r>
            <a:r>
              <a:rPr lang="zh-CN" altLang="en-US" sz="1600" dirty="0">
                <a:solidFill>
                  <a:schemeClr val="accent1"/>
                </a:solidFill>
                <a:ea typeface="微软雅黑" panose="020B0503020204020204" pitchFamily="34" charset="-122"/>
              </a:rPr>
              <a:t>操作系统漏洞危害的防护建议</a:t>
            </a:r>
          </a:p>
        </p:txBody>
      </p:sp>
    </p:spTree>
    <p:extLst>
      <p:ext uri="{BB962C8B-B14F-4D97-AF65-F5344CB8AC3E}">
        <p14:creationId xmlns:p14="http://schemas.microsoft.com/office/powerpoint/2010/main" val="1012235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 presetClass="entr" presetSubtype="9" fill="hold" grpId="0"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4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40000">
                                          <p:cBhvr additive="base">
                                            <p:cTn id="19"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6" fill="hold" grpId="0" nodeType="withEffect" p14:presetBounceEnd="40000">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40000">
                                          <p:cBhvr additive="base">
                                            <p:cTn id="2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14:presetBounceEnd="40000">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14:bounceEnd="40000">
                                          <p:cBhvr additive="base">
                                            <p:cTn id="31"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ppt_w</p:attrName>
                                            </p:attrNameLst>
                                          </p:cBhvr>
                                          <p:tavLst>
                                            <p:tav tm="0">
                                              <p:val>
                                                <p:fltVal val="0"/>
                                              </p:val>
                                            </p:tav>
                                            <p:tav tm="100000">
                                              <p:val>
                                                <p:strVal val="#ppt_w"/>
                                              </p:val>
                                            </p:tav>
                                          </p:tavLst>
                                        </p:anim>
                                        <p:anim calcmode="lin" valueType="num">
                                          <p:cBhvr>
                                            <p:cTn id="37" dur="400" fill="hold"/>
                                            <p:tgtEl>
                                              <p:spTgt spid="9"/>
                                            </p:tgtEl>
                                            <p:attrNameLst>
                                              <p:attrName>ppt_h</p:attrName>
                                            </p:attrNameLst>
                                          </p:cBhvr>
                                          <p:tavLst>
                                            <p:tav tm="0">
                                              <p:val>
                                                <p:fltVal val="0"/>
                                              </p:val>
                                            </p:tav>
                                            <p:tav tm="100000">
                                              <p:val>
                                                <p:strVal val="#ppt_h"/>
                                              </p:val>
                                            </p:tav>
                                          </p:tavLst>
                                        </p:anim>
                                        <p:anim calcmode="lin" valueType="num">
                                          <p:cBhvr>
                                            <p:cTn id="38" dur="400" fill="hold"/>
                                            <p:tgtEl>
                                              <p:spTgt spid="9"/>
                                            </p:tgtEl>
                                            <p:attrNameLst>
                                              <p:attrName>style.rotation</p:attrName>
                                            </p:attrNameLst>
                                          </p:cBhvr>
                                          <p:tavLst>
                                            <p:tav tm="0">
                                              <p:val>
                                                <p:fltVal val="90"/>
                                              </p:val>
                                            </p:tav>
                                            <p:tav tm="100000">
                                              <p:val>
                                                <p:fltVal val="0"/>
                                              </p:val>
                                            </p:tav>
                                          </p:tavLst>
                                        </p:anim>
                                        <p:animEffect transition="in" filter="fade">
                                          <p:cBhvr>
                                            <p:cTn id="39" dur="400"/>
                                            <p:tgtEl>
                                              <p:spTgt spid="9"/>
                                            </p:tgtEl>
                                          </p:cBhvr>
                                        </p:animEffect>
                                      </p:childTnLst>
                                    </p:cTn>
                                  </p:par>
                                </p:childTnLst>
                              </p:cTn>
                            </p:par>
                            <p:par>
                              <p:cTn id="40" fill="hold">
                                <p:stCondLst>
                                  <p:cond delay="1400"/>
                                </p:stCondLst>
                                <p:childTnLst>
                                  <p:par>
                                    <p:cTn id="41" presetID="2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1900"/>
                                </p:stCondLst>
                                <p:childTnLst>
                                  <p:par>
                                    <p:cTn id="45" presetID="31"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400" fill="hold"/>
                                            <p:tgtEl>
                                              <p:spTgt spid="10"/>
                                            </p:tgtEl>
                                            <p:attrNameLst>
                                              <p:attrName>ppt_w</p:attrName>
                                            </p:attrNameLst>
                                          </p:cBhvr>
                                          <p:tavLst>
                                            <p:tav tm="0">
                                              <p:val>
                                                <p:fltVal val="0"/>
                                              </p:val>
                                            </p:tav>
                                            <p:tav tm="100000">
                                              <p:val>
                                                <p:strVal val="#ppt_w"/>
                                              </p:val>
                                            </p:tav>
                                          </p:tavLst>
                                        </p:anim>
                                        <p:anim calcmode="lin" valueType="num">
                                          <p:cBhvr>
                                            <p:cTn id="48" dur="400" fill="hold"/>
                                            <p:tgtEl>
                                              <p:spTgt spid="10"/>
                                            </p:tgtEl>
                                            <p:attrNameLst>
                                              <p:attrName>ppt_h</p:attrName>
                                            </p:attrNameLst>
                                          </p:cBhvr>
                                          <p:tavLst>
                                            <p:tav tm="0">
                                              <p:val>
                                                <p:fltVal val="0"/>
                                              </p:val>
                                            </p:tav>
                                            <p:tav tm="100000">
                                              <p:val>
                                                <p:strVal val="#ppt_h"/>
                                              </p:val>
                                            </p:tav>
                                          </p:tavLst>
                                        </p:anim>
                                        <p:anim calcmode="lin" valueType="num">
                                          <p:cBhvr>
                                            <p:cTn id="49" dur="400" fill="hold"/>
                                            <p:tgtEl>
                                              <p:spTgt spid="10"/>
                                            </p:tgtEl>
                                            <p:attrNameLst>
                                              <p:attrName>style.rotation</p:attrName>
                                            </p:attrNameLst>
                                          </p:cBhvr>
                                          <p:tavLst>
                                            <p:tav tm="0">
                                              <p:val>
                                                <p:fltVal val="90"/>
                                              </p:val>
                                            </p:tav>
                                            <p:tav tm="100000">
                                              <p:val>
                                                <p:fltVal val="0"/>
                                              </p:val>
                                            </p:tav>
                                          </p:tavLst>
                                        </p:anim>
                                        <p:animEffect transition="in" filter="fade">
                                          <p:cBhvr>
                                            <p:cTn id="50" dur="400"/>
                                            <p:tgtEl>
                                              <p:spTgt spid="10"/>
                                            </p:tgtEl>
                                          </p:cBhvr>
                                        </p:animEffect>
                                      </p:childTnLst>
                                    </p:cTn>
                                  </p:par>
                                </p:childTnLst>
                              </p:cTn>
                            </p:par>
                            <p:par>
                              <p:cTn id="51" fill="hold">
                                <p:stCondLst>
                                  <p:cond delay="2300"/>
                                </p:stCondLst>
                                <p:childTnLst>
                                  <p:par>
                                    <p:cTn id="52" presetID="22" presetClass="entr" presetSubtype="2"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right)">
                                          <p:cBhvr>
                                            <p:cTn id="54" dur="500"/>
                                            <p:tgtEl>
                                              <p:spTgt spid="14"/>
                                            </p:tgtEl>
                                          </p:cBhvr>
                                        </p:animEffect>
                                      </p:childTnLst>
                                    </p:cTn>
                                  </p:par>
                                </p:childTnLst>
                              </p:cTn>
                            </p:par>
                            <p:par>
                              <p:cTn id="55" fill="hold">
                                <p:stCondLst>
                                  <p:cond delay="2800"/>
                                </p:stCondLst>
                                <p:childTnLst>
                                  <p:par>
                                    <p:cTn id="56" presetID="31"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400" fill="hold"/>
                                            <p:tgtEl>
                                              <p:spTgt spid="8"/>
                                            </p:tgtEl>
                                            <p:attrNameLst>
                                              <p:attrName>ppt_w</p:attrName>
                                            </p:attrNameLst>
                                          </p:cBhvr>
                                          <p:tavLst>
                                            <p:tav tm="0">
                                              <p:val>
                                                <p:fltVal val="0"/>
                                              </p:val>
                                            </p:tav>
                                            <p:tav tm="100000">
                                              <p:val>
                                                <p:strVal val="#ppt_w"/>
                                              </p:val>
                                            </p:tav>
                                          </p:tavLst>
                                        </p:anim>
                                        <p:anim calcmode="lin" valueType="num">
                                          <p:cBhvr>
                                            <p:cTn id="59" dur="400" fill="hold"/>
                                            <p:tgtEl>
                                              <p:spTgt spid="8"/>
                                            </p:tgtEl>
                                            <p:attrNameLst>
                                              <p:attrName>ppt_h</p:attrName>
                                            </p:attrNameLst>
                                          </p:cBhvr>
                                          <p:tavLst>
                                            <p:tav tm="0">
                                              <p:val>
                                                <p:fltVal val="0"/>
                                              </p:val>
                                            </p:tav>
                                            <p:tav tm="100000">
                                              <p:val>
                                                <p:strVal val="#ppt_h"/>
                                              </p:val>
                                            </p:tav>
                                          </p:tavLst>
                                        </p:anim>
                                        <p:anim calcmode="lin" valueType="num">
                                          <p:cBhvr>
                                            <p:cTn id="60" dur="400" fill="hold"/>
                                            <p:tgtEl>
                                              <p:spTgt spid="8"/>
                                            </p:tgtEl>
                                            <p:attrNameLst>
                                              <p:attrName>style.rotation</p:attrName>
                                            </p:attrNameLst>
                                          </p:cBhvr>
                                          <p:tavLst>
                                            <p:tav tm="0">
                                              <p:val>
                                                <p:fltVal val="90"/>
                                              </p:val>
                                            </p:tav>
                                            <p:tav tm="100000">
                                              <p:val>
                                                <p:fltVal val="0"/>
                                              </p:val>
                                            </p:tav>
                                          </p:tavLst>
                                        </p:anim>
                                        <p:animEffect transition="in" filter="fade">
                                          <p:cBhvr>
                                            <p:cTn id="61" dur="400"/>
                                            <p:tgtEl>
                                              <p:spTgt spid="8"/>
                                            </p:tgtEl>
                                          </p:cBhvr>
                                        </p:animEffect>
                                      </p:childTnLst>
                                    </p:cTn>
                                  </p:par>
                                </p:childTnLst>
                              </p:cTn>
                            </p:par>
                            <p:par>
                              <p:cTn id="62" fill="hold">
                                <p:stCondLst>
                                  <p:cond delay="3200"/>
                                </p:stCondLst>
                                <p:childTnLst>
                                  <p:par>
                                    <p:cTn id="63" presetID="22" presetClass="entr" presetSubtype="2"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right)">
                                          <p:cBhvr>
                                            <p:cTn id="65" dur="500"/>
                                            <p:tgtEl>
                                              <p:spTgt spid="16"/>
                                            </p:tgtEl>
                                          </p:cBhvr>
                                        </p:animEffect>
                                      </p:childTnLst>
                                    </p:cTn>
                                  </p:par>
                                </p:childTnLst>
                              </p:cTn>
                            </p:par>
                            <p:par>
                              <p:cTn id="66" fill="hold">
                                <p:stCondLst>
                                  <p:cond delay="3700"/>
                                </p:stCondLst>
                                <p:childTnLst>
                                  <p:par>
                                    <p:cTn id="67" presetID="31"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 calcmode="lin" valueType="num">
                                          <p:cBhvr>
                                            <p:cTn id="71" dur="500" fill="hold"/>
                                            <p:tgtEl>
                                              <p:spTgt spid="24"/>
                                            </p:tgtEl>
                                            <p:attrNameLst>
                                              <p:attrName>style.rotation</p:attrName>
                                            </p:attrNameLst>
                                          </p:cBhvr>
                                          <p:tavLst>
                                            <p:tav tm="0">
                                              <p:val>
                                                <p:fltVal val="90"/>
                                              </p:val>
                                            </p:tav>
                                            <p:tav tm="100000">
                                              <p:val>
                                                <p:fltVal val="0"/>
                                              </p:val>
                                            </p:tav>
                                          </p:tavLst>
                                        </p:anim>
                                        <p:animEffect transition="in" filter="fade">
                                          <p:cBhvr>
                                            <p:cTn id="72" dur="500"/>
                                            <p:tgtEl>
                                              <p:spTgt spid="24"/>
                                            </p:tgtEl>
                                          </p:cBhvr>
                                        </p:animEffect>
                                      </p:childTnLst>
                                    </p:cTn>
                                  </p:par>
                                </p:childTnLst>
                              </p:cTn>
                            </p:par>
                            <p:par>
                              <p:cTn id="73" fill="hold">
                                <p:stCondLst>
                                  <p:cond delay="4200"/>
                                </p:stCondLst>
                                <p:childTnLst>
                                  <p:par>
                                    <p:cTn id="74" presetID="22" presetClass="entr" presetSubtype="2"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500"/>
                                            <p:tgtEl>
                                              <p:spTgt spid="18"/>
                                            </p:tgtEl>
                                          </p:cBhvr>
                                        </p:animEffect>
                                      </p:childTnLst>
                                    </p:cTn>
                                  </p:par>
                                </p:childTnLst>
                              </p:cTn>
                            </p:par>
                            <p:par>
                              <p:cTn id="77" fill="hold">
                                <p:stCondLst>
                                  <p:cond delay="4700"/>
                                </p:stCondLst>
                                <p:childTnLst>
                                  <p:par>
                                    <p:cTn id="78" presetID="31" presetClass="entr" presetSubtype="0"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 calcmode="lin" valueType="num">
                                          <p:cBhvr>
                                            <p:cTn id="82" dur="500" fill="hold"/>
                                            <p:tgtEl>
                                              <p:spTgt spid="28"/>
                                            </p:tgtEl>
                                            <p:attrNameLst>
                                              <p:attrName>style.rotation</p:attrName>
                                            </p:attrNameLst>
                                          </p:cBhvr>
                                          <p:tavLst>
                                            <p:tav tm="0">
                                              <p:val>
                                                <p:fltVal val="90"/>
                                              </p:val>
                                            </p:tav>
                                            <p:tav tm="100000">
                                              <p:val>
                                                <p:fltVal val="0"/>
                                              </p:val>
                                            </p:tav>
                                          </p:tavLst>
                                        </p:anim>
                                        <p:animEffect transition="in" filter="fade">
                                          <p:cBhvr>
                                            <p:cTn id="83" dur="500"/>
                                            <p:tgtEl>
                                              <p:spTgt spid="28"/>
                                            </p:tgtEl>
                                          </p:cBhvr>
                                        </p:animEffect>
                                      </p:childTnLst>
                                    </p:cTn>
                                  </p:par>
                                </p:childTnLst>
                              </p:cTn>
                            </p:par>
                            <p:par>
                              <p:cTn id="84" fill="hold">
                                <p:stCondLst>
                                  <p:cond delay="5200"/>
                                </p:stCondLst>
                                <p:childTnLst>
                                  <p:par>
                                    <p:cTn id="85" presetID="22" presetClass="entr" presetSubtype="2"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right)">
                                          <p:cBhvr>
                                            <p:cTn id="87" dur="500"/>
                                            <p:tgtEl>
                                              <p:spTgt spid="20"/>
                                            </p:tgtEl>
                                          </p:cBhvr>
                                        </p:animEffect>
                                      </p:childTnLst>
                                    </p:cTn>
                                  </p:par>
                                </p:childTnLst>
                              </p:cTn>
                            </p:par>
                            <p:par>
                              <p:cTn id="88" fill="hold">
                                <p:stCondLst>
                                  <p:cond delay="5700"/>
                                </p:stCondLst>
                                <p:childTnLst>
                                  <p:par>
                                    <p:cTn id="89" presetID="31"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400" fill="hold"/>
                                            <p:tgtEl>
                                              <p:spTgt spid="11"/>
                                            </p:tgtEl>
                                            <p:attrNameLst>
                                              <p:attrName>ppt_w</p:attrName>
                                            </p:attrNameLst>
                                          </p:cBhvr>
                                          <p:tavLst>
                                            <p:tav tm="0">
                                              <p:val>
                                                <p:fltVal val="0"/>
                                              </p:val>
                                            </p:tav>
                                            <p:tav tm="100000">
                                              <p:val>
                                                <p:strVal val="#ppt_w"/>
                                              </p:val>
                                            </p:tav>
                                          </p:tavLst>
                                        </p:anim>
                                        <p:anim calcmode="lin" valueType="num">
                                          <p:cBhvr>
                                            <p:cTn id="92" dur="400" fill="hold"/>
                                            <p:tgtEl>
                                              <p:spTgt spid="11"/>
                                            </p:tgtEl>
                                            <p:attrNameLst>
                                              <p:attrName>ppt_h</p:attrName>
                                            </p:attrNameLst>
                                          </p:cBhvr>
                                          <p:tavLst>
                                            <p:tav tm="0">
                                              <p:val>
                                                <p:fltVal val="0"/>
                                              </p:val>
                                            </p:tav>
                                            <p:tav tm="100000">
                                              <p:val>
                                                <p:strVal val="#ppt_h"/>
                                              </p:val>
                                            </p:tav>
                                          </p:tavLst>
                                        </p:anim>
                                        <p:anim calcmode="lin" valueType="num">
                                          <p:cBhvr>
                                            <p:cTn id="93" dur="400" fill="hold"/>
                                            <p:tgtEl>
                                              <p:spTgt spid="11"/>
                                            </p:tgtEl>
                                            <p:attrNameLst>
                                              <p:attrName>style.rotation</p:attrName>
                                            </p:attrNameLst>
                                          </p:cBhvr>
                                          <p:tavLst>
                                            <p:tav tm="0">
                                              <p:val>
                                                <p:fltVal val="90"/>
                                              </p:val>
                                            </p:tav>
                                            <p:tav tm="100000">
                                              <p:val>
                                                <p:fltVal val="0"/>
                                              </p:val>
                                            </p:tav>
                                          </p:tavLst>
                                        </p:anim>
                                        <p:animEffect transition="in" filter="fade">
                                          <p:cBhvr>
                                            <p:cTn id="94" dur="400"/>
                                            <p:tgtEl>
                                              <p:spTgt spid="11"/>
                                            </p:tgtEl>
                                          </p:cBhvr>
                                        </p:animEffect>
                                      </p:childTnLst>
                                    </p:cTn>
                                  </p:par>
                                </p:childTnLst>
                              </p:cTn>
                            </p:par>
                            <p:par>
                              <p:cTn id="95" fill="hold">
                                <p:stCondLst>
                                  <p:cond delay="6100"/>
                                </p:stCondLst>
                                <p:childTnLst>
                                  <p:par>
                                    <p:cTn id="96" presetID="22" presetClass="entr" presetSubtype="2"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right)">
                                          <p:cBhvr>
                                            <p:cTn id="9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4" grpId="0"/>
          <p:bldP spid="16" grpId="0"/>
          <p:bldP spid="18" grpId="0"/>
          <p:bldP spid="20" grpId="0"/>
          <p:bldP spid="22"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ppt_w</p:attrName>
                                            </p:attrNameLst>
                                          </p:cBhvr>
                                          <p:tavLst>
                                            <p:tav tm="0">
                                              <p:val>
                                                <p:fltVal val="0"/>
                                              </p:val>
                                            </p:tav>
                                            <p:tav tm="100000">
                                              <p:val>
                                                <p:strVal val="#ppt_w"/>
                                              </p:val>
                                            </p:tav>
                                          </p:tavLst>
                                        </p:anim>
                                        <p:anim calcmode="lin" valueType="num">
                                          <p:cBhvr>
                                            <p:cTn id="37" dur="400" fill="hold"/>
                                            <p:tgtEl>
                                              <p:spTgt spid="9"/>
                                            </p:tgtEl>
                                            <p:attrNameLst>
                                              <p:attrName>ppt_h</p:attrName>
                                            </p:attrNameLst>
                                          </p:cBhvr>
                                          <p:tavLst>
                                            <p:tav tm="0">
                                              <p:val>
                                                <p:fltVal val="0"/>
                                              </p:val>
                                            </p:tav>
                                            <p:tav tm="100000">
                                              <p:val>
                                                <p:strVal val="#ppt_h"/>
                                              </p:val>
                                            </p:tav>
                                          </p:tavLst>
                                        </p:anim>
                                        <p:anim calcmode="lin" valueType="num">
                                          <p:cBhvr>
                                            <p:cTn id="38" dur="400" fill="hold"/>
                                            <p:tgtEl>
                                              <p:spTgt spid="9"/>
                                            </p:tgtEl>
                                            <p:attrNameLst>
                                              <p:attrName>style.rotation</p:attrName>
                                            </p:attrNameLst>
                                          </p:cBhvr>
                                          <p:tavLst>
                                            <p:tav tm="0">
                                              <p:val>
                                                <p:fltVal val="90"/>
                                              </p:val>
                                            </p:tav>
                                            <p:tav tm="100000">
                                              <p:val>
                                                <p:fltVal val="0"/>
                                              </p:val>
                                            </p:tav>
                                          </p:tavLst>
                                        </p:anim>
                                        <p:animEffect transition="in" filter="fade">
                                          <p:cBhvr>
                                            <p:cTn id="39" dur="400"/>
                                            <p:tgtEl>
                                              <p:spTgt spid="9"/>
                                            </p:tgtEl>
                                          </p:cBhvr>
                                        </p:animEffect>
                                      </p:childTnLst>
                                    </p:cTn>
                                  </p:par>
                                </p:childTnLst>
                              </p:cTn>
                            </p:par>
                            <p:par>
                              <p:cTn id="40" fill="hold">
                                <p:stCondLst>
                                  <p:cond delay="1400"/>
                                </p:stCondLst>
                                <p:childTnLst>
                                  <p:par>
                                    <p:cTn id="41" presetID="2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1900"/>
                                </p:stCondLst>
                                <p:childTnLst>
                                  <p:par>
                                    <p:cTn id="45" presetID="31"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400" fill="hold"/>
                                            <p:tgtEl>
                                              <p:spTgt spid="10"/>
                                            </p:tgtEl>
                                            <p:attrNameLst>
                                              <p:attrName>ppt_w</p:attrName>
                                            </p:attrNameLst>
                                          </p:cBhvr>
                                          <p:tavLst>
                                            <p:tav tm="0">
                                              <p:val>
                                                <p:fltVal val="0"/>
                                              </p:val>
                                            </p:tav>
                                            <p:tav tm="100000">
                                              <p:val>
                                                <p:strVal val="#ppt_w"/>
                                              </p:val>
                                            </p:tav>
                                          </p:tavLst>
                                        </p:anim>
                                        <p:anim calcmode="lin" valueType="num">
                                          <p:cBhvr>
                                            <p:cTn id="48" dur="400" fill="hold"/>
                                            <p:tgtEl>
                                              <p:spTgt spid="10"/>
                                            </p:tgtEl>
                                            <p:attrNameLst>
                                              <p:attrName>ppt_h</p:attrName>
                                            </p:attrNameLst>
                                          </p:cBhvr>
                                          <p:tavLst>
                                            <p:tav tm="0">
                                              <p:val>
                                                <p:fltVal val="0"/>
                                              </p:val>
                                            </p:tav>
                                            <p:tav tm="100000">
                                              <p:val>
                                                <p:strVal val="#ppt_h"/>
                                              </p:val>
                                            </p:tav>
                                          </p:tavLst>
                                        </p:anim>
                                        <p:anim calcmode="lin" valueType="num">
                                          <p:cBhvr>
                                            <p:cTn id="49" dur="400" fill="hold"/>
                                            <p:tgtEl>
                                              <p:spTgt spid="10"/>
                                            </p:tgtEl>
                                            <p:attrNameLst>
                                              <p:attrName>style.rotation</p:attrName>
                                            </p:attrNameLst>
                                          </p:cBhvr>
                                          <p:tavLst>
                                            <p:tav tm="0">
                                              <p:val>
                                                <p:fltVal val="90"/>
                                              </p:val>
                                            </p:tav>
                                            <p:tav tm="100000">
                                              <p:val>
                                                <p:fltVal val="0"/>
                                              </p:val>
                                            </p:tav>
                                          </p:tavLst>
                                        </p:anim>
                                        <p:animEffect transition="in" filter="fade">
                                          <p:cBhvr>
                                            <p:cTn id="50" dur="400"/>
                                            <p:tgtEl>
                                              <p:spTgt spid="10"/>
                                            </p:tgtEl>
                                          </p:cBhvr>
                                        </p:animEffect>
                                      </p:childTnLst>
                                    </p:cTn>
                                  </p:par>
                                </p:childTnLst>
                              </p:cTn>
                            </p:par>
                            <p:par>
                              <p:cTn id="51" fill="hold">
                                <p:stCondLst>
                                  <p:cond delay="2300"/>
                                </p:stCondLst>
                                <p:childTnLst>
                                  <p:par>
                                    <p:cTn id="52" presetID="22" presetClass="entr" presetSubtype="2"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right)">
                                          <p:cBhvr>
                                            <p:cTn id="54" dur="500"/>
                                            <p:tgtEl>
                                              <p:spTgt spid="14"/>
                                            </p:tgtEl>
                                          </p:cBhvr>
                                        </p:animEffect>
                                      </p:childTnLst>
                                    </p:cTn>
                                  </p:par>
                                </p:childTnLst>
                              </p:cTn>
                            </p:par>
                            <p:par>
                              <p:cTn id="55" fill="hold">
                                <p:stCondLst>
                                  <p:cond delay="2800"/>
                                </p:stCondLst>
                                <p:childTnLst>
                                  <p:par>
                                    <p:cTn id="56" presetID="31"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400" fill="hold"/>
                                            <p:tgtEl>
                                              <p:spTgt spid="8"/>
                                            </p:tgtEl>
                                            <p:attrNameLst>
                                              <p:attrName>ppt_w</p:attrName>
                                            </p:attrNameLst>
                                          </p:cBhvr>
                                          <p:tavLst>
                                            <p:tav tm="0">
                                              <p:val>
                                                <p:fltVal val="0"/>
                                              </p:val>
                                            </p:tav>
                                            <p:tav tm="100000">
                                              <p:val>
                                                <p:strVal val="#ppt_w"/>
                                              </p:val>
                                            </p:tav>
                                          </p:tavLst>
                                        </p:anim>
                                        <p:anim calcmode="lin" valueType="num">
                                          <p:cBhvr>
                                            <p:cTn id="59" dur="400" fill="hold"/>
                                            <p:tgtEl>
                                              <p:spTgt spid="8"/>
                                            </p:tgtEl>
                                            <p:attrNameLst>
                                              <p:attrName>ppt_h</p:attrName>
                                            </p:attrNameLst>
                                          </p:cBhvr>
                                          <p:tavLst>
                                            <p:tav tm="0">
                                              <p:val>
                                                <p:fltVal val="0"/>
                                              </p:val>
                                            </p:tav>
                                            <p:tav tm="100000">
                                              <p:val>
                                                <p:strVal val="#ppt_h"/>
                                              </p:val>
                                            </p:tav>
                                          </p:tavLst>
                                        </p:anim>
                                        <p:anim calcmode="lin" valueType="num">
                                          <p:cBhvr>
                                            <p:cTn id="60" dur="400" fill="hold"/>
                                            <p:tgtEl>
                                              <p:spTgt spid="8"/>
                                            </p:tgtEl>
                                            <p:attrNameLst>
                                              <p:attrName>style.rotation</p:attrName>
                                            </p:attrNameLst>
                                          </p:cBhvr>
                                          <p:tavLst>
                                            <p:tav tm="0">
                                              <p:val>
                                                <p:fltVal val="90"/>
                                              </p:val>
                                            </p:tav>
                                            <p:tav tm="100000">
                                              <p:val>
                                                <p:fltVal val="0"/>
                                              </p:val>
                                            </p:tav>
                                          </p:tavLst>
                                        </p:anim>
                                        <p:animEffect transition="in" filter="fade">
                                          <p:cBhvr>
                                            <p:cTn id="61" dur="400"/>
                                            <p:tgtEl>
                                              <p:spTgt spid="8"/>
                                            </p:tgtEl>
                                          </p:cBhvr>
                                        </p:animEffect>
                                      </p:childTnLst>
                                    </p:cTn>
                                  </p:par>
                                </p:childTnLst>
                              </p:cTn>
                            </p:par>
                            <p:par>
                              <p:cTn id="62" fill="hold">
                                <p:stCondLst>
                                  <p:cond delay="3200"/>
                                </p:stCondLst>
                                <p:childTnLst>
                                  <p:par>
                                    <p:cTn id="63" presetID="22" presetClass="entr" presetSubtype="2"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right)">
                                          <p:cBhvr>
                                            <p:cTn id="65" dur="500"/>
                                            <p:tgtEl>
                                              <p:spTgt spid="16"/>
                                            </p:tgtEl>
                                          </p:cBhvr>
                                        </p:animEffect>
                                      </p:childTnLst>
                                    </p:cTn>
                                  </p:par>
                                </p:childTnLst>
                              </p:cTn>
                            </p:par>
                            <p:par>
                              <p:cTn id="66" fill="hold">
                                <p:stCondLst>
                                  <p:cond delay="3700"/>
                                </p:stCondLst>
                                <p:childTnLst>
                                  <p:par>
                                    <p:cTn id="67" presetID="31"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 calcmode="lin" valueType="num">
                                          <p:cBhvr>
                                            <p:cTn id="71" dur="500" fill="hold"/>
                                            <p:tgtEl>
                                              <p:spTgt spid="24"/>
                                            </p:tgtEl>
                                            <p:attrNameLst>
                                              <p:attrName>style.rotation</p:attrName>
                                            </p:attrNameLst>
                                          </p:cBhvr>
                                          <p:tavLst>
                                            <p:tav tm="0">
                                              <p:val>
                                                <p:fltVal val="90"/>
                                              </p:val>
                                            </p:tav>
                                            <p:tav tm="100000">
                                              <p:val>
                                                <p:fltVal val="0"/>
                                              </p:val>
                                            </p:tav>
                                          </p:tavLst>
                                        </p:anim>
                                        <p:animEffect transition="in" filter="fade">
                                          <p:cBhvr>
                                            <p:cTn id="72" dur="500"/>
                                            <p:tgtEl>
                                              <p:spTgt spid="24"/>
                                            </p:tgtEl>
                                          </p:cBhvr>
                                        </p:animEffect>
                                      </p:childTnLst>
                                    </p:cTn>
                                  </p:par>
                                </p:childTnLst>
                              </p:cTn>
                            </p:par>
                            <p:par>
                              <p:cTn id="73" fill="hold">
                                <p:stCondLst>
                                  <p:cond delay="4200"/>
                                </p:stCondLst>
                                <p:childTnLst>
                                  <p:par>
                                    <p:cTn id="74" presetID="22" presetClass="entr" presetSubtype="2"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500"/>
                                            <p:tgtEl>
                                              <p:spTgt spid="18"/>
                                            </p:tgtEl>
                                          </p:cBhvr>
                                        </p:animEffect>
                                      </p:childTnLst>
                                    </p:cTn>
                                  </p:par>
                                </p:childTnLst>
                              </p:cTn>
                            </p:par>
                            <p:par>
                              <p:cTn id="77" fill="hold">
                                <p:stCondLst>
                                  <p:cond delay="4700"/>
                                </p:stCondLst>
                                <p:childTnLst>
                                  <p:par>
                                    <p:cTn id="78" presetID="31" presetClass="entr" presetSubtype="0"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 calcmode="lin" valueType="num">
                                          <p:cBhvr>
                                            <p:cTn id="82" dur="500" fill="hold"/>
                                            <p:tgtEl>
                                              <p:spTgt spid="28"/>
                                            </p:tgtEl>
                                            <p:attrNameLst>
                                              <p:attrName>style.rotation</p:attrName>
                                            </p:attrNameLst>
                                          </p:cBhvr>
                                          <p:tavLst>
                                            <p:tav tm="0">
                                              <p:val>
                                                <p:fltVal val="90"/>
                                              </p:val>
                                            </p:tav>
                                            <p:tav tm="100000">
                                              <p:val>
                                                <p:fltVal val="0"/>
                                              </p:val>
                                            </p:tav>
                                          </p:tavLst>
                                        </p:anim>
                                        <p:animEffect transition="in" filter="fade">
                                          <p:cBhvr>
                                            <p:cTn id="83" dur="500"/>
                                            <p:tgtEl>
                                              <p:spTgt spid="28"/>
                                            </p:tgtEl>
                                          </p:cBhvr>
                                        </p:animEffect>
                                      </p:childTnLst>
                                    </p:cTn>
                                  </p:par>
                                </p:childTnLst>
                              </p:cTn>
                            </p:par>
                            <p:par>
                              <p:cTn id="84" fill="hold">
                                <p:stCondLst>
                                  <p:cond delay="5200"/>
                                </p:stCondLst>
                                <p:childTnLst>
                                  <p:par>
                                    <p:cTn id="85" presetID="22" presetClass="entr" presetSubtype="2"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right)">
                                          <p:cBhvr>
                                            <p:cTn id="87" dur="500"/>
                                            <p:tgtEl>
                                              <p:spTgt spid="20"/>
                                            </p:tgtEl>
                                          </p:cBhvr>
                                        </p:animEffect>
                                      </p:childTnLst>
                                    </p:cTn>
                                  </p:par>
                                </p:childTnLst>
                              </p:cTn>
                            </p:par>
                            <p:par>
                              <p:cTn id="88" fill="hold">
                                <p:stCondLst>
                                  <p:cond delay="5700"/>
                                </p:stCondLst>
                                <p:childTnLst>
                                  <p:par>
                                    <p:cTn id="89" presetID="31"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400" fill="hold"/>
                                            <p:tgtEl>
                                              <p:spTgt spid="11"/>
                                            </p:tgtEl>
                                            <p:attrNameLst>
                                              <p:attrName>ppt_w</p:attrName>
                                            </p:attrNameLst>
                                          </p:cBhvr>
                                          <p:tavLst>
                                            <p:tav tm="0">
                                              <p:val>
                                                <p:fltVal val="0"/>
                                              </p:val>
                                            </p:tav>
                                            <p:tav tm="100000">
                                              <p:val>
                                                <p:strVal val="#ppt_w"/>
                                              </p:val>
                                            </p:tav>
                                          </p:tavLst>
                                        </p:anim>
                                        <p:anim calcmode="lin" valueType="num">
                                          <p:cBhvr>
                                            <p:cTn id="92" dur="400" fill="hold"/>
                                            <p:tgtEl>
                                              <p:spTgt spid="11"/>
                                            </p:tgtEl>
                                            <p:attrNameLst>
                                              <p:attrName>ppt_h</p:attrName>
                                            </p:attrNameLst>
                                          </p:cBhvr>
                                          <p:tavLst>
                                            <p:tav tm="0">
                                              <p:val>
                                                <p:fltVal val="0"/>
                                              </p:val>
                                            </p:tav>
                                            <p:tav tm="100000">
                                              <p:val>
                                                <p:strVal val="#ppt_h"/>
                                              </p:val>
                                            </p:tav>
                                          </p:tavLst>
                                        </p:anim>
                                        <p:anim calcmode="lin" valueType="num">
                                          <p:cBhvr>
                                            <p:cTn id="93" dur="400" fill="hold"/>
                                            <p:tgtEl>
                                              <p:spTgt spid="11"/>
                                            </p:tgtEl>
                                            <p:attrNameLst>
                                              <p:attrName>style.rotation</p:attrName>
                                            </p:attrNameLst>
                                          </p:cBhvr>
                                          <p:tavLst>
                                            <p:tav tm="0">
                                              <p:val>
                                                <p:fltVal val="90"/>
                                              </p:val>
                                            </p:tav>
                                            <p:tav tm="100000">
                                              <p:val>
                                                <p:fltVal val="0"/>
                                              </p:val>
                                            </p:tav>
                                          </p:tavLst>
                                        </p:anim>
                                        <p:animEffect transition="in" filter="fade">
                                          <p:cBhvr>
                                            <p:cTn id="94" dur="400"/>
                                            <p:tgtEl>
                                              <p:spTgt spid="11"/>
                                            </p:tgtEl>
                                          </p:cBhvr>
                                        </p:animEffect>
                                      </p:childTnLst>
                                    </p:cTn>
                                  </p:par>
                                </p:childTnLst>
                              </p:cTn>
                            </p:par>
                            <p:par>
                              <p:cTn id="95" fill="hold">
                                <p:stCondLst>
                                  <p:cond delay="6100"/>
                                </p:stCondLst>
                                <p:childTnLst>
                                  <p:par>
                                    <p:cTn id="96" presetID="22" presetClass="entr" presetSubtype="2"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right)">
                                          <p:cBhvr>
                                            <p:cTn id="9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4" grpId="0"/>
          <p:bldP spid="16" grpId="0"/>
          <p:bldP spid="18" grpId="0"/>
          <p:bldP spid="20" grpId="0"/>
          <p:bldP spid="22" grpId="0"/>
          <p:bldP spid="34" grpId="0"/>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31134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．常见</a:t>
            </a:r>
            <a:r>
              <a:rPr lang="en-US" altLang="zh-CN" sz="1600" dirty="0">
                <a:solidFill>
                  <a:schemeClr val="accent1"/>
                </a:solidFill>
                <a:ea typeface="微软雅黑" panose="020B0503020204020204" pitchFamily="34" charset="-122"/>
              </a:rPr>
              <a:t>Windows</a:t>
            </a:r>
            <a:r>
              <a:rPr lang="zh-CN" altLang="en-US" sz="1600" dirty="0">
                <a:solidFill>
                  <a:schemeClr val="accent1"/>
                </a:solidFill>
                <a:ea typeface="微软雅黑" panose="020B0503020204020204" pitchFamily="34" charset="-122"/>
              </a:rPr>
              <a:t>管家类软件介绍</a:t>
            </a:r>
          </a:p>
        </p:txBody>
      </p:sp>
      <p:sp>
        <p:nvSpPr>
          <p:cNvPr id="10" name="任意多边形: 形状 1">
            <a:extLst>
              <a:ext uri="{FF2B5EF4-FFF2-40B4-BE49-F238E27FC236}">
                <a16:creationId xmlns:a16="http://schemas.microsoft.com/office/drawing/2014/main" id="{732DFE18-1EA5-4AD9-A06C-E16333C60590}"/>
              </a:ext>
            </a:extLst>
          </p:cNvPr>
          <p:cNvSpPr/>
          <p:nvPr/>
        </p:nvSpPr>
        <p:spPr>
          <a:xfrm>
            <a:off x="0" y="1955574"/>
            <a:ext cx="9144000" cy="1463516"/>
          </a:xfrm>
          <a:custGeom>
            <a:avLst/>
            <a:gdLst>
              <a:gd name="connsiteX0" fmla="*/ 0 w 12192000"/>
              <a:gd name="connsiteY0" fmla="*/ 842570 h 1951355"/>
              <a:gd name="connsiteX1" fmla="*/ 3715657 w 12192000"/>
              <a:gd name="connsiteY1" fmla="*/ 1931141 h 1951355"/>
              <a:gd name="connsiteX2" fmla="*/ 6763657 w 12192000"/>
              <a:gd name="connsiteY2" fmla="*/ 741 h 1951355"/>
              <a:gd name="connsiteX3" fmla="*/ 9187543 w 12192000"/>
              <a:gd name="connsiteY3" fmla="*/ 1684398 h 1951355"/>
              <a:gd name="connsiteX4" fmla="*/ 12192000 w 12192000"/>
              <a:gd name="connsiteY4" fmla="*/ 247484 h 195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951355">
                <a:moveTo>
                  <a:pt x="0" y="842570"/>
                </a:moveTo>
                <a:cubicBezTo>
                  <a:pt x="1294190" y="1457008"/>
                  <a:pt x="2588381" y="2071446"/>
                  <a:pt x="3715657" y="1931141"/>
                </a:cubicBezTo>
                <a:cubicBezTo>
                  <a:pt x="4842933" y="1790836"/>
                  <a:pt x="5851676" y="41865"/>
                  <a:pt x="6763657" y="741"/>
                </a:cubicBezTo>
                <a:cubicBezTo>
                  <a:pt x="7675638" y="-40383"/>
                  <a:pt x="8282819" y="1643274"/>
                  <a:pt x="9187543" y="1684398"/>
                </a:cubicBezTo>
                <a:cubicBezTo>
                  <a:pt x="10092267" y="1725522"/>
                  <a:pt x="11142133" y="986503"/>
                  <a:pt x="12192000" y="247484"/>
                </a:cubicBezTo>
              </a:path>
            </a:pathLst>
          </a:custGeom>
          <a:noFill/>
          <a:ln w="12700" cap="flat" cmpd="sng" algn="ctr">
            <a:solidFill>
              <a:srgbClr val="FFFFFF">
                <a:lumMod val="65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11" name="Group 13">
            <a:extLst>
              <a:ext uri="{FF2B5EF4-FFF2-40B4-BE49-F238E27FC236}">
                <a16:creationId xmlns:a16="http://schemas.microsoft.com/office/drawing/2014/main" id="{52095DFE-4341-48A8-860E-68FBF5DF53C5}"/>
              </a:ext>
            </a:extLst>
          </p:cNvPr>
          <p:cNvGrpSpPr>
            <a:grpSpLocks/>
          </p:cNvGrpSpPr>
          <p:nvPr/>
        </p:nvGrpSpPr>
        <p:grpSpPr bwMode="auto">
          <a:xfrm>
            <a:off x="1450755" y="3020227"/>
            <a:ext cx="1364797" cy="901615"/>
            <a:chOff x="0" y="0"/>
            <a:chExt cx="3087" cy="2039"/>
          </a:xfrm>
        </p:grpSpPr>
        <p:sp>
          <p:nvSpPr>
            <p:cNvPr id="13" name="Freeform: Shape 14">
              <a:extLst>
                <a:ext uri="{FF2B5EF4-FFF2-40B4-BE49-F238E27FC236}">
                  <a16:creationId xmlns:a16="http://schemas.microsoft.com/office/drawing/2014/main" id="{8B3AD572-9624-499F-883E-3F4353FC0B10}"/>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4" name="Freeform: Shape 15">
              <a:extLst>
                <a:ext uri="{FF2B5EF4-FFF2-40B4-BE49-F238E27FC236}">
                  <a16:creationId xmlns:a16="http://schemas.microsoft.com/office/drawing/2014/main" id="{3FA30673-AAC1-46C5-818F-BE2DF3B93222}"/>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Freeform: Shape 16">
              <a:extLst>
                <a:ext uri="{FF2B5EF4-FFF2-40B4-BE49-F238E27FC236}">
                  <a16:creationId xmlns:a16="http://schemas.microsoft.com/office/drawing/2014/main" id="{735B8137-8768-4ACB-8BB8-D23BB72DD957}"/>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6" name="Freeform: Shape 17">
              <a:extLst>
                <a:ext uri="{FF2B5EF4-FFF2-40B4-BE49-F238E27FC236}">
                  <a16:creationId xmlns:a16="http://schemas.microsoft.com/office/drawing/2014/main" id="{47CD3D4C-EBCC-4F11-8D0E-DE97BBFF6D8F}"/>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17" name="Group 13">
            <a:extLst>
              <a:ext uri="{FF2B5EF4-FFF2-40B4-BE49-F238E27FC236}">
                <a16:creationId xmlns:a16="http://schemas.microsoft.com/office/drawing/2014/main" id="{55EFEBA7-692E-4DFB-B29E-94C548259810}"/>
              </a:ext>
            </a:extLst>
          </p:cNvPr>
          <p:cNvGrpSpPr>
            <a:grpSpLocks/>
          </p:cNvGrpSpPr>
          <p:nvPr/>
        </p:nvGrpSpPr>
        <p:grpSpPr bwMode="auto">
          <a:xfrm>
            <a:off x="4149340" y="1639147"/>
            <a:ext cx="1364797" cy="901615"/>
            <a:chOff x="0" y="0"/>
            <a:chExt cx="3087" cy="2039"/>
          </a:xfrm>
        </p:grpSpPr>
        <p:sp>
          <p:nvSpPr>
            <p:cNvPr id="18" name="Freeform: Shape 14">
              <a:extLst>
                <a:ext uri="{FF2B5EF4-FFF2-40B4-BE49-F238E27FC236}">
                  <a16:creationId xmlns:a16="http://schemas.microsoft.com/office/drawing/2014/main" id="{7C836CA9-347D-43E3-BB1A-B36F78036D23}"/>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Freeform: Shape 15">
              <a:extLst>
                <a:ext uri="{FF2B5EF4-FFF2-40B4-BE49-F238E27FC236}">
                  <a16:creationId xmlns:a16="http://schemas.microsoft.com/office/drawing/2014/main" id="{53C9D3B5-4A7D-47C8-992D-492EF3B9A2EE}"/>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Freeform: Shape 16">
              <a:extLst>
                <a:ext uri="{FF2B5EF4-FFF2-40B4-BE49-F238E27FC236}">
                  <a16:creationId xmlns:a16="http://schemas.microsoft.com/office/drawing/2014/main" id="{1C17BF9A-CA27-4CC6-A0DB-42B3CC997A42}"/>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Freeform: Shape 17">
              <a:extLst>
                <a:ext uri="{FF2B5EF4-FFF2-40B4-BE49-F238E27FC236}">
                  <a16:creationId xmlns:a16="http://schemas.microsoft.com/office/drawing/2014/main" id="{20987E53-D2EC-4D08-B92A-E732AB9E6BFF}"/>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22" name="Group 13">
            <a:extLst>
              <a:ext uri="{FF2B5EF4-FFF2-40B4-BE49-F238E27FC236}">
                <a16:creationId xmlns:a16="http://schemas.microsoft.com/office/drawing/2014/main" id="{9DF5B393-3576-4C69-8786-58BC624EBC68}"/>
              </a:ext>
            </a:extLst>
          </p:cNvPr>
          <p:cNvGrpSpPr>
            <a:grpSpLocks/>
          </p:cNvGrpSpPr>
          <p:nvPr/>
        </p:nvGrpSpPr>
        <p:grpSpPr bwMode="auto">
          <a:xfrm>
            <a:off x="6579788" y="2782773"/>
            <a:ext cx="1364797" cy="901615"/>
            <a:chOff x="0" y="0"/>
            <a:chExt cx="3087" cy="2039"/>
          </a:xfrm>
        </p:grpSpPr>
        <p:sp>
          <p:nvSpPr>
            <p:cNvPr id="23" name="Freeform: Shape 14">
              <a:extLst>
                <a:ext uri="{FF2B5EF4-FFF2-40B4-BE49-F238E27FC236}">
                  <a16:creationId xmlns:a16="http://schemas.microsoft.com/office/drawing/2014/main" id="{03360B49-FD31-46A2-8ABC-D5BB8E96824E}"/>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Freeform: Shape 15">
              <a:extLst>
                <a:ext uri="{FF2B5EF4-FFF2-40B4-BE49-F238E27FC236}">
                  <a16:creationId xmlns:a16="http://schemas.microsoft.com/office/drawing/2014/main" id="{98CBC6CB-5520-423E-A53F-5179EFC2675F}"/>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Freeform: Shape 16">
              <a:extLst>
                <a:ext uri="{FF2B5EF4-FFF2-40B4-BE49-F238E27FC236}">
                  <a16:creationId xmlns:a16="http://schemas.microsoft.com/office/drawing/2014/main" id="{A2E69DAA-E215-4017-8C2A-777D6F45E839}"/>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Freeform: Shape 17">
              <a:extLst>
                <a:ext uri="{FF2B5EF4-FFF2-40B4-BE49-F238E27FC236}">
                  <a16:creationId xmlns:a16="http://schemas.microsoft.com/office/drawing/2014/main" id="{10F4FEF0-328D-4682-91CE-63DB9CD4EAA0}"/>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7" name="矩形 26">
            <a:extLst>
              <a:ext uri="{FF2B5EF4-FFF2-40B4-BE49-F238E27FC236}">
                <a16:creationId xmlns:a16="http://schemas.microsoft.com/office/drawing/2014/main" id="{94FE92AB-CE6D-4AC6-B383-9991640A8820}"/>
              </a:ext>
            </a:extLst>
          </p:cNvPr>
          <p:cNvSpPr/>
          <p:nvPr/>
        </p:nvSpPr>
        <p:spPr>
          <a:xfrm>
            <a:off x="1272948" y="2027731"/>
            <a:ext cx="1911803" cy="406906"/>
          </a:xfrm>
          <a:prstGeom prst="rect">
            <a:avLst/>
          </a:prstGeom>
        </p:spPr>
        <p:txBody>
          <a:bodyPr wrap="square">
            <a:spAutoFit/>
            <a:scene3d>
              <a:camera prst="orthographicFront"/>
              <a:lightRig rig="threePt" dir="t"/>
            </a:scene3d>
            <a:sp3d contourW="6350"/>
          </a:bodyPr>
          <a:lstStyle/>
          <a:p>
            <a:pPr fontAlgn="base">
              <a:lnSpc>
                <a:spcPct val="125000"/>
              </a:lnSpc>
              <a:spcBef>
                <a:spcPct val="0"/>
              </a:spcBef>
              <a:spcAft>
                <a:spcPct val="0"/>
              </a:spcAft>
              <a:buNone/>
            </a:pPr>
            <a:r>
              <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微软电脑管家</a:t>
            </a:r>
            <a:endPar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矩形 27">
            <a:extLst>
              <a:ext uri="{FF2B5EF4-FFF2-40B4-BE49-F238E27FC236}">
                <a16:creationId xmlns:a16="http://schemas.microsoft.com/office/drawing/2014/main" id="{189DB711-1430-4AB4-9666-D6145E5DE32D}"/>
              </a:ext>
            </a:extLst>
          </p:cNvPr>
          <p:cNvSpPr/>
          <p:nvPr/>
        </p:nvSpPr>
        <p:spPr>
          <a:xfrm>
            <a:off x="6579788" y="1934411"/>
            <a:ext cx="1911803" cy="406906"/>
          </a:xfrm>
          <a:prstGeom prst="rect">
            <a:avLst/>
          </a:prstGeom>
        </p:spPr>
        <p:txBody>
          <a:bodyPr wrap="square">
            <a:spAutoFit/>
            <a:scene3d>
              <a:camera prst="orthographicFront"/>
              <a:lightRig rig="threePt" dir="t"/>
            </a:scene3d>
            <a:sp3d contourW="6350"/>
          </a:bodyPr>
          <a:lstStyle/>
          <a:p>
            <a:pPr fontAlgn="base">
              <a:lnSpc>
                <a:spcPct val="125000"/>
              </a:lnSpc>
              <a:spcBef>
                <a:spcPct val="0"/>
              </a:spcBef>
              <a:spcAft>
                <a:spcPct val="0"/>
              </a:spcAft>
              <a:buNone/>
            </a:pPr>
            <a:r>
              <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腾讯电脑管家</a:t>
            </a:r>
            <a:endPar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9" name="矩形 28">
            <a:extLst>
              <a:ext uri="{FF2B5EF4-FFF2-40B4-BE49-F238E27FC236}">
                <a16:creationId xmlns:a16="http://schemas.microsoft.com/office/drawing/2014/main" id="{ECD91DE9-32C7-40DE-84E4-74660A6178FB}"/>
              </a:ext>
            </a:extLst>
          </p:cNvPr>
          <p:cNvSpPr/>
          <p:nvPr/>
        </p:nvSpPr>
        <p:spPr>
          <a:xfrm>
            <a:off x="4159648" y="3037576"/>
            <a:ext cx="1733550" cy="406906"/>
          </a:xfrm>
          <a:prstGeom prst="rect">
            <a:avLst/>
          </a:prstGeom>
        </p:spPr>
        <p:txBody>
          <a:bodyPr wrap="square">
            <a:spAutoFit/>
          </a:bodyPr>
          <a:lstStyle/>
          <a:p>
            <a:pPr fontAlgn="base">
              <a:lnSpc>
                <a:spcPct val="125000"/>
              </a:lnSpc>
              <a:spcBef>
                <a:spcPct val="0"/>
              </a:spcBef>
              <a:spcAft>
                <a:spcPct val="0"/>
              </a:spcAft>
              <a:buNone/>
            </a:pPr>
            <a:r>
              <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360</a:t>
            </a:r>
            <a:r>
              <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安全卫士</a:t>
            </a:r>
            <a:endPar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extLst>
      <p:ext uri="{BB962C8B-B14F-4D97-AF65-F5344CB8AC3E}">
        <p14:creationId xmlns:p14="http://schemas.microsoft.com/office/powerpoint/2010/main" val="2451459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7" grpId="0"/>
      <p:bldP spid="2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3335466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791580" y="1210298"/>
            <a:ext cx="7560840" cy="3017636"/>
            <a:chOff x="1331635" y="1851166"/>
            <a:chExt cx="9867900" cy="2448134"/>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31635" y="1851166"/>
              <a:ext cx="9867900" cy="2448134"/>
              <a:chOff x="1331635" y="1851166"/>
              <a:chExt cx="9867900" cy="2448134"/>
            </a:xfrm>
          </p:grpSpPr>
          <p:sp>
            <p:nvSpPr>
              <p:cNvPr id="24" name="矩形: 圆角 23">
                <a:extLst>
                  <a:ext uri="{FF2B5EF4-FFF2-40B4-BE49-F238E27FC236}">
                    <a16:creationId xmlns:a16="http://schemas.microsoft.com/office/drawing/2014/main" id="{B07DDB2F-5412-4359-9150-FAADF199DBFA}"/>
                  </a:ext>
                </a:extLst>
              </p:cNvPr>
              <p:cNvSpPr/>
              <p:nvPr/>
            </p:nvSpPr>
            <p:spPr>
              <a:xfrm>
                <a:off x="1331635" y="1851166"/>
                <a:ext cx="9867900" cy="2395151"/>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210899" y="4193333"/>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51947" y="2112991"/>
              <a:ext cx="9777687" cy="1825870"/>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为了能够简单、高效的实现</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操作系统常规安全配置、系统更新、漏洞修补，我们需要选择一款电脑管家类产品进行使用。在此不对各种产品进行选择，读者可以根据自己的喜好和习惯自行选择。因微软电脑管家为</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的开发者微软公司开发，而且体量很小，主要调用</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自身的功能，把分散的功能集中到一个软件中来使用。这里我们以微软电脑管家为例，进行微软电脑管家的安装与常用功能的说明，其他软件的安装、使用大同小异。</a:t>
              </a:r>
            </a:p>
          </p:txBody>
        </p:sp>
      </p:grpSp>
    </p:spTree>
    <p:extLst>
      <p:ext uri="{BB962C8B-B14F-4D97-AF65-F5344CB8AC3E}">
        <p14:creationId xmlns:p14="http://schemas.microsoft.com/office/powerpoint/2010/main" val="2226665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105448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1268896"/>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200150" y="2018164"/>
              <a:ext cx="9604929" cy="1054648"/>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下载微软电脑管家安装包</a:t>
              </a:r>
            </a:p>
            <a:p>
              <a:pPr indent="450000">
                <a:lnSpc>
                  <a:spcPct val="150000"/>
                </a:lnSpc>
              </a:pPr>
              <a:r>
                <a:rPr lang="zh-CN" altLang="en-US" sz="1500" dirty="0">
                  <a:solidFill>
                    <a:schemeClr val="tx1">
                      <a:lumMod val="85000"/>
                      <a:lumOff val="15000"/>
                    </a:schemeClr>
                  </a:solidFill>
                  <a:latin typeface="+mn-ea"/>
                </a:rPr>
                <a:t>在微软电脑管家官网下载安装包，地址为：</a:t>
              </a:r>
              <a:r>
                <a:rPr lang="en-US" altLang="zh-CN" sz="1500" dirty="0">
                  <a:solidFill>
                    <a:schemeClr val="tx1">
                      <a:lumMod val="85000"/>
                      <a:lumOff val="15000"/>
                    </a:schemeClr>
                  </a:solidFill>
                  <a:latin typeface="+mn-ea"/>
                </a:rPr>
                <a:t>https://pcmanager.microsoft.com/cn</a:t>
              </a:r>
              <a:r>
                <a:rPr lang="zh-CN" altLang="en-US" sz="1500" dirty="0">
                  <a:solidFill>
                    <a:schemeClr val="tx1">
                      <a:lumMod val="85000"/>
                      <a:lumOff val="15000"/>
                    </a:schemeClr>
                  </a:solidFill>
                  <a:latin typeface="+mn-ea"/>
                </a:rPr>
                <a:t>。 </a:t>
              </a:r>
            </a:p>
            <a:p>
              <a:pPr indent="450000">
                <a:lnSpc>
                  <a:spcPct val="150000"/>
                </a:lnSpc>
              </a:pP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运行安装程序</a:t>
              </a:r>
            </a:p>
            <a:p>
              <a:pPr indent="450000">
                <a:lnSpc>
                  <a:spcPct val="150000"/>
                </a:lnSpc>
              </a:pPr>
              <a:r>
                <a:rPr lang="zh-CN" altLang="en-US" sz="1500" dirty="0">
                  <a:solidFill>
                    <a:schemeClr val="tx1">
                      <a:lumMod val="85000"/>
                      <a:lumOff val="15000"/>
                    </a:schemeClr>
                  </a:solidFill>
                  <a:latin typeface="+mn-ea"/>
                </a:rPr>
                <a:t>下载完成后，点击打开文件，运行安装程序。</a:t>
              </a:r>
            </a:p>
            <a:p>
              <a:pPr indent="450000">
                <a:lnSpc>
                  <a:spcPct val="150000"/>
                </a:lnSpc>
              </a:pPr>
              <a:r>
                <a:rPr lang="en-US" altLang="zh-CN" sz="1500" dirty="0">
                  <a:solidFill>
                    <a:schemeClr val="tx1">
                      <a:lumMod val="85000"/>
                      <a:lumOff val="15000"/>
                    </a:schemeClr>
                  </a:solidFill>
                  <a:latin typeface="+mn-ea"/>
                </a:rPr>
                <a:t>3.</a:t>
              </a:r>
              <a:r>
                <a:rPr lang="zh-CN" altLang="en-US" sz="1500" dirty="0">
                  <a:solidFill>
                    <a:schemeClr val="tx1">
                      <a:lumMod val="85000"/>
                      <a:lumOff val="15000"/>
                    </a:schemeClr>
                  </a:solidFill>
                  <a:latin typeface="+mn-ea"/>
                </a:rPr>
                <a:t>快速安装</a:t>
              </a:r>
            </a:p>
            <a:p>
              <a:pPr indent="450000">
                <a:lnSpc>
                  <a:spcPct val="150000"/>
                </a:lnSpc>
              </a:pPr>
              <a:r>
                <a:rPr lang="zh-CN" altLang="en-US" sz="1500" dirty="0">
                  <a:solidFill>
                    <a:schemeClr val="tx1">
                      <a:lumMod val="85000"/>
                      <a:lumOff val="15000"/>
                    </a:schemeClr>
                  </a:solidFill>
                  <a:latin typeface="+mn-ea"/>
                </a:rPr>
                <a:t>选择“已阅读并同意最终用户许可协议和隐私协议”复选框，然后单击“快速安装”按钮。</a:t>
              </a:r>
            </a:p>
          </p:txBody>
        </p:sp>
      </p:grpSp>
    </p:spTree>
    <p:extLst>
      <p:ext uri="{BB962C8B-B14F-4D97-AF65-F5344CB8AC3E}">
        <p14:creationId xmlns:p14="http://schemas.microsoft.com/office/powerpoint/2010/main" val="2436017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DC8F7ED-219D-4022-80C8-4247C791D8EF}"/>
              </a:ext>
            </a:extLst>
          </p:cNvPr>
          <p:cNvPicPr/>
          <p:nvPr/>
        </p:nvPicPr>
        <p:blipFill>
          <a:blip r:embed="rId3">
            <a:extLst>
              <a:ext uri="{28A0092B-C50C-407E-A947-70E740481C1C}">
                <a14:useLocalDpi xmlns:a14="http://schemas.microsoft.com/office/drawing/2010/main" val="0"/>
              </a:ext>
            </a:extLst>
          </a:blip>
          <a:srcRect/>
          <a:stretch>
            <a:fillRect/>
          </a:stretch>
        </p:blipFill>
        <p:spPr>
          <a:xfrm>
            <a:off x="829205" y="2103698"/>
            <a:ext cx="7485590" cy="2451476"/>
          </a:xfrm>
          <a:prstGeom prst="rect">
            <a:avLst/>
          </a:prstGeom>
          <a:noFill/>
          <a:ln>
            <a:noFill/>
          </a:ln>
        </p:spPr>
      </p:pic>
      <p:sp>
        <p:nvSpPr>
          <p:cNvPr id="3" name="矩形 2">
            <a:extLst>
              <a:ext uri="{FF2B5EF4-FFF2-40B4-BE49-F238E27FC236}">
                <a16:creationId xmlns:a16="http://schemas.microsoft.com/office/drawing/2014/main" id="{9F3D974B-AF86-4501-9C9E-2400DE2BD8A1}"/>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a:extLst>
              <a:ext uri="{FF2B5EF4-FFF2-40B4-BE49-F238E27FC236}">
                <a16:creationId xmlns:a16="http://schemas.microsoft.com/office/drawing/2014/main" id="{06D3FA56-1AEB-44FE-A130-4A778866E35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sp>
        <p:nvSpPr>
          <p:cNvPr id="5" name="矩形 10">
            <a:extLst>
              <a:ext uri="{FF2B5EF4-FFF2-40B4-BE49-F238E27FC236}">
                <a16:creationId xmlns:a16="http://schemas.microsoft.com/office/drawing/2014/main" id="{8C47FE02-07CF-42D8-AD26-97420898AADD}"/>
              </a:ext>
            </a:extLst>
          </p:cNvPr>
          <p:cNvSpPr/>
          <p:nvPr>
            <p:custDataLst>
              <p:tags r:id="rId1"/>
            </p:custDataLst>
          </p:nvPr>
        </p:nvSpPr>
        <p:spPr>
          <a:xfrm>
            <a:off x="0" y="843558"/>
            <a:ext cx="9144000" cy="81327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6" name="文本框 5">
            <a:extLst>
              <a:ext uri="{FF2B5EF4-FFF2-40B4-BE49-F238E27FC236}">
                <a16:creationId xmlns:a16="http://schemas.microsoft.com/office/drawing/2014/main" id="{7691E1BD-C209-4FBF-8E2C-5371AE647E8E}"/>
              </a:ext>
            </a:extLst>
          </p:cNvPr>
          <p:cNvSpPr txBox="1"/>
          <p:nvPr/>
        </p:nvSpPr>
        <p:spPr>
          <a:xfrm>
            <a:off x="107757" y="951570"/>
            <a:ext cx="8928484" cy="585288"/>
          </a:xfrm>
          <a:prstGeom prst="rect">
            <a:avLst/>
          </a:prstGeom>
          <a:noFill/>
        </p:spPr>
        <p:txBody>
          <a:bodyPr wrap="square" rtlCol="0">
            <a:spAutoFit/>
          </a:bodyPr>
          <a:lstStyle/>
          <a:p>
            <a:pPr indent="288000">
              <a:lnSpc>
                <a:spcPct val="114000"/>
              </a:lnSpc>
            </a:pPr>
            <a:r>
              <a:rPr lang="en-US" altLang="zh-CN" sz="1500" dirty="0">
                <a:solidFill>
                  <a:schemeClr val="tx1">
                    <a:lumMod val="85000"/>
                    <a:lumOff val="15000"/>
                  </a:schemeClr>
                </a:solidFill>
                <a:latin typeface="+mn-ea"/>
              </a:rPr>
              <a:t>4.</a:t>
            </a:r>
            <a:r>
              <a:rPr lang="zh-CN" altLang="en-US" sz="1500" dirty="0">
                <a:solidFill>
                  <a:schemeClr val="tx1">
                    <a:lumMod val="85000"/>
                    <a:lumOff val="15000"/>
                  </a:schemeClr>
                </a:solidFill>
                <a:latin typeface="+mn-ea"/>
              </a:rPr>
              <a:t>完成安装。</a:t>
            </a:r>
            <a:endParaRPr lang="en-US" altLang="zh-CN" sz="1500" dirty="0">
              <a:solidFill>
                <a:schemeClr val="tx1">
                  <a:lumMod val="85000"/>
                  <a:lumOff val="15000"/>
                </a:schemeClr>
              </a:solidFill>
              <a:latin typeface="+mn-ea"/>
            </a:endParaRPr>
          </a:p>
          <a:p>
            <a:pPr indent="288000">
              <a:lnSpc>
                <a:spcPct val="114000"/>
              </a:lnSpc>
            </a:pPr>
            <a:r>
              <a:rPr lang="zh-CN" altLang="en-US" sz="1500" dirty="0">
                <a:solidFill>
                  <a:schemeClr val="tx1">
                    <a:lumMod val="85000"/>
                    <a:lumOff val="15000"/>
                  </a:schemeClr>
                </a:solidFill>
                <a:latin typeface="+mn-ea"/>
              </a:rPr>
              <a:t>等待安装完成，并单击“立即体验”按钮，完成安装。</a:t>
            </a:r>
            <a:endParaRPr lang="en-US" altLang="zh-CN" sz="1500" dirty="0">
              <a:solidFill>
                <a:schemeClr val="tx1">
                  <a:lumMod val="85000"/>
                  <a:lumOff val="15000"/>
                </a:schemeClr>
              </a:solidFill>
              <a:latin typeface="+mn-ea"/>
            </a:endParaRPr>
          </a:p>
        </p:txBody>
      </p:sp>
    </p:spTree>
    <p:extLst>
      <p:ext uri="{BB962C8B-B14F-4D97-AF65-F5344CB8AC3E}">
        <p14:creationId xmlns:p14="http://schemas.microsoft.com/office/powerpoint/2010/main" val="1650645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719572" y="1232892"/>
            <a:ext cx="396044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1935654"/>
              <a:ext cx="9604930" cy="1320479"/>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5.</a:t>
              </a:r>
              <a:r>
                <a:rPr lang="zh-CN" altLang="en-US" sz="1500" dirty="0">
                  <a:solidFill>
                    <a:schemeClr val="tx1">
                      <a:lumMod val="85000"/>
                      <a:lumOff val="15000"/>
                    </a:schemeClr>
                  </a:solidFill>
                  <a:latin typeface="+mn-ea"/>
                </a:rPr>
                <a:t>显示主界面</a:t>
              </a:r>
            </a:p>
            <a:p>
              <a:pPr indent="450000">
                <a:lnSpc>
                  <a:spcPct val="150000"/>
                </a:lnSpc>
              </a:pPr>
              <a:r>
                <a:rPr lang="zh-CN" altLang="en-US" sz="1500" dirty="0">
                  <a:solidFill>
                    <a:schemeClr val="tx1">
                      <a:lumMod val="85000"/>
                      <a:lumOff val="15000"/>
                    </a:schemeClr>
                  </a:solidFill>
                  <a:latin typeface="+mn-ea"/>
                </a:rPr>
                <a:t>安装完成后，我们会在屏幕右下角看到微软电脑管家主界面。</a:t>
              </a:r>
            </a:p>
            <a:p>
              <a:pPr indent="450000">
                <a:lnSpc>
                  <a:spcPct val="150000"/>
                </a:lnSpc>
              </a:pPr>
              <a:r>
                <a:rPr lang="en-US" altLang="zh-CN" sz="1500" dirty="0">
                  <a:solidFill>
                    <a:schemeClr val="tx1">
                      <a:lumMod val="85000"/>
                      <a:lumOff val="15000"/>
                    </a:schemeClr>
                  </a:solidFill>
                  <a:latin typeface="+mn-ea"/>
                </a:rPr>
                <a:t>6.</a:t>
              </a:r>
              <a:r>
                <a:rPr lang="zh-CN" altLang="en-US" sz="1500" dirty="0">
                  <a:solidFill>
                    <a:schemeClr val="tx1">
                      <a:lumMod val="85000"/>
                      <a:lumOff val="15000"/>
                    </a:schemeClr>
                  </a:solidFill>
                  <a:latin typeface="+mn-ea"/>
                </a:rPr>
                <a:t>找到微软电脑管家图标</a:t>
              </a:r>
            </a:p>
            <a:p>
              <a:pPr indent="450000">
                <a:lnSpc>
                  <a:spcPct val="150000"/>
                </a:lnSpc>
              </a:pPr>
              <a:r>
                <a:rPr lang="zh-CN" altLang="en-US" sz="1500" dirty="0">
                  <a:solidFill>
                    <a:schemeClr val="tx1">
                      <a:lumMod val="85000"/>
                      <a:lumOff val="15000"/>
                    </a:schemeClr>
                  </a:solidFill>
                  <a:latin typeface="+mn-ea"/>
                </a:rPr>
                <a:t>在系统正常运行状态，我们可以在屏幕右下角的系统托盘中，单击“显示隐藏的图标”按钮找到微软电脑管家的运行程序。</a:t>
              </a:r>
            </a:p>
          </p:txBody>
        </p:sp>
      </p:grpSp>
      <p:pic>
        <p:nvPicPr>
          <p:cNvPr id="16" name="图片 15">
            <a:extLst>
              <a:ext uri="{FF2B5EF4-FFF2-40B4-BE49-F238E27FC236}">
                <a16:creationId xmlns:a16="http://schemas.microsoft.com/office/drawing/2014/main" id="{5A5AFDEC-8150-4020-B04D-56872383F962}"/>
              </a:ext>
            </a:extLst>
          </p:cNvPr>
          <p:cNvPicPr/>
          <p:nvPr/>
        </p:nvPicPr>
        <p:blipFill>
          <a:blip r:embed="rId2">
            <a:extLst>
              <a:ext uri="{28A0092B-C50C-407E-A947-70E740481C1C}">
                <a14:useLocalDpi xmlns:a14="http://schemas.microsoft.com/office/drawing/2010/main" val="0"/>
              </a:ext>
            </a:extLst>
          </a:blip>
          <a:srcRect/>
          <a:stretch>
            <a:fillRect/>
          </a:stretch>
        </p:blipFill>
        <p:spPr>
          <a:xfrm>
            <a:off x="5832140" y="1725656"/>
            <a:ext cx="1692188" cy="1692188"/>
          </a:xfrm>
          <a:prstGeom prst="rect">
            <a:avLst/>
          </a:prstGeom>
          <a:noFill/>
          <a:ln>
            <a:noFill/>
          </a:ln>
        </p:spPr>
      </p:pic>
    </p:spTree>
    <p:extLst>
      <p:ext uri="{BB962C8B-B14F-4D97-AF65-F5344CB8AC3E}">
        <p14:creationId xmlns:p14="http://schemas.microsoft.com/office/powerpoint/2010/main" val="3150657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232892"/>
            <a:ext cx="396044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42798"/>
              <a:ext cx="9604930" cy="669224"/>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7.</a:t>
              </a:r>
              <a:r>
                <a:rPr lang="zh-CN" altLang="en-US" sz="1500" dirty="0">
                  <a:solidFill>
                    <a:schemeClr val="tx1">
                      <a:lumMod val="85000"/>
                      <a:lumOff val="15000"/>
                    </a:schemeClr>
                  </a:solidFill>
                  <a:latin typeface="+mn-ea"/>
                </a:rPr>
                <a:t>加速系统</a:t>
              </a:r>
            </a:p>
            <a:p>
              <a:pPr indent="450000">
                <a:lnSpc>
                  <a:spcPct val="150000"/>
                </a:lnSpc>
              </a:pPr>
              <a:r>
                <a:rPr lang="zh-CN" altLang="en-US" sz="1500" dirty="0">
                  <a:solidFill>
                    <a:schemeClr val="tx1">
                      <a:lumMod val="85000"/>
                      <a:lumOff val="15000"/>
                    </a:schemeClr>
                  </a:solidFill>
                  <a:latin typeface="+mn-ea"/>
                </a:rPr>
                <a:t>可以通过一键加速功能来清除内存和临时文件，以起到加速系统的作用。在主界面上单击“一键加速”按钮即可实现。</a:t>
              </a:r>
            </a:p>
          </p:txBody>
        </p:sp>
      </p:grpSp>
      <p:pic>
        <p:nvPicPr>
          <p:cNvPr id="10" name="图片 9">
            <a:extLst>
              <a:ext uri="{FF2B5EF4-FFF2-40B4-BE49-F238E27FC236}">
                <a16:creationId xmlns:a16="http://schemas.microsoft.com/office/drawing/2014/main" id="{53090FE4-2736-44D4-8B00-FF1AED73F7C6}"/>
              </a:ext>
            </a:extLst>
          </p:cNvPr>
          <p:cNvPicPr/>
          <p:nvPr/>
        </p:nvPicPr>
        <p:blipFill>
          <a:blip r:embed="rId2"/>
          <a:stretch>
            <a:fillRect/>
          </a:stretch>
        </p:blipFill>
        <p:spPr>
          <a:xfrm>
            <a:off x="4586483" y="850772"/>
            <a:ext cx="4323519" cy="3566466"/>
          </a:xfrm>
          <a:prstGeom prst="rect">
            <a:avLst/>
          </a:prstGeom>
        </p:spPr>
      </p:pic>
    </p:spTree>
    <p:extLst>
      <p:ext uri="{BB962C8B-B14F-4D97-AF65-F5344CB8AC3E}">
        <p14:creationId xmlns:p14="http://schemas.microsoft.com/office/powerpoint/2010/main" val="10676226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p:nvPr/>
        </p:nvSpPr>
        <p:spPr>
          <a:xfrm>
            <a:off x="1771827" y="2268109"/>
            <a:ext cx="1236778" cy="1236777"/>
          </a:xfrm>
          <a:prstGeom prst="ellipse">
            <a:avLst/>
          </a:prstGeom>
          <a:solidFill>
            <a:schemeClr val="accent1"/>
          </a:solidFill>
          <a:ln>
            <a:noFill/>
          </a:ln>
          <a:effectLst>
            <a:outerShdw blurRad="635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172">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 name="Chevron 5"/>
          <p:cNvSpPr/>
          <p:nvPr/>
        </p:nvSpPr>
        <p:spPr>
          <a:xfrm>
            <a:off x="1094154" y="2537781"/>
            <a:ext cx="365320" cy="697433"/>
          </a:xfrm>
          <a:prstGeom prst="chevron">
            <a:avLst>
              <a:gd name="adj" fmla="val 62310"/>
            </a:avLst>
          </a:prstGeom>
          <a:solidFill>
            <a:schemeClr val="accent1"/>
          </a:solidFill>
          <a:ln>
            <a:noFill/>
          </a:ln>
          <a:effectLst>
            <a:outerShdw blurRad="63500" algn="ctr" rotWithShape="0">
              <a:prstClr val="black">
                <a:alpha val="40000"/>
              </a:prstClr>
            </a:outerShdw>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1172">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 name="Chevron 7"/>
          <p:cNvSpPr/>
          <p:nvPr/>
        </p:nvSpPr>
        <p:spPr>
          <a:xfrm flipH="1">
            <a:off x="3320960" y="2537781"/>
            <a:ext cx="365320" cy="697433"/>
          </a:xfrm>
          <a:prstGeom prst="chevron">
            <a:avLst>
              <a:gd name="adj" fmla="val 62310"/>
            </a:avLst>
          </a:prstGeom>
          <a:solidFill>
            <a:schemeClr val="accent1"/>
          </a:solidFill>
          <a:ln>
            <a:noFill/>
          </a:ln>
          <a:effectLst>
            <a:outerShdw blurRad="63500" algn="ctr" rotWithShape="0">
              <a:prstClr val="black">
                <a:alpha val="40000"/>
              </a:prstClr>
            </a:outerShdw>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1172">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Chevron 4"/>
          <p:cNvSpPr/>
          <p:nvPr/>
        </p:nvSpPr>
        <p:spPr>
          <a:xfrm>
            <a:off x="609480" y="2537781"/>
            <a:ext cx="365320" cy="697433"/>
          </a:xfrm>
          <a:prstGeom prst="chevron">
            <a:avLst>
              <a:gd name="adj" fmla="val 62310"/>
            </a:avLst>
          </a:prstGeom>
          <a:solidFill>
            <a:schemeClr val="accent1"/>
          </a:solidFill>
          <a:ln>
            <a:noFill/>
          </a:ln>
          <a:effectLst>
            <a:outerShdw blurRad="63500" algn="ctr" rotWithShape="0">
              <a:prstClr val="black">
                <a:alpha val="40000"/>
              </a:prstClr>
            </a:outerShdw>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1172">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8" name="Chevron 8"/>
          <p:cNvSpPr/>
          <p:nvPr/>
        </p:nvSpPr>
        <p:spPr>
          <a:xfrm flipH="1">
            <a:off x="3782385" y="2537781"/>
            <a:ext cx="365320" cy="697433"/>
          </a:xfrm>
          <a:prstGeom prst="chevron">
            <a:avLst>
              <a:gd name="adj" fmla="val 62310"/>
            </a:avLst>
          </a:prstGeom>
          <a:solidFill>
            <a:schemeClr val="accent1"/>
          </a:solidFill>
          <a:ln>
            <a:noFill/>
          </a:ln>
          <a:effectLst>
            <a:outerShdw blurRad="63500" algn="ctr" rotWithShape="0">
              <a:prstClr val="black">
                <a:alpha val="40000"/>
              </a:prstClr>
            </a:outerShdw>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sz="1172">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TextBox 9"/>
          <p:cNvSpPr txBox="1"/>
          <p:nvPr/>
        </p:nvSpPr>
        <p:spPr>
          <a:xfrm>
            <a:off x="5950709" y="2013650"/>
            <a:ext cx="1807893" cy="335926"/>
          </a:xfrm>
          <a:prstGeom prst="rect">
            <a:avLst/>
          </a:prstGeom>
          <a:noFill/>
        </p:spPr>
        <p:txBody>
          <a:bodyPr wrap="square" rtlCol="0">
            <a:spAutoFit/>
          </a:bodyPr>
          <a:lstStyle/>
          <a:p>
            <a:pPr>
              <a:lnSpc>
                <a:spcPct val="130000"/>
              </a:lnSpc>
            </a:pPr>
            <a:r>
              <a:rPr lang="zh-CN" altLang="en-US"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人为倒卖信息</a:t>
            </a:r>
            <a:endParaRPr lang="en-US" altLang="zh-CN"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 name="TextBox 10"/>
          <p:cNvSpPr txBox="1"/>
          <p:nvPr/>
        </p:nvSpPr>
        <p:spPr>
          <a:xfrm>
            <a:off x="6038799" y="3251375"/>
            <a:ext cx="1836051" cy="335926"/>
          </a:xfrm>
          <a:prstGeom prst="rect">
            <a:avLst/>
          </a:prstGeom>
          <a:noFill/>
        </p:spPr>
        <p:txBody>
          <a:bodyPr wrap="square" rtlCol="0">
            <a:spAutoFit/>
          </a:bodyPr>
          <a:lstStyle/>
          <a:p>
            <a:pPr>
              <a:lnSpc>
                <a:spcPct val="130000"/>
              </a:lnSpc>
            </a:pPr>
            <a:r>
              <a:rPr lang="en-US" altLang="zh-CN"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PC</a:t>
            </a:r>
            <a:r>
              <a:rPr lang="zh-CN" altLang="en-US"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电脑感染</a:t>
            </a:r>
            <a:endParaRPr lang="en-US" altLang="zh-CN"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3" name="TextBox 11"/>
          <p:cNvSpPr txBox="1"/>
          <p:nvPr/>
        </p:nvSpPr>
        <p:spPr>
          <a:xfrm>
            <a:off x="6508523" y="2721498"/>
            <a:ext cx="1807893" cy="335926"/>
          </a:xfrm>
          <a:prstGeom prst="rect">
            <a:avLst/>
          </a:prstGeom>
          <a:noFill/>
        </p:spPr>
        <p:txBody>
          <a:bodyPr wrap="square" rtlCol="0">
            <a:spAutoFit/>
          </a:bodyPr>
          <a:lstStyle/>
          <a:p>
            <a:pPr>
              <a:lnSpc>
                <a:spcPct val="130000"/>
              </a:lnSpc>
            </a:pPr>
            <a:r>
              <a:rPr lang="zh-CN" altLang="en-US"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手机泄露</a:t>
            </a:r>
            <a:endParaRPr lang="en-US" altLang="zh-CN"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4" name="TextBox 12"/>
          <p:cNvSpPr txBox="1"/>
          <p:nvPr/>
        </p:nvSpPr>
        <p:spPr>
          <a:xfrm>
            <a:off x="6360639" y="3836225"/>
            <a:ext cx="1836051" cy="335926"/>
          </a:xfrm>
          <a:prstGeom prst="rect">
            <a:avLst/>
          </a:prstGeom>
          <a:noFill/>
        </p:spPr>
        <p:txBody>
          <a:bodyPr wrap="square" rtlCol="0">
            <a:spAutoFit/>
          </a:bodyPr>
          <a:lstStyle/>
          <a:p>
            <a:pPr>
              <a:lnSpc>
                <a:spcPct val="130000"/>
              </a:lnSpc>
            </a:pPr>
            <a:r>
              <a:rPr lang="zh-CN" altLang="en-US"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网站漏洞等</a:t>
            </a:r>
            <a:endParaRPr lang="en-US" altLang="zh-CN" sz="1349"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15" name="Group 68"/>
          <p:cNvGrpSpPr/>
          <p:nvPr/>
        </p:nvGrpSpPr>
        <p:grpSpPr>
          <a:xfrm>
            <a:off x="2157738" y="2654018"/>
            <a:ext cx="464956" cy="464956"/>
            <a:chOff x="990600" y="1936122"/>
            <a:chExt cx="508000" cy="508000"/>
          </a:xfrm>
          <a:solidFill>
            <a:schemeClr val="accent1"/>
          </a:solidFill>
        </p:grpSpPr>
        <p:sp>
          <p:nvSpPr>
            <p:cNvPr id="16" name="Oval 14"/>
            <p:cNvSpPr/>
            <p:nvPr/>
          </p:nvSpPr>
          <p:spPr>
            <a:xfrm>
              <a:off x="990600" y="1936122"/>
              <a:ext cx="508000" cy="508000"/>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72">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Freeform 116"/>
            <p:cNvSpPr>
              <a:spLocks noEditPoints="1"/>
            </p:cNvSpPr>
            <p:nvPr/>
          </p:nvSpPr>
          <p:spPr bwMode="auto">
            <a:xfrm>
              <a:off x="1117600" y="2087704"/>
              <a:ext cx="254000" cy="20483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8" name="Oval 16"/>
          <p:cNvSpPr/>
          <p:nvPr/>
        </p:nvSpPr>
        <p:spPr>
          <a:xfrm>
            <a:off x="995350" y="1491630"/>
            <a:ext cx="2789732" cy="2789732"/>
          </a:xfrm>
          <a:prstGeom prst="ellipse">
            <a:avLst/>
          </a:prstGeom>
          <a:noFill/>
          <a:ln w="19050">
            <a:solidFill>
              <a:srgbClr val="2E789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Oval 17"/>
          <p:cNvSpPr/>
          <p:nvPr/>
        </p:nvSpPr>
        <p:spPr>
          <a:xfrm>
            <a:off x="1483553" y="1979832"/>
            <a:ext cx="1813326" cy="1813326"/>
          </a:xfrm>
          <a:prstGeom prst="ellipse">
            <a:avLst/>
          </a:prstGeom>
          <a:noFill/>
          <a:ln w="19050">
            <a:solidFill>
              <a:srgbClr val="2E789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Oval 22"/>
          <p:cNvSpPr/>
          <p:nvPr/>
        </p:nvSpPr>
        <p:spPr>
          <a:xfrm>
            <a:off x="2250730" y="1584622"/>
            <a:ext cx="278973" cy="278973"/>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Oval 23"/>
          <p:cNvSpPr/>
          <p:nvPr/>
        </p:nvSpPr>
        <p:spPr>
          <a:xfrm>
            <a:off x="3052778" y="1898467"/>
            <a:ext cx="278973" cy="278973"/>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2" name="Oval 24"/>
          <p:cNvSpPr/>
          <p:nvPr/>
        </p:nvSpPr>
        <p:spPr>
          <a:xfrm>
            <a:off x="1448681" y="1944963"/>
            <a:ext cx="278973" cy="278973"/>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Oval 25"/>
          <p:cNvSpPr/>
          <p:nvPr/>
        </p:nvSpPr>
        <p:spPr>
          <a:xfrm>
            <a:off x="1448681" y="3583930"/>
            <a:ext cx="278973" cy="278973"/>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Oval 26"/>
          <p:cNvSpPr/>
          <p:nvPr/>
        </p:nvSpPr>
        <p:spPr>
          <a:xfrm>
            <a:off x="2250730" y="3921022"/>
            <a:ext cx="278973" cy="278973"/>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Oval 27"/>
          <p:cNvSpPr/>
          <p:nvPr/>
        </p:nvSpPr>
        <p:spPr>
          <a:xfrm>
            <a:off x="3052778" y="3595552"/>
            <a:ext cx="278973" cy="278973"/>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26" name="组合 25"/>
          <p:cNvGrpSpPr/>
          <p:nvPr/>
        </p:nvGrpSpPr>
        <p:grpSpPr>
          <a:xfrm>
            <a:off x="4874426" y="1049158"/>
            <a:ext cx="1965826" cy="633288"/>
            <a:chOff x="8582479" y="4049486"/>
            <a:chExt cx="2307771" cy="844384"/>
          </a:xfrm>
        </p:grpSpPr>
        <p:sp>
          <p:nvSpPr>
            <p:cNvPr id="27" name="矩形: 圆角 17"/>
            <p:cNvSpPr/>
            <p:nvPr/>
          </p:nvSpPr>
          <p:spPr>
            <a:xfrm>
              <a:off x="8582479" y="4049486"/>
              <a:ext cx="2307771" cy="537028"/>
            </a:xfrm>
            <a:prstGeom prst="roundRect">
              <a:avLst>
                <a:gd name="adj" fmla="val 50000"/>
              </a:avLst>
            </a:prstGeom>
            <a:solidFill>
              <a:schemeClr val="accent1"/>
            </a:solidFill>
            <a:ln>
              <a:noFill/>
            </a:ln>
            <a:effectLst>
              <a:outerShdw blurRad="63500" algn="ctr" rotWithShape="0">
                <a:prstClr val="black">
                  <a:alpha val="40000"/>
                </a:prstClr>
              </a:outerShdw>
            </a:effectLst>
          </p:spPr>
          <p:txBody>
            <a:bodyPr rtlCol="0" anchor="ctr"/>
            <a:lstStyle/>
            <a:p>
              <a:pPr algn="ctr"/>
              <a:endParaRPr lang="zh-CN" altLang="en-US" sz="27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矩形 27"/>
            <p:cNvSpPr/>
            <p:nvPr/>
          </p:nvSpPr>
          <p:spPr>
            <a:xfrm>
              <a:off x="8615378" y="4063386"/>
              <a:ext cx="2241974" cy="83048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500" b="1"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个人信息泄露路径</a:t>
              </a:r>
            </a:p>
          </p:txBody>
        </p:sp>
      </p:grpSp>
      <p:grpSp>
        <p:nvGrpSpPr>
          <p:cNvPr id="30" name="组合 29"/>
          <p:cNvGrpSpPr/>
          <p:nvPr/>
        </p:nvGrpSpPr>
        <p:grpSpPr>
          <a:xfrm>
            <a:off x="5262322" y="3317390"/>
            <a:ext cx="386585" cy="386733"/>
            <a:chOff x="8255759" y="3453565"/>
            <a:chExt cx="515447" cy="515644"/>
          </a:xfrm>
        </p:grpSpPr>
        <p:sp>
          <p:nvSpPr>
            <p:cNvPr id="31" name="Oval 66"/>
            <p:cNvSpPr>
              <a:spLocks noChangeAspect="1"/>
            </p:cNvSpPr>
            <p:nvPr/>
          </p:nvSpPr>
          <p:spPr>
            <a:xfrm>
              <a:off x="8255759" y="3453565"/>
              <a:ext cx="515447" cy="5156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24003" rtlCol="0" anchor="ctr"/>
            <a:lstStyle/>
            <a:p>
              <a:pPr algn="ctr"/>
              <a:endParaRPr lang="en-US" sz="105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grpSp>
          <p:nvGrpSpPr>
            <p:cNvPr id="32" name="Group 74"/>
            <p:cNvGrpSpPr/>
            <p:nvPr/>
          </p:nvGrpSpPr>
          <p:grpSpPr>
            <a:xfrm>
              <a:off x="8382498" y="3581987"/>
              <a:ext cx="268849" cy="268865"/>
              <a:chOff x="9622603" y="7775631"/>
              <a:chExt cx="953415" cy="953477"/>
            </a:xfrm>
          </p:grpSpPr>
          <p:sp>
            <p:nvSpPr>
              <p:cNvPr id="33" name="Freeform 454"/>
              <p:cNvSpPr>
                <a:spLocks noChangeArrowheads="1"/>
              </p:cNvSpPr>
              <p:nvPr/>
            </p:nvSpPr>
            <p:spPr bwMode="auto">
              <a:xfrm>
                <a:off x="9622603" y="7775631"/>
                <a:ext cx="953415" cy="953477"/>
              </a:xfrm>
              <a:custGeom>
                <a:avLst/>
                <a:gdLst>
                  <a:gd name="T0" fmla="*/ 1323 w 1324"/>
                  <a:gd name="T1" fmla="*/ 662 h 1324"/>
                  <a:gd name="T2" fmla="*/ 1323 w 1324"/>
                  <a:gd name="T3" fmla="*/ 662 h 1324"/>
                  <a:gd name="T4" fmla="*/ 659 w 1324"/>
                  <a:gd name="T5" fmla="*/ 1323 h 1324"/>
                  <a:gd name="T6" fmla="*/ 0 w 1324"/>
                  <a:gd name="T7" fmla="*/ 662 h 1324"/>
                  <a:gd name="T8" fmla="*/ 659 w 1324"/>
                  <a:gd name="T9" fmla="*/ 0 h 1324"/>
                  <a:gd name="T10" fmla="*/ 1323 w 1324"/>
                  <a:gd name="T11" fmla="*/ 662 h 1324"/>
                </a:gdLst>
                <a:ahLst/>
                <a:cxnLst>
                  <a:cxn ang="0">
                    <a:pos x="T0" y="T1"/>
                  </a:cxn>
                  <a:cxn ang="0">
                    <a:pos x="T2" y="T3"/>
                  </a:cxn>
                  <a:cxn ang="0">
                    <a:pos x="T4" y="T5"/>
                  </a:cxn>
                  <a:cxn ang="0">
                    <a:pos x="T6" y="T7"/>
                  </a:cxn>
                  <a:cxn ang="0">
                    <a:pos x="T8" y="T9"/>
                  </a:cxn>
                  <a:cxn ang="0">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cap="flat">
                <a:solidFill>
                  <a:schemeClr val="bg1"/>
                </a:solidFill>
                <a:round/>
                <a:headEnd/>
                <a:tailEnd/>
              </a:ln>
              <a:effectLst/>
            </p:spPr>
            <p:txBody>
              <a:bodyPr wrap="none" anchor="ct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4" name="Freeform 455"/>
              <p:cNvSpPr>
                <a:spLocks noChangeArrowheads="1"/>
              </p:cNvSpPr>
              <p:nvPr/>
            </p:nvSpPr>
            <p:spPr bwMode="auto">
              <a:xfrm>
                <a:off x="9752904" y="7867801"/>
                <a:ext cx="216107" cy="797741"/>
              </a:xfrm>
              <a:custGeom>
                <a:avLst/>
                <a:gdLst>
                  <a:gd name="T0" fmla="*/ 89 w 300"/>
                  <a:gd name="T1" fmla="*/ 0 h 1105"/>
                  <a:gd name="T2" fmla="*/ 299 w 300"/>
                  <a:gd name="T3" fmla="*/ 292 h 1105"/>
                  <a:gd name="T4" fmla="*/ 181 w 300"/>
                  <a:gd name="T5" fmla="*/ 411 h 1105"/>
                  <a:gd name="T6" fmla="*/ 0 w 300"/>
                  <a:gd name="T7" fmla="*/ 472 h 1105"/>
                  <a:gd name="T8" fmla="*/ 0 w 300"/>
                  <a:gd name="T9" fmla="*/ 652 h 1105"/>
                  <a:gd name="T10" fmla="*/ 181 w 300"/>
                  <a:gd name="T11" fmla="*/ 773 h 1105"/>
                  <a:gd name="T12" fmla="*/ 240 w 300"/>
                  <a:gd name="T13" fmla="*/ 892 h 1105"/>
                  <a:gd name="T14" fmla="*/ 181 w 300"/>
                  <a:gd name="T15" fmla="*/ 1072 h 1105"/>
                  <a:gd name="T16" fmla="*/ 149 w 300"/>
                  <a:gd name="T17" fmla="*/ 1104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5" name="Freeform 456"/>
              <p:cNvSpPr>
                <a:spLocks noChangeArrowheads="1"/>
              </p:cNvSpPr>
              <p:nvPr/>
            </p:nvSpPr>
            <p:spPr bwMode="auto">
              <a:xfrm>
                <a:off x="10140625" y="7963148"/>
                <a:ext cx="375010" cy="549837"/>
              </a:xfrm>
              <a:custGeom>
                <a:avLst/>
                <a:gdLst>
                  <a:gd name="T0" fmla="*/ 470 w 521"/>
                  <a:gd name="T1" fmla="*/ 0 h 763"/>
                  <a:gd name="T2" fmla="*/ 360 w 521"/>
                  <a:gd name="T3" fmla="*/ 100 h 763"/>
                  <a:gd name="T4" fmla="*/ 180 w 521"/>
                  <a:gd name="T5" fmla="*/ 342 h 763"/>
                  <a:gd name="T6" fmla="*/ 59 w 521"/>
                  <a:gd name="T7" fmla="*/ 342 h 763"/>
                  <a:gd name="T8" fmla="*/ 59 w 521"/>
                  <a:gd name="T9" fmla="*/ 463 h 763"/>
                  <a:gd name="T10" fmla="*/ 0 w 521"/>
                  <a:gd name="T11" fmla="*/ 582 h 763"/>
                  <a:gd name="T12" fmla="*/ 59 w 521"/>
                  <a:gd name="T13" fmla="*/ 703 h 763"/>
                  <a:gd name="T14" fmla="*/ 180 w 521"/>
                  <a:gd name="T15" fmla="*/ 762 h 763"/>
                  <a:gd name="T16" fmla="*/ 301 w 521"/>
                  <a:gd name="T17" fmla="*/ 643 h 763"/>
                  <a:gd name="T18" fmla="*/ 360 w 521"/>
                  <a:gd name="T19" fmla="*/ 522 h 763"/>
                  <a:gd name="T20" fmla="*/ 481 w 521"/>
                  <a:gd name="T21" fmla="*/ 703 h 763"/>
                  <a:gd name="T22" fmla="*/ 520 w 521"/>
                  <a:gd name="T23" fmla="*/ 72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grpSp>
        <p:nvGrpSpPr>
          <p:cNvPr id="36" name="组合 35"/>
          <p:cNvGrpSpPr/>
          <p:nvPr/>
        </p:nvGrpSpPr>
        <p:grpSpPr>
          <a:xfrm>
            <a:off x="5830537" y="3841201"/>
            <a:ext cx="386585" cy="386733"/>
            <a:chOff x="8255759" y="5053561"/>
            <a:chExt cx="515447" cy="515644"/>
          </a:xfrm>
        </p:grpSpPr>
        <p:sp>
          <p:nvSpPr>
            <p:cNvPr id="37" name="Oval 67"/>
            <p:cNvSpPr>
              <a:spLocks noChangeAspect="1"/>
            </p:cNvSpPr>
            <p:nvPr/>
          </p:nvSpPr>
          <p:spPr>
            <a:xfrm>
              <a:off x="8255759" y="5053561"/>
              <a:ext cx="515447" cy="5156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24003" rtlCol="0" anchor="ctr"/>
            <a:lstStyle/>
            <a:p>
              <a:pPr algn="ctr"/>
              <a:endParaRPr lang="en-US" sz="105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grpSp>
          <p:nvGrpSpPr>
            <p:cNvPr id="38" name="Group 78"/>
            <p:cNvGrpSpPr/>
            <p:nvPr/>
          </p:nvGrpSpPr>
          <p:grpSpPr>
            <a:xfrm>
              <a:off x="8382498" y="5203687"/>
              <a:ext cx="268849" cy="219573"/>
              <a:chOff x="11707403" y="7861444"/>
              <a:chExt cx="953415" cy="778672"/>
            </a:xfrm>
          </p:grpSpPr>
          <p:sp>
            <p:nvSpPr>
              <p:cNvPr id="39" name="Freeform 457"/>
              <p:cNvSpPr>
                <a:spLocks noChangeArrowheads="1"/>
              </p:cNvSpPr>
              <p:nvPr/>
            </p:nvSpPr>
            <p:spPr bwMode="auto">
              <a:xfrm>
                <a:off x="11707403" y="7861444"/>
                <a:ext cx="953415" cy="435420"/>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chemeClr val="bg1"/>
                </a:solidFill>
                <a:bevel/>
                <a:headEnd/>
                <a:tailEnd/>
              </a:ln>
              <a:effectLst/>
            </p:spPr>
            <p:txBody>
              <a:bodyPr wrap="none" anchor="ct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0" name="Freeform 458"/>
              <p:cNvSpPr>
                <a:spLocks noChangeArrowheads="1"/>
              </p:cNvSpPr>
              <p:nvPr/>
            </p:nvSpPr>
            <p:spPr bwMode="auto">
              <a:xfrm>
                <a:off x="11707403" y="8338183"/>
                <a:ext cx="953415" cy="301933"/>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1" name="Freeform 459"/>
              <p:cNvSpPr>
                <a:spLocks noChangeArrowheads="1"/>
              </p:cNvSpPr>
              <p:nvPr/>
            </p:nvSpPr>
            <p:spPr bwMode="auto">
              <a:xfrm>
                <a:off x="11707403" y="8166558"/>
                <a:ext cx="953415" cy="305113"/>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grpSp>
        <p:nvGrpSpPr>
          <p:cNvPr id="42" name="组合 41"/>
          <p:cNvGrpSpPr/>
          <p:nvPr/>
        </p:nvGrpSpPr>
        <p:grpSpPr>
          <a:xfrm>
            <a:off x="5830538" y="2736361"/>
            <a:ext cx="386585" cy="386733"/>
            <a:chOff x="8255759" y="1769963"/>
            <a:chExt cx="515447" cy="515644"/>
          </a:xfrm>
        </p:grpSpPr>
        <p:sp>
          <p:nvSpPr>
            <p:cNvPr id="43" name="Oval 65"/>
            <p:cNvSpPr>
              <a:spLocks noChangeAspect="1"/>
            </p:cNvSpPr>
            <p:nvPr/>
          </p:nvSpPr>
          <p:spPr>
            <a:xfrm>
              <a:off x="8255759" y="1769963"/>
              <a:ext cx="515447" cy="5156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24003" rtlCol="0" anchor="ctr"/>
            <a:lstStyle/>
            <a:p>
              <a:pPr algn="ctr"/>
              <a:endParaRPr lang="en-US" sz="105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grpSp>
          <p:nvGrpSpPr>
            <p:cNvPr id="44" name="Group 82"/>
            <p:cNvGrpSpPr/>
            <p:nvPr/>
          </p:nvGrpSpPr>
          <p:grpSpPr>
            <a:xfrm>
              <a:off x="8385842" y="1891196"/>
              <a:ext cx="269739" cy="267086"/>
              <a:chOff x="5453001" y="7775630"/>
              <a:chExt cx="962950" cy="953477"/>
            </a:xfrm>
          </p:grpSpPr>
          <p:sp>
            <p:nvSpPr>
              <p:cNvPr id="45" name="Freeform 443"/>
              <p:cNvSpPr>
                <a:spLocks noChangeArrowheads="1"/>
              </p:cNvSpPr>
              <p:nvPr/>
            </p:nvSpPr>
            <p:spPr bwMode="auto">
              <a:xfrm>
                <a:off x="5805767" y="7775630"/>
                <a:ext cx="254244" cy="346431"/>
              </a:xfrm>
              <a:custGeom>
                <a:avLst/>
                <a:gdLst>
                  <a:gd name="T0" fmla="*/ 0 w 352"/>
                  <a:gd name="T1" fmla="*/ 481 h 482"/>
                  <a:gd name="T2" fmla="*/ 180 w 352"/>
                  <a:gd name="T3" fmla="*/ 0 h 482"/>
                  <a:gd name="T4" fmla="*/ 351 w 352"/>
                  <a:gd name="T5" fmla="*/ 481 h 482"/>
                </a:gdLst>
                <a:ahLst/>
                <a:cxnLst>
                  <a:cxn ang="0">
                    <a:pos x="T0" y="T1"/>
                  </a:cxn>
                  <a:cxn ang="0">
                    <a:pos x="T2" y="T3"/>
                  </a:cxn>
                  <a:cxn ang="0">
                    <a:pos x="T4" y="T5"/>
                  </a:cxn>
                </a:cxnLst>
                <a:rect l="0" t="0" r="r" b="b"/>
                <a:pathLst>
                  <a:path w="352" h="482">
                    <a:moveTo>
                      <a:pt x="0" y="481"/>
                    </a:moveTo>
                    <a:lnTo>
                      <a:pt x="180" y="0"/>
                    </a:lnTo>
                    <a:lnTo>
                      <a:pt x="351" y="481"/>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6" name="Freeform 444"/>
              <p:cNvSpPr>
                <a:spLocks noChangeArrowheads="1"/>
              </p:cNvSpPr>
              <p:nvPr/>
            </p:nvSpPr>
            <p:spPr bwMode="auto">
              <a:xfrm>
                <a:off x="5936065" y="8325469"/>
                <a:ext cx="346408" cy="403638"/>
              </a:xfrm>
              <a:custGeom>
                <a:avLst/>
                <a:gdLst>
                  <a:gd name="T0" fmla="*/ 271 w 482"/>
                  <a:gd name="T1" fmla="*/ 0 h 562"/>
                  <a:gd name="T2" fmla="*/ 481 w 482"/>
                  <a:gd name="T3" fmla="*/ 561 h 562"/>
                  <a:gd name="T4" fmla="*/ 0 w 482"/>
                  <a:gd name="T5" fmla="*/ 210 h 562"/>
                </a:gdLst>
                <a:ahLst/>
                <a:cxnLst>
                  <a:cxn ang="0">
                    <a:pos x="T0" y="T1"/>
                  </a:cxn>
                  <a:cxn ang="0">
                    <a:pos x="T2" y="T3"/>
                  </a:cxn>
                  <a:cxn ang="0">
                    <a:pos x="T4" y="T5"/>
                  </a:cxn>
                </a:cxnLst>
                <a:rect l="0" t="0" r="r" b="b"/>
                <a:pathLst>
                  <a:path w="482" h="562">
                    <a:moveTo>
                      <a:pt x="271" y="0"/>
                    </a:moveTo>
                    <a:lnTo>
                      <a:pt x="481" y="561"/>
                    </a:lnTo>
                    <a:lnTo>
                      <a:pt x="0" y="21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Freeform 445"/>
              <p:cNvSpPr>
                <a:spLocks noChangeArrowheads="1"/>
              </p:cNvSpPr>
              <p:nvPr/>
            </p:nvSpPr>
            <p:spPr bwMode="auto">
              <a:xfrm>
                <a:off x="6066366" y="8122061"/>
                <a:ext cx="349585" cy="203408"/>
              </a:xfrm>
              <a:custGeom>
                <a:avLst/>
                <a:gdLst>
                  <a:gd name="T0" fmla="*/ 0 w 483"/>
                  <a:gd name="T1" fmla="*/ 0 h 282"/>
                  <a:gd name="T2" fmla="*/ 482 w 483"/>
                  <a:gd name="T3" fmla="*/ 0 h 282"/>
                  <a:gd name="T4" fmla="*/ 91 w 483"/>
                  <a:gd name="T5" fmla="*/ 281 h 282"/>
                </a:gdLst>
                <a:ahLst/>
                <a:cxnLst>
                  <a:cxn ang="0">
                    <a:pos x="T0" y="T1"/>
                  </a:cxn>
                  <a:cxn ang="0">
                    <a:pos x="T2" y="T3"/>
                  </a:cxn>
                  <a:cxn ang="0">
                    <a:pos x="T4" y="T5"/>
                  </a:cxn>
                </a:cxnLst>
                <a:rect l="0" t="0" r="r" b="b"/>
                <a:pathLst>
                  <a:path w="483" h="282">
                    <a:moveTo>
                      <a:pt x="0" y="0"/>
                    </a:moveTo>
                    <a:lnTo>
                      <a:pt x="482" y="0"/>
                    </a:lnTo>
                    <a:lnTo>
                      <a:pt x="91" y="281"/>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8" name="Freeform 446"/>
              <p:cNvSpPr>
                <a:spLocks noChangeArrowheads="1"/>
              </p:cNvSpPr>
              <p:nvPr/>
            </p:nvSpPr>
            <p:spPr bwMode="auto">
              <a:xfrm>
                <a:off x="5453001" y="8122061"/>
                <a:ext cx="483064" cy="607046"/>
              </a:xfrm>
              <a:custGeom>
                <a:avLst/>
                <a:gdLst>
                  <a:gd name="T0" fmla="*/ 671 w 672"/>
                  <a:gd name="T1" fmla="*/ 491 h 843"/>
                  <a:gd name="T2" fmla="*/ 181 w 672"/>
                  <a:gd name="T3" fmla="*/ 842 h 843"/>
                  <a:gd name="T4" fmla="*/ 390 w 672"/>
                  <a:gd name="T5" fmla="*/ 281 h 843"/>
                  <a:gd name="T6" fmla="*/ 0 w 672"/>
                  <a:gd name="T7" fmla="*/ 0 h 843"/>
                  <a:gd name="T8" fmla="*/ 491 w 672"/>
                  <a:gd name="T9" fmla="*/ 0 h 843"/>
                </a:gdLst>
                <a:ahLst/>
                <a:cxnLst>
                  <a:cxn ang="0">
                    <a:pos x="T0" y="T1"/>
                  </a:cxn>
                  <a:cxn ang="0">
                    <a:pos x="T2" y="T3"/>
                  </a:cxn>
                  <a:cxn ang="0">
                    <a:pos x="T4" y="T5"/>
                  </a:cxn>
                  <a:cxn ang="0">
                    <a:pos x="T6" y="T7"/>
                  </a:cxn>
                  <a:cxn ang="0">
                    <a:pos x="T8" y="T9"/>
                  </a:cxn>
                </a:cxnLst>
                <a:rect l="0" t="0" r="r" b="b"/>
                <a:pathLst>
                  <a:path w="672" h="843">
                    <a:moveTo>
                      <a:pt x="671" y="491"/>
                    </a:moveTo>
                    <a:lnTo>
                      <a:pt x="181" y="842"/>
                    </a:lnTo>
                    <a:lnTo>
                      <a:pt x="390" y="281"/>
                    </a:lnTo>
                    <a:lnTo>
                      <a:pt x="0" y="0"/>
                    </a:lnTo>
                    <a:lnTo>
                      <a:pt x="491" y="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9" name="Line 447"/>
              <p:cNvSpPr>
                <a:spLocks noChangeShapeType="1"/>
              </p:cNvSpPr>
              <p:nvPr/>
            </p:nvSpPr>
            <p:spPr bwMode="auto">
              <a:xfrm flipH="1">
                <a:off x="6066366" y="8122062"/>
                <a:ext cx="136655" cy="3177"/>
              </a:xfrm>
              <a:prstGeom prst="line">
                <a:avLst/>
              </a:prstGeom>
              <a:noFill/>
              <a:ln w="4680" cap="flat">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grpSp>
        <p:nvGrpSpPr>
          <p:cNvPr id="50" name="组合 49"/>
          <p:cNvGrpSpPr/>
          <p:nvPr/>
        </p:nvGrpSpPr>
        <p:grpSpPr>
          <a:xfrm>
            <a:off x="5229101" y="2043066"/>
            <a:ext cx="386585" cy="386733"/>
            <a:chOff x="3567429" y="1769963"/>
            <a:chExt cx="515447" cy="515644"/>
          </a:xfrm>
        </p:grpSpPr>
        <p:sp>
          <p:nvSpPr>
            <p:cNvPr id="51" name="Oval 13"/>
            <p:cNvSpPr>
              <a:spLocks noChangeAspect="1"/>
            </p:cNvSpPr>
            <p:nvPr/>
          </p:nvSpPr>
          <p:spPr>
            <a:xfrm>
              <a:off x="3567429" y="1769963"/>
              <a:ext cx="515447" cy="5156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24003" rtlCol="0" anchor="ctr"/>
            <a:lstStyle/>
            <a:p>
              <a:pPr algn="ctr"/>
              <a:endParaRPr lang="en-US" sz="105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grpSp>
          <p:nvGrpSpPr>
            <p:cNvPr id="52" name="Group 94"/>
            <p:cNvGrpSpPr/>
            <p:nvPr/>
          </p:nvGrpSpPr>
          <p:grpSpPr>
            <a:xfrm>
              <a:off x="3697125" y="1900839"/>
              <a:ext cx="257428" cy="257444"/>
              <a:chOff x="7540968" y="3606241"/>
              <a:chExt cx="953418" cy="953608"/>
            </a:xfrm>
          </p:grpSpPr>
          <p:sp>
            <p:nvSpPr>
              <p:cNvPr id="53" name="Freeform 350"/>
              <p:cNvSpPr>
                <a:spLocks noChangeArrowheads="1"/>
              </p:cNvSpPr>
              <p:nvPr/>
            </p:nvSpPr>
            <p:spPr bwMode="auto">
              <a:xfrm>
                <a:off x="7540968" y="3606243"/>
                <a:ext cx="349585" cy="349654"/>
              </a:xfrm>
              <a:custGeom>
                <a:avLst/>
                <a:gdLst>
                  <a:gd name="T0" fmla="*/ 240 w 483"/>
                  <a:gd name="T1" fmla="*/ 482 h 483"/>
                  <a:gd name="T2" fmla="*/ 240 w 483"/>
                  <a:gd name="T3" fmla="*/ 482 h 483"/>
                  <a:gd name="T4" fmla="*/ 0 w 483"/>
                  <a:gd name="T5" fmla="*/ 240 h 483"/>
                  <a:gd name="T6" fmla="*/ 240 w 483"/>
                  <a:gd name="T7" fmla="*/ 0 h 483"/>
                  <a:gd name="T8" fmla="*/ 482 w 483"/>
                  <a:gd name="T9" fmla="*/ 240 h 483"/>
                </a:gdLst>
                <a:ahLst/>
                <a:cxnLst>
                  <a:cxn ang="0">
                    <a:pos x="T0" y="T1"/>
                  </a:cxn>
                  <a:cxn ang="0">
                    <a:pos x="T2" y="T3"/>
                  </a:cxn>
                  <a:cxn ang="0">
                    <a:pos x="T4" y="T5"/>
                  </a:cxn>
                  <a:cxn ang="0">
                    <a:pos x="T6" y="T7"/>
                  </a:cxn>
                  <a:cxn ang="0">
                    <a:pos x="T8" y="T9"/>
                  </a:cxn>
                </a:cxnLst>
                <a:rect l="0" t="0" r="r" b="b"/>
                <a:pathLst>
                  <a:path w="483" h="483">
                    <a:moveTo>
                      <a:pt x="240" y="482"/>
                    </a:moveTo>
                    <a:lnTo>
                      <a:pt x="240" y="482"/>
                    </a:lnTo>
                    <a:cubicBezTo>
                      <a:pt x="110" y="482"/>
                      <a:pt x="0" y="381"/>
                      <a:pt x="0" y="240"/>
                    </a:cubicBezTo>
                    <a:cubicBezTo>
                      <a:pt x="0" y="110"/>
                      <a:pt x="110" y="0"/>
                      <a:pt x="240" y="0"/>
                    </a:cubicBezTo>
                    <a:cubicBezTo>
                      <a:pt x="370" y="0"/>
                      <a:pt x="482" y="110"/>
                      <a:pt x="482" y="240"/>
                    </a:cubicBez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4" name="Freeform 351"/>
              <p:cNvSpPr>
                <a:spLocks noChangeArrowheads="1"/>
              </p:cNvSpPr>
              <p:nvPr/>
            </p:nvSpPr>
            <p:spPr bwMode="auto">
              <a:xfrm>
                <a:off x="8147973" y="3606241"/>
                <a:ext cx="346408" cy="349654"/>
              </a:xfrm>
              <a:custGeom>
                <a:avLst/>
                <a:gdLst>
                  <a:gd name="T0" fmla="*/ 242 w 482"/>
                  <a:gd name="T1" fmla="*/ 482 h 483"/>
                  <a:gd name="T2" fmla="*/ 242 w 482"/>
                  <a:gd name="T3" fmla="*/ 482 h 483"/>
                  <a:gd name="T4" fmla="*/ 481 w 482"/>
                  <a:gd name="T5" fmla="*/ 240 h 483"/>
                  <a:gd name="T6" fmla="*/ 242 w 482"/>
                  <a:gd name="T7" fmla="*/ 0 h 483"/>
                  <a:gd name="T8" fmla="*/ 0 w 482"/>
                  <a:gd name="T9" fmla="*/ 240 h 483"/>
                </a:gdLst>
                <a:ahLst/>
                <a:cxnLst>
                  <a:cxn ang="0">
                    <a:pos x="T0" y="T1"/>
                  </a:cxn>
                  <a:cxn ang="0">
                    <a:pos x="T2" y="T3"/>
                  </a:cxn>
                  <a:cxn ang="0">
                    <a:pos x="T4" y="T5"/>
                  </a:cxn>
                  <a:cxn ang="0">
                    <a:pos x="T6" y="T7"/>
                  </a:cxn>
                  <a:cxn ang="0">
                    <a:pos x="T8" y="T9"/>
                  </a:cxn>
                </a:cxnLst>
                <a:rect l="0" t="0" r="r" b="b"/>
                <a:pathLst>
                  <a:path w="482" h="483">
                    <a:moveTo>
                      <a:pt x="242" y="482"/>
                    </a:moveTo>
                    <a:lnTo>
                      <a:pt x="242" y="482"/>
                    </a:lnTo>
                    <a:cubicBezTo>
                      <a:pt x="372" y="482"/>
                      <a:pt x="481" y="381"/>
                      <a:pt x="481" y="240"/>
                    </a:cubicBezTo>
                    <a:cubicBezTo>
                      <a:pt x="481" y="110"/>
                      <a:pt x="372" y="0"/>
                      <a:pt x="242" y="0"/>
                    </a:cubicBezTo>
                    <a:cubicBezTo>
                      <a:pt x="110" y="0"/>
                      <a:pt x="0" y="110"/>
                      <a:pt x="0" y="240"/>
                    </a:cubicBez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5" name="Freeform 352"/>
              <p:cNvSpPr>
                <a:spLocks noChangeArrowheads="1"/>
              </p:cNvSpPr>
              <p:nvPr/>
            </p:nvSpPr>
            <p:spPr bwMode="auto">
              <a:xfrm>
                <a:off x="7540968" y="4213372"/>
                <a:ext cx="349585" cy="346476"/>
              </a:xfrm>
              <a:custGeom>
                <a:avLst/>
                <a:gdLst>
                  <a:gd name="T0" fmla="*/ 240 w 483"/>
                  <a:gd name="T1" fmla="*/ 0 h 482"/>
                  <a:gd name="T2" fmla="*/ 240 w 483"/>
                  <a:gd name="T3" fmla="*/ 0 h 482"/>
                  <a:gd name="T4" fmla="*/ 0 w 483"/>
                  <a:gd name="T5" fmla="*/ 240 h 482"/>
                  <a:gd name="T6" fmla="*/ 240 w 483"/>
                  <a:gd name="T7" fmla="*/ 481 h 482"/>
                  <a:gd name="T8" fmla="*/ 482 w 483"/>
                  <a:gd name="T9" fmla="*/ 240 h 482"/>
                </a:gdLst>
                <a:ahLst/>
                <a:cxnLst>
                  <a:cxn ang="0">
                    <a:pos x="T0" y="T1"/>
                  </a:cxn>
                  <a:cxn ang="0">
                    <a:pos x="T2" y="T3"/>
                  </a:cxn>
                  <a:cxn ang="0">
                    <a:pos x="T4" y="T5"/>
                  </a:cxn>
                  <a:cxn ang="0">
                    <a:pos x="T6" y="T7"/>
                  </a:cxn>
                  <a:cxn ang="0">
                    <a:pos x="T8" y="T9"/>
                  </a:cxn>
                </a:cxnLst>
                <a:rect l="0" t="0" r="r" b="b"/>
                <a:pathLst>
                  <a:path w="483" h="482">
                    <a:moveTo>
                      <a:pt x="240" y="0"/>
                    </a:moveTo>
                    <a:lnTo>
                      <a:pt x="240" y="0"/>
                    </a:lnTo>
                    <a:cubicBezTo>
                      <a:pt x="110" y="0"/>
                      <a:pt x="0" y="110"/>
                      <a:pt x="0" y="240"/>
                    </a:cubicBezTo>
                    <a:cubicBezTo>
                      <a:pt x="0" y="381"/>
                      <a:pt x="110" y="481"/>
                      <a:pt x="240" y="481"/>
                    </a:cubicBezTo>
                    <a:cubicBezTo>
                      <a:pt x="370" y="481"/>
                      <a:pt x="482" y="381"/>
                      <a:pt x="482" y="240"/>
                    </a:cubicBez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6" name="Freeform 353"/>
              <p:cNvSpPr>
                <a:spLocks noChangeArrowheads="1"/>
              </p:cNvSpPr>
              <p:nvPr/>
            </p:nvSpPr>
            <p:spPr bwMode="auto">
              <a:xfrm>
                <a:off x="8147978" y="4213373"/>
                <a:ext cx="346408" cy="346476"/>
              </a:xfrm>
              <a:custGeom>
                <a:avLst/>
                <a:gdLst>
                  <a:gd name="T0" fmla="*/ 242 w 482"/>
                  <a:gd name="T1" fmla="*/ 0 h 482"/>
                  <a:gd name="T2" fmla="*/ 242 w 482"/>
                  <a:gd name="T3" fmla="*/ 0 h 482"/>
                  <a:gd name="T4" fmla="*/ 481 w 482"/>
                  <a:gd name="T5" fmla="*/ 240 h 482"/>
                  <a:gd name="T6" fmla="*/ 242 w 482"/>
                  <a:gd name="T7" fmla="*/ 481 h 482"/>
                  <a:gd name="T8" fmla="*/ 0 w 482"/>
                  <a:gd name="T9" fmla="*/ 240 h 482"/>
                </a:gdLst>
                <a:ahLst/>
                <a:cxnLst>
                  <a:cxn ang="0">
                    <a:pos x="T0" y="T1"/>
                  </a:cxn>
                  <a:cxn ang="0">
                    <a:pos x="T2" y="T3"/>
                  </a:cxn>
                  <a:cxn ang="0">
                    <a:pos x="T4" y="T5"/>
                  </a:cxn>
                  <a:cxn ang="0">
                    <a:pos x="T6" y="T7"/>
                  </a:cxn>
                  <a:cxn ang="0">
                    <a:pos x="T8" y="T9"/>
                  </a:cxn>
                </a:cxnLst>
                <a:rect l="0" t="0" r="r" b="b"/>
                <a:pathLst>
                  <a:path w="482" h="482">
                    <a:moveTo>
                      <a:pt x="242" y="0"/>
                    </a:moveTo>
                    <a:lnTo>
                      <a:pt x="242" y="0"/>
                    </a:lnTo>
                    <a:cubicBezTo>
                      <a:pt x="372" y="0"/>
                      <a:pt x="481" y="110"/>
                      <a:pt x="481" y="240"/>
                    </a:cubicBezTo>
                    <a:cubicBezTo>
                      <a:pt x="481" y="381"/>
                      <a:pt x="372" y="481"/>
                      <a:pt x="242" y="481"/>
                    </a:cubicBezTo>
                    <a:cubicBezTo>
                      <a:pt x="110" y="481"/>
                      <a:pt x="0" y="381"/>
                      <a:pt x="0" y="240"/>
                    </a:cubicBez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7" name="Freeform 354"/>
              <p:cNvSpPr>
                <a:spLocks noChangeArrowheads="1"/>
              </p:cNvSpPr>
              <p:nvPr/>
            </p:nvSpPr>
            <p:spPr bwMode="auto">
              <a:xfrm>
                <a:off x="7887379" y="3781069"/>
                <a:ext cx="3180" cy="607127"/>
              </a:xfrm>
              <a:custGeom>
                <a:avLst/>
                <a:gdLst>
                  <a:gd name="T0" fmla="*/ 0 w 1"/>
                  <a:gd name="T1" fmla="*/ 842 h 843"/>
                  <a:gd name="T2" fmla="*/ 0 w 1"/>
                  <a:gd name="T3" fmla="*/ 602 h 843"/>
                  <a:gd name="T4" fmla="*/ 0 w 1"/>
                  <a:gd name="T5" fmla="*/ 242 h 843"/>
                  <a:gd name="T6" fmla="*/ 0 w 1"/>
                  <a:gd name="T7" fmla="*/ 0 h 843"/>
                </a:gdLst>
                <a:ahLst/>
                <a:cxnLst>
                  <a:cxn ang="0">
                    <a:pos x="T0" y="T1"/>
                  </a:cxn>
                  <a:cxn ang="0">
                    <a:pos x="T2" y="T3"/>
                  </a:cxn>
                  <a:cxn ang="0">
                    <a:pos x="T4" y="T5"/>
                  </a:cxn>
                  <a:cxn ang="0">
                    <a:pos x="T6" y="T7"/>
                  </a:cxn>
                </a:cxnLst>
                <a:rect l="0" t="0" r="r" b="b"/>
                <a:pathLst>
                  <a:path w="1" h="843">
                    <a:moveTo>
                      <a:pt x="0" y="842"/>
                    </a:moveTo>
                    <a:lnTo>
                      <a:pt x="0" y="602"/>
                    </a:lnTo>
                    <a:lnTo>
                      <a:pt x="0" y="242"/>
                    </a:lnTo>
                    <a:lnTo>
                      <a:pt x="0" y="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8" name="Freeform 355"/>
              <p:cNvSpPr>
                <a:spLocks noChangeArrowheads="1"/>
              </p:cNvSpPr>
              <p:nvPr/>
            </p:nvSpPr>
            <p:spPr bwMode="auto">
              <a:xfrm>
                <a:off x="8147978" y="3781067"/>
                <a:ext cx="3180" cy="607127"/>
              </a:xfrm>
              <a:custGeom>
                <a:avLst/>
                <a:gdLst>
                  <a:gd name="T0" fmla="*/ 0 w 1"/>
                  <a:gd name="T1" fmla="*/ 0 h 843"/>
                  <a:gd name="T2" fmla="*/ 0 w 1"/>
                  <a:gd name="T3" fmla="*/ 242 h 843"/>
                  <a:gd name="T4" fmla="*/ 0 w 1"/>
                  <a:gd name="T5" fmla="*/ 602 h 843"/>
                  <a:gd name="T6" fmla="*/ 0 w 1"/>
                  <a:gd name="T7" fmla="*/ 842 h 843"/>
                </a:gdLst>
                <a:ahLst/>
                <a:cxnLst>
                  <a:cxn ang="0">
                    <a:pos x="T0" y="T1"/>
                  </a:cxn>
                  <a:cxn ang="0">
                    <a:pos x="T2" y="T3"/>
                  </a:cxn>
                  <a:cxn ang="0">
                    <a:pos x="T4" y="T5"/>
                  </a:cxn>
                  <a:cxn ang="0">
                    <a:pos x="T6" y="T7"/>
                  </a:cxn>
                </a:cxnLst>
                <a:rect l="0" t="0" r="r" b="b"/>
                <a:pathLst>
                  <a:path w="1" h="843">
                    <a:moveTo>
                      <a:pt x="0" y="0"/>
                    </a:moveTo>
                    <a:lnTo>
                      <a:pt x="0" y="242"/>
                    </a:lnTo>
                    <a:lnTo>
                      <a:pt x="0" y="602"/>
                    </a:lnTo>
                    <a:lnTo>
                      <a:pt x="0" y="842"/>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9" name="Freeform 356"/>
              <p:cNvSpPr>
                <a:spLocks noChangeArrowheads="1"/>
              </p:cNvSpPr>
              <p:nvPr/>
            </p:nvSpPr>
            <p:spPr bwMode="auto">
              <a:xfrm>
                <a:off x="7712590" y="3955899"/>
                <a:ext cx="610184" cy="3180"/>
              </a:xfrm>
              <a:custGeom>
                <a:avLst/>
                <a:gdLst>
                  <a:gd name="T0" fmla="*/ 0 w 845"/>
                  <a:gd name="T1" fmla="*/ 0 h 1"/>
                  <a:gd name="T2" fmla="*/ 242 w 845"/>
                  <a:gd name="T3" fmla="*/ 0 h 1"/>
                  <a:gd name="T4" fmla="*/ 602 w 845"/>
                  <a:gd name="T5" fmla="*/ 0 h 1"/>
                  <a:gd name="T6" fmla="*/ 844 w 845"/>
                  <a:gd name="T7" fmla="*/ 0 h 1"/>
                </a:gdLst>
                <a:ahLst/>
                <a:cxnLst>
                  <a:cxn ang="0">
                    <a:pos x="T0" y="T1"/>
                  </a:cxn>
                  <a:cxn ang="0">
                    <a:pos x="T2" y="T3"/>
                  </a:cxn>
                  <a:cxn ang="0">
                    <a:pos x="T4" y="T5"/>
                  </a:cxn>
                  <a:cxn ang="0">
                    <a:pos x="T6" y="T7"/>
                  </a:cxn>
                </a:cxnLst>
                <a:rect l="0" t="0" r="r" b="b"/>
                <a:pathLst>
                  <a:path w="845" h="1">
                    <a:moveTo>
                      <a:pt x="0" y="0"/>
                    </a:moveTo>
                    <a:lnTo>
                      <a:pt x="242" y="0"/>
                    </a:lnTo>
                    <a:lnTo>
                      <a:pt x="602" y="0"/>
                    </a:lnTo>
                    <a:lnTo>
                      <a:pt x="844" y="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0" name="Freeform 357"/>
              <p:cNvSpPr>
                <a:spLocks noChangeArrowheads="1"/>
              </p:cNvSpPr>
              <p:nvPr/>
            </p:nvSpPr>
            <p:spPr bwMode="auto">
              <a:xfrm>
                <a:off x="7712596" y="4212806"/>
                <a:ext cx="610184" cy="3177"/>
              </a:xfrm>
              <a:custGeom>
                <a:avLst/>
                <a:gdLst>
                  <a:gd name="T0" fmla="*/ 844 w 845"/>
                  <a:gd name="T1" fmla="*/ 0 h 1"/>
                  <a:gd name="T2" fmla="*/ 602 w 845"/>
                  <a:gd name="T3" fmla="*/ 0 h 1"/>
                  <a:gd name="T4" fmla="*/ 242 w 845"/>
                  <a:gd name="T5" fmla="*/ 0 h 1"/>
                  <a:gd name="T6" fmla="*/ 0 w 845"/>
                  <a:gd name="T7" fmla="*/ 0 h 1"/>
                </a:gdLst>
                <a:ahLst/>
                <a:cxnLst>
                  <a:cxn ang="0">
                    <a:pos x="T0" y="T1"/>
                  </a:cxn>
                  <a:cxn ang="0">
                    <a:pos x="T2" y="T3"/>
                  </a:cxn>
                  <a:cxn ang="0">
                    <a:pos x="T4" y="T5"/>
                  </a:cxn>
                  <a:cxn ang="0">
                    <a:pos x="T6" y="T7"/>
                  </a:cxn>
                </a:cxnLst>
                <a:rect l="0" t="0" r="r" b="b"/>
                <a:pathLst>
                  <a:path w="845" h="1">
                    <a:moveTo>
                      <a:pt x="844" y="0"/>
                    </a:moveTo>
                    <a:lnTo>
                      <a:pt x="602" y="0"/>
                    </a:lnTo>
                    <a:lnTo>
                      <a:pt x="242" y="0"/>
                    </a:lnTo>
                    <a:lnTo>
                      <a:pt x="0" y="0"/>
                    </a:lnTo>
                  </a:path>
                </a:pathLst>
              </a:custGeom>
              <a:noFill/>
              <a:ln w="4680" cap="flat">
                <a:solidFill>
                  <a:schemeClr val="bg1"/>
                </a:solidFill>
                <a:round/>
                <a:headEnd/>
                <a:tailEnd/>
              </a:ln>
              <a:effectLst/>
            </p:spPr>
            <p:txBody>
              <a:bodyPr/>
              <a:lstStyle/>
              <a:p>
                <a:endParaRPr lang="en-US" sz="675">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sp>
        <p:nvSpPr>
          <p:cNvPr id="61" name="矩形 60">
            <a:extLst>
              <a:ext uri="{FF2B5EF4-FFF2-40B4-BE49-F238E27FC236}">
                <a16:creationId xmlns:a16="http://schemas.microsoft.com/office/drawing/2014/main" id="{C2296198-EF83-4667-B46E-1AA7AFBB47A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2" name="文本框 37">
            <a:extLst>
              <a:ext uri="{FF2B5EF4-FFF2-40B4-BE49-F238E27FC236}">
                <a16:creationId xmlns:a16="http://schemas.microsoft.com/office/drawing/2014/main" id="{44C68C58-292B-4F5E-80CF-F8514F24008B}"/>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个人信息泄露途径有哪些</a:t>
            </a:r>
          </a:p>
        </p:txBody>
      </p:sp>
    </p:spTree>
    <p:extLst>
      <p:ext uri="{BB962C8B-B14F-4D97-AF65-F5344CB8AC3E}">
        <p14:creationId xmlns:p14="http://schemas.microsoft.com/office/powerpoint/2010/main" val="3649068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0-#ppt_w/2"/>
                                          </p:val>
                                        </p:tav>
                                        <p:tav tm="100000">
                                          <p:val>
                                            <p:strVal val="#ppt_x"/>
                                          </p:val>
                                        </p:tav>
                                      </p:tavLst>
                                    </p:anim>
                                    <p:anim calcmode="lin" valueType="num">
                                      <p:cBhvr additive="base">
                                        <p:cTn id="58" dur="5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2" presetClass="entr" presetSubtype="2"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right)">
                                      <p:cBhvr>
                                        <p:cTn id="62" dur="500"/>
                                        <p:tgtEl>
                                          <p:spTgt spid="11"/>
                                        </p:tgtEl>
                                      </p:cBhvr>
                                    </p:animEffect>
                                  </p:childTnLst>
                                </p:cTn>
                              </p:par>
                            </p:childTnLst>
                          </p:cTn>
                        </p:par>
                        <p:par>
                          <p:cTn id="63" fill="hold">
                            <p:stCondLst>
                              <p:cond delay="6000"/>
                            </p:stCondLst>
                            <p:childTnLst>
                              <p:par>
                                <p:cTn id="64" presetID="2" presetClass="entr" presetSubtype="8"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0-#ppt_w/2"/>
                                          </p:val>
                                        </p:tav>
                                        <p:tav tm="100000">
                                          <p:val>
                                            <p:strVal val="#ppt_x"/>
                                          </p:val>
                                        </p:tav>
                                      </p:tavLst>
                                    </p:anim>
                                    <p:anim calcmode="lin" valueType="num">
                                      <p:cBhvr additive="base">
                                        <p:cTn id="67" dur="500" fill="hold"/>
                                        <p:tgtEl>
                                          <p:spTgt spid="7"/>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par>
                          <p:cTn id="72" fill="hold">
                            <p:stCondLst>
                              <p:cond delay="7000"/>
                            </p:stCondLst>
                            <p:childTnLst>
                              <p:par>
                                <p:cTn id="73" presetID="2" presetClass="entr" presetSubtype="2"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1+#ppt_w/2"/>
                                          </p:val>
                                        </p:tav>
                                        <p:tav tm="100000">
                                          <p:val>
                                            <p:strVal val="#ppt_x"/>
                                          </p:val>
                                        </p:tav>
                                      </p:tavLst>
                                    </p:anim>
                                    <p:anim calcmode="lin" valueType="num">
                                      <p:cBhvr additive="base">
                                        <p:cTn id="76" dur="500" fill="hold"/>
                                        <p:tgtEl>
                                          <p:spTgt spid="6"/>
                                        </p:tgtEl>
                                        <p:attrNameLst>
                                          <p:attrName>ppt_y</p:attrName>
                                        </p:attrNameLst>
                                      </p:cBhvr>
                                      <p:tavLst>
                                        <p:tav tm="0">
                                          <p:val>
                                            <p:strVal val="#ppt_y"/>
                                          </p:val>
                                        </p:tav>
                                        <p:tav tm="100000">
                                          <p:val>
                                            <p:strVal val="#ppt_y"/>
                                          </p:val>
                                        </p:tav>
                                      </p:tavLst>
                                    </p:anim>
                                  </p:childTnLst>
                                </p:cTn>
                              </p:par>
                            </p:childTnLst>
                          </p:cTn>
                        </p:par>
                        <p:par>
                          <p:cTn id="77" fill="hold">
                            <p:stCondLst>
                              <p:cond delay="7500"/>
                            </p:stCondLst>
                            <p:childTnLst>
                              <p:par>
                                <p:cTn id="78" presetID="22" presetClass="entr" presetSubtype="8"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left)">
                                      <p:cBhvr>
                                        <p:cTn id="80" dur="500"/>
                                        <p:tgtEl>
                                          <p:spTgt spid="12"/>
                                        </p:tgtEl>
                                      </p:cBhvr>
                                    </p:animEffect>
                                  </p:childTnLst>
                                </p:cTn>
                              </p:par>
                            </p:childTnLst>
                          </p:cTn>
                        </p:par>
                        <p:par>
                          <p:cTn id="81" fill="hold">
                            <p:stCondLst>
                              <p:cond delay="8000"/>
                            </p:stCondLst>
                            <p:childTnLst>
                              <p:par>
                                <p:cTn id="82" presetID="2" presetClass="entr" presetSubtype="2" fill="hold" nodeType="after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additive="base">
                                        <p:cTn id="84" dur="500" fill="hold"/>
                                        <p:tgtEl>
                                          <p:spTgt spid="8"/>
                                        </p:tgtEl>
                                        <p:attrNameLst>
                                          <p:attrName>ppt_x</p:attrName>
                                        </p:attrNameLst>
                                      </p:cBhvr>
                                      <p:tavLst>
                                        <p:tav tm="0">
                                          <p:val>
                                            <p:strVal val="1+#ppt_w/2"/>
                                          </p:val>
                                        </p:tav>
                                        <p:tav tm="100000">
                                          <p:val>
                                            <p:strVal val="#ppt_x"/>
                                          </p:val>
                                        </p:tav>
                                      </p:tavLst>
                                    </p:anim>
                                    <p:anim calcmode="lin" valueType="num">
                                      <p:cBhvr additive="base">
                                        <p:cTn id="85" dur="500" fill="hold"/>
                                        <p:tgtEl>
                                          <p:spTgt spid="8"/>
                                        </p:tgtEl>
                                        <p:attrNameLst>
                                          <p:attrName>ppt_y</p:attrName>
                                        </p:attrNameLst>
                                      </p:cBhvr>
                                      <p:tavLst>
                                        <p:tav tm="0">
                                          <p:val>
                                            <p:strVal val="#ppt_y"/>
                                          </p:val>
                                        </p:tav>
                                        <p:tav tm="100000">
                                          <p:val>
                                            <p:strVal val="#ppt_y"/>
                                          </p:val>
                                        </p:tav>
                                      </p:tavLst>
                                    </p:anim>
                                  </p:childTnLst>
                                </p:cTn>
                              </p:par>
                            </p:childTnLst>
                          </p:cTn>
                        </p:par>
                        <p:par>
                          <p:cTn id="86" fill="hold">
                            <p:stCondLst>
                              <p:cond delay="8500"/>
                            </p:stCondLst>
                            <p:childTnLst>
                              <p:par>
                                <p:cTn id="87" presetID="22" presetClass="entr" presetSubtype="8"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left)">
                                      <p:cBhvr>
                                        <p:cTn id="89" dur="500"/>
                                        <p:tgtEl>
                                          <p:spTgt spid="14"/>
                                        </p:tgtEl>
                                      </p:cBhvr>
                                    </p:animEffect>
                                  </p:childTnLst>
                                </p:cTn>
                              </p:par>
                            </p:childTnLst>
                          </p:cTn>
                        </p:par>
                        <p:par>
                          <p:cTn id="90" fill="hold">
                            <p:stCondLst>
                              <p:cond delay="9000"/>
                            </p:stCondLst>
                            <p:childTnLst>
                              <p:par>
                                <p:cTn id="91" presetID="22" presetClass="entr" presetSubtype="1" fill="hold"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9500"/>
                            </p:stCondLst>
                            <p:childTnLst>
                              <p:par>
                                <p:cTn id="95" presetID="53" presetClass="entr" presetSubtype="16" fill="hold" nodeType="afterEffect">
                                  <p:stCondLst>
                                    <p:cond delay="0"/>
                                  </p:stCondLst>
                                  <p:childTnLst>
                                    <p:set>
                                      <p:cBhvr>
                                        <p:cTn id="96" dur="1" fill="hold">
                                          <p:stCondLst>
                                            <p:cond delay="0"/>
                                          </p:stCondLst>
                                        </p:cTn>
                                        <p:tgtEl>
                                          <p:spTgt spid="50"/>
                                        </p:tgtEl>
                                        <p:attrNameLst>
                                          <p:attrName>style.visibility</p:attrName>
                                        </p:attrNameLst>
                                      </p:cBhvr>
                                      <p:to>
                                        <p:strVal val="visible"/>
                                      </p:to>
                                    </p:set>
                                    <p:anim calcmode="lin" valueType="num">
                                      <p:cBhvr>
                                        <p:cTn id="97" dur="400" fill="hold"/>
                                        <p:tgtEl>
                                          <p:spTgt spid="50"/>
                                        </p:tgtEl>
                                        <p:attrNameLst>
                                          <p:attrName>ppt_w</p:attrName>
                                        </p:attrNameLst>
                                      </p:cBhvr>
                                      <p:tavLst>
                                        <p:tav tm="0">
                                          <p:val>
                                            <p:fltVal val="0"/>
                                          </p:val>
                                        </p:tav>
                                        <p:tav tm="100000">
                                          <p:val>
                                            <p:strVal val="#ppt_w"/>
                                          </p:val>
                                        </p:tav>
                                      </p:tavLst>
                                    </p:anim>
                                    <p:anim calcmode="lin" valueType="num">
                                      <p:cBhvr>
                                        <p:cTn id="98" dur="400" fill="hold"/>
                                        <p:tgtEl>
                                          <p:spTgt spid="50"/>
                                        </p:tgtEl>
                                        <p:attrNameLst>
                                          <p:attrName>ppt_h</p:attrName>
                                        </p:attrNameLst>
                                      </p:cBhvr>
                                      <p:tavLst>
                                        <p:tav tm="0">
                                          <p:val>
                                            <p:fltVal val="0"/>
                                          </p:val>
                                        </p:tav>
                                        <p:tav tm="100000">
                                          <p:val>
                                            <p:strVal val="#ppt_h"/>
                                          </p:val>
                                        </p:tav>
                                      </p:tavLst>
                                    </p:anim>
                                    <p:animEffect transition="in" filter="fade">
                                      <p:cBhvr>
                                        <p:cTn id="99" dur="400"/>
                                        <p:tgtEl>
                                          <p:spTgt spid="50"/>
                                        </p:tgtEl>
                                      </p:cBhvr>
                                    </p:animEffect>
                                  </p:childTnLst>
                                </p:cTn>
                              </p:par>
                            </p:childTnLst>
                          </p:cTn>
                        </p:par>
                        <p:par>
                          <p:cTn id="100" fill="hold">
                            <p:stCondLst>
                              <p:cond delay="9900"/>
                            </p:stCondLst>
                            <p:childTnLst>
                              <p:par>
                                <p:cTn id="101" presetID="53" presetClass="entr" presetSubtype="16" fill="hold" nodeType="after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400" fill="hold"/>
                                        <p:tgtEl>
                                          <p:spTgt spid="42"/>
                                        </p:tgtEl>
                                        <p:attrNameLst>
                                          <p:attrName>ppt_w</p:attrName>
                                        </p:attrNameLst>
                                      </p:cBhvr>
                                      <p:tavLst>
                                        <p:tav tm="0">
                                          <p:val>
                                            <p:fltVal val="0"/>
                                          </p:val>
                                        </p:tav>
                                        <p:tav tm="100000">
                                          <p:val>
                                            <p:strVal val="#ppt_w"/>
                                          </p:val>
                                        </p:tav>
                                      </p:tavLst>
                                    </p:anim>
                                    <p:anim calcmode="lin" valueType="num">
                                      <p:cBhvr>
                                        <p:cTn id="104" dur="400" fill="hold"/>
                                        <p:tgtEl>
                                          <p:spTgt spid="42"/>
                                        </p:tgtEl>
                                        <p:attrNameLst>
                                          <p:attrName>ppt_h</p:attrName>
                                        </p:attrNameLst>
                                      </p:cBhvr>
                                      <p:tavLst>
                                        <p:tav tm="0">
                                          <p:val>
                                            <p:fltVal val="0"/>
                                          </p:val>
                                        </p:tav>
                                        <p:tav tm="100000">
                                          <p:val>
                                            <p:strVal val="#ppt_h"/>
                                          </p:val>
                                        </p:tav>
                                      </p:tavLst>
                                    </p:anim>
                                    <p:animEffect transition="in" filter="fade">
                                      <p:cBhvr>
                                        <p:cTn id="105" dur="400"/>
                                        <p:tgtEl>
                                          <p:spTgt spid="42"/>
                                        </p:tgtEl>
                                      </p:cBhvr>
                                    </p:animEffect>
                                  </p:childTnLst>
                                </p:cTn>
                              </p:par>
                            </p:childTnLst>
                          </p:cTn>
                        </p:par>
                        <p:par>
                          <p:cTn id="106" fill="hold">
                            <p:stCondLst>
                              <p:cond delay="10300"/>
                            </p:stCondLst>
                            <p:childTnLst>
                              <p:par>
                                <p:cTn id="107" presetID="53" presetClass="entr" presetSubtype="16" fill="hold"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400" fill="hold"/>
                                        <p:tgtEl>
                                          <p:spTgt spid="30"/>
                                        </p:tgtEl>
                                        <p:attrNameLst>
                                          <p:attrName>ppt_w</p:attrName>
                                        </p:attrNameLst>
                                      </p:cBhvr>
                                      <p:tavLst>
                                        <p:tav tm="0">
                                          <p:val>
                                            <p:fltVal val="0"/>
                                          </p:val>
                                        </p:tav>
                                        <p:tav tm="100000">
                                          <p:val>
                                            <p:strVal val="#ppt_w"/>
                                          </p:val>
                                        </p:tav>
                                      </p:tavLst>
                                    </p:anim>
                                    <p:anim calcmode="lin" valueType="num">
                                      <p:cBhvr>
                                        <p:cTn id="110" dur="400" fill="hold"/>
                                        <p:tgtEl>
                                          <p:spTgt spid="30"/>
                                        </p:tgtEl>
                                        <p:attrNameLst>
                                          <p:attrName>ppt_h</p:attrName>
                                        </p:attrNameLst>
                                      </p:cBhvr>
                                      <p:tavLst>
                                        <p:tav tm="0">
                                          <p:val>
                                            <p:fltVal val="0"/>
                                          </p:val>
                                        </p:tav>
                                        <p:tav tm="100000">
                                          <p:val>
                                            <p:strVal val="#ppt_h"/>
                                          </p:val>
                                        </p:tav>
                                      </p:tavLst>
                                    </p:anim>
                                    <p:animEffect transition="in" filter="fade">
                                      <p:cBhvr>
                                        <p:cTn id="111" dur="400"/>
                                        <p:tgtEl>
                                          <p:spTgt spid="30"/>
                                        </p:tgtEl>
                                      </p:cBhvr>
                                    </p:animEffect>
                                  </p:childTnLst>
                                </p:cTn>
                              </p:par>
                            </p:childTnLst>
                          </p:cTn>
                        </p:par>
                        <p:par>
                          <p:cTn id="112" fill="hold">
                            <p:stCondLst>
                              <p:cond delay="10700"/>
                            </p:stCondLst>
                            <p:childTnLst>
                              <p:par>
                                <p:cTn id="113" presetID="53" presetClass="entr" presetSubtype="16" fill="hold" nodeType="after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p:cTn id="115" dur="400" fill="hold"/>
                                        <p:tgtEl>
                                          <p:spTgt spid="36"/>
                                        </p:tgtEl>
                                        <p:attrNameLst>
                                          <p:attrName>ppt_w</p:attrName>
                                        </p:attrNameLst>
                                      </p:cBhvr>
                                      <p:tavLst>
                                        <p:tav tm="0">
                                          <p:val>
                                            <p:fltVal val="0"/>
                                          </p:val>
                                        </p:tav>
                                        <p:tav tm="100000">
                                          <p:val>
                                            <p:strVal val="#ppt_w"/>
                                          </p:val>
                                        </p:tav>
                                      </p:tavLst>
                                    </p:anim>
                                    <p:anim calcmode="lin" valueType="num">
                                      <p:cBhvr>
                                        <p:cTn id="116" dur="400" fill="hold"/>
                                        <p:tgtEl>
                                          <p:spTgt spid="36"/>
                                        </p:tgtEl>
                                        <p:attrNameLst>
                                          <p:attrName>ppt_h</p:attrName>
                                        </p:attrNameLst>
                                      </p:cBhvr>
                                      <p:tavLst>
                                        <p:tav tm="0">
                                          <p:val>
                                            <p:fltVal val="0"/>
                                          </p:val>
                                        </p:tav>
                                        <p:tav tm="100000">
                                          <p:val>
                                            <p:strVal val="#ppt_h"/>
                                          </p:val>
                                        </p:tav>
                                      </p:tavLst>
                                    </p:anim>
                                    <p:animEffect transition="in" filter="fade">
                                      <p:cBhvr>
                                        <p:cTn id="117" dur="4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96044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71093"/>
              <a:ext cx="9604930" cy="994851"/>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8.</a:t>
              </a:r>
              <a:r>
                <a:rPr lang="zh-CN" altLang="en-US" sz="1500" dirty="0">
                  <a:solidFill>
                    <a:schemeClr val="tx1">
                      <a:lumMod val="85000"/>
                      <a:lumOff val="15000"/>
                    </a:schemeClr>
                  </a:solidFill>
                  <a:latin typeface="+mn-ea"/>
                </a:rPr>
                <a:t>一键优化</a:t>
              </a:r>
            </a:p>
            <a:p>
              <a:pPr indent="450000">
                <a:lnSpc>
                  <a:spcPct val="150000"/>
                </a:lnSpc>
              </a:pPr>
              <a:r>
                <a:rPr lang="zh-CN" altLang="en-US" sz="1500" dirty="0">
                  <a:solidFill>
                    <a:schemeClr val="tx1">
                      <a:lumMod val="85000"/>
                      <a:lumOff val="15000"/>
                    </a:schemeClr>
                  </a:solidFill>
                  <a:latin typeface="+mn-ea"/>
                </a:rPr>
                <a:t>在主页面单击“全面体检”选项，可以对系统垃圾文件、系统异常及开机启动项进行优化管理，等待扫描完成后，选中要优化的项目，单击“立即优化”按钮，进行系统一键优化。</a:t>
              </a:r>
            </a:p>
          </p:txBody>
        </p:sp>
      </p:grpSp>
      <p:pic>
        <p:nvPicPr>
          <p:cNvPr id="16" name="图片 15">
            <a:extLst>
              <a:ext uri="{FF2B5EF4-FFF2-40B4-BE49-F238E27FC236}">
                <a16:creationId xmlns:a16="http://schemas.microsoft.com/office/drawing/2014/main" id="{D4372A79-384C-44CA-A776-A1DCB8D0E3EA}"/>
              </a:ext>
            </a:extLst>
          </p:cNvPr>
          <p:cNvPicPr/>
          <p:nvPr/>
        </p:nvPicPr>
        <p:blipFill>
          <a:blip r:embed="rId2"/>
          <a:stretch>
            <a:fillRect/>
          </a:stretch>
        </p:blipFill>
        <p:spPr>
          <a:xfrm>
            <a:off x="4440660" y="1023873"/>
            <a:ext cx="4359359" cy="3600105"/>
          </a:xfrm>
          <a:prstGeom prst="rect">
            <a:avLst/>
          </a:prstGeom>
        </p:spPr>
      </p:pic>
    </p:spTree>
    <p:extLst>
      <p:ext uri="{BB962C8B-B14F-4D97-AF65-F5344CB8AC3E}">
        <p14:creationId xmlns:p14="http://schemas.microsoft.com/office/powerpoint/2010/main" val="18490939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96044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03374"/>
              <a:ext cx="9604930" cy="1157665"/>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9.</a:t>
              </a:r>
              <a:r>
                <a:rPr lang="zh-CN" altLang="en-US" sz="1500" dirty="0">
                  <a:solidFill>
                    <a:schemeClr val="tx1">
                      <a:lumMod val="85000"/>
                      <a:lumOff val="15000"/>
                    </a:schemeClr>
                  </a:solidFill>
                  <a:latin typeface="+mn-ea"/>
                </a:rPr>
                <a:t>系统存储空间管理</a:t>
              </a:r>
            </a:p>
            <a:p>
              <a:pPr indent="450000">
                <a:lnSpc>
                  <a:spcPct val="150000"/>
                </a:lnSpc>
              </a:pPr>
              <a:r>
                <a:rPr lang="zh-CN" altLang="en-US" sz="1500" dirty="0">
                  <a:solidFill>
                    <a:schemeClr val="tx1">
                      <a:lumMod val="85000"/>
                      <a:lumOff val="15000"/>
                    </a:schemeClr>
                  </a:solidFill>
                  <a:latin typeface="+mn-ea"/>
                </a:rPr>
                <a:t>在微软电脑管家主界面单击“系统存储空间管理”选项，可以完成清理系统无用的文件（如占用磁盘空间的临时文件、应用缓存等）、对大文件进行管理、使用应用管理直接对应用程序进行卸载或调用存储感知功能。</a:t>
              </a:r>
            </a:p>
          </p:txBody>
        </p:sp>
      </p:grpSp>
      <p:pic>
        <p:nvPicPr>
          <p:cNvPr id="10" name="图片 9">
            <a:extLst>
              <a:ext uri="{FF2B5EF4-FFF2-40B4-BE49-F238E27FC236}">
                <a16:creationId xmlns:a16="http://schemas.microsoft.com/office/drawing/2014/main" id="{340E88A2-0E40-4E7D-8823-922EF01C172D}"/>
              </a:ext>
            </a:extLst>
          </p:cNvPr>
          <p:cNvPicPr/>
          <p:nvPr/>
        </p:nvPicPr>
        <p:blipFill>
          <a:blip r:embed="rId2"/>
          <a:stretch>
            <a:fillRect/>
          </a:stretch>
        </p:blipFill>
        <p:spPr>
          <a:xfrm>
            <a:off x="4463988" y="951570"/>
            <a:ext cx="4502185" cy="3694138"/>
          </a:xfrm>
          <a:prstGeom prst="rect">
            <a:avLst/>
          </a:prstGeom>
        </p:spPr>
      </p:pic>
    </p:spTree>
    <p:extLst>
      <p:ext uri="{BB962C8B-B14F-4D97-AF65-F5344CB8AC3E}">
        <p14:creationId xmlns:p14="http://schemas.microsoft.com/office/powerpoint/2010/main" val="1699830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96044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1830"/>
              <a:ext cx="9604930" cy="83203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）单击“系统存储空间管理”界面的“垃圾清理”选项，等待扫描完成，选择想要清理的临时文件、垃圾文件、缓存文件等，单击“立即清理”按钮，完成对系统垃圾的清理，减少磁盘空间占用。</a:t>
              </a:r>
            </a:p>
          </p:txBody>
        </p:sp>
      </p:grpSp>
      <p:pic>
        <p:nvPicPr>
          <p:cNvPr id="16" name="图片 15">
            <a:extLst>
              <a:ext uri="{FF2B5EF4-FFF2-40B4-BE49-F238E27FC236}">
                <a16:creationId xmlns:a16="http://schemas.microsoft.com/office/drawing/2014/main" id="{BBA221BC-C675-43A3-AB0E-9BED65CFFC05}"/>
              </a:ext>
            </a:extLst>
          </p:cNvPr>
          <p:cNvPicPr/>
          <p:nvPr/>
        </p:nvPicPr>
        <p:blipFill>
          <a:blip r:embed="rId2"/>
          <a:stretch>
            <a:fillRect/>
          </a:stretch>
        </p:blipFill>
        <p:spPr>
          <a:xfrm>
            <a:off x="4554415" y="987574"/>
            <a:ext cx="4410795" cy="3636109"/>
          </a:xfrm>
          <a:prstGeom prst="rect">
            <a:avLst/>
          </a:prstGeom>
        </p:spPr>
      </p:pic>
    </p:spTree>
    <p:extLst>
      <p:ext uri="{BB962C8B-B14F-4D97-AF65-F5344CB8AC3E}">
        <p14:creationId xmlns:p14="http://schemas.microsoft.com/office/powerpoint/2010/main" val="39148383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96044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1830"/>
              <a:ext cx="9604930" cy="83203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）单击“系统存储空间管理”界面的“大文件管理”选项，可以按选择的文件大小和文件类型，将搜索出来的大文件在文件资源管理器中显示出来，供我们筛选、删除，节省磁盘空间。</a:t>
              </a:r>
            </a:p>
          </p:txBody>
        </p:sp>
      </p:grpSp>
      <p:pic>
        <p:nvPicPr>
          <p:cNvPr id="10" name="图片 9">
            <a:extLst>
              <a:ext uri="{FF2B5EF4-FFF2-40B4-BE49-F238E27FC236}">
                <a16:creationId xmlns:a16="http://schemas.microsoft.com/office/drawing/2014/main" id="{9D861010-2A35-425E-96A2-9F5AD585B90A}"/>
              </a:ext>
            </a:extLst>
          </p:cNvPr>
          <p:cNvPicPr/>
          <p:nvPr/>
        </p:nvPicPr>
        <p:blipFill>
          <a:blip r:embed="rId2"/>
          <a:stretch>
            <a:fillRect/>
          </a:stretch>
        </p:blipFill>
        <p:spPr>
          <a:xfrm>
            <a:off x="4463988" y="855141"/>
            <a:ext cx="4572508" cy="3763339"/>
          </a:xfrm>
          <a:prstGeom prst="rect">
            <a:avLst/>
          </a:prstGeom>
        </p:spPr>
      </p:pic>
    </p:spTree>
    <p:extLst>
      <p:ext uri="{BB962C8B-B14F-4D97-AF65-F5344CB8AC3E}">
        <p14:creationId xmlns:p14="http://schemas.microsoft.com/office/powerpoint/2010/main" val="14398558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23528" y="1304900"/>
            <a:ext cx="2909717" cy="335508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1830"/>
              <a:ext cx="9604930" cy="66922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3</a:t>
              </a:r>
              <a:r>
                <a:rPr lang="zh-CN" altLang="en-US" sz="1500" dirty="0">
                  <a:solidFill>
                    <a:schemeClr val="tx1">
                      <a:lumMod val="85000"/>
                      <a:lumOff val="15000"/>
                    </a:schemeClr>
                  </a:solidFill>
                  <a:latin typeface="+mn-ea"/>
                </a:rPr>
                <a:t>）单击“系统存储空间管理”界面的“应用管理”选项，可以直接调出系统的安装和应用功能，对应用程序进行设置和卸载等操作。</a:t>
              </a:r>
            </a:p>
          </p:txBody>
        </p:sp>
      </p:grpSp>
      <p:pic>
        <p:nvPicPr>
          <p:cNvPr id="10" name="图片 9">
            <a:extLst>
              <a:ext uri="{FF2B5EF4-FFF2-40B4-BE49-F238E27FC236}">
                <a16:creationId xmlns:a16="http://schemas.microsoft.com/office/drawing/2014/main" id="{176B3018-3C16-4696-8A4D-7DDA48942E59}"/>
              </a:ext>
            </a:extLst>
          </p:cNvPr>
          <p:cNvPicPr/>
          <p:nvPr/>
        </p:nvPicPr>
        <p:blipFill>
          <a:blip r:embed="rId2"/>
          <a:stretch>
            <a:fillRect/>
          </a:stretch>
        </p:blipFill>
        <p:spPr>
          <a:xfrm>
            <a:off x="3455876" y="1120079"/>
            <a:ext cx="5520821" cy="3683917"/>
          </a:xfrm>
          <a:prstGeom prst="rect">
            <a:avLst/>
          </a:prstGeom>
        </p:spPr>
      </p:pic>
    </p:spTree>
    <p:extLst>
      <p:ext uri="{BB962C8B-B14F-4D97-AF65-F5344CB8AC3E}">
        <p14:creationId xmlns:p14="http://schemas.microsoft.com/office/powerpoint/2010/main" val="35231991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23528" y="1304900"/>
            <a:ext cx="2909717" cy="335508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6" y="2107179"/>
              <a:ext cx="9604930" cy="941472"/>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4</a:t>
              </a:r>
              <a:r>
                <a:rPr lang="zh-CN" altLang="en-US" sz="1500" dirty="0">
                  <a:solidFill>
                    <a:schemeClr val="tx1">
                      <a:lumMod val="85000"/>
                      <a:lumOff val="15000"/>
                    </a:schemeClr>
                  </a:solidFill>
                  <a:latin typeface="+mn-ea"/>
                </a:rPr>
                <a:t>）单击“系统存储空间管理”界面的“存储感知”选项，调出设置中的“存储感知”窗口，可设置清理临时文件，用户内容的自动清除功能，以节省磁盘空间。</a:t>
              </a:r>
            </a:p>
          </p:txBody>
        </p:sp>
      </p:grpSp>
      <p:pic>
        <p:nvPicPr>
          <p:cNvPr id="16" name="图片 15">
            <a:extLst>
              <a:ext uri="{FF2B5EF4-FFF2-40B4-BE49-F238E27FC236}">
                <a16:creationId xmlns:a16="http://schemas.microsoft.com/office/drawing/2014/main" id="{FDE095B5-CCE5-4436-9BCB-7C02B94380FF}"/>
              </a:ext>
            </a:extLst>
          </p:cNvPr>
          <p:cNvPicPr/>
          <p:nvPr/>
        </p:nvPicPr>
        <p:blipFill>
          <a:blip r:embed="rId2"/>
          <a:stretch>
            <a:fillRect/>
          </a:stretch>
        </p:blipFill>
        <p:spPr>
          <a:xfrm>
            <a:off x="3455877" y="1070930"/>
            <a:ext cx="5584768" cy="3589052"/>
          </a:xfrm>
          <a:prstGeom prst="rect">
            <a:avLst/>
          </a:prstGeom>
        </p:spPr>
      </p:pic>
    </p:spTree>
    <p:extLst>
      <p:ext uri="{BB962C8B-B14F-4D97-AF65-F5344CB8AC3E}">
        <p14:creationId xmlns:p14="http://schemas.microsoft.com/office/powerpoint/2010/main" val="11628384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737809" cy="3363508"/>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1830"/>
              <a:ext cx="9604930" cy="832038"/>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10.</a:t>
              </a:r>
              <a:r>
                <a:rPr lang="zh-CN" altLang="en-US" sz="1500" dirty="0">
                  <a:solidFill>
                    <a:schemeClr val="tx1">
                      <a:lumMod val="85000"/>
                      <a:lumOff val="15000"/>
                    </a:schemeClr>
                  </a:solidFill>
                  <a:latin typeface="+mn-ea"/>
                </a:rPr>
                <a:t>应用进程管理</a:t>
              </a:r>
            </a:p>
            <a:p>
              <a:pPr indent="450000">
                <a:lnSpc>
                  <a:spcPct val="150000"/>
                </a:lnSpc>
              </a:pPr>
              <a:r>
                <a:rPr lang="zh-CN" altLang="en-US" sz="1500" dirty="0">
                  <a:solidFill>
                    <a:schemeClr val="tx1">
                      <a:lumMod val="85000"/>
                      <a:lumOff val="15000"/>
                    </a:schemeClr>
                  </a:solidFill>
                  <a:latin typeface="+mn-ea"/>
                </a:rPr>
                <a:t>单击微软电脑管家主界面的“应用进程管理”选项，可以对目前运行的应用程序进行查看和直接关闭不需要的应用程序，以节省系统资源。</a:t>
              </a:r>
            </a:p>
          </p:txBody>
        </p:sp>
      </p:grpSp>
      <p:pic>
        <p:nvPicPr>
          <p:cNvPr id="16" name="图片 15">
            <a:extLst>
              <a:ext uri="{FF2B5EF4-FFF2-40B4-BE49-F238E27FC236}">
                <a16:creationId xmlns:a16="http://schemas.microsoft.com/office/drawing/2014/main" id="{F91C72CB-12FC-4F65-ADBE-0090E1EFD51E}"/>
              </a:ext>
            </a:extLst>
          </p:cNvPr>
          <p:cNvPicPr/>
          <p:nvPr/>
        </p:nvPicPr>
        <p:blipFill>
          <a:blip r:embed="rId2"/>
          <a:stretch>
            <a:fillRect/>
          </a:stretch>
        </p:blipFill>
        <p:spPr>
          <a:xfrm>
            <a:off x="4319972" y="987574"/>
            <a:ext cx="4658717" cy="3824850"/>
          </a:xfrm>
          <a:prstGeom prst="rect">
            <a:avLst/>
          </a:prstGeom>
        </p:spPr>
      </p:pic>
    </p:spTree>
    <p:extLst>
      <p:ext uri="{BB962C8B-B14F-4D97-AF65-F5344CB8AC3E}">
        <p14:creationId xmlns:p14="http://schemas.microsoft.com/office/powerpoint/2010/main" val="6541996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737809" cy="3363508"/>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4" y="2151830"/>
              <a:ext cx="9604930" cy="785422"/>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11.</a:t>
              </a:r>
              <a:r>
                <a:rPr lang="zh-CN" altLang="en-US" sz="1500" dirty="0">
                  <a:solidFill>
                    <a:schemeClr val="tx1">
                      <a:lumMod val="85000"/>
                      <a:lumOff val="15000"/>
                    </a:schemeClr>
                  </a:solidFill>
                  <a:latin typeface="+mn-ea"/>
                </a:rPr>
                <a:t>开机启动项管理</a:t>
              </a:r>
            </a:p>
            <a:p>
              <a:pPr indent="450000">
                <a:lnSpc>
                  <a:spcPct val="150000"/>
                </a:lnSpc>
              </a:pPr>
              <a:r>
                <a:rPr lang="zh-CN" altLang="en-US" sz="1500" dirty="0">
                  <a:solidFill>
                    <a:schemeClr val="tx1">
                      <a:lumMod val="85000"/>
                      <a:lumOff val="15000"/>
                    </a:schemeClr>
                  </a:solidFill>
                  <a:latin typeface="+mn-ea"/>
                </a:rPr>
                <a:t>单击微软电脑管家主界面的“开机启动项管理”选项，可以管理应用程序是否需要开机自动启动，以减少操作系统启动的等待时间。</a:t>
              </a:r>
            </a:p>
          </p:txBody>
        </p:sp>
      </p:grpSp>
      <p:pic>
        <p:nvPicPr>
          <p:cNvPr id="10" name="图片 9">
            <a:extLst>
              <a:ext uri="{FF2B5EF4-FFF2-40B4-BE49-F238E27FC236}">
                <a16:creationId xmlns:a16="http://schemas.microsoft.com/office/drawing/2014/main" id="{3EED161F-3579-4757-B719-3083D83A8D1A}"/>
              </a:ext>
            </a:extLst>
          </p:cNvPr>
          <p:cNvPicPr/>
          <p:nvPr/>
        </p:nvPicPr>
        <p:blipFill>
          <a:blip r:embed="rId2"/>
          <a:stretch>
            <a:fillRect/>
          </a:stretch>
        </p:blipFill>
        <p:spPr>
          <a:xfrm>
            <a:off x="4499992" y="1095586"/>
            <a:ext cx="4428492" cy="3657198"/>
          </a:xfrm>
          <a:prstGeom prst="rect">
            <a:avLst/>
          </a:prstGeom>
        </p:spPr>
      </p:pic>
    </p:spTree>
    <p:extLst>
      <p:ext uri="{BB962C8B-B14F-4D97-AF65-F5344CB8AC3E}">
        <p14:creationId xmlns:p14="http://schemas.microsoft.com/office/powerpoint/2010/main" val="3540287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737809" cy="3363508"/>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4" y="2094334"/>
              <a:ext cx="9604930" cy="939113"/>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12. </a:t>
              </a:r>
              <a:r>
                <a:rPr lang="zh-CN" altLang="en-US" sz="1500" dirty="0">
                  <a:solidFill>
                    <a:schemeClr val="tx1">
                      <a:lumMod val="85000"/>
                      <a:lumOff val="15000"/>
                    </a:schemeClr>
                  </a:solidFill>
                  <a:latin typeface="+mn-ea"/>
                </a:rPr>
                <a:t>系统保护</a:t>
              </a:r>
            </a:p>
            <a:p>
              <a:pPr indent="450000">
                <a:lnSpc>
                  <a:spcPct val="150000"/>
                </a:lnSpc>
              </a:pPr>
              <a:r>
                <a:rPr lang="zh-CN" altLang="en-US" sz="1500" dirty="0">
                  <a:solidFill>
                    <a:schemeClr val="tx1">
                      <a:lumMod val="85000"/>
                      <a:lumOff val="15000"/>
                    </a:schemeClr>
                  </a:solidFill>
                  <a:latin typeface="+mn-ea"/>
                </a:rPr>
                <a:t>单击微软电脑管家主界面的“系统保护”按钮，可以调出</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的内置安全功能，如病毒的一键查杀、</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更新程序（系统漏洞修复、打补丁等功能）、浏览器保护和弹窗管理功能。</a:t>
              </a:r>
            </a:p>
          </p:txBody>
        </p:sp>
      </p:grpSp>
      <p:pic>
        <p:nvPicPr>
          <p:cNvPr id="16" name="图片 15">
            <a:extLst>
              <a:ext uri="{FF2B5EF4-FFF2-40B4-BE49-F238E27FC236}">
                <a16:creationId xmlns:a16="http://schemas.microsoft.com/office/drawing/2014/main" id="{BEC571CC-28C7-405E-B5FF-49B07271B55B}"/>
              </a:ext>
            </a:extLst>
          </p:cNvPr>
          <p:cNvPicPr/>
          <p:nvPr/>
        </p:nvPicPr>
        <p:blipFill>
          <a:blip r:embed="rId2"/>
          <a:stretch>
            <a:fillRect/>
          </a:stretch>
        </p:blipFill>
        <p:spPr>
          <a:xfrm>
            <a:off x="4427983" y="1095586"/>
            <a:ext cx="4465625" cy="3672408"/>
          </a:xfrm>
          <a:prstGeom prst="rect">
            <a:avLst/>
          </a:prstGeom>
        </p:spPr>
      </p:pic>
    </p:spTree>
    <p:extLst>
      <p:ext uri="{BB962C8B-B14F-4D97-AF65-F5344CB8AC3E}">
        <p14:creationId xmlns:p14="http://schemas.microsoft.com/office/powerpoint/2010/main" val="35224434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2981725" cy="335508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221936"/>
              <a:ext cx="9604930" cy="47803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电脑管家的系统保护界面，单击“启动查杀”按钮，一键启动病毒查杀功能。</a:t>
              </a:r>
            </a:p>
          </p:txBody>
        </p:sp>
      </p:grpSp>
      <p:pic>
        <p:nvPicPr>
          <p:cNvPr id="10" name="图片 9">
            <a:extLst>
              <a:ext uri="{FF2B5EF4-FFF2-40B4-BE49-F238E27FC236}">
                <a16:creationId xmlns:a16="http://schemas.microsoft.com/office/drawing/2014/main" id="{677B6F92-0369-45BA-9880-5300E0398598}"/>
              </a:ext>
            </a:extLst>
          </p:cNvPr>
          <p:cNvPicPr/>
          <p:nvPr/>
        </p:nvPicPr>
        <p:blipFill>
          <a:blip r:embed="rId2"/>
          <a:stretch>
            <a:fillRect/>
          </a:stretch>
        </p:blipFill>
        <p:spPr>
          <a:xfrm>
            <a:off x="3923928" y="951570"/>
            <a:ext cx="4680520" cy="3878514"/>
          </a:xfrm>
          <a:prstGeom prst="rect">
            <a:avLst/>
          </a:prstGeom>
        </p:spPr>
      </p:pic>
    </p:spTree>
    <p:extLst>
      <p:ext uri="{BB962C8B-B14F-4D97-AF65-F5344CB8AC3E}">
        <p14:creationId xmlns:p14="http://schemas.microsoft.com/office/powerpoint/2010/main" val="11574676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9"/>
          <p:cNvSpPr>
            <a:spLocks/>
          </p:cNvSpPr>
          <p:nvPr/>
        </p:nvSpPr>
        <p:spPr bwMode="auto">
          <a:xfrm>
            <a:off x="2795252" y="4062391"/>
            <a:ext cx="1455023" cy="1101647"/>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a:effectLst>
            <a:outerShdw blurRad="50800" dist="38100" dir="18900000" algn="bl" rotWithShape="0">
              <a:prstClr val="black">
                <a:alpha val="40000"/>
              </a:prstClr>
            </a:outerShdw>
          </a:effectLst>
        </p:spPr>
        <p:txBody>
          <a:bodyPr vert="horz" wrap="square" lIns="51844" tIns="25922" rIns="51844" bIns="25922" numCol="1" anchor="t" anchorCtr="0" compatLnSpc="1">
            <a:prstTxWarp prst="textNoShape">
              <a:avLst/>
            </a:prstTxWarp>
          </a:bodyPr>
          <a:lstStyle/>
          <a:p>
            <a:endParaRPr lang="zh-CN" altLang="en-US" sz="1019"/>
          </a:p>
        </p:txBody>
      </p:sp>
      <p:sp>
        <p:nvSpPr>
          <p:cNvPr id="9" name="Freeform 20"/>
          <p:cNvSpPr>
            <a:spLocks/>
          </p:cNvSpPr>
          <p:nvPr/>
        </p:nvSpPr>
        <p:spPr bwMode="auto">
          <a:xfrm>
            <a:off x="4161609" y="4097635"/>
            <a:ext cx="1058303" cy="416103"/>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0" name="Freeform 21"/>
          <p:cNvSpPr>
            <a:spLocks/>
          </p:cNvSpPr>
          <p:nvPr/>
        </p:nvSpPr>
        <p:spPr bwMode="auto">
          <a:xfrm>
            <a:off x="4299154" y="2703807"/>
            <a:ext cx="966227" cy="39450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1" name="Freeform 22"/>
          <p:cNvSpPr>
            <a:spLocks/>
          </p:cNvSpPr>
          <p:nvPr/>
        </p:nvSpPr>
        <p:spPr bwMode="auto">
          <a:xfrm>
            <a:off x="3605744" y="3186987"/>
            <a:ext cx="419457" cy="96976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2" name="Freeform 23"/>
          <p:cNvSpPr>
            <a:spLocks/>
          </p:cNvSpPr>
          <p:nvPr/>
        </p:nvSpPr>
        <p:spPr bwMode="auto">
          <a:xfrm>
            <a:off x="4490128" y="3520096"/>
            <a:ext cx="1175385" cy="940209"/>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3" name="Freeform 24"/>
          <p:cNvSpPr>
            <a:spLocks/>
          </p:cNvSpPr>
          <p:nvPr/>
        </p:nvSpPr>
        <p:spPr bwMode="auto">
          <a:xfrm>
            <a:off x="3232896" y="2384342"/>
            <a:ext cx="1017380" cy="39450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4" name="Freeform 25"/>
          <p:cNvSpPr>
            <a:spLocks/>
          </p:cNvSpPr>
          <p:nvPr/>
        </p:nvSpPr>
        <p:spPr bwMode="auto">
          <a:xfrm>
            <a:off x="3141958" y="3401859"/>
            <a:ext cx="796853" cy="405871"/>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5" name="Freeform 26"/>
          <p:cNvSpPr>
            <a:spLocks/>
          </p:cNvSpPr>
          <p:nvPr/>
        </p:nvSpPr>
        <p:spPr bwMode="auto">
          <a:xfrm>
            <a:off x="3938809" y="2798169"/>
            <a:ext cx="405815" cy="79696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6" name="Freeform 27"/>
          <p:cNvSpPr>
            <a:spLocks/>
          </p:cNvSpPr>
          <p:nvPr/>
        </p:nvSpPr>
        <p:spPr bwMode="auto">
          <a:xfrm>
            <a:off x="4202532" y="2035315"/>
            <a:ext cx="408089" cy="79696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51844" tIns="25922" rIns="51844" bIns="25922" numCol="1" anchor="t" anchorCtr="0" compatLnSpc="1">
            <a:prstTxWarp prst="textNoShape">
              <a:avLst/>
            </a:prstTxWarp>
          </a:bodyPr>
          <a:lstStyle/>
          <a:p>
            <a:endParaRPr lang="zh-CN" altLang="en-US" sz="1019"/>
          </a:p>
        </p:txBody>
      </p:sp>
      <p:sp>
        <p:nvSpPr>
          <p:cNvPr id="17" name="椭圆 16"/>
          <p:cNvSpPr/>
          <p:nvPr/>
        </p:nvSpPr>
        <p:spPr>
          <a:xfrm>
            <a:off x="2680595" y="4035107"/>
            <a:ext cx="243261" cy="243294"/>
          </a:xfrm>
          <a:prstGeom prst="ellipse">
            <a:avLst/>
          </a:prstGeom>
          <a:solidFill>
            <a:srgbClr val="2A93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18" name="椭圆 17"/>
          <p:cNvSpPr/>
          <p:nvPr/>
        </p:nvSpPr>
        <p:spPr>
          <a:xfrm>
            <a:off x="3090043" y="3221225"/>
            <a:ext cx="243261" cy="243294"/>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19" name="椭圆 18"/>
          <p:cNvSpPr/>
          <p:nvPr/>
        </p:nvSpPr>
        <p:spPr>
          <a:xfrm>
            <a:off x="5536908" y="3473483"/>
            <a:ext cx="243261" cy="243294"/>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20" name="椭圆 19"/>
          <p:cNvSpPr/>
          <p:nvPr/>
        </p:nvSpPr>
        <p:spPr>
          <a:xfrm>
            <a:off x="5083880" y="2541444"/>
            <a:ext cx="243261" cy="243294"/>
          </a:xfrm>
          <a:prstGeom prst="ellipse">
            <a:avLst/>
          </a:prstGeom>
          <a:solidFill>
            <a:srgbClr val="2A93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21" name="椭圆 20"/>
          <p:cNvSpPr/>
          <p:nvPr/>
        </p:nvSpPr>
        <p:spPr>
          <a:xfrm>
            <a:off x="3169397" y="2195866"/>
            <a:ext cx="243261" cy="243294"/>
          </a:xfrm>
          <a:prstGeom prst="ellipse">
            <a:avLst/>
          </a:prstGeom>
          <a:solidFill>
            <a:srgbClr val="2A93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22" name="椭圆 21"/>
          <p:cNvSpPr/>
          <p:nvPr/>
        </p:nvSpPr>
        <p:spPr>
          <a:xfrm>
            <a:off x="4477790" y="1969895"/>
            <a:ext cx="243261" cy="243294"/>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23" name="矩形 22"/>
          <p:cNvSpPr/>
          <p:nvPr/>
        </p:nvSpPr>
        <p:spPr>
          <a:xfrm>
            <a:off x="1886920" y="1787152"/>
            <a:ext cx="1060335" cy="365485"/>
          </a:xfrm>
          <a:prstGeom prst="rect">
            <a:avLst/>
          </a:prstGeom>
        </p:spPr>
        <p:txBody>
          <a:bodyPr wrap="square">
            <a:spAutoFit/>
          </a:bodyPr>
          <a:lstStyle/>
          <a:p>
            <a:pPr algn="r">
              <a:lnSpc>
                <a:spcPct val="130000"/>
              </a:lnSpc>
            </a:pPr>
            <a:r>
              <a:rPr lang="zh-CN" altLang="en-US" sz="1513" b="1" noProof="1">
                <a:latin typeface="造字工房悦黑演示版常规体" pitchFamily="50" charset="-122"/>
                <a:ea typeface="造字工房悦黑演示版常规体" pitchFamily="50" charset="-122"/>
              </a:rPr>
              <a:t>垃圾短信</a:t>
            </a:r>
            <a:r>
              <a:rPr lang="zh-CN" altLang="en-US" sz="1513" b="1" noProof="1">
                <a:latin typeface="微软雅黑" pitchFamily="34" charset="-122"/>
                <a:ea typeface="微软雅黑" pitchFamily="34" charset="-122"/>
              </a:rPr>
              <a:t>　</a:t>
            </a:r>
            <a:endParaRPr lang="en-US" altLang="zh-CN" sz="1225" b="1" noProof="1">
              <a:latin typeface="微软雅黑" pitchFamily="34" charset="-122"/>
              <a:ea typeface="微软雅黑" pitchFamily="34" charset="-122"/>
            </a:endParaRPr>
          </a:p>
        </p:txBody>
      </p:sp>
      <p:sp>
        <p:nvSpPr>
          <p:cNvPr id="24" name="TextBox 22"/>
          <p:cNvSpPr txBox="1"/>
          <p:nvPr/>
        </p:nvSpPr>
        <p:spPr>
          <a:xfrm>
            <a:off x="435429" y="2254118"/>
            <a:ext cx="2902982" cy="192966"/>
          </a:xfrm>
          <a:prstGeom prst="rect">
            <a:avLst/>
          </a:prstGeom>
          <a:noFill/>
        </p:spPr>
        <p:txBody>
          <a:bodyPr wrap="square" lIns="51844" tIns="25922" rIns="51844" bIns="25922" rtlCol="0">
            <a:spAutoFit/>
          </a:bodyPr>
          <a:lstStyle/>
          <a:p>
            <a:pPr lvl="0" algn="l">
              <a:lnSpc>
                <a:spcPct val="120000"/>
              </a:lnSpc>
              <a:spcAft>
                <a:spcPct val="40000"/>
              </a:spcAft>
              <a:buClr>
                <a:srgbClr val="292929"/>
              </a:buClr>
            </a:pPr>
            <a:r>
              <a:rPr lang="en-US" altLang="zh-CN" sz="832" dirty="0">
                <a:latin typeface="微软雅黑" panose="020B0503020204020204" pitchFamily="34" charset="-122"/>
                <a:ea typeface="微软雅黑" panose="020B0503020204020204" pitchFamily="34" charset="-122"/>
              </a:rPr>
              <a:t>	</a:t>
            </a:r>
            <a:endParaRPr lang="en-US" altLang="zh-CN" sz="832" noProof="1">
              <a:latin typeface="微软雅黑" pitchFamily="34" charset="-122"/>
              <a:ea typeface="微软雅黑" pitchFamily="34" charset="-122"/>
            </a:endParaRPr>
          </a:p>
        </p:txBody>
      </p:sp>
      <p:sp>
        <p:nvSpPr>
          <p:cNvPr id="25" name="矩形 24"/>
          <p:cNvSpPr/>
          <p:nvPr/>
        </p:nvSpPr>
        <p:spPr>
          <a:xfrm>
            <a:off x="1784417" y="2889252"/>
            <a:ext cx="964682" cy="365485"/>
          </a:xfrm>
          <a:prstGeom prst="rect">
            <a:avLst/>
          </a:prstGeom>
        </p:spPr>
        <p:txBody>
          <a:bodyPr wrap="square">
            <a:spAutoFit/>
          </a:bodyPr>
          <a:lstStyle/>
          <a:p>
            <a:pPr algn="r">
              <a:lnSpc>
                <a:spcPct val="130000"/>
              </a:lnSpc>
            </a:pPr>
            <a:r>
              <a:rPr lang="zh-CN" altLang="en-US" sz="1513" b="1" noProof="1">
                <a:latin typeface="造字工房悦黑演示版常规体" pitchFamily="50" charset="-122"/>
                <a:ea typeface="造字工房悦黑演示版常规体" pitchFamily="50" charset="-122"/>
              </a:rPr>
              <a:t>骚扰电话</a:t>
            </a:r>
            <a:r>
              <a:rPr lang="zh-CN" altLang="en-US" sz="1513" b="1" noProof="1">
                <a:latin typeface="微软雅黑" pitchFamily="34" charset="-122"/>
                <a:ea typeface="微软雅黑" pitchFamily="34" charset="-122"/>
              </a:rPr>
              <a:t>　</a:t>
            </a:r>
            <a:endParaRPr lang="en-US" altLang="zh-CN" sz="1225" noProof="1">
              <a:latin typeface="微软雅黑" pitchFamily="34" charset="-122"/>
              <a:ea typeface="微软雅黑" pitchFamily="34" charset="-122"/>
            </a:endParaRPr>
          </a:p>
        </p:txBody>
      </p:sp>
      <p:sp>
        <p:nvSpPr>
          <p:cNvPr id="26" name="矩形 25"/>
          <p:cNvSpPr/>
          <p:nvPr/>
        </p:nvSpPr>
        <p:spPr>
          <a:xfrm>
            <a:off x="1583668" y="3830414"/>
            <a:ext cx="960519" cy="365485"/>
          </a:xfrm>
          <a:prstGeom prst="rect">
            <a:avLst/>
          </a:prstGeom>
        </p:spPr>
        <p:txBody>
          <a:bodyPr wrap="none">
            <a:spAutoFit/>
          </a:bodyPr>
          <a:lstStyle/>
          <a:p>
            <a:pPr algn="r">
              <a:lnSpc>
                <a:spcPct val="130000"/>
              </a:lnSpc>
            </a:pPr>
            <a:r>
              <a:rPr lang="zh-CN" altLang="en-US" sz="1513" b="1" noProof="1">
                <a:latin typeface="造字工房悦黑演示版常规体" pitchFamily="50" charset="-122"/>
                <a:ea typeface="造字工房悦黑演示版常规体" pitchFamily="50" charset="-122"/>
              </a:rPr>
              <a:t>垃圾邮件</a:t>
            </a:r>
          </a:p>
        </p:txBody>
      </p:sp>
      <p:sp>
        <p:nvSpPr>
          <p:cNvPr id="27" name="矩形 26"/>
          <p:cNvSpPr/>
          <p:nvPr/>
        </p:nvSpPr>
        <p:spPr>
          <a:xfrm>
            <a:off x="5020885" y="1542118"/>
            <a:ext cx="3075668" cy="365485"/>
          </a:xfrm>
          <a:prstGeom prst="rect">
            <a:avLst/>
          </a:prstGeom>
        </p:spPr>
        <p:txBody>
          <a:bodyPr wrap="square">
            <a:spAutoFit/>
          </a:bodyPr>
          <a:lstStyle/>
          <a:p>
            <a:pPr>
              <a:lnSpc>
                <a:spcPct val="130000"/>
              </a:lnSpc>
            </a:pPr>
            <a:r>
              <a:rPr lang="zh-CN" altLang="en-US" sz="1513" b="1" noProof="1">
                <a:latin typeface="造字工房悦黑演示版常规体" pitchFamily="50" charset="-122"/>
                <a:ea typeface="造字工房悦黑演示版常规体" pitchFamily="50" charset="-122"/>
              </a:rPr>
              <a:t>冒名办卡透支欠款</a:t>
            </a:r>
            <a:endParaRPr lang="en-US" altLang="zh-CN" sz="1225" b="1" noProof="1">
              <a:latin typeface="微软雅黑" pitchFamily="34" charset="-122"/>
              <a:ea typeface="微软雅黑" pitchFamily="34" charset="-122"/>
            </a:endParaRPr>
          </a:p>
        </p:txBody>
      </p:sp>
      <p:sp>
        <p:nvSpPr>
          <p:cNvPr id="28" name="矩形 27"/>
          <p:cNvSpPr/>
          <p:nvPr/>
        </p:nvSpPr>
        <p:spPr>
          <a:xfrm>
            <a:off x="5568772" y="2367503"/>
            <a:ext cx="1736373" cy="365485"/>
          </a:xfrm>
          <a:prstGeom prst="rect">
            <a:avLst/>
          </a:prstGeom>
        </p:spPr>
        <p:txBody>
          <a:bodyPr wrap="none">
            <a:spAutoFit/>
          </a:bodyPr>
          <a:lstStyle/>
          <a:p>
            <a:pPr>
              <a:lnSpc>
                <a:spcPct val="130000"/>
              </a:lnSpc>
            </a:pPr>
            <a:r>
              <a:rPr lang="zh-CN" altLang="en-US" sz="1513" b="1" noProof="1">
                <a:latin typeface="造字工房悦黑演示版常规体" pitchFamily="50" charset="-122"/>
                <a:ea typeface="造字工房悦黑演示版常规体" pitchFamily="50" charset="-122"/>
              </a:rPr>
              <a:t>乘虚而入进行诈骗</a:t>
            </a:r>
            <a:endParaRPr lang="en-US" altLang="zh-CN" sz="1513" b="1" noProof="1">
              <a:latin typeface="造字工房悦黑演示版常规体" pitchFamily="50" charset="-122"/>
              <a:ea typeface="造字工房悦黑演示版常规体" pitchFamily="50" charset="-122"/>
            </a:endParaRPr>
          </a:p>
        </p:txBody>
      </p:sp>
      <p:sp>
        <p:nvSpPr>
          <p:cNvPr id="29" name="矩形 28">
            <a:extLst>
              <a:ext uri="{FF2B5EF4-FFF2-40B4-BE49-F238E27FC236}">
                <a16:creationId xmlns:a16="http://schemas.microsoft.com/office/drawing/2014/main" id="{F910618A-5C33-41C1-A905-0C24A5DF9214}"/>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0" name="文本框 37">
            <a:extLst>
              <a:ext uri="{FF2B5EF4-FFF2-40B4-BE49-F238E27FC236}">
                <a16:creationId xmlns:a16="http://schemas.microsoft.com/office/drawing/2014/main" id="{F06AF7CA-B5DE-44D0-AB37-D17006A411F6}"/>
              </a:ext>
            </a:extLst>
          </p:cNvPr>
          <p:cNvSpPr txBox="1"/>
          <p:nvPr/>
        </p:nvSpPr>
        <p:spPr>
          <a:xfrm>
            <a:off x="810430" y="339503"/>
            <a:ext cx="29725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个人信息泄露会有什么危害</a:t>
            </a:r>
          </a:p>
        </p:txBody>
      </p:sp>
      <p:sp>
        <p:nvSpPr>
          <p:cNvPr id="31" name="椭圆 30">
            <a:extLst>
              <a:ext uri="{FF2B5EF4-FFF2-40B4-BE49-F238E27FC236}">
                <a16:creationId xmlns:a16="http://schemas.microsoft.com/office/drawing/2014/main" id="{40FA2463-A8EC-4A0A-83D0-BE6784B6FB46}"/>
              </a:ext>
            </a:extLst>
          </p:cNvPr>
          <p:cNvSpPr/>
          <p:nvPr/>
        </p:nvSpPr>
        <p:spPr>
          <a:xfrm>
            <a:off x="5020885" y="3952605"/>
            <a:ext cx="243261" cy="243294"/>
          </a:xfrm>
          <a:prstGeom prst="ellipse">
            <a:avLst/>
          </a:prstGeom>
          <a:solidFill>
            <a:srgbClr val="2A93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51844" tIns="25922" rIns="51844" bIns="25922" rtlCol="0" anchor="ctr"/>
          <a:lstStyle/>
          <a:p>
            <a:pPr algn="ctr"/>
            <a:endParaRPr lang="zh-CN" altLang="en-US" sz="1019">
              <a:solidFill>
                <a:schemeClr val="tx1"/>
              </a:solidFill>
            </a:endParaRPr>
          </a:p>
        </p:txBody>
      </p:sp>
      <p:sp>
        <p:nvSpPr>
          <p:cNvPr id="32" name="矩形 31">
            <a:extLst>
              <a:ext uri="{FF2B5EF4-FFF2-40B4-BE49-F238E27FC236}">
                <a16:creationId xmlns:a16="http://schemas.microsoft.com/office/drawing/2014/main" id="{F841B2B6-658B-49A4-B3A9-734597E1ED25}"/>
              </a:ext>
            </a:extLst>
          </p:cNvPr>
          <p:cNvSpPr/>
          <p:nvPr/>
        </p:nvSpPr>
        <p:spPr>
          <a:xfrm>
            <a:off x="5958762" y="3160129"/>
            <a:ext cx="1736373" cy="365485"/>
          </a:xfrm>
          <a:prstGeom prst="rect">
            <a:avLst/>
          </a:prstGeom>
        </p:spPr>
        <p:txBody>
          <a:bodyPr wrap="none">
            <a:spAutoFit/>
          </a:bodyPr>
          <a:lstStyle/>
          <a:p>
            <a:pPr>
              <a:lnSpc>
                <a:spcPct val="130000"/>
              </a:lnSpc>
            </a:pPr>
            <a:r>
              <a:rPr lang="zh-CN" altLang="en-US" sz="1513" b="1" noProof="1">
                <a:latin typeface="造字工房悦黑演示版常规体" pitchFamily="50" charset="-122"/>
                <a:ea typeface="造字工房悦黑演示版常规体" pitchFamily="50" charset="-122"/>
              </a:rPr>
              <a:t>帐户钱款不翼而飞</a:t>
            </a:r>
            <a:endParaRPr lang="en-US" altLang="zh-CN" sz="1513" b="1" noProof="1">
              <a:latin typeface="造字工房悦黑演示版常规体" pitchFamily="50" charset="-122"/>
              <a:ea typeface="造字工房悦黑演示版常规体" pitchFamily="50" charset="-122"/>
            </a:endParaRPr>
          </a:p>
        </p:txBody>
      </p:sp>
      <p:sp>
        <p:nvSpPr>
          <p:cNvPr id="33" name="矩形 32">
            <a:extLst>
              <a:ext uri="{FF2B5EF4-FFF2-40B4-BE49-F238E27FC236}">
                <a16:creationId xmlns:a16="http://schemas.microsoft.com/office/drawing/2014/main" id="{D99ADBC3-4265-4C8D-B5D0-C906712C345D}"/>
              </a:ext>
            </a:extLst>
          </p:cNvPr>
          <p:cNvSpPr/>
          <p:nvPr/>
        </p:nvSpPr>
        <p:spPr>
          <a:xfrm>
            <a:off x="5589478" y="3934072"/>
            <a:ext cx="1736373" cy="365485"/>
          </a:xfrm>
          <a:prstGeom prst="rect">
            <a:avLst/>
          </a:prstGeom>
        </p:spPr>
        <p:txBody>
          <a:bodyPr wrap="none">
            <a:spAutoFit/>
          </a:bodyPr>
          <a:lstStyle/>
          <a:p>
            <a:pPr>
              <a:lnSpc>
                <a:spcPct val="130000"/>
              </a:lnSpc>
            </a:pPr>
            <a:r>
              <a:rPr lang="zh-CN" altLang="en-US" sz="1513" b="1" noProof="1">
                <a:latin typeface="造字工房悦黑演示版常规体" pitchFamily="50" charset="-122"/>
                <a:ea typeface="造字工房悦黑演示版常规体" pitchFamily="50" charset="-122"/>
              </a:rPr>
              <a:t>个人名誉无端受毁</a:t>
            </a:r>
            <a:endParaRPr lang="en-US" altLang="zh-CN" sz="1513" b="1" noProof="1">
              <a:latin typeface="造字工房悦黑演示版常规体" pitchFamily="50" charset="-122"/>
              <a:ea typeface="造字工房悦黑演示版常规体" pitchFamily="50" charset="-122"/>
            </a:endParaRPr>
          </a:p>
        </p:txBody>
      </p:sp>
    </p:spTree>
    <p:extLst>
      <p:ext uri="{BB962C8B-B14F-4D97-AF65-F5344CB8AC3E}">
        <p14:creationId xmlns:p14="http://schemas.microsoft.com/office/powerpoint/2010/main" val="1837736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Effect transition="in" filter="fade">
                                      <p:cBhvr>
                                        <p:cTn id="56" dur="500"/>
                                        <p:tgtEl>
                                          <p:spTgt spid="21"/>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animEffect transition="in" filter="fade">
                                      <p:cBhvr>
                                        <p:cTn id="61" dur="500"/>
                                        <p:tgtEl>
                                          <p:spTgt spid="22"/>
                                        </p:tgtEl>
                                      </p:cBhvr>
                                    </p:animEffect>
                                  </p:childTnLst>
                                </p:cTn>
                              </p:par>
                            </p:childTnLst>
                          </p:cTn>
                        </p:par>
                        <p:par>
                          <p:cTn id="62" fill="hold">
                            <p:stCondLst>
                              <p:cond delay="2700"/>
                            </p:stCondLst>
                            <p:childTnLst>
                              <p:par>
                                <p:cTn id="63" presetID="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par>
                                <p:cTn id="67" presetID="16" presetClass="entr" presetSubtype="21"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arn(inVertical)">
                                      <p:cBhvr>
                                        <p:cTn id="69" dur="500"/>
                                        <p:tgtEl>
                                          <p:spTgt spid="24"/>
                                        </p:tgtEl>
                                      </p:cBhvr>
                                    </p:animEffect>
                                  </p:childTnLst>
                                </p:cTn>
                              </p:par>
                              <p:par>
                                <p:cTn id="70" presetID="2" presetClass="entr" presetSubtype="8"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0-#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0-#ppt_w/2"/>
                                          </p:val>
                                        </p:tav>
                                        <p:tav tm="100000">
                                          <p:val>
                                            <p:strVal val="#ppt_x"/>
                                          </p:val>
                                        </p:tav>
                                      </p:tavLst>
                                    </p:anim>
                                    <p:anim calcmode="lin" valueType="num">
                                      <p:cBhvr additive="base">
                                        <p:cTn id="77" dur="500" fill="hold"/>
                                        <p:tgtEl>
                                          <p:spTgt spid="26"/>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0-#ppt_w/2"/>
                                          </p:val>
                                        </p:tav>
                                        <p:tav tm="100000">
                                          <p:val>
                                            <p:strVal val="#ppt_x"/>
                                          </p:val>
                                        </p:tav>
                                      </p:tavLst>
                                    </p:anim>
                                    <p:anim calcmode="lin" valueType="num">
                                      <p:cBhvr additive="base">
                                        <p:cTn id="81" dur="500" fill="hold"/>
                                        <p:tgtEl>
                                          <p:spTgt spid="27"/>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0-#ppt_w/2"/>
                                          </p:val>
                                        </p:tav>
                                        <p:tav tm="100000">
                                          <p:val>
                                            <p:strVal val="#ppt_x"/>
                                          </p:val>
                                        </p:tav>
                                      </p:tavLst>
                                    </p:anim>
                                    <p:anim calcmode="lin" valueType="num">
                                      <p:cBhvr additive="base">
                                        <p:cTn id="85" dur="500" fill="hold"/>
                                        <p:tgtEl>
                                          <p:spTgt spid="28"/>
                                        </p:tgtEl>
                                        <p:attrNameLst>
                                          <p:attrName>ppt_y</p:attrName>
                                        </p:attrNameLst>
                                      </p:cBhvr>
                                      <p:tavLst>
                                        <p:tav tm="0">
                                          <p:val>
                                            <p:strVal val="#ppt_y"/>
                                          </p:val>
                                        </p:tav>
                                        <p:tav tm="100000">
                                          <p:val>
                                            <p:strVal val="#ppt_y"/>
                                          </p:val>
                                        </p:tav>
                                      </p:tavLst>
                                    </p:anim>
                                  </p:childTnLst>
                                </p:cTn>
                              </p:par>
                              <p:par>
                                <p:cTn id="86" presetID="53" presetClass="entr" presetSubtype="16" fill="hold" grpId="0" nodeType="withEffect">
                                  <p:stCondLst>
                                    <p:cond delay="190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0-#ppt_w/2"/>
                                          </p:val>
                                        </p:tav>
                                        <p:tav tm="100000">
                                          <p:val>
                                            <p:strVal val="#ppt_x"/>
                                          </p:val>
                                        </p:tav>
                                      </p:tavLst>
                                    </p:anim>
                                    <p:anim calcmode="lin" valueType="num">
                                      <p:cBhvr additive="base">
                                        <p:cTn id="94" dur="500" fill="hold"/>
                                        <p:tgtEl>
                                          <p:spTgt spid="32"/>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0-#ppt_w/2"/>
                                          </p:val>
                                        </p:tav>
                                        <p:tav tm="100000">
                                          <p:val>
                                            <p:strVal val="#ppt_x"/>
                                          </p:val>
                                        </p:tav>
                                      </p:tavLst>
                                    </p:anim>
                                    <p:anim calcmode="lin" valueType="num">
                                      <p:cBhvr additive="base">
                                        <p:cTn id="9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1" grpId="0" animBg="1"/>
      <p:bldP spid="32" grpId="0"/>
      <p:bldP spid="3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66139" y="1304900"/>
            <a:ext cx="3183306" cy="335508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463120" y="2037004"/>
              <a:ext cx="9604930" cy="1095550"/>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电脑管家的系统保护界面，单击“</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更新”选项，可以直接调用</a:t>
              </a:r>
              <a:r>
                <a:rPr lang="en-US" altLang="zh-CN" sz="1500" dirty="0">
                  <a:solidFill>
                    <a:schemeClr val="tx1">
                      <a:lumMod val="85000"/>
                      <a:lumOff val="15000"/>
                    </a:schemeClr>
                  </a:solidFill>
                  <a:latin typeface="+mn-ea"/>
                </a:rPr>
                <a:t>Windows Update</a:t>
              </a:r>
              <a:r>
                <a:rPr lang="zh-CN" altLang="en-US" sz="1500" dirty="0">
                  <a:solidFill>
                    <a:schemeClr val="tx1">
                      <a:lumMod val="85000"/>
                      <a:lumOff val="15000"/>
                    </a:schemeClr>
                  </a:solidFill>
                  <a:latin typeface="+mn-ea"/>
                </a:rPr>
                <a:t>的功能，选择相应的系统安全项目、驱动程序等，单击“立即更新”按钮，进行在线更新。</a:t>
              </a:r>
            </a:p>
          </p:txBody>
        </p:sp>
      </p:grpSp>
      <p:pic>
        <p:nvPicPr>
          <p:cNvPr id="16" name="图片 15">
            <a:extLst>
              <a:ext uri="{FF2B5EF4-FFF2-40B4-BE49-F238E27FC236}">
                <a16:creationId xmlns:a16="http://schemas.microsoft.com/office/drawing/2014/main" id="{16223F07-73AD-4507-A0ED-7698E4D8764A}"/>
              </a:ext>
            </a:extLst>
          </p:cNvPr>
          <p:cNvPicPr/>
          <p:nvPr/>
        </p:nvPicPr>
        <p:blipFill>
          <a:blip r:embed="rId2"/>
          <a:stretch>
            <a:fillRect/>
          </a:stretch>
        </p:blipFill>
        <p:spPr>
          <a:xfrm>
            <a:off x="4005645" y="951570"/>
            <a:ext cx="4772684" cy="3935709"/>
          </a:xfrm>
          <a:prstGeom prst="rect">
            <a:avLst/>
          </a:prstGeom>
        </p:spPr>
      </p:pic>
    </p:spTree>
    <p:extLst>
      <p:ext uri="{BB962C8B-B14F-4D97-AF65-F5344CB8AC3E}">
        <p14:creationId xmlns:p14="http://schemas.microsoft.com/office/powerpoint/2010/main" val="29460127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402143" y="1304900"/>
            <a:ext cx="2981725" cy="335508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221936"/>
              <a:ext cx="9604930" cy="78739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3</a:t>
              </a: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电脑管家的系统保护界面，单击“浏览器保护”选项，可以选择是否锁定默认浏览器，防止恶意应用篡改默认浏览器设置。</a:t>
              </a:r>
            </a:p>
          </p:txBody>
        </p:sp>
      </p:grpSp>
      <p:pic>
        <p:nvPicPr>
          <p:cNvPr id="16" name="图片 15">
            <a:extLst>
              <a:ext uri="{FF2B5EF4-FFF2-40B4-BE49-F238E27FC236}">
                <a16:creationId xmlns:a16="http://schemas.microsoft.com/office/drawing/2014/main" id="{823E2C5A-4C0E-4503-904D-3F9B4EB2E83D}"/>
              </a:ext>
            </a:extLst>
          </p:cNvPr>
          <p:cNvPicPr/>
          <p:nvPr/>
        </p:nvPicPr>
        <p:blipFill>
          <a:blip r:embed="rId2"/>
          <a:stretch>
            <a:fillRect/>
          </a:stretch>
        </p:blipFill>
        <p:spPr>
          <a:xfrm>
            <a:off x="3809309" y="879562"/>
            <a:ext cx="4968552" cy="4098553"/>
          </a:xfrm>
          <a:prstGeom prst="rect">
            <a:avLst/>
          </a:prstGeom>
        </p:spPr>
      </p:pic>
    </p:spTree>
    <p:extLst>
      <p:ext uri="{BB962C8B-B14F-4D97-AF65-F5344CB8AC3E}">
        <p14:creationId xmlns:p14="http://schemas.microsoft.com/office/powerpoint/2010/main" val="8211170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402143" y="1304900"/>
            <a:ext cx="2981725" cy="335508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221936"/>
              <a:ext cx="9604930" cy="633316"/>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4</a:t>
              </a: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电脑管家的系统保护界面，单击“弹窗管理”选项，可以减少一些应用程序运行时的弹窗打扰。</a:t>
              </a:r>
            </a:p>
          </p:txBody>
        </p:sp>
      </p:grpSp>
      <p:pic>
        <p:nvPicPr>
          <p:cNvPr id="10" name="图片 9">
            <a:extLst>
              <a:ext uri="{FF2B5EF4-FFF2-40B4-BE49-F238E27FC236}">
                <a16:creationId xmlns:a16="http://schemas.microsoft.com/office/drawing/2014/main" id="{D6F68C30-A8D0-4575-8FB0-9E0696D17368}"/>
              </a:ext>
            </a:extLst>
          </p:cNvPr>
          <p:cNvPicPr/>
          <p:nvPr/>
        </p:nvPicPr>
        <p:blipFill>
          <a:blip r:embed="rId2"/>
          <a:stretch>
            <a:fillRect/>
          </a:stretch>
        </p:blipFill>
        <p:spPr>
          <a:xfrm>
            <a:off x="3788860" y="879562"/>
            <a:ext cx="4958219" cy="4109965"/>
          </a:xfrm>
          <a:prstGeom prst="rect">
            <a:avLst/>
          </a:prstGeom>
        </p:spPr>
      </p:pic>
    </p:spTree>
    <p:extLst>
      <p:ext uri="{BB962C8B-B14F-4D97-AF65-F5344CB8AC3E}">
        <p14:creationId xmlns:p14="http://schemas.microsoft.com/office/powerpoint/2010/main" val="26286505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id="{1A2DF5DE-1279-4E03-98B7-4DB2809A78AD}"/>
              </a:ext>
            </a:extLst>
          </p:cNvPr>
          <p:cNvSpPr txBox="1">
            <a:spLocks noChangeArrowheads="1"/>
          </p:cNvSpPr>
          <p:nvPr/>
        </p:nvSpPr>
        <p:spPr bwMode="auto">
          <a:xfrm>
            <a:off x="3347864"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网络安全</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id="{9FA6FE71-B37E-49E9-A5B8-33B52647027B}"/>
              </a:ext>
            </a:extLst>
          </p:cNvPr>
          <p:cNvSpPr txBox="1">
            <a:spLocks noChangeArrowheads="1"/>
          </p:cNvSpPr>
          <p:nvPr/>
        </p:nvSpPr>
        <p:spPr bwMode="auto">
          <a:xfrm>
            <a:off x="4680011"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防火墙技术</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网络安全</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4"/>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3678"/>
              <a:ext cx="9604929" cy="88204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随着计算机网络的发展，尤其是</a:t>
              </a:r>
              <a:r>
                <a:rPr lang="en-US" altLang="zh-CN" sz="1500" dirty="0">
                  <a:solidFill>
                    <a:schemeClr val="tx1">
                      <a:lumMod val="85000"/>
                      <a:lumOff val="15000"/>
                    </a:schemeClr>
                  </a:solidFill>
                  <a:latin typeface="+mn-ea"/>
                </a:rPr>
                <a:t>Internet</a:t>
              </a:r>
              <a:r>
                <a:rPr lang="zh-CN" altLang="en-US" sz="1500" dirty="0">
                  <a:solidFill>
                    <a:schemeClr val="tx1">
                      <a:lumMod val="85000"/>
                      <a:lumOff val="15000"/>
                    </a:schemeClr>
                  </a:solidFill>
                  <a:latin typeface="+mn-ea"/>
                </a:rPr>
                <a:t>的普及，计算机的应用更加广泛与深入，同时计算机系统的安全问题日益突出和复杂。一方面，网络系统提供了资源的共享性，提高了系统的可靠性，通过分散工作负荷提高了工作效率，并具有可扩充性。这些特点使得计算机网络应用深入到国民经济、国防、科技、教育等各个领域；另一方面，也正是这些特点，增加了网络系统的脆弱性和网络安全的复杂性，增加了网络受威胁和攻击的可能性。</a:t>
              </a:r>
            </a:p>
          </p:txBody>
        </p:sp>
      </p:grpSp>
    </p:spTree>
    <p:extLst>
      <p:ext uri="{BB962C8B-B14F-4D97-AF65-F5344CB8AC3E}">
        <p14:creationId xmlns:p14="http://schemas.microsoft.com/office/powerpoint/2010/main" val="28029881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）网络安全概述</a:t>
            </a:r>
          </a:p>
        </p:txBody>
      </p:sp>
      <p:grpSp>
        <p:nvGrpSpPr>
          <p:cNvPr id="19" name="Group 4">
            <a:extLst>
              <a:ext uri="{FF2B5EF4-FFF2-40B4-BE49-F238E27FC236}">
                <a16:creationId xmlns:a16="http://schemas.microsoft.com/office/drawing/2014/main" id="{788C2C5E-2DAD-4B85-9682-E681B3F89BCE}"/>
              </a:ext>
            </a:extLst>
          </p:cNvPr>
          <p:cNvGrpSpPr>
            <a:grpSpLocks noChangeAspect="1"/>
          </p:cNvGrpSpPr>
          <p:nvPr>
            <p:custDataLst>
              <p:tags r:id="rId1"/>
            </p:custDataLst>
          </p:nvPr>
        </p:nvGrpSpPr>
        <p:grpSpPr bwMode="auto">
          <a:xfrm>
            <a:off x="827998" y="2284007"/>
            <a:ext cx="369950" cy="344814"/>
            <a:chOff x="911" y="1810"/>
            <a:chExt cx="574" cy="535"/>
          </a:xfrm>
          <a:solidFill>
            <a:schemeClr val="accent2"/>
          </a:solidFill>
        </p:grpSpPr>
        <p:sp>
          <p:nvSpPr>
            <p:cNvPr id="20" name="Freeform 5">
              <a:extLst>
                <a:ext uri="{FF2B5EF4-FFF2-40B4-BE49-F238E27FC236}">
                  <a16:creationId xmlns:a16="http://schemas.microsoft.com/office/drawing/2014/main" id="{62F0CA7F-1769-4D78-AEE6-DAD7B9348FB1}"/>
                </a:ext>
              </a:extLst>
            </p:cNvPr>
            <p:cNvSpPr>
              <a:spLocks noEditPoints="1"/>
            </p:cNvSpPr>
            <p:nvPr>
              <p:custDataLst>
                <p:tags r:id="rId19"/>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1" name="Freeform 6">
              <a:extLst>
                <a:ext uri="{FF2B5EF4-FFF2-40B4-BE49-F238E27FC236}">
                  <a16:creationId xmlns:a16="http://schemas.microsoft.com/office/drawing/2014/main" id="{A5D299AA-600B-473C-9B8D-9695A169E182}"/>
                </a:ext>
              </a:extLst>
            </p:cNvPr>
            <p:cNvSpPr/>
            <p:nvPr>
              <p:custDataLst>
                <p:tags r:id="rId20"/>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2" name="Freeform 7">
              <a:extLst>
                <a:ext uri="{FF2B5EF4-FFF2-40B4-BE49-F238E27FC236}">
                  <a16:creationId xmlns:a16="http://schemas.microsoft.com/office/drawing/2014/main" id="{A537D266-1056-474D-91BC-A33373165500}"/>
                </a:ext>
              </a:extLst>
            </p:cNvPr>
            <p:cNvSpPr/>
            <p:nvPr>
              <p:custDataLst>
                <p:tags r:id="rId21"/>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3" name="Group 4">
            <a:extLst>
              <a:ext uri="{FF2B5EF4-FFF2-40B4-BE49-F238E27FC236}">
                <a16:creationId xmlns:a16="http://schemas.microsoft.com/office/drawing/2014/main" id="{82B90A22-2FAD-4E6F-92D8-DB1F7542A8B8}"/>
              </a:ext>
            </a:extLst>
          </p:cNvPr>
          <p:cNvGrpSpPr>
            <a:grpSpLocks noChangeAspect="1"/>
          </p:cNvGrpSpPr>
          <p:nvPr>
            <p:custDataLst>
              <p:tags r:id="rId2"/>
            </p:custDataLst>
          </p:nvPr>
        </p:nvGrpSpPr>
        <p:grpSpPr bwMode="auto">
          <a:xfrm>
            <a:off x="827998" y="3124410"/>
            <a:ext cx="369950" cy="344814"/>
            <a:chOff x="911" y="1810"/>
            <a:chExt cx="574" cy="535"/>
          </a:xfrm>
          <a:solidFill>
            <a:schemeClr val="accent3"/>
          </a:solidFill>
        </p:grpSpPr>
        <p:sp>
          <p:nvSpPr>
            <p:cNvPr id="24" name="Freeform 5">
              <a:extLst>
                <a:ext uri="{FF2B5EF4-FFF2-40B4-BE49-F238E27FC236}">
                  <a16:creationId xmlns:a16="http://schemas.microsoft.com/office/drawing/2014/main" id="{65F4CF3C-E883-4BE4-926C-F34E79E06F11}"/>
                </a:ext>
              </a:extLst>
            </p:cNvPr>
            <p:cNvSpPr>
              <a:spLocks noEditPoints="1"/>
            </p:cNvSpPr>
            <p:nvPr>
              <p:custDataLst>
                <p:tags r:id="rId16"/>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5" name="Freeform 6">
              <a:extLst>
                <a:ext uri="{FF2B5EF4-FFF2-40B4-BE49-F238E27FC236}">
                  <a16:creationId xmlns:a16="http://schemas.microsoft.com/office/drawing/2014/main" id="{AD9438CD-C5C0-420D-9339-D1C463F5091E}"/>
                </a:ext>
              </a:extLst>
            </p:cNvPr>
            <p:cNvSpPr/>
            <p:nvPr>
              <p:custDataLst>
                <p:tags r:id="rId17"/>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6" name="Freeform 7">
              <a:extLst>
                <a:ext uri="{FF2B5EF4-FFF2-40B4-BE49-F238E27FC236}">
                  <a16:creationId xmlns:a16="http://schemas.microsoft.com/office/drawing/2014/main" id="{B30832FB-9146-4CE8-8F96-99082A9463BA}"/>
                </a:ext>
              </a:extLst>
            </p:cNvPr>
            <p:cNvSpPr/>
            <p:nvPr>
              <p:custDataLst>
                <p:tags r:id="rId18"/>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7" name="Group 4">
            <a:extLst>
              <a:ext uri="{FF2B5EF4-FFF2-40B4-BE49-F238E27FC236}">
                <a16:creationId xmlns:a16="http://schemas.microsoft.com/office/drawing/2014/main" id="{807B821A-50F1-47B4-B14D-D25327A91D56}"/>
              </a:ext>
            </a:extLst>
          </p:cNvPr>
          <p:cNvGrpSpPr>
            <a:grpSpLocks noChangeAspect="1"/>
          </p:cNvGrpSpPr>
          <p:nvPr>
            <p:custDataLst>
              <p:tags r:id="rId3"/>
            </p:custDataLst>
          </p:nvPr>
        </p:nvGrpSpPr>
        <p:grpSpPr bwMode="auto">
          <a:xfrm>
            <a:off x="827998" y="3964814"/>
            <a:ext cx="369950" cy="344814"/>
            <a:chOff x="911" y="1810"/>
            <a:chExt cx="574" cy="535"/>
          </a:xfrm>
          <a:solidFill>
            <a:schemeClr val="accent4"/>
          </a:solidFill>
        </p:grpSpPr>
        <p:sp>
          <p:nvSpPr>
            <p:cNvPr id="28" name="Freeform 5">
              <a:extLst>
                <a:ext uri="{FF2B5EF4-FFF2-40B4-BE49-F238E27FC236}">
                  <a16:creationId xmlns:a16="http://schemas.microsoft.com/office/drawing/2014/main" id="{FC59ADB4-963B-48FC-9DB6-2B8D8A37D97E}"/>
                </a:ext>
              </a:extLst>
            </p:cNvPr>
            <p:cNvSpPr>
              <a:spLocks noEditPoints="1"/>
            </p:cNvSpPr>
            <p:nvPr>
              <p:custDataLst>
                <p:tags r:id="rId13"/>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9" name="Freeform 6">
              <a:extLst>
                <a:ext uri="{FF2B5EF4-FFF2-40B4-BE49-F238E27FC236}">
                  <a16:creationId xmlns:a16="http://schemas.microsoft.com/office/drawing/2014/main" id="{7ED1EC82-3EB7-4E63-82C2-C5FABD686B33}"/>
                </a:ext>
              </a:extLst>
            </p:cNvPr>
            <p:cNvSpPr/>
            <p:nvPr>
              <p:custDataLst>
                <p:tags r:id="rId14"/>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0" name="Freeform 7">
              <a:extLst>
                <a:ext uri="{FF2B5EF4-FFF2-40B4-BE49-F238E27FC236}">
                  <a16:creationId xmlns:a16="http://schemas.microsoft.com/office/drawing/2014/main" id="{8FFCE123-82FA-445A-AD6E-519EF664FF0A}"/>
                </a:ext>
              </a:extLst>
            </p:cNvPr>
            <p:cNvSpPr/>
            <p:nvPr>
              <p:custDataLst>
                <p:tags r:id="rId15"/>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2" name="TextBox 21">
            <a:extLst>
              <a:ext uri="{FF2B5EF4-FFF2-40B4-BE49-F238E27FC236}">
                <a16:creationId xmlns:a16="http://schemas.microsoft.com/office/drawing/2014/main" id="{386EBC59-8382-4B30-BAD9-029AC767E3F8}"/>
              </a:ext>
            </a:extLst>
          </p:cNvPr>
          <p:cNvSpPr txBox="1"/>
          <p:nvPr>
            <p:custDataLst>
              <p:tags r:id="rId4"/>
            </p:custDataLst>
          </p:nvPr>
        </p:nvSpPr>
        <p:spPr>
          <a:xfrm>
            <a:off x="1317559" y="2120052"/>
            <a:ext cx="4832211" cy="722352"/>
          </a:xfrm>
          <a:prstGeom prst="rect">
            <a:avLst/>
          </a:prstGeom>
          <a:noFill/>
        </p:spPr>
        <p:txBody>
          <a:bodyPr wrap="square" rtlCol="0" anchor="ctr">
            <a:norm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软件和数据的完整性：是指保护网络系统中存储和传输的软件（程序）与数据不被非法操作，即保证数据不被插入、替换和删除，数据分组不丢失、乱序，数据库中的数据或系统中的程序不被破坏等；</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3" name="TextBox 21">
            <a:extLst>
              <a:ext uri="{FF2B5EF4-FFF2-40B4-BE49-F238E27FC236}">
                <a16:creationId xmlns:a16="http://schemas.microsoft.com/office/drawing/2014/main" id="{4A40BCD2-19EA-440E-94D6-ECBE331BBF0A}"/>
              </a:ext>
            </a:extLst>
          </p:cNvPr>
          <p:cNvSpPr txBox="1"/>
          <p:nvPr>
            <p:custDataLst>
              <p:tags r:id="rId5"/>
            </p:custDataLst>
          </p:nvPr>
        </p:nvSpPr>
        <p:spPr>
          <a:xfrm>
            <a:off x="1315824" y="2909538"/>
            <a:ext cx="4868215" cy="722352"/>
          </a:xfrm>
          <a:prstGeom prst="rect">
            <a:avLst/>
          </a:prstGeom>
          <a:noFill/>
        </p:spPr>
        <p:txBody>
          <a:bodyPr wrap="square" rtlCol="0" anchor="ctr">
            <a:no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软件和数据的可用性：是指在保证软件和数据完整的同时，还要能使其被正常利用和操作；</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4" name="TextBox 21">
            <a:extLst>
              <a:ext uri="{FF2B5EF4-FFF2-40B4-BE49-F238E27FC236}">
                <a16:creationId xmlns:a16="http://schemas.microsoft.com/office/drawing/2014/main" id="{6577C97A-3666-4833-8B20-EECF10BDC608}"/>
              </a:ext>
            </a:extLst>
          </p:cNvPr>
          <p:cNvSpPr txBox="1"/>
          <p:nvPr>
            <p:custDataLst>
              <p:tags r:id="rId6"/>
            </p:custDataLst>
          </p:nvPr>
        </p:nvSpPr>
        <p:spPr>
          <a:xfrm>
            <a:off x="1312964" y="3749942"/>
            <a:ext cx="4832211" cy="722352"/>
          </a:xfrm>
          <a:prstGeom prst="rect">
            <a:avLst/>
          </a:prstGeom>
          <a:noFill/>
        </p:spPr>
        <p:txBody>
          <a:bodyPr wrap="square" rtlCol="0" anchor="ctr">
            <a:noAutofit/>
          </a:bodyPr>
          <a:lstStyle/>
          <a:p>
            <a:pPr algn="just">
              <a:lnSpc>
                <a:spcPct val="140000"/>
              </a:lnSpc>
            </a:pPr>
            <a:r>
              <a:rPr lang="zh-CN" altLang="en-US" sz="1200" dirty="0">
                <a:latin typeface="思源黑体 CN Medium" panose="020B0600000000000000" pitchFamily="34" charset="-122"/>
                <a:ea typeface="思源黑体 CN Medium" panose="020B0600000000000000" pitchFamily="34" charset="-122"/>
                <a:sym typeface="+mn-ea"/>
              </a:rPr>
              <a:t>软件和数据的保密性：主要是利用密码技术对软件和数据进行加密处理，保证在系统中存储和网络上传输的软件和数据不被无关人员识别。</a:t>
            </a:r>
            <a:endParaRPr lang="zh-CN" altLang="en-US" sz="1200" spc="40" dirty="0">
              <a:solidFill>
                <a:schemeClr val="dk1">
                  <a:lumMod val="75000"/>
                  <a:lumOff val="25000"/>
                </a:schemeClr>
              </a:solidFill>
              <a:effectLst/>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grpSp>
        <p:nvGrpSpPr>
          <p:cNvPr id="35" name="Group 4">
            <a:extLst>
              <a:ext uri="{FF2B5EF4-FFF2-40B4-BE49-F238E27FC236}">
                <a16:creationId xmlns:a16="http://schemas.microsoft.com/office/drawing/2014/main" id="{46DD7C30-21AE-4891-98A4-9737101A8479}"/>
              </a:ext>
            </a:extLst>
          </p:cNvPr>
          <p:cNvGrpSpPr>
            <a:grpSpLocks noChangeAspect="1"/>
          </p:cNvGrpSpPr>
          <p:nvPr>
            <p:custDataLst>
              <p:tags r:id="rId7"/>
            </p:custDataLst>
          </p:nvPr>
        </p:nvGrpSpPr>
        <p:grpSpPr bwMode="auto">
          <a:xfrm>
            <a:off x="827584" y="1443604"/>
            <a:ext cx="369950" cy="344814"/>
            <a:chOff x="911" y="1810"/>
            <a:chExt cx="574" cy="535"/>
          </a:xfrm>
          <a:solidFill>
            <a:schemeClr val="accent1"/>
          </a:solidFill>
        </p:grpSpPr>
        <p:sp>
          <p:nvSpPr>
            <p:cNvPr id="36" name="Freeform 5">
              <a:extLst>
                <a:ext uri="{FF2B5EF4-FFF2-40B4-BE49-F238E27FC236}">
                  <a16:creationId xmlns:a16="http://schemas.microsoft.com/office/drawing/2014/main" id="{BED7DBB9-68E5-4229-AB92-56F2F090E43D}"/>
                </a:ext>
              </a:extLst>
            </p:cNvPr>
            <p:cNvSpPr>
              <a:spLocks noEditPoints="1"/>
            </p:cNvSpPr>
            <p:nvPr>
              <p:custDataLst>
                <p:tags r:id="rId10"/>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7" name="Freeform 6">
              <a:extLst>
                <a:ext uri="{FF2B5EF4-FFF2-40B4-BE49-F238E27FC236}">
                  <a16:creationId xmlns:a16="http://schemas.microsoft.com/office/drawing/2014/main" id="{4290CFBF-36D9-409D-B9AD-A75A56C231E2}"/>
                </a:ext>
              </a:extLst>
            </p:cNvPr>
            <p:cNvSpPr/>
            <p:nvPr>
              <p:custDataLst>
                <p:tags r:id="rId11"/>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8" name="Freeform 7">
              <a:extLst>
                <a:ext uri="{FF2B5EF4-FFF2-40B4-BE49-F238E27FC236}">
                  <a16:creationId xmlns:a16="http://schemas.microsoft.com/office/drawing/2014/main" id="{B8FBD8FF-B829-4DDD-953E-20B245A5A6D5}"/>
                </a:ext>
              </a:extLst>
            </p:cNvPr>
            <p:cNvSpPr/>
            <p:nvPr>
              <p:custDataLst>
                <p:tags r:id="rId12"/>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9" name="TextBox 21">
            <a:extLst>
              <a:ext uri="{FF2B5EF4-FFF2-40B4-BE49-F238E27FC236}">
                <a16:creationId xmlns:a16="http://schemas.microsoft.com/office/drawing/2014/main" id="{B014DAB8-0ED3-41EF-8F7C-A97ECCE2DDBE}"/>
              </a:ext>
            </a:extLst>
          </p:cNvPr>
          <p:cNvSpPr txBox="1"/>
          <p:nvPr>
            <p:custDataLst>
              <p:tags r:id="rId8"/>
            </p:custDataLst>
          </p:nvPr>
        </p:nvSpPr>
        <p:spPr>
          <a:xfrm>
            <a:off x="1317559" y="1275606"/>
            <a:ext cx="4868215" cy="730438"/>
          </a:xfrm>
          <a:prstGeom prst="rect">
            <a:avLst/>
          </a:prstGeom>
          <a:noFill/>
        </p:spPr>
        <p:txBody>
          <a:bodyPr wrap="square" rtlCol="0" anchor="ctr">
            <a:normAutofit/>
          </a:bodyPr>
          <a:lstStyle/>
          <a:p>
            <a:pPr marL="0" lvl="0" indent="0" algn="l">
              <a:lnSpc>
                <a:spcPct val="12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网络系统的可靠性：是指保证网络系统不因各种因素的影响而中断正常工作；</a:t>
            </a:r>
            <a:endParaRPr lang="zh-CN" altLang="en-US" sz="1200" spc="12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40" name="椭圆 39">
            <a:extLst>
              <a:ext uri="{FF2B5EF4-FFF2-40B4-BE49-F238E27FC236}">
                <a16:creationId xmlns:a16="http://schemas.microsoft.com/office/drawing/2014/main" id="{07C48EF2-925D-437F-B208-769861751DCC}"/>
              </a:ext>
            </a:extLst>
          </p:cNvPr>
          <p:cNvSpPr/>
          <p:nvPr/>
        </p:nvSpPr>
        <p:spPr>
          <a:xfrm>
            <a:off x="6507306" y="1608901"/>
            <a:ext cx="2329346" cy="23293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itle 6">
            <a:extLst>
              <a:ext uri="{FF2B5EF4-FFF2-40B4-BE49-F238E27FC236}">
                <a16:creationId xmlns:a16="http://schemas.microsoft.com/office/drawing/2014/main" id="{D23D0459-F627-45A5-8509-777A3C25DF5E}"/>
              </a:ext>
            </a:extLst>
          </p:cNvPr>
          <p:cNvSpPr txBox="1"/>
          <p:nvPr>
            <p:custDataLst>
              <p:tags r:id="rId9"/>
            </p:custDataLst>
          </p:nvPr>
        </p:nvSpPr>
        <p:spPr>
          <a:xfrm>
            <a:off x="6767053" y="2386421"/>
            <a:ext cx="1809852" cy="774306"/>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fontAlgn="auto">
              <a:lnSpc>
                <a:spcPct val="120000"/>
              </a:lnSpc>
              <a:spcBef>
                <a:spcPts val="0"/>
              </a:spcBef>
              <a:spcAft>
                <a:spcPts val="800"/>
              </a:spcAft>
              <a:buSzPct val="100000"/>
              <a:buNone/>
            </a:pP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网络安全的</a:t>
            </a:r>
            <a:endParaRPr lang="en-US" altLang="zh-CN"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a:p>
            <a:pPr marL="0" indent="0" algn="ctr" fontAlgn="auto">
              <a:lnSpc>
                <a:spcPct val="120000"/>
              </a:lnSpc>
              <a:spcBef>
                <a:spcPts val="0"/>
              </a:spcBef>
              <a:spcAft>
                <a:spcPts val="800"/>
              </a:spcAft>
              <a:buSzPct val="100000"/>
              <a:buNone/>
            </a:pP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概念</a:t>
            </a:r>
          </a:p>
        </p:txBody>
      </p:sp>
    </p:spTree>
    <p:extLst>
      <p:ext uri="{BB962C8B-B14F-4D97-AF65-F5344CB8AC3E}">
        <p14:creationId xmlns:p14="http://schemas.microsoft.com/office/powerpoint/2010/main" val="2702557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）网络安全概述</a:t>
            </a:r>
          </a:p>
        </p:txBody>
      </p:sp>
      <p:grpSp>
        <p:nvGrpSpPr>
          <p:cNvPr id="19" name="Group 4">
            <a:extLst>
              <a:ext uri="{FF2B5EF4-FFF2-40B4-BE49-F238E27FC236}">
                <a16:creationId xmlns:a16="http://schemas.microsoft.com/office/drawing/2014/main" id="{788C2C5E-2DAD-4B85-9682-E681B3F89BCE}"/>
              </a:ext>
            </a:extLst>
          </p:cNvPr>
          <p:cNvGrpSpPr>
            <a:grpSpLocks noChangeAspect="1"/>
          </p:cNvGrpSpPr>
          <p:nvPr>
            <p:custDataLst>
              <p:tags r:id="rId1"/>
            </p:custDataLst>
          </p:nvPr>
        </p:nvGrpSpPr>
        <p:grpSpPr bwMode="auto">
          <a:xfrm>
            <a:off x="827998" y="2284007"/>
            <a:ext cx="369950" cy="344814"/>
            <a:chOff x="911" y="1810"/>
            <a:chExt cx="574" cy="535"/>
          </a:xfrm>
          <a:solidFill>
            <a:schemeClr val="accent2"/>
          </a:solidFill>
        </p:grpSpPr>
        <p:sp>
          <p:nvSpPr>
            <p:cNvPr id="20" name="Freeform 5">
              <a:extLst>
                <a:ext uri="{FF2B5EF4-FFF2-40B4-BE49-F238E27FC236}">
                  <a16:creationId xmlns:a16="http://schemas.microsoft.com/office/drawing/2014/main" id="{62F0CA7F-1769-4D78-AEE6-DAD7B9348FB1}"/>
                </a:ext>
              </a:extLst>
            </p:cNvPr>
            <p:cNvSpPr>
              <a:spLocks noEditPoints="1"/>
            </p:cNvSpPr>
            <p:nvPr>
              <p:custDataLst>
                <p:tags r:id="rId19"/>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1" name="Freeform 6">
              <a:extLst>
                <a:ext uri="{FF2B5EF4-FFF2-40B4-BE49-F238E27FC236}">
                  <a16:creationId xmlns:a16="http://schemas.microsoft.com/office/drawing/2014/main" id="{A5D299AA-600B-473C-9B8D-9695A169E182}"/>
                </a:ext>
              </a:extLst>
            </p:cNvPr>
            <p:cNvSpPr/>
            <p:nvPr>
              <p:custDataLst>
                <p:tags r:id="rId20"/>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2" name="Freeform 7">
              <a:extLst>
                <a:ext uri="{FF2B5EF4-FFF2-40B4-BE49-F238E27FC236}">
                  <a16:creationId xmlns:a16="http://schemas.microsoft.com/office/drawing/2014/main" id="{A537D266-1056-474D-91BC-A33373165500}"/>
                </a:ext>
              </a:extLst>
            </p:cNvPr>
            <p:cNvSpPr/>
            <p:nvPr>
              <p:custDataLst>
                <p:tags r:id="rId21"/>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3" name="Group 4">
            <a:extLst>
              <a:ext uri="{FF2B5EF4-FFF2-40B4-BE49-F238E27FC236}">
                <a16:creationId xmlns:a16="http://schemas.microsoft.com/office/drawing/2014/main" id="{82B90A22-2FAD-4E6F-92D8-DB1F7542A8B8}"/>
              </a:ext>
            </a:extLst>
          </p:cNvPr>
          <p:cNvGrpSpPr>
            <a:grpSpLocks noChangeAspect="1"/>
          </p:cNvGrpSpPr>
          <p:nvPr>
            <p:custDataLst>
              <p:tags r:id="rId2"/>
            </p:custDataLst>
          </p:nvPr>
        </p:nvGrpSpPr>
        <p:grpSpPr bwMode="auto">
          <a:xfrm>
            <a:off x="827998" y="3124410"/>
            <a:ext cx="369950" cy="344814"/>
            <a:chOff x="911" y="1810"/>
            <a:chExt cx="574" cy="535"/>
          </a:xfrm>
          <a:solidFill>
            <a:schemeClr val="accent3"/>
          </a:solidFill>
        </p:grpSpPr>
        <p:sp>
          <p:nvSpPr>
            <p:cNvPr id="24" name="Freeform 5">
              <a:extLst>
                <a:ext uri="{FF2B5EF4-FFF2-40B4-BE49-F238E27FC236}">
                  <a16:creationId xmlns:a16="http://schemas.microsoft.com/office/drawing/2014/main" id="{65F4CF3C-E883-4BE4-926C-F34E79E06F11}"/>
                </a:ext>
              </a:extLst>
            </p:cNvPr>
            <p:cNvSpPr>
              <a:spLocks noEditPoints="1"/>
            </p:cNvSpPr>
            <p:nvPr>
              <p:custDataLst>
                <p:tags r:id="rId16"/>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5" name="Freeform 6">
              <a:extLst>
                <a:ext uri="{FF2B5EF4-FFF2-40B4-BE49-F238E27FC236}">
                  <a16:creationId xmlns:a16="http://schemas.microsoft.com/office/drawing/2014/main" id="{AD9438CD-C5C0-420D-9339-D1C463F5091E}"/>
                </a:ext>
              </a:extLst>
            </p:cNvPr>
            <p:cNvSpPr/>
            <p:nvPr>
              <p:custDataLst>
                <p:tags r:id="rId17"/>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6" name="Freeform 7">
              <a:extLst>
                <a:ext uri="{FF2B5EF4-FFF2-40B4-BE49-F238E27FC236}">
                  <a16:creationId xmlns:a16="http://schemas.microsoft.com/office/drawing/2014/main" id="{B30832FB-9146-4CE8-8F96-99082A9463BA}"/>
                </a:ext>
              </a:extLst>
            </p:cNvPr>
            <p:cNvSpPr/>
            <p:nvPr>
              <p:custDataLst>
                <p:tags r:id="rId18"/>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7" name="Group 4">
            <a:extLst>
              <a:ext uri="{FF2B5EF4-FFF2-40B4-BE49-F238E27FC236}">
                <a16:creationId xmlns:a16="http://schemas.microsoft.com/office/drawing/2014/main" id="{807B821A-50F1-47B4-B14D-D25327A91D56}"/>
              </a:ext>
            </a:extLst>
          </p:cNvPr>
          <p:cNvGrpSpPr>
            <a:grpSpLocks noChangeAspect="1"/>
          </p:cNvGrpSpPr>
          <p:nvPr>
            <p:custDataLst>
              <p:tags r:id="rId3"/>
            </p:custDataLst>
          </p:nvPr>
        </p:nvGrpSpPr>
        <p:grpSpPr bwMode="auto">
          <a:xfrm>
            <a:off x="827998" y="3964814"/>
            <a:ext cx="369950" cy="344814"/>
            <a:chOff x="911" y="1810"/>
            <a:chExt cx="574" cy="535"/>
          </a:xfrm>
          <a:solidFill>
            <a:schemeClr val="accent4"/>
          </a:solidFill>
        </p:grpSpPr>
        <p:sp>
          <p:nvSpPr>
            <p:cNvPr id="28" name="Freeform 5">
              <a:extLst>
                <a:ext uri="{FF2B5EF4-FFF2-40B4-BE49-F238E27FC236}">
                  <a16:creationId xmlns:a16="http://schemas.microsoft.com/office/drawing/2014/main" id="{FC59ADB4-963B-48FC-9DB6-2B8D8A37D97E}"/>
                </a:ext>
              </a:extLst>
            </p:cNvPr>
            <p:cNvSpPr>
              <a:spLocks noEditPoints="1"/>
            </p:cNvSpPr>
            <p:nvPr>
              <p:custDataLst>
                <p:tags r:id="rId13"/>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9" name="Freeform 6">
              <a:extLst>
                <a:ext uri="{FF2B5EF4-FFF2-40B4-BE49-F238E27FC236}">
                  <a16:creationId xmlns:a16="http://schemas.microsoft.com/office/drawing/2014/main" id="{7ED1EC82-3EB7-4E63-82C2-C5FABD686B33}"/>
                </a:ext>
              </a:extLst>
            </p:cNvPr>
            <p:cNvSpPr/>
            <p:nvPr>
              <p:custDataLst>
                <p:tags r:id="rId14"/>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0" name="Freeform 7">
              <a:extLst>
                <a:ext uri="{FF2B5EF4-FFF2-40B4-BE49-F238E27FC236}">
                  <a16:creationId xmlns:a16="http://schemas.microsoft.com/office/drawing/2014/main" id="{8FFCE123-82FA-445A-AD6E-519EF664FF0A}"/>
                </a:ext>
              </a:extLst>
            </p:cNvPr>
            <p:cNvSpPr/>
            <p:nvPr>
              <p:custDataLst>
                <p:tags r:id="rId15"/>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2" name="TextBox 21">
            <a:extLst>
              <a:ext uri="{FF2B5EF4-FFF2-40B4-BE49-F238E27FC236}">
                <a16:creationId xmlns:a16="http://schemas.microsoft.com/office/drawing/2014/main" id="{386EBC59-8382-4B30-BAD9-029AC767E3F8}"/>
              </a:ext>
            </a:extLst>
          </p:cNvPr>
          <p:cNvSpPr txBox="1"/>
          <p:nvPr>
            <p:custDataLst>
              <p:tags r:id="rId4"/>
            </p:custDataLst>
          </p:nvPr>
        </p:nvSpPr>
        <p:spPr>
          <a:xfrm>
            <a:off x="1317559" y="2120052"/>
            <a:ext cx="4832211" cy="722352"/>
          </a:xfrm>
          <a:prstGeom prst="rect">
            <a:avLst/>
          </a:prstGeom>
          <a:noFill/>
        </p:spPr>
        <p:txBody>
          <a:bodyPr wrap="square" rtlCol="0" anchor="ctr">
            <a:norm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软件和数据的完整性：是指保护网络系统中存储和传输的软件（程序）与数据不被非法操作，即保证数据不被插入、替换和删除，数据分组不丢失、乱序，数据库中的数据或系统中的程序不被破坏等；</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3" name="TextBox 21">
            <a:extLst>
              <a:ext uri="{FF2B5EF4-FFF2-40B4-BE49-F238E27FC236}">
                <a16:creationId xmlns:a16="http://schemas.microsoft.com/office/drawing/2014/main" id="{4A40BCD2-19EA-440E-94D6-ECBE331BBF0A}"/>
              </a:ext>
            </a:extLst>
          </p:cNvPr>
          <p:cNvSpPr txBox="1"/>
          <p:nvPr>
            <p:custDataLst>
              <p:tags r:id="rId5"/>
            </p:custDataLst>
          </p:nvPr>
        </p:nvSpPr>
        <p:spPr>
          <a:xfrm>
            <a:off x="1315824" y="2909538"/>
            <a:ext cx="4868215" cy="722352"/>
          </a:xfrm>
          <a:prstGeom prst="rect">
            <a:avLst/>
          </a:prstGeom>
          <a:noFill/>
        </p:spPr>
        <p:txBody>
          <a:bodyPr wrap="square" rtlCol="0" anchor="ctr">
            <a:no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软件和数据的可用性：是指在保证软件和数据完整的同时，还要能使其被正常利用和操作；</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4" name="TextBox 21">
            <a:extLst>
              <a:ext uri="{FF2B5EF4-FFF2-40B4-BE49-F238E27FC236}">
                <a16:creationId xmlns:a16="http://schemas.microsoft.com/office/drawing/2014/main" id="{6577C97A-3666-4833-8B20-EECF10BDC608}"/>
              </a:ext>
            </a:extLst>
          </p:cNvPr>
          <p:cNvSpPr txBox="1"/>
          <p:nvPr>
            <p:custDataLst>
              <p:tags r:id="rId6"/>
            </p:custDataLst>
          </p:nvPr>
        </p:nvSpPr>
        <p:spPr>
          <a:xfrm>
            <a:off x="1312964" y="3749942"/>
            <a:ext cx="4832211" cy="722352"/>
          </a:xfrm>
          <a:prstGeom prst="rect">
            <a:avLst/>
          </a:prstGeom>
          <a:noFill/>
        </p:spPr>
        <p:txBody>
          <a:bodyPr wrap="square" rtlCol="0" anchor="ctr">
            <a:noAutofit/>
          </a:bodyPr>
          <a:lstStyle/>
          <a:p>
            <a:pPr algn="just">
              <a:lnSpc>
                <a:spcPct val="140000"/>
              </a:lnSpc>
            </a:pPr>
            <a:r>
              <a:rPr lang="zh-CN" altLang="en-US" sz="1200" dirty="0">
                <a:latin typeface="思源黑体 CN Medium" panose="020B0600000000000000" pitchFamily="34" charset="-122"/>
                <a:ea typeface="思源黑体 CN Medium" panose="020B0600000000000000" pitchFamily="34" charset="-122"/>
                <a:sym typeface="+mn-ea"/>
              </a:rPr>
              <a:t>软件和数据的保密性：主要是利用密码技术对软件和数据进行加密处理，保证在系统中存储和网络上传输的软件和数据不被无关人员识别。</a:t>
            </a:r>
            <a:endParaRPr lang="zh-CN" altLang="en-US" sz="1200" spc="40" dirty="0">
              <a:solidFill>
                <a:schemeClr val="dk1">
                  <a:lumMod val="75000"/>
                  <a:lumOff val="25000"/>
                </a:schemeClr>
              </a:solidFill>
              <a:effectLst/>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grpSp>
        <p:nvGrpSpPr>
          <p:cNvPr id="35" name="Group 4">
            <a:extLst>
              <a:ext uri="{FF2B5EF4-FFF2-40B4-BE49-F238E27FC236}">
                <a16:creationId xmlns:a16="http://schemas.microsoft.com/office/drawing/2014/main" id="{46DD7C30-21AE-4891-98A4-9737101A8479}"/>
              </a:ext>
            </a:extLst>
          </p:cNvPr>
          <p:cNvGrpSpPr>
            <a:grpSpLocks noChangeAspect="1"/>
          </p:cNvGrpSpPr>
          <p:nvPr>
            <p:custDataLst>
              <p:tags r:id="rId7"/>
            </p:custDataLst>
          </p:nvPr>
        </p:nvGrpSpPr>
        <p:grpSpPr bwMode="auto">
          <a:xfrm>
            <a:off x="827584" y="1443604"/>
            <a:ext cx="369950" cy="344814"/>
            <a:chOff x="911" y="1810"/>
            <a:chExt cx="574" cy="535"/>
          </a:xfrm>
          <a:solidFill>
            <a:schemeClr val="accent1"/>
          </a:solidFill>
        </p:grpSpPr>
        <p:sp>
          <p:nvSpPr>
            <p:cNvPr id="36" name="Freeform 5">
              <a:extLst>
                <a:ext uri="{FF2B5EF4-FFF2-40B4-BE49-F238E27FC236}">
                  <a16:creationId xmlns:a16="http://schemas.microsoft.com/office/drawing/2014/main" id="{BED7DBB9-68E5-4229-AB92-56F2F090E43D}"/>
                </a:ext>
              </a:extLst>
            </p:cNvPr>
            <p:cNvSpPr>
              <a:spLocks noEditPoints="1"/>
            </p:cNvSpPr>
            <p:nvPr>
              <p:custDataLst>
                <p:tags r:id="rId10"/>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7" name="Freeform 6">
              <a:extLst>
                <a:ext uri="{FF2B5EF4-FFF2-40B4-BE49-F238E27FC236}">
                  <a16:creationId xmlns:a16="http://schemas.microsoft.com/office/drawing/2014/main" id="{4290CFBF-36D9-409D-B9AD-A75A56C231E2}"/>
                </a:ext>
              </a:extLst>
            </p:cNvPr>
            <p:cNvSpPr/>
            <p:nvPr>
              <p:custDataLst>
                <p:tags r:id="rId11"/>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8" name="Freeform 7">
              <a:extLst>
                <a:ext uri="{FF2B5EF4-FFF2-40B4-BE49-F238E27FC236}">
                  <a16:creationId xmlns:a16="http://schemas.microsoft.com/office/drawing/2014/main" id="{B8FBD8FF-B829-4DDD-953E-20B245A5A6D5}"/>
                </a:ext>
              </a:extLst>
            </p:cNvPr>
            <p:cNvSpPr/>
            <p:nvPr>
              <p:custDataLst>
                <p:tags r:id="rId12"/>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9" name="TextBox 21">
            <a:extLst>
              <a:ext uri="{FF2B5EF4-FFF2-40B4-BE49-F238E27FC236}">
                <a16:creationId xmlns:a16="http://schemas.microsoft.com/office/drawing/2014/main" id="{B014DAB8-0ED3-41EF-8F7C-A97ECCE2DDBE}"/>
              </a:ext>
            </a:extLst>
          </p:cNvPr>
          <p:cNvSpPr txBox="1"/>
          <p:nvPr>
            <p:custDataLst>
              <p:tags r:id="rId8"/>
            </p:custDataLst>
          </p:nvPr>
        </p:nvSpPr>
        <p:spPr>
          <a:xfrm>
            <a:off x="1317559" y="1275606"/>
            <a:ext cx="4868215" cy="730438"/>
          </a:xfrm>
          <a:prstGeom prst="rect">
            <a:avLst/>
          </a:prstGeom>
          <a:noFill/>
        </p:spPr>
        <p:txBody>
          <a:bodyPr wrap="square" rtlCol="0" anchor="ctr">
            <a:normAutofit/>
          </a:bodyPr>
          <a:lstStyle/>
          <a:p>
            <a:pPr marL="0" lvl="0" indent="0" algn="l">
              <a:lnSpc>
                <a:spcPct val="12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网络系统的可靠性：是指保证网络系统不因各种因素的影响而中断正常工作；</a:t>
            </a:r>
            <a:endParaRPr lang="zh-CN" altLang="en-US" sz="1200" spc="12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40" name="椭圆 39">
            <a:extLst>
              <a:ext uri="{FF2B5EF4-FFF2-40B4-BE49-F238E27FC236}">
                <a16:creationId xmlns:a16="http://schemas.microsoft.com/office/drawing/2014/main" id="{07C48EF2-925D-437F-B208-769861751DCC}"/>
              </a:ext>
            </a:extLst>
          </p:cNvPr>
          <p:cNvSpPr/>
          <p:nvPr/>
        </p:nvSpPr>
        <p:spPr>
          <a:xfrm>
            <a:off x="6507306" y="1608901"/>
            <a:ext cx="2329346" cy="23293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itle 6">
            <a:extLst>
              <a:ext uri="{FF2B5EF4-FFF2-40B4-BE49-F238E27FC236}">
                <a16:creationId xmlns:a16="http://schemas.microsoft.com/office/drawing/2014/main" id="{D23D0459-F627-45A5-8509-777A3C25DF5E}"/>
              </a:ext>
            </a:extLst>
          </p:cNvPr>
          <p:cNvSpPr txBox="1"/>
          <p:nvPr>
            <p:custDataLst>
              <p:tags r:id="rId9"/>
            </p:custDataLst>
          </p:nvPr>
        </p:nvSpPr>
        <p:spPr>
          <a:xfrm>
            <a:off x="6767053" y="2331427"/>
            <a:ext cx="1809852" cy="8842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fontAlgn="auto">
              <a:lnSpc>
                <a:spcPct val="120000"/>
              </a:lnSpc>
              <a:spcBef>
                <a:spcPts val="0"/>
              </a:spcBef>
              <a:spcAft>
                <a:spcPts val="800"/>
              </a:spcAft>
              <a:buSzPct val="100000"/>
              <a:buNone/>
            </a:pP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a:t>
            </a:r>
            <a:r>
              <a:rPr lang="en-US" altLang="zh-CN"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1</a:t>
            </a: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）网络安全</a:t>
            </a:r>
            <a:endParaRPr lang="en-US" altLang="zh-CN"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a:p>
            <a:pPr marL="0" indent="0" algn="ctr" fontAlgn="auto">
              <a:lnSpc>
                <a:spcPct val="120000"/>
              </a:lnSpc>
              <a:spcBef>
                <a:spcPts val="0"/>
              </a:spcBef>
              <a:spcAft>
                <a:spcPts val="800"/>
              </a:spcAft>
              <a:buSzPct val="100000"/>
              <a:buNone/>
            </a:pP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的概念</a:t>
            </a:r>
          </a:p>
        </p:txBody>
      </p:sp>
    </p:spTree>
    <p:extLst>
      <p:ext uri="{BB962C8B-B14F-4D97-AF65-F5344CB8AC3E}">
        <p14:creationId xmlns:p14="http://schemas.microsoft.com/office/powerpoint/2010/main" val="5980561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）网络安全级别</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554063" y="1959682"/>
            <a:ext cx="8035874" cy="1563169"/>
            <a:chOff x="1200150" y="1847849"/>
            <a:chExt cx="9867900" cy="1752445"/>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1752445"/>
              <a:chOff x="1200150" y="1847849"/>
              <a:chExt cx="9867900" cy="1752445"/>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175244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132187" y="3480844"/>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31635" y="2262867"/>
              <a:ext cx="9604929" cy="866923"/>
            </a:xfrm>
            <a:prstGeom prst="rect">
              <a:avLst/>
            </a:prstGeom>
            <a:noFill/>
          </p:spPr>
          <p:txBody>
            <a:bodyPr wrap="square" rtlCol="0">
              <a:spAutoFit/>
            </a:bodyPr>
            <a:lstStyle/>
            <a:p>
              <a:pPr indent="450000">
                <a:lnSpc>
                  <a:spcPct val="150000"/>
                </a:lnSpc>
              </a:pPr>
              <a:r>
                <a:rPr lang="zh-CN" altLang="en-US" sz="1600" dirty="0">
                  <a:solidFill>
                    <a:schemeClr val="tx1">
                      <a:lumMod val="85000"/>
                      <a:lumOff val="15000"/>
                    </a:schemeClr>
                  </a:solidFill>
                  <a:latin typeface="+mn-ea"/>
                </a:rPr>
                <a:t>网络安全级别由高到低分为</a:t>
              </a:r>
              <a:r>
                <a:rPr lang="en-US" altLang="zh-CN" sz="1600" dirty="0">
                  <a:solidFill>
                    <a:schemeClr val="tx1">
                      <a:lumMod val="85000"/>
                      <a:lumOff val="15000"/>
                    </a:schemeClr>
                  </a:solidFill>
                  <a:latin typeface="+mn-ea"/>
                </a:rPr>
                <a:t>A</a:t>
              </a: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B</a:t>
              </a: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C</a:t>
              </a:r>
              <a:r>
                <a:rPr lang="zh-CN" altLang="en-US" sz="1600" dirty="0">
                  <a:solidFill>
                    <a:schemeClr val="tx1">
                      <a:lumMod val="85000"/>
                      <a:lumOff val="15000"/>
                    </a:schemeClr>
                  </a:solidFill>
                  <a:latin typeface="+mn-ea"/>
                </a:rPr>
                <a:t>、</a:t>
              </a:r>
              <a:r>
                <a:rPr lang="en-US" altLang="zh-CN" sz="1600" dirty="0">
                  <a:solidFill>
                    <a:schemeClr val="tx1">
                      <a:lumMod val="85000"/>
                      <a:lumOff val="15000"/>
                    </a:schemeClr>
                  </a:solidFill>
                  <a:latin typeface="+mn-ea"/>
                </a:rPr>
                <a:t>D</a:t>
              </a:r>
              <a:r>
                <a:rPr lang="zh-CN" altLang="en-US" sz="1600" dirty="0">
                  <a:solidFill>
                    <a:schemeClr val="tx1">
                      <a:lumMod val="85000"/>
                      <a:lumOff val="15000"/>
                    </a:schemeClr>
                  </a:solidFill>
                  <a:latin typeface="+mn-ea"/>
                </a:rPr>
                <a:t>四个级别。这些安全级别不是线性的，而是成倍增加的。</a:t>
              </a:r>
            </a:p>
          </p:txBody>
        </p:sp>
      </p:grpSp>
    </p:spTree>
    <p:extLst>
      <p:ext uri="{BB962C8B-B14F-4D97-AF65-F5344CB8AC3E}">
        <p14:creationId xmlns:p14="http://schemas.microsoft.com/office/powerpoint/2010/main" val="1738537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）网络安全等级保护</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554063" y="1959682"/>
            <a:ext cx="8035874" cy="1563169"/>
            <a:chOff x="1200150" y="1847849"/>
            <a:chExt cx="9867900" cy="1752445"/>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1752445"/>
              <a:chOff x="1200150" y="1847849"/>
              <a:chExt cx="9867900" cy="1752445"/>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175244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132187" y="3480844"/>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31635" y="2262867"/>
              <a:ext cx="9604929" cy="866923"/>
            </a:xfrm>
            <a:prstGeom prst="rect">
              <a:avLst/>
            </a:prstGeom>
            <a:noFill/>
          </p:spPr>
          <p:txBody>
            <a:bodyPr wrap="square" rtlCol="0">
              <a:spAutoFit/>
            </a:bodyPr>
            <a:lstStyle/>
            <a:p>
              <a:pPr indent="450000">
                <a:lnSpc>
                  <a:spcPct val="150000"/>
                </a:lnSpc>
              </a:pPr>
              <a:r>
                <a:rPr lang="zh-CN" altLang="en-US" sz="1600" dirty="0">
                  <a:solidFill>
                    <a:schemeClr val="tx1">
                      <a:lumMod val="85000"/>
                      <a:lumOff val="15000"/>
                    </a:schemeClr>
                  </a:solidFill>
                  <a:latin typeface="+mn-ea"/>
                </a:rPr>
                <a:t>根据</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信息安全技术网络安全等级保护定级指南</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的要求，等级保护对象的安全保护分为</a:t>
              </a:r>
              <a:r>
                <a:rPr lang="en-US" altLang="zh-CN" sz="1600" dirty="0">
                  <a:solidFill>
                    <a:schemeClr val="tx1">
                      <a:lumMod val="85000"/>
                      <a:lumOff val="15000"/>
                    </a:schemeClr>
                  </a:solidFill>
                  <a:latin typeface="+mn-ea"/>
                </a:rPr>
                <a:t>5</a:t>
              </a:r>
              <a:r>
                <a:rPr lang="zh-CN" altLang="en-US" sz="1600" dirty="0">
                  <a:solidFill>
                    <a:schemeClr val="tx1">
                      <a:lumMod val="85000"/>
                      <a:lumOff val="15000"/>
                    </a:schemeClr>
                  </a:solidFill>
                  <a:latin typeface="+mn-ea"/>
                </a:rPr>
                <a:t>级。</a:t>
              </a:r>
            </a:p>
          </p:txBody>
        </p:sp>
      </p:grpSp>
    </p:spTree>
    <p:extLst>
      <p:ext uri="{BB962C8B-B14F-4D97-AF65-F5344CB8AC3E}">
        <p14:creationId xmlns:p14="http://schemas.microsoft.com/office/powerpoint/2010/main" val="763267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908621" y="339969"/>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）网络安全的主要威胁</a:t>
            </a:r>
          </a:p>
        </p:txBody>
      </p:sp>
      <p:sp>
        <p:nvSpPr>
          <p:cNvPr id="9" name="Freeform 5">
            <a:extLst>
              <a:ext uri="{FF2B5EF4-FFF2-40B4-BE49-F238E27FC236}">
                <a16:creationId xmlns:a16="http://schemas.microsoft.com/office/drawing/2014/main" id="{E3536AAB-9A30-48B8-A8A0-EB830FEC20FE}"/>
              </a:ext>
            </a:extLst>
          </p:cNvPr>
          <p:cNvSpPr>
            <a:spLocks noEditPoints="1"/>
          </p:cNvSpPr>
          <p:nvPr/>
        </p:nvSpPr>
        <p:spPr bwMode="auto">
          <a:xfrm>
            <a:off x="5400092" y="1815666"/>
            <a:ext cx="2359000" cy="2368022"/>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solidFill>
            <a:schemeClr val="accent1"/>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id-ID" sz="700" dirty="0">
              <a:latin typeface="微软雅黑" panose="020B0503020204020204" pitchFamily="34" charset="-122"/>
            </a:endParaRPr>
          </a:p>
        </p:txBody>
      </p:sp>
      <p:sp>
        <p:nvSpPr>
          <p:cNvPr id="10" name="Oval 89">
            <a:extLst>
              <a:ext uri="{FF2B5EF4-FFF2-40B4-BE49-F238E27FC236}">
                <a16:creationId xmlns:a16="http://schemas.microsoft.com/office/drawing/2014/main" id="{ADB1F4F6-B557-44C0-BEBA-5608FECA83EE}"/>
              </a:ext>
            </a:extLst>
          </p:cNvPr>
          <p:cNvSpPr/>
          <p:nvPr/>
        </p:nvSpPr>
        <p:spPr bwMode="auto">
          <a:xfrm>
            <a:off x="1142440" y="3543858"/>
            <a:ext cx="573645" cy="573972"/>
          </a:xfrm>
          <a:prstGeom prst="ellipse">
            <a:avLst/>
          </a:prstGeom>
          <a:solidFill>
            <a:schemeClr val="accent3"/>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mn-ea"/>
            </a:endParaRPr>
          </a:p>
        </p:txBody>
      </p:sp>
      <p:sp>
        <p:nvSpPr>
          <p:cNvPr id="11" name="矩形 10">
            <a:extLst>
              <a:ext uri="{FF2B5EF4-FFF2-40B4-BE49-F238E27FC236}">
                <a16:creationId xmlns:a16="http://schemas.microsoft.com/office/drawing/2014/main" id="{EBA39CAA-1DEB-4B26-8893-AB4818F7FE08}"/>
              </a:ext>
            </a:extLst>
          </p:cNvPr>
          <p:cNvSpPr/>
          <p:nvPr/>
        </p:nvSpPr>
        <p:spPr>
          <a:xfrm>
            <a:off x="1788408" y="3579862"/>
            <a:ext cx="2737199" cy="395108"/>
          </a:xfrm>
          <a:prstGeom prst="rect">
            <a:avLst/>
          </a:prstGeom>
        </p:spPr>
        <p:txBody>
          <a:bodyPr wrap="square" lIns="68580" tIns="34290" rIns="68580" bIns="34290">
            <a:spAutoFit/>
          </a:bodyPr>
          <a:lstStyle/>
          <a:p>
            <a:pPr algn="just">
              <a:lnSpc>
                <a:spcPct val="150000"/>
              </a:lnSpc>
            </a:pPr>
            <a:r>
              <a:rPr lang="zh-CN" altLang="en-US" sz="1600" dirty="0">
                <a:solidFill>
                  <a:schemeClr val="tx1">
                    <a:lumMod val="85000"/>
                    <a:lumOff val="15000"/>
                  </a:schemeClr>
                </a:solidFill>
                <a:latin typeface="+mn-ea"/>
              </a:rPr>
              <a:t>计算机病毒。</a:t>
            </a:r>
          </a:p>
        </p:txBody>
      </p:sp>
      <p:sp>
        <p:nvSpPr>
          <p:cNvPr id="12" name="Freeform 133">
            <a:extLst>
              <a:ext uri="{FF2B5EF4-FFF2-40B4-BE49-F238E27FC236}">
                <a16:creationId xmlns:a16="http://schemas.microsoft.com/office/drawing/2014/main" id="{BC45C6ED-7A62-47EB-8B4C-AE804B989AB6}"/>
              </a:ext>
            </a:extLst>
          </p:cNvPr>
          <p:cNvSpPr>
            <a:spLocks noChangeAspect="1" noEditPoints="1"/>
          </p:cNvSpPr>
          <p:nvPr/>
        </p:nvSpPr>
        <p:spPr bwMode="auto">
          <a:xfrm>
            <a:off x="1294261" y="3729838"/>
            <a:ext cx="270000" cy="202013"/>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3600">
              <a:latin typeface="+mn-ea"/>
            </a:endParaRPr>
          </a:p>
        </p:txBody>
      </p:sp>
      <p:sp>
        <p:nvSpPr>
          <p:cNvPr id="13" name="Oval 84">
            <a:extLst>
              <a:ext uri="{FF2B5EF4-FFF2-40B4-BE49-F238E27FC236}">
                <a16:creationId xmlns:a16="http://schemas.microsoft.com/office/drawing/2014/main" id="{F3C05C33-A377-4646-847C-0CDF00D020D0}"/>
              </a:ext>
            </a:extLst>
          </p:cNvPr>
          <p:cNvSpPr/>
          <p:nvPr/>
        </p:nvSpPr>
        <p:spPr bwMode="auto">
          <a:xfrm>
            <a:off x="1142440" y="1743658"/>
            <a:ext cx="573645" cy="573972"/>
          </a:xfrm>
          <a:prstGeom prst="ellipse">
            <a:avLst/>
          </a:prstGeom>
          <a:solidFill>
            <a:schemeClr val="accent1"/>
          </a:solidFill>
          <a:ln>
            <a:noFill/>
          </a:ln>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mn-ea"/>
            </a:endParaRPr>
          </a:p>
        </p:txBody>
      </p:sp>
      <p:sp>
        <p:nvSpPr>
          <p:cNvPr id="14" name="矩形 13">
            <a:extLst>
              <a:ext uri="{FF2B5EF4-FFF2-40B4-BE49-F238E27FC236}">
                <a16:creationId xmlns:a16="http://schemas.microsoft.com/office/drawing/2014/main" id="{597CE3C1-75EE-44E4-A68C-63DCB6B9B4A8}"/>
              </a:ext>
            </a:extLst>
          </p:cNvPr>
          <p:cNvSpPr/>
          <p:nvPr/>
        </p:nvSpPr>
        <p:spPr>
          <a:xfrm>
            <a:off x="1778020" y="1743658"/>
            <a:ext cx="2974000" cy="395108"/>
          </a:xfrm>
          <a:prstGeom prst="rect">
            <a:avLst/>
          </a:prstGeom>
        </p:spPr>
        <p:txBody>
          <a:bodyPr wrap="square" lIns="68580" tIns="34290" rIns="68580" bIns="34290">
            <a:spAutoFit/>
          </a:bodyPr>
          <a:lstStyle/>
          <a:p>
            <a:pPr algn="just">
              <a:lnSpc>
                <a:spcPct val="150000"/>
              </a:lnSpc>
            </a:pPr>
            <a:r>
              <a:rPr lang="zh-CN" altLang="en-US" sz="1600" dirty="0">
                <a:solidFill>
                  <a:schemeClr val="tx1">
                    <a:lumMod val="85000"/>
                    <a:lumOff val="15000"/>
                  </a:schemeClr>
                </a:solidFill>
                <a:latin typeface="+mn-ea"/>
              </a:rPr>
              <a:t>网络系统的脆弱性。</a:t>
            </a:r>
          </a:p>
        </p:txBody>
      </p:sp>
      <p:sp>
        <p:nvSpPr>
          <p:cNvPr id="15" name="Freeform 130">
            <a:extLst>
              <a:ext uri="{FF2B5EF4-FFF2-40B4-BE49-F238E27FC236}">
                <a16:creationId xmlns:a16="http://schemas.microsoft.com/office/drawing/2014/main" id="{98333100-CBA1-43F4-A7D1-06E8EAD46FB4}"/>
              </a:ext>
            </a:extLst>
          </p:cNvPr>
          <p:cNvSpPr>
            <a:spLocks noChangeAspect="1" noEditPoints="1"/>
          </p:cNvSpPr>
          <p:nvPr/>
        </p:nvSpPr>
        <p:spPr bwMode="auto">
          <a:xfrm>
            <a:off x="1321261" y="1907680"/>
            <a:ext cx="216000" cy="245930"/>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3600">
              <a:latin typeface="+mn-ea"/>
            </a:endParaRPr>
          </a:p>
        </p:txBody>
      </p:sp>
      <p:sp>
        <p:nvSpPr>
          <p:cNvPr id="16" name="Oval 87">
            <a:extLst>
              <a:ext uri="{FF2B5EF4-FFF2-40B4-BE49-F238E27FC236}">
                <a16:creationId xmlns:a16="http://schemas.microsoft.com/office/drawing/2014/main" id="{1BCDA701-915F-47D5-9D42-3926FBF9E483}"/>
              </a:ext>
            </a:extLst>
          </p:cNvPr>
          <p:cNvSpPr/>
          <p:nvPr/>
        </p:nvSpPr>
        <p:spPr bwMode="auto">
          <a:xfrm>
            <a:off x="1142440" y="2643758"/>
            <a:ext cx="573645" cy="573972"/>
          </a:xfrm>
          <a:prstGeom prst="ellipse">
            <a:avLst/>
          </a:prstGeom>
          <a:solidFill>
            <a:schemeClr val="accent2"/>
          </a:solidFill>
          <a:ln>
            <a:noFill/>
          </a:ln>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82283" tIns="41141" rIns="82283" bIns="41141" numCol="1" anchor="t" anchorCtr="0" compatLnSpc="1">
            <a:prstTxWarp prst="textNoShape">
              <a:avLst/>
            </a:prstTxWarp>
          </a:bodyPr>
          <a:lstStyle/>
          <a:p>
            <a:endParaRPr lang="en-US" sz="700" dirty="0">
              <a:latin typeface="+mn-ea"/>
            </a:endParaRPr>
          </a:p>
        </p:txBody>
      </p:sp>
      <p:sp>
        <p:nvSpPr>
          <p:cNvPr id="17" name="矩形 16">
            <a:extLst>
              <a:ext uri="{FF2B5EF4-FFF2-40B4-BE49-F238E27FC236}">
                <a16:creationId xmlns:a16="http://schemas.microsoft.com/office/drawing/2014/main" id="{9034CEDD-0436-44FA-868C-6D97571AC5F5}"/>
              </a:ext>
            </a:extLst>
          </p:cNvPr>
          <p:cNvSpPr/>
          <p:nvPr/>
        </p:nvSpPr>
        <p:spPr>
          <a:xfrm>
            <a:off x="1767631" y="2499742"/>
            <a:ext cx="2737199" cy="764440"/>
          </a:xfrm>
          <a:prstGeom prst="rect">
            <a:avLst/>
          </a:prstGeom>
        </p:spPr>
        <p:txBody>
          <a:bodyPr wrap="square" lIns="68580" tIns="34290" rIns="68580" bIns="34290">
            <a:spAutoFit/>
          </a:bodyPr>
          <a:lstStyle/>
          <a:p>
            <a:pPr algn="just">
              <a:lnSpc>
                <a:spcPct val="150000"/>
              </a:lnSpc>
            </a:pPr>
            <a:r>
              <a:rPr lang="zh-CN" altLang="en-US" sz="1600" dirty="0">
                <a:solidFill>
                  <a:schemeClr val="tx1">
                    <a:lumMod val="85000"/>
                    <a:lumOff val="15000"/>
                  </a:schemeClr>
                </a:solidFill>
                <a:latin typeface="+mn-ea"/>
              </a:rPr>
              <a:t>利用网络协议和系统漏洞的一些威胁行为。</a:t>
            </a:r>
          </a:p>
        </p:txBody>
      </p:sp>
      <p:grpSp>
        <p:nvGrpSpPr>
          <p:cNvPr id="18" name="组合 17">
            <a:extLst>
              <a:ext uri="{FF2B5EF4-FFF2-40B4-BE49-F238E27FC236}">
                <a16:creationId xmlns:a16="http://schemas.microsoft.com/office/drawing/2014/main" id="{789D7EA7-4741-4C2D-A689-09B29C23E85E}"/>
              </a:ext>
            </a:extLst>
          </p:cNvPr>
          <p:cNvGrpSpPr>
            <a:grpSpLocks noChangeAspect="1"/>
          </p:cNvGrpSpPr>
          <p:nvPr/>
        </p:nvGrpSpPr>
        <p:grpSpPr>
          <a:xfrm>
            <a:off x="1294261" y="2811520"/>
            <a:ext cx="270000" cy="238447"/>
            <a:chOff x="10044251" y="4522834"/>
            <a:chExt cx="745082" cy="657806"/>
          </a:xfrm>
          <a:solidFill>
            <a:schemeClr val="bg1"/>
          </a:solidFill>
          <a:effectLst/>
        </p:grpSpPr>
        <p:sp>
          <p:nvSpPr>
            <p:cNvPr id="19" name="Oval 423">
              <a:extLst>
                <a:ext uri="{FF2B5EF4-FFF2-40B4-BE49-F238E27FC236}">
                  <a16:creationId xmlns:a16="http://schemas.microsoft.com/office/drawing/2014/main" id="{A773611F-8A5E-49D0-8185-B728A1FE0111}"/>
                </a:ext>
              </a:extLst>
            </p:cNvPr>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sp>
          <p:nvSpPr>
            <p:cNvPr id="20" name="Freeform 424">
              <a:extLst>
                <a:ext uri="{FF2B5EF4-FFF2-40B4-BE49-F238E27FC236}">
                  <a16:creationId xmlns:a16="http://schemas.microsoft.com/office/drawing/2014/main" id="{43D2F359-E84D-4EA6-8AA7-19D4447FB75E}"/>
                </a:ext>
              </a:extLst>
            </p:cNvPr>
            <p:cNvSpPr>
              <a:spLocks/>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sp>
          <p:nvSpPr>
            <p:cNvPr id="21" name="Freeform 425">
              <a:extLst>
                <a:ext uri="{FF2B5EF4-FFF2-40B4-BE49-F238E27FC236}">
                  <a16:creationId xmlns:a16="http://schemas.microsoft.com/office/drawing/2014/main" id="{D0622070-7354-4F18-B112-7F2B13ED3691}"/>
                </a:ext>
              </a:extLst>
            </p:cNvPr>
            <p:cNvSpPr>
              <a:spLocks/>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sp>
          <p:nvSpPr>
            <p:cNvPr id="22" name="Freeform 426">
              <a:extLst>
                <a:ext uri="{FF2B5EF4-FFF2-40B4-BE49-F238E27FC236}">
                  <a16:creationId xmlns:a16="http://schemas.microsoft.com/office/drawing/2014/main" id="{BDDCB1FB-1B6D-4EDD-A859-B02BD8AAF19F}"/>
                </a:ext>
              </a:extLst>
            </p:cNvPr>
            <p:cNvSpPr>
              <a:spLocks/>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sp>
          <p:nvSpPr>
            <p:cNvPr id="23" name="Oval 427">
              <a:extLst>
                <a:ext uri="{FF2B5EF4-FFF2-40B4-BE49-F238E27FC236}">
                  <a16:creationId xmlns:a16="http://schemas.microsoft.com/office/drawing/2014/main" id="{8031D976-5525-4FD3-9F41-5BA156E106EF}"/>
                </a:ext>
              </a:extLst>
            </p:cNvPr>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sp>
          <p:nvSpPr>
            <p:cNvPr id="24" name="Freeform 428">
              <a:extLst>
                <a:ext uri="{FF2B5EF4-FFF2-40B4-BE49-F238E27FC236}">
                  <a16:creationId xmlns:a16="http://schemas.microsoft.com/office/drawing/2014/main" id="{007A18AA-DCEF-450E-ADE3-CA35E6004390}"/>
                </a:ext>
              </a:extLst>
            </p:cNvPr>
            <p:cNvSpPr>
              <a:spLocks/>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sp>
          <p:nvSpPr>
            <p:cNvPr id="25" name="Oval 429">
              <a:extLst>
                <a:ext uri="{FF2B5EF4-FFF2-40B4-BE49-F238E27FC236}">
                  <a16:creationId xmlns:a16="http://schemas.microsoft.com/office/drawing/2014/main" id="{80C284FC-A176-4F04-B2E5-A60393C4E03C}"/>
                </a:ext>
              </a:extLst>
            </p:cNvPr>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600">
                <a:latin typeface="+mn-ea"/>
              </a:endParaRPr>
            </a:p>
          </p:txBody>
        </p:sp>
      </p:grpSp>
      <p:sp>
        <p:nvSpPr>
          <p:cNvPr id="26" name="矩形 25">
            <a:extLst>
              <a:ext uri="{FF2B5EF4-FFF2-40B4-BE49-F238E27FC236}">
                <a16:creationId xmlns:a16="http://schemas.microsoft.com/office/drawing/2014/main" id="{BFC9F6EB-76D4-42D7-8A9F-80B0DB837FE1}"/>
              </a:ext>
            </a:extLst>
          </p:cNvPr>
          <p:cNvSpPr/>
          <p:nvPr/>
        </p:nvSpPr>
        <p:spPr>
          <a:xfrm>
            <a:off x="5629620" y="2594740"/>
            <a:ext cx="1314362" cy="284693"/>
          </a:xfrm>
          <a:prstGeom prst="rect">
            <a:avLst/>
          </a:prstGeom>
        </p:spPr>
        <p:txBody>
          <a:bodyPr wrap="square" lIns="68580" tIns="34290" rIns="68580" bIns="3429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主要威胁</a:t>
            </a:r>
          </a:p>
        </p:txBody>
      </p:sp>
    </p:spTree>
    <p:extLst>
      <p:ext uri="{BB962C8B-B14F-4D97-AF65-F5344CB8AC3E}">
        <p14:creationId xmlns:p14="http://schemas.microsoft.com/office/powerpoint/2010/main" val="2586128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grpId="1" nodeType="withEffect">
                                  <p:stCondLst>
                                    <p:cond delay="200"/>
                                  </p:stCondLst>
                                  <p:childTnLst>
                                    <p:animScale>
                                      <p:cBhvr>
                                        <p:cTn id="11" dur="250" fill="hold"/>
                                        <p:tgtEl>
                                          <p:spTgt spid="9"/>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9"/>
                                        </p:tgtEl>
                                      </p:cBhvr>
                                      <p:by x="83000" y="83000"/>
                                    </p:animScale>
                                  </p:childTnLst>
                                </p:cTn>
                              </p:par>
                            </p:childTnLst>
                          </p:cTn>
                        </p:par>
                        <p:par>
                          <p:cTn id="14" fill="hold">
                            <p:stCondLst>
                              <p:cond delay="650"/>
                            </p:stCondLst>
                            <p:childTnLst>
                              <p:par>
                                <p:cTn id="15" presetID="23" presetClass="entr" presetSubtype="52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 calcmode="lin" valueType="num">
                                      <p:cBhvr>
                                        <p:cTn id="19" dur="500" fill="hold"/>
                                        <p:tgtEl>
                                          <p:spTgt spid="26"/>
                                        </p:tgtEl>
                                        <p:attrNameLst>
                                          <p:attrName>ppt_x</p:attrName>
                                        </p:attrNameLst>
                                      </p:cBhvr>
                                      <p:tavLst>
                                        <p:tav tm="0">
                                          <p:val>
                                            <p:fltVal val="0.5"/>
                                          </p:val>
                                        </p:tav>
                                        <p:tav tm="100000">
                                          <p:val>
                                            <p:strVal val="#ppt_x"/>
                                          </p:val>
                                        </p:tav>
                                      </p:tavLst>
                                    </p:anim>
                                    <p:anim calcmode="lin" valueType="num">
                                      <p:cBhvr>
                                        <p:cTn id="20" dur="500" fill="hold"/>
                                        <p:tgtEl>
                                          <p:spTgt spid="26"/>
                                        </p:tgtEl>
                                        <p:attrNameLst>
                                          <p:attrName>ppt_y</p:attrName>
                                        </p:attrNameLst>
                                      </p:cBhvr>
                                      <p:tavLst>
                                        <p:tav tm="0">
                                          <p:val>
                                            <p:fltVal val="0.5"/>
                                          </p:val>
                                        </p:tav>
                                        <p:tav tm="100000">
                                          <p:val>
                                            <p:strVal val="#ppt_y"/>
                                          </p:val>
                                        </p:tav>
                                      </p:tavLst>
                                    </p:anim>
                                  </p:childTnLst>
                                </p:cTn>
                              </p:par>
                            </p:childTnLst>
                          </p:cTn>
                        </p:par>
                        <p:par>
                          <p:cTn id="21" fill="hold">
                            <p:stCondLst>
                              <p:cond delay="115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250" fill="hold"/>
                                        <p:tgtEl>
                                          <p:spTgt spid="13"/>
                                        </p:tgtEl>
                                        <p:attrNameLst>
                                          <p:attrName>ppt_w</p:attrName>
                                        </p:attrNameLst>
                                      </p:cBhvr>
                                      <p:tavLst>
                                        <p:tav tm="0">
                                          <p:val>
                                            <p:fltVal val="0"/>
                                          </p:val>
                                        </p:tav>
                                        <p:tav tm="100000">
                                          <p:val>
                                            <p:strVal val="#ppt_w"/>
                                          </p:val>
                                        </p:tav>
                                      </p:tavLst>
                                    </p:anim>
                                    <p:anim calcmode="lin" valueType="num">
                                      <p:cBhvr>
                                        <p:cTn id="25" dur="250" fill="hold"/>
                                        <p:tgtEl>
                                          <p:spTgt spid="13"/>
                                        </p:tgtEl>
                                        <p:attrNameLst>
                                          <p:attrName>ppt_h</p:attrName>
                                        </p:attrNameLst>
                                      </p:cBhvr>
                                      <p:tavLst>
                                        <p:tav tm="0">
                                          <p:val>
                                            <p:fltVal val="0"/>
                                          </p:val>
                                        </p:tav>
                                        <p:tav tm="100000">
                                          <p:val>
                                            <p:strVal val="#ppt_h"/>
                                          </p:val>
                                        </p:tav>
                                      </p:tavLst>
                                    </p:anim>
                                    <p:animEffect transition="in" filter="fade">
                                      <p:cBhvr>
                                        <p:cTn id="26" dur="250"/>
                                        <p:tgtEl>
                                          <p:spTgt spid="13"/>
                                        </p:tgtEl>
                                      </p:cBhvr>
                                    </p:animEffect>
                                  </p:childTnLst>
                                </p:cTn>
                              </p:par>
                            </p:childTnLst>
                          </p:cTn>
                        </p:par>
                        <p:par>
                          <p:cTn id="27" fill="hold">
                            <p:stCondLst>
                              <p:cond delay="1400"/>
                            </p:stCondLst>
                            <p:childTnLst>
                              <p:par>
                                <p:cTn id="28" presetID="53" presetClass="entr" presetSubtype="16"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250" fill="hold"/>
                                        <p:tgtEl>
                                          <p:spTgt spid="15"/>
                                        </p:tgtEl>
                                        <p:attrNameLst>
                                          <p:attrName>ppt_w</p:attrName>
                                        </p:attrNameLst>
                                      </p:cBhvr>
                                      <p:tavLst>
                                        <p:tav tm="0">
                                          <p:val>
                                            <p:fltVal val="0"/>
                                          </p:val>
                                        </p:tav>
                                        <p:tav tm="100000">
                                          <p:val>
                                            <p:strVal val="#ppt_w"/>
                                          </p:val>
                                        </p:tav>
                                      </p:tavLst>
                                    </p:anim>
                                    <p:anim calcmode="lin" valueType="num">
                                      <p:cBhvr>
                                        <p:cTn id="31" dur="250" fill="hold"/>
                                        <p:tgtEl>
                                          <p:spTgt spid="15"/>
                                        </p:tgtEl>
                                        <p:attrNameLst>
                                          <p:attrName>ppt_h</p:attrName>
                                        </p:attrNameLst>
                                      </p:cBhvr>
                                      <p:tavLst>
                                        <p:tav tm="0">
                                          <p:val>
                                            <p:fltVal val="0"/>
                                          </p:val>
                                        </p:tav>
                                        <p:tav tm="100000">
                                          <p:val>
                                            <p:strVal val="#ppt_h"/>
                                          </p:val>
                                        </p:tav>
                                      </p:tavLst>
                                    </p:anim>
                                    <p:animEffect transition="in" filter="fade">
                                      <p:cBhvr>
                                        <p:cTn id="32" dur="250"/>
                                        <p:tgtEl>
                                          <p:spTgt spid="15"/>
                                        </p:tgtEl>
                                      </p:cBhvr>
                                    </p:animEffect>
                                  </p:childTnLst>
                                </p:cTn>
                              </p:par>
                            </p:childTnLst>
                          </p:cTn>
                        </p:par>
                        <p:par>
                          <p:cTn id="33" fill="hold">
                            <p:stCondLst>
                              <p:cond delay="16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250" fill="hold"/>
                                        <p:tgtEl>
                                          <p:spTgt spid="14"/>
                                        </p:tgtEl>
                                        <p:attrNameLst>
                                          <p:attrName>ppt_w</p:attrName>
                                        </p:attrNameLst>
                                      </p:cBhvr>
                                      <p:tavLst>
                                        <p:tav tm="0">
                                          <p:val>
                                            <p:fltVal val="0"/>
                                          </p:val>
                                        </p:tav>
                                        <p:tav tm="100000">
                                          <p:val>
                                            <p:strVal val="#ppt_w"/>
                                          </p:val>
                                        </p:tav>
                                      </p:tavLst>
                                    </p:anim>
                                    <p:anim calcmode="lin" valueType="num">
                                      <p:cBhvr>
                                        <p:cTn id="37" dur="250" fill="hold"/>
                                        <p:tgtEl>
                                          <p:spTgt spid="14"/>
                                        </p:tgtEl>
                                        <p:attrNameLst>
                                          <p:attrName>ppt_h</p:attrName>
                                        </p:attrNameLst>
                                      </p:cBhvr>
                                      <p:tavLst>
                                        <p:tav tm="0">
                                          <p:val>
                                            <p:fltVal val="0"/>
                                          </p:val>
                                        </p:tav>
                                        <p:tav tm="100000">
                                          <p:val>
                                            <p:strVal val="#ppt_h"/>
                                          </p:val>
                                        </p:tav>
                                      </p:tavLst>
                                    </p:anim>
                                    <p:animEffect transition="in" filter="fade">
                                      <p:cBhvr>
                                        <p:cTn id="38" dur="250"/>
                                        <p:tgtEl>
                                          <p:spTgt spid="14"/>
                                        </p:tgtEl>
                                      </p:cBhvr>
                                    </p:animEffect>
                                  </p:childTnLst>
                                </p:cTn>
                              </p:par>
                            </p:childTnLst>
                          </p:cTn>
                        </p:par>
                        <p:par>
                          <p:cTn id="39" fill="hold">
                            <p:stCondLst>
                              <p:cond delay="2100"/>
                            </p:stCondLst>
                            <p:childTnLst>
                              <p:par>
                                <p:cTn id="40" presetID="53" presetClass="entr" presetSubtype="16"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250" fill="hold"/>
                                        <p:tgtEl>
                                          <p:spTgt spid="16"/>
                                        </p:tgtEl>
                                        <p:attrNameLst>
                                          <p:attrName>ppt_w</p:attrName>
                                        </p:attrNameLst>
                                      </p:cBhvr>
                                      <p:tavLst>
                                        <p:tav tm="0">
                                          <p:val>
                                            <p:fltVal val="0"/>
                                          </p:val>
                                        </p:tav>
                                        <p:tav tm="100000">
                                          <p:val>
                                            <p:strVal val="#ppt_w"/>
                                          </p:val>
                                        </p:tav>
                                      </p:tavLst>
                                    </p:anim>
                                    <p:anim calcmode="lin" valueType="num">
                                      <p:cBhvr>
                                        <p:cTn id="43" dur="250" fill="hold"/>
                                        <p:tgtEl>
                                          <p:spTgt spid="16"/>
                                        </p:tgtEl>
                                        <p:attrNameLst>
                                          <p:attrName>ppt_h</p:attrName>
                                        </p:attrNameLst>
                                      </p:cBhvr>
                                      <p:tavLst>
                                        <p:tav tm="0">
                                          <p:val>
                                            <p:fltVal val="0"/>
                                          </p:val>
                                        </p:tav>
                                        <p:tav tm="100000">
                                          <p:val>
                                            <p:strVal val="#ppt_h"/>
                                          </p:val>
                                        </p:tav>
                                      </p:tavLst>
                                    </p:anim>
                                    <p:animEffect transition="in" filter="fade">
                                      <p:cBhvr>
                                        <p:cTn id="44" dur="250"/>
                                        <p:tgtEl>
                                          <p:spTgt spid="16"/>
                                        </p:tgtEl>
                                      </p:cBhvr>
                                    </p:animEffect>
                                  </p:childTnLst>
                                </p:cTn>
                              </p:par>
                            </p:childTnLst>
                          </p:cTn>
                        </p:par>
                        <p:par>
                          <p:cTn id="45" fill="hold">
                            <p:stCondLst>
                              <p:cond delay="2350"/>
                            </p:stCondLst>
                            <p:childTnLst>
                              <p:par>
                                <p:cTn id="46" presetID="53" presetClass="entr" presetSubtype="16"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250" fill="hold"/>
                                        <p:tgtEl>
                                          <p:spTgt spid="18"/>
                                        </p:tgtEl>
                                        <p:attrNameLst>
                                          <p:attrName>ppt_w</p:attrName>
                                        </p:attrNameLst>
                                      </p:cBhvr>
                                      <p:tavLst>
                                        <p:tav tm="0">
                                          <p:val>
                                            <p:fltVal val="0"/>
                                          </p:val>
                                        </p:tav>
                                        <p:tav tm="100000">
                                          <p:val>
                                            <p:strVal val="#ppt_w"/>
                                          </p:val>
                                        </p:tav>
                                      </p:tavLst>
                                    </p:anim>
                                    <p:anim calcmode="lin" valueType="num">
                                      <p:cBhvr>
                                        <p:cTn id="49" dur="250" fill="hold"/>
                                        <p:tgtEl>
                                          <p:spTgt spid="18"/>
                                        </p:tgtEl>
                                        <p:attrNameLst>
                                          <p:attrName>ppt_h</p:attrName>
                                        </p:attrNameLst>
                                      </p:cBhvr>
                                      <p:tavLst>
                                        <p:tav tm="0">
                                          <p:val>
                                            <p:fltVal val="0"/>
                                          </p:val>
                                        </p:tav>
                                        <p:tav tm="100000">
                                          <p:val>
                                            <p:strVal val="#ppt_h"/>
                                          </p:val>
                                        </p:tav>
                                      </p:tavLst>
                                    </p:anim>
                                    <p:animEffect transition="in" filter="fade">
                                      <p:cBhvr>
                                        <p:cTn id="50" dur="250"/>
                                        <p:tgtEl>
                                          <p:spTgt spid="18"/>
                                        </p:tgtEl>
                                      </p:cBhvr>
                                    </p:animEffect>
                                  </p:childTnLst>
                                </p:cTn>
                              </p:par>
                            </p:childTnLst>
                          </p:cTn>
                        </p:par>
                        <p:par>
                          <p:cTn id="51" fill="hold">
                            <p:stCondLst>
                              <p:cond delay="26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250" fill="hold"/>
                                        <p:tgtEl>
                                          <p:spTgt spid="17"/>
                                        </p:tgtEl>
                                        <p:attrNameLst>
                                          <p:attrName>ppt_w</p:attrName>
                                        </p:attrNameLst>
                                      </p:cBhvr>
                                      <p:tavLst>
                                        <p:tav tm="0">
                                          <p:val>
                                            <p:fltVal val="0"/>
                                          </p:val>
                                        </p:tav>
                                        <p:tav tm="100000">
                                          <p:val>
                                            <p:strVal val="#ppt_w"/>
                                          </p:val>
                                        </p:tav>
                                      </p:tavLst>
                                    </p:anim>
                                    <p:anim calcmode="lin" valueType="num">
                                      <p:cBhvr>
                                        <p:cTn id="55" dur="250" fill="hold"/>
                                        <p:tgtEl>
                                          <p:spTgt spid="17"/>
                                        </p:tgtEl>
                                        <p:attrNameLst>
                                          <p:attrName>ppt_h</p:attrName>
                                        </p:attrNameLst>
                                      </p:cBhvr>
                                      <p:tavLst>
                                        <p:tav tm="0">
                                          <p:val>
                                            <p:fltVal val="0"/>
                                          </p:val>
                                        </p:tav>
                                        <p:tav tm="100000">
                                          <p:val>
                                            <p:strVal val="#ppt_h"/>
                                          </p:val>
                                        </p:tav>
                                      </p:tavLst>
                                    </p:anim>
                                    <p:animEffect transition="in" filter="fade">
                                      <p:cBhvr>
                                        <p:cTn id="56" dur="250"/>
                                        <p:tgtEl>
                                          <p:spTgt spid="17"/>
                                        </p:tgtEl>
                                      </p:cBhvr>
                                    </p:animEffect>
                                  </p:childTnLst>
                                </p:cTn>
                              </p:par>
                            </p:childTnLst>
                          </p:cTn>
                        </p:par>
                        <p:par>
                          <p:cTn id="57" fill="hold">
                            <p:stCondLst>
                              <p:cond delay="33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250" fill="hold"/>
                                        <p:tgtEl>
                                          <p:spTgt spid="10"/>
                                        </p:tgtEl>
                                        <p:attrNameLst>
                                          <p:attrName>ppt_w</p:attrName>
                                        </p:attrNameLst>
                                      </p:cBhvr>
                                      <p:tavLst>
                                        <p:tav tm="0">
                                          <p:val>
                                            <p:fltVal val="0"/>
                                          </p:val>
                                        </p:tav>
                                        <p:tav tm="100000">
                                          <p:val>
                                            <p:strVal val="#ppt_w"/>
                                          </p:val>
                                        </p:tav>
                                      </p:tavLst>
                                    </p:anim>
                                    <p:anim calcmode="lin" valueType="num">
                                      <p:cBhvr>
                                        <p:cTn id="61" dur="250" fill="hold"/>
                                        <p:tgtEl>
                                          <p:spTgt spid="10"/>
                                        </p:tgtEl>
                                        <p:attrNameLst>
                                          <p:attrName>ppt_h</p:attrName>
                                        </p:attrNameLst>
                                      </p:cBhvr>
                                      <p:tavLst>
                                        <p:tav tm="0">
                                          <p:val>
                                            <p:fltVal val="0"/>
                                          </p:val>
                                        </p:tav>
                                        <p:tav tm="100000">
                                          <p:val>
                                            <p:strVal val="#ppt_h"/>
                                          </p:val>
                                        </p:tav>
                                      </p:tavLst>
                                    </p:anim>
                                    <p:animEffect transition="in" filter="fade">
                                      <p:cBhvr>
                                        <p:cTn id="62" dur="250"/>
                                        <p:tgtEl>
                                          <p:spTgt spid="10"/>
                                        </p:tgtEl>
                                      </p:cBhvr>
                                    </p:animEffect>
                                  </p:childTnLst>
                                </p:cTn>
                              </p:par>
                            </p:childTnLst>
                          </p:cTn>
                        </p:par>
                        <p:par>
                          <p:cTn id="63" fill="hold">
                            <p:stCondLst>
                              <p:cond delay="3550"/>
                            </p:stCondLst>
                            <p:childTnLst>
                              <p:par>
                                <p:cTn id="64" presetID="53" presetClass="entr" presetSubtype="16"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250" fill="hold"/>
                                        <p:tgtEl>
                                          <p:spTgt spid="12"/>
                                        </p:tgtEl>
                                        <p:attrNameLst>
                                          <p:attrName>ppt_w</p:attrName>
                                        </p:attrNameLst>
                                      </p:cBhvr>
                                      <p:tavLst>
                                        <p:tav tm="0">
                                          <p:val>
                                            <p:fltVal val="0"/>
                                          </p:val>
                                        </p:tav>
                                        <p:tav tm="100000">
                                          <p:val>
                                            <p:strVal val="#ppt_w"/>
                                          </p:val>
                                        </p:tav>
                                      </p:tavLst>
                                    </p:anim>
                                    <p:anim calcmode="lin" valueType="num">
                                      <p:cBhvr>
                                        <p:cTn id="67" dur="250" fill="hold"/>
                                        <p:tgtEl>
                                          <p:spTgt spid="12"/>
                                        </p:tgtEl>
                                        <p:attrNameLst>
                                          <p:attrName>ppt_h</p:attrName>
                                        </p:attrNameLst>
                                      </p:cBhvr>
                                      <p:tavLst>
                                        <p:tav tm="0">
                                          <p:val>
                                            <p:fltVal val="0"/>
                                          </p:val>
                                        </p:tav>
                                        <p:tav tm="100000">
                                          <p:val>
                                            <p:strVal val="#ppt_h"/>
                                          </p:val>
                                        </p:tav>
                                      </p:tavLst>
                                    </p:anim>
                                    <p:animEffect transition="in" filter="fade">
                                      <p:cBhvr>
                                        <p:cTn id="68" dur="250"/>
                                        <p:tgtEl>
                                          <p:spTgt spid="12"/>
                                        </p:tgtEl>
                                      </p:cBhvr>
                                    </p:animEffect>
                                  </p:childTnLst>
                                </p:cTn>
                              </p:par>
                            </p:childTnLst>
                          </p:cTn>
                        </p:par>
                        <p:par>
                          <p:cTn id="69" fill="hold">
                            <p:stCondLst>
                              <p:cond delay="38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11"/>
                                        </p:tgtEl>
                                        <p:attrNameLst>
                                          <p:attrName>style.visibility</p:attrName>
                                        </p:attrNameLst>
                                      </p:cBhvr>
                                      <p:to>
                                        <p:strVal val="visible"/>
                                      </p:to>
                                    </p:set>
                                    <p:anim calcmode="lin" valueType="num">
                                      <p:cBhvr>
                                        <p:cTn id="72" dur="250" fill="hold"/>
                                        <p:tgtEl>
                                          <p:spTgt spid="11"/>
                                        </p:tgtEl>
                                        <p:attrNameLst>
                                          <p:attrName>ppt_w</p:attrName>
                                        </p:attrNameLst>
                                      </p:cBhvr>
                                      <p:tavLst>
                                        <p:tav tm="0">
                                          <p:val>
                                            <p:fltVal val="0"/>
                                          </p:val>
                                        </p:tav>
                                        <p:tav tm="100000">
                                          <p:val>
                                            <p:strVal val="#ppt_w"/>
                                          </p:val>
                                        </p:tav>
                                      </p:tavLst>
                                    </p:anim>
                                    <p:anim calcmode="lin" valueType="num">
                                      <p:cBhvr>
                                        <p:cTn id="73" dur="250" fill="hold"/>
                                        <p:tgtEl>
                                          <p:spTgt spid="11"/>
                                        </p:tgtEl>
                                        <p:attrNameLst>
                                          <p:attrName>ppt_h</p:attrName>
                                        </p:attrNameLst>
                                      </p:cBhvr>
                                      <p:tavLst>
                                        <p:tav tm="0">
                                          <p:val>
                                            <p:fltVal val="0"/>
                                          </p:val>
                                        </p:tav>
                                        <p:tav tm="100000">
                                          <p:val>
                                            <p:strVal val="#ppt_h"/>
                                          </p:val>
                                        </p:tav>
                                      </p:tavLst>
                                    </p:anim>
                                    <p:animEffect transition="in" filter="fade">
                                      <p:cBhvr>
                                        <p:cTn id="74"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1" grpId="0"/>
      <p:bldP spid="12" grpId="0" animBg="1"/>
      <p:bldP spid="13" grpId="0" animBg="1"/>
      <p:bldP spid="14" grpId="0"/>
      <p:bldP spid="15" grpId="0" animBg="1"/>
      <p:bldP spid="16" grpId="0" animBg="1"/>
      <p:bldP spid="17"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3*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3*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3897_3*l_h_i*1_4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8"/>
  <p:tag name="KSO_WM_UNIT_FILL_TYPE" val="1"/>
  <p:tag name="KSO_WM_UNIT_LINE_FORE_SCHEMECOLOR_INDEX" val="8"/>
  <p:tag name="KSO_WM_UNIT_LINE_FILL_TYPE" val="2"/>
</p:tagLst>
</file>

<file path=ppt/tags/tag4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3*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3*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3897_3*l_h_f*1_4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5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8_1*f*1"/>
  <p:tag name="KSO_WM_TEMPLATE_CATEGORY" val="diagram"/>
  <p:tag name="KSO_WM_TEMPLATE_INDEX" val="2021249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8205624942b54c36a57f9fd5b3a584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efd029d3ff34c77b129d4c443383887"/>
  <p:tag name="KSO_WM_UNIT_SUPPORT_UNIT_TYPE" val="[&quot;d&quot;]"/>
  <p:tag name="KSO_WM_UNIT_TEXT_FILL_FORE_SCHEMECOLOR_INDEX_BRIGHTNESS" val="0.25"/>
  <p:tag name="KSO_WM_UNIT_TEXT_FILL_FORE_SCHEMECOLOR_INDEX" val="13"/>
  <p:tag name="KSO_WM_UNIT_TEXT_FILL_TYPE" val="1"/>
  <p:tag name="KSO_WM_TEMPLATE_ASSEMBLE_XID" val="60656f624054ed1e2fb80903"/>
  <p:tag name="KSO_WM_TEMPLATE_ASSEMBLE_GROUPID" val="60656f624054ed1e2fb80903"/>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3897_3*l_h_i*1_4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3897_3*l_h_i*1_4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13897_3*l_h_i*1_4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3*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3*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3*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3*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3*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3*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3*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3*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3897_3*l_h_i*1_4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8"/>
  <p:tag name="KSO_WM_UNIT_FILL_TYPE" val="1"/>
  <p:tag name="KSO_WM_UNIT_LINE_FORE_SCHEMECOLOR_INDEX" val="8"/>
  <p:tag name="KSO_WM_UNIT_LINE_FILL_TYPE" val="2"/>
</p:tagLst>
</file>

<file path=ppt/tags/tag6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3*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3*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3897_3*l_h_f*1_4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7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8_1*f*1"/>
  <p:tag name="KSO_WM_TEMPLATE_CATEGORY" val="diagram"/>
  <p:tag name="KSO_WM_TEMPLATE_INDEX" val="2021249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8205624942b54c36a57f9fd5b3a584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efd029d3ff34c77b129d4c443383887"/>
  <p:tag name="KSO_WM_UNIT_SUPPORT_UNIT_TYPE" val="[&quot;d&quot;]"/>
  <p:tag name="KSO_WM_UNIT_TEXT_FILL_FORE_SCHEMECOLOR_INDEX_BRIGHTNESS" val="0.25"/>
  <p:tag name="KSO_WM_UNIT_TEXT_FILL_FORE_SCHEMECOLOR_INDEX" val="13"/>
  <p:tag name="KSO_WM_UNIT_TEXT_FILL_TYPE" val="1"/>
  <p:tag name="KSO_WM_TEMPLATE_ASSEMBLE_XID" val="60656f624054ed1e2fb80903"/>
  <p:tag name="KSO_WM_TEMPLATE_ASSEMBLE_GROUPID" val="60656f624054ed1e2fb80903"/>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3897_3*l_h_i*1_4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3897_3*l_h_i*1_4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13897_3*l_h_i*1_4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3*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3*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3*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3*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3*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3*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1383</TotalTime>
  <Words>7900</Words>
  <Application>Microsoft Office PowerPoint</Application>
  <PresentationFormat>全屏显示(16:9)</PresentationFormat>
  <Paragraphs>465</Paragraphs>
  <Slides>105</Slides>
  <Notes>30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105</vt:i4>
      </vt:variant>
    </vt:vector>
  </HeadingPairs>
  <TitlesOfParts>
    <vt:vector size="115" baseType="lpstr">
      <vt:lpstr>思源黑体 CN Medium</vt:lpstr>
      <vt:lpstr>思源黑体 CN Normal</vt:lpstr>
      <vt:lpstr>宋体</vt:lpstr>
      <vt:lpstr>微软雅黑</vt:lpstr>
      <vt:lpstr>造字工房悦黑演示版常规体</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xuran</cp:lastModifiedBy>
  <cp:revision>153</cp:revision>
  <dcterms:created xsi:type="dcterms:W3CDTF">2017-06-17T16:19:32Z</dcterms:created>
  <dcterms:modified xsi:type="dcterms:W3CDTF">2023-04-25T14:49:29Z</dcterms:modified>
</cp:coreProperties>
</file>