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65" r:id="rId2"/>
    <p:sldId id="345" r:id="rId3"/>
    <p:sldId id="266" r:id="rId4"/>
    <p:sldId id="267" r:id="rId5"/>
    <p:sldId id="359" r:id="rId6"/>
    <p:sldId id="268" r:id="rId7"/>
    <p:sldId id="499" r:id="rId8"/>
    <p:sldId id="500" r:id="rId9"/>
    <p:sldId id="363" r:id="rId10"/>
    <p:sldId id="269" r:id="rId11"/>
    <p:sldId id="369" r:id="rId12"/>
    <p:sldId id="270" r:id="rId13"/>
    <p:sldId id="452" r:id="rId14"/>
    <p:sldId id="501" r:id="rId15"/>
    <p:sldId id="502" r:id="rId16"/>
    <p:sldId id="503" r:id="rId17"/>
    <p:sldId id="504" r:id="rId18"/>
    <p:sldId id="505" r:id="rId19"/>
    <p:sldId id="506" r:id="rId20"/>
    <p:sldId id="371" r:id="rId21"/>
    <p:sldId id="372" r:id="rId22"/>
    <p:sldId id="373" r:id="rId23"/>
    <p:sldId id="454" r:id="rId24"/>
    <p:sldId id="374" r:id="rId25"/>
    <p:sldId id="378" r:id="rId26"/>
    <p:sldId id="507" r:id="rId27"/>
    <p:sldId id="508" r:id="rId28"/>
    <p:sldId id="375" r:id="rId29"/>
    <p:sldId id="459" r:id="rId30"/>
    <p:sldId id="376" r:id="rId31"/>
    <p:sldId id="509" r:id="rId32"/>
    <p:sldId id="510" r:id="rId33"/>
    <p:sldId id="511" r:id="rId34"/>
    <p:sldId id="512" r:id="rId35"/>
    <p:sldId id="513" r:id="rId36"/>
    <p:sldId id="514" r:id="rId37"/>
    <p:sldId id="515" r:id="rId38"/>
    <p:sldId id="348" r:id="rId39"/>
    <p:sldId id="350" r:id="rId40"/>
    <p:sldId id="355" r:id="rId41"/>
    <p:sldId id="474" r:id="rId42"/>
    <p:sldId id="475" r:id="rId43"/>
    <p:sldId id="476" r:id="rId44"/>
    <p:sldId id="516" r:id="rId45"/>
    <p:sldId id="517" r:id="rId46"/>
    <p:sldId id="518" r:id="rId47"/>
    <p:sldId id="357" r:id="rId48"/>
    <p:sldId id="488" r:id="rId49"/>
    <p:sldId id="519" r:id="rId50"/>
    <p:sldId id="358" r:id="rId51"/>
    <p:sldId id="489" r:id="rId52"/>
    <p:sldId id="520" r:id="rId53"/>
    <p:sldId id="521" r:id="rId54"/>
    <p:sldId id="522" r:id="rId55"/>
    <p:sldId id="523" r:id="rId56"/>
    <p:sldId id="524" r:id="rId57"/>
    <p:sldId id="525" r:id="rId58"/>
    <p:sldId id="413" r:id="rId59"/>
    <p:sldId id="526" r:id="rId60"/>
    <p:sldId id="527" r:id="rId61"/>
    <p:sldId id="494" r:id="rId62"/>
    <p:sldId id="528" r:id="rId63"/>
    <p:sldId id="529" r:id="rId64"/>
    <p:sldId id="530" r:id="rId65"/>
    <p:sldId id="531" r:id="rId66"/>
    <p:sldId id="344" r:id="rId67"/>
  </p:sldIdLst>
  <p:sldSz cx="9144000" cy="5143500" type="screen16x9"/>
  <p:notesSz cx="6858000" cy="9144000"/>
  <p:custDataLst>
    <p:tags r:id="rId69"/>
  </p:custDataLst>
  <p:defaultText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D2DA"/>
    <a:srgbClr val="1C6089"/>
    <a:srgbClr val="214B64"/>
    <a:srgbClr val="6789A5"/>
    <a:srgbClr val="99B0C5"/>
    <a:srgbClr val="9AB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60" autoAdjust="0"/>
    <p:restoredTop sz="94660"/>
  </p:normalViewPr>
  <p:slideViewPr>
    <p:cSldViewPr>
      <p:cViewPr varScale="1">
        <p:scale>
          <a:sx n="117" d="100"/>
          <a:sy n="117" d="100"/>
        </p:scale>
        <p:origin x="606" y="9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156"/>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A15BE3-5A4F-4698-9C17-36560A6CC627}" type="datetimeFigureOut">
              <a:rPr lang="zh-CN" altLang="en-US" smtClean="0"/>
              <a:pPr/>
              <a:t>2023/4/28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ABDA4-9D8D-424B-98AF-F9FAEF4E80D4}" type="slidenum">
              <a:rPr lang="zh-CN" altLang="en-US" smtClean="0"/>
              <a:pPr/>
              <a:t>‹#›</a:t>
            </a:fld>
            <a:endParaRPr lang="zh-CN" altLang="en-US"/>
          </a:p>
        </p:txBody>
      </p:sp>
    </p:spTree>
    <p:extLst>
      <p:ext uri="{BB962C8B-B14F-4D97-AF65-F5344CB8AC3E}">
        <p14:creationId xmlns:p14="http://schemas.microsoft.com/office/powerpoint/2010/main" val="760850635"/>
      </p:ext>
    </p:extLst>
  </p:cSld>
  <p:clrMap bg1="lt1" tx1="dk1" bg2="lt2" tx2="dk2" accent1="accent1" accent2="accent2" accent3="accent3" accent4="accent4" accent5="accent5" accent6="accent6" hlink="hlink" folHlink="folHlink"/>
  <p:notesStyle>
    <a:lvl1pPr marL="0" algn="l" defTabSz="914034" rtl="0" eaLnBrk="1" latinLnBrk="0" hangingPunct="1">
      <a:defRPr sz="1200" kern="1200">
        <a:solidFill>
          <a:schemeClr val="tx1"/>
        </a:solidFill>
        <a:latin typeface="+mn-lt"/>
        <a:ea typeface="+mn-ea"/>
        <a:cs typeface="+mn-cs"/>
      </a:defRPr>
    </a:lvl1pPr>
    <a:lvl2pPr marL="457017" algn="l" defTabSz="914034" rtl="0" eaLnBrk="1" latinLnBrk="0" hangingPunct="1">
      <a:defRPr sz="1200" kern="1200">
        <a:solidFill>
          <a:schemeClr val="tx1"/>
        </a:solidFill>
        <a:latin typeface="+mn-lt"/>
        <a:ea typeface="+mn-ea"/>
        <a:cs typeface="+mn-cs"/>
      </a:defRPr>
    </a:lvl2pPr>
    <a:lvl3pPr marL="914034" algn="l" defTabSz="914034" rtl="0" eaLnBrk="1" latinLnBrk="0" hangingPunct="1">
      <a:defRPr sz="1200" kern="1200">
        <a:solidFill>
          <a:schemeClr val="tx1"/>
        </a:solidFill>
        <a:latin typeface="+mn-lt"/>
        <a:ea typeface="+mn-ea"/>
        <a:cs typeface="+mn-cs"/>
      </a:defRPr>
    </a:lvl3pPr>
    <a:lvl4pPr marL="1371051" algn="l" defTabSz="914034" rtl="0" eaLnBrk="1" latinLnBrk="0" hangingPunct="1">
      <a:defRPr sz="1200" kern="1200">
        <a:solidFill>
          <a:schemeClr val="tx1"/>
        </a:solidFill>
        <a:latin typeface="+mn-lt"/>
        <a:ea typeface="+mn-ea"/>
        <a:cs typeface="+mn-cs"/>
      </a:defRPr>
    </a:lvl4pPr>
    <a:lvl5pPr marL="1828068" algn="l" defTabSz="914034" rtl="0" eaLnBrk="1" latinLnBrk="0" hangingPunct="1">
      <a:defRPr sz="1200" kern="1200">
        <a:solidFill>
          <a:schemeClr val="tx1"/>
        </a:solidFill>
        <a:latin typeface="+mn-lt"/>
        <a:ea typeface="+mn-ea"/>
        <a:cs typeface="+mn-cs"/>
      </a:defRPr>
    </a:lvl5pPr>
    <a:lvl6pPr marL="2285086" algn="l" defTabSz="914034" rtl="0" eaLnBrk="1" latinLnBrk="0" hangingPunct="1">
      <a:defRPr sz="1200" kern="1200">
        <a:solidFill>
          <a:schemeClr val="tx1"/>
        </a:solidFill>
        <a:latin typeface="+mn-lt"/>
        <a:ea typeface="+mn-ea"/>
        <a:cs typeface="+mn-cs"/>
      </a:defRPr>
    </a:lvl6pPr>
    <a:lvl7pPr marL="2742103" algn="l" defTabSz="914034" rtl="0" eaLnBrk="1" latinLnBrk="0" hangingPunct="1">
      <a:defRPr sz="1200" kern="1200">
        <a:solidFill>
          <a:schemeClr val="tx1"/>
        </a:solidFill>
        <a:latin typeface="+mn-lt"/>
        <a:ea typeface="+mn-ea"/>
        <a:cs typeface="+mn-cs"/>
      </a:defRPr>
    </a:lvl7pPr>
    <a:lvl8pPr marL="3199120" algn="l" defTabSz="914034" rtl="0" eaLnBrk="1" latinLnBrk="0" hangingPunct="1">
      <a:defRPr sz="1200" kern="1200">
        <a:solidFill>
          <a:schemeClr val="tx1"/>
        </a:solidFill>
        <a:latin typeface="+mn-lt"/>
        <a:ea typeface="+mn-ea"/>
        <a:cs typeface="+mn-cs"/>
      </a:defRPr>
    </a:lvl8pPr>
    <a:lvl9pPr marL="3656137" algn="l" defTabSz="91403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a:t>
            </a:fld>
            <a:endParaRPr lang="zh-CN" altLang="en-US"/>
          </a:p>
        </p:txBody>
      </p:sp>
    </p:spTree>
    <p:extLst>
      <p:ext uri="{BB962C8B-B14F-4D97-AF65-F5344CB8AC3E}">
        <p14:creationId xmlns:p14="http://schemas.microsoft.com/office/powerpoint/2010/main" val="2301541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21</a:t>
            </a:fld>
            <a:endParaRPr lang="zh-CN" altLang="en-US"/>
          </a:p>
        </p:txBody>
      </p:sp>
    </p:spTree>
    <p:extLst>
      <p:ext uri="{BB962C8B-B14F-4D97-AF65-F5344CB8AC3E}">
        <p14:creationId xmlns:p14="http://schemas.microsoft.com/office/powerpoint/2010/main" val="3942836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22</a:t>
            </a:fld>
            <a:endParaRPr lang="zh-CN" altLang="en-US"/>
          </a:p>
        </p:txBody>
      </p:sp>
    </p:spTree>
    <p:extLst>
      <p:ext uri="{BB962C8B-B14F-4D97-AF65-F5344CB8AC3E}">
        <p14:creationId xmlns:p14="http://schemas.microsoft.com/office/powerpoint/2010/main" val="1840419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23</a:t>
            </a:fld>
            <a:endParaRPr lang="zh-CN" altLang="en-US" dirty="0">
              <a:solidFill>
                <a:prstClr val="black"/>
              </a:solidFill>
            </a:endParaRPr>
          </a:p>
        </p:txBody>
      </p:sp>
    </p:spTree>
    <p:extLst>
      <p:ext uri="{BB962C8B-B14F-4D97-AF65-F5344CB8AC3E}">
        <p14:creationId xmlns:p14="http://schemas.microsoft.com/office/powerpoint/2010/main" val="687659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24</a:t>
            </a:fld>
            <a:endParaRPr lang="zh-CN" altLang="en-US"/>
          </a:p>
        </p:txBody>
      </p:sp>
    </p:spTree>
    <p:extLst>
      <p:ext uri="{BB962C8B-B14F-4D97-AF65-F5344CB8AC3E}">
        <p14:creationId xmlns:p14="http://schemas.microsoft.com/office/powerpoint/2010/main" val="316971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28</a:t>
            </a:fld>
            <a:endParaRPr lang="zh-CN" altLang="en-US"/>
          </a:p>
        </p:txBody>
      </p:sp>
    </p:spTree>
    <p:extLst>
      <p:ext uri="{BB962C8B-B14F-4D97-AF65-F5344CB8AC3E}">
        <p14:creationId xmlns:p14="http://schemas.microsoft.com/office/powerpoint/2010/main" val="1268109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30</a:t>
            </a:fld>
            <a:endParaRPr lang="zh-CN" altLang="en-US"/>
          </a:p>
        </p:txBody>
      </p:sp>
    </p:spTree>
    <p:extLst>
      <p:ext uri="{BB962C8B-B14F-4D97-AF65-F5344CB8AC3E}">
        <p14:creationId xmlns:p14="http://schemas.microsoft.com/office/powerpoint/2010/main" val="820110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38</a:t>
            </a:fld>
            <a:endParaRPr lang="zh-CN" altLang="en-US"/>
          </a:p>
        </p:txBody>
      </p:sp>
    </p:spTree>
    <p:extLst>
      <p:ext uri="{BB962C8B-B14F-4D97-AF65-F5344CB8AC3E}">
        <p14:creationId xmlns:p14="http://schemas.microsoft.com/office/powerpoint/2010/main" val="39306852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39</a:t>
            </a:fld>
            <a:endParaRPr lang="zh-CN" altLang="en-US"/>
          </a:p>
        </p:txBody>
      </p:sp>
    </p:spTree>
    <p:extLst>
      <p:ext uri="{BB962C8B-B14F-4D97-AF65-F5344CB8AC3E}">
        <p14:creationId xmlns:p14="http://schemas.microsoft.com/office/powerpoint/2010/main" val="15112013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40</a:t>
            </a:fld>
            <a:endParaRPr lang="zh-CN" altLang="en-US"/>
          </a:p>
        </p:txBody>
      </p:sp>
    </p:spTree>
    <p:extLst>
      <p:ext uri="{BB962C8B-B14F-4D97-AF65-F5344CB8AC3E}">
        <p14:creationId xmlns:p14="http://schemas.microsoft.com/office/powerpoint/2010/main" val="3268863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41</a:t>
            </a:fld>
            <a:endParaRPr lang="zh-CN" altLang="en-US" dirty="0">
              <a:solidFill>
                <a:prstClr val="black"/>
              </a:solidFill>
            </a:endParaRPr>
          </a:p>
        </p:txBody>
      </p:sp>
    </p:spTree>
    <p:extLst>
      <p:ext uri="{BB962C8B-B14F-4D97-AF65-F5344CB8AC3E}">
        <p14:creationId xmlns:p14="http://schemas.microsoft.com/office/powerpoint/2010/main" val="3898159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a:t>
            </a:fld>
            <a:endParaRPr lang="zh-CN" altLang="en-US"/>
          </a:p>
        </p:txBody>
      </p:sp>
    </p:spTree>
    <p:extLst>
      <p:ext uri="{BB962C8B-B14F-4D97-AF65-F5344CB8AC3E}">
        <p14:creationId xmlns:p14="http://schemas.microsoft.com/office/powerpoint/2010/main" val="1350769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42</a:t>
            </a:fld>
            <a:endParaRPr lang="zh-CN" altLang="en-US"/>
          </a:p>
        </p:txBody>
      </p:sp>
    </p:spTree>
    <p:extLst>
      <p:ext uri="{BB962C8B-B14F-4D97-AF65-F5344CB8AC3E}">
        <p14:creationId xmlns:p14="http://schemas.microsoft.com/office/powerpoint/2010/main" val="15294542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47</a:t>
            </a:fld>
            <a:endParaRPr lang="zh-CN" altLang="en-US"/>
          </a:p>
        </p:txBody>
      </p:sp>
    </p:spTree>
    <p:extLst>
      <p:ext uri="{BB962C8B-B14F-4D97-AF65-F5344CB8AC3E}">
        <p14:creationId xmlns:p14="http://schemas.microsoft.com/office/powerpoint/2010/main" val="3662448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50</a:t>
            </a:fld>
            <a:endParaRPr lang="zh-CN" altLang="en-US"/>
          </a:p>
        </p:txBody>
      </p:sp>
    </p:spTree>
    <p:extLst>
      <p:ext uri="{BB962C8B-B14F-4D97-AF65-F5344CB8AC3E}">
        <p14:creationId xmlns:p14="http://schemas.microsoft.com/office/powerpoint/2010/main" val="88057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58</a:t>
            </a:fld>
            <a:endParaRPr lang="zh-CN" altLang="en-US"/>
          </a:p>
        </p:txBody>
      </p:sp>
    </p:spTree>
    <p:extLst>
      <p:ext uri="{BB962C8B-B14F-4D97-AF65-F5344CB8AC3E}">
        <p14:creationId xmlns:p14="http://schemas.microsoft.com/office/powerpoint/2010/main" val="29869268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66</a:t>
            </a:fld>
            <a:endParaRPr lang="zh-CN" altLang="en-US"/>
          </a:p>
        </p:txBody>
      </p:sp>
    </p:spTree>
    <p:extLst>
      <p:ext uri="{BB962C8B-B14F-4D97-AF65-F5344CB8AC3E}">
        <p14:creationId xmlns:p14="http://schemas.microsoft.com/office/powerpoint/2010/main" val="4041311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a:t>
            </a:fld>
            <a:endParaRPr lang="zh-CN" altLang="en-US"/>
          </a:p>
        </p:txBody>
      </p:sp>
    </p:spTree>
    <p:extLst>
      <p:ext uri="{BB962C8B-B14F-4D97-AF65-F5344CB8AC3E}">
        <p14:creationId xmlns:p14="http://schemas.microsoft.com/office/powerpoint/2010/main" val="276859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a:t>
            </a:fld>
            <a:endParaRPr lang="zh-CN" altLang="en-US"/>
          </a:p>
        </p:txBody>
      </p:sp>
    </p:spTree>
    <p:extLst>
      <p:ext uri="{BB962C8B-B14F-4D97-AF65-F5344CB8AC3E}">
        <p14:creationId xmlns:p14="http://schemas.microsoft.com/office/powerpoint/2010/main" val="3004688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5</a:t>
            </a:fld>
            <a:endParaRPr lang="zh-CN" altLang="en-US" dirty="0">
              <a:solidFill>
                <a:prstClr val="black"/>
              </a:solidFill>
            </a:endParaRPr>
          </a:p>
        </p:txBody>
      </p:sp>
    </p:spTree>
    <p:extLst>
      <p:ext uri="{BB962C8B-B14F-4D97-AF65-F5344CB8AC3E}">
        <p14:creationId xmlns:p14="http://schemas.microsoft.com/office/powerpoint/2010/main" val="3301711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a:t>
            </a:fld>
            <a:endParaRPr lang="zh-CN" altLang="en-US"/>
          </a:p>
        </p:txBody>
      </p:sp>
    </p:spTree>
    <p:extLst>
      <p:ext uri="{BB962C8B-B14F-4D97-AF65-F5344CB8AC3E}">
        <p14:creationId xmlns:p14="http://schemas.microsoft.com/office/powerpoint/2010/main" val="1570658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10</a:t>
            </a:fld>
            <a:endParaRPr lang="zh-CN" altLang="en-US"/>
          </a:p>
        </p:txBody>
      </p:sp>
    </p:spTree>
    <p:extLst>
      <p:ext uri="{BB962C8B-B14F-4D97-AF65-F5344CB8AC3E}">
        <p14:creationId xmlns:p14="http://schemas.microsoft.com/office/powerpoint/2010/main" val="2101189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12</a:t>
            </a:fld>
            <a:endParaRPr lang="zh-CN" altLang="en-US"/>
          </a:p>
        </p:txBody>
      </p:sp>
    </p:spTree>
    <p:extLst>
      <p:ext uri="{BB962C8B-B14F-4D97-AF65-F5344CB8AC3E}">
        <p14:creationId xmlns:p14="http://schemas.microsoft.com/office/powerpoint/2010/main" val="1763674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20</a:t>
            </a:fld>
            <a:endParaRPr lang="zh-CN" altLang="en-US"/>
          </a:p>
        </p:txBody>
      </p:sp>
    </p:spTree>
    <p:extLst>
      <p:ext uri="{BB962C8B-B14F-4D97-AF65-F5344CB8AC3E}">
        <p14:creationId xmlns:p14="http://schemas.microsoft.com/office/powerpoint/2010/main" val="4185740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599"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599"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任务分析</a:t>
            </a:r>
          </a:p>
        </p:txBody>
      </p:sp>
    </p:spTree>
    <p:extLst>
      <p:ext uri="{BB962C8B-B14F-4D97-AF65-F5344CB8AC3E}">
        <p14:creationId xmlns:p14="http://schemas.microsoft.com/office/powerpoint/2010/main" val="88775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任务实施</a:t>
            </a:r>
          </a:p>
        </p:txBody>
      </p:sp>
    </p:spTree>
    <p:extLst>
      <p:ext uri="{BB962C8B-B14F-4D97-AF65-F5344CB8AC3E}">
        <p14:creationId xmlns:p14="http://schemas.microsoft.com/office/powerpoint/2010/main" val="532720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9"/>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7"/>
            <a:ext cx="3008313" cy="351829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3"/>
            <a:ext cx="5486400" cy="3086100"/>
          </a:xfrm>
        </p:spPr>
        <p:txBody>
          <a:bodyPr/>
          <a:lstStyle>
            <a:lvl1pPr marL="0" indent="0">
              <a:buNone/>
              <a:defRPr sz="3200"/>
            </a:lvl1pPr>
            <a:lvl2pPr marL="457200" indent="0">
              <a:buNone/>
              <a:defRPr sz="2800"/>
            </a:lvl2pPr>
            <a:lvl3pPr marL="914400" indent="0">
              <a:buNone/>
              <a:defRPr sz="2400"/>
            </a:lvl3pPr>
            <a:lvl4pPr marL="1371599"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599"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descr="L:\下载\清新树叶装饰标签矢量素材\56f33ebe31d64.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a:xfrm>
            <a:off x="1" y="160227"/>
            <a:ext cx="467291"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6" y="196220"/>
            <a:ext cx="2190351" cy="315378"/>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 name="文本框 38"/>
          <p:cNvSpPr txBox="1"/>
          <p:nvPr userDrawn="1"/>
        </p:nvSpPr>
        <p:spPr>
          <a:xfrm>
            <a:off x="2879813" y="304200"/>
            <a:ext cx="2039271" cy="207689"/>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207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936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441"/>
            <a:ext cx="8229600" cy="857514"/>
          </a:xfrm>
        </p:spPr>
        <p:txBody>
          <a:bodyPr/>
          <a:lstStyle/>
          <a:p>
            <a:r>
              <a:rPr lang="zh-CN" altLang="en-US"/>
              <a:t>单击此处编辑母版标题样式</a:t>
            </a:r>
          </a:p>
        </p:txBody>
      </p:sp>
      <p:sp>
        <p:nvSpPr>
          <p:cNvPr id="3" name="内容占位符 2"/>
          <p:cNvSpPr>
            <a:spLocks noGrp="1"/>
          </p:cNvSpPr>
          <p:nvPr>
            <p:ph sz="half" idx="1"/>
          </p:nvPr>
        </p:nvSpPr>
        <p:spPr>
          <a:xfrm>
            <a:off x="457200" y="1200522"/>
            <a:ext cx="4038600" cy="33935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520"/>
            <a:ext cx="4038600" cy="16197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2719"/>
            <a:ext cx="4038600" cy="162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4069443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2023/4/28</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971357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710"/>
            <a:ext cx="1292662" cy="300082"/>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548"/>
            <a:ext cx="2562232" cy="346249"/>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713957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5"/>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599"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599"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1" y="1151334"/>
            <a:ext cx="4040188"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4"/>
            <a:ext cx="4041775"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8"/>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任务导入</a:t>
            </a:r>
          </a:p>
        </p:txBody>
      </p:sp>
    </p:spTree>
    <p:extLst>
      <p:ext uri="{BB962C8B-B14F-4D97-AF65-F5344CB8AC3E}">
        <p14:creationId xmlns:p14="http://schemas.microsoft.com/office/powerpoint/2010/main" val="4058383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相关知识</a:t>
            </a:r>
          </a:p>
        </p:txBody>
      </p:sp>
    </p:spTree>
    <p:extLst>
      <p:ext uri="{BB962C8B-B14F-4D97-AF65-F5344CB8AC3E}">
        <p14:creationId xmlns:p14="http://schemas.microsoft.com/office/powerpoint/2010/main" val="31508902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0"/>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3"/>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3"/>
          </p:nvPr>
        </p:nvSpPr>
        <p:spPr>
          <a:xfrm>
            <a:off x="3124200" y="4767263"/>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fld id="{4A5096FA-8040-43AE-9781-056B1336D1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0" r:id="rId16"/>
    <p:sldLayoutId id="2147483666" r:id="rId17"/>
    <p:sldLayoutId id="2147483667" r:id="rId18"/>
    <p:sldLayoutId id="2147483668" r:id="rId19"/>
    <p:sldLayoutId id="2147483669" r:id="rId20"/>
    <p:sldLayoutId id="2147483670" r:id="rId2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99"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599"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599"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6.png"/><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7.png"/><Relationship Id="rId4"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8.png"/><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15.png"/><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8" y="3036851"/>
            <a:ext cx="2052228" cy="373444"/>
          </a:xfrm>
          <a:prstGeom prst="rect">
            <a:avLst/>
          </a:prstGeom>
          <a:noFill/>
        </p:spPr>
        <p:txBody>
          <a:bodyPr wrap="square" lIns="65032" tIns="32516" rIns="65032" bIns="32516" rtlCol="0">
            <a:spAutoFit/>
          </a:bodyPr>
          <a:lstStyle/>
          <a:p>
            <a:r>
              <a:rPr kumimoji="1" lang="zh-CN" altLang="en-US" sz="2000" b="1" dirty="0">
                <a:solidFill>
                  <a:srgbClr val="1C6089"/>
                </a:solidFill>
                <a:latin typeface="微软雅黑" panose="020B0503020204020204" pitchFamily="34" charset="-122"/>
                <a:ea typeface="微软雅黑" panose="020B0503020204020204" pitchFamily="34" charset="-122"/>
              </a:rPr>
              <a:t>计算机网络基础</a:t>
            </a:r>
          </a:p>
        </p:txBody>
      </p:sp>
      <p:pic>
        <p:nvPicPr>
          <p:cNvPr id="13" name="图片 12">
            <a:extLst>
              <a:ext uri="{FF2B5EF4-FFF2-40B4-BE49-F238E27FC236}">
                <a16:creationId xmlns:a16="http://schemas.microsoft.com/office/drawing/2014/main" xmlns=""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
        <p:nvSpPr>
          <p:cNvPr id="11" name="文本框 158"/>
          <p:cNvSpPr txBox="1"/>
          <p:nvPr/>
        </p:nvSpPr>
        <p:spPr>
          <a:xfrm>
            <a:off x="4139953" y="2093680"/>
            <a:ext cx="4788532" cy="496554"/>
          </a:xfrm>
          <a:prstGeom prst="rect">
            <a:avLst/>
          </a:prstGeom>
          <a:noFill/>
        </p:spPr>
        <p:txBody>
          <a:bodyPr wrap="square" lIns="65032" tIns="32516" rIns="65032" bIns="32516" rtlCol="0">
            <a:spAutoFit/>
          </a:bodyPr>
          <a:lstStyle/>
          <a:p>
            <a:r>
              <a:rPr kumimoji="1" lang="zh-CN" altLang="en-US" sz="2800" b="1" dirty="0" smtClean="0">
                <a:solidFill>
                  <a:schemeClr val="accent1"/>
                </a:solidFill>
                <a:latin typeface="微软雅黑" panose="020B0503020204020204" pitchFamily="34" charset="-122"/>
                <a:ea typeface="微软雅黑" panose="020B0503020204020204" pitchFamily="34" charset="-122"/>
              </a:rPr>
              <a:t>项目</a:t>
            </a:r>
            <a:r>
              <a:rPr kumimoji="1" lang="en-US" altLang="zh-CN" sz="2800" b="1" dirty="0">
                <a:solidFill>
                  <a:schemeClr val="accent1"/>
                </a:solidFill>
                <a:latin typeface="微软雅黑" panose="020B0503020204020204" pitchFamily="34" charset="-122"/>
                <a:ea typeface="微软雅黑" panose="020B0503020204020204" pitchFamily="34" charset="-122"/>
              </a:rPr>
              <a:t>7</a:t>
            </a:r>
            <a:r>
              <a:rPr kumimoji="1" lang="en-US" altLang="zh-CN" sz="2800" b="1" dirty="0" smtClean="0">
                <a:solidFill>
                  <a:schemeClr val="accent1"/>
                </a:solidFill>
                <a:latin typeface="微软雅黑" panose="020B0503020204020204" pitchFamily="34" charset="-122"/>
                <a:ea typeface="微软雅黑" panose="020B0503020204020204" pitchFamily="34" charset="-122"/>
              </a:rPr>
              <a:t> </a:t>
            </a:r>
            <a:r>
              <a:rPr kumimoji="1" lang="zh-CN" altLang="en-US" sz="2800" b="1" dirty="0">
                <a:solidFill>
                  <a:schemeClr val="accent1"/>
                </a:solidFill>
                <a:latin typeface="微软雅黑" panose="020B0503020204020204" pitchFamily="34" charset="-122"/>
                <a:ea typeface="微软雅黑" panose="020B0503020204020204" pitchFamily="34" charset="-122"/>
              </a:rPr>
              <a:t>将</a:t>
            </a:r>
            <a:r>
              <a:rPr kumimoji="1" lang="zh-CN" altLang="en-US" sz="2800" b="1" dirty="0" smtClean="0">
                <a:solidFill>
                  <a:schemeClr val="accent1"/>
                </a:solidFill>
                <a:latin typeface="微软雅黑" panose="020B0503020204020204" pitchFamily="34" charset="-122"/>
                <a:ea typeface="微软雅黑" panose="020B0503020204020204" pitchFamily="34" charset="-122"/>
              </a:rPr>
              <a:t>局域网接入互联网</a:t>
            </a:r>
            <a:endParaRPr kumimoji="1" lang="zh-CN" altLang="en-US" sz="2800" b="1" dirty="0">
              <a:solidFill>
                <a:schemeClr val="accent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3923929" y="2787774"/>
            <a:ext cx="5220072"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8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par>
                          <p:cTn id="27" fill="hold">
                            <p:stCondLst>
                              <p:cond delay="2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par>
                          <p:cTn id="35" fill="hold">
                            <p:stCondLst>
                              <p:cond delay="335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722947" y="1059582"/>
            <a:ext cx="7560840" cy="3760693"/>
            <a:chOff x="1200150" y="1830939"/>
            <a:chExt cx="9867900" cy="156766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5" y="1830939"/>
              <a:ext cx="9604929" cy="1567662"/>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不同品牌、型号的家用无线路由器的安装和配置会有些许区别，但是大同小异。一般情况下，使用有线连接到无线路由器的</a:t>
              </a:r>
              <a:r>
                <a:rPr lang="en-US" altLang="zh-CN" sz="1600" dirty="0" err="1">
                  <a:latin typeface="微软雅黑" panose="020B0503020204020204" pitchFamily="34" charset="-122"/>
                  <a:ea typeface="微软雅黑" panose="020B0503020204020204" pitchFamily="34" charset="-122"/>
                </a:rPr>
                <a:t>lan</a:t>
              </a:r>
              <a:r>
                <a:rPr lang="zh-CN" altLang="en-US" sz="1600" dirty="0">
                  <a:latin typeface="微软雅黑" panose="020B0503020204020204" pitchFamily="34" charset="-122"/>
                  <a:ea typeface="微软雅黑" panose="020B0503020204020204" pitchFamily="34" charset="-122"/>
                </a:rPr>
                <a:t>接口，或者手机、笔记本电脑连接到无线路由器的无线网络上均可以进行配置。默认情况下，新设备的</a:t>
              </a:r>
              <a:r>
                <a:rPr lang="en-US" altLang="zh-CN" sz="1600" dirty="0" err="1">
                  <a:latin typeface="微软雅黑" panose="020B0503020204020204" pitchFamily="34" charset="-122"/>
                  <a:ea typeface="微软雅黑" panose="020B0503020204020204" pitchFamily="34" charset="-122"/>
                </a:rPr>
                <a:t>WiFi</a:t>
              </a:r>
              <a:r>
                <a:rPr lang="zh-CN" altLang="en-US" sz="1600" dirty="0">
                  <a:latin typeface="微软雅黑" panose="020B0503020204020204" pitchFamily="34" charset="-122"/>
                  <a:ea typeface="微软雅黑" panose="020B0503020204020204" pitchFamily="34" charset="-122"/>
                </a:rPr>
                <a:t>是没有密码安全保护的，可以直接无线连接到路由器上。无线路由器的</a:t>
              </a:r>
              <a:r>
                <a:rPr lang="en-US" altLang="zh-CN" sz="1600" dirty="0">
                  <a:latin typeface="微软雅黑" panose="020B0503020204020204" pitchFamily="34" charset="-122"/>
                  <a:ea typeface="微软雅黑" panose="020B0503020204020204" pitchFamily="34" charset="-122"/>
                </a:rPr>
                <a:t>DHCP</a:t>
              </a:r>
              <a:r>
                <a:rPr lang="zh-CN" altLang="en-US" sz="1600" dirty="0">
                  <a:latin typeface="微软雅黑" panose="020B0503020204020204" pitchFamily="34" charset="-122"/>
                  <a:ea typeface="微软雅黑" panose="020B0503020204020204" pitchFamily="34" charset="-122"/>
                </a:rPr>
                <a:t>功能默认也是开启的，无论是有线还是无线连接，设备都可以自动获取</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a:t>
              </a:r>
            </a:p>
            <a:p>
              <a:pPr indent="486000">
                <a:lnSpc>
                  <a:spcPct val="150000"/>
                </a:lnSpc>
              </a:pPr>
              <a:r>
                <a:rPr lang="zh-CN" altLang="en-US" sz="1600" dirty="0">
                  <a:latin typeface="微软雅黑" panose="020B0503020204020204" pitchFamily="34" charset="-122"/>
                  <a:ea typeface="微软雅黑" panose="020B0503020204020204" pitchFamily="34" charset="-122"/>
                </a:rPr>
                <a:t>多数无线路由器会在底部标签处标明路由器的管理地址和默认的用户名和密码。连接完成后，在浏览器的地址栏中输入此地址，即可登录路由器进行配置。</a:t>
              </a:r>
            </a:p>
          </p:txBody>
        </p:sp>
      </p:grpSp>
    </p:spTree>
    <p:extLst>
      <p:ext uri="{BB962C8B-B14F-4D97-AF65-F5344CB8AC3E}">
        <p14:creationId xmlns:p14="http://schemas.microsoft.com/office/powerpoint/2010/main" val="4216773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2969481"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设备连接</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25711" y="1405139"/>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3"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657991" y="1551651"/>
            <a:ext cx="3484217" cy="2187460"/>
          </a:xfrm>
          <a:prstGeom prst="rect">
            <a:avLst/>
          </a:prstGeom>
          <a:noFill/>
          <a:ln w="3175">
            <a:noFill/>
            <a:prstDash val="dash"/>
          </a:ln>
        </p:spPr>
        <p:txBody>
          <a:bodyPr wrap="square" lIns="63500" tIns="25400" rIns="63500" bIns="25400" anchor="ctr" anchorCtr="0">
            <a:normAutofit fontScale="925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示，将无线路由器接通电源，路由器的</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wan</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接口通过网线连接到互联网服务提供商提供设备的以太网接口；</a:t>
            </a:r>
            <a:r>
              <a:rPr lang="en-US" altLang="zh-CN" sz="1200" spc="120" dirty="0" err="1">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lan</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接口通过网线连接到配置电脑上；也可以使用笔记本电脑、手机等无线设备搜索并连接到无线路由器的默认</a:t>
            </a:r>
            <a:r>
              <a:rPr lang="en-US" altLang="zh-CN" sz="1200" spc="120" dirty="0" err="1">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WiFi</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上，一般默认</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SSID</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会包含厂商名称和设备序列号，同时密码为空。</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我们以台式计算机有线连接无线路由器为例，对无线路由器进行配置。</a:t>
            </a:r>
          </a:p>
        </p:txBody>
      </p:sp>
      <p:pic>
        <p:nvPicPr>
          <p:cNvPr id="11" name="图片 10"/>
          <p:cNvPicPr/>
          <p:nvPr/>
        </p:nvPicPr>
        <p:blipFill>
          <a:blip r:embed="rId5" cstate="print">
            <a:extLst>
              <a:ext uri="{28A0092B-C50C-407E-A947-70E740481C1C}">
                <a14:useLocalDpi xmlns:a14="http://schemas.microsoft.com/office/drawing/2010/main" val="0"/>
              </a:ext>
            </a:extLst>
          </a:blip>
          <a:srcRect/>
          <a:stretch>
            <a:fillRect/>
          </a:stretch>
        </p:blipFill>
        <p:spPr>
          <a:xfrm>
            <a:off x="4860032" y="1167594"/>
            <a:ext cx="3960440" cy="2736304"/>
          </a:xfrm>
          <a:prstGeom prst="rect">
            <a:avLst/>
          </a:prstGeom>
          <a:noFill/>
        </p:spPr>
      </p:pic>
      <p:sp>
        <p:nvSpPr>
          <p:cNvPr id="9"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6300192" y="3773246"/>
            <a:ext cx="14157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无线路由器的连接</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071892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093718"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配置台式机网络，连接到无线路由器</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25711" y="1405139"/>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3"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657991" y="1551651"/>
            <a:ext cx="3484217" cy="21874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）我们需要先将台式机的以太网连接的</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IPV4</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配置为自动获得</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地址，以便使台式机的网络和无线路由器的</a:t>
            </a:r>
            <a:r>
              <a:rPr lang="en-US" altLang="zh-CN" sz="1200" spc="120" dirty="0" err="1">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lan</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接口处于同一个网络，如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示</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endParaRPr>
          </a:p>
          <a:p>
            <a:pPr algn="just">
              <a:lnSpc>
                <a:spcPct val="150000"/>
              </a:lnSpc>
              <a:spcBef>
                <a:spcPts val="0"/>
              </a:spcBef>
              <a:spcAft>
                <a:spcPts val="800"/>
              </a:spcAft>
              <a:buSzPct val="100000"/>
            </a:pPr>
            <a:endPar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endParaRPr>
          </a:p>
        </p:txBody>
      </p:sp>
      <p:pic>
        <p:nvPicPr>
          <p:cNvPr id="9" name="图片 8"/>
          <p:cNvPicPr/>
          <p:nvPr/>
        </p:nvPicPr>
        <p:blipFill>
          <a:blip r:embed="rId5">
            <a:extLst>
              <a:ext uri="{28A0092B-C50C-407E-A947-70E740481C1C}">
                <a14:useLocalDpi xmlns:a14="http://schemas.microsoft.com/office/drawing/2010/main" val="0"/>
              </a:ext>
            </a:extLst>
          </a:blip>
          <a:srcRect/>
          <a:stretch>
            <a:fillRect/>
          </a:stretch>
        </p:blipFill>
        <p:spPr>
          <a:xfrm>
            <a:off x="5724128" y="287606"/>
            <a:ext cx="2971800" cy="3400425"/>
          </a:xfrm>
          <a:prstGeom prst="rect">
            <a:avLst/>
          </a:prstGeom>
          <a:noFill/>
        </p:spPr>
      </p:pic>
      <p:sp>
        <p:nvSpPr>
          <p:cNvPr id="1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6046956" y="3846936"/>
            <a:ext cx="278634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配置局域网适配器的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地址为自动获得</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43437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093718"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配置台式机网络，连接到无线路由器</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25711" y="1405139"/>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3"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657991" y="1551651"/>
            <a:ext cx="3484217" cy="21874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2</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）使用组合键</a:t>
            </a:r>
            <a:r>
              <a:rPr lang="en-US" altLang="zh-CN" sz="1200" spc="120" dirty="0" err="1">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Win+R</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，在运行窗口中输入</a:t>
            </a:r>
            <a:r>
              <a:rPr lang="en-US" altLang="zh-CN" sz="1200" spc="120" dirty="0" err="1">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cmd</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并回车，在打开的命令提示符窗口中输入“</a:t>
            </a:r>
            <a:r>
              <a:rPr lang="en-US" altLang="zh-CN" sz="1200" spc="120" dirty="0" err="1">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ipconfig</a:t>
            </a:r>
            <a:r>
              <a:rPr lang="en-US" altLang="zh-CN"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 /all”</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命令，观察以太网的连接状态，查看是否已经成功获取到</a:t>
            </a:r>
            <a:r>
              <a:rPr lang="en-US" altLang="zh-CN" sz="1200" spc="120" dirty="0" err="1">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地址，如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思源黑体 CN Medium" panose="020B0600000000000000" pitchFamily="34" charset="-122"/>
              </a:rPr>
              <a:t>示。同时，记录此处显示的默认网关，它也是路由器的管理地址，如果是新的无线路由器也可以在路由器背面的标签中找到该地址。</a:t>
            </a:r>
          </a:p>
        </p:txBody>
      </p:sp>
      <p:pic>
        <p:nvPicPr>
          <p:cNvPr id="10" name="图片 9"/>
          <p:cNvPicPr/>
          <p:nvPr/>
        </p:nvPicPr>
        <p:blipFill>
          <a:blip r:embed="rId5">
            <a:extLst>
              <a:ext uri="{28A0092B-C50C-407E-A947-70E740481C1C}">
                <a14:useLocalDpi xmlns:a14="http://schemas.microsoft.com/office/drawing/2010/main" val="0"/>
              </a:ext>
            </a:extLst>
          </a:blip>
          <a:srcRect/>
          <a:stretch>
            <a:fillRect/>
          </a:stretch>
        </p:blipFill>
        <p:spPr>
          <a:xfrm>
            <a:off x="4788024" y="969379"/>
            <a:ext cx="3978275" cy="2951480"/>
          </a:xfrm>
          <a:prstGeom prst="rect">
            <a:avLst/>
          </a:prstGeom>
          <a:noFill/>
        </p:spPr>
      </p:pic>
      <p:sp>
        <p:nvSpPr>
          <p:cNvPr id="9"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5531959" y="3997311"/>
            <a:ext cx="295465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自动获取到的默认网关为路由器管理地址</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03626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配置台式机网络，连接到无线路由器</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1321341"/>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899901"/>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）启动浏览器，以</a:t>
              </a:r>
              <a:r>
                <a:rPr lang="en-US" altLang="zh-CN" sz="1600" dirty="0">
                  <a:latin typeface="微软雅黑" panose="020B0503020204020204" pitchFamily="34" charset="-122"/>
                  <a:ea typeface="微软雅黑" panose="020B0503020204020204" pitchFamily="34" charset="-122"/>
                </a:rPr>
                <a:t>EDGE</a:t>
              </a:r>
              <a:r>
                <a:rPr lang="zh-CN" altLang="en-US" sz="1600" dirty="0">
                  <a:latin typeface="微软雅黑" panose="020B0503020204020204" pitchFamily="34" charset="-122"/>
                  <a:ea typeface="微软雅黑" panose="020B0503020204020204" pitchFamily="34" charset="-122"/>
                </a:rPr>
                <a:t>浏览器为例，在地址栏中输入步骤（</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）中获取到的默认网关地址，回车访问，如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2" name="图片 11"/>
          <p:cNvPicPr/>
          <p:nvPr/>
        </p:nvPicPr>
        <p:blipFill>
          <a:blip r:embed="rId2">
            <a:extLst>
              <a:ext uri="{28A0092B-C50C-407E-A947-70E740481C1C}">
                <a14:useLocalDpi xmlns:a14="http://schemas.microsoft.com/office/drawing/2010/main" val="0"/>
              </a:ext>
            </a:extLst>
          </a:blip>
          <a:srcRect t="1461" b="80724"/>
          <a:stretch>
            <a:fillRect/>
          </a:stretch>
        </p:blipFill>
        <p:spPr>
          <a:xfrm>
            <a:off x="1007604" y="2642467"/>
            <a:ext cx="7250528" cy="1080120"/>
          </a:xfrm>
          <a:prstGeom prst="rect">
            <a:avLst/>
          </a:prstGeom>
          <a:noFill/>
          <a:ln>
            <a:noFill/>
          </a:ln>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233465" y="3938820"/>
            <a:ext cx="203132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访问无线路由器的管理页面</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50489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配置台式机网络，连接到无线路由器</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6139" y="735547"/>
            <a:ext cx="8676964" cy="828092"/>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800547"/>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）进入配置页面后，多数无线路由器会出现设置向导来按步骤引导我们完成配置。主要配置包括互联网的接入方式、无线网络的名称（</a:t>
              </a:r>
              <a:r>
                <a:rPr lang="en-US" altLang="zh-CN" sz="1400" dirty="0">
                  <a:latin typeface="微软雅黑" panose="020B0503020204020204" pitchFamily="34" charset="-122"/>
                  <a:ea typeface="微软雅黑" panose="020B0503020204020204" pitchFamily="34" charset="-122"/>
                </a:rPr>
                <a:t>SSID</a:t>
              </a:r>
              <a:r>
                <a:rPr lang="zh-CN" altLang="en-US" sz="1400" dirty="0">
                  <a:latin typeface="微软雅黑" panose="020B0503020204020204" pitchFamily="34" charset="-122"/>
                  <a:ea typeface="微软雅黑" panose="020B0503020204020204" pitchFamily="34" charset="-122"/>
                </a:rPr>
                <a:t>）及密码、管理密码等，按步骤完成即可，如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1" name="图片 10"/>
          <p:cNvPicPr/>
          <p:nvPr/>
        </p:nvPicPr>
        <p:blipFill>
          <a:blip r:embed="rId2">
            <a:extLst>
              <a:ext uri="{28A0092B-C50C-407E-A947-70E740481C1C}">
                <a14:useLocalDpi xmlns:a14="http://schemas.microsoft.com/office/drawing/2010/main" val="0"/>
              </a:ext>
            </a:extLst>
          </a:blip>
          <a:srcRect/>
          <a:stretch>
            <a:fillRect/>
          </a:stretch>
        </p:blipFill>
        <p:spPr>
          <a:xfrm>
            <a:off x="1511660" y="1573983"/>
            <a:ext cx="5328592" cy="3291351"/>
          </a:xfrm>
          <a:prstGeom prst="rect">
            <a:avLst/>
          </a:prstGeom>
          <a:noFill/>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42692" y="4865335"/>
            <a:ext cx="156966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无线路由器配置向导</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615731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配置台式机网络，连接到无线路由器</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6139" y="771550"/>
            <a:ext cx="8676964" cy="1321341"/>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213350"/>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）等待无线路由器重启完成后，即可测试此计算机是否已经可以连接互联网。同时，也可以使用带有无线功能的设备，使用刚刚配置的</a:t>
              </a:r>
              <a:r>
                <a:rPr lang="en-US" altLang="zh-CN" sz="1400" dirty="0" err="1">
                  <a:latin typeface="微软雅黑" panose="020B0503020204020204" pitchFamily="34" charset="-122"/>
                  <a:ea typeface="微软雅黑" panose="020B0503020204020204" pitchFamily="34" charset="-122"/>
                </a:rPr>
                <a:t>WiFi</a:t>
              </a:r>
              <a:r>
                <a:rPr lang="zh-CN" altLang="en-US" sz="1400" dirty="0">
                  <a:latin typeface="微软雅黑" panose="020B0503020204020204" pitchFamily="34" charset="-122"/>
                  <a:ea typeface="微软雅黑" panose="020B0503020204020204" pitchFamily="34" charset="-122"/>
                </a:rPr>
                <a:t>名称及密码连接</a:t>
              </a:r>
              <a:r>
                <a:rPr lang="en-US" altLang="zh-CN" sz="1400" dirty="0" err="1">
                  <a:latin typeface="微软雅黑" panose="020B0503020204020204" pitchFamily="34" charset="-122"/>
                  <a:ea typeface="微软雅黑" panose="020B0503020204020204" pitchFamily="34" charset="-122"/>
                </a:rPr>
                <a:t>WiFi</a:t>
              </a:r>
              <a:r>
                <a:rPr lang="zh-CN" altLang="en-US" sz="1400" dirty="0">
                  <a:latin typeface="微软雅黑" panose="020B0503020204020204" pitchFamily="34" charset="-122"/>
                  <a:ea typeface="微软雅黑" panose="020B0503020204020204" pitchFamily="34" charset="-122"/>
                </a:rPr>
                <a:t>，并测试网络连接。用步骤（</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）的地址及所设置的密码重新登录无线路由器即可对网络运行状况进行实时监控或配置所需的高级功能，如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2" name="图片 11"/>
          <p:cNvPicPr/>
          <p:nvPr/>
        </p:nvPicPr>
        <p:blipFill>
          <a:blip r:embed="rId2">
            <a:extLst>
              <a:ext uri="{28A0092B-C50C-407E-A947-70E740481C1C}">
                <a14:useLocalDpi xmlns:a14="http://schemas.microsoft.com/office/drawing/2010/main" val="0"/>
              </a:ext>
            </a:extLst>
          </a:blip>
          <a:srcRect b="4374"/>
          <a:stretch>
            <a:fillRect/>
          </a:stretch>
        </p:blipFill>
        <p:spPr>
          <a:xfrm>
            <a:off x="2303748" y="2105112"/>
            <a:ext cx="4251509" cy="2607754"/>
          </a:xfrm>
          <a:prstGeom prst="rect">
            <a:avLst/>
          </a:prstGeom>
          <a:noFill/>
          <a:ln>
            <a:solidFill>
              <a:schemeClr val="tx1">
                <a:lumMod val="50000"/>
                <a:lumOff val="50000"/>
              </a:schemeClr>
            </a:solidFill>
          </a:ln>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388803" y="4865335"/>
            <a:ext cx="18774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无线路由器运行状况监控</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0072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配置台式机网络，连接到无线路由器</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6139" y="771550"/>
            <a:ext cx="8676964" cy="3636404"/>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254165"/>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6</a:t>
              </a:r>
              <a:r>
                <a:rPr lang="zh-CN" altLang="en-US" sz="1400" dirty="0">
                  <a:latin typeface="微软雅黑" panose="020B0503020204020204" pitchFamily="34" charset="-122"/>
                  <a:ea typeface="微软雅黑" panose="020B0503020204020204" pitchFamily="34" charset="-122"/>
                </a:rPr>
                <a:t>）其他注意事项。</a:t>
              </a:r>
            </a:p>
            <a:p>
              <a:pPr indent="486000">
                <a:lnSpc>
                  <a:spcPct val="150000"/>
                </a:lnSpc>
              </a:pPr>
              <a:r>
                <a:rPr lang="zh-CN" altLang="en-US" sz="1400" dirty="0">
                  <a:latin typeface="微软雅黑" panose="020B0503020204020204" pitchFamily="34" charset="-122"/>
                  <a:ea typeface="微软雅黑" panose="020B0503020204020204" pitchFamily="34" charset="-122"/>
                </a:rPr>
                <a:t>① 如果无线路由是已经使用过的，且我们不记得以前设置过的管理密码，一般要对无线路由进行重置操作，重置方法一般为按住</a:t>
              </a:r>
              <a:r>
                <a:rPr lang="en-US" altLang="zh-CN" sz="1400" dirty="0">
                  <a:latin typeface="微软雅黑" panose="020B0503020204020204" pitchFamily="34" charset="-122"/>
                  <a:ea typeface="微软雅黑" panose="020B0503020204020204" pitchFamily="34" charset="-122"/>
                </a:rPr>
                <a:t>reset</a:t>
              </a:r>
              <a:r>
                <a:rPr lang="zh-CN" altLang="en-US" sz="1400" dirty="0">
                  <a:latin typeface="微软雅黑" panose="020B0503020204020204" pitchFamily="34" charset="-122"/>
                  <a:ea typeface="微软雅黑" panose="020B0503020204020204" pitchFamily="34" charset="-122"/>
                </a:rPr>
                <a:t>按钮不放，直到指示灯发生变化，否则无法进入配置页面。</a:t>
              </a:r>
            </a:p>
            <a:p>
              <a:pPr indent="486000">
                <a:lnSpc>
                  <a:spcPct val="150000"/>
                </a:lnSpc>
              </a:pPr>
              <a:r>
                <a:rPr lang="zh-CN" altLang="en-US" sz="1400" dirty="0">
                  <a:latin typeface="微软雅黑" panose="020B0503020204020204" pitchFamily="34" charset="-122"/>
                  <a:ea typeface="微软雅黑" panose="020B0503020204020204" pitchFamily="34" charset="-122"/>
                </a:rPr>
                <a:t>② 连接网线时要注意，家庭网络一般是将互联网服务提供商给我们的网线接至路由</a:t>
              </a:r>
              <a:r>
                <a:rPr lang="en-US" altLang="zh-CN" sz="1400" dirty="0">
                  <a:latin typeface="微软雅黑" panose="020B0503020204020204" pitchFamily="34" charset="-122"/>
                  <a:ea typeface="微软雅黑" panose="020B0503020204020204" pitchFamily="34" charset="-122"/>
                </a:rPr>
                <a:t>wan</a:t>
              </a:r>
              <a:r>
                <a:rPr lang="zh-CN" altLang="en-US" sz="1400" dirty="0">
                  <a:latin typeface="微软雅黑" panose="020B0503020204020204" pitchFamily="34" charset="-122"/>
                  <a:ea typeface="微软雅黑" panose="020B0503020204020204" pitchFamily="34" charset="-122"/>
                </a:rPr>
                <a:t>口，家中的有线设备接到无线路由的</a:t>
              </a:r>
              <a:r>
                <a:rPr lang="en-US" altLang="zh-CN" sz="1400" dirty="0" err="1">
                  <a:latin typeface="微软雅黑" panose="020B0503020204020204" pitchFamily="34" charset="-122"/>
                  <a:ea typeface="微软雅黑" panose="020B0503020204020204" pitchFamily="34" charset="-122"/>
                </a:rPr>
                <a:t>lan</a:t>
              </a:r>
              <a:r>
                <a:rPr lang="zh-CN" altLang="en-US" sz="1400" dirty="0">
                  <a:latin typeface="微软雅黑" panose="020B0503020204020204" pitchFamily="34" charset="-122"/>
                  <a:ea typeface="微软雅黑" panose="020B0503020204020204" pitchFamily="34" charset="-122"/>
                </a:rPr>
                <a:t>口。</a:t>
              </a:r>
            </a:p>
            <a:p>
              <a:pPr indent="486000">
                <a:lnSpc>
                  <a:spcPct val="150000"/>
                </a:lnSpc>
              </a:pPr>
              <a:r>
                <a:rPr lang="zh-CN" altLang="en-US" sz="1400" dirty="0">
                  <a:latin typeface="微软雅黑" panose="020B0503020204020204" pitchFamily="34" charset="-122"/>
                  <a:ea typeface="微软雅黑" panose="020B0503020204020204" pitchFamily="34" charset="-122"/>
                </a:rPr>
                <a:t>③ </a:t>
              </a:r>
              <a:r>
                <a:rPr lang="en-US" altLang="zh-CN" sz="1400" dirty="0" err="1">
                  <a:latin typeface="微软雅黑" panose="020B0503020204020204" pitchFamily="34" charset="-122"/>
                  <a:ea typeface="微软雅黑" panose="020B0503020204020204" pitchFamily="34" charset="-122"/>
                </a:rPr>
                <a:t>WiFi</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SSID</a:t>
              </a:r>
              <a:r>
                <a:rPr lang="zh-CN" altLang="en-US" sz="1400" dirty="0">
                  <a:latin typeface="微软雅黑" panose="020B0503020204020204" pitchFamily="34" charset="-122"/>
                  <a:ea typeface="微软雅黑" panose="020B0503020204020204" pitchFamily="34" charset="-122"/>
                </a:rPr>
                <a:t>及密码设置完成后，无线设备要重新连接无线网络，否则我们的设备是无法连接到这台无线路由器的。</a:t>
              </a:r>
            </a:p>
            <a:p>
              <a:pPr indent="486000">
                <a:lnSpc>
                  <a:spcPct val="150000"/>
                </a:lnSpc>
              </a:pPr>
              <a:r>
                <a:rPr lang="zh-CN" altLang="en-US" sz="1400" dirty="0">
                  <a:latin typeface="微软雅黑" panose="020B0503020204020204" pitchFamily="34" charset="-122"/>
                  <a:ea typeface="微软雅黑" panose="020B0503020204020204" pitchFamily="34" charset="-122"/>
                </a:rPr>
                <a:t>④ 注意无线路由安全，更改无线路由器的默认管理密码（如果存在）。设置无线时，密码尽量设置复杂一些，因为无线设备只需输入一次密码，即可记住此无线网络，无需频繁输入。</a:t>
              </a:r>
            </a:p>
            <a:p>
              <a:pPr indent="486000">
                <a:lnSpc>
                  <a:spcPct val="150000"/>
                </a:lnSpc>
              </a:pPr>
              <a:r>
                <a:rPr lang="zh-CN" altLang="en-US" sz="1400" dirty="0">
                  <a:latin typeface="微软雅黑" panose="020B0503020204020204" pitchFamily="34" charset="-122"/>
                  <a:ea typeface="微软雅黑" panose="020B0503020204020204" pitchFamily="34" charset="-122"/>
                </a:rPr>
                <a:t>⑤ 为了获得更好的无线信号质量，可将无线路由器放置到所有房间的居中且尽量高的位置。</a:t>
              </a:r>
            </a:p>
          </p:txBody>
        </p:sp>
      </p:grpSp>
    </p:spTree>
    <p:extLst>
      <p:ext uri="{BB962C8B-B14F-4D97-AF65-F5344CB8AC3E}">
        <p14:creationId xmlns:p14="http://schemas.microsoft.com/office/powerpoint/2010/main" val="37940180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793341" y="1635647"/>
            <a:ext cx="7360446"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smtClean="0">
                <a:solidFill>
                  <a:schemeClr val="accent1"/>
                </a:solidFill>
                <a:ea typeface="微软雅黑" panose="020B0503020204020204" pitchFamily="34" charset="-122"/>
              </a:rPr>
              <a:t>7.1 </a:t>
            </a:r>
            <a:r>
              <a:rPr lang="zh-CN" altLang="en-US" sz="3200" b="1" dirty="0" smtClean="0">
                <a:solidFill>
                  <a:schemeClr val="accent1"/>
                </a:solidFill>
                <a:ea typeface="微软雅黑" panose="020B0503020204020204" pitchFamily="34" charset="-122"/>
              </a:rPr>
              <a:t>配置</a:t>
            </a:r>
            <a:r>
              <a:rPr lang="zh-CN" altLang="en-US" sz="3200" b="1" dirty="0">
                <a:solidFill>
                  <a:schemeClr val="accent1"/>
                </a:solidFill>
                <a:ea typeface="微软雅黑" panose="020B0503020204020204" pitchFamily="34" charset="-122"/>
              </a:rPr>
              <a:t>家用无线路由器访问互联网</a:t>
            </a:r>
          </a:p>
        </p:txBody>
      </p:sp>
    </p:spTree>
    <p:extLst>
      <p:ext uri="{BB962C8B-B14F-4D97-AF65-F5344CB8AC3E}">
        <p14:creationId xmlns:p14="http://schemas.microsoft.com/office/powerpoint/2010/main" val="20376171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76224" y="1635646"/>
            <a:ext cx="8591552"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smtClean="0">
                <a:solidFill>
                  <a:schemeClr val="accent1"/>
                </a:solidFill>
                <a:ea typeface="微软雅黑" panose="020B0503020204020204" pitchFamily="34" charset="-122"/>
              </a:rPr>
              <a:t>7.2 </a:t>
            </a:r>
            <a:r>
              <a:rPr lang="zh-CN" altLang="en-US" sz="3200" b="1" dirty="0" smtClean="0">
                <a:solidFill>
                  <a:schemeClr val="accent1"/>
                </a:solidFill>
                <a:ea typeface="微软雅黑" panose="020B0503020204020204" pitchFamily="34" charset="-122"/>
              </a:rPr>
              <a:t>配置</a:t>
            </a:r>
            <a:r>
              <a:rPr lang="zh-CN" altLang="en-US" sz="3200" b="1" dirty="0">
                <a:solidFill>
                  <a:schemeClr val="accent1"/>
                </a:solidFill>
                <a:ea typeface="微软雅黑" panose="020B0503020204020204" pitchFamily="34" charset="-122"/>
              </a:rPr>
              <a:t>路由器使局域网计算机访问互联网</a:t>
            </a:r>
          </a:p>
        </p:txBody>
      </p:sp>
    </p:spTree>
    <p:extLst>
      <p:ext uri="{BB962C8B-B14F-4D97-AF65-F5344CB8AC3E}">
        <p14:creationId xmlns:p14="http://schemas.microsoft.com/office/powerpoint/2010/main" val="1528609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615349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3861447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xmlns="" id="{F5793691-A67E-4C11-852D-7DD4D17E755F}"/>
              </a:ext>
            </a:extLst>
          </p:cNvPr>
          <p:cNvGrpSpPr/>
          <p:nvPr/>
        </p:nvGrpSpPr>
        <p:grpSpPr>
          <a:xfrm>
            <a:off x="1079612" y="771550"/>
            <a:ext cx="6792230" cy="2196244"/>
            <a:chOff x="1200150" y="1847850"/>
            <a:chExt cx="9867900" cy="1492983"/>
          </a:xfrm>
        </p:grpSpPr>
        <p:grpSp>
          <p:nvGrpSpPr>
            <p:cNvPr id="127" name="组合 126">
              <a:extLst>
                <a:ext uri="{FF2B5EF4-FFF2-40B4-BE49-F238E27FC236}">
                  <a16:creationId xmlns:a16="http://schemas.microsoft.com/office/drawing/2014/main" xmlns=""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xmlns=""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xmlns=""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xmlns="" id="{CB4FB45E-E5D0-4286-ABBB-65C992D93AE8}"/>
                </a:ext>
              </a:extLst>
            </p:cNvPr>
            <p:cNvSpPr txBox="1"/>
            <p:nvPr/>
          </p:nvSpPr>
          <p:spPr>
            <a:xfrm>
              <a:off x="1544483" y="1876926"/>
              <a:ext cx="9179232" cy="993599"/>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某公司在网络边界处部署了一台华为路由器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RouterA</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）。公司只向</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ISP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申请了一个公网</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地址（</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1.1.1.1/24</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）用于路由器的公网接口和</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ISP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互联。为了使公司私网中</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192.168.0.0/24</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网段的用户可以正常访问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，需要在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RouterA</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上配置出接口地址方式的源</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NAT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策略，使私网用户直接借用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RouterA</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公网接口的</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地址来访问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。网络环境如图</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7-9</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所示，其中</a:t>
              </a:r>
              <a:r>
                <a:rPr lang="en-US" altLang="zh-CN" sz="1400" dirty="0" err="1">
                  <a:solidFill>
                    <a:schemeClr val="tx1">
                      <a:lumMod val="85000"/>
                      <a:lumOff val="15000"/>
                    </a:schemeClr>
                  </a:solidFill>
                  <a:latin typeface="微软雅黑" panose="020B0503020204020204" pitchFamily="34" charset="-122"/>
                  <a:ea typeface="微软雅黑" panose="020B0503020204020204" pitchFamily="34" charset="-122"/>
                </a:rPr>
                <a:t>RouterB</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是</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ISP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提供的接入网关。</a:t>
              </a:r>
            </a:p>
          </p:txBody>
        </p:sp>
      </p:grpSp>
      <p:pic>
        <p:nvPicPr>
          <p:cNvPr id="7" name="图片 6"/>
          <p:cNvPicPr/>
          <p:nvPr/>
        </p:nvPicPr>
        <p:blipFill>
          <a:blip r:embed="rId3"/>
          <a:stretch>
            <a:fillRect/>
          </a:stretch>
        </p:blipFill>
        <p:spPr>
          <a:xfrm>
            <a:off x="1223628" y="2971445"/>
            <a:ext cx="6264696" cy="1995686"/>
          </a:xfrm>
          <a:prstGeom prst="rect">
            <a:avLst/>
          </a:prstGeom>
        </p:spPr>
      </p:pic>
      <p:sp>
        <p:nvSpPr>
          <p:cNvPr id="8"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696580" y="4865335"/>
            <a:ext cx="12618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网络环境拓扑图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12458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2844316"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SNAT</a:t>
            </a:r>
            <a:r>
              <a:rPr lang="zh-CN" altLang="en-US" sz="1200" dirty="0" smtClean="0">
                <a:solidFill>
                  <a:schemeClr val="tx1">
                    <a:lumMod val="65000"/>
                    <a:lumOff val="35000"/>
                  </a:schemeClr>
                </a:solidFill>
                <a:latin typeface="微软雅黑" pitchFamily="34" charset="-122"/>
                <a:ea typeface="微软雅黑" pitchFamily="34" charset="-122"/>
              </a:rPr>
              <a:t>定义</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0" y="2859783"/>
            <a:ext cx="2988331"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SNAT</a:t>
            </a:r>
            <a:r>
              <a:rPr lang="zh-CN" altLang="en-US" sz="1200" dirty="0" smtClean="0">
                <a:solidFill>
                  <a:schemeClr val="tx1">
                    <a:lumMod val="65000"/>
                    <a:lumOff val="35000"/>
                  </a:schemeClr>
                </a:solidFill>
                <a:latin typeface="微软雅黑" pitchFamily="34" charset="-122"/>
                <a:ea typeface="微软雅黑" pitchFamily="34" charset="-122"/>
              </a:rPr>
              <a:t>原理</a:t>
            </a:r>
            <a:endParaRPr lang="zh-CN" altLang="en-US" sz="1200" dirty="0">
              <a:solidFill>
                <a:schemeClr val="tx1">
                  <a:lumMod val="65000"/>
                  <a:lumOff val="35000"/>
                </a:schemeClr>
              </a:solidFill>
            </a:endParaRPr>
          </a:p>
        </p:txBody>
      </p:sp>
      <p:sp>
        <p:nvSpPr>
          <p:cNvPr id="9" name="文本框 8"/>
          <p:cNvSpPr txBox="1">
            <a:spLocks noChangeArrowheads="1"/>
          </p:cNvSpPr>
          <p:nvPr/>
        </p:nvSpPr>
        <p:spPr bwMode="auto">
          <a:xfrm>
            <a:off x="4754708" y="3183819"/>
            <a:ext cx="2988331"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SNAT</a:t>
            </a:r>
            <a:r>
              <a:rPr lang="zh-CN" altLang="en-US" sz="1200" dirty="0" smtClean="0">
                <a:solidFill>
                  <a:schemeClr val="tx1">
                    <a:lumMod val="65000"/>
                    <a:lumOff val="35000"/>
                  </a:schemeClr>
                </a:solidFill>
                <a:latin typeface="微软雅黑" pitchFamily="34" charset="-122"/>
                <a:ea typeface="微软雅黑" pitchFamily="34" charset="-122"/>
              </a:rPr>
              <a:t>的配置命令</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918630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1.SNAT</a:t>
            </a:r>
            <a:r>
              <a:rPr lang="zh-CN" altLang="en-US" sz="1600" dirty="0" smtClean="0">
                <a:solidFill>
                  <a:schemeClr val="accent1"/>
                </a:solidFill>
                <a:ea typeface="微软雅黑" panose="020B0503020204020204" pitchFamily="34" charset="-122"/>
              </a:rPr>
              <a:t>定义</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043608" y="1239602"/>
            <a:ext cx="6792230" cy="2995042"/>
            <a:chOff x="1200150" y="1847850"/>
            <a:chExt cx="9867900" cy="1492983"/>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492983"/>
              <a:chOff x="1200150" y="1847850"/>
              <a:chExt cx="986790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2152957"/>
              <a:ext cx="9604929" cy="832506"/>
            </a:xfrm>
            <a:prstGeom prst="rect">
              <a:avLst/>
            </a:prstGeom>
            <a:noFill/>
          </p:spPr>
          <p:txBody>
            <a:bodyPr wrap="square" rtlCol="0">
              <a:spAutoFit/>
            </a:bodyPr>
            <a:lstStyle/>
            <a:p>
              <a:pPr indent="486000">
                <a:lnSpc>
                  <a:spcPct val="150000"/>
                </a:lnSpc>
              </a:pPr>
              <a:r>
                <a:rPr lang="en-US" altLang="zh-CN" sz="1400" dirty="0">
                  <a:latin typeface="微软雅黑" panose="020B0503020204020204" pitchFamily="34" charset="-122"/>
                  <a:ea typeface="微软雅黑" panose="020B0503020204020204" pitchFamily="34" charset="-122"/>
                </a:rPr>
                <a:t>SNAT</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Source Network Address Translation</a:t>
              </a:r>
              <a:r>
                <a:rPr lang="zh-CN" altLang="en-US" sz="1400" dirty="0">
                  <a:latin typeface="微软雅黑" panose="020B0503020204020204" pitchFamily="34" charset="-122"/>
                  <a:ea typeface="微软雅黑" panose="020B0503020204020204" pitchFamily="34" charset="-122"/>
                </a:rPr>
                <a:t>）是一种地址转换技术，可以将报文头中的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地址转换为另一个</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地址。本任务中，由于私网</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地址在公网上是不能参加路由的，故内网计算机无法直接访问互联网，所以，需要将内网计算机的报文头中的私网</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地址转换为公网</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地址，利用公网</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地址来访问互联网，这也只是</a:t>
              </a:r>
              <a:r>
                <a:rPr lang="en-US" altLang="zh-CN" sz="1400" dirty="0">
                  <a:latin typeface="微软雅黑" panose="020B0503020204020204" pitchFamily="34" charset="-122"/>
                  <a:ea typeface="微软雅黑" panose="020B0503020204020204" pitchFamily="34" charset="-122"/>
                </a:rPr>
                <a:t>NAT</a:t>
              </a:r>
              <a:r>
                <a:rPr lang="zh-CN" altLang="en-US" sz="1400" dirty="0">
                  <a:latin typeface="微软雅黑" panose="020B0503020204020204" pitchFamily="34" charset="-122"/>
                  <a:ea typeface="微软雅黑" panose="020B0503020204020204" pitchFamily="34" charset="-122"/>
                </a:rPr>
                <a:t>的用途之一。</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0586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2.SNAT</a:t>
            </a:r>
            <a:r>
              <a:rPr lang="zh-CN" altLang="en-US" sz="1600" dirty="0" smtClean="0">
                <a:solidFill>
                  <a:schemeClr val="accent1"/>
                </a:solidFill>
                <a:ea typeface="微软雅黑" panose="020B0503020204020204" pitchFamily="34" charset="-122"/>
              </a:rPr>
              <a:t>原理</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6139" y="735545"/>
            <a:ext cx="8676964" cy="2829684"/>
            <a:chOff x="1200150" y="1830939"/>
            <a:chExt cx="9867900" cy="1713921"/>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29" cy="1713921"/>
            </a:xfrm>
            <a:prstGeom prst="rect">
              <a:avLst/>
            </a:prstGeom>
            <a:noFill/>
          </p:spPr>
          <p:txBody>
            <a:bodyPr wrap="square" rtlCol="0">
              <a:spAutoFit/>
            </a:bodyPr>
            <a:lstStyle/>
            <a:p>
              <a:pPr indent="486000">
                <a:lnSpc>
                  <a:spcPct val="150000"/>
                </a:lnSpc>
              </a:pPr>
              <a:r>
                <a:rPr lang="zh-CN" altLang="en-US" sz="1200" dirty="0">
                  <a:latin typeface="微软雅黑" panose="020B0503020204020204" pitchFamily="34" charset="-122"/>
                  <a:ea typeface="微软雅黑" panose="020B0503020204020204" pitchFamily="34" charset="-122"/>
                </a:rPr>
                <a:t>在此任务中，我们使用的为源</a:t>
              </a: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方式，即将源地址转换为目标地址，基本工作原理是，当私有网主机和公共网主机通信的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包经过</a:t>
              </a: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网关时，将</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包中的源</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或目的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在私有</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和</a:t>
              </a: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的公共</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之间进行转换，以达到私网访问公网的目的，转换过程如</a:t>
              </a:r>
              <a:r>
                <a:rPr lang="zh-CN" altLang="en-US" sz="1200" dirty="0" smtClean="0">
                  <a:latin typeface="微软雅黑" panose="020B0503020204020204" pitchFamily="34" charset="-122"/>
                  <a:ea typeface="微软雅黑" panose="020B0503020204020204" pitchFamily="34" charset="-122"/>
                </a:rPr>
                <a:t>图所</a:t>
              </a:r>
              <a:r>
                <a:rPr lang="zh-CN" altLang="en-US" sz="1200" dirty="0">
                  <a:latin typeface="微软雅黑" panose="020B0503020204020204" pitchFamily="34" charset="-122"/>
                  <a:ea typeface="微软雅黑" panose="020B0503020204020204" pitchFamily="34" charset="-122"/>
                </a:rPr>
                <a:t>示</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indent="486000">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当</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Host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访问</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Web Server</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时，路由器的处理过程如下：</a:t>
              </a:r>
            </a:p>
            <a:p>
              <a:pPr indent="486000">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）路由器收到</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Host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发送的报文后查找</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NAT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策略，发现需要对报文进行地址转换。</a:t>
              </a:r>
            </a:p>
            <a:p>
              <a:pPr indent="486000">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）路由器使用与</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连接的接口的公网</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地址替换报文的源</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地址，同时使用新的端口号替换报文的源端口号，并建立会话表，然后将报文发送至</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p>
            <a:p>
              <a:pPr indent="486000">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）路由器收到</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Web Server</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响应</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Host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的报文后，通过查找会话表匹配到步骤（</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）中建立的表项，将报文的目的地址替换为</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Host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地址，将报文的目的端口号替换为原始的端口号，然后将报文发送至</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Intranet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a:t>
              </a:r>
            </a:p>
            <a:p>
              <a:pPr indent="486000">
                <a:lnSpc>
                  <a:spcPct val="15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2" name="图片 11"/>
          <p:cNvPicPr/>
          <p:nvPr/>
        </p:nvPicPr>
        <p:blipFill>
          <a:blip r:embed="rId2"/>
          <a:stretch>
            <a:fillRect/>
          </a:stretch>
        </p:blipFill>
        <p:spPr>
          <a:xfrm>
            <a:off x="1936925" y="3263314"/>
            <a:ext cx="5535387" cy="1590730"/>
          </a:xfrm>
          <a:prstGeom prst="rect">
            <a:avLst/>
          </a:prstGeom>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4149369" y="4837953"/>
            <a:ext cx="111049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转换过程</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2764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2.SNAT</a:t>
            </a:r>
            <a:r>
              <a:rPr lang="zh-CN" altLang="en-US" sz="1600" dirty="0" smtClean="0">
                <a:solidFill>
                  <a:schemeClr val="accent1"/>
                </a:solidFill>
                <a:ea typeface="微软雅黑" panose="020B0503020204020204" pitchFamily="34" charset="-122"/>
              </a:rPr>
              <a:t>的配置命令</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5" name="图片 4"/>
          <p:cNvPicPr>
            <a:picLocks noChangeAspect="1"/>
          </p:cNvPicPr>
          <p:nvPr/>
        </p:nvPicPr>
        <p:blipFill>
          <a:blip r:embed="rId2"/>
          <a:stretch>
            <a:fillRect/>
          </a:stretch>
        </p:blipFill>
        <p:spPr>
          <a:xfrm>
            <a:off x="810430" y="1203598"/>
            <a:ext cx="7448550" cy="3495675"/>
          </a:xfrm>
          <a:prstGeom prst="rect">
            <a:avLst/>
          </a:prstGeom>
        </p:spPr>
      </p:pic>
    </p:spTree>
    <p:extLst>
      <p:ext uri="{BB962C8B-B14F-4D97-AF65-F5344CB8AC3E}">
        <p14:creationId xmlns:p14="http://schemas.microsoft.com/office/powerpoint/2010/main" val="17370661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860037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566120" y="263119"/>
            <a:ext cx="4068451" cy="4085867"/>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656128" y="362580"/>
            <a:ext cx="4333663" cy="3986406"/>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740967" y="915566"/>
            <a:ext cx="3877732" cy="264133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配置思路如下：</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）配置接口</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地址，完成网络基本参数配置，并在外网接口</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G0/0/1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下开启</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NAT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功能。</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）在设备上配置缺省路由，使私网流量可以正常转发至</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ISP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的路由器。</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）配置出接口地址方式的源</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NAT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策略，使私网用户直接借用设备的公网</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地址来访问</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Internet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。配置出接口地址方式的源</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NAT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策略时，只需要设置简单参数即可，设备将通过查询路由自动找到对应的出接口地址。</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）在内网主机上配置默认网关，使内网主机访问</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Internet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时，将流量发往网关设备。</a:t>
            </a:r>
          </a:p>
        </p:txBody>
      </p:sp>
      <p:pic>
        <p:nvPicPr>
          <p:cNvPr id="4" name="图片 3"/>
          <p:cNvPicPr>
            <a:picLocks noChangeAspect="1"/>
          </p:cNvPicPr>
          <p:nvPr/>
        </p:nvPicPr>
        <p:blipFill>
          <a:blip r:embed="rId5"/>
          <a:stretch>
            <a:fillRect/>
          </a:stretch>
        </p:blipFill>
        <p:spPr>
          <a:xfrm>
            <a:off x="143508" y="1461494"/>
            <a:ext cx="4271764" cy="1976241"/>
          </a:xfrm>
          <a:prstGeom prst="rect">
            <a:avLst/>
          </a:prstGeom>
        </p:spPr>
      </p:pic>
    </p:spTree>
    <p:extLst>
      <p:ext uri="{BB962C8B-B14F-4D97-AF65-F5344CB8AC3E}">
        <p14:creationId xmlns:p14="http://schemas.microsoft.com/office/powerpoint/2010/main" val="12327484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3021468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创建拓扑结构</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509357"/>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368520"/>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按照任务需求的网络环境拓扑图，在</a:t>
              </a:r>
              <a:r>
                <a:rPr lang="en-US" altLang="zh-CN" sz="1600" dirty="0" err="1">
                  <a:latin typeface="微软雅黑" panose="020B0503020204020204" pitchFamily="34" charset="-122"/>
                  <a:ea typeface="微软雅黑" panose="020B0503020204020204" pitchFamily="34" charset="-122"/>
                </a:rPr>
                <a:t>eNSP</a:t>
              </a:r>
              <a:r>
                <a:rPr lang="zh-CN" altLang="en-US" sz="1600" dirty="0">
                  <a:latin typeface="微软雅黑" panose="020B0503020204020204" pitchFamily="34" charset="-122"/>
                  <a:ea typeface="微软雅黑" panose="020B0503020204020204" pitchFamily="34" charset="-122"/>
                </a:rPr>
                <a:t>模拟器中创建拓扑结构，如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1" name="图片 10"/>
          <p:cNvPicPr/>
          <p:nvPr/>
        </p:nvPicPr>
        <p:blipFill>
          <a:blip r:embed="rId2">
            <a:extLst>
              <a:ext uri="{28A0092B-C50C-407E-A947-70E740481C1C}">
                <a14:useLocalDpi xmlns:a14="http://schemas.microsoft.com/office/drawing/2010/main" val="0"/>
              </a:ext>
            </a:extLst>
          </a:blip>
          <a:srcRect/>
          <a:stretch>
            <a:fillRect/>
          </a:stretch>
        </p:blipFill>
        <p:spPr>
          <a:xfrm>
            <a:off x="2339752" y="1618176"/>
            <a:ext cx="4351918" cy="2895786"/>
          </a:xfrm>
          <a:prstGeom prst="rect">
            <a:avLst/>
          </a:prstGeom>
          <a:noFill/>
          <a:ln>
            <a:noFill/>
          </a:ln>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884769" y="4751993"/>
            <a:ext cx="12618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网络环境拓扑图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478459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a:t>
            </a:r>
            <a:r>
              <a:rPr lang="en-US" altLang="zh-CN" sz="1600" dirty="0">
                <a:solidFill>
                  <a:schemeClr val="accent1"/>
                </a:solidFill>
                <a:ea typeface="微软雅黑" panose="020B0503020204020204" pitchFamily="34" charset="-122"/>
              </a:rPr>
              <a:t>ISP</a:t>
            </a:r>
            <a:r>
              <a:rPr lang="zh-CN" altLang="en-US" sz="1600" dirty="0">
                <a:solidFill>
                  <a:schemeClr val="accent1"/>
                </a:solidFill>
                <a:ea typeface="微软雅黑" panose="020B0503020204020204" pitchFamily="34" charset="-122"/>
              </a:rPr>
              <a:t>侧路由器</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509357"/>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239649"/>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配置</a:t>
              </a:r>
              <a:r>
                <a:rPr lang="en-US" altLang="zh-CN" sz="1600" dirty="0">
                  <a:latin typeface="微软雅黑" panose="020B0503020204020204" pitchFamily="34" charset="-122"/>
                  <a:ea typeface="微软雅黑" panose="020B0503020204020204" pitchFamily="34" charset="-122"/>
                </a:rPr>
                <a:t>ISP</a:t>
              </a:r>
              <a:r>
                <a:rPr lang="zh-CN" altLang="en-US" sz="1600" dirty="0">
                  <a:latin typeface="微软雅黑" panose="020B0503020204020204" pitchFamily="34" charset="-122"/>
                  <a:ea typeface="微软雅黑" panose="020B0503020204020204" pitchFamily="34" charset="-122"/>
                </a:rPr>
                <a:t>侧路由器（</a:t>
              </a:r>
              <a:r>
                <a:rPr lang="en-US" altLang="zh-CN" sz="1600" dirty="0">
                  <a:latin typeface="微软雅黑" panose="020B0503020204020204" pitchFamily="34" charset="-122"/>
                  <a:ea typeface="微软雅黑" panose="020B0503020204020204" pitchFamily="34" charset="-122"/>
                </a:rPr>
                <a:t>Router</a:t>
              </a:r>
              <a:r>
                <a:rPr lang="zh-CN" altLang="en-US" sz="1600" dirty="0">
                  <a:latin typeface="微软雅黑" panose="020B0503020204020204" pitchFamily="34" charset="-122"/>
                  <a:ea typeface="微软雅黑" panose="020B0503020204020204" pitchFamily="34" charset="-122"/>
                </a:rPr>
                <a:t>），只需配置</a:t>
              </a:r>
              <a:r>
                <a:rPr lang="en-US" altLang="zh-CN" sz="1600" dirty="0">
                  <a:latin typeface="微软雅黑" panose="020B0503020204020204" pitchFamily="34" charset="-122"/>
                  <a:ea typeface="微软雅黑" panose="020B0503020204020204" pitchFamily="34" charset="-122"/>
                </a:rPr>
                <a:t>G0/0/0</a:t>
              </a:r>
              <a:r>
                <a:rPr lang="zh-CN" altLang="en-US" sz="1600" dirty="0">
                  <a:latin typeface="微软雅黑" panose="020B0503020204020204" pitchFamily="34" charset="-122"/>
                  <a:ea typeface="微软雅黑" panose="020B0503020204020204" pitchFamily="34" charset="-122"/>
                </a:rPr>
                <a:t>接口的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地址，配置过程如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5" name="图片 4"/>
          <p:cNvPicPr>
            <a:picLocks noChangeAspect="1"/>
          </p:cNvPicPr>
          <p:nvPr/>
        </p:nvPicPr>
        <p:blipFill>
          <a:blip r:embed="rId2"/>
          <a:stretch>
            <a:fillRect/>
          </a:stretch>
        </p:blipFill>
        <p:spPr>
          <a:xfrm>
            <a:off x="445696" y="1815666"/>
            <a:ext cx="8386524" cy="2297422"/>
          </a:xfrm>
          <a:prstGeom prst="rect">
            <a:avLst/>
          </a:prstGeom>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924844" y="4751993"/>
            <a:ext cx="118173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ISP</a:t>
            </a:r>
            <a:r>
              <a:rPr lang="zh-CN" altLang="en-US" sz="1200" dirty="0">
                <a:latin typeface="微软雅黑" panose="020B0503020204020204" pitchFamily="34" charset="-122"/>
                <a:ea typeface="微软雅黑" panose="020B0503020204020204" pitchFamily="34" charset="-122"/>
              </a:rPr>
              <a:t>路由器配置</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28270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配置公司路由器</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830997"/>
            <a:chOff x="1200150" y="1830939"/>
            <a:chExt cx="9867900" cy="172988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729882"/>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配置公司路由器（</a:t>
              </a:r>
              <a:r>
                <a:rPr lang="en-US" altLang="zh-CN" sz="1600" dirty="0">
                  <a:latin typeface="微软雅黑" panose="020B0503020204020204" pitchFamily="34" charset="-122"/>
                  <a:ea typeface="微软雅黑" panose="020B0503020204020204" pitchFamily="34" charset="-122"/>
                </a:rPr>
                <a:t>RouterA</a:t>
              </a:r>
              <a:r>
                <a:rPr lang="zh-CN" altLang="en-US" sz="1600" dirty="0">
                  <a:latin typeface="微软雅黑" panose="020B0503020204020204" pitchFamily="34" charset="-122"/>
                  <a:ea typeface="微软雅黑" panose="020B0503020204020204" pitchFamily="34" charset="-122"/>
                </a:rPr>
                <a:t>）外网接口（</a:t>
              </a:r>
              <a:r>
                <a:rPr lang="en-US" altLang="zh-CN" sz="1600" dirty="0">
                  <a:latin typeface="微软雅黑" panose="020B0503020204020204" pitchFamily="34" charset="-122"/>
                  <a:ea typeface="微软雅黑" panose="020B0503020204020204" pitchFamily="34" charset="-122"/>
                </a:rPr>
                <a:t>G0/0/1</a:t>
              </a:r>
              <a:r>
                <a:rPr lang="zh-CN" altLang="en-US" sz="1600" dirty="0">
                  <a:latin typeface="微软雅黑" panose="020B0503020204020204" pitchFamily="34" charset="-122"/>
                  <a:ea typeface="微软雅黑" panose="020B0503020204020204" pitchFamily="34" charset="-122"/>
                </a:rPr>
                <a:t>）、内网接口（</a:t>
              </a:r>
              <a:r>
                <a:rPr lang="en-US" altLang="zh-CN" sz="1600" dirty="0">
                  <a:latin typeface="微软雅黑" panose="020B0503020204020204" pitchFamily="34" charset="-122"/>
                  <a:ea typeface="微软雅黑" panose="020B0503020204020204" pitchFamily="34" charset="-122"/>
                </a:rPr>
                <a:t>G0/0/0</a:t>
              </a:r>
              <a:r>
                <a:rPr lang="zh-CN" altLang="en-US" sz="1600" dirty="0">
                  <a:latin typeface="微软雅黑" panose="020B0503020204020204" pitchFamily="34" charset="-122"/>
                  <a:ea typeface="微软雅黑" panose="020B0503020204020204" pitchFamily="34" charset="-122"/>
                </a:rPr>
                <a:t>）的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地址，配置过程如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2"/>
          <a:stretch>
            <a:fillRect/>
          </a:stretch>
        </p:blipFill>
        <p:spPr>
          <a:xfrm>
            <a:off x="846703" y="1750728"/>
            <a:ext cx="7651603" cy="2955794"/>
          </a:xfrm>
          <a:prstGeom prst="rect">
            <a:avLst/>
          </a:prstGeom>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884769" y="4751993"/>
            <a:ext cx="12618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公司路由器配置</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0580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创建访问控制列表</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787523"/>
            <a:chOff x="1200150" y="1830939"/>
            <a:chExt cx="9867900" cy="1639381"/>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639381"/>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在公司路由器（</a:t>
              </a:r>
              <a:r>
                <a:rPr lang="en-US" altLang="zh-CN" sz="1600" dirty="0">
                  <a:latin typeface="微软雅黑" panose="020B0503020204020204" pitchFamily="34" charset="-122"/>
                  <a:ea typeface="微软雅黑" panose="020B0503020204020204" pitchFamily="34" charset="-122"/>
                </a:rPr>
                <a:t>RouterA</a:t>
              </a:r>
              <a:r>
                <a:rPr lang="zh-CN" altLang="en-US" sz="1600" dirty="0">
                  <a:latin typeface="微软雅黑" panose="020B0503020204020204" pitchFamily="34" charset="-122"/>
                  <a:ea typeface="微软雅黑" panose="020B0503020204020204" pitchFamily="34" charset="-122"/>
                </a:rPr>
                <a:t>）上创建用于参加</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转换的内网地址访问控制列表，如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5" name="图片 4"/>
          <p:cNvPicPr>
            <a:picLocks noChangeAspect="1"/>
          </p:cNvPicPr>
          <p:nvPr/>
        </p:nvPicPr>
        <p:blipFill>
          <a:blip r:embed="rId2"/>
          <a:stretch>
            <a:fillRect/>
          </a:stretch>
        </p:blipFill>
        <p:spPr>
          <a:xfrm>
            <a:off x="234759" y="2103698"/>
            <a:ext cx="8663884" cy="2462624"/>
          </a:xfrm>
          <a:prstGeom prst="rect">
            <a:avLst/>
          </a:prstGeom>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423104" y="4751993"/>
            <a:ext cx="218521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公司路由器创建访问控制列表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655345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开启</a:t>
            </a:r>
            <a:r>
              <a:rPr lang="en-US" altLang="zh-CN" sz="1600" dirty="0">
                <a:solidFill>
                  <a:schemeClr val="accent1"/>
                </a:solidFill>
                <a:ea typeface="微软雅黑" panose="020B0503020204020204" pitchFamily="34" charset="-122"/>
              </a:rPr>
              <a:t>NAT</a:t>
            </a:r>
            <a:r>
              <a:rPr lang="zh-CN" altLang="en-US" sz="1600" dirty="0">
                <a:solidFill>
                  <a:schemeClr val="accent1"/>
                </a:solidFill>
                <a:ea typeface="微软雅黑" panose="020B0503020204020204" pitchFamily="34" charset="-122"/>
              </a:rPr>
              <a:t>功能</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787523"/>
            <a:chOff x="1200150" y="1830939"/>
            <a:chExt cx="9867900" cy="163938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639382"/>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在公司路由器（</a:t>
              </a:r>
              <a:r>
                <a:rPr lang="en-US" altLang="zh-CN" sz="1600" dirty="0">
                  <a:latin typeface="微软雅黑" panose="020B0503020204020204" pitchFamily="34" charset="-122"/>
                  <a:ea typeface="微软雅黑" panose="020B0503020204020204" pitchFamily="34" charset="-122"/>
                </a:rPr>
                <a:t>RouterA</a:t>
              </a:r>
              <a:r>
                <a:rPr lang="zh-CN" altLang="en-US" sz="1600" dirty="0">
                  <a:latin typeface="微软雅黑" panose="020B0503020204020204" pitchFamily="34" charset="-122"/>
                  <a:ea typeface="微软雅黑" panose="020B0503020204020204" pitchFamily="34" charset="-122"/>
                </a:rPr>
                <a:t>）的外网口（</a:t>
              </a:r>
              <a:r>
                <a:rPr lang="en-US" altLang="zh-CN" sz="1600" dirty="0">
                  <a:latin typeface="微软雅黑" panose="020B0503020204020204" pitchFamily="34" charset="-122"/>
                  <a:ea typeface="微软雅黑" panose="020B0503020204020204" pitchFamily="34" charset="-122"/>
                </a:rPr>
                <a:t>G0/0/1</a:t>
              </a:r>
              <a:r>
                <a:rPr lang="zh-CN" altLang="en-US" sz="1600" dirty="0">
                  <a:latin typeface="微软雅黑" panose="020B0503020204020204" pitchFamily="34" charset="-122"/>
                  <a:ea typeface="微软雅黑" panose="020B0503020204020204" pitchFamily="34" charset="-122"/>
                </a:rPr>
                <a:t>）上开启</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功能，并应用访问控制列表。至此，路由器的源</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功能配置完毕，如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7" name="图片 6"/>
          <p:cNvPicPr>
            <a:picLocks noChangeAspect="1"/>
          </p:cNvPicPr>
          <p:nvPr/>
        </p:nvPicPr>
        <p:blipFill>
          <a:blip r:embed="rId2"/>
          <a:stretch>
            <a:fillRect/>
          </a:stretch>
        </p:blipFill>
        <p:spPr>
          <a:xfrm>
            <a:off x="1619672" y="2231655"/>
            <a:ext cx="5925281" cy="2315627"/>
          </a:xfrm>
          <a:prstGeom prst="rect">
            <a:avLst/>
          </a:prstGeom>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806575" y="4751993"/>
            <a:ext cx="141827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外网端口启用</a:t>
            </a:r>
            <a:r>
              <a:rPr lang="en-US" altLang="zh-CN" sz="1200" dirty="0">
                <a:latin typeface="微软雅黑" panose="020B0503020204020204" pitchFamily="34" charset="-122"/>
                <a:ea typeface="微软雅黑" panose="020B0503020204020204" pitchFamily="34" charset="-122"/>
              </a:rPr>
              <a:t>NAT</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57962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测试</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6139" y="602673"/>
            <a:ext cx="8676964" cy="1604287"/>
            <a:chOff x="1200150" y="1775666"/>
            <a:chExt cx="9867900" cy="1565167"/>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5" y="1775666"/>
              <a:ext cx="9604930" cy="1531384"/>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将任意一台</a:t>
              </a:r>
              <a:r>
                <a:rPr lang="en-US" altLang="zh-CN" sz="1600" dirty="0">
                  <a:latin typeface="微软雅黑" panose="020B0503020204020204" pitchFamily="34" charset="-122"/>
                  <a:ea typeface="微软雅黑" panose="020B0503020204020204" pitchFamily="34" charset="-122"/>
                </a:rPr>
                <a:t>PC</a:t>
              </a:r>
              <a:r>
                <a:rPr lang="zh-CN" altLang="en-US" sz="1600" dirty="0">
                  <a:latin typeface="微软雅黑" panose="020B0503020204020204" pitchFamily="34" charset="-122"/>
                  <a:ea typeface="微软雅黑" panose="020B0503020204020204" pitchFamily="34" charset="-122"/>
                </a:rPr>
                <a:t>配置</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地址为</a:t>
              </a:r>
              <a:r>
                <a:rPr lang="en-US" altLang="zh-CN" sz="1600" dirty="0">
                  <a:latin typeface="微软雅黑" panose="020B0503020204020204" pitchFamily="34" charset="-122"/>
                  <a:ea typeface="微软雅黑" panose="020B0503020204020204" pitchFamily="34" charset="-122"/>
                </a:rPr>
                <a:t>192.168.0.1/24</a:t>
              </a:r>
              <a:r>
                <a:rPr lang="zh-CN" altLang="en-US" sz="1600" dirty="0">
                  <a:latin typeface="微软雅黑" panose="020B0503020204020204" pitchFamily="34" charset="-122"/>
                  <a:ea typeface="微软雅黑" panose="020B0503020204020204" pitchFamily="34" charset="-122"/>
                </a:rPr>
                <a:t>，网关配置为路由器（</a:t>
              </a:r>
              <a:r>
                <a:rPr lang="en-US" altLang="zh-CN" sz="1600" dirty="0">
                  <a:latin typeface="微软雅黑" panose="020B0503020204020204" pitchFamily="34" charset="-122"/>
                  <a:ea typeface="微软雅黑" panose="020B0503020204020204" pitchFamily="34" charset="-122"/>
                </a:rPr>
                <a:t>RouterA</a:t>
              </a:r>
              <a:r>
                <a:rPr lang="zh-CN" altLang="en-US" sz="1600" dirty="0">
                  <a:latin typeface="微软雅黑" panose="020B0503020204020204" pitchFamily="34" charset="-122"/>
                  <a:ea typeface="微软雅黑" panose="020B0503020204020204" pitchFamily="34" charset="-122"/>
                </a:rPr>
                <a:t>）的内网接口地址：</a:t>
              </a:r>
              <a:r>
                <a:rPr lang="en-US" altLang="zh-CN" sz="1600" dirty="0" smtClean="0">
                  <a:latin typeface="微软雅黑" panose="020B0503020204020204" pitchFamily="34" charset="-122"/>
                  <a:ea typeface="微软雅黑" panose="020B0503020204020204" pitchFamily="34" charset="-122"/>
                </a:rPr>
                <a:t>192.168.0.254</a:t>
              </a: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然后使用命令“</a:t>
              </a:r>
              <a:r>
                <a:rPr lang="en-US" altLang="zh-CN" sz="1600" dirty="0">
                  <a:latin typeface="微软雅黑" panose="020B0503020204020204" pitchFamily="34" charset="-122"/>
                  <a:ea typeface="微软雅黑" panose="020B0503020204020204" pitchFamily="34" charset="-122"/>
                </a:rPr>
                <a:t>ping 1.1.1.254”</a:t>
              </a:r>
              <a:r>
                <a:rPr lang="zh-CN" altLang="en-US" sz="1600" dirty="0">
                  <a:latin typeface="微软雅黑" panose="020B0503020204020204" pitchFamily="34" charset="-122"/>
                  <a:ea typeface="微软雅黑" panose="020B0503020204020204" pitchFamily="34" charset="-122"/>
                </a:rPr>
                <a:t>来测试网络连通性，</a:t>
              </a:r>
              <a:r>
                <a:rPr lang="zh-CN" altLang="en-US" sz="1600" dirty="0" smtClean="0">
                  <a:latin typeface="微软雅黑" panose="020B0503020204020204" pitchFamily="34" charset="-122"/>
                  <a:ea typeface="微软雅黑" panose="020B0503020204020204" pitchFamily="34" charset="-122"/>
                </a:rPr>
                <a:t>如左图所</a:t>
              </a:r>
              <a:r>
                <a:rPr lang="zh-CN" altLang="en-US" sz="1600" dirty="0">
                  <a:latin typeface="微软雅黑" panose="020B0503020204020204" pitchFamily="34" charset="-122"/>
                  <a:ea typeface="微软雅黑" panose="020B0503020204020204" pitchFamily="34" charset="-122"/>
                </a:rPr>
                <a:t>示。在路由器（</a:t>
              </a:r>
              <a:r>
                <a:rPr lang="en-US" altLang="zh-CN" sz="1600" dirty="0">
                  <a:latin typeface="微软雅黑" panose="020B0503020204020204" pitchFamily="34" charset="-122"/>
                  <a:ea typeface="微软雅黑" panose="020B0503020204020204" pitchFamily="34" charset="-122"/>
                </a:rPr>
                <a:t>RouterA</a:t>
              </a:r>
              <a:r>
                <a:rPr lang="zh-CN" altLang="en-US" sz="1600" dirty="0">
                  <a:latin typeface="微软雅黑" panose="020B0503020204020204" pitchFamily="34" charset="-122"/>
                  <a:ea typeface="微软雅黑" panose="020B0503020204020204" pitchFamily="34" charset="-122"/>
                </a:rPr>
                <a:t>）上，使用命令“</a:t>
              </a:r>
              <a:r>
                <a:rPr lang="en-US" altLang="zh-CN" sz="1600" dirty="0">
                  <a:latin typeface="微软雅黑" panose="020B0503020204020204" pitchFamily="34" charset="-122"/>
                  <a:ea typeface="微软雅黑" panose="020B0503020204020204" pitchFamily="34" charset="-122"/>
                </a:rPr>
                <a:t>display </a:t>
              </a:r>
              <a:r>
                <a:rPr lang="en-US" altLang="zh-CN" sz="1600" dirty="0" err="1">
                  <a:latin typeface="微软雅黑" panose="020B0503020204020204" pitchFamily="34" charset="-122"/>
                  <a:ea typeface="微软雅黑" panose="020B0503020204020204" pitchFamily="34" charset="-122"/>
                </a:rPr>
                <a:t>nat</a:t>
              </a:r>
              <a:r>
                <a:rPr lang="en-US" altLang="zh-CN" sz="1600" dirty="0">
                  <a:latin typeface="微软雅黑" panose="020B0503020204020204" pitchFamily="34" charset="-122"/>
                  <a:ea typeface="微软雅黑" panose="020B0503020204020204" pitchFamily="34" charset="-122"/>
                </a:rPr>
                <a:t> session all verbose”</a:t>
              </a:r>
              <a:r>
                <a:rPr lang="zh-CN" altLang="en-US" sz="1600" dirty="0">
                  <a:latin typeface="微软雅黑" panose="020B0503020204020204" pitchFamily="34" charset="-122"/>
                  <a:ea typeface="微软雅黑" panose="020B0503020204020204" pitchFamily="34" charset="-122"/>
                </a:rPr>
                <a:t>查看</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转换表详情，</a:t>
              </a:r>
              <a:r>
                <a:rPr lang="zh-CN" altLang="en-US" sz="1600" dirty="0" smtClean="0">
                  <a:latin typeface="微软雅黑" panose="020B0503020204020204" pitchFamily="34" charset="-122"/>
                  <a:ea typeface="微软雅黑" panose="020B0503020204020204" pitchFamily="34" charset="-122"/>
                </a:rPr>
                <a:t>如右图</a:t>
              </a:r>
              <a:r>
                <a:rPr lang="zh-CN" altLang="en-US" sz="1600" dirty="0">
                  <a:latin typeface="微软雅黑" panose="020B0503020204020204" pitchFamily="34" charset="-122"/>
                  <a:ea typeface="微软雅黑" panose="020B0503020204020204" pitchFamily="34" charset="-122"/>
                </a:rPr>
                <a:t>所示。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5" name="图片 4"/>
          <p:cNvPicPr>
            <a:picLocks noChangeAspect="1"/>
          </p:cNvPicPr>
          <p:nvPr/>
        </p:nvPicPr>
        <p:blipFill>
          <a:blip r:embed="rId2"/>
          <a:stretch>
            <a:fillRect/>
          </a:stretch>
        </p:blipFill>
        <p:spPr>
          <a:xfrm>
            <a:off x="931469" y="2268295"/>
            <a:ext cx="3328361" cy="2459289"/>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8905" y="1923199"/>
            <a:ext cx="2853889" cy="2820874"/>
          </a:xfrm>
          <a:prstGeom prst="rect">
            <a:avLst/>
          </a:prstGeom>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1517459" y="4850990"/>
            <a:ext cx="236314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内网计算机测试</a:t>
            </a:r>
            <a:r>
              <a:rPr lang="en-US" altLang="zh-CN" sz="1200" dirty="0">
                <a:latin typeface="微软雅黑" panose="020B0503020204020204" pitchFamily="34" charset="-122"/>
                <a:ea typeface="微软雅黑" panose="020B0503020204020204" pitchFamily="34" charset="-122"/>
              </a:rPr>
              <a:t>ping</a:t>
            </a:r>
            <a:r>
              <a:rPr lang="zh-CN" altLang="en-US" sz="1200" dirty="0">
                <a:latin typeface="微软雅黑" panose="020B0503020204020204" pitchFamily="34" charset="-122"/>
                <a:ea typeface="微软雅黑" panose="020B0503020204020204" pitchFamily="34" charset="-122"/>
              </a:rPr>
              <a:t>外网路由器</a:t>
            </a:r>
            <a:endParaRPr lang="zh-CN" altLang="en-US" sz="2800" dirty="0">
              <a:latin typeface="微软雅黑" panose="020B0503020204020204" pitchFamily="34" charset="-122"/>
              <a:ea typeface="微软雅黑" panose="020B0503020204020204" pitchFamily="34" charset="-122"/>
            </a:endParaRPr>
          </a:p>
        </p:txBody>
      </p:sp>
      <p:sp>
        <p:nvSpPr>
          <p:cNvPr id="13"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5904908" y="4850991"/>
            <a:ext cx="12618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查看</a:t>
            </a: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转换表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606554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结果</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194840" y="1167594"/>
            <a:ext cx="8676964" cy="3312368"/>
            <a:chOff x="1200150" y="1830939"/>
            <a:chExt cx="9867900" cy="168445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684454"/>
            </a:xfrm>
            <a:prstGeom prst="rect">
              <a:avLst/>
            </a:prstGeom>
            <a:noFill/>
          </p:spPr>
          <p:txBody>
            <a:bodyPr wrap="square" rtlCol="0">
              <a:spAutoFit/>
            </a:bodyPr>
            <a:lstStyle/>
            <a:p>
              <a:pPr indent="486000">
                <a:lnSpc>
                  <a:spcPct val="150000"/>
                </a:lnSpc>
              </a:pPr>
              <a:r>
                <a:rPr lang="zh-CN" altLang="en-US" sz="1800" dirty="0">
                  <a:latin typeface="微软雅黑" panose="020B0503020204020204" pitchFamily="34" charset="-122"/>
                  <a:ea typeface="微软雅黑" panose="020B0503020204020204" pitchFamily="34" charset="-122"/>
                </a:rPr>
                <a:t>本任务中，</a:t>
              </a:r>
              <a:r>
                <a:rPr lang="en-US" altLang="zh-CN" sz="1800" dirty="0">
                  <a:latin typeface="微软雅黑" panose="020B0503020204020204" pitchFamily="34" charset="-122"/>
                  <a:ea typeface="微软雅黑" panose="020B0503020204020204" pitchFamily="34" charset="-122"/>
                </a:rPr>
                <a:t>ISP</a:t>
              </a:r>
              <a:r>
                <a:rPr lang="zh-CN" altLang="en-US" sz="1800" dirty="0">
                  <a:latin typeface="微软雅黑" panose="020B0503020204020204" pitchFamily="34" charset="-122"/>
                  <a:ea typeface="微软雅黑" panose="020B0503020204020204" pitchFamily="34" charset="-122"/>
                </a:rPr>
                <a:t>侧路由器没有配置到达内网地址的路由，同时因为网络结构简单，也没在公司路由器上配置路由信息，只使用路由器的直连网络路由，所以，如果没有在</a:t>
              </a:r>
              <a:r>
                <a:rPr lang="en-US" altLang="zh-CN" sz="1800" dirty="0">
                  <a:latin typeface="微软雅黑" panose="020B0503020204020204" pitchFamily="34" charset="-122"/>
                  <a:ea typeface="微软雅黑" panose="020B0503020204020204" pitchFamily="34" charset="-122"/>
                </a:rPr>
                <a:t>RouterA</a:t>
              </a:r>
              <a:r>
                <a:rPr lang="zh-CN" altLang="en-US" sz="1800" dirty="0">
                  <a:latin typeface="微软雅黑" panose="020B0503020204020204" pitchFamily="34" charset="-122"/>
                  <a:ea typeface="微软雅黑" panose="020B0503020204020204" pitchFamily="34" charset="-122"/>
                </a:rPr>
                <a:t>上成功配置</a:t>
              </a:r>
              <a:r>
                <a:rPr lang="en-US" altLang="zh-CN" sz="1800" dirty="0">
                  <a:latin typeface="微软雅黑" panose="020B0503020204020204" pitchFamily="34" charset="-122"/>
                  <a:ea typeface="微软雅黑" panose="020B0503020204020204" pitchFamily="34" charset="-122"/>
                </a:rPr>
                <a:t>NAT</a:t>
              </a:r>
              <a:r>
                <a:rPr lang="zh-CN" altLang="en-US" sz="1800" dirty="0">
                  <a:latin typeface="微软雅黑" panose="020B0503020204020204" pitchFamily="34" charset="-122"/>
                  <a:ea typeface="微软雅黑" panose="020B0503020204020204" pitchFamily="34" charset="-122"/>
                </a:rPr>
                <a:t>功能的话，内网计算机是无法</a:t>
              </a:r>
              <a:r>
                <a:rPr lang="en-US" altLang="zh-CN" sz="1800" dirty="0">
                  <a:latin typeface="微软雅黑" panose="020B0503020204020204" pitchFamily="34" charset="-122"/>
                  <a:ea typeface="微软雅黑" panose="020B0503020204020204" pitchFamily="34" charset="-122"/>
                </a:rPr>
                <a:t>Ping</a:t>
              </a:r>
              <a:r>
                <a:rPr lang="zh-CN" altLang="en-US" sz="1800" dirty="0">
                  <a:latin typeface="微软雅黑" panose="020B0503020204020204" pitchFamily="34" charset="-122"/>
                  <a:ea typeface="微软雅黑" panose="020B0503020204020204" pitchFamily="34" charset="-122"/>
                </a:rPr>
                <a:t>通</a:t>
              </a:r>
              <a:r>
                <a:rPr lang="en-US" altLang="zh-CN" sz="1800" dirty="0">
                  <a:latin typeface="微软雅黑" panose="020B0503020204020204" pitchFamily="34" charset="-122"/>
                  <a:ea typeface="微软雅黑" panose="020B0503020204020204" pitchFamily="34" charset="-122"/>
                </a:rPr>
                <a:t>Router</a:t>
              </a:r>
              <a:r>
                <a:rPr lang="zh-CN" altLang="en-US" sz="1800" dirty="0">
                  <a:latin typeface="微软雅黑" panose="020B0503020204020204" pitchFamily="34" charset="-122"/>
                  <a:ea typeface="微软雅黑" panose="020B0503020204020204" pitchFamily="34" charset="-122"/>
                </a:rPr>
                <a:t>的</a:t>
              </a:r>
              <a:r>
                <a:rPr lang="en-US" altLang="zh-CN" sz="1800" dirty="0">
                  <a:latin typeface="微软雅黑" panose="020B0503020204020204" pitchFamily="34" charset="-122"/>
                  <a:ea typeface="微软雅黑" panose="020B0503020204020204" pitchFamily="34" charset="-122"/>
                </a:rPr>
                <a:t>G0/0/0</a:t>
              </a:r>
              <a:r>
                <a:rPr lang="zh-CN" altLang="en-US" sz="1800" dirty="0">
                  <a:latin typeface="微软雅黑" panose="020B0503020204020204" pitchFamily="34" charset="-122"/>
                  <a:ea typeface="微软雅黑" panose="020B0503020204020204" pitchFamily="34" charset="-122"/>
                </a:rPr>
                <a:t>接口地址的。</a:t>
              </a:r>
            </a:p>
            <a:p>
              <a:pPr indent="486000">
                <a:lnSpc>
                  <a:spcPct val="150000"/>
                </a:lnSpc>
              </a:pPr>
              <a:r>
                <a:rPr lang="zh-CN" altLang="en-US" sz="1800" dirty="0">
                  <a:latin typeface="微软雅黑" panose="020B0503020204020204" pitchFamily="34" charset="-122"/>
                  <a:ea typeface="微软雅黑" panose="020B0503020204020204" pitchFamily="34" charset="-122"/>
                </a:rPr>
                <a:t>在设备上查询源地址为内网</a:t>
              </a:r>
              <a:r>
                <a:rPr lang="en-US" altLang="zh-CN" sz="1800" dirty="0">
                  <a:latin typeface="微软雅黑" panose="020B0503020204020204" pitchFamily="34" charset="-122"/>
                  <a:ea typeface="微软雅黑" panose="020B0503020204020204" pitchFamily="34" charset="-122"/>
                </a:rPr>
                <a:t>PC</a:t>
              </a:r>
              <a:r>
                <a:rPr lang="zh-CN" altLang="en-US" sz="1800" dirty="0">
                  <a:latin typeface="微软雅黑" panose="020B0503020204020204" pitchFamily="34" charset="-122"/>
                  <a:ea typeface="微软雅黑" panose="020B0503020204020204" pitchFamily="34" charset="-122"/>
                </a:rPr>
                <a:t>的私网地址的表项，查看本次</a:t>
              </a:r>
              <a:r>
                <a:rPr lang="en-US" altLang="zh-CN" sz="1800" dirty="0">
                  <a:latin typeface="微软雅黑" panose="020B0503020204020204" pitchFamily="34" charset="-122"/>
                  <a:ea typeface="微软雅黑" panose="020B0503020204020204" pitchFamily="34" charset="-122"/>
                </a:rPr>
                <a:t>NAT</a:t>
              </a:r>
              <a:r>
                <a:rPr lang="zh-CN" altLang="en-US" sz="1800" dirty="0">
                  <a:latin typeface="微软雅黑" panose="020B0503020204020204" pitchFamily="34" charset="-122"/>
                  <a:ea typeface="微软雅黑" panose="020B0503020204020204" pitchFamily="34" charset="-122"/>
                </a:rPr>
                <a:t>转换的信息。存在该表项，且</a:t>
              </a:r>
              <a:r>
                <a:rPr lang="en-US" altLang="zh-CN" sz="1800" dirty="0">
                  <a:latin typeface="微软雅黑" panose="020B0503020204020204" pitchFamily="34" charset="-122"/>
                  <a:ea typeface="微软雅黑" panose="020B0503020204020204" pitchFamily="34" charset="-122"/>
                </a:rPr>
                <a:t>NAT</a:t>
              </a:r>
              <a:r>
                <a:rPr lang="zh-CN" altLang="en-US" sz="1800" dirty="0">
                  <a:latin typeface="微软雅黑" panose="020B0503020204020204" pitchFamily="34" charset="-122"/>
                  <a:ea typeface="微软雅黑" panose="020B0503020204020204" pitchFamily="34" charset="-122"/>
                </a:rPr>
                <a:t>转换后的</a:t>
              </a:r>
              <a:r>
                <a:rPr lang="en-US" altLang="zh-CN" sz="1800" dirty="0">
                  <a:latin typeface="微软雅黑" panose="020B0503020204020204" pitchFamily="34" charset="-122"/>
                  <a:ea typeface="微软雅黑" panose="020B0503020204020204" pitchFamily="34" charset="-122"/>
                </a:rPr>
                <a:t>IP</a:t>
              </a:r>
              <a:r>
                <a:rPr lang="zh-CN" altLang="en-US" sz="1800" dirty="0">
                  <a:latin typeface="微软雅黑" panose="020B0503020204020204" pitchFamily="34" charset="-122"/>
                  <a:ea typeface="微软雅黑" panose="020B0503020204020204" pitchFamily="34" charset="-122"/>
                </a:rPr>
                <a:t>地址为接口的公网地址，表示</a:t>
              </a:r>
              <a:r>
                <a:rPr lang="en-US" altLang="zh-CN" sz="1800" dirty="0">
                  <a:latin typeface="微软雅黑" panose="020B0503020204020204" pitchFamily="34" charset="-122"/>
                  <a:ea typeface="微软雅黑" panose="020B0503020204020204" pitchFamily="34" charset="-122"/>
                </a:rPr>
                <a:t>NAT</a:t>
              </a:r>
              <a:r>
                <a:rPr lang="zh-CN" altLang="en-US" sz="1800" dirty="0">
                  <a:latin typeface="微软雅黑" panose="020B0503020204020204" pitchFamily="34" charset="-122"/>
                  <a:ea typeface="微软雅黑" panose="020B0503020204020204" pitchFamily="34" charset="-122"/>
                </a:rPr>
                <a:t>策略配置成功。</a:t>
              </a:r>
            </a:p>
          </p:txBody>
        </p:sp>
      </p:grpSp>
    </p:spTree>
    <p:extLst>
      <p:ext uri="{BB962C8B-B14F-4D97-AF65-F5344CB8AC3E}">
        <p14:creationId xmlns:p14="http://schemas.microsoft.com/office/powerpoint/2010/main" val="8406618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109893" y="1635647"/>
            <a:ext cx="9319315"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smtClean="0">
                <a:solidFill>
                  <a:schemeClr val="accent1"/>
                </a:solidFill>
                <a:ea typeface="微软雅黑" panose="020B0503020204020204" pitchFamily="34" charset="-122"/>
              </a:rPr>
              <a:t>7.3</a:t>
            </a:r>
            <a:r>
              <a:rPr lang="zh-CN" altLang="en-US" sz="3200" b="1" dirty="0">
                <a:solidFill>
                  <a:schemeClr val="accent1"/>
                </a:solidFill>
                <a:ea typeface="微软雅黑" panose="020B0503020204020204" pitchFamily="34" charset="-122"/>
              </a:rPr>
              <a:t>配置路由器使互联网计算机访问内网服务器</a:t>
            </a:r>
          </a:p>
        </p:txBody>
      </p:sp>
    </p:spTree>
    <p:extLst>
      <p:ext uri="{BB962C8B-B14F-4D97-AF65-F5344CB8AC3E}">
        <p14:creationId xmlns:p14="http://schemas.microsoft.com/office/powerpoint/2010/main" val="3555481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42136225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1306078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xmlns="" id="{F5793691-A67E-4C11-852D-7DD4D17E755F}"/>
              </a:ext>
            </a:extLst>
          </p:cNvPr>
          <p:cNvGrpSpPr/>
          <p:nvPr/>
        </p:nvGrpSpPr>
        <p:grpSpPr>
          <a:xfrm>
            <a:off x="935596" y="890835"/>
            <a:ext cx="6792230" cy="1968947"/>
            <a:chOff x="1200150" y="1835522"/>
            <a:chExt cx="9867900" cy="1877747"/>
          </a:xfrm>
        </p:grpSpPr>
        <p:grpSp>
          <p:nvGrpSpPr>
            <p:cNvPr id="127" name="组合 126">
              <a:extLst>
                <a:ext uri="{FF2B5EF4-FFF2-40B4-BE49-F238E27FC236}">
                  <a16:creationId xmlns:a16="http://schemas.microsoft.com/office/drawing/2014/main" xmlns="" id="{09DFA043-9A2F-4446-9955-FF08E9D9A282}"/>
                </a:ext>
              </a:extLst>
            </p:cNvPr>
            <p:cNvGrpSpPr/>
            <p:nvPr/>
          </p:nvGrpSpPr>
          <p:grpSpPr>
            <a:xfrm>
              <a:off x="1200150" y="1847850"/>
              <a:ext cx="9867900" cy="1865419"/>
              <a:chOff x="1200150" y="1847850"/>
              <a:chExt cx="9867900" cy="1865419"/>
            </a:xfrm>
          </p:grpSpPr>
          <p:sp>
            <p:nvSpPr>
              <p:cNvPr id="129" name="矩形: 圆角 128">
                <a:extLst>
                  <a:ext uri="{FF2B5EF4-FFF2-40B4-BE49-F238E27FC236}">
                    <a16:creationId xmlns:a16="http://schemas.microsoft.com/office/drawing/2014/main" xmlns="" id="{8119448D-D7D5-4A6E-A993-2F7650BE7995}"/>
                  </a:ext>
                </a:extLst>
              </p:cNvPr>
              <p:cNvSpPr/>
              <p:nvPr/>
            </p:nvSpPr>
            <p:spPr>
              <a:xfrm>
                <a:off x="1200150" y="1847850"/>
                <a:ext cx="9867900" cy="1812692"/>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xmlns="" id="{4E3E691E-5E13-42ED-BCBD-2ECBC8EF64D6}"/>
                  </a:ext>
                </a:extLst>
              </p:cNvPr>
              <p:cNvSpPr/>
              <p:nvPr/>
            </p:nvSpPr>
            <p:spPr>
              <a:xfrm>
                <a:off x="9255489" y="3607302"/>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xmlns="" id="{CB4FB45E-E5D0-4286-ABBB-65C992D93AE8}"/>
                </a:ext>
              </a:extLst>
            </p:cNvPr>
            <p:cNvSpPr txBox="1"/>
            <p:nvPr/>
          </p:nvSpPr>
          <p:spPr>
            <a:xfrm>
              <a:off x="1200150" y="1835522"/>
              <a:ext cx="9757593" cy="966558"/>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某公司在网络边界处部署了路由器</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RouterA</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。为了使私网</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Web</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服务器和</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FTP</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服务器能够对外提供服务，现需要在路由器上做配置，使外网用户能够访问私网服务器。除了公网接口的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地址</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1.1.1.1/24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外，公司还向</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ISP</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申请了一个</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地址（</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1.1.1.2</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）作为内网服务器对外提供服务的地址。网络环境如</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图所</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示，其中</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Router</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是</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ISP</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提供的接入网关。</a:t>
              </a:r>
            </a:p>
          </p:txBody>
        </p:sp>
      </p:gr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a:xfrm>
            <a:off x="683568" y="2967794"/>
            <a:ext cx="7740860" cy="2088232"/>
          </a:xfrm>
          <a:prstGeom prst="rect">
            <a:avLst/>
          </a:prstGeom>
          <a:noFill/>
          <a:ln>
            <a:noFill/>
          </a:ln>
        </p:spPr>
      </p:pic>
      <p:sp>
        <p:nvSpPr>
          <p:cNvPr id="8"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854657" y="4761279"/>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任务拓扑图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72792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16014" y="2535747"/>
            <a:ext cx="2015329"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NAT Server</a:t>
            </a:r>
            <a:r>
              <a:rPr lang="zh-CN" altLang="en-US" sz="1200" dirty="0" smtClean="0">
                <a:solidFill>
                  <a:schemeClr val="tx1">
                    <a:lumMod val="65000"/>
                    <a:lumOff val="35000"/>
                  </a:schemeClr>
                </a:solidFill>
                <a:latin typeface="微软雅黑" pitchFamily="34" charset="-122"/>
                <a:ea typeface="微软雅黑" pitchFamily="34" charset="-122"/>
              </a:rPr>
              <a:t>定义</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16014" y="2880949"/>
            <a:ext cx="2448273"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NAT </a:t>
            </a:r>
            <a:r>
              <a:rPr lang="en-US" altLang="zh-CN" sz="1200" dirty="0" smtClean="0">
                <a:solidFill>
                  <a:schemeClr val="tx1">
                    <a:lumMod val="65000"/>
                    <a:lumOff val="35000"/>
                  </a:schemeClr>
                </a:solidFill>
                <a:latin typeface="微软雅黑" pitchFamily="34" charset="-122"/>
                <a:ea typeface="微软雅黑" pitchFamily="34" charset="-122"/>
              </a:rPr>
              <a:t>Server</a:t>
            </a:r>
            <a:r>
              <a:rPr lang="zh-CN" altLang="en-US" sz="1200" dirty="0" smtClean="0">
                <a:solidFill>
                  <a:schemeClr val="tx1">
                    <a:lumMod val="65000"/>
                    <a:lumOff val="35000"/>
                  </a:schemeClr>
                </a:solidFill>
                <a:latin typeface="微软雅黑" pitchFamily="34" charset="-122"/>
                <a:ea typeface="微软雅黑" pitchFamily="34" charset="-122"/>
              </a:rPr>
              <a:t>原理</a:t>
            </a:r>
            <a:endParaRPr lang="zh-CN" altLang="en-US" sz="1200" dirty="0">
              <a:solidFill>
                <a:schemeClr val="tx1">
                  <a:lumMod val="65000"/>
                  <a:lumOff val="35000"/>
                </a:schemeClr>
              </a:solidFill>
            </a:endParaRPr>
          </a:p>
        </p:txBody>
      </p:sp>
      <p:sp>
        <p:nvSpPr>
          <p:cNvPr id="11" name="文本框 10">
            <a:extLst>
              <a:ext uri="{FF2B5EF4-FFF2-40B4-BE49-F238E27FC236}">
                <a16:creationId xmlns:a16="http://schemas.microsoft.com/office/drawing/2014/main" xmlns="" id="{8C7C0143-C06B-48F0-A9CA-D420D66A7E9D}"/>
              </a:ext>
            </a:extLst>
          </p:cNvPr>
          <p:cNvSpPr txBox="1">
            <a:spLocks noChangeArrowheads="1"/>
          </p:cNvSpPr>
          <p:nvPr/>
        </p:nvSpPr>
        <p:spPr bwMode="auto">
          <a:xfrm>
            <a:off x="4716015" y="3226151"/>
            <a:ext cx="2015328"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NAT </a:t>
            </a:r>
            <a:r>
              <a:rPr lang="en-US" altLang="zh-CN" sz="1200" dirty="0" smtClean="0">
                <a:solidFill>
                  <a:schemeClr val="tx1">
                    <a:lumMod val="65000"/>
                    <a:lumOff val="35000"/>
                  </a:schemeClr>
                </a:solidFill>
                <a:latin typeface="微软雅黑" pitchFamily="34" charset="-122"/>
                <a:ea typeface="微软雅黑" pitchFamily="34" charset="-122"/>
              </a:rPr>
              <a:t>Server</a:t>
            </a:r>
            <a:r>
              <a:rPr lang="zh-CN" altLang="en-US" sz="1200" dirty="0" smtClean="0">
                <a:solidFill>
                  <a:schemeClr val="tx1">
                    <a:lumMod val="65000"/>
                    <a:lumOff val="35000"/>
                  </a:schemeClr>
                </a:solidFill>
                <a:latin typeface="微软雅黑" pitchFamily="34" charset="-122"/>
                <a:ea typeface="微软雅黑" pitchFamily="34" charset="-122"/>
              </a:rPr>
              <a:t>的配置命令</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071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ppt_y</p:attrName>
                                        </p:attrNameLst>
                                      </p:cBhvr>
                                      <p:tavLst>
                                        <p:tav tm="0">
                                          <p:val>
                                            <p:strVal val="#ppt_y-#ppt_h*1.125000"/>
                                          </p:val>
                                        </p:tav>
                                        <p:tav tm="100000">
                                          <p:val>
                                            <p:strVal val="#ppt_y"/>
                                          </p:val>
                                        </p:tav>
                                      </p:tavLst>
                                    </p:anim>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相关知识</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0"/>
            <a:ext cx="8676964" cy="1687851"/>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404164"/>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在一些场景下，学校或公司经常会对公网用户提供一些可访问的服务。但是网络部署时，这些服务器的地址一般都会配置成私网地址，公网用户无法直接访问私网地址，此时作为出口网关的设备可以通过目的</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技术，将私网服务器地址映射成公网地址供公网用户访问。</a:t>
              </a:r>
              <a:r>
                <a:rPr lang="en-US" altLang="zh-CN" sz="1600" dirty="0">
                  <a:latin typeface="微软雅黑" panose="020B0503020204020204" pitchFamily="34" charset="-122"/>
                  <a:ea typeface="微软雅黑" panose="020B0503020204020204" pitchFamily="34" charset="-122"/>
                </a:rPr>
                <a:t>NAT Server</a:t>
              </a:r>
              <a:r>
                <a:rPr lang="zh-CN" altLang="en-US" sz="1600" dirty="0">
                  <a:latin typeface="微软雅黑" panose="020B0503020204020204" pitchFamily="34" charset="-122"/>
                  <a:ea typeface="微软雅黑" panose="020B0503020204020204" pitchFamily="34" charset="-122"/>
                </a:rPr>
                <a:t>是华为公司目的</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技术的实现方式，原理如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2" name="图片 11"/>
          <p:cNvPicPr/>
          <p:nvPr/>
        </p:nvPicPr>
        <p:blipFill>
          <a:blip r:embed="rId2">
            <a:extLst>
              <a:ext uri="{28A0092B-C50C-407E-A947-70E740481C1C}">
                <a14:useLocalDpi xmlns:a14="http://schemas.microsoft.com/office/drawing/2010/main" val="0"/>
              </a:ext>
            </a:extLst>
          </a:blip>
          <a:srcRect/>
          <a:stretch>
            <a:fillRect/>
          </a:stretch>
        </p:blipFill>
        <p:spPr>
          <a:xfrm>
            <a:off x="899592" y="2562111"/>
            <a:ext cx="7380820" cy="2481135"/>
          </a:xfrm>
          <a:prstGeom prst="rect">
            <a:avLst/>
          </a:prstGeom>
          <a:noFill/>
          <a:ln>
            <a:noFill/>
          </a:ln>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608656" y="4766247"/>
            <a:ext cx="212769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 NAT Server</a:t>
            </a:r>
            <a:r>
              <a:rPr lang="zh-CN" altLang="en-US" sz="1200" dirty="0">
                <a:latin typeface="微软雅黑" panose="020B0503020204020204" pitchFamily="34" charset="-122"/>
                <a:ea typeface="微软雅黑" panose="020B0503020204020204" pitchFamily="34" charset="-122"/>
              </a:rPr>
              <a:t>工作原理示意图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0833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NAT Server</a:t>
            </a:r>
            <a:r>
              <a:rPr lang="zh-CN" altLang="en-US" sz="1600" dirty="0">
                <a:solidFill>
                  <a:schemeClr val="accent1"/>
                </a:solidFill>
                <a:ea typeface="微软雅黑" panose="020B0503020204020204" pitchFamily="34" charset="-122"/>
              </a:rPr>
              <a:t>定义</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93164"/>
            <a:ext cx="8676964" cy="1668947"/>
            <a:chOff x="1200150" y="1847850"/>
            <a:chExt cx="9867900" cy="1492983"/>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456181" y="2178218"/>
              <a:ext cx="9604930" cy="704491"/>
            </a:xfrm>
            <a:prstGeom prst="rect">
              <a:avLst/>
            </a:prstGeom>
            <a:noFill/>
          </p:spPr>
          <p:txBody>
            <a:bodyPr wrap="square" rtlCol="0">
              <a:spAutoFit/>
            </a:bodyPr>
            <a:lstStyle/>
            <a:p>
              <a:pPr indent="486000">
                <a:lnSpc>
                  <a:spcPct val="150000"/>
                </a:lnSpc>
              </a:pPr>
              <a:r>
                <a:rPr lang="en-US" altLang="zh-CN" sz="1600" dirty="0">
                  <a:latin typeface="微软雅黑" panose="020B0503020204020204" pitchFamily="34" charset="-122"/>
                  <a:ea typeface="微软雅黑" panose="020B0503020204020204" pitchFamily="34" charset="-122"/>
                </a:rPr>
                <a:t>NAT Server</a:t>
              </a:r>
              <a:r>
                <a:rPr lang="zh-CN" altLang="en-US" sz="1600" dirty="0">
                  <a:latin typeface="微软雅黑" panose="020B0503020204020204" pitchFamily="34" charset="-122"/>
                  <a:ea typeface="微软雅黑" panose="020B0503020204020204" pitchFamily="34" charset="-122"/>
                </a:rPr>
                <a:t>是一种静态目的地址转换技术。</a:t>
              </a:r>
              <a:r>
                <a:rPr lang="en-US" altLang="zh-CN" sz="1600" dirty="0">
                  <a:latin typeface="微软雅黑" panose="020B0503020204020204" pitchFamily="34" charset="-122"/>
                  <a:ea typeface="微软雅黑" panose="020B0503020204020204" pitchFamily="34" charset="-122"/>
                </a:rPr>
                <a:t>NAT Server</a:t>
              </a:r>
              <a:r>
                <a:rPr lang="zh-CN" altLang="en-US" sz="1600" dirty="0">
                  <a:latin typeface="微软雅黑" panose="020B0503020204020204" pitchFamily="34" charset="-122"/>
                  <a:ea typeface="微软雅黑" panose="020B0503020204020204" pitchFamily="34" charset="-122"/>
                </a:rPr>
                <a:t>将报文中的公网地址转换为与之对应的私网地址，转换前后的地址存在一种固定的映射关系。</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700384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NAT Server</a:t>
            </a:r>
            <a:r>
              <a:rPr lang="zh-CN" altLang="en-US" sz="1600" dirty="0">
                <a:solidFill>
                  <a:schemeClr val="accent1"/>
                </a:solidFill>
                <a:ea typeface="微软雅黑" panose="020B0503020204020204" pitchFamily="34" charset="-122"/>
              </a:rPr>
              <a:t>原理</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44974"/>
            <a:ext cx="8676964" cy="4211052"/>
            <a:chOff x="1200150" y="1830567"/>
            <a:chExt cx="9867900" cy="1510266"/>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53569" y="1830567"/>
              <a:ext cx="9604930" cy="1474566"/>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在路由器上配置</a:t>
              </a:r>
              <a:r>
                <a:rPr lang="en-US" altLang="zh-CN" sz="1600" dirty="0">
                  <a:latin typeface="微软雅黑" panose="020B0503020204020204" pitchFamily="34" charset="-122"/>
                  <a:ea typeface="微软雅黑" panose="020B0503020204020204" pitchFamily="34" charset="-122"/>
                </a:rPr>
                <a:t>NAT Server</a:t>
              </a:r>
              <a:r>
                <a:rPr lang="zh-CN" altLang="en-US" sz="1600" dirty="0">
                  <a:latin typeface="微软雅黑" panose="020B0503020204020204" pitchFamily="34" charset="-122"/>
                  <a:ea typeface="微软雅黑" panose="020B0503020204020204" pitchFamily="34" charset="-122"/>
                </a:rPr>
                <a:t>功能后，主要是确定公网地址和私网地址的映射关系。配置完成后，路由器将会自动生成服务器映射表项，用于存放公网地址和私网地址的映射关系，该表项将一直存在，除非</a:t>
              </a:r>
              <a:r>
                <a:rPr lang="en-US" altLang="zh-CN" sz="1600" dirty="0">
                  <a:latin typeface="微软雅黑" panose="020B0503020204020204" pitchFamily="34" charset="-122"/>
                  <a:ea typeface="微软雅黑" panose="020B0503020204020204" pitchFamily="34" charset="-122"/>
                </a:rPr>
                <a:t>NAT Server</a:t>
              </a:r>
              <a:r>
                <a:rPr lang="zh-CN" altLang="en-US" sz="1600" dirty="0">
                  <a:latin typeface="微软雅黑" panose="020B0503020204020204" pitchFamily="34" charset="-122"/>
                  <a:ea typeface="微软雅黑" panose="020B0503020204020204" pitchFamily="34" charset="-122"/>
                </a:rPr>
                <a:t>的配置被删除。</a:t>
              </a:r>
            </a:p>
            <a:p>
              <a:pPr indent="486000">
                <a:lnSpc>
                  <a:spcPct val="150000"/>
                </a:lnSpc>
              </a:pPr>
              <a:r>
                <a:rPr lang="zh-CN" altLang="en-US" sz="1600" dirty="0">
                  <a:latin typeface="微软雅黑" panose="020B0503020204020204" pitchFamily="34" charset="-122"/>
                  <a:ea typeface="微软雅黑" panose="020B0503020204020204" pitchFamily="34" charset="-122"/>
                </a:rPr>
                <a:t>当外网主机（</a:t>
              </a:r>
              <a:r>
                <a:rPr lang="en-US" altLang="zh-CN" sz="1600" dirty="0">
                  <a:latin typeface="微软雅黑" panose="020B0503020204020204" pitchFamily="34" charset="-122"/>
                  <a:ea typeface="微软雅黑" panose="020B0503020204020204" pitchFamily="34" charset="-122"/>
                </a:rPr>
                <a:t>Host</a:t>
              </a:r>
              <a:r>
                <a:rPr lang="zh-CN" altLang="en-US" sz="1600" dirty="0">
                  <a:latin typeface="微软雅黑" panose="020B0503020204020204" pitchFamily="34" charset="-122"/>
                  <a:ea typeface="微软雅黑" panose="020B0503020204020204" pitchFamily="34" charset="-122"/>
                </a:rPr>
                <a:t>）访问内网服务器（</a:t>
              </a:r>
              <a:r>
                <a:rPr lang="en-US" altLang="zh-CN" sz="1600" dirty="0">
                  <a:latin typeface="微软雅黑" panose="020B0503020204020204" pitchFamily="34" charset="-122"/>
                  <a:ea typeface="微软雅黑" panose="020B0503020204020204" pitchFamily="34" charset="-122"/>
                </a:rPr>
                <a:t>Server</a:t>
              </a:r>
              <a:r>
                <a:rPr lang="zh-CN" altLang="en-US" sz="1600" dirty="0">
                  <a:latin typeface="微软雅黑" panose="020B0503020204020204" pitchFamily="34" charset="-122"/>
                  <a:ea typeface="微软雅黑" panose="020B0503020204020204" pitchFamily="34" charset="-122"/>
                </a:rPr>
                <a:t>）时，路由器的处理过程如下：</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）设备收到外网用户访问</a:t>
              </a:r>
              <a:r>
                <a:rPr lang="en-US" altLang="zh-CN" sz="1600" dirty="0">
                  <a:latin typeface="微软雅黑" panose="020B0503020204020204" pitchFamily="34" charset="-122"/>
                  <a:ea typeface="微软雅黑" panose="020B0503020204020204" pitchFamily="34" charset="-122"/>
                </a:rPr>
                <a:t>1.1.1.2</a:t>
              </a:r>
              <a:r>
                <a:rPr lang="zh-CN" altLang="en-US" sz="1600" dirty="0">
                  <a:latin typeface="微软雅黑" panose="020B0503020204020204" pitchFamily="34" charset="-122"/>
                  <a:ea typeface="微软雅黑" panose="020B0503020204020204" pitchFamily="34" charset="-122"/>
                </a:rPr>
                <a:t>的报文的首包后，查找并匹配到服务器映射表项，将报文的目的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地址转换为</a:t>
              </a:r>
              <a:r>
                <a:rPr lang="en-US" altLang="zh-CN" sz="1600" dirty="0">
                  <a:latin typeface="微软雅黑" panose="020B0503020204020204" pitchFamily="34" charset="-122"/>
                  <a:ea typeface="微软雅黑" panose="020B0503020204020204" pitchFamily="34" charset="-122"/>
                </a:rPr>
                <a:t>192.168.0.6</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）路由器建立会话表，然后将报文发送至互联网。</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）设备收到服务器（</a:t>
              </a:r>
              <a:r>
                <a:rPr lang="en-US" altLang="zh-CN" sz="1600" dirty="0">
                  <a:latin typeface="微软雅黑" panose="020B0503020204020204" pitchFamily="34" charset="-122"/>
                  <a:ea typeface="微软雅黑" panose="020B0503020204020204" pitchFamily="34" charset="-122"/>
                </a:rPr>
                <a:t>Server</a:t>
              </a:r>
              <a:r>
                <a:rPr lang="zh-CN" altLang="en-US" sz="1600" dirty="0">
                  <a:latin typeface="微软雅黑" panose="020B0503020204020204" pitchFamily="34" charset="-122"/>
                  <a:ea typeface="微软雅黑" panose="020B0503020204020204" pitchFamily="34" charset="-122"/>
                </a:rPr>
                <a:t>）响应外网主机（</a:t>
              </a:r>
              <a:r>
                <a:rPr lang="en-US" altLang="zh-CN" sz="1600" dirty="0">
                  <a:latin typeface="微软雅黑" panose="020B0503020204020204" pitchFamily="34" charset="-122"/>
                  <a:ea typeface="微软雅黑" panose="020B0503020204020204" pitchFamily="34" charset="-122"/>
                </a:rPr>
                <a:t>Host</a:t>
              </a:r>
              <a:r>
                <a:rPr lang="zh-CN" altLang="en-US" sz="1600" dirty="0">
                  <a:latin typeface="微软雅黑" panose="020B0503020204020204" pitchFamily="34" charset="-122"/>
                  <a:ea typeface="微软雅黑" panose="020B0503020204020204" pitchFamily="34" charset="-122"/>
                </a:rPr>
                <a:t>）的报文后，通过查找会话表匹配到（</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）中建立的表项，将报文的源地址替换为</a:t>
              </a:r>
              <a:r>
                <a:rPr lang="en-US" altLang="zh-CN" sz="1600" dirty="0">
                  <a:latin typeface="微软雅黑" panose="020B0503020204020204" pitchFamily="34" charset="-122"/>
                  <a:ea typeface="微软雅黑" panose="020B0503020204020204" pitchFamily="34" charset="-122"/>
                </a:rPr>
                <a:t>1.1.1.2</a:t>
              </a:r>
              <a:r>
                <a:rPr lang="zh-CN" altLang="en-US" sz="1600" dirty="0">
                  <a:latin typeface="微软雅黑" panose="020B0503020204020204" pitchFamily="34" charset="-122"/>
                  <a:ea typeface="微软雅黑" panose="020B0503020204020204" pitchFamily="34" charset="-122"/>
                </a:rPr>
                <a:t>，然后将报文发送至外网。</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）后续外网主机</a:t>
              </a:r>
              <a:r>
                <a:rPr lang="en-US" altLang="zh-CN" sz="1600" dirty="0">
                  <a:latin typeface="微软雅黑" panose="020B0503020204020204" pitchFamily="34" charset="-122"/>
                  <a:ea typeface="微软雅黑" panose="020B0503020204020204" pitchFamily="34" charset="-122"/>
                </a:rPr>
                <a:t>Host</a:t>
              </a:r>
              <a:r>
                <a:rPr lang="zh-CN" altLang="en-US" sz="1600" dirty="0">
                  <a:latin typeface="微软雅黑" panose="020B0503020204020204" pitchFamily="34" charset="-122"/>
                  <a:ea typeface="微软雅黑" panose="020B0503020204020204" pitchFamily="34" charset="-122"/>
                </a:rPr>
                <a:t>继续发送给内网服务器</a:t>
              </a:r>
              <a:r>
                <a:rPr lang="en-US" altLang="zh-CN" sz="1600" dirty="0">
                  <a:latin typeface="微软雅黑" panose="020B0503020204020204" pitchFamily="34" charset="-122"/>
                  <a:ea typeface="微软雅黑" panose="020B0503020204020204" pitchFamily="34" charset="-122"/>
                </a:rPr>
                <a:t>Server</a:t>
              </a:r>
              <a:r>
                <a:rPr lang="zh-CN" altLang="en-US" sz="1600" dirty="0">
                  <a:latin typeface="微软雅黑" panose="020B0503020204020204" pitchFamily="34" charset="-122"/>
                  <a:ea typeface="微软雅黑" panose="020B0503020204020204" pitchFamily="34" charset="-122"/>
                </a:rPr>
                <a:t>的报文，设备都会直接根据会话表项的记录对其进行转换，而不会再去查找服务器映射表项。</a:t>
              </a:r>
            </a:p>
          </p:txBody>
        </p:sp>
      </p:grpSp>
    </p:spTree>
    <p:extLst>
      <p:ext uri="{BB962C8B-B14F-4D97-AF65-F5344CB8AC3E}">
        <p14:creationId xmlns:p14="http://schemas.microsoft.com/office/powerpoint/2010/main" val="35278153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 NAT Server</a:t>
            </a:r>
            <a:r>
              <a:rPr lang="zh-CN" altLang="en-US" sz="1600" dirty="0">
                <a:solidFill>
                  <a:schemeClr val="accent1"/>
                </a:solidFill>
                <a:ea typeface="微软雅黑" panose="020B0503020204020204" pitchFamily="34" charset="-122"/>
              </a:rPr>
              <a:t>的配置命令</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5" name="图片 4"/>
          <p:cNvPicPr>
            <a:picLocks noChangeAspect="1"/>
          </p:cNvPicPr>
          <p:nvPr/>
        </p:nvPicPr>
        <p:blipFill>
          <a:blip r:embed="rId2"/>
          <a:stretch>
            <a:fillRect/>
          </a:stretch>
        </p:blipFill>
        <p:spPr>
          <a:xfrm>
            <a:off x="375267" y="1491630"/>
            <a:ext cx="8316924" cy="2600325"/>
          </a:xfrm>
          <a:prstGeom prst="rect">
            <a:avLst/>
          </a:prstGeom>
        </p:spPr>
      </p:pic>
    </p:spTree>
    <p:extLst>
      <p:ext uri="{BB962C8B-B14F-4D97-AF65-F5344CB8AC3E}">
        <p14:creationId xmlns:p14="http://schemas.microsoft.com/office/powerpoint/2010/main" val="38092185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33354669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5" name="图片 4"/>
          <p:cNvPicPr>
            <a:picLocks noChangeAspect="1"/>
          </p:cNvPicPr>
          <p:nvPr/>
        </p:nvPicPr>
        <p:blipFill>
          <a:blip r:embed="rId2"/>
          <a:stretch>
            <a:fillRect/>
          </a:stretch>
        </p:blipFill>
        <p:spPr>
          <a:xfrm>
            <a:off x="1511660" y="758089"/>
            <a:ext cx="6067239" cy="4385411"/>
          </a:xfrm>
          <a:prstGeom prst="rect">
            <a:avLst/>
          </a:prstGeom>
        </p:spPr>
      </p:pic>
    </p:spTree>
    <p:extLst>
      <p:ext uri="{BB962C8B-B14F-4D97-AF65-F5344CB8AC3E}">
        <p14:creationId xmlns:p14="http://schemas.microsoft.com/office/powerpoint/2010/main" val="1257812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6" name="组合 5">
            <a:extLst>
              <a:ext uri="{FF2B5EF4-FFF2-40B4-BE49-F238E27FC236}">
                <a16:creationId xmlns:a16="http://schemas.microsoft.com/office/drawing/2014/main" xmlns="" id="{6307949D-9519-43B6-BCA2-6109CA0AA7A1}"/>
              </a:ext>
            </a:extLst>
          </p:cNvPr>
          <p:cNvGrpSpPr/>
          <p:nvPr/>
        </p:nvGrpSpPr>
        <p:grpSpPr>
          <a:xfrm>
            <a:off x="200359" y="1275606"/>
            <a:ext cx="8676964" cy="2410852"/>
            <a:chOff x="1200150" y="1830567"/>
            <a:chExt cx="9867900" cy="1510266"/>
          </a:xfrm>
        </p:grpSpPr>
        <p:grpSp>
          <p:nvGrpSpPr>
            <p:cNvPr id="7" name="组合 6">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9"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0"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8" name="文本框 7">
              <a:extLst>
                <a:ext uri="{FF2B5EF4-FFF2-40B4-BE49-F238E27FC236}">
                  <a16:creationId xmlns:a16="http://schemas.microsoft.com/office/drawing/2014/main" xmlns="" id="{A82A98D5-6737-4D70-BB1E-AFFA1949757B}"/>
                </a:ext>
              </a:extLst>
            </p:cNvPr>
            <p:cNvSpPr txBox="1"/>
            <p:nvPr/>
          </p:nvSpPr>
          <p:spPr>
            <a:xfrm>
              <a:off x="1253569" y="1830567"/>
              <a:ext cx="9604930" cy="812274"/>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配置步骤如下：</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）配置接口</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地址，完成网络基本参数配置，并在接口</a:t>
              </a:r>
              <a:r>
                <a:rPr lang="en-US" altLang="zh-CN" sz="1600" dirty="0">
                  <a:latin typeface="微软雅黑" panose="020B0503020204020204" pitchFamily="34" charset="-122"/>
                  <a:ea typeface="微软雅黑" panose="020B0503020204020204" pitchFamily="34" charset="-122"/>
                </a:rPr>
                <a:t>GE0/0/1</a:t>
              </a:r>
              <a:r>
                <a:rPr lang="zh-CN" altLang="en-US" sz="1600" dirty="0">
                  <a:latin typeface="微软雅黑" panose="020B0503020204020204" pitchFamily="34" charset="-122"/>
                  <a:ea typeface="微软雅黑" panose="020B0503020204020204" pitchFamily="34" charset="-122"/>
                </a:rPr>
                <a:t>下开启</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功能。</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）配置</a:t>
              </a:r>
              <a:r>
                <a:rPr lang="en-US" altLang="zh-CN" sz="1600" dirty="0">
                  <a:latin typeface="微软雅黑" panose="020B0503020204020204" pitchFamily="34" charset="-122"/>
                  <a:ea typeface="微软雅黑" panose="020B0503020204020204" pitchFamily="34" charset="-122"/>
                </a:rPr>
                <a:t>NAT Server</a:t>
              </a:r>
              <a:r>
                <a:rPr lang="zh-CN" altLang="en-US" sz="1600" dirty="0">
                  <a:latin typeface="微软雅黑" panose="020B0503020204020204" pitchFamily="34" charset="-122"/>
                  <a:ea typeface="微软雅黑" panose="020B0503020204020204" pitchFamily="34" charset="-122"/>
                </a:rPr>
                <a:t>，分别映射内网</a:t>
              </a:r>
              <a:r>
                <a:rPr lang="en-US" altLang="zh-CN" sz="1600" dirty="0">
                  <a:latin typeface="微软雅黑" panose="020B0503020204020204" pitchFamily="34" charset="-122"/>
                  <a:ea typeface="微软雅黑" panose="020B0503020204020204" pitchFamily="34" charset="-122"/>
                </a:rPr>
                <a:t>Web</a:t>
              </a:r>
              <a:r>
                <a:rPr lang="zh-CN" altLang="en-US" sz="1600" dirty="0">
                  <a:latin typeface="微软雅黑" panose="020B0503020204020204" pitchFamily="34" charset="-122"/>
                  <a:ea typeface="微软雅黑" panose="020B0503020204020204" pitchFamily="34" charset="-122"/>
                </a:rPr>
                <a:t>服务器和</a:t>
              </a:r>
              <a:r>
                <a:rPr lang="en-US" altLang="zh-CN" sz="1600" dirty="0">
                  <a:latin typeface="微软雅黑" panose="020B0503020204020204" pitchFamily="34" charset="-122"/>
                  <a:ea typeface="微软雅黑" panose="020B0503020204020204" pitchFamily="34" charset="-122"/>
                </a:rPr>
                <a:t>FTP</a:t>
              </a:r>
              <a:r>
                <a:rPr lang="zh-CN" altLang="en-US" sz="1600" dirty="0">
                  <a:latin typeface="微软雅黑" panose="020B0503020204020204" pitchFamily="34" charset="-122"/>
                  <a:ea typeface="微软雅黑" panose="020B0503020204020204" pitchFamily="34" charset="-122"/>
                </a:rPr>
                <a:t>服务器。</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RouterA</a:t>
              </a:r>
              <a:r>
                <a:rPr lang="zh-CN" altLang="en-US" sz="1600" dirty="0">
                  <a:latin typeface="微软雅黑" panose="020B0503020204020204" pitchFamily="34" charset="-122"/>
                  <a:ea typeface="微软雅黑" panose="020B0503020204020204" pitchFamily="34" charset="-122"/>
                </a:rPr>
                <a:t>上配置缺省路由，使内网服务器对外提供的服务流量可以正常转发至</a:t>
              </a:r>
              <a:r>
                <a:rPr lang="en-US" altLang="zh-CN" sz="1600" dirty="0">
                  <a:latin typeface="微软雅黑" panose="020B0503020204020204" pitchFamily="34" charset="-122"/>
                  <a:ea typeface="微软雅黑" panose="020B0503020204020204" pitchFamily="34" charset="-122"/>
                </a:rPr>
                <a:t>ISP</a:t>
              </a:r>
              <a:r>
                <a:rPr lang="zh-CN" altLang="en-US" sz="1600" dirty="0">
                  <a:latin typeface="微软雅黑" panose="020B0503020204020204" pitchFamily="34" charset="-122"/>
                  <a:ea typeface="微软雅黑" panose="020B0503020204020204" pitchFamily="34" charset="-122"/>
                </a:rPr>
                <a:t>的路由器（可选）。</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）配置内网服务器的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地址和默认路由。</a:t>
              </a:r>
            </a:p>
          </p:txBody>
        </p:sp>
      </p:grpSp>
    </p:spTree>
    <p:extLst>
      <p:ext uri="{BB962C8B-B14F-4D97-AF65-F5344CB8AC3E}">
        <p14:creationId xmlns:p14="http://schemas.microsoft.com/office/powerpoint/2010/main" val="27164369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xmlns="" id="{F5793691-A67E-4C11-852D-7DD4D17E755F}"/>
              </a:ext>
            </a:extLst>
          </p:cNvPr>
          <p:cNvGrpSpPr/>
          <p:nvPr/>
        </p:nvGrpSpPr>
        <p:grpSpPr>
          <a:xfrm>
            <a:off x="1043608" y="627534"/>
            <a:ext cx="6792230" cy="4608511"/>
            <a:chOff x="1200150" y="1847850"/>
            <a:chExt cx="9867900" cy="1732744"/>
          </a:xfrm>
        </p:grpSpPr>
        <p:grpSp>
          <p:nvGrpSpPr>
            <p:cNvPr id="127" name="组合 126">
              <a:extLst>
                <a:ext uri="{FF2B5EF4-FFF2-40B4-BE49-F238E27FC236}">
                  <a16:creationId xmlns:a16="http://schemas.microsoft.com/office/drawing/2014/main" xmlns=""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xmlns=""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xmlns=""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xmlns="" id="{CB4FB45E-E5D0-4286-ABBB-65C992D93AE8}"/>
                </a:ext>
              </a:extLst>
            </p:cNvPr>
            <p:cNvSpPr txBox="1"/>
            <p:nvPr/>
          </p:nvSpPr>
          <p:spPr>
            <a:xfrm>
              <a:off x="1331635" y="1901998"/>
              <a:ext cx="9604929" cy="1678596"/>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时下，家用无线网络已被普及，大家常用的智能手机和笔记本电脑都有连接无线网的功能。大多数用笔记本或者智能手机的人，都希望能直接用</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WIFI</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连接上网，方便、省流量。当你具备</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ISP</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提供的互联网服务和无线路由器时，安装无线路由器实现家中的有线及无线设备连接互联网就成为一件迫在眉睫的事情。那么家用无线路由器怎么安装调试呢？接下来我们通过本任务来学习家用无线路由器怎么装、怎么配、怎么用，以及家用无线路由器如何进行选择。</a:t>
              </a:r>
            </a:p>
          </p:txBody>
        </p:sp>
      </p:grpSp>
    </p:spTree>
    <p:extLst>
      <p:ext uri="{BB962C8B-B14F-4D97-AF65-F5344CB8AC3E}">
        <p14:creationId xmlns:p14="http://schemas.microsoft.com/office/powerpoint/2010/main" val="318082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1054483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创建拓扑结构</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807554"/>
            <a:ext cx="8687461" cy="396044"/>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38849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按任务需求的拓扑图，在</a:t>
              </a:r>
              <a:r>
                <a:rPr lang="en-US" altLang="zh-CN" sz="1400" dirty="0" err="1">
                  <a:latin typeface="微软雅黑" panose="020B0503020204020204" pitchFamily="34" charset="-122"/>
                  <a:ea typeface="微软雅黑" panose="020B0503020204020204" pitchFamily="34" charset="-122"/>
                </a:rPr>
                <a:t>eNSP</a:t>
              </a:r>
              <a:r>
                <a:rPr lang="zh-CN" altLang="en-US" sz="1400" dirty="0">
                  <a:latin typeface="微软雅黑" panose="020B0503020204020204" pitchFamily="34" charset="-122"/>
                  <a:ea typeface="微软雅黑" panose="020B0503020204020204" pitchFamily="34" charset="-122"/>
                </a:rPr>
                <a:t>模拟器中创建拓扑结构，如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zh-CN" altLang="zh-CN" sz="1050" dirty="0"/>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77567" y="1405628"/>
            <a:ext cx="4222874" cy="3035704"/>
          </a:xfrm>
          <a:prstGeom prst="rect">
            <a:avLst/>
          </a:prstGeom>
        </p:spPr>
      </p:pic>
      <p:sp>
        <p:nvSpPr>
          <p:cNvPr id="1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975840" y="4766247"/>
            <a:ext cx="139333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 </a:t>
            </a:r>
            <a:r>
              <a:rPr lang="en-US" altLang="zh-CN" sz="1200" dirty="0" err="1">
                <a:latin typeface="微软雅黑" panose="020B0503020204020204" pitchFamily="34" charset="-122"/>
                <a:ea typeface="微软雅黑" panose="020B0503020204020204" pitchFamily="34" charset="-122"/>
              </a:rPr>
              <a:t>eNSP</a:t>
            </a:r>
            <a:r>
              <a:rPr lang="zh-CN" altLang="en-US" sz="1200" dirty="0">
                <a:latin typeface="微软雅黑" panose="020B0503020204020204" pitchFamily="34" charset="-122"/>
                <a:ea typeface="微软雅黑" panose="020B0503020204020204" pitchFamily="34" charset="-122"/>
              </a:rPr>
              <a:t>任务拓扑图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586407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a:t>
            </a:r>
            <a:r>
              <a:rPr lang="en-US" altLang="zh-CN" sz="1600" dirty="0">
                <a:solidFill>
                  <a:schemeClr val="accent1"/>
                </a:solidFill>
                <a:ea typeface="微软雅黑" panose="020B0503020204020204" pitchFamily="34" charset="-122"/>
              </a:rPr>
              <a:t>ISP</a:t>
            </a:r>
            <a:r>
              <a:rPr lang="zh-CN" altLang="en-US" sz="1600" dirty="0">
                <a:solidFill>
                  <a:schemeClr val="accent1"/>
                </a:solidFill>
                <a:ea typeface="微软雅黑" panose="020B0503020204020204" pitchFamily="34" charset="-122"/>
              </a:rPr>
              <a:t>侧路由器</a:t>
            </a: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807554"/>
            <a:ext cx="8687461" cy="396044"/>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1680999"/>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配置</a:t>
              </a:r>
              <a:r>
                <a:rPr lang="en-US" altLang="zh-CN" sz="1400" dirty="0">
                  <a:latin typeface="微软雅黑" panose="020B0503020204020204" pitchFamily="34" charset="-122"/>
                  <a:ea typeface="微软雅黑" panose="020B0503020204020204" pitchFamily="34" charset="-122"/>
                </a:rPr>
                <a:t>ISP</a:t>
              </a:r>
              <a:r>
                <a:rPr lang="zh-CN" altLang="en-US" sz="1400" dirty="0">
                  <a:latin typeface="微软雅黑" panose="020B0503020204020204" pitchFamily="34" charset="-122"/>
                  <a:ea typeface="微软雅黑" panose="020B0503020204020204" pitchFamily="34" charset="-122"/>
                </a:rPr>
                <a:t>侧路由器（</a:t>
              </a:r>
              <a:r>
                <a:rPr lang="en-US" altLang="zh-CN" sz="1400" dirty="0">
                  <a:latin typeface="微软雅黑" panose="020B0503020204020204" pitchFamily="34" charset="-122"/>
                  <a:ea typeface="微软雅黑" panose="020B0503020204020204" pitchFamily="34" charset="-122"/>
                </a:rPr>
                <a:t>Router</a:t>
              </a:r>
              <a:r>
                <a:rPr lang="zh-CN" altLang="en-US" sz="1400" dirty="0">
                  <a:latin typeface="微软雅黑" panose="020B0503020204020204" pitchFamily="34" charset="-122"/>
                  <a:ea typeface="微软雅黑" panose="020B0503020204020204" pitchFamily="34" charset="-122"/>
                </a:rPr>
                <a:t>），只需配置</a:t>
              </a:r>
              <a:r>
                <a:rPr lang="en-US" altLang="zh-CN" sz="1400" dirty="0">
                  <a:latin typeface="微软雅黑" panose="020B0503020204020204" pitchFamily="34" charset="-122"/>
                  <a:ea typeface="微软雅黑" panose="020B0503020204020204" pitchFamily="34" charset="-122"/>
                </a:rPr>
                <a:t>G0/0/0</a:t>
              </a:r>
              <a:r>
                <a:rPr lang="zh-CN" altLang="en-US" sz="1400" dirty="0">
                  <a:latin typeface="微软雅黑" panose="020B0503020204020204" pitchFamily="34" charset="-122"/>
                  <a:ea typeface="微软雅黑" panose="020B0503020204020204" pitchFamily="34" charset="-122"/>
                </a:rPr>
                <a:t>接口的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地址，配置过程如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zh-CN" altLang="zh-CN" sz="1050" dirty="0"/>
            </a:p>
          </p:txBody>
        </p: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067" y="2067694"/>
            <a:ext cx="8476688" cy="2322122"/>
          </a:xfrm>
          <a:prstGeom prst="rect">
            <a:avLst/>
          </a:prstGeom>
        </p:spPr>
      </p:pic>
      <p:sp>
        <p:nvSpPr>
          <p:cNvPr id="1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781075" y="4766247"/>
            <a:ext cx="178286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smtClean="0">
                <a:latin typeface="微软雅黑" panose="020B0503020204020204" pitchFamily="34" charset="-122"/>
                <a:ea typeface="微软雅黑" panose="020B0503020204020204" pitchFamily="34" charset="-122"/>
              </a:rPr>
              <a:t>ISP</a:t>
            </a:r>
            <a:r>
              <a:rPr lang="zh-CN" altLang="en-US" sz="1200" dirty="0" smtClean="0">
                <a:latin typeface="微软雅黑" panose="020B0503020204020204" pitchFamily="34" charset="-122"/>
                <a:ea typeface="微软雅黑" panose="020B0503020204020204" pitchFamily="34" charset="-122"/>
              </a:rPr>
              <a:t>侧路由器接口</a:t>
            </a:r>
            <a:r>
              <a:rPr lang="en-US" altLang="zh-CN" sz="1200" dirty="0" smtClean="0">
                <a:latin typeface="微软雅黑" panose="020B0503020204020204" pitchFamily="34" charset="-122"/>
                <a:ea typeface="微软雅黑" panose="020B0503020204020204" pitchFamily="34" charset="-122"/>
              </a:rPr>
              <a:t>IP</a:t>
            </a:r>
            <a:r>
              <a:rPr lang="zh-CN" altLang="en-US" sz="1200" dirty="0" smtClean="0">
                <a:latin typeface="微软雅黑" panose="020B0503020204020204" pitchFamily="34" charset="-122"/>
                <a:ea typeface="微软雅黑" panose="020B0503020204020204" pitchFamily="34" charset="-122"/>
              </a:rPr>
              <a:t>配置</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58080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配置公司路由器</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830997"/>
            <a:chOff x="1200150" y="1830939"/>
            <a:chExt cx="9867900" cy="172988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729882"/>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配置公司路由器（</a:t>
              </a:r>
              <a:r>
                <a:rPr lang="en-US" altLang="zh-CN" sz="1600" dirty="0">
                  <a:latin typeface="微软雅黑" panose="020B0503020204020204" pitchFamily="34" charset="-122"/>
                  <a:ea typeface="微软雅黑" panose="020B0503020204020204" pitchFamily="34" charset="-122"/>
                </a:rPr>
                <a:t>RouterA</a:t>
              </a:r>
              <a:r>
                <a:rPr lang="zh-CN" altLang="en-US" sz="1600" dirty="0">
                  <a:latin typeface="微软雅黑" panose="020B0503020204020204" pitchFamily="34" charset="-122"/>
                  <a:ea typeface="微软雅黑" panose="020B0503020204020204" pitchFamily="34" charset="-122"/>
                </a:rPr>
                <a:t>）外网接口（</a:t>
              </a:r>
              <a:r>
                <a:rPr lang="en-US" altLang="zh-CN" sz="1600" dirty="0">
                  <a:latin typeface="微软雅黑" panose="020B0503020204020204" pitchFamily="34" charset="-122"/>
                  <a:ea typeface="微软雅黑" panose="020B0503020204020204" pitchFamily="34" charset="-122"/>
                </a:rPr>
                <a:t>G0/0/1</a:t>
              </a:r>
              <a:r>
                <a:rPr lang="zh-CN" altLang="en-US" sz="1600" dirty="0">
                  <a:latin typeface="微软雅黑" panose="020B0503020204020204" pitchFamily="34" charset="-122"/>
                  <a:ea typeface="微软雅黑" panose="020B0503020204020204" pitchFamily="34" charset="-122"/>
                </a:rPr>
                <a:t>）、内网接口（</a:t>
              </a:r>
              <a:r>
                <a:rPr lang="en-US" altLang="zh-CN" sz="1600" dirty="0">
                  <a:latin typeface="微软雅黑" panose="020B0503020204020204" pitchFamily="34" charset="-122"/>
                  <a:ea typeface="微软雅黑" panose="020B0503020204020204" pitchFamily="34" charset="-122"/>
                </a:rPr>
                <a:t>G0/0/0</a:t>
              </a:r>
              <a:r>
                <a:rPr lang="zh-CN" altLang="en-US" sz="1600" dirty="0">
                  <a:latin typeface="微软雅黑" panose="020B0503020204020204" pitchFamily="34" charset="-122"/>
                  <a:ea typeface="微软雅黑" panose="020B0503020204020204" pitchFamily="34" charset="-122"/>
                </a:rPr>
                <a:t>）的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地址，配置过程如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2"/>
          <a:stretch>
            <a:fillRect/>
          </a:stretch>
        </p:blipFill>
        <p:spPr>
          <a:xfrm>
            <a:off x="611560" y="1671371"/>
            <a:ext cx="8011643" cy="3094876"/>
          </a:xfrm>
          <a:prstGeom prst="rect">
            <a:avLst/>
          </a:prstGeom>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733786" y="4766247"/>
            <a:ext cx="18774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公司路由器端口映射配置</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516215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a:t>
            </a:r>
            <a:r>
              <a:rPr lang="en-US" altLang="zh-CN" sz="1600" dirty="0">
                <a:solidFill>
                  <a:schemeClr val="accent1"/>
                </a:solidFill>
                <a:ea typeface="微软雅黑" panose="020B0503020204020204" pitchFamily="34" charset="-122"/>
              </a:rPr>
              <a:t>NAT Server</a:t>
            </a:r>
            <a:r>
              <a:rPr lang="zh-CN" altLang="en-US" sz="1600" dirty="0">
                <a:solidFill>
                  <a:schemeClr val="accent1"/>
                </a:solidFill>
                <a:ea typeface="微软雅黑" panose="020B0503020204020204" pitchFamily="34" charset="-122"/>
              </a:rPr>
              <a:t>功能</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1402889"/>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291884"/>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在公司路由器（</a:t>
              </a:r>
              <a:r>
                <a:rPr lang="en-US" altLang="zh-CN" sz="1600" dirty="0">
                  <a:latin typeface="微软雅黑" panose="020B0503020204020204" pitchFamily="34" charset="-122"/>
                  <a:ea typeface="微软雅黑" panose="020B0503020204020204" pitchFamily="34" charset="-122"/>
                </a:rPr>
                <a:t>RouterA</a:t>
              </a:r>
              <a:r>
                <a:rPr lang="zh-CN" altLang="en-US" sz="1600" dirty="0">
                  <a:latin typeface="微软雅黑" panose="020B0503020204020204" pitchFamily="34" charset="-122"/>
                  <a:ea typeface="微软雅黑" panose="020B0503020204020204" pitchFamily="34" charset="-122"/>
                </a:rPr>
                <a:t>）上的外网接口</a:t>
              </a:r>
              <a:r>
                <a:rPr lang="en-US" altLang="zh-CN" sz="1600" dirty="0">
                  <a:latin typeface="微软雅黑" panose="020B0503020204020204" pitchFamily="34" charset="-122"/>
                  <a:ea typeface="微软雅黑" panose="020B0503020204020204" pitchFamily="34" charset="-122"/>
                </a:rPr>
                <a:t>G0/0/1</a:t>
              </a:r>
              <a:r>
                <a:rPr lang="zh-CN" altLang="en-US" sz="1600" dirty="0">
                  <a:latin typeface="微软雅黑" panose="020B0503020204020204" pitchFamily="34" charset="-122"/>
                  <a:ea typeface="微软雅黑" panose="020B0503020204020204" pitchFamily="34" charset="-122"/>
                </a:rPr>
                <a:t>上配置</a:t>
              </a:r>
              <a:r>
                <a:rPr lang="en-US" altLang="zh-CN" sz="1600" dirty="0">
                  <a:latin typeface="微软雅黑" panose="020B0503020204020204" pitchFamily="34" charset="-122"/>
                  <a:ea typeface="微软雅黑" panose="020B0503020204020204" pitchFamily="34" charset="-122"/>
                </a:rPr>
                <a:t>NAT Server</a:t>
              </a:r>
              <a:r>
                <a:rPr lang="zh-CN" altLang="en-US" sz="1600" dirty="0">
                  <a:latin typeface="微软雅黑" panose="020B0503020204020204" pitchFamily="34" charset="-122"/>
                  <a:ea typeface="微软雅黑" panose="020B0503020204020204" pitchFamily="34" charset="-122"/>
                </a:rPr>
                <a:t>功能，将内网</a:t>
              </a:r>
              <a:r>
                <a:rPr lang="en-US" altLang="zh-CN" sz="1600" dirty="0">
                  <a:latin typeface="微软雅黑" panose="020B0503020204020204" pitchFamily="34" charset="-122"/>
                  <a:ea typeface="微软雅黑" panose="020B0503020204020204" pitchFamily="34" charset="-122"/>
                </a:rPr>
                <a:t>www</a:t>
              </a:r>
              <a:r>
                <a:rPr lang="zh-CN" altLang="en-US" sz="1600" dirty="0">
                  <a:latin typeface="微软雅黑" panose="020B0503020204020204" pitchFamily="34" charset="-122"/>
                  <a:ea typeface="微软雅黑" panose="020B0503020204020204" pitchFamily="34" charset="-122"/>
                </a:rPr>
                <a:t>服务器</a:t>
              </a:r>
              <a:r>
                <a:rPr lang="en-US" altLang="zh-CN" sz="1600" dirty="0">
                  <a:latin typeface="微软雅黑" panose="020B0503020204020204" pitchFamily="34" charset="-122"/>
                  <a:ea typeface="微软雅黑" panose="020B0503020204020204" pitchFamily="34" charset="-122"/>
                </a:rPr>
                <a:t>192.168.0.5</a:t>
              </a:r>
              <a:r>
                <a:rPr lang="zh-CN" altLang="en-US" sz="1600" dirty="0">
                  <a:latin typeface="微软雅黑" panose="020B0503020204020204" pitchFamily="34" charset="-122"/>
                  <a:ea typeface="微软雅黑" panose="020B0503020204020204" pitchFamily="34" charset="-122"/>
                </a:rPr>
                <a:t>的</a:t>
              </a:r>
              <a:r>
                <a:rPr lang="en-US" altLang="zh-CN" sz="1600" dirty="0">
                  <a:latin typeface="微软雅黑" panose="020B0503020204020204" pitchFamily="34" charset="-122"/>
                  <a:ea typeface="微软雅黑" panose="020B0503020204020204" pitchFamily="34" charset="-122"/>
                </a:rPr>
                <a:t>80</a:t>
              </a:r>
              <a:r>
                <a:rPr lang="zh-CN" altLang="en-US" sz="1600" dirty="0">
                  <a:latin typeface="微软雅黑" panose="020B0503020204020204" pitchFamily="34" charset="-122"/>
                  <a:ea typeface="微软雅黑" panose="020B0503020204020204" pitchFamily="34" charset="-122"/>
                </a:rPr>
                <a:t>端口映射到外网地址</a:t>
              </a:r>
              <a:r>
                <a:rPr lang="en-US" altLang="zh-CN" sz="1600" dirty="0">
                  <a:latin typeface="微软雅黑" panose="020B0503020204020204" pitchFamily="34" charset="-122"/>
                  <a:ea typeface="微软雅黑" panose="020B0503020204020204" pitchFamily="34" charset="-122"/>
                </a:rPr>
                <a:t>1.1.1.2</a:t>
              </a:r>
              <a:r>
                <a:rPr lang="zh-CN" altLang="en-US" sz="1600" dirty="0">
                  <a:latin typeface="微软雅黑" panose="020B0503020204020204" pitchFamily="34" charset="-122"/>
                  <a:ea typeface="微软雅黑" panose="020B0503020204020204" pitchFamily="34" charset="-122"/>
                </a:rPr>
                <a:t>的</a:t>
              </a:r>
              <a:r>
                <a:rPr lang="en-US" altLang="zh-CN" sz="1600" dirty="0">
                  <a:latin typeface="微软雅黑" panose="020B0503020204020204" pitchFamily="34" charset="-122"/>
                  <a:ea typeface="微软雅黑" panose="020B0503020204020204" pitchFamily="34" charset="-122"/>
                </a:rPr>
                <a:t>8080</a:t>
              </a:r>
              <a:r>
                <a:rPr lang="zh-CN" altLang="en-US" sz="1600" dirty="0">
                  <a:latin typeface="微软雅黑" panose="020B0503020204020204" pitchFamily="34" charset="-122"/>
                  <a:ea typeface="微软雅黑" panose="020B0503020204020204" pitchFamily="34" charset="-122"/>
                </a:rPr>
                <a:t>端口；把内网</a:t>
              </a:r>
              <a:r>
                <a:rPr lang="en-US" altLang="zh-CN" sz="1600" dirty="0">
                  <a:latin typeface="微软雅黑" panose="020B0503020204020204" pitchFamily="34" charset="-122"/>
                  <a:ea typeface="微软雅黑" panose="020B0503020204020204" pitchFamily="34" charset="-122"/>
                </a:rPr>
                <a:t>ftp</a:t>
              </a:r>
              <a:r>
                <a:rPr lang="zh-CN" altLang="en-US" sz="1600" dirty="0">
                  <a:latin typeface="微软雅黑" panose="020B0503020204020204" pitchFamily="34" charset="-122"/>
                  <a:ea typeface="微软雅黑" panose="020B0503020204020204" pitchFamily="34" charset="-122"/>
                </a:rPr>
                <a:t>服务器</a:t>
              </a:r>
              <a:r>
                <a:rPr lang="en-US" altLang="zh-CN" sz="1600" dirty="0">
                  <a:latin typeface="微软雅黑" panose="020B0503020204020204" pitchFamily="34" charset="-122"/>
                  <a:ea typeface="微软雅黑" panose="020B0503020204020204" pitchFamily="34" charset="-122"/>
                </a:rPr>
                <a:t>192.168.0.6</a:t>
              </a:r>
              <a:r>
                <a:rPr lang="zh-CN" altLang="en-US" sz="1600" dirty="0">
                  <a:latin typeface="微软雅黑" panose="020B0503020204020204" pitchFamily="34" charset="-122"/>
                  <a:ea typeface="微软雅黑" panose="020B0503020204020204" pitchFamily="34" charset="-122"/>
                </a:rPr>
                <a:t>的</a:t>
              </a:r>
              <a:r>
                <a:rPr lang="en-US" altLang="zh-CN" sz="1600" dirty="0">
                  <a:latin typeface="微软雅黑" panose="020B0503020204020204" pitchFamily="34" charset="-122"/>
                  <a:ea typeface="微软雅黑" panose="020B0503020204020204" pitchFamily="34" charset="-122"/>
                </a:rPr>
                <a:t>21</a:t>
              </a:r>
              <a:r>
                <a:rPr lang="zh-CN" altLang="en-US" sz="1600" dirty="0">
                  <a:latin typeface="微软雅黑" panose="020B0503020204020204" pitchFamily="34" charset="-122"/>
                  <a:ea typeface="微软雅黑" panose="020B0503020204020204" pitchFamily="34" charset="-122"/>
                </a:rPr>
                <a:t>端口映射到外网地址</a:t>
              </a:r>
              <a:r>
                <a:rPr lang="en-US" altLang="zh-CN" sz="1600" dirty="0">
                  <a:latin typeface="微软雅黑" panose="020B0503020204020204" pitchFamily="34" charset="-122"/>
                  <a:ea typeface="微软雅黑" panose="020B0503020204020204" pitchFamily="34" charset="-122"/>
                </a:rPr>
                <a:t>1.1.1.2</a:t>
              </a:r>
              <a:r>
                <a:rPr lang="zh-CN" altLang="en-US" sz="1600" dirty="0">
                  <a:latin typeface="微软雅黑" panose="020B0503020204020204" pitchFamily="34" charset="-122"/>
                  <a:ea typeface="微软雅黑" panose="020B0503020204020204" pitchFamily="34" charset="-122"/>
                </a:rPr>
                <a:t>的</a:t>
              </a:r>
              <a:r>
                <a:rPr lang="en-US" altLang="zh-CN" sz="1600" dirty="0">
                  <a:latin typeface="微软雅黑" panose="020B0503020204020204" pitchFamily="34" charset="-122"/>
                  <a:ea typeface="微软雅黑" panose="020B0503020204020204" pitchFamily="34" charset="-122"/>
                </a:rPr>
                <a:t>21</a:t>
              </a:r>
              <a:r>
                <a:rPr lang="zh-CN" altLang="en-US" sz="1600" dirty="0">
                  <a:latin typeface="微软雅黑" panose="020B0503020204020204" pitchFamily="34" charset="-122"/>
                  <a:ea typeface="微软雅黑" panose="020B0503020204020204" pitchFamily="34" charset="-122"/>
                </a:rPr>
                <a:t>端口，配置过程如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7334" y="2381253"/>
            <a:ext cx="7570342" cy="2419305"/>
          </a:xfrm>
          <a:prstGeom prst="rect">
            <a:avLst/>
          </a:prstGeom>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733786" y="4766247"/>
            <a:ext cx="18774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公司路由器端口映射配置</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752224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配置内网服务器</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941405"/>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847591"/>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配置</a:t>
              </a:r>
              <a:r>
                <a:rPr lang="en-US" altLang="zh-CN" sz="1600" dirty="0">
                  <a:latin typeface="微软雅黑" panose="020B0503020204020204" pitchFamily="34" charset="-122"/>
                  <a:ea typeface="微软雅黑" panose="020B0503020204020204" pitchFamily="34" charset="-122"/>
                </a:rPr>
                <a:t>www</a:t>
              </a:r>
              <a:r>
                <a:rPr lang="zh-CN" altLang="en-US" sz="1600" dirty="0">
                  <a:latin typeface="微软雅黑" panose="020B0503020204020204" pitchFamily="34" charset="-122"/>
                  <a:ea typeface="微软雅黑" panose="020B0503020204020204" pitchFamily="34" charset="-122"/>
                </a:rPr>
                <a:t>服务器和</a:t>
              </a:r>
              <a:r>
                <a:rPr lang="en-US" altLang="zh-CN" sz="1600" dirty="0">
                  <a:latin typeface="微软雅黑" panose="020B0503020204020204" pitchFamily="34" charset="-122"/>
                  <a:ea typeface="微软雅黑" panose="020B0503020204020204" pitchFamily="34" charset="-122"/>
                </a:rPr>
                <a:t>ftp</a:t>
              </a:r>
              <a:r>
                <a:rPr lang="zh-CN" altLang="en-US" sz="1600" dirty="0">
                  <a:latin typeface="微软雅黑" panose="020B0503020204020204" pitchFamily="34" charset="-122"/>
                  <a:ea typeface="微软雅黑" panose="020B0503020204020204" pitchFamily="34" charset="-122"/>
                </a:rPr>
                <a:t>服务器的</a:t>
              </a:r>
              <a:r>
                <a:rPr lang="en-US" altLang="zh-CN" sz="1600" dirty="0" err="1">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地址为</a:t>
              </a:r>
              <a:r>
                <a:rPr lang="en-US" altLang="zh-CN" sz="1600" dirty="0">
                  <a:latin typeface="微软雅黑" panose="020B0503020204020204" pitchFamily="34" charset="-122"/>
                  <a:ea typeface="微软雅黑" panose="020B0503020204020204" pitchFamily="34" charset="-122"/>
                </a:rPr>
                <a:t>192.168.0.5/24</a:t>
              </a:r>
              <a:r>
                <a:rPr lang="zh-CN" altLang="en-US"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192.168.0.6/24</a:t>
              </a:r>
              <a:r>
                <a:rPr lang="zh-CN" altLang="en-US" sz="1600" dirty="0">
                  <a:latin typeface="微软雅黑" panose="020B0503020204020204" pitchFamily="34" charset="-122"/>
                  <a:ea typeface="微软雅黑" panose="020B0503020204020204" pitchFamily="34" charset="-122"/>
                </a:rPr>
                <a:t>，同时配置网关为路由器的</a:t>
              </a:r>
              <a:r>
                <a:rPr lang="en-US" altLang="zh-CN" sz="1600" dirty="0">
                  <a:latin typeface="微软雅黑" panose="020B0503020204020204" pitchFamily="34" charset="-122"/>
                  <a:ea typeface="微软雅黑" panose="020B0503020204020204" pitchFamily="34" charset="-122"/>
                </a:rPr>
                <a:t>G0/0/0</a:t>
              </a:r>
              <a:r>
                <a:rPr lang="zh-CN" altLang="en-US" sz="1600" dirty="0">
                  <a:latin typeface="微软雅黑" panose="020B0503020204020204" pitchFamily="34" charset="-122"/>
                  <a:ea typeface="微软雅黑" panose="020B0503020204020204" pitchFamily="34" charset="-122"/>
                </a:rPr>
                <a:t>接口的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a:t>
              </a:r>
              <a:r>
                <a:rPr lang="en-US" altLang="zh-CN" sz="1600" dirty="0">
                  <a:latin typeface="微软雅黑" panose="020B0503020204020204" pitchFamily="34" charset="-122"/>
                  <a:ea typeface="微软雅黑" panose="020B0503020204020204" pitchFamily="34" charset="-122"/>
                </a:rPr>
                <a:t>192.168.0.254</a:t>
              </a:r>
              <a:r>
                <a:rPr lang="zh-CN" altLang="en-US" sz="1600" dirty="0">
                  <a:latin typeface="微软雅黑" panose="020B0503020204020204" pitchFamily="34" charset="-122"/>
                  <a:ea typeface="微软雅黑" panose="020B0503020204020204" pitchFamily="34" charset="-122"/>
                </a:rPr>
                <a:t>，如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2"/>
          <a:stretch>
            <a:fillRect/>
          </a:stretch>
        </p:blipFill>
        <p:spPr>
          <a:xfrm>
            <a:off x="669660" y="2032449"/>
            <a:ext cx="8005689" cy="2800099"/>
          </a:xfrm>
          <a:prstGeom prst="rect">
            <a:avLst/>
          </a:prstGeom>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975840" y="4766247"/>
            <a:ext cx="139333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 </a:t>
            </a:r>
            <a:r>
              <a:rPr lang="en-US" altLang="zh-CN" sz="1200" dirty="0" err="1">
                <a:latin typeface="微软雅黑" panose="020B0503020204020204" pitchFamily="34" charset="-122"/>
                <a:ea typeface="微软雅黑" panose="020B0503020204020204" pitchFamily="34" charset="-122"/>
              </a:rPr>
              <a:t>eNSP</a:t>
            </a:r>
            <a:r>
              <a:rPr lang="zh-CN" altLang="en-US" sz="1200" dirty="0">
                <a:latin typeface="微软雅黑" panose="020B0503020204020204" pitchFamily="34" charset="-122"/>
                <a:ea typeface="微软雅黑" panose="020B0503020204020204" pitchFamily="34" charset="-122"/>
              </a:rPr>
              <a:t>任务拓扑图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697435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配置内网服务器</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581365"/>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670725"/>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分别启动两台服务器的</a:t>
              </a:r>
              <a:r>
                <a:rPr lang="en-US" altLang="zh-CN" sz="1600" dirty="0">
                  <a:latin typeface="微软雅黑" panose="020B0503020204020204" pitchFamily="34" charset="-122"/>
                  <a:ea typeface="微软雅黑" panose="020B0503020204020204" pitchFamily="34" charset="-122"/>
                </a:rPr>
                <a:t>www</a:t>
              </a:r>
              <a:r>
                <a:rPr lang="zh-CN" altLang="en-US"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ftp</a:t>
              </a:r>
              <a:r>
                <a:rPr lang="zh-CN" altLang="en-US" sz="1600" dirty="0">
                  <a:latin typeface="微软雅黑" panose="020B0503020204020204" pitchFamily="34" charset="-122"/>
                  <a:ea typeface="微软雅黑" panose="020B0503020204020204" pitchFamily="34" charset="-122"/>
                </a:rPr>
                <a:t>服务，如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1" name="图片 10"/>
          <p:cNvPicPr/>
          <p:nvPr/>
        </p:nvPicPr>
        <p:blipFill>
          <a:blip r:embed="rId2" cstate="print">
            <a:extLst>
              <a:ext uri="{28A0092B-C50C-407E-A947-70E740481C1C}">
                <a14:useLocalDpi xmlns:a14="http://schemas.microsoft.com/office/drawing/2010/main" val="0"/>
              </a:ext>
            </a:extLst>
          </a:blip>
          <a:srcRect b="3311"/>
          <a:stretch>
            <a:fillRect/>
          </a:stretch>
        </p:blipFill>
        <p:spPr>
          <a:xfrm>
            <a:off x="611560" y="1674722"/>
            <a:ext cx="7872171" cy="3079530"/>
          </a:xfrm>
          <a:prstGeom prst="rect">
            <a:avLst/>
          </a:prstGeom>
          <a:noFill/>
          <a:ln>
            <a:noFill/>
          </a:ln>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949388" y="4766247"/>
            <a:ext cx="144623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 </a:t>
            </a:r>
            <a:r>
              <a:rPr lang="zh-CN" altLang="en-US" sz="1200" dirty="0" smtClean="0">
                <a:latin typeface="微软雅黑" panose="020B0503020204020204" pitchFamily="34" charset="-122"/>
                <a:ea typeface="微软雅黑" panose="020B0503020204020204" pitchFamily="34" charset="-122"/>
              </a:rPr>
              <a:t>两</a:t>
            </a:r>
            <a:r>
              <a:rPr lang="zh-CN" altLang="en-US" sz="1200" dirty="0">
                <a:latin typeface="微软雅黑" panose="020B0503020204020204" pitchFamily="34" charset="-122"/>
                <a:ea typeface="微软雅黑" panose="020B0503020204020204" pitchFamily="34" charset="-122"/>
              </a:rPr>
              <a:t>台服务器</a:t>
            </a:r>
            <a:r>
              <a:rPr lang="en-US" altLang="zh-CN" sz="1200" dirty="0">
                <a:latin typeface="微软雅黑" panose="020B0503020204020204" pitchFamily="34" charset="-122"/>
                <a:ea typeface="微软雅黑" panose="020B0503020204020204" pitchFamily="34" charset="-122"/>
              </a:rPr>
              <a:t>IP</a:t>
            </a:r>
            <a:r>
              <a:rPr lang="zh-CN" altLang="en-US" sz="1200" dirty="0" smtClean="0">
                <a:latin typeface="微软雅黑" panose="020B0503020204020204" pitchFamily="34" charset="-122"/>
                <a:ea typeface="微软雅黑" panose="020B0503020204020204" pitchFamily="34" charset="-122"/>
              </a:rPr>
              <a:t>配置</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58116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51260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任务实施</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测试配置和结果</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50875" y="726683"/>
            <a:ext cx="8676964" cy="1124456"/>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374658"/>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ISP</a:t>
              </a:r>
              <a:r>
                <a:rPr lang="zh-CN" altLang="en-US" sz="1400" dirty="0">
                  <a:latin typeface="微软雅黑" panose="020B0503020204020204" pitchFamily="34" charset="-122"/>
                  <a:ea typeface="微软雅黑" panose="020B0503020204020204" pitchFamily="34" charset="-122"/>
                </a:rPr>
                <a:t>路由器</a:t>
              </a:r>
              <a:r>
                <a:rPr lang="en-US" altLang="zh-CN" sz="1400" dirty="0">
                  <a:latin typeface="微软雅黑" panose="020B0503020204020204" pitchFamily="34" charset="-122"/>
                  <a:ea typeface="微软雅黑" panose="020B0503020204020204" pitchFamily="34" charset="-122"/>
                </a:rPr>
                <a:t>Router</a:t>
              </a:r>
              <a:r>
                <a:rPr lang="zh-CN" altLang="en-US" sz="1400" dirty="0">
                  <a:latin typeface="微软雅黑" panose="020B0503020204020204" pitchFamily="34" charset="-122"/>
                  <a:ea typeface="微软雅黑" panose="020B0503020204020204" pitchFamily="34" charset="-122"/>
                </a:rPr>
                <a:t>上，用户视图下，使用命令“</a:t>
              </a:r>
              <a:r>
                <a:rPr lang="en-US" altLang="zh-CN" sz="1400" dirty="0">
                  <a:latin typeface="微软雅黑" panose="020B0503020204020204" pitchFamily="34" charset="-122"/>
                  <a:ea typeface="微软雅黑" panose="020B0503020204020204" pitchFamily="34" charset="-122"/>
                </a:rPr>
                <a:t>telnet 1.1.1.2 8080”</a:t>
              </a:r>
              <a:r>
                <a:rPr lang="zh-CN" altLang="en-US" sz="1400" dirty="0">
                  <a:latin typeface="微软雅黑" panose="020B0503020204020204" pitchFamily="34" charset="-122"/>
                  <a:ea typeface="微软雅黑" panose="020B0503020204020204" pitchFamily="34" charset="-122"/>
                </a:rPr>
                <a:t>及命令“</a:t>
              </a:r>
              <a:r>
                <a:rPr lang="en-US" altLang="zh-CN" sz="1400" dirty="0">
                  <a:latin typeface="微软雅黑" panose="020B0503020204020204" pitchFamily="34" charset="-122"/>
                  <a:ea typeface="微软雅黑" panose="020B0503020204020204" pitchFamily="34" charset="-122"/>
                </a:rPr>
                <a:t>telnet 1.1.1.2 21”</a:t>
              </a:r>
              <a:r>
                <a:rPr lang="zh-CN" altLang="en-US" sz="1400" dirty="0">
                  <a:latin typeface="微软雅黑" panose="020B0503020204020204" pitchFamily="34" charset="-122"/>
                  <a:ea typeface="微软雅黑" panose="020B0503020204020204" pitchFamily="34" charset="-122"/>
                </a:rPr>
                <a:t>测试连接内网的两台服务器。同时，在路由器（</a:t>
              </a:r>
              <a:r>
                <a:rPr lang="en-US" altLang="zh-CN" sz="1400" dirty="0">
                  <a:latin typeface="微软雅黑" panose="020B0503020204020204" pitchFamily="34" charset="-122"/>
                  <a:ea typeface="微软雅黑" panose="020B0503020204020204" pitchFamily="34" charset="-122"/>
                </a:rPr>
                <a:t>RouterA</a:t>
              </a:r>
              <a:r>
                <a:rPr lang="zh-CN" altLang="en-US" sz="1400" dirty="0">
                  <a:latin typeface="微软雅黑" panose="020B0503020204020204" pitchFamily="34" charset="-122"/>
                  <a:ea typeface="微软雅黑" panose="020B0503020204020204" pitchFamily="34" charset="-122"/>
                </a:rPr>
                <a:t>）上，使用命令“</a:t>
              </a:r>
              <a:r>
                <a:rPr lang="en-US" altLang="zh-CN" sz="1400" dirty="0">
                  <a:latin typeface="微软雅黑" panose="020B0503020204020204" pitchFamily="34" charset="-122"/>
                  <a:ea typeface="微软雅黑" panose="020B0503020204020204" pitchFamily="34" charset="-122"/>
                </a:rPr>
                <a:t>display </a:t>
              </a:r>
              <a:r>
                <a:rPr lang="en-US" altLang="zh-CN" sz="1400" dirty="0" err="1">
                  <a:latin typeface="微软雅黑" panose="020B0503020204020204" pitchFamily="34" charset="-122"/>
                  <a:ea typeface="微软雅黑" panose="020B0503020204020204" pitchFamily="34" charset="-122"/>
                </a:rPr>
                <a:t>nat</a:t>
              </a:r>
              <a:r>
                <a:rPr lang="en-US" altLang="zh-CN" sz="1400" dirty="0">
                  <a:latin typeface="微软雅黑" panose="020B0503020204020204" pitchFamily="34" charset="-122"/>
                  <a:ea typeface="微软雅黑" panose="020B0503020204020204" pitchFamily="34" charset="-122"/>
                </a:rPr>
                <a:t> session all verbose”</a:t>
              </a:r>
              <a:r>
                <a:rPr lang="zh-CN" altLang="en-US" sz="1400" dirty="0">
                  <a:latin typeface="微软雅黑" panose="020B0503020204020204" pitchFamily="34" charset="-122"/>
                  <a:ea typeface="微软雅黑" panose="020B0503020204020204" pitchFamily="34" charset="-122"/>
                </a:rPr>
                <a:t>查看</a:t>
              </a:r>
              <a:r>
                <a:rPr lang="en-US" altLang="zh-CN" sz="1400" dirty="0">
                  <a:latin typeface="微软雅黑" panose="020B0503020204020204" pitchFamily="34" charset="-122"/>
                  <a:ea typeface="微软雅黑" panose="020B0503020204020204" pitchFamily="34" charset="-122"/>
                </a:rPr>
                <a:t>NAT</a:t>
              </a:r>
              <a:r>
                <a:rPr lang="zh-CN" altLang="en-US" sz="1400" dirty="0">
                  <a:latin typeface="微软雅黑" panose="020B0503020204020204" pitchFamily="34" charset="-122"/>
                  <a:ea typeface="微软雅黑" panose="020B0503020204020204" pitchFamily="34" charset="-122"/>
                </a:rPr>
                <a:t>转换表详情，如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2" name="图片 11"/>
          <p:cNvPicPr/>
          <p:nvPr/>
        </p:nvPicPr>
        <p:blipFill>
          <a:blip r:embed="rId2" cstate="print">
            <a:extLst>
              <a:ext uri="{28A0092B-C50C-407E-A947-70E740481C1C}">
                <a14:useLocalDpi xmlns:a14="http://schemas.microsoft.com/office/drawing/2010/main" val="0"/>
              </a:ext>
            </a:extLst>
          </a:blip>
          <a:srcRect/>
          <a:stretch>
            <a:fillRect/>
          </a:stretch>
        </p:blipFill>
        <p:spPr>
          <a:xfrm>
            <a:off x="1827037" y="1811031"/>
            <a:ext cx="5724636" cy="2321287"/>
          </a:xfrm>
          <a:prstGeom prst="rect">
            <a:avLst/>
          </a:prstGeom>
          <a:noFill/>
          <a:ln>
            <a:noFill/>
          </a:ln>
        </p:spPr>
      </p:pic>
      <p:grpSp>
        <p:nvGrpSpPr>
          <p:cNvPr id="13" name="组合 12">
            <a:extLst>
              <a:ext uri="{FF2B5EF4-FFF2-40B4-BE49-F238E27FC236}">
                <a16:creationId xmlns:a16="http://schemas.microsoft.com/office/drawing/2014/main" xmlns="" id="{6307949D-9519-43B6-BCA2-6109CA0AA7A1}"/>
              </a:ext>
            </a:extLst>
          </p:cNvPr>
          <p:cNvGrpSpPr/>
          <p:nvPr/>
        </p:nvGrpSpPr>
        <p:grpSpPr>
          <a:xfrm>
            <a:off x="242966" y="4047914"/>
            <a:ext cx="8676964" cy="964974"/>
            <a:chOff x="1200150" y="1830939"/>
            <a:chExt cx="9867900" cy="1509894"/>
          </a:xfrm>
        </p:grpSpPr>
        <p:grpSp>
          <p:nvGrpSpPr>
            <p:cNvPr id="14" name="组合 13">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16"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7"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5" name="文本框 14">
              <a:extLst>
                <a:ext uri="{FF2B5EF4-FFF2-40B4-BE49-F238E27FC236}">
                  <a16:creationId xmlns:a16="http://schemas.microsoft.com/office/drawing/2014/main" xmlns="" id="{A82A98D5-6737-4D70-BB1E-AFFA1949757B}"/>
                </a:ext>
              </a:extLst>
            </p:cNvPr>
            <p:cNvSpPr txBox="1"/>
            <p:nvPr/>
          </p:nvSpPr>
          <p:spPr>
            <a:xfrm>
              <a:off x="1331633" y="1830939"/>
              <a:ext cx="9604930" cy="940718"/>
            </a:xfrm>
            <a:prstGeom prst="rect">
              <a:avLst/>
            </a:prstGeom>
            <a:noFill/>
          </p:spPr>
          <p:txBody>
            <a:bodyPr wrap="square" rtlCol="0">
              <a:spAutoFit/>
            </a:bodyPr>
            <a:lstStyle/>
            <a:p>
              <a:pPr indent="486000">
                <a:lnSpc>
                  <a:spcPct val="150000"/>
                </a:lnSpc>
              </a:pPr>
              <a:r>
                <a:rPr lang="zh-CN" altLang="en-US" sz="1400" dirty="0" smtClean="0">
                  <a:latin typeface="微软雅黑" panose="020B0503020204020204" pitchFamily="34" charset="-122"/>
                  <a:ea typeface="微软雅黑" panose="020B0503020204020204" pitchFamily="34" charset="-122"/>
                </a:rPr>
                <a:t> 结果：当公网用户访问内网服务器时，查询目的地址为内网服务器的公网地址的表项，查看本次</a:t>
              </a:r>
              <a:r>
                <a:rPr lang="en-US" altLang="zh-CN" sz="1400" dirty="0" smtClean="0">
                  <a:latin typeface="微软雅黑" panose="020B0503020204020204" pitchFamily="34" charset="-122"/>
                  <a:ea typeface="微软雅黑" panose="020B0503020204020204" pitchFamily="34" charset="-122"/>
                </a:rPr>
                <a:t>NAT</a:t>
              </a:r>
              <a:r>
                <a:rPr lang="zh-CN" altLang="en-US" sz="1400" dirty="0" smtClean="0">
                  <a:latin typeface="微软雅黑" panose="020B0503020204020204" pitchFamily="34" charset="-122"/>
                  <a:ea typeface="微软雅黑" panose="020B0503020204020204" pitchFamily="34" charset="-122"/>
                </a:rPr>
                <a:t>转换的信息。存在该表项，且</a:t>
              </a:r>
              <a:r>
                <a:rPr lang="en-US" altLang="zh-CN" sz="1400" dirty="0" smtClean="0">
                  <a:latin typeface="微软雅黑" panose="020B0503020204020204" pitchFamily="34" charset="-122"/>
                  <a:ea typeface="微软雅黑" panose="020B0503020204020204" pitchFamily="34" charset="-122"/>
                </a:rPr>
                <a:t>NAT</a:t>
              </a:r>
              <a:r>
                <a:rPr lang="zh-CN" altLang="en-US" sz="1400" dirty="0" smtClean="0">
                  <a:latin typeface="微软雅黑" panose="020B0503020204020204" pitchFamily="34" charset="-122"/>
                  <a:ea typeface="微软雅黑" panose="020B0503020204020204" pitchFamily="34" charset="-122"/>
                </a:rPr>
                <a:t>转换后的</a:t>
              </a:r>
              <a:r>
                <a:rPr lang="en-US" altLang="zh-CN" sz="1400" dirty="0" smtClean="0">
                  <a:latin typeface="微软雅黑" panose="020B0503020204020204" pitchFamily="34" charset="-122"/>
                  <a:ea typeface="微软雅黑" panose="020B0503020204020204" pitchFamily="34" charset="-122"/>
                </a:rPr>
                <a:t>IP</a:t>
              </a:r>
              <a:r>
                <a:rPr lang="zh-CN" altLang="en-US" sz="1400" dirty="0" smtClean="0">
                  <a:latin typeface="微软雅黑" panose="020B0503020204020204" pitchFamily="34" charset="-122"/>
                  <a:ea typeface="微软雅黑" panose="020B0503020204020204" pitchFamily="34" charset="-122"/>
                </a:rPr>
                <a:t>地址为服务器私网地址，表示</a:t>
              </a:r>
              <a:r>
                <a:rPr lang="en-US" altLang="zh-CN" sz="1400" dirty="0" smtClean="0">
                  <a:latin typeface="微软雅黑" panose="020B0503020204020204" pitchFamily="34" charset="-122"/>
                  <a:ea typeface="微软雅黑" panose="020B0503020204020204" pitchFamily="34" charset="-122"/>
                </a:rPr>
                <a:t>NAT</a:t>
              </a:r>
              <a:r>
                <a:rPr lang="zh-CN" altLang="en-US" sz="1400" dirty="0" smtClean="0">
                  <a:latin typeface="微软雅黑" panose="020B0503020204020204" pitchFamily="34" charset="-122"/>
                  <a:ea typeface="微软雅黑" panose="020B0503020204020204" pitchFamily="34" charset="-122"/>
                </a:rPr>
                <a:t>策略配置成功。</a:t>
              </a:r>
              <a:endParaRPr lang="zh-CN" altLang="en-US"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718874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3359750" y="1635647"/>
            <a:ext cx="2227630"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归纳与提高</a:t>
            </a:r>
          </a:p>
        </p:txBody>
      </p:sp>
      <p:sp>
        <p:nvSpPr>
          <p:cNvPr id="4" name="文本框 7">
            <a:extLst>
              <a:ext uri="{FF2B5EF4-FFF2-40B4-BE49-F238E27FC236}">
                <a16:creationId xmlns:a16="http://schemas.microsoft.com/office/drawing/2014/main" xmlns="" id="{1A2DF5DE-1279-4E03-98B7-4DB2809A78AD}"/>
              </a:ext>
            </a:extLst>
          </p:cNvPr>
          <p:cNvSpPr txBox="1">
            <a:spLocks noChangeArrowheads="1"/>
          </p:cNvSpPr>
          <p:nvPr/>
        </p:nvSpPr>
        <p:spPr bwMode="auto">
          <a:xfrm>
            <a:off x="3347864" y="2535747"/>
            <a:ext cx="1908212"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NAT</a:t>
            </a:r>
            <a:r>
              <a:rPr lang="zh-CN" altLang="en-US" sz="1200" dirty="0" smtClean="0">
                <a:solidFill>
                  <a:schemeClr val="tx1">
                    <a:lumMod val="65000"/>
                    <a:lumOff val="35000"/>
                  </a:schemeClr>
                </a:solidFill>
                <a:latin typeface="微软雅黑" pitchFamily="34" charset="-122"/>
                <a:ea typeface="微软雅黑" pitchFamily="34" charset="-122"/>
              </a:rPr>
              <a:t>简介</a:t>
            </a:r>
            <a:endParaRPr lang="zh-CN" altLang="en-US" sz="1200" dirty="0">
              <a:solidFill>
                <a:schemeClr val="tx1">
                  <a:lumMod val="65000"/>
                  <a:lumOff val="35000"/>
                </a:schemeClr>
              </a:solidFill>
            </a:endParaRPr>
          </a:p>
        </p:txBody>
      </p:sp>
      <p:sp>
        <p:nvSpPr>
          <p:cNvPr id="7" name="文本框 7">
            <a:extLst>
              <a:ext uri="{FF2B5EF4-FFF2-40B4-BE49-F238E27FC236}">
                <a16:creationId xmlns:a16="http://schemas.microsoft.com/office/drawing/2014/main" xmlns="" id="{9FA6FE71-B37E-49E9-A5B8-33B52647027B}"/>
              </a:ext>
            </a:extLst>
          </p:cNvPr>
          <p:cNvSpPr txBox="1">
            <a:spLocks noChangeArrowheads="1"/>
          </p:cNvSpPr>
          <p:nvPr/>
        </p:nvSpPr>
        <p:spPr bwMode="auto">
          <a:xfrm>
            <a:off x="3347864" y="2931790"/>
            <a:ext cx="1908212"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NAT</a:t>
            </a:r>
            <a:r>
              <a:rPr lang="zh-CN" altLang="en-US" sz="1200" dirty="0" smtClean="0">
                <a:solidFill>
                  <a:schemeClr val="tx1">
                    <a:lumMod val="65000"/>
                    <a:lumOff val="35000"/>
                  </a:schemeClr>
                </a:solidFill>
                <a:latin typeface="微软雅黑" pitchFamily="34" charset="-122"/>
                <a:ea typeface="微软雅黑" pitchFamily="34" charset="-122"/>
              </a:rPr>
              <a:t>原理</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34162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down)">
                                      <p:cBhvr>
                                        <p:cTn id="15" dur="500"/>
                                        <p:tgtEl>
                                          <p:spTgt spid="4"/>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4" grpId="0"/>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1.NAT</a:t>
            </a:r>
            <a:r>
              <a:rPr lang="zh-CN" altLang="en-US" sz="1600" dirty="0">
                <a:solidFill>
                  <a:schemeClr val="accent1"/>
                </a:solidFill>
                <a:ea typeface="微软雅黑" panose="020B0503020204020204" pitchFamily="34" charset="-122"/>
              </a:rPr>
              <a:t>简介</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251520" y="774556"/>
            <a:ext cx="8604956" cy="3165346"/>
            <a:chOff x="1200150" y="1847850"/>
            <a:chExt cx="9867900" cy="173940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1847850"/>
              <a:ext cx="9867900" cy="1739404"/>
              <a:chOff x="1200150" y="1847850"/>
              <a:chExt cx="9867900" cy="173940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1847850"/>
                <a:ext cx="9867900" cy="1739404"/>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296629" y="348128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0777" y="1850268"/>
              <a:ext cx="9604929" cy="1628066"/>
            </a:xfrm>
            <a:prstGeom prst="rect">
              <a:avLst/>
            </a:prstGeom>
            <a:noFill/>
          </p:spPr>
          <p:txBody>
            <a:bodyPr wrap="square" rtlCol="0">
              <a:spAutoFit/>
            </a:bodyPr>
            <a:lstStyle/>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）定义</a:t>
              </a:r>
            </a:p>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NAT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Network Address Translation</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）是一种地址转换技术，可以将报文头中的</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地址转换为另一个</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地址。</a:t>
              </a:r>
            </a:p>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NAT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有以下优势：</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）将大量私网地址转换为少量在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上可用的公网地址，在解决私网用户访问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Internet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问题的同时节省公网地址。</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）隐藏私网</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，避免用户的私网地址受到直接威胁。</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）在对外呈现的公网地址不变的情况下，内部可以灵活组网。</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）解决</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地址重叠问题。</a:t>
              </a:r>
            </a:p>
          </p:txBody>
        </p:sp>
      </p:grpSp>
    </p:spTree>
    <p:extLst>
      <p:ext uri="{BB962C8B-B14F-4D97-AF65-F5344CB8AC3E}">
        <p14:creationId xmlns:p14="http://schemas.microsoft.com/office/powerpoint/2010/main" val="17448561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16014" y="2535747"/>
            <a:ext cx="2376265"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家用无线路由器简介</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16014" y="2880949"/>
            <a:ext cx="3132349"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家用无线路由器主要性能指标及选择</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62566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2.NAT</a:t>
            </a:r>
            <a:r>
              <a:rPr lang="zh-CN" altLang="en-US" sz="1600" dirty="0" smtClean="0">
                <a:solidFill>
                  <a:schemeClr val="accent1"/>
                </a:solidFill>
                <a:ea typeface="微软雅黑" panose="020B0503020204020204" pitchFamily="34" charset="-122"/>
              </a:rPr>
              <a:t>原理</a:t>
            </a:r>
            <a:r>
              <a:rPr lang="en-US" altLang="zh-CN" sz="1600" dirty="0" smtClean="0">
                <a:solidFill>
                  <a:schemeClr val="accent1"/>
                </a:solidFill>
                <a:ea typeface="微软雅黑" panose="020B0503020204020204" pitchFamily="34" charset="-122"/>
              </a:rPr>
              <a:t>——NAT</a:t>
            </a:r>
            <a:r>
              <a:rPr lang="zh-CN" altLang="en-US" sz="1600" dirty="0" smtClean="0">
                <a:solidFill>
                  <a:schemeClr val="accent1"/>
                </a:solidFill>
                <a:ea typeface="微软雅黑" panose="020B0503020204020204" pitchFamily="34" charset="-122"/>
              </a:rPr>
              <a:t>分类</a:t>
            </a:r>
            <a:endParaRPr lang="zh-CN" altLang="en-US" sz="1600" dirty="0">
              <a:solidFill>
                <a:schemeClr val="accent1"/>
              </a:solidFill>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1295636" y="735546"/>
            <a:ext cx="6408712" cy="4288847"/>
          </a:xfrm>
          <a:prstGeom prst="rect">
            <a:avLst/>
          </a:prstGeom>
        </p:spPr>
      </p:pic>
    </p:spTree>
    <p:extLst>
      <p:ext uri="{BB962C8B-B14F-4D97-AF65-F5344CB8AC3E}">
        <p14:creationId xmlns:p14="http://schemas.microsoft.com/office/powerpoint/2010/main" val="27114611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049602"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2.NAT</a:t>
            </a:r>
            <a:r>
              <a:rPr lang="zh-CN" altLang="en-US" sz="1600" dirty="0">
                <a:solidFill>
                  <a:schemeClr val="accent1"/>
                </a:solidFill>
                <a:ea typeface="微软雅黑" panose="020B0503020204020204" pitchFamily="34" charset="-122"/>
              </a:rPr>
              <a:t>原理</a:t>
            </a:r>
            <a:r>
              <a:rPr lang="en-US" altLang="zh-CN" sz="1600" dirty="0">
                <a:solidFill>
                  <a:schemeClr val="accent1"/>
                </a:solidFill>
                <a:ea typeface="微软雅黑" panose="020B0503020204020204" pitchFamily="34" charset="-122"/>
              </a:rPr>
              <a:t>——NAPT</a:t>
            </a:r>
            <a:r>
              <a:rPr lang="zh-CN" altLang="en-US" sz="1600" dirty="0">
                <a:solidFill>
                  <a:schemeClr val="accent1"/>
                </a:solidFill>
                <a:ea typeface="微软雅黑" panose="020B0503020204020204" pitchFamily="34" charset="-122"/>
              </a:rPr>
              <a:t>类型基本工作原理</a:t>
            </a:r>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81108" y="735546"/>
            <a:ext cx="4780698" cy="5297532"/>
            <a:chOff x="2381289" y="1108568"/>
            <a:chExt cx="9980474" cy="5669600"/>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644259" y="1108569"/>
              <a:ext cx="9604931" cy="5669599"/>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当</a:t>
              </a:r>
              <a:r>
                <a:rPr lang="en-US" altLang="zh-CN" sz="1200" dirty="0">
                  <a:latin typeface="微软雅黑" panose="020B0503020204020204" pitchFamily="34" charset="-122"/>
                  <a:ea typeface="微软雅黑" panose="020B0503020204020204" pitchFamily="34" charset="-122"/>
                </a:rPr>
                <a:t>Host</a:t>
              </a:r>
              <a:r>
                <a:rPr lang="zh-CN" altLang="en-US" sz="1200" dirty="0">
                  <a:latin typeface="微软雅黑" panose="020B0503020204020204" pitchFamily="34" charset="-122"/>
                  <a:ea typeface="微软雅黑" panose="020B0503020204020204" pitchFamily="34" charset="-122"/>
                </a:rPr>
                <a:t>访问</a:t>
              </a:r>
              <a:r>
                <a:rPr lang="en-US" altLang="zh-CN" sz="1200" dirty="0">
                  <a:latin typeface="微软雅黑" panose="020B0503020204020204" pitchFamily="34" charset="-122"/>
                  <a:ea typeface="微软雅黑" panose="020B0503020204020204" pitchFamily="34" charset="-122"/>
                </a:rPr>
                <a:t>Web Server</a:t>
              </a:r>
              <a:r>
                <a:rPr lang="zh-CN" altLang="en-US" sz="1200" dirty="0">
                  <a:latin typeface="微软雅黑" panose="020B0503020204020204" pitchFamily="34" charset="-122"/>
                  <a:ea typeface="微软雅黑" panose="020B0503020204020204" pitchFamily="34" charset="-122"/>
                </a:rPr>
                <a:t>时，路由器的处理过程如下：</a:t>
              </a:r>
            </a:p>
            <a:p>
              <a:pPr>
                <a:lnSpc>
                  <a:spcPct val="150000"/>
                </a:lnSpc>
              </a:pPr>
              <a:r>
                <a:rPr lang="zh-CN" altLang="en-US" sz="1200" dirty="0">
                  <a:latin typeface="微软雅黑" panose="020B0503020204020204" pitchFamily="34" charset="-122"/>
                  <a:ea typeface="微软雅黑" panose="020B0503020204020204" pitchFamily="34" charset="-122"/>
                </a:rPr>
                <a:t>①路由器收到</a:t>
              </a:r>
              <a:r>
                <a:rPr lang="en-US" altLang="zh-CN" sz="1200" dirty="0">
                  <a:latin typeface="微软雅黑" panose="020B0503020204020204" pitchFamily="34" charset="-122"/>
                  <a:ea typeface="微软雅黑" panose="020B0503020204020204" pitchFamily="34" charset="-122"/>
                </a:rPr>
                <a:t>Host</a:t>
              </a:r>
              <a:r>
                <a:rPr lang="zh-CN" altLang="en-US" sz="1200" dirty="0">
                  <a:latin typeface="微软雅黑" panose="020B0503020204020204" pitchFamily="34" charset="-122"/>
                  <a:ea typeface="微软雅黑" panose="020B0503020204020204" pitchFamily="34" charset="-122"/>
                </a:rPr>
                <a:t>发送的报文后查找</a:t>
              </a: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策略，发现需要对报文进行地址转换。</a:t>
              </a:r>
            </a:p>
            <a:p>
              <a:pPr>
                <a:lnSpc>
                  <a:spcPct val="150000"/>
                </a:lnSpc>
              </a:pPr>
              <a:r>
                <a:rPr lang="zh-CN" altLang="en-US" sz="1200" dirty="0">
                  <a:latin typeface="微软雅黑" panose="020B0503020204020204" pitchFamily="34" charset="-122"/>
                  <a:ea typeface="微软雅黑" panose="020B0503020204020204" pitchFamily="34" charset="-122"/>
                </a:rPr>
                <a:t>②路由器根据源</a:t>
              </a:r>
              <a:r>
                <a:rPr lang="en-US" altLang="zh-CN" sz="1200" dirty="0">
                  <a:latin typeface="微软雅黑" panose="020B0503020204020204" pitchFamily="34" charset="-122"/>
                  <a:ea typeface="微软雅黑" panose="020B0503020204020204" pitchFamily="34" charset="-122"/>
                </a:rPr>
                <a:t>IP Hash</a:t>
              </a:r>
              <a:r>
                <a:rPr lang="zh-CN" altLang="en-US" sz="1200" dirty="0">
                  <a:latin typeface="微软雅黑" panose="020B0503020204020204" pitchFamily="34" charset="-122"/>
                  <a:ea typeface="微软雅黑" panose="020B0503020204020204" pitchFamily="34" charset="-122"/>
                </a:rPr>
                <a:t>算法从</a:t>
              </a: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地址池中选择一个公网</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地址，替换报文的源</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地址，同时使用新的端口号替换报文的源端口号，并建立会话表，然后将报文发送至</a:t>
              </a:r>
              <a:r>
                <a:rPr lang="en-US" altLang="zh-CN" sz="1200" dirty="0">
                  <a:latin typeface="微软雅黑" panose="020B0503020204020204" pitchFamily="34" charset="-122"/>
                  <a:ea typeface="微软雅黑" panose="020B0503020204020204" pitchFamily="34" charset="-122"/>
                </a:rPr>
                <a:t>Internet</a:t>
              </a:r>
              <a:r>
                <a:rPr lang="zh-CN" altLang="en-US" sz="1200" dirty="0">
                  <a:latin typeface="微软雅黑" panose="020B0503020204020204" pitchFamily="34" charset="-122"/>
                  <a:ea typeface="微软雅黑" panose="020B0503020204020204" pitchFamily="34" charset="-122"/>
                </a:rPr>
                <a:t>。</a:t>
              </a:r>
            </a:p>
            <a:p>
              <a:pPr>
                <a:lnSpc>
                  <a:spcPct val="150000"/>
                </a:lnSpc>
              </a:pPr>
              <a:r>
                <a:rPr lang="zh-CN" altLang="en-US" sz="1200" dirty="0">
                  <a:latin typeface="微软雅黑" panose="020B0503020204020204" pitchFamily="34" charset="-122"/>
                  <a:ea typeface="微软雅黑" panose="020B0503020204020204" pitchFamily="34" charset="-122"/>
                </a:rPr>
                <a:t>③路由器收到</a:t>
              </a:r>
              <a:r>
                <a:rPr lang="en-US" altLang="zh-CN" sz="1200" dirty="0">
                  <a:latin typeface="微软雅黑" panose="020B0503020204020204" pitchFamily="34" charset="-122"/>
                  <a:ea typeface="微软雅黑" panose="020B0503020204020204" pitchFamily="34" charset="-122"/>
                </a:rPr>
                <a:t>Web Server</a:t>
              </a:r>
              <a:r>
                <a:rPr lang="zh-CN" altLang="en-US" sz="1200" dirty="0">
                  <a:latin typeface="微软雅黑" panose="020B0503020204020204" pitchFamily="34" charset="-122"/>
                  <a:ea typeface="微软雅黑" panose="020B0503020204020204" pitchFamily="34" charset="-122"/>
                </a:rPr>
                <a:t>响应</a:t>
              </a:r>
              <a:r>
                <a:rPr lang="en-US" altLang="zh-CN" sz="1200" dirty="0">
                  <a:latin typeface="微软雅黑" panose="020B0503020204020204" pitchFamily="34" charset="-122"/>
                  <a:ea typeface="微软雅黑" panose="020B0503020204020204" pitchFamily="34" charset="-122"/>
                </a:rPr>
                <a:t>Host</a:t>
              </a:r>
              <a:r>
                <a:rPr lang="zh-CN" altLang="en-US" sz="1200" dirty="0">
                  <a:latin typeface="微软雅黑" panose="020B0503020204020204" pitchFamily="34" charset="-122"/>
                  <a:ea typeface="微软雅黑" panose="020B0503020204020204" pitchFamily="34" charset="-122"/>
                </a:rPr>
                <a:t>的报文后，通过查找会话表匹配到步骤</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中建立的表项，将报文的目的地址替换为</a:t>
              </a:r>
              <a:r>
                <a:rPr lang="en-US" altLang="zh-CN" sz="1200" dirty="0">
                  <a:latin typeface="微软雅黑" panose="020B0503020204020204" pitchFamily="34" charset="-122"/>
                  <a:ea typeface="微软雅黑" panose="020B0503020204020204" pitchFamily="34" charset="-122"/>
                </a:rPr>
                <a:t>Host</a:t>
              </a:r>
              <a:r>
                <a:rPr lang="zh-CN" altLang="en-US" sz="1200" dirty="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地址，将报文的目的端口号替换为原始的端口号，然后将报文发送至</a:t>
              </a:r>
              <a:r>
                <a:rPr lang="en-US" altLang="zh-CN" sz="1200" dirty="0">
                  <a:latin typeface="微软雅黑" panose="020B0503020204020204" pitchFamily="34" charset="-122"/>
                  <a:ea typeface="微软雅黑" panose="020B0503020204020204" pitchFamily="34" charset="-122"/>
                </a:rPr>
                <a:t>Intranet</a:t>
              </a:r>
              <a:r>
                <a:rPr lang="zh-CN" altLang="en-US" sz="1200" dirty="0">
                  <a:latin typeface="微软雅黑" panose="020B0503020204020204" pitchFamily="34" charset="-122"/>
                  <a:ea typeface="微软雅黑" panose="020B0503020204020204" pitchFamily="34" charset="-122"/>
                </a:rPr>
                <a:t>。</a:t>
              </a:r>
            </a:p>
            <a:p>
              <a:pPr>
                <a:lnSpc>
                  <a:spcPct val="150000"/>
                </a:lnSpc>
              </a:pPr>
              <a:r>
                <a:rPr lang="zh-CN" altLang="en-US" sz="1200" dirty="0">
                  <a:latin typeface="微软雅黑" panose="020B0503020204020204" pitchFamily="34" charset="-122"/>
                  <a:ea typeface="微软雅黑" panose="020B0503020204020204" pitchFamily="34" charset="-122"/>
                </a:rPr>
                <a:t>此方式下，由于地址转换的同时还进行端口的转换，可以实现多个私网用户共同使用一个公网</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地址上网，设备根据端口区分不同用户，所以可以支持同时上网的用户数量更多。</a:t>
              </a:r>
            </a:p>
            <a:p>
              <a:pPr>
                <a:lnSpc>
                  <a:spcPct val="150000"/>
                </a:lnSpc>
              </a:pPr>
              <a:r>
                <a:rPr lang="zh-CN" altLang="en-US" sz="1200" dirty="0">
                  <a:latin typeface="微软雅黑" panose="020B0503020204020204" pitchFamily="34" charset="-122"/>
                  <a:ea typeface="微软雅黑" panose="020B0503020204020204" pitchFamily="34" charset="-122"/>
                </a:rPr>
                <a:t>如果配置</a:t>
              </a:r>
              <a:r>
                <a:rPr lang="en-US" altLang="zh-CN" sz="1200" dirty="0">
                  <a:latin typeface="微软雅黑" panose="020B0503020204020204" pitchFamily="34" charset="-122"/>
                  <a:ea typeface="微软雅黑" panose="020B0503020204020204" pitchFamily="34" charset="-122"/>
                </a:rPr>
                <a:t>NAPT</a:t>
              </a:r>
              <a:r>
                <a:rPr lang="zh-CN" altLang="en-US" sz="1200" dirty="0">
                  <a:latin typeface="微软雅黑" panose="020B0503020204020204" pitchFamily="34" charset="-122"/>
                  <a:ea typeface="微软雅黑" panose="020B0503020204020204" pitchFamily="34" charset="-122"/>
                </a:rPr>
                <a:t>方式源</a:t>
              </a: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，在创建</a:t>
              </a: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策略前，需要先创建</a:t>
              </a: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地址池，指定</a:t>
              </a: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转换后的地址范围。</a:t>
              </a:r>
            </a:p>
            <a:p>
              <a:pPr>
                <a:lnSpc>
                  <a:spcPct val="150000"/>
                </a:lnSpc>
              </a:pPr>
              <a:endParaRPr lang="zh-CN" altLang="en-US" sz="1200" dirty="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4813410" y="1317759"/>
            <a:ext cx="4199890" cy="2719705"/>
          </a:xfrm>
          <a:prstGeom prst="rect">
            <a:avLst/>
          </a:prstGeom>
          <a:noFill/>
          <a:ln>
            <a:noFill/>
          </a:ln>
        </p:spPr>
      </p:pic>
      <p:sp>
        <p:nvSpPr>
          <p:cNvPr id="16"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6074023" y="4333499"/>
            <a:ext cx="167866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NAPT</a:t>
            </a:r>
            <a:r>
              <a:rPr lang="zh-CN" altLang="en-US" sz="1200" dirty="0">
                <a:latin typeface="微软雅黑" panose="020B0503020204020204" pitchFamily="34" charset="-122"/>
                <a:ea typeface="微软雅黑" panose="020B0503020204020204" pitchFamily="34" charset="-122"/>
              </a:rPr>
              <a:t>工作原理示意图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8677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049602"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2.NAT</a:t>
            </a:r>
            <a:r>
              <a:rPr lang="zh-CN" altLang="en-US" sz="1600" dirty="0">
                <a:solidFill>
                  <a:schemeClr val="accent1"/>
                </a:solidFill>
                <a:ea typeface="微软雅黑" panose="020B0503020204020204" pitchFamily="34" charset="-122"/>
              </a:rPr>
              <a:t>原理</a:t>
            </a:r>
            <a:r>
              <a:rPr lang="en-US" altLang="zh-CN" sz="1600" dirty="0">
                <a:solidFill>
                  <a:schemeClr val="accent1"/>
                </a:solidFill>
                <a:ea typeface="微软雅黑" panose="020B0503020204020204" pitchFamily="34" charset="-122"/>
              </a:rPr>
              <a:t>——Easy IP</a:t>
            </a:r>
            <a:r>
              <a:rPr lang="zh-CN" altLang="en-US" sz="1600" dirty="0">
                <a:solidFill>
                  <a:schemeClr val="accent1"/>
                </a:solidFill>
                <a:ea typeface="微软雅黑" panose="020B0503020204020204" pitchFamily="34" charset="-122"/>
              </a:rPr>
              <a:t>类型基本工作原理</a:t>
            </a:r>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76128" y="1419622"/>
            <a:ext cx="8235308" cy="2664296"/>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6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644260" y="1108570"/>
              <a:ext cx="9604931" cy="4366180"/>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任务</a:t>
              </a:r>
              <a:r>
                <a:rPr lang="en-US" altLang="zh-CN" sz="1600" dirty="0">
                  <a:latin typeface="微软雅黑" panose="020B0503020204020204" pitchFamily="34" charset="-122"/>
                  <a:ea typeface="微软雅黑" panose="020B0503020204020204" pitchFamily="34" charset="-122"/>
                </a:rPr>
                <a:t>7.2</a:t>
              </a:r>
              <a:r>
                <a:rPr lang="zh-CN" altLang="en-US" sz="1600" dirty="0">
                  <a:latin typeface="微软雅黑" panose="020B0503020204020204" pitchFamily="34" charset="-122"/>
                  <a:ea typeface="微软雅黑" panose="020B0503020204020204" pitchFamily="34" charset="-122"/>
                </a:rPr>
                <a:t>配置的源</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类型为</a:t>
              </a:r>
              <a:r>
                <a:rPr lang="en-US" altLang="zh-CN" sz="1600" dirty="0">
                  <a:latin typeface="微软雅黑" panose="020B0503020204020204" pitchFamily="34" charset="-122"/>
                  <a:ea typeface="微软雅黑" panose="020B0503020204020204" pitchFamily="34" charset="-122"/>
                </a:rPr>
                <a:t>Easy IP</a:t>
              </a:r>
              <a:r>
                <a:rPr lang="zh-CN" altLang="en-US" sz="1600" dirty="0">
                  <a:latin typeface="微软雅黑" panose="020B0503020204020204" pitchFamily="34" charset="-122"/>
                  <a:ea typeface="微软雅黑" panose="020B0503020204020204" pitchFamily="34" charset="-122"/>
                </a:rPr>
                <a:t>类型，对于接口</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是动态获取的场景，</a:t>
              </a:r>
              <a:r>
                <a:rPr lang="en-US" altLang="zh-CN" sz="1600" dirty="0">
                  <a:latin typeface="微软雅黑" panose="020B0503020204020204" pitchFamily="34" charset="-122"/>
                  <a:ea typeface="微软雅黑" panose="020B0503020204020204" pitchFamily="34" charset="-122"/>
                </a:rPr>
                <a:t>Easy IP</a:t>
              </a:r>
              <a:r>
                <a:rPr lang="zh-CN" altLang="en-US" sz="1600" dirty="0">
                  <a:latin typeface="微软雅黑" panose="020B0503020204020204" pitchFamily="34" charset="-122"/>
                  <a:ea typeface="微软雅黑" panose="020B0503020204020204" pitchFamily="34" charset="-122"/>
                </a:rPr>
                <a:t>也一样支持。该类型主要用于公网接口</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不固定（如虚拟拨号接入互联网）或只有一个公网</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的工作场景，工作原理已做介绍，这里不再赘述。</a:t>
              </a:r>
            </a:p>
            <a:p>
              <a:pPr>
                <a:lnSpc>
                  <a:spcPct val="150000"/>
                </a:lnSpc>
              </a:pPr>
              <a:r>
                <a:rPr lang="zh-CN" altLang="en-US" sz="1600" dirty="0">
                  <a:latin typeface="微软雅黑" panose="020B0503020204020204" pitchFamily="34" charset="-122"/>
                  <a:ea typeface="微软雅黑" panose="020B0503020204020204" pitchFamily="34" charset="-122"/>
                </a:rPr>
                <a:t>因只有一个公网</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作为转换后的地址，端口数量被限制在</a:t>
              </a:r>
              <a:r>
                <a:rPr lang="en-US" altLang="zh-CN" sz="1600" dirty="0">
                  <a:latin typeface="微软雅黑" panose="020B0503020204020204" pitchFamily="34" charset="-122"/>
                  <a:ea typeface="微软雅黑" panose="020B0503020204020204" pitchFamily="34" charset="-122"/>
                </a:rPr>
                <a:t>65535</a:t>
              </a:r>
              <a:r>
                <a:rPr lang="zh-CN" altLang="en-US" sz="1600" dirty="0">
                  <a:latin typeface="微软雅黑" panose="020B0503020204020204" pitchFamily="34" charset="-122"/>
                  <a:ea typeface="微软雅黑" panose="020B0503020204020204" pitchFamily="34" charset="-122"/>
                </a:rPr>
                <a:t>，所以，该类型不适用于上网用户很多或单用户建立连接数量较多的场景，过载后容易出现转换端口不足、互联网访问失败的故障。</a:t>
              </a: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127124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049602"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2.NAT</a:t>
            </a:r>
            <a:r>
              <a:rPr lang="zh-CN" altLang="en-US" sz="1600" dirty="0">
                <a:solidFill>
                  <a:schemeClr val="accent1"/>
                </a:solidFill>
                <a:ea typeface="微软雅黑" panose="020B0503020204020204" pitchFamily="34" charset="-122"/>
              </a:rPr>
              <a:t>原理</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双向</a:t>
            </a:r>
            <a:r>
              <a:rPr lang="en-US" altLang="zh-CN" sz="1600" dirty="0">
                <a:solidFill>
                  <a:schemeClr val="accent1"/>
                </a:solidFill>
                <a:ea typeface="微软雅黑" panose="020B0503020204020204" pitchFamily="34" charset="-122"/>
              </a:rPr>
              <a:t>NAT</a:t>
            </a:r>
            <a:r>
              <a:rPr lang="zh-CN" altLang="en-US" sz="1600" dirty="0">
                <a:solidFill>
                  <a:schemeClr val="accent1"/>
                </a:solidFill>
                <a:ea typeface="微软雅黑" panose="020B0503020204020204" pitchFamily="34" charset="-122"/>
              </a:rPr>
              <a:t>的基本工作原理</a:t>
            </a:r>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56758" y="807553"/>
            <a:ext cx="8155755" cy="5364597"/>
            <a:chOff x="2381289" y="1108567"/>
            <a:chExt cx="9884063" cy="7427042"/>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7"/>
              <a:ext cx="9884063" cy="5841755"/>
              <a:chOff x="2381289" y="1108567"/>
              <a:chExt cx="9884063" cy="5841755"/>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7"/>
                <a:ext cx="9867900" cy="573578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563096" y="6844354"/>
                <a:ext cx="1702256" cy="105968"/>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6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644260" y="1108570"/>
              <a:ext cx="9604931" cy="742703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双向</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指的是在转换过程中同时转换报文的源信息和目的信息。双向</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不是一个单独的功能，而是源</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和目的</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的组合。双向</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是针对同一条流，在其经过设备时同时转换报文的源地址和目的地址。</a:t>
              </a:r>
            </a:p>
            <a:p>
              <a:pPr>
                <a:lnSpc>
                  <a:spcPct val="150000"/>
                </a:lnSpc>
              </a:pPr>
              <a:r>
                <a:rPr lang="zh-CN" altLang="en-US" sz="1600" dirty="0">
                  <a:latin typeface="微软雅黑" panose="020B0503020204020204" pitchFamily="34" charset="-122"/>
                  <a:ea typeface="微软雅黑" panose="020B0503020204020204" pitchFamily="34" charset="-122"/>
                </a:rPr>
                <a:t>在设备中，可以采用源</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NAT Server</a:t>
              </a:r>
              <a:r>
                <a:rPr lang="zh-CN" altLang="en-US" sz="1600" dirty="0">
                  <a:latin typeface="微软雅黑" panose="020B0503020204020204" pitchFamily="34" charset="-122"/>
                  <a:ea typeface="微软雅黑" panose="020B0503020204020204" pitchFamily="34" charset="-122"/>
                </a:rPr>
                <a:t>组合的方式实现双向</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功能。设备的处理过程如下。</a:t>
              </a:r>
            </a:p>
            <a:p>
              <a:pPr>
                <a:lnSpc>
                  <a:spcPct val="150000"/>
                </a:lnSpc>
              </a:pPr>
              <a:r>
                <a:rPr lang="zh-CN" altLang="en-US" sz="1600" dirty="0">
                  <a:latin typeface="微软雅黑" panose="020B0503020204020204" pitchFamily="34" charset="-122"/>
                  <a:ea typeface="微软雅黑" panose="020B0503020204020204" pitchFamily="34" charset="-122"/>
                </a:rPr>
                <a:t>①设备收到请求报文后，根据</a:t>
              </a:r>
              <a:r>
                <a:rPr lang="en-US" altLang="zh-CN" sz="1600" dirty="0">
                  <a:latin typeface="微软雅黑" panose="020B0503020204020204" pitchFamily="34" charset="-122"/>
                  <a:ea typeface="微软雅黑" panose="020B0503020204020204" pitchFamily="34" charset="-122"/>
                </a:rPr>
                <a:t>NAT Server</a:t>
              </a:r>
              <a:r>
                <a:rPr lang="zh-CN" altLang="en-US" sz="1600" dirty="0">
                  <a:latin typeface="微软雅黑" panose="020B0503020204020204" pitchFamily="34" charset="-122"/>
                  <a:ea typeface="微软雅黑" panose="020B0503020204020204" pitchFamily="34" charset="-122"/>
                </a:rPr>
                <a:t>生成的</a:t>
              </a:r>
              <a:r>
                <a:rPr lang="en-US" altLang="zh-CN" sz="1600" dirty="0">
                  <a:latin typeface="微软雅黑" panose="020B0503020204020204" pitchFamily="34" charset="-122"/>
                  <a:ea typeface="微软雅黑" panose="020B0503020204020204" pitchFamily="34" charset="-122"/>
                </a:rPr>
                <a:t>Server-Map</a:t>
              </a:r>
              <a:r>
                <a:rPr lang="zh-CN" altLang="en-US" sz="1600" dirty="0">
                  <a:latin typeface="微软雅黑" panose="020B0503020204020204" pitchFamily="34" charset="-122"/>
                  <a:ea typeface="微软雅黑" panose="020B0503020204020204" pitchFamily="34" charset="-122"/>
                </a:rPr>
                <a:t>表项转换报文的目的地址和端口号。</a:t>
              </a:r>
            </a:p>
            <a:p>
              <a:pPr>
                <a:lnSpc>
                  <a:spcPct val="150000"/>
                </a:lnSpc>
              </a:pPr>
              <a:r>
                <a:rPr lang="zh-CN" altLang="en-US" sz="1600" dirty="0">
                  <a:latin typeface="微软雅黑" panose="020B0503020204020204" pitchFamily="34" charset="-122"/>
                  <a:ea typeface="微软雅黑" panose="020B0503020204020204" pitchFamily="34" charset="-122"/>
                </a:rPr>
                <a:t>②从源</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地址池中选择一个私网</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地址替换报文的源</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地址，同时使用新的端口号替换报文的源端口号，并建立会话表，然后发送报文。</a:t>
              </a:r>
            </a:p>
            <a:p>
              <a:pPr>
                <a:lnSpc>
                  <a:spcPct val="150000"/>
                </a:lnSpc>
              </a:pPr>
              <a:r>
                <a:rPr lang="zh-CN" altLang="en-US" sz="1600" dirty="0">
                  <a:latin typeface="微软雅黑" panose="020B0503020204020204" pitchFamily="34" charset="-122"/>
                  <a:ea typeface="微软雅黑" panose="020B0503020204020204" pitchFamily="34" charset="-122"/>
                </a:rPr>
                <a:t>③设备收到响应报文后，通过查找会话表匹配到建立的表项，将报文的源地址和目的地址替换原先的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地址，将报文源和目的端口号替换为原始的端口号，然后发送报文。</a:t>
              </a: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352359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049602"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2.NAT</a:t>
            </a:r>
            <a:r>
              <a:rPr lang="zh-CN" altLang="en-US" sz="1600" dirty="0">
                <a:solidFill>
                  <a:schemeClr val="accent1"/>
                </a:solidFill>
                <a:ea typeface="微软雅黑" panose="020B0503020204020204" pitchFamily="34" charset="-122"/>
              </a:rPr>
              <a:t>原理</a:t>
            </a:r>
            <a:r>
              <a:rPr lang="en-US" altLang="zh-CN" sz="1600" dirty="0">
                <a:solidFill>
                  <a:schemeClr val="accent1"/>
                </a:solidFill>
                <a:ea typeface="微软雅黑" panose="020B0503020204020204" pitchFamily="34" charset="-122"/>
              </a:rPr>
              <a:t>——NAT </a:t>
            </a:r>
            <a:r>
              <a:rPr lang="zh-CN" altLang="en-US" sz="1600" dirty="0">
                <a:solidFill>
                  <a:schemeClr val="accent1"/>
                </a:solidFill>
                <a:ea typeface="微软雅黑" panose="020B0503020204020204" pitchFamily="34" charset="-122"/>
              </a:rPr>
              <a:t>策略</a:t>
            </a:r>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56758" y="807553"/>
            <a:ext cx="8155755" cy="4219535"/>
            <a:chOff x="2381289" y="1108567"/>
            <a:chExt cx="9884063" cy="5841755"/>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7"/>
              <a:ext cx="9884063" cy="5841755"/>
              <a:chOff x="2381289" y="1108567"/>
              <a:chExt cx="9884063" cy="5841755"/>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7"/>
                <a:ext cx="9867900" cy="573578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563096" y="6844354"/>
                <a:ext cx="1702256" cy="105968"/>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6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644260" y="1108570"/>
              <a:ext cx="9604930" cy="5752387"/>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设备的源</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功能可以通过配置</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策略实现。</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策略由转换后的地址（地址池地址或者出接口地址）、匹配条件、动作三部分组成。</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）根据</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转换方式的不同，可以通过地址池或者出接口方式选择转换后的地址。</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）匹配条件包括源地址、目的地址、源安全区域、目的安全区域、出接口、服务、时间段。根据不同的需求配置不同的匹配条件，对匹配上条件的流量进行</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转换。</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）动作包括不同类型的源地址转换。可以对匹配上条件的流量选择进行</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转换或者不进行</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转换。</a:t>
              </a:r>
            </a:p>
            <a:p>
              <a:pPr>
                <a:lnSpc>
                  <a:spcPct val="150000"/>
                </a:lnSpc>
              </a:pPr>
              <a:r>
                <a:rPr lang="zh-CN" altLang="en-US" sz="1600" dirty="0">
                  <a:latin typeface="微软雅黑" panose="020B0503020204020204" pitchFamily="34" charset="-122"/>
                  <a:ea typeface="微软雅黑" panose="020B0503020204020204" pitchFamily="34" charset="-122"/>
                </a:rPr>
                <a:t>如果创建了多条</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策略，设备会依据</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策略列表中的存储顺序从上到下依次进行匹配。如果流量匹配了某个</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策略，进行</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转换后，将不再进行下一个</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策略的匹配。新增的策略和被修改</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动作的策略都会被调整到</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策略的最后面，</a:t>
              </a:r>
              <a:r>
                <a:rPr lang="en-US" altLang="zh-CN" sz="1600" dirty="0">
                  <a:latin typeface="微软雅黑" panose="020B0503020204020204" pitchFamily="34" charset="-122"/>
                  <a:ea typeface="微软雅黑" panose="020B0503020204020204" pitchFamily="34" charset="-122"/>
                </a:rPr>
                <a:t>NAT</a:t>
              </a:r>
              <a:r>
                <a:rPr lang="zh-CN" altLang="en-US" sz="1600" dirty="0">
                  <a:latin typeface="微软雅黑" panose="020B0503020204020204" pitchFamily="34" charset="-122"/>
                  <a:ea typeface="微软雅黑" panose="020B0503020204020204" pitchFamily="34" charset="-122"/>
                </a:rPr>
                <a:t>策略的匹配顺序可根据需要进行</a:t>
              </a:r>
              <a:r>
                <a:rPr lang="zh-CN" altLang="en-US" sz="1600" dirty="0" smtClean="0">
                  <a:latin typeface="微软雅黑" panose="020B0503020204020204" pitchFamily="34" charset="-122"/>
                  <a:ea typeface="微软雅黑" panose="020B0503020204020204" pitchFamily="34" charset="-122"/>
                </a:rPr>
                <a:t>调整</a:t>
              </a:r>
              <a:r>
                <a:rPr lang="zh-CN" altLang="en-US" sz="1600" dirty="0">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10490753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049602"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2.NAT</a:t>
            </a:r>
            <a:r>
              <a:rPr lang="zh-CN" altLang="en-US" sz="1600" dirty="0">
                <a:solidFill>
                  <a:schemeClr val="accent1"/>
                </a:solidFill>
                <a:ea typeface="微软雅黑" panose="020B0503020204020204" pitchFamily="34" charset="-122"/>
              </a:rPr>
              <a:t>原理</a:t>
            </a:r>
            <a:r>
              <a:rPr lang="en-US" altLang="zh-CN" sz="1600" dirty="0">
                <a:solidFill>
                  <a:schemeClr val="accent1"/>
                </a:solidFill>
                <a:ea typeface="微软雅黑" panose="020B0503020204020204" pitchFamily="34" charset="-122"/>
              </a:rPr>
              <a:t>——NAT</a:t>
            </a:r>
            <a:r>
              <a:rPr lang="zh-CN" altLang="en-US" sz="1600" dirty="0">
                <a:solidFill>
                  <a:schemeClr val="accent1"/>
                </a:solidFill>
                <a:ea typeface="微软雅黑" panose="020B0503020204020204" pitchFamily="34" charset="-122"/>
              </a:rPr>
              <a:t>处理流程</a:t>
            </a:r>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81108" y="735546"/>
            <a:ext cx="6543120" cy="5404834"/>
            <a:chOff x="2381289" y="1108568"/>
            <a:chExt cx="9980474" cy="5784435"/>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512772" y="1119433"/>
              <a:ext cx="9604931" cy="5773570"/>
            </a:xfrm>
            <a:prstGeom prst="rect">
              <a:avLst/>
            </a:prstGeom>
            <a:noFill/>
          </p:spPr>
          <p:txBody>
            <a:bodyPr wrap="square" rtlCol="0">
              <a:spAutoFit/>
            </a:bodyPr>
            <a:lstStyle/>
            <a:p>
              <a:pPr>
                <a:lnSpc>
                  <a:spcPct val="150000"/>
                </a:lnSpc>
              </a:pP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）设备收到报文后，若报文的入接口开启了</a:t>
              </a:r>
              <a:r>
                <a:rPr lang="en-US" altLang="zh-CN" sz="1100" dirty="0">
                  <a:latin typeface="微软雅黑" panose="020B0503020204020204" pitchFamily="34" charset="-122"/>
                  <a:ea typeface="微软雅黑" panose="020B0503020204020204" pitchFamily="34" charset="-122"/>
                </a:rPr>
                <a:t>NAT</a:t>
              </a:r>
              <a:r>
                <a:rPr lang="zh-CN" altLang="en-US" sz="1100" dirty="0">
                  <a:latin typeface="微软雅黑" panose="020B0503020204020204" pitchFamily="34" charset="-122"/>
                  <a:ea typeface="微软雅黑" panose="020B0503020204020204" pitchFamily="34" charset="-122"/>
                </a:rPr>
                <a:t>功能，则进入步骤（</a:t>
              </a:r>
              <a:r>
                <a:rPr lang="en-US" altLang="zh-CN" sz="1100" dirty="0">
                  <a:latin typeface="微软雅黑" panose="020B0503020204020204" pitchFamily="34" charset="-122"/>
                  <a:ea typeface="微软雅黑" panose="020B0503020204020204" pitchFamily="34" charset="-122"/>
                </a:rPr>
                <a:t>2</a:t>
              </a:r>
              <a:r>
                <a:rPr lang="zh-CN" altLang="en-US" sz="1100" dirty="0">
                  <a:latin typeface="微软雅黑" panose="020B0503020204020204" pitchFamily="34" charset="-122"/>
                  <a:ea typeface="微软雅黑" panose="020B0503020204020204" pitchFamily="34" charset="-122"/>
                </a:rPr>
                <a:t>）处理；否则，进入步骤（</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）处理。</a:t>
              </a:r>
            </a:p>
            <a:p>
              <a:pPr>
                <a:lnSpc>
                  <a:spcPct val="150000"/>
                </a:lnSpc>
              </a:pP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2</a:t>
              </a:r>
              <a:r>
                <a:rPr lang="zh-CN" altLang="en-US" sz="1100" dirty="0">
                  <a:latin typeface="微软雅黑" panose="020B0503020204020204" pitchFamily="34" charset="-122"/>
                  <a:ea typeface="微软雅黑" panose="020B0503020204020204" pitchFamily="34" charset="-122"/>
                </a:rPr>
                <a:t>）查找</a:t>
              </a:r>
              <a:r>
                <a:rPr lang="en-US" altLang="zh-CN" sz="1100" dirty="0">
                  <a:latin typeface="微软雅黑" panose="020B0503020204020204" pitchFamily="34" charset="-122"/>
                  <a:ea typeface="微软雅黑" panose="020B0503020204020204" pitchFamily="34" charset="-122"/>
                </a:rPr>
                <a:t>NAT Server</a:t>
              </a:r>
              <a:r>
                <a:rPr lang="zh-CN" altLang="en-US" sz="1100" dirty="0">
                  <a:latin typeface="微软雅黑" panose="020B0503020204020204" pitchFamily="34" charset="-122"/>
                  <a:ea typeface="微软雅黑" panose="020B0503020204020204" pitchFamily="34" charset="-122"/>
                </a:rPr>
                <a:t>生成的</a:t>
              </a:r>
              <a:r>
                <a:rPr lang="en-US" altLang="zh-CN" sz="1100" dirty="0">
                  <a:latin typeface="微软雅黑" panose="020B0503020204020204" pitchFamily="34" charset="-122"/>
                  <a:ea typeface="微软雅黑" panose="020B0503020204020204" pitchFamily="34" charset="-122"/>
                </a:rPr>
                <a:t>Server-Map</a:t>
              </a:r>
              <a:r>
                <a:rPr lang="zh-CN" altLang="en-US" sz="1100" dirty="0">
                  <a:latin typeface="微软雅黑" panose="020B0503020204020204" pitchFamily="34" charset="-122"/>
                  <a:ea typeface="微软雅黑" panose="020B0503020204020204" pitchFamily="34" charset="-122"/>
                </a:rPr>
                <a:t>表，如果报文匹配到</a:t>
              </a:r>
              <a:r>
                <a:rPr lang="en-US" altLang="zh-CN" sz="1100" dirty="0">
                  <a:latin typeface="微软雅黑" panose="020B0503020204020204" pitchFamily="34" charset="-122"/>
                  <a:ea typeface="微软雅黑" panose="020B0503020204020204" pitchFamily="34" charset="-122"/>
                </a:rPr>
                <a:t>Server-Map</a:t>
              </a:r>
              <a:r>
                <a:rPr lang="zh-CN" altLang="en-US" sz="1100" dirty="0">
                  <a:latin typeface="微软雅黑" panose="020B0503020204020204" pitchFamily="34" charset="-122"/>
                  <a:ea typeface="微软雅黑" panose="020B0503020204020204" pitchFamily="34" charset="-122"/>
                </a:rPr>
                <a:t>表，则根据表项转换报文的目的地址后进入步骤（</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）处理；如果没有匹配到</a:t>
              </a:r>
              <a:r>
                <a:rPr lang="en-US" altLang="zh-CN" sz="1100" dirty="0">
                  <a:latin typeface="微软雅黑" panose="020B0503020204020204" pitchFamily="34" charset="-122"/>
                  <a:ea typeface="微软雅黑" panose="020B0503020204020204" pitchFamily="34" charset="-122"/>
                </a:rPr>
                <a:t>Server-Map</a:t>
              </a:r>
              <a:r>
                <a:rPr lang="zh-CN" altLang="en-US" sz="1100" dirty="0">
                  <a:latin typeface="微软雅黑" panose="020B0503020204020204" pitchFamily="34" charset="-122"/>
                  <a:ea typeface="微软雅黑" panose="020B0503020204020204" pitchFamily="34" charset="-122"/>
                </a:rPr>
                <a:t>表，则直接进入步骤（</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）处理。</a:t>
              </a:r>
            </a:p>
            <a:p>
              <a:pPr>
                <a:lnSpc>
                  <a:spcPct val="150000"/>
                </a:lnSpc>
              </a:pP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）根据报文当前的信息查找路由，如果找到路由，则进入步骤（</a:t>
              </a:r>
              <a:r>
                <a:rPr lang="en-US" altLang="zh-CN" sz="1100" dirty="0">
                  <a:latin typeface="微软雅黑" panose="020B0503020204020204" pitchFamily="34" charset="-122"/>
                  <a:ea typeface="微软雅黑" panose="020B0503020204020204" pitchFamily="34" charset="-122"/>
                </a:rPr>
                <a:t>4</a:t>
              </a:r>
              <a:r>
                <a:rPr lang="zh-CN" altLang="en-US" sz="1100" dirty="0">
                  <a:latin typeface="微软雅黑" panose="020B0503020204020204" pitchFamily="34" charset="-122"/>
                  <a:ea typeface="微软雅黑" panose="020B0503020204020204" pitchFamily="34" charset="-122"/>
                </a:rPr>
                <a:t>）处理；如果没有找到路由，则丢弃报文。</a:t>
              </a:r>
            </a:p>
            <a:p>
              <a:pPr>
                <a:lnSpc>
                  <a:spcPct val="150000"/>
                </a:lnSpc>
              </a:pP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4</a:t>
              </a:r>
              <a:r>
                <a:rPr lang="zh-CN" altLang="en-US" sz="1100" dirty="0">
                  <a:latin typeface="微软雅黑" panose="020B0503020204020204" pitchFamily="34" charset="-122"/>
                  <a:ea typeface="微软雅黑" panose="020B0503020204020204" pitchFamily="34" charset="-122"/>
                </a:rPr>
                <a:t>）如果报文的出入接口均为加入安全区域的三层接口，则该报文需要匹配安全策略，若安全策略允许报文通过，则进入步骤（</a:t>
              </a:r>
              <a:r>
                <a:rPr lang="en-US" altLang="zh-CN" sz="1100" dirty="0">
                  <a:latin typeface="微软雅黑" panose="020B0503020204020204" pitchFamily="34" charset="-122"/>
                  <a:ea typeface="微软雅黑" panose="020B0503020204020204" pitchFamily="34" charset="-122"/>
                </a:rPr>
                <a:t>4</a:t>
              </a:r>
              <a:r>
                <a:rPr lang="zh-CN" altLang="en-US" sz="1100" dirty="0">
                  <a:latin typeface="微软雅黑" panose="020B0503020204020204" pitchFamily="34" charset="-122"/>
                  <a:ea typeface="微软雅黑" panose="020B0503020204020204" pitchFamily="34" charset="-122"/>
                </a:rPr>
                <a:t>）处理；若安全策略不允许报文通过，则丢弃报文。如果报文不需要匹配安全策略，则直接进入步骤（</a:t>
              </a:r>
              <a:r>
                <a:rPr lang="en-US" altLang="zh-CN" sz="1100" dirty="0">
                  <a:latin typeface="微软雅黑" panose="020B0503020204020204" pitchFamily="34" charset="-122"/>
                  <a:ea typeface="微软雅黑" panose="020B0503020204020204" pitchFamily="34" charset="-122"/>
                </a:rPr>
                <a:t>5</a:t>
              </a:r>
              <a:r>
                <a:rPr lang="zh-CN" altLang="en-US" sz="1100" dirty="0">
                  <a:latin typeface="微软雅黑" panose="020B0503020204020204" pitchFamily="34" charset="-122"/>
                  <a:ea typeface="微软雅黑" panose="020B0503020204020204" pitchFamily="34" charset="-122"/>
                </a:rPr>
                <a:t>）处理。</a:t>
              </a:r>
            </a:p>
            <a:p>
              <a:pPr>
                <a:lnSpc>
                  <a:spcPct val="150000"/>
                </a:lnSpc>
              </a:pP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5</a:t>
              </a:r>
              <a:r>
                <a:rPr lang="zh-CN" altLang="en-US" sz="1100" dirty="0">
                  <a:latin typeface="微软雅黑" panose="020B0503020204020204" pitchFamily="34" charset="-122"/>
                  <a:ea typeface="微软雅黑" panose="020B0503020204020204" pitchFamily="34" charset="-122"/>
                </a:rPr>
                <a:t>）如果报文的出接口开启了</a:t>
              </a:r>
              <a:r>
                <a:rPr lang="en-US" altLang="zh-CN" sz="1100" dirty="0">
                  <a:latin typeface="微软雅黑" panose="020B0503020204020204" pitchFamily="34" charset="-122"/>
                  <a:ea typeface="微软雅黑" panose="020B0503020204020204" pitchFamily="34" charset="-122"/>
                </a:rPr>
                <a:t>NAT</a:t>
              </a:r>
              <a:r>
                <a:rPr lang="zh-CN" altLang="en-US" sz="1100" dirty="0">
                  <a:latin typeface="微软雅黑" panose="020B0503020204020204" pitchFamily="34" charset="-122"/>
                  <a:ea typeface="微软雅黑" panose="020B0503020204020204" pitchFamily="34" charset="-122"/>
                </a:rPr>
                <a:t>功能，则进入步骤（</a:t>
              </a:r>
              <a:r>
                <a:rPr lang="en-US" altLang="zh-CN" sz="1100" dirty="0">
                  <a:latin typeface="微软雅黑" panose="020B0503020204020204" pitchFamily="34" charset="-122"/>
                  <a:ea typeface="微软雅黑" panose="020B0503020204020204" pitchFamily="34" charset="-122"/>
                </a:rPr>
                <a:t>6</a:t>
              </a:r>
              <a:r>
                <a:rPr lang="zh-CN" altLang="en-US" sz="1100" dirty="0">
                  <a:latin typeface="微软雅黑" panose="020B0503020204020204" pitchFamily="34" charset="-122"/>
                  <a:ea typeface="微软雅黑" panose="020B0503020204020204" pitchFamily="34" charset="-122"/>
                </a:rPr>
                <a:t>）处理；否则，进入步骤（</a:t>
              </a:r>
              <a:r>
                <a:rPr lang="en-US" altLang="zh-CN" sz="1100" dirty="0">
                  <a:latin typeface="微软雅黑" panose="020B0503020204020204" pitchFamily="34" charset="-122"/>
                  <a:ea typeface="微软雅黑" panose="020B0503020204020204" pitchFamily="34" charset="-122"/>
                </a:rPr>
                <a:t>7</a:t>
              </a:r>
              <a:r>
                <a:rPr lang="zh-CN" altLang="en-US" sz="1100" dirty="0">
                  <a:latin typeface="微软雅黑" panose="020B0503020204020204" pitchFamily="34" charset="-122"/>
                  <a:ea typeface="微软雅黑" panose="020B0503020204020204" pitchFamily="34" charset="-122"/>
                </a:rPr>
                <a:t>）处理。</a:t>
              </a:r>
            </a:p>
            <a:p>
              <a:pPr>
                <a:lnSpc>
                  <a:spcPct val="150000"/>
                </a:lnSpc>
              </a:pP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6</a:t>
              </a:r>
              <a:r>
                <a:rPr lang="zh-CN" altLang="en-US" sz="1100" dirty="0">
                  <a:latin typeface="微软雅黑" panose="020B0503020204020204" pitchFamily="34" charset="-122"/>
                  <a:ea typeface="微软雅黑" panose="020B0503020204020204" pitchFamily="34" charset="-122"/>
                </a:rPr>
                <a:t>）如果报文符合源</a:t>
              </a:r>
              <a:r>
                <a:rPr lang="en-US" altLang="zh-CN" sz="1100" dirty="0">
                  <a:latin typeface="微软雅黑" panose="020B0503020204020204" pitchFamily="34" charset="-122"/>
                  <a:ea typeface="微软雅黑" panose="020B0503020204020204" pitchFamily="34" charset="-122"/>
                </a:rPr>
                <a:t>NAT</a:t>
              </a:r>
              <a:r>
                <a:rPr lang="zh-CN" altLang="en-US" sz="1100" dirty="0">
                  <a:latin typeface="微软雅黑" panose="020B0503020204020204" pitchFamily="34" charset="-122"/>
                  <a:ea typeface="微软雅黑" panose="020B0503020204020204" pitchFamily="34" charset="-122"/>
                </a:rPr>
                <a:t>的匹配条件，则转换报文的源地址，然后进入步骤（</a:t>
              </a:r>
              <a:r>
                <a:rPr lang="en-US" altLang="zh-CN" sz="1100" dirty="0">
                  <a:latin typeface="微软雅黑" panose="020B0503020204020204" pitchFamily="34" charset="-122"/>
                  <a:ea typeface="微软雅黑" panose="020B0503020204020204" pitchFamily="34" charset="-122"/>
                </a:rPr>
                <a:t>7</a:t>
              </a:r>
              <a:r>
                <a:rPr lang="zh-CN" altLang="en-US" sz="1100" dirty="0">
                  <a:latin typeface="微软雅黑" panose="020B0503020204020204" pitchFamily="34" charset="-122"/>
                  <a:ea typeface="微软雅黑" panose="020B0503020204020204" pitchFamily="34" charset="-122"/>
                </a:rPr>
                <a:t>）；如果报文不符合源</a:t>
              </a:r>
              <a:r>
                <a:rPr lang="en-US" altLang="zh-CN" sz="1100" dirty="0">
                  <a:latin typeface="微软雅黑" panose="020B0503020204020204" pitchFamily="34" charset="-122"/>
                  <a:ea typeface="微软雅黑" panose="020B0503020204020204" pitchFamily="34" charset="-122"/>
                </a:rPr>
                <a:t>NAT</a:t>
              </a:r>
              <a:r>
                <a:rPr lang="zh-CN" altLang="en-US" sz="1100" dirty="0">
                  <a:latin typeface="微软雅黑" panose="020B0503020204020204" pitchFamily="34" charset="-122"/>
                  <a:ea typeface="微软雅黑" panose="020B0503020204020204" pitchFamily="34" charset="-122"/>
                </a:rPr>
                <a:t>的匹配条件，则直接进入步骤（</a:t>
              </a:r>
              <a:r>
                <a:rPr lang="en-US" altLang="zh-CN" sz="1100" dirty="0">
                  <a:latin typeface="微软雅黑" panose="020B0503020204020204" pitchFamily="34" charset="-122"/>
                  <a:ea typeface="微软雅黑" panose="020B0503020204020204" pitchFamily="34" charset="-122"/>
                </a:rPr>
                <a:t>7</a:t>
              </a:r>
              <a:r>
                <a:rPr lang="zh-CN" altLang="en-US" sz="1100" dirty="0">
                  <a:latin typeface="微软雅黑" panose="020B0503020204020204" pitchFamily="34" charset="-122"/>
                  <a:ea typeface="微软雅黑" panose="020B0503020204020204" pitchFamily="34" charset="-122"/>
                </a:rPr>
                <a:t>）处理。</a:t>
              </a:r>
            </a:p>
            <a:p>
              <a:pPr>
                <a:lnSpc>
                  <a:spcPct val="150000"/>
                </a:lnSpc>
              </a:pP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7</a:t>
              </a:r>
              <a:r>
                <a:rPr lang="zh-CN" altLang="en-US" sz="1100" dirty="0">
                  <a:latin typeface="微软雅黑" panose="020B0503020204020204" pitchFamily="34" charset="-122"/>
                  <a:ea typeface="微软雅黑" panose="020B0503020204020204" pitchFamily="34" charset="-122"/>
                </a:rPr>
                <a:t>）设备发送报文。</a:t>
              </a:r>
            </a:p>
            <a:p>
              <a:pPr>
                <a:lnSpc>
                  <a:spcPct val="150000"/>
                </a:lnSpc>
              </a:pPr>
              <a:r>
                <a:rPr lang="zh-CN" altLang="en-US" sz="1100" dirty="0">
                  <a:latin typeface="微软雅黑" panose="020B0503020204020204" pitchFamily="34" charset="-122"/>
                  <a:ea typeface="微软雅黑" panose="020B0503020204020204" pitchFamily="34" charset="-122"/>
                </a:rPr>
                <a:t>目的</a:t>
              </a:r>
              <a:r>
                <a:rPr lang="en-US" altLang="zh-CN" sz="1100" dirty="0">
                  <a:latin typeface="微软雅黑" panose="020B0503020204020204" pitchFamily="34" charset="-122"/>
                  <a:ea typeface="微软雅黑" panose="020B0503020204020204" pitchFamily="34" charset="-122"/>
                </a:rPr>
                <a:t>NAT</a:t>
              </a:r>
              <a:r>
                <a:rPr lang="zh-CN" altLang="en-US" sz="1100" dirty="0">
                  <a:latin typeface="微软雅黑" panose="020B0503020204020204" pitchFamily="34" charset="-122"/>
                  <a:ea typeface="微软雅黑" panose="020B0503020204020204" pitchFamily="34" charset="-122"/>
                </a:rPr>
                <a:t>会在路由和安全策略之前处理，源</a:t>
              </a:r>
              <a:r>
                <a:rPr lang="en-US" altLang="zh-CN" sz="1100" dirty="0">
                  <a:latin typeface="微软雅黑" panose="020B0503020204020204" pitchFamily="34" charset="-122"/>
                  <a:ea typeface="微软雅黑" panose="020B0503020204020204" pitchFamily="34" charset="-122"/>
                </a:rPr>
                <a:t>NAT</a:t>
              </a:r>
              <a:r>
                <a:rPr lang="zh-CN" altLang="en-US" sz="1100" dirty="0">
                  <a:latin typeface="微软雅黑" panose="020B0503020204020204" pitchFamily="34" charset="-122"/>
                  <a:ea typeface="微软雅黑" panose="020B0503020204020204" pitchFamily="34" charset="-122"/>
                </a:rPr>
                <a:t>会在路由和安全策略之后处理。因此，配置路由和安全策略的源地址是</a:t>
              </a:r>
              <a:r>
                <a:rPr lang="en-US" altLang="zh-CN" sz="1100" dirty="0">
                  <a:latin typeface="微软雅黑" panose="020B0503020204020204" pitchFamily="34" charset="-122"/>
                  <a:ea typeface="微软雅黑" panose="020B0503020204020204" pitchFamily="34" charset="-122"/>
                </a:rPr>
                <a:t>NAT</a:t>
              </a:r>
              <a:r>
                <a:rPr lang="zh-CN" altLang="en-US" sz="1100" dirty="0">
                  <a:latin typeface="微软雅黑" panose="020B0503020204020204" pitchFamily="34" charset="-122"/>
                  <a:ea typeface="微软雅黑" panose="020B0503020204020204" pitchFamily="34" charset="-122"/>
                </a:rPr>
                <a:t>转换前的源地址，配置路由和安全策略的目的地址是</a:t>
              </a:r>
              <a:r>
                <a:rPr lang="en-US" altLang="zh-CN" sz="1100" dirty="0">
                  <a:latin typeface="微软雅黑" panose="020B0503020204020204" pitchFamily="34" charset="-122"/>
                  <a:ea typeface="微软雅黑" panose="020B0503020204020204" pitchFamily="34" charset="-122"/>
                </a:rPr>
                <a:t>NAT</a:t>
              </a:r>
              <a:r>
                <a:rPr lang="zh-CN" altLang="en-US" sz="1100" dirty="0">
                  <a:latin typeface="微软雅黑" panose="020B0503020204020204" pitchFamily="34" charset="-122"/>
                  <a:ea typeface="微软雅黑" panose="020B0503020204020204" pitchFamily="34" charset="-122"/>
                </a:rPr>
                <a:t>转换后目的地址。</a:t>
              </a:r>
            </a:p>
            <a:p>
              <a:pPr>
                <a:lnSpc>
                  <a:spcPct val="150000"/>
                </a:lnSpc>
              </a:pPr>
              <a:endParaRPr lang="zh-CN" altLang="en-US" sz="1100" dirty="0">
                <a:latin typeface="微软雅黑" panose="020B0503020204020204" pitchFamily="34" charset="-122"/>
                <a:ea typeface="微软雅黑" panose="020B0503020204020204" pitchFamily="34" charset="-122"/>
              </a:endParaRPr>
            </a:p>
          </p:txBody>
        </p:sp>
      </p:grpSp>
      <p:pic>
        <p:nvPicPr>
          <p:cNvPr id="16" name="图片 15"/>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6059745" y="355730"/>
            <a:ext cx="3193415" cy="4319905"/>
          </a:xfrm>
          <a:prstGeom prst="rect">
            <a:avLst/>
          </a:prstGeom>
        </p:spPr>
      </p:pic>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7101203" y="4762822"/>
            <a:ext cx="11104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NAT</a:t>
            </a:r>
            <a:r>
              <a:rPr lang="zh-CN" altLang="en-US" sz="1200" dirty="0">
                <a:latin typeface="微软雅黑" panose="020B0503020204020204" pitchFamily="34" charset="-122"/>
                <a:ea typeface="微软雅黑" panose="020B0503020204020204" pitchFamily="34" charset="-122"/>
              </a:rPr>
              <a:t>处理流程</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53433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9" y="2646486"/>
            <a:ext cx="1670217" cy="681220"/>
          </a:xfrm>
          <a:prstGeom prst="rect">
            <a:avLst/>
          </a:prstGeom>
          <a:noFill/>
        </p:spPr>
        <p:txBody>
          <a:bodyPr wrap="none" lIns="65032" tIns="32516" rIns="65032" bIns="32516" rtlCol="0">
            <a:spAutoFit/>
          </a:bodyPr>
          <a:lstStyle/>
          <a:p>
            <a:r>
              <a:rPr kumimoji="1" lang="zh-CN" altLang="en-US" sz="4000" b="1" dirty="0">
                <a:solidFill>
                  <a:schemeClr val="accent1"/>
                </a:solidFill>
                <a:latin typeface="微软雅黑" panose="020B0503020204020204" pitchFamily="34" charset="-122"/>
                <a:ea typeface="微软雅黑" panose="020B0503020204020204" pitchFamily="34" charset="-122"/>
              </a:rPr>
              <a:t>谢谢！</a:t>
            </a:r>
          </a:p>
        </p:txBody>
      </p:sp>
      <p:pic>
        <p:nvPicPr>
          <p:cNvPr id="13" name="图片 12">
            <a:extLst>
              <a:ext uri="{FF2B5EF4-FFF2-40B4-BE49-F238E27FC236}">
                <a16:creationId xmlns:a16="http://schemas.microsoft.com/office/drawing/2014/main" xmlns=""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Tree>
    <p:extLst>
      <p:ext uri="{BB962C8B-B14F-4D97-AF65-F5344CB8AC3E}">
        <p14:creationId xmlns:p14="http://schemas.microsoft.com/office/powerpoint/2010/main" val="6014237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6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家用无线路由器简介</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043608" y="3039802"/>
            <a:ext cx="7308812" cy="1872208"/>
            <a:chOff x="1200150" y="2011315"/>
            <a:chExt cx="9867900" cy="132951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3" y="2164721"/>
              <a:ext cx="9604928" cy="1083797"/>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家用无线路由器，</a:t>
              </a:r>
              <a:r>
                <a:rPr lang="zh-CN" altLang="en-US" sz="1600" dirty="0" smtClean="0">
                  <a:latin typeface="微软雅黑" panose="020B0503020204020204" pitchFamily="34" charset="-122"/>
                  <a:ea typeface="微软雅黑" panose="020B0503020204020204" pitchFamily="34" charset="-122"/>
                </a:rPr>
                <a:t>如上图所</a:t>
              </a:r>
              <a:r>
                <a:rPr lang="zh-CN" altLang="en-US" sz="1600" dirty="0">
                  <a:latin typeface="微软雅黑" panose="020B0503020204020204" pitchFamily="34" charset="-122"/>
                  <a:ea typeface="微软雅黑" panose="020B0503020204020204" pitchFamily="34" charset="-122"/>
                </a:rPr>
                <a:t>示，就是家用电脑上网用的一种分配器，所谓家用主要是指该设备价格便宜，配置简单，安装和配置门槛较低。当然功能和性能也只能满足少量设备的接入，可以满足家庭内部成员的日常使用。同时，无线功能可以保证一定数量的无线设备接入。</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640019" y="2582974"/>
            <a:ext cx="14157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家用无线路由器图</a:t>
            </a:r>
            <a:endParaRPr lang="zh-CN" altLang="en-US" sz="2800" dirty="0">
              <a:latin typeface="微软雅黑" panose="020B0503020204020204" pitchFamily="34" charset="-122"/>
              <a:ea typeface="微软雅黑" panose="020B0503020204020204" pitchFamily="34" charset="-122"/>
            </a:endParaRPr>
          </a:p>
        </p:txBody>
      </p:sp>
      <p:pic>
        <p:nvPicPr>
          <p:cNvPr id="17" name="图片 16"/>
          <p:cNvPicPr/>
          <p:nvPr/>
        </p:nvPicPr>
        <p:blipFill>
          <a:blip r:embed="rId2">
            <a:extLst>
              <a:ext uri="{28A0092B-C50C-407E-A947-70E740481C1C}">
                <a14:useLocalDpi xmlns:a14="http://schemas.microsoft.com/office/drawing/2010/main" val="0"/>
              </a:ext>
            </a:extLst>
          </a:blip>
          <a:srcRect l="5457" t="2794" r="5976" b="10354"/>
          <a:stretch>
            <a:fillRect/>
          </a:stretch>
        </p:blipFill>
        <p:spPr>
          <a:xfrm>
            <a:off x="3347864" y="667960"/>
            <a:ext cx="2563495" cy="1799590"/>
          </a:xfrm>
          <a:prstGeom prst="rect">
            <a:avLst/>
          </a:prstGeom>
          <a:noFill/>
          <a:ln>
            <a:noFill/>
          </a:ln>
        </p:spPr>
      </p:pic>
    </p:spTree>
    <p:extLst>
      <p:ext uri="{BB962C8B-B14F-4D97-AF65-F5344CB8AC3E}">
        <p14:creationId xmlns:p14="http://schemas.microsoft.com/office/powerpoint/2010/main" val="25392543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家用无线路由器简介</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043608" y="2970351"/>
            <a:ext cx="7308812" cy="1941656"/>
            <a:chOff x="1200150" y="1961997"/>
            <a:chExt cx="9867900" cy="1378836"/>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200151" y="1961997"/>
              <a:ext cx="9604928" cy="1346073"/>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家用无线路由器一般由若干根天线、至少一个广域网（</a:t>
              </a:r>
              <a:r>
                <a:rPr lang="en-US" altLang="zh-CN" sz="1600" dirty="0">
                  <a:latin typeface="微软雅黑" panose="020B0503020204020204" pitchFamily="34" charset="-122"/>
                  <a:ea typeface="微软雅黑" panose="020B0503020204020204" pitchFamily="34" charset="-122"/>
                </a:rPr>
                <a:t>wan</a:t>
              </a:r>
              <a:r>
                <a:rPr lang="zh-CN" altLang="en-US" sz="1600" dirty="0">
                  <a:latin typeface="微软雅黑" panose="020B0503020204020204" pitchFamily="34" charset="-122"/>
                  <a:ea typeface="微软雅黑" panose="020B0503020204020204" pitchFamily="34" charset="-122"/>
                </a:rPr>
                <a:t>）接口和若干个局域网（</a:t>
              </a:r>
              <a:r>
                <a:rPr lang="en-US" altLang="zh-CN" sz="1600" dirty="0" err="1">
                  <a:latin typeface="微软雅黑" panose="020B0503020204020204" pitchFamily="34" charset="-122"/>
                  <a:ea typeface="微软雅黑" panose="020B0503020204020204" pitchFamily="34" charset="-122"/>
                </a:rPr>
                <a:t>lan</a:t>
              </a:r>
              <a:r>
                <a:rPr lang="zh-CN" altLang="en-US" sz="1600" dirty="0">
                  <a:latin typeface="微软雅黑" panose="020B0503020204020204" pitchFamily="34" charset="-122"/>
                  <a:ea typeface="微软雅黑" panose="020B0503020204020204" pitchFamily="34" charset="-122"/>
                </a:rPr>
                <a:t>）接口构成，</a:t>
              </a:r>
              <a:r>
                <a:rPr lang="zh-CN" altLang="en-US" sz="1600" dirty="0" smtClean="0">
                  <a:latin typeface="微软雅黑" panose="020B0503020204020204" pitchFamily="34" charset="-122"/>
                  <a:ea typeface="微软雅黑" panose="020B0503020204020204" pitchFamily="34" charset="-122"/>
                </a:rPr>
                <a:t>如上图所</a:t>
              </a:r>
              <a:r>
                <a:rPr lang="zh-CN" altLang="en-US" sz="1600" dirty="0">
                  <a:latin typeface="微软雅黑" panose="020B0503020204020204" pitchFamily="34" charset="-122"/>
                  <a:ea typeface="微软雅黑" panose="020B0503020204020204" pitchFamily="34" charset="-122"/>
                </a:rPr>
                <a:t>示。其中广域网接口用于连接运营商提供的光猫或者有些运营商提供的网线直接连接；局域网接口用于连接家中的有线设备，如台式电脑，机顶盒等；同时，天线数量并非越多越好，有些无线路由器采用的为内置天线；重置按钮用作将路由器恢复出厂设置。</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255298" y="2582974"/>
            <a:ext cx="218521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家用无线路由器的常见接口图</a:t>
            </a:r>
            <a:endParaRPr lang="zh-CN" altLang="en-US" sz="2800" dirty="0">
              <a:latin typeface="微软雅黑" panose="020B0503020204020204" pitchFamily="34" charset="-122"/>
              <a:ea typeface="微软雅黑" panose="020B0503020204020204" pitchFamily="34" charset="-122"/>
            </a:endParaRPr>
          </a:p>
        </p:txBody>
      </p:sp>
      <p:pic>
        <p:nvPicPr>
          <p:cNvPr id="16" name="图片 15"/>
          <p:cNvPicPr/>
          <p:nvPr/>
        </p:nvPicPr>
        <p:blipFill>
          <a:blip r:embed="rId2" cstate="print">
            <a:extLst>
              <a:ext uri="{28A0092B-C50C-407E-A947-70E740481C1C}">
                <a14:useLocalDpi xmlns:a14="http://schemas.microsoft.com/office/drawing/2010/main" val="0"/>
              </a:ext>
            </a:extLst>
          </a:blip>
          <a:srcRect/>
          <a:stretch>
            <a:fillRect/>
          </a:stretch>
        </p:blipFill>
        <p:spPr>
          <a:xfrm>
            <a:off x="3275856" y="449441"/>
            <a:ext cx="2445385" cy="2159635"/>
          </a:xfrm>
          <a:prstGeom prst="rect">
            <a:avLst/>
          </a:prstGeom>
          <a:noFill/>
        </p:spPr>
      </p:pic>
    </p:spTree>
    <p:extLst>
      <p:ext uri="{BB962C8B-B14F-4D97-AF65-F5344CB8AC3E}">
        <p14:creationId xmlns:p14="http://schemas.microsoft.com/office/powerpoint/2010/main" val="11723696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013597"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家用无线路由器主要性能指标及选择</a:t>
            </a: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7593567"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43202" y="1428007"/>
            <a:ext cx="7621186"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443201" y="1529039"/>
            <a:ext cx="7593567" cy="2427459"/>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zh-CN" altLang="en-US" sz="1400" dirty="0">
                <a:latin typeface="微软雅黑" panose="020B0503020204020204" pitchFamily="34" charset="-122"/>
                <a:ea typeface="微软雅黑" panose="020B0503020204020204" pitchFamily="34" charset="-122"/>
              </a:rPr>
              <a:t>与电脑和智能手机一样，选购无线路由器时，硬件参数很关键。具体来说，</a:t>
            </a:r>
            <a:r>
              <a:rPr lang="en-US" altLang="zh-CN" sz="1400" dirty="0">
                <a:latin typeface="微软雅黑" panose="020B0503020204020204" pitchFamily="34" charset="-122"/>
                <a:ea typeface="微软雅黑" panose="020B0503020204020204" pitchFamily="34" charset="-122"/>
              </a:rPr>
              <a:t>CPU</a:t>
            </a:r>
            <a:r>
              <a:rPr lang="zh-CN" altLang="en-US" sz="1400" dirty="0">
                <a:latin typeface="微软雅黑" panose="020B0503020204020204" pitchFamily="34" charset="-122"/>
                <a:ea typeface="微软雅黑" panose="020B0503020204020204" pitchFamily="34" charset="-122"/>
              </a:rPr>
              <a:t>、内存、端口速度和</a:t>
            </a:r>
            <a:r>
              <a:rPr lang="en-US" altLang="zh-CN" sz="1400" dirty="0" err="1">
                <a:latin typeface="微软雅黑" panose="020B0503020204020204" pitchFamily="34" charset="-122"/>
                <a:ea typeface="微软雅黑" panose="020B0503020204020204" pitchFamily="34" charset="-122"/>
              </a:rPr>
              <a:t>WiFi</a:t>
            </a:r>
            <a:r>
              <a:rPr lang="zh-CN" altLang="en-US" sz="1400" dirty="0">
                <a:latin typeface="微软雅黑" panose="020B0503020204020204" pitchFamily="34" charset="-122"/>
                <a:ea typeface="微软雅黑" panose="020B0503020204020204" pitchFamily="34" charset="-122"/>
              </a:rPr>
              <a:t>性能都是无线路由器的关键指标，具体如下。</a:t>
            </a:r>
          </a:p>
          <a:p>
            <a:pPr>
              <a:lnSpc>
                <a:spcPct val="150000"/>
              </a:lnSpc>
            </a:pPr>
            <a:r>
              <a:rPr lang="en-US" altLang="zh-CN" sz="1400" dirty="0">
                <a:latin typeface="微软雅黑" panose="020B0503020204020204" pitchFamily="34" charset="-122"/>
                <a:ea typeface="微软雅黑" panose="020B0503020204020204" pitchFamily="34" charset="-122"/>
              </a:rPr>
              <a:t>CPU</a:t>
            </a:r>
            <a:r>
              <a:rPr lang="zh-CN" altLang="en-US" sz="1400" dirty="0">
                <a:latin typeface="微软雅黑" panose="020B0503020204020204" pitchFamily="34" charset="-122"/>
                <a:ea typeface="微软雅黑" panose="020B0503020204020204" pitchFamily="34" charset="-122"/>
              </a:rPr>
              <a:t>：无线路由器就是一部微型电脑，</a:t>
            </a:r>
            <a:r>
              <a:rPr lang="en-US" altLang="zh-CN" sz="1400" dirty="0">
                <a:latin typeface="微软雅黑" panose="020B0503020204020204" pitchFamily="34" charset="-122"/>
                <a:ea typeface="微软雅黑" panose="020B0503020204020204" pitchFamily="34" charset="-122"/>
              </a:rPr>
              <a:t>CPU</a:t>
            </a:r>
            <a:r>
              <a:rPr lang="zh-CN" altLang="en-US" sz="1400" dirty="0">
                <a:latin typeface="微软雅黑" panose="020B0503020204020204" pitchFamily="34" charset="-122"/>
                <a:ea typeface="微软雅黑" panose="020B0503020204020204" pitchFamily="34" charset="-122"/>
              </a:rPr>
              <a:t>的性能至关重要，这决定了无线路由器的数据吞吐能力</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内存：众所周知，电脑内存越大，可同时运行的程序越多，运行越流畅</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有线网络接口：现在很多地区的宽带都升级了</a:t>
            </a:r>
            <a:r>
              <a:rPr lang="en-US" altLang="zh-CN" sz="1400" dirty="0">
                <a:latin typeface="微软雅黑" panose="020B0503020204020204" pitchFamily="34" charset="-122"/>
                <a:ea typeface="微软雅黑" panose="020B0503020204020204" pitchFamily="34" charset="-122"/>
              </a:rPr>
              <a:t>500</a:t>
            </a:r>
            <a:r>
              <a:rPr lang="zh-CN" altLang="en-US" sz="1400" dirty="0">
                <a:latin typeface="微软雅黑" panose="020B0503020204020204" pitchFamily="34" charset="-122"/>
                <a:ea typeface="微软雅黑" panose="020B0503020204020204" pitchFamily="34" charset="-122"/>
              </a:rPr>
              <a:t>兆甚至更高，千兆速率端口的无线路由器绝对是家庭必选</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无线网络性能：随着家中无线设备的增加，无线路由器的无线网络性能需求甚至已经超过了有线网络性能的需求，所以无线网络性能是选择无线路由器的重中之重。</a:t>
            </a:r>
            <a:endParaRPr lang="zh-CN" altLang="zh-CN" sz="14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215222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炫彩互联网大数据科技信息教育PPT模板"/>
</p:tagLst>
</file>

<file path=ppt/tags/tag1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heme/theme1.xml><?xml version="1.0" encoding="utf-8"?>
<a:theme xmlns:a="http://schemas.openxmlformats.org/drawingml/2006/main" name="Office 主题">
  <a:themeElements>
    <a:clrScheme name="自定义 727">
      <a:dk1>
        <a:sysClr val="windowText" lastClr="000000"/>
      </a:dk1>
      <a:lt1>
        <a:sysClr val="window" lastClr="FFFFFF"/>
      </a:lt1>
      <a:dk2>
        <a:srgbClr val="1F497D"/>
      </a:dk2>
      <a:lt2>
        <a:srgbClr val="EEECE1"/>
      </a:lt2>
      <a:accent1>
        <a:srgbClr val="1C6089"/>
      </a:accent1>
      <a:accent2>
        <a:srgbClr val="C13B30"/>
      </a:accent2>
      <a:accent3>
        <a:srgbClr val="F59B11"/>
      </a:accent3>
      <a:accent4>
        <a:srgbClr val="1C6089"/>
      </a:accent4>
      <a:accent5>
        <a:srgbClr val="C13B30"/>
      </a:accent5>
      <a:accent6>
        <a:srgbClr val="F59B1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1737</TotalTime>
  <Words>4666</Words>
  <Application>Microsoft Office PowerPoint</Application>
  <PresentationFormat>全屏显示(16:9)</PresentationFormat>
  <Paragraphs>256</Paragraphs>
  <Slides>66</Slides>
  <Notes>24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66</vt:i4>
      </vt:variant>
    </vt:vector>
  </HeadingPairs>
  <TitlesOfParts>
    <vt:vector size="76" baseType="lpstr">
      <vt:lpstr>Open Sans</vt:lpstr>
      <vt:lpstr>思源黑体 CN Medium</vt:lpstr>
      <vt:lpstr>思源黑体 CN Regular</vt:lpstr>
      <vt:lpstr>宋体</vt:lpstr>
      <vt:lpstr>微软雅黑</vt:lpstr>
      <vt:lpstr>Arial</vt:lpstr>
      <vt:lpstr>Calibri</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admin</dc:creator>
  <cp:lastModifiedBy>Microsoft</cp:lastModifiedBy>
  <cp:revision>176</cp:revision>
  <dcterms:created xsi:type="dcterms:W3CDTF">2017-06-17T16:19:32Z</dcterms:created>
  <dcterms:modified xsi:type="dcterms:W3CDTF">2023-04-28T01:20:55Z</dcterms:modified>
</cp:coreProperties>
</file>