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23.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8"/>
  </p:notesMasterIdLst>
  <p:sldIdLst>
    <p:sldId id="265" r:id="rId2"/>
    <p:sldId id="345" r:id="rId3"/>
    <p:sldId id="266" r:id="rId4"/>
    <p:sldId id="267" r:id="rId5"/>
    <p:sldId id="359" r:id="rId6"/>
    <p:sldId id="268" r:id="rId7"/>
    <p:sldId id="363" r:id="rId8"/>
    <p:sldId id="364" r:id="rId9"/>
    <p:sldId id="423" r:id="rId10"/>
    <p:sldId id="269" r:id="rId11"/>
    <p:sldId id="369" r:id="rId12"/>
    <p:sldId id="270" r:id="rId13"/>
    <p:sldId id="370" r:id="rId14"/>
    <p:sldId id="425" r:id="rId15"/>
    <p:sldId id="426" r:id="rId16"/>
    <p:sldId id="427" r:id="rId17"/>
    <p:sldId id="428" r:id="rId18"/>
    <p:sldId id="429" r:id="rId19"/>
    <p:sldId id="430" r:id="rId20"/>
    <p:sldId id="431" r:id="rId21"/>
    <p:sldId id="432" r:id="rId22"/>
    <p:sldId id="433" r:id="rId23"/>
    <p:sldId id="434" r:id="rId24"/>
    <p:sldId id="435" r:id="rId25"/>
    <p:sldId id="436" r:id="rId26"/>
    <p:sldId id="437" r:id="rId27"/>
    <p:sldId id="438" r:id="rId28"/>
    <p:sldId id="439" r:id="rId29"/>
    <p:sldId id="371" r:id="rId30"/>
    <p:sldId id="372" r:id="rId31"/>
    <p:sldId id="373" r:id="rId32"/>
    <p:sldId id="377" r:id="rId33"/>
    <p:sldId id="374" r:id="rId34"/>
    <p:sldId id="378" r:id="rId35"/>
    <p:sldId id="440" r:id="rId36"/>
    <p:sldId id="441" r:id="rId37"/>
    <p:sldId id="442" r:id="rId38"/>
    <p:sldId id="443" r:id="rId39"/>
    <p:sldId id="444" r:id="rId40"/>
    <p:sldId id="375" r:id="rId41"/>
    <p:sldId id="386" r:id="rId42"/>
    <p:sldId id="376" r:id="rId43"/>
    <p:sldId id="445" r:id="rId44"/>
    <p:sldId id="449" r:id="rId45"/>
    <p:sldId id="450" r:id="rId46"/>
    <p:sldId id="446" r:id="rId47"/>
    <p:sldId id="451" r:id="rId48"/>
    <p:sldId id="452" r:id="rId49"/>
    <p:sldId id="348" r:id="rId50"/>
    <p:sldId id="350" r:id="rId51"/>
    <p:sldId id="355" r:id="rId52"/>
    <p:sldId id="388" r:id="rId53"/>
    <p:sldId id="356" r:id="rId54"/>
    <p:sldId id="453" r:id="rId55"/>
    <p:sldId id="454" r:id="rId56"/>
    <p:sldId id="455" r:id="rId57"/>
    <p:sldId id="456" r:id="rId58"/>
    <p:sldId id="357" r:id="rId59"/>
    <p:sldId id="397" r:id="rId60"/>
    <p:sldId id="358" r:id="rId61"/>
    <p:sldId id="457" r:id="rId62"/>
    <p:sldId id="458" r:id="rId63"/>
    <p:sldId id="462" r:id="rId64"/>
    <p:sldId id="463" r:id="rId65"/>
    <p:sldId id="459" r:id="rId66"/>
    <p:sldId id="460" r:id="rId67"/>
    <p:sldId id="413" r:id="rId68"/>
    <p:sldId id="414" r:id="rId69"/>
    <p:sldId id="464" r:id="rId70"/>
    <p:sldId id="466" r:id="rId71"/>
    <p:sldId id="465" r:id="rId72"/>
    <p:sldId id="415" r:id="rId73"/>
    <p:sldId id="467" r:id="rId74"/>
    <p:sldId id="468" r:id="rId75"/>
    <p:sldId id="469" r:id="rId76"/>
    <p:sldId id="344" r:id="rId77"/>
  </p:sldIdLst>
  <p:sldSz cx="9144000" cy="5143500" type="screen16x9"/>
  <p:notesSz cx="6858000" cy="9144000"/>
  <p:custDataLst>
    <p:tags r:id="rId79"/>
  </p:custDataLst>
  <p:defaultText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6089"/>
    <a:srgbClr val="CCD2DA"/>
    <a:srgbClr val="214B64"/>
    <a:srgbClr val="6789A5"/>
    <a:srgbClr val="99B0C5"/>
    <a:srgbClr val="9AB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73" autoAdjust="0"/>
    <p:restoredTop sz="94660"/>
  </p:normalViewPr>
  <p:slideViewPr>
    <p:cSldViewPr>
      <p:cViewPr>
        <p:scale>
          <a:sx n="100" d="100"/>
          <a:sy n="100" d="100"/>
        </p:scale>
        <p:origin x="1818" y="76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8036"/>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066342-6DE5-41E6-9248-9ABBBCDB54DE}"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zh-CN" altLang="en-US"/>
        </a:p>
      </dgm:t>
    </dgm:pt>
    <dgm:pt modelId="{3FEC147B-B7C0-457B-9E70-BDFF56BA6FB4}">
      <dgm:prSet phldrT="[文本]"/>
      <dgm:spPr/>
      <dgm:t>
        <a:bodyPr/>
        <a:lstStyle/>
        <a:p>
          <a:r>
            <a:rPr lang="zh-CN" dirty="0"/>
            <a:t>正向解析</a:t>
          </a:r>
          <a:endParaRPr lang="zh-CN" altLang="en-US" dirty="0"/>
        </a:p>
      </dgm:t>
    </dgm:pt>
    <dgm:pt modelId="{EF8CE176-AFC0-4F92-BCCE-C96BC87A345C}" type="parTrans" cxnId="{9E0C1E85-3DCE-4078-A6C6-181238BE49EB}">
      <dgm:prSet/>
      <dgm:spPr/>
      <dgm:t>
        <a:bodyPr/>
        <a:lstStyle/>
        <a:p>
          <a:endParaRPr lang="zh-CN" altLang="en-US"/>
        </a:p>
      </dgm:t>
    </dgm:pt>
    <dgm:pt modelId="{70C44DDB-A5D6-4C1F-BCF0-EB927B0CCB62}" type="sibTrans" cxnId="{9E0C1E85-3DCE-4078-A6C6-181238BE49EB}">
      <dgm:prSet/>
      <dgm:spPr/>
      <dgm:t>
        <a:bodyPr/>
        <a:lstStyle/>
        <a:p>
          <a:endParaRPr lang="zh-CN" altLang="en-US"/>
        </a:p>
      </dgm:t>
    </dgm:pt>
    <dgm:pt modelId="{CDD2F071-EB0B-4645-8199-870A9D4A7AD3}">
      <dgm:prSet phldrT="[文本]"/>
      <dgm:spPr/>
      <dgm:t>
        <a:bodyPr/>
        <a:lstStyle/>
        <a:p>
          <a:pPr>
            <a:lnSpc>
              <a:spcPct val="150000"/>
            </a:lnSpc>
          </a:pPr>
          <a:r>
            <a:rPr lang="zh-CN" dirty="0"/>
            <a:t>正向解析是指域名到</a:t>
          </a:r>
          <a:r>
            <a:rPr lang="en-US" dirty="0"/>
            <a:t>IP</a:t>
          </a:r>
          <a:r>
            <a:rPr lang="zh-CN" dirty="0"/>
            <a:t>地址的解析过程。</a:t>
          </a:r>
          <a:endParaRPr lang="zh-CN" altLang="en-US" dirty="0"/>
        </a:p>
      </dgm:t>
    </dgm:pt>
    <dgm:pt modelId="{BC99E91B-4C73-47BC-8771-8801D6C0ED8B}" type="parTrans" cxnId="{2C82C87A-9C69-48A2-B476-2211D94D4EED}">
      <dgm:prSet/>
      <dgm:spPr/>
      <dgm:t>
        <a:bodyPr/>
        <a:lstStyle/>
        <a:p>
          <a:endParaRPr lang="zh-CN" altLang="en-US"/>
        </a:p>
      </dgm:t>
    </dgm:pt>
    <dgm:pt modelId="{3A9ADDC7-9ADE-456F-8F93-06CDEEE297AC}" type="sibTrans" cxnId="{2C82C87A-9C69-48A2-B476-2211D94D4EED}">
      <dgm:prSet/>
      <dgm:spPr/>
      <dgm:t>
        <a:bodyPr/>
        <a:lstStyle/>
        <a:p>
          <a:endParaRPr lang="zh-CN" altLang="en-US"/>
        </a:p>
      </dgm:t>
    </dgm:pt>
    <dgm:pt modelId="{4935B62D-2B25-44CC-A39B-EF768E013A03}">
      <dgm:prSet phldrT="[文本]"/>
      <dgm:spPr/>
      <dgm:t>
        <a:bodyPr/>
        <a:lstStyle/>
        <a:p>
          <a:r>
            <a:rPr lang="zh-CN" dirty="0"/>
            <a:t>反向解析</a:t>
          </a:r>
          <a:endParaRPr lang="zh-CN" altLang="en-US" dirty="0"/>
        </a:p>
      </dgm:t>
    </dgm:pt>
    <dgm:pt modelId="{5AD4A4AC-A96A-4816-94D8-4B0A6769E102}" type="parTrans" cxnId="{1A5254B0-5725-4800-887D-1DEA71B2496B}">
      <dgm:prSet/>
      <dgm:spPr/>
      <dgm:t>
        <a:bodyPr/>
        <a:lstStyle/>
        <a:p>
          <a:endParaRPr lang="zh-CN" altLang="en-US"/>
        </a:p>
      </dgm:t>
    </dgm:pt>
    <dgm:pt modelId="{BE00E6C3-E5D9-4346-8973-9BE89A1ADA73}" type="sibTrans" cxnId="{1A5254B0-5725-4800-887D-1DEA71B2496B}">
      <dgm:prSet/>
      <dgm:spPr/>
      <dgm:t>
        <a:bodyPr/>
        <a:lstStyle/>
        <a:p>
          <a:endParaRPr lang="zh-CN" altLang="en-US"/>
        </a:p>
      </dgm:t>
    </dgm:pt>
    <dgm:pt modelId="{ABD7B71A-D4F2-478C-BD2B-3D8FDB031098}">
      <dgm:prSet phldrT="[文本]"/>
      <dgm:spPr/>
      <dgm:t>
        <a:bodyPr/>
        <a:lstStyle/>
        <a:p>
          <a:pPr>
            <a:lnSpc>
              <a:spcPct val="150000"/>
            </a:lnSpc>
          </a:pPr>
          <a:r>
            <a:rPr lang="zh-CN" dirty="0"/>
            <a:t>反向解析是指从</a:t>
          </a:r>
          <a:r>
            <a:rPr lang="en-US" dirty="0"/>
            <a:t>IP</a:t>
          </a:r>
          <a:r>
            <a:rPr lang="zh-CN" dirty="0"/>
            <a:t>地址到域名的解析过程。反向解析的作用是为服务器的身份验证。</a:t>
          </a:r>
          <a:endParaRPr lang="zh-CN" altLang="en-US" dirty="0"/>
        </a:p>
      </dgm:t>
    </dgm:pt>
    <dgm:pt modelId="{C81ADB69-096F-44A0-965B-1485A84F53D5}" type="parTrans" cxnId="{2FA4E16B-2905-4482-8A15-B19886A309E8}">
      <dgm:prSet/>
      <dgm:spPr/>
      <dgm:t>
        <a:bodyPr/>
        <a:lstStyle/>
        <a:p>
          <a:endParaRPr lang="zh-CN" altLang="en-US"/>
        </a:p>
      </dgm:t>
    </dgm:pt>
    <dgm:pt modelId="{DF63BBEE-463E-454E-982B-2E393A87B2F3}" type="sibTrans" cxnId="{2FA4E16B-2905-4482-8A15-B19886A309E8}">
      <dgm:prSet/>
      <dgm:spPr/>
      <dgm:t>
        <a:bodyPr/>
        <a:lstStyle/>
        <a:p>
          <a:endParaRPr lang="zh-CN" altLang="en-US"/>
        </a:p>
      </dgm:t>
    </dgm:pt>
    <dgm:pt modelId="{4590341F-4AC2-4A25-8B18-71E013F4F348}" type="pres">
      <dgm:prSet presAssocID="{3C066342-6DE5-41E6-9248-9ABBBCDB54DE}" presName="linear" presStyleCnt="0">
        <dgm:presLayoutVars>
          <dgm:animLvl val="lvl"/>
          <dgm:resizeHandles val="exact"/>
        </dgm:presLayoutVars>
      </dgm:prSet>
      <dgm:spPr/>
    </dgm:pt>
    <dgm:pt modelId="{1FBFB44A-AA52-48DF-A08A-18647149C84C}" type="pres">
      <dgm:prSet presAssocID="{3FEC147B-B7C0-457B-9E70-BDFF56BA6FB4}" presName="parentText" presStyleLbl="node1" presStyleIdx="0" presStyleCnt="2">
        <dgm:presLayoutVars>
          <dgm:chMax val="0"/>
          <dgm:bulletEnabled val="1"/>
        </dgm:presLayoutVars>
      </dgm:prSet>
      <dgm:spPr/>
    </dgm:pt>
    <dgm:pt modelId="{971B078B-BF29-438E-B0F4-AFB6A0D2E5B1}" type="pres">
      <dgm:prSet presAssocID="{3FEC147B-B7C0-457B-9E70-BDFF56BA6FB4}" presName="childText" presStyleLbl="revTx" presStyleIdx="0" presStyleCnt="2">
        <dgm:presLayoutVars>
          <dgm:bulletEnabled val="1"/>
        </dgm:presLayoutVars>
      </dgm:prSet>
      <dgm:spPr/>
    </dgm:pt>
    <dgm:pt modelId="{07737BA4-324E-42D8-8C55-3041C6F01805}" type="pres">
      <dgm:prSet presAssocID="{4935B62D-2B25-44CC-A39B-EF768E013A03}" presName="parentText" presStyleLbl="node1" presStyleIdx="1" presStyleCnt="2">
        <dgm:presLayoutVars>
          <dgm:chMax val="0"/>
          <dgm:bulletEnabled val="1"/>
        </dgm:presLayoutVars>
      </dgm:prSet>
      <dgm:spPr/>
    </dgm:pt>
    <dgm:pt modelId="{322EB4E4-47D6-4AC7-B9B5-E76DF874E357}" type="pres">
      <dgm:prSet presAssocID="{4935B62D-2B25-44CC-A39B-EF768E013A03}" presName="childText" presStyleLbl="revTx" presStyleIdx="1" presStyleCnt="2">
        <dgm:presLayoutVars>
          <dgm:bulletEnabled val="1"/>
        </dgm:presLayoutVars>
      </dgm:prSet>
      <dgm:spPr/>
    </dgm:pt>
  </dgm:ptLst>
  <dgm:cxnLst>
    <dgm:cxn modelId="{9CE2E70A-B913-4939-9C25-ABC443266DCD}" type="presOf" srcId="{4935B62D-2B25-44CC-A39B-EF768E013A03}" destId="{07737BA4-324E-42D8-8C55-3041C6F01805}" srcOrd="0" destOrd="0" presId="urn:microsoft.com/office/officeart/2005/8/layout/vList2"/>
    <dgm:cxn modelId="{8304590F-0AA4-4D17-BF74-D2D145F8AC13}" type="presOf" srcId="{3C066342-6DE5-41E6-9248-9ABBBCDB54DE}" destId="{4590341F-4AC2-4A25-8B18-71E013F4F348}" srcOrd="0" destOrd="0" presId="urn:microsoft.com/office/officeart/2005/8/layout/vList2"/>
    <dgm:cxn modelId="{3AA6FD24-1991-4C80-9C55-0734684751A1}" type="presOf" srcId="{3FEC147B-B7C0-457B-9E70-BDFF56BA6FB4}" destId="{1FBFB44A-AA52-48DF-A08A-18647149C84C}" srcOrd="0" destOrd="0" presId="urn:microsoft.com/office/officeart/2005/8/layout/vList2"/>
    <dgm:cxn modelId="{2FA4E16B-2905-4482-8A15-B19886A309E8}" srcId="{4935B62D-2B25-44CC-A39B-EF768E013A03}" destId="{ABD7B71A-D4F2-478C-BD2B-3D8FDB031098}" srcOrd="0" destOrd="0" parTransId="{C81ADB69-096F-44A0-965B-1485A84F53D5}" sibTransId="{DF63BBEE-463E-454E-982B-2E393A87B2F3}"/>
    <dgm:cxn modelId="{2C82C87A-9C69-48A2-B476-2211D94D4EED}" srcId="{3FEC147B-B7C0-457B-9E70-BDFF56BA6FB4}" destId="{CDD2F071-EB0B-4645-8199-870A9D4A7AD3}" srcOrd="0" destOrd="0" parTransId="{BC99E91B-4C73-47BC-8771-8801D6C0ED8B}" sibTransId="{3A9ADDC7-9ADE-456F-8F93-06CDEEE297AC}"/>
    <dgm:cxn modelId="{6DB37A83-FAE5-4E0B-BDA0-F190516242EC}" type="presOf" srcId="{CDD2F071-EB0B-4645-8199-870A9D4A7AD3}" destId="{971B078B-BF29-438E-B0F4-AFB6A0D2E5B1}" srcOrd="0" destOrd="0" presId="urn:microsoft.com/office/officeart/2005/8/layout/vList2"/>
    <dgm:cxn modelId="{9E0C1E85-3DCE-4078-A6C6-181238BE49EB}" srcId="{3C066342-6DE5-41E6-9248-9ABBBCDB54DE}" destId="{3FEC147B-B7C0-457B-9E70-BDFF56BA6FB4}" srcOrd="0" destOrd="0" parTransId="{EF8CE176-AFC0-4F92-BCCE-C96BC87A345C}" sibTransId="{70C44DDB-A5D6-4C1F-BCF0-EB927B0CCB62}"/>
    <dgm:cxn modelId="{1A5254B0-5725-4800-887D-1DEA71B2496B}" srcId="{3C066342-6DE5-41E6-9248-9ABBBCDB54DE}" destId="{4935B62D-2B25-44CC-A39B-EF768E013A03}" srcOrd="1" destOrd="0" parTransId="{5AD4A4AC-A96A-4816-94D8-4B0A6769E102}" sibTransId="{BE00E6C3-E5D9-4346-8973-9BE89A1ADA73}"/>
    <dgm:cxn modelId="{969A34C9-BA06-4ACA-8403-81DC673488A7}" type="presOf" srcId="{ABD7B71A-D4F2-478C-BD2B-3D8FDB031098}" destId="{322EB4E4-47D6-4AC7-B9B5-E76DF874E357}" srcOrd="0" destOrd="0" presId="urn:microsoft.com/office/officeart/2005/8/layout/vList2"/>
    <dgm:cxn modelId="{BD61203E-7DB6-4F7E-8505-A6997467C8D9}" type="presParOf" srcId="{4590341F-4AC2-4A25-8B18-71E013F4F348}" destId="{1FBFB44A-AA52-48DF-A08A-18647149C84C}" srcOrd="0" destOrd="0" presId="urn:microsoft.com/office/officeart/2005/8/layout/vList2"/>
    <dgm:cxn modelId="{3F9CF043-F0C3-4DDE-9E64-5A48AAEC3EA9}" type="presParOf" srcId="{4590341F-4AC2-4A25-8B18-71E013F4F348}" destId="{971B078B-BF29-438E-B0F4-AFB6A0D2E5B1}" srcOrd="1" destOrd="0" presId="urn:microsoft.com/office/officeart/2005/8/layout/vList2"/>
    <dgm:cxn modelId="{80618A65-4466-4F65-878B-CBB83539C904}" type="presParOf" srcId="{4590341F-4AC2-4A25-8B18-71E013F4F348}" destId="{07737BA4-324E-42D8-8C55-3041C6F01805}" srcOrd="2" destOrd="0" presId="urn:microsoft.com/office/officeart/2005/8/layout/vList2"/>
    <dgm:cxn modelId="{5884FC09-243B-44D6-B578-85CF9DFB872E}" type="presParOf" srcId="{4590341F-4AC2-4A25-8B18-71E013F4F348}" destId="{322EB4E4-47D6-4AC7-B9B5-E76DF874E357}"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066342-6DE5-41E6-9248-9ABBBCDB54DE}"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zh-CN" altLang="en-US"/>
        </a:p>
      </dgm:t>
    </dgm:pt>
    <dgm:pt modelId="{3FEC147B-B7C0-457B-9E70-BDFF56BA6FB4}">
      <dgm:prSet phldrT="[文本]"/>
      <dgm:spPr/>
      <dgm:t>
        <a:bodyPr/>
        <a:lstStyle/>
        <a:p>
          <a:r>
            <a:rPr lang="zh-CN" altLang="en-US" dirty="0"/>
            <a:t>静态分配</a:t>
          </a:r>
        </a:p>
      </dgm:t>
    </dgm:pt>
    <dgm:pt modelId="{EF8CE176-AFC0-4F92-BCCE-C96BC87A345C}" type="parTrans" cxnId="{9E0C1E85-3DCE-4078-A6C6-181238BE49EB}">
      <dgm:prSet/>
      <dgm:spPr/>
      <dgm:t>
        <a:bodyPr/>
        <a:lstStyle/>
        <a:p>
          <a:endParaRPr lang="zh-CN" altLang="en-US"/>
        </a:p>
      </dgm:t>
    </dgm:pt>
    <dgm:pt modelId="{70C44DDB-A5D6-4C1F-BCF0-EB927B0CCB62}" type="sibTrans" cxnId="{9E0C1E85-3DCE-4078-A6C6-181238BE49EB}">
      <dgm:prSet/>
      <dgm:spPr/>
      <dgm:t>
        <a:bodyPr/>
        <a:lstStyle/>
        <a:p>
          <a:endParaRPr lang="zh-CN" altLang="en-US"/>
        </a:p>
      </dgm:t>
    </dgm:pt>
    <dgm:pt modelId="{CDD2F071-EB0B-4645-8199-870A9D4A7AD3}">
      <dgm:prSet phldrT="[文本]"/>
      <dgm:spPr/>
      <dgm:t>
        <a:bodyPr/>
        <a:lstStyle/>
        <a:p>
          <a:pPr>
            <a:lnSpc>
              <a:spcPct val="150000"/>
            </a:lnSpc>
          </a:pPr>
          <a:r>
            <a:rPr lang="zh-CN" dirty="0"/>
            <a:t>手动添加</a:t>
          </a:r>
          <a:r>
            <a:rPr lang="en-US" dirty="0"/>
            <a:t>IP</a:t>
          </a:r>
          <a:r>
            <a:rPr lang="zh-CN" dirty="0"/>
            <a:t>地址，设置的</a:t>
          </a:r>
          <a:r>
            <a:rPr lang="en-US" dirty="0"/>
            <a:t>IP</a:t>
          </a:r>
          <a:r>
            <a:rPr lang="zh-CN" dirty="0"/>
            <a:t>地址固定不变，即静态</a:t>
          </a:r>
          <a:r>
            <a:rPr lang="en-US" dirty="0"/>
            <a:t>IP</a:t>
          </a:r>
          <a:r>
            <a:rPr lang="zh-CN" dirty="0"/>
            <a:t>地址。</a:t>
          </a:r>
          <a:endParaRPr lang="zh-CN" altLang="en-US" dirty="0"/>
        </a:p>
      </dgm:t>
    </dgm:pt>
    <dgm:pt modelId="{BC99E91B-4C73-47BC-8771-8801D6C0ED8B}" type="parTrans" cxnId="{2C82C87A-9C69-48A2-B476-2211D94D4EED}">
      <dgm:prSet/>
      <dgm:spPr/>
      <dgm:t>
        <a:bodyPr/>
        <a:lstStyle/>
        <a:p>
          <a:endParaRPr lang="zh-CN" altLang="en-US"/>
        </a:p>
      </dgm:t>
    </dgm:pt>
    <dgm:pt modelId="{3A9ADDC7-9ADE-456F-8F93-06CDEEE297AC}" type="sibTrans" cxnId="{2C82C87A-9C69-48A2-B476-2211D94D4EED}">
      <dgm:prSet/>
      <dgm:spPr/>
      <dgm:t>
        <a:bodyPr/>
        <a:lstStyle/>
        <a:p>
          <a:endParaRPr lang="zh-CN" altLang="en-US"/>
        </a:p>
      </dgm:t>
    </dgm:pt>
    <dgm:pt modelId="{4935B62D-2B25-44CC-A39B-EF768E013A03}">
      <dgm:prSet phldrT="[文本]"/>
      <dgm:spPr/>
      <dgm:t>
        <a:bodyPr/>
        <a:lstStyle/>
        <a:p>
          <a:r>
            <a:rPr lang="zh-CN" altLang="en-US" dirty="0"/>
            <a:t>动态分配</a:t>
          </a:r>
        </a:p>
      </dgm:t>
    </dgm:pt>
    <dgm:pt modelId="{5AD4A4AC-A96A-4816-94D8-4B0A6769E102}" type="parTrans" cxnId="{1A5254B0-5725-4800-887D-1DEA71B2496B}">
      <dgm:prSet/>
      <dgm:spPr/>
      <dgm:t>
        <a:bodyPr/>
        <a:lstStyle/>
        <a:p>
          <a:endParaRPr lang="zh-CN" altLang="en-US"/>
        </a:p>
      </dgm:t>
    </dgm:pt>
    <dgm:pt modelId="{BE00E6C3-E5D9-4346-8973-9BE89A1ADA73}" type="sibTrans" cxnId="{1A5254B0-5725-4800-887D-1DEA71B2496B}">
      <dgm:prSet/>
      <dgm:spPr/>
      <dgm:t>
        <a:bodyPr/>
        <a:lstStyle/>
        <a:p>
          <a:endParaRPr lang="zh-CN" altLang="en-US"/>
        </a:p>
      </dgm:t>
    </dgm:pt>
    <dgm:pt modelId="{ABD7B71A-D4F2-478C-BD2B-3D8FDB031098}">
      <dgm:prSet phldrT="[文本]"/>
      <dgm:spPr/>
      <dgm:t>
        <a:bodyPr/>
        <a:lstStyle/>
        <a:p>
          <a:pPr>
            <a:lnSpc>
              <a:spcPct val="150000"/>
            </a:lnSpc>
          </a:pPr>
          <a:r>
            <a:rPr lang="en-US" dirty="0"/>
            <a:t>DHCP</a:t>
          </a:r>
          <a:r>
            <a:rPr lang="zh-CN" dirty="0"/>
            <a:t>服务器自动分配</a:t>
          </a:r>
          <a:r>
            <a:rPr lang="en-US" dirty="0"/>
            <a:t>IP</a:t>
          </a:r>
          <a:r>
            <a:rPr lang="zh-CN" dirty="0"/>
            <a:t>地址，即动态</a:t>
          </a:r>
          <a:r>
            <a:rPr lang="en-US" dirty="0"/>
            <a:t>IP</a:t>
          </a:r>
          <a:r>
            <a:rPr lang="zh-CN" dirty="0"/>
            <a:t>地址。</a:t>
          </a:r>
          <a:endParaRPr lang="zh-CN" altLang="en-US" dirty="0"/>
        </a:p>
      </dgm:t>
    </dgm:pt>
    <dgm:pt modelId="{C81ADB69-096F-44A0-965B-1485A84F53D5}" type="parTrans" cxnId="{2FA4E16B-2905-4482-8A15-B19886A309E8}">
      <dgm:prSet/>
      <dgm:spPr/>
      <dgm:t>
        <a:bodyPr/>
        <a:lstStyle/>
        <a:p>
          <a:endParaRPr lang="zh-CN" altLang="en-US"/>
        </a:p>
      </dgm:t>
    </dgm:pt>
    <dgm:pt modelId="{DF63BBEE-463E-454E-982B-2E393A87B2F3}" type="sibTrans" cxnId="{2FA4E16B-2905-4482-8A15-B19886A309E8}">
      <dgm:prSet/>
      <dgm:spPr/>
      <dgm:t>
        <a:bodyPr/>
        <a:lstStyle/>
        <a:p>
          <a:endParaRPr lang="zh-CN" altLang="en-US"/>
        </a:p>
      </dgm:t>
    </dgm:pt>
    <dgm:pt modelId="{4590341F-4AC2-4A25-8B18-71E013F4F348}" type="pres">
      <dgm:prSet presAssocID="{3C066342-6DE5-41E6-9248-9ABBBCDB54DE}" presName="linear" presStyleCnt="0">
        <dgm:presLayoutVars>
          <dgm:animLvl val="lvl"/>
          <dgm:resizeHandles val="exact"/>
        </dgm:presLayoutVars>
      </dgm:prSet>
      <dgm:spPr/>
    </dgm:pt>
    <dgm:pt modelId="{1FBFB44A-AA52-48DF-A08A-18647149C84C}" type="pres">
      <dgm:prSet presAssocID="{3FEC147B-B7C0-457B-9E70-BDFF56BA6FB4}" presName="parentText" presStyleLbl="node1" presStyleIdx="0" presStyleCnt="2">
        <dgm:presLayoutVars>
          <dgm:chMax val="0"/>
          <dgm:bulletEnabled val="1"/>
        </dgm:presLayoutVars>
      </dgm:prSet>
      <dgm:spPr/>
    </dgm:pt>
    <dgm:pt modelId="{971B078B-BF29-438E-B0F4-AFB6A0D2E5B1}" type="pres">
      <dgm:prSet presAssocID="{3FEC147B-B7C0-457B-9E70-BDFF56BA6FB4}" presName="childText" presStyleLbl="revTx" presStyleIdx="0" presStyleCnt="2">
        <dgm:presLayoutVars>
          <dgm:bulletEnabled val="1"/>
        </dgm:presLayoutVars>
      </dgm:prSet>
      <dgm:spPr/>
    </dgm:pt>
    <dgm:pt modelId="{07737BA4-324E-42D8-8C55-3041C6F01805}" type="pres">
      <dgm:prSet presAssocID="{4935B62D-2B25-44CC-A39B-EF768E013A03}" presName="parentText" presStyleLbl="node1" presStyleIdx="1" presStyleCnt="2">
        <dgm:presLayoutVars>
          <dgm:chMax val="0"/>
          <dgm:bulletEnabled val="1"/>
        </dgm:presLayoutVars>
      </dgm:prSet>
      <dgm:spPr/>
    </dgm:pt>
    <dgm:pt modelId="{322EB4E4-47D6-4AC7-B9B5-E76DF874E357}" type="pres">
      <dgm:prSet presAssocID="{4935B62D-2B25-44CC-A39B-EF768E013A03}" presName="childText" presStyleLbl="revTx" presStyleIdx="1" presStyleCnt="2">
        <dgm:presLayoutVars>
          <dgm:bulletEnabled val="1"/>
        </dgm:presLayoutVars>
      </dgm:prSet>
      <dgm:spPr/>
    </dgm:pt>
  </dgm:ptLst>
  <dgm:cxnLst>
    <dgm:cxn modelId="{9CE2E70A-B913-4939-9C25-ABC443266DCD}" type="presOf" srcId="{4935B62D-2B25-44CC-A39B-EF768E013A03}" destId="{07737BA4-324E-42D8-8C55-3041C6F01805}" srcOrd="0" destOrd="0" presId="urn:microsoft.com/office/officeart/2005/8/layout/vList2"/>
    <dgm:cxn modelId="{8304590F-0AA4-4D17-BF74-D2D145F8AC13}" type="presOf" srcId="{3C066342-6DE5-41E6-9248-9ABBBCDB54DE}" destId="{4590341F-4AC2-4A25-8B18-71E013F4F348}" srcOrd="0" destOrd="0" presId="urn:microsoft.com/office/officeart/2005/8/layout/vList2"/>
    <dgm:cxn modelId="{3AA6FD24-1991-4C80-9C55-0734684751A1}" type="presOf" srcId="{3FEC147B-B7C0-457B-9E70-BDFF56BA6FB4}" destId="{1FBFB44A-AA52-48DF-A08A-18647149C84C}" srcOrd="0" destOrd="0" presId="urn:microsoft.com/office/officeart/2005/8/layout/vList2"/>
    <dgm:cxn modelId="{2FA4E16B-2905-4482-8A15-B19886A309E8}" srcId="{4935B62D-2B25-44CC-A39B-EF768E013A03}" destId="{ABD7B71A-D4F2-478C-BD2B-3D8FDB031098}" srcOrd="0" destOrd="0" parTransId="{C81ADB69-096F-44A0-965B-1485A84F53D5}" sibTransId="{DF63BBEE-463E-454E-982B-2E393A87B2F3}"/>
    <dgm:cxn modelId="{2C82C87A-9C69-48A2-B476-2211D94D4EED}" srcId="{3FEC147B-B7C0-457B-9E70-BDFF56BA6FB4}" destId="{CDD2F071-EB0B-4645-8199-870A9D4A7AD3}" srcOrd="0" destOrd="0" parTransId="{BC99E91B-4C73-47BC-8771-8801D6C0ED8B}" sibTransId="{3A9ADDC7-9ADE-456F-8F93-06CDEEE297AC}"/>
    <dgm:cxn modelId="{6DB37A83-FAE5-4E0B-BDA0-F190516242EC}" type="presOf" srcId="{CDD2F071-EB0B-4645-8199-870A9D4A7AD3}" destId="{971B078B-BF29-438E-B0F4-AFB6A0D2E5B1}" srcOrd="0" destOrd="0" presId="urn:microsoft.com/office/officeart/2005/8/layout/vList2"/>
    <dgm:cxn modelId="{9E0C1E85-3DCE-4078-A6C6-181238BE49EB}" srcId="{3C066342-6DE5-41E6-9248-9ABBBCDB54DE}" destId="{3FEC147B-B7C0-457B-9E70-BDFF56BA6FB4}" srcOrd="0" destOrd="0" parTransId="{EF8CE176-AFC0-4F92-BCCE-C96BC87A345C}" sibTransId="{70C44DDB-A5D6-4C1F-BCF0-EB927B0CCB62}"/>
    <dgm:cxn modelId="{1A5254B0-5725-4800-887D-1DEA71B2496B}" srcId="{3C066342-6DE5-41E6-9248-9ABBBCDB54DE}" destId="{4935B62D-2B25-44CC-A39B-EF768E013A03}" srcOrd="1" destOrd="0" parTransId="{5AD4A4AC-A96A-4816-94D8-4B0A6769E102}" sibTransId="{BE00E6C3-E5D9-4346-8973-9BE89A1ADA73}"/>
    <dgm:cxn modelId="{969A34C9-BA06-4ACA-8403-81DC673488A7}" type="presOf" srcId="{ABD7B71A-D4F2-478C-BD2B-3D8FDB031098}" destId="{322EB4E4-47D6-4AC7-B9B5-E76DF874E357}" srcOrd="0" destOrd="0" presId="urn:microsoft.com/office/officeart/2005/8/layout/vList2"/>
    <dgm:cxn modelId="{BD61203E-7DB6-4F7E-8505-A6997467C8D9}" type="presParOf" srcId="{4590341F-4AC2-4A25-8B18-71E013F4F348}" destId="{1FBFB44A-AA52-48DF-A08A-18647149C84C}" srcOrd="0" destOrd="0" presId="urn:microsoft.com/office/officeart/2005/8/layout/vList2"/>
    <dgm:cxn modelId="{3F9CF043-F0C3-4DDE-9E64-5A48AAEC3EA9}" type="presParOf" srcId="{4590341F-4AC2-4A25-8B18-71E013F4F348}" destId="{971B078B-BF29-438E-B0F4-AFB6A0D2E5B1}" srcOrd="1" destOrd="0" presId="urn:microsoft.com/office/officeart/2005/8/layout/vList2"/>
    <dgm:cxn modelId="{80618A65-4466-4F65-878B-CBB83539C904}" type="presParOf" srcId="{4590341F-4AC2-4A25-8B18-71E013F4F348}" destId="{07737BA4-324E-42D8-8C55-3041C6F01805}" srcOrd="2" destOrd="0" presId="urn:microsoft.com/office/officeart/2005/8/layout/vList2"/>
    <dgm:cxn modelId="{5884FC09-243B-44D6-B578-85CF9DFB872E}" type="presParOf" srcId="{4590341F-4AC2-4A25-8B18-71E013F4F348}" destId="{322EB4E4-47D6-4AC7-B9B5-E76DF874E357}"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BFB44A-AA52-48DF-A08A-18647149C84C}">
      <dsp:nvSpPr>
        <dsp:cNvPr id="0" name=""/>
        <dsp:cNvSpPr/>
      </dsp:nvSpPr>
      <dsp:spPr>
        <a:xfrm>
          <a:off x="0" y="50173"/>
          <a:ext cx="6912768" cy="704339"/>
        </a:xfrm>
        <a:prstGeom prst="roundRect">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sz="2800" kern="1200" dirty="0"/>
            <a:t>正向解析</a:t>
          </a:r>
          <a:endParaRPr lang="zh-CN" altLang="en-US" sz="2800" kern="1200" dirty="0"/>
        </a:p>
      </dsp:txBody>
      <dsp:txXfrm>
        <a:off x="34383" y="84556"/>
        <a:ext cx="6844002" cy="635573"/>
      </dsp:txXfrm>
    </dsp:sp>
    <dsp:sp modelId="{971B078B-BF29-438E-B0F4-AFB6A0D2E5B1}">
      <dsp:nvSpPr>
        <dsp:cNvPr id="0" name=""/>
        <dsp:cNvSpPr/>
      </dsp:nvSpPr>
      <dsp:spPr>
        <a:xfrm>
          <a:off x="0" y="754513"/>
          <a:ext cx="6912768" cy="565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480" tIns="35560" rIns="199136" bIns="35560" numCol="1" spcCol="1270" anchor="t" anchorCtr="0">
          <a:noAutofit/>
        </a:bodyPr>
        <a:lstStyle/>
        <a:p>
          <a:pPr marL="228600" lvl="1" indent="-228600" algn="l" defTabSz="977900">
            <a:lnSpc>
              <a:spcPct val="150000"/>
            </a:lnSpc>
            <a:spcBef>
              <a:spcPct val="0"/>
            </a:spcBef>
            <a:spcAft>
              <a:spcPct val="20000"/>
            </a:spcAft>
            <a:buChar char="•"/>
          </a:pPr>
          <a:r>
            <a:rPr lang="zh-CN" sz="2200" kern="1200" dirty="0"/>
            <a:t>正向解析是指域名到</a:t>
          </a:r>
          <a:r>
            <a:rPr lang="en-US" sz="2200" kern="1200" dirty="0"/>
            <a:t>IP</a:t>
          </a:r>
          <a:r>
            <a:rPr lang="zh-CN" sz="2200" kern="1200" dirty="0"/>
            <a:t>地址的解析过程。</a:t>
          </a:r>
          <a:endParaRPr lang="zh-CN" altLang="en-US" sz="2200" kern="1200" dirty="0"/>
        </a:p>
      </dsp:txBody>
      <dsp:txXfrm>
        <a:off x="0" y="754513"/>
        <a:ext cx="6912768" cy="565110"/>
      </dsp:txXfrm>
    </dsp:sp>
    <dsp:sp modelId="{07737BA4-324E-42D8-8C55-3041C6F01805}">
      <dsp:nvSpPr>
        <dsp:cNvPr id="0" name=""/>
        <dsp:cNvSpPr/>
      </dsp:nvSpPr>
      <dsp:spPr>
        <a:xfrm>
          <a:off x="0" y="1319623"/>
          <a:ext cx="6912768" cy="704339"/>
        </a:xfrm>
        <a:prstGeom prst="roundRect">
          <a:avLst/>
        </a:prstGeom>
        <a:solidFill>
          <a:schemeClr val="accent1">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sz="2800" kern="1200" dirty="0"/>
            <a:t>反向解析</a:t>
          </a:r>
          <a:endParaRPr lang="zh-CN" altLang="en-US" sz="2800" kern="1200" dirty="0"/>
        </a:p>
      </dsp:txBody>
      <dsp:txXfrm>
        <a:off x="34383" y="1354006"/>
        <a:ext cx="6844002" cy="635573"/>
      </dsp:txXfrm>
    </dsp:sp>
    <dsp:sp modelId="{322EB4E4-47D6-4AC7-B9B5-E76DF874E357}">
      <dsp:nvSpPr>
        <dsp:cNvPr id="0" name=""/>
        <dsp:cNvSpPr/>
      </dsp:nvSpPr>
      <dsp:spPr>
        <a:xfrm>
          <a:off x="0" y="2023963"/>
          <a:ext cx="6912768" cy="1130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480" tIns="35560" rIns="199136" bIns="35560" numCol="1" spcCol="1270" anchor="t" anchorCtr="0">
          <a:noAutofit/>
        </a:bodyPr>
        <a:lstStyle/>
        <a:p>
          <a:pPr marL="228600" lvl="1" indent="-228600" algn="l" defTabSz="977900">
            <a:lnSpc>
              <a:spcPct val="150000"/>
            </a:lnSpc>
            <a:spcBef>
              <a:spcPct val="0"/>
            </a:spcBef>
            <a:spcAft>
              <a:spcPct val="20000"/>
            </a:spcAft>
            <a:buChar char="•"/>
          </a:pPr>
          <a:r>
            <a:rPr lang="zh-CN" sz="2200" kern="1200" dirty="0"/>
            <a:t>反向解析是指从</a:t>
          </a:r>
          <a:r>
            <a:rPr lang="en-US" sz="2200" kern="1200" dirty="0"/>
            <a:t>IP</a:t>
          </a:r>
          <a:r>
            <a:rPr lang="zh-CN" sz="2200" kern="1200" dirty="0"/>
            <a:t>地址到域名的解析过程。反向解析的作用是为服务器的身份验证。</a:t>
          </a:r>
          <a:endParaRPr lang="zh-CN" altLang="en-US" sz="2200" kern="1200" dirty="0"/>
        </a:p>
      </dsp:txBody>
      <dsp:txXfrm>
        <a:off x="0" y="2023963"/>
        <a:ext cx="6912768" cy="11302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BFB44A-AA52-48DF-A08A-18647149C84C}">
      <dsp:nvSpPr>
        <dsp:cNvPr id="0" name=""/>
        <dsp:cNvSpPr/>
      </dsp:nvSpPr>
      <dsp:spPr>
        <a:xfrm>
          <a:off x="0" y="332728"/>
          <a:ext cx="7596844" cy="704339"/>
        </a:xfrm>
        <a:prstGeom prst="roundRect">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静态分配</a:t>
          </a:r>
        </a:p>
      </dsp:txBody>
      <dsp:txXfrm>
        <a:off x="34383" y="367111"/>
        <a:ext cx="7528078" cy="635573"/>
      </dsp:txXfrm>
    </dsp:sp>
    <dsp:sp modelId="{971B078B-BF29-438E-B0F4-AFB6A0D2E5B1}">
      <dsp:nvSpPr>
        <dsp:cNvPr id="0" name=""/>
        <dsp:cNvSpPr/>
      </dsp:nvSpPr>
      <dsp:spPr>
        <a:xfrm>
          <a:off x="0" y="1037068"/>
          <a:ext cx="7596844" cy="565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200" tIns="35560" rIns="199136" bIns="35560" numCol="1" spcCol="1270" anchor="t" anchorCtr="0">
          <a:noAutofit/>
        </a:bodyPr>
        <a:lstStyle/>
        <a:p>
          <a:pPr marL="228600" lvl="1" indent="-228600" algn="l" defTabSz="977900">
            <a:lnSpc>
              <a:spcPct val="150000"/>
            </a:lnSpc>
            <a:spcBef>
              <a:spcPct val="0"/>
            </a:spcBef>
            <a:spcAft>
              <a:spcPct val="20000"/>
            </a:spcAft>
            <a:buChar char="•"/>
          </a:pPr>
          <a:r>
            <a:rPr lang="zh-CN" sz="2200" kern="1200" dirty="0"/>
            <a:t>手动添加</a:t>
          </a:r>
          <a:r>
            <a:rPr lang="en-US" sz="2200" kern="1200" dirty="0"/>
            <a:t>IP</a:t>
          </a:r>
          <a:r>
            <a:rPr lang="zh-CN" sz="2200" kern="1200" dirty="0"/>
            <a:t>地址，设置的</a:t>
          </a:r>
          <a:r>
            <a:rPr lang="en-US" sz="2200" kern="1200" dirty="0"/>
            <a:t>IP</a:t>
          </a:r>
          <a:r>
            <a:rPr lang="zh-CN" sz="2200" kern="1200" dirty="0"/>
            <a:t>地址固定不变，即静态</a:t>
          </a:r>
          <a:r>
            <a:rPr lang="en-US" sz="2200" kern="1200" dirty="0"/>
            <a:t>IP</a:t>
          </a:r>
          <a:r>
            <a:rPr lang="zh-CN" sz="2200" kern="1200" dirty="0"/>
            <a:t>地址。</a:t>
          </a:r>
          <a:endParaRPr lang="zh-CN" altLang="en-US" sz="2200" kern="1200" dirty="0"/>
        </a:p>
      </dsp:txBody>
      <dsp:txXfrm>
        <a:off x="0" y="1037068"/>
        <a:ext cx="7596844" cy="565110"/>
      </dsp:txXfrm>
    </dsp:sp>
    <dsp:sp modelId="{07737BA4-324E-42D8-8C55-3041C6F01805}">
      <dsp:nvSpPr>
        <dsp:cNvPr id="0" name=""/>
        <dsp:cNvSpPr/>
      </dsp:nvSpPr>
      <dsp:spPr>
        <a:xfrm>
          <a:off x="0" y="1602178"/>
          <a:ext cx="7596844" cy="704339"/>
        </a:xfrm>
        <a:prstGeom prst="roundRect">
          <a:avLst/>
        </a:prstGeom>
        <a:solidFill>
          <a:schemeClr val="accent1">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动态分配</a:t>
          </a:r>
        </a:p>
      </dsp:txBody>
      <dsp:txXfrm>
        <a:off x="34383" y="1636561"/>
        <a:ext cx="7528078" cy="635573"/>
      </dsp:txXfrm>
    </dsp:sp>
    <dsp:sp modelId="{322EB4E4-47D6-4AC7-B9B5-E76DF874E357}">
      <dsp:nvSpPr>
        <dsp:cNvPr id="0" name=""/>
        <dsp:cNvSpPr/>
      </dsp:nvSpPr>
      <dsp:spPr>
        <a:xfrm>
          <a:off x="0" y="2306518"/>
          <a:ext cx="7596844" cy="565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200" tIns="35560" rIns="199136" bIns="35560" numCol="1" spcCol="1270" anchor="t" anchorCtr="0">
          <a:noAutofit/>
        </a:bodyPr>
        <a:lstStyle/>
        <a:p>
          <a:pPr marL="228600" lvl="1" indent="-228600" algn="l" defTabSz="977900">
            <a:lnSpc>
              <a:spcPct val="150000"/>
            </a:lnSpc>
            <a:spcBef>
              <a:spcPct val="0"/>
            </a:spcBef>
            <a:spcAft>
              <a:spcPct val="20000"/>
            </a:spcAft>
            <a:buChar char="•"/>
          </a:pPr>
          <a:r>
            <a:rPr lang="en-US" sz="2200" kern="1200" dirty="0"/>
            <a:t>DHCP</a:t>
          </a:r>
          <a:r>
            <a:rPr lang="zh-CN" sz="2200" kern="1200" dirty="0"/>
            <a:t>服务器自动分配</a:t>
          </a:r>
          <a:r>
            <a:rPr lang="en-US" sz="2200" kern="1200" dirty="0"/>
            <a:t>IP</a:t>
          </a:r>
          <a:r>
            <a:rPr lang="zh-CN" sz="2200" kern="1200" dirty="0"/>
            <a:t>地址，即动态</a:t>
          </a:r>
          <a:r>
            <a:rPr lang="en-US" sz="2200" kern="1200" dirty="0"/>
            <a:t>IP</a:t>
          </a:r>
          <a:r>
            <a:rPr lang="zh-CN" sz="2200" kern="1200" dirty="0"/>
            <a:t>地址。</a:t>
          </a:r>
          <a:endParaRPr lang="zh-CN" altLang="en-US" sz="2200" kern="1200" dirty="0"/>
        </a:p>
      </dsp:txBody>
      <dsp:txXfrm>
        <a:off x="0" y="2306518"/>
        <a:ext cx="7596844" cy="56511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A15BE3-5A4F-4698-9C17-36560A6CC627}" type="datetimeFigureOut">
              <a:rPr lang="zh-CN" altLang="en-US" smtClean="0"/>
              <a:pPr/>
              <a:t>2023-04-22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ABDA4-9D8D-424B-98AF-F9FAEF4E80D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034" rtl="0" eaLnBrk="1" latinLnBrk="0" hangingPunct="1">
      <a:defRPr sz="1200" kern="1200">
        <a:solidFill>
          <a:schemeClr val="tx1"/>
        </a:solidFill>
        <a:latin typeface="+mn-lt"/>
        <a:ea typeface="+mn-ea"/>
        <a:cs typeface="+mn-cs"/>
      </a:defRPr>
    </a:lvl1pPr>
    <a:lvl2pPr marL="457017" algn="l" defTabSz="914034" rtl="0" eaLnBrk="1" latinLnBrk="0" hangingPunct="1">
      <a:defRPr sz="1200" kern="1200">
        <a:solidFill>
          <a:schemeClr val="tx1"/>
        </a:solidFill>
        <a:latin typeface="+mn-lt"/>
        <a:ea typeface="+mn-ea"/>
        <a:cs typeface="+mn-cs"/>
      </a:defRPr>
    </a:lvl2pPr>
    <a:lvl3pPr marL="914034" algn="l" defTabSz="914034" rtl="0" eaLnBrk="1" latinLnBrk="0" hangingPunct="1">
      <a:defRPr sz="1200" kern="1200">
        <a:solidFill>
          <a:schemeClr val="tx1"/>
        </a:solidFill>
        <a:latin typeface="+mn-lt"/>
        <a:ea typeface="+mn-ea"/>
        <a:cs typeface="+mn-cs"/>
      </a:defRPr>
    </a:lvl3pPr>
    <a:lvl4pPr marL="1371051" algn="l" defTabSz="914034" rtl="0" eaLnBrk="1" latinLnBrk="0" hangingPunct="1">
      <a:defRPr sz="1200" kern="1200">
        <a:solidFill>
          <a:schemeClr val="tx1"/>
        </a:solidFill>
        <a:latin typeface="+mn-lt"/>
        <a:ea typeface="+mn-ea"/>
        <a:cs typeface="+mn-cs"/>
      </a:defRPr>
    </a:lvl4pPr>
    <a:lvl5pPr marL="1828068" algn="l" defTabSz="914034" rtl="0" eaLnBrk="1" latinLnBrk="0" hangingPunct="1">
      <a:defRPr sz="1200" kern="1200">
        <a:solidFill>
          <a:schemeClr val="tx1"/>
        </a:solidFill>
        <a:latin typeface="+mn-lt"/>
        <a:ea typeface="+mn-ea"/>
        <a:cs typeface="+mn-cs"/>
      </a:defRPr>
    </a:lvl5pPr>
    <a:lvl6pPr marL="2285086" algn="l" defTabSz="914034" rtl="0" eaLnBrk="1" latinLnBrk="0" hangingPunct="1">
      <a:defRPr sz="1200" kern="1200">
        <a:solidFill>
          <a:schemeClr val="tx1"/>
        </a:solidFill>
        <a:latin typeface="+mn-lt"/>
        <a:ea typeface="+mn-ea"/>
        <a:cs typeface="+mn-cs"/>
      </a:defRPr>
    </a:lvl6pPr>
    <a:lvl7pPr marL="2742103" algn="l" defTabSz="914034" rtl="0" eaLnBrk="1" latinLnBrk="0" hangingPunct="1">
      <a:defRPr sz="1200" kern="1200">
        <a:solidFill>
          <a:schemeClr val="tx1"/>
        </a:solidFill>
        <a:latin typeface="+mn-lt"/>
        <a:ea typeface="+mn-ea"/>
        <a:cs typeface="+mn-cs"/>
      </a:defRPr>
    </a:lvl7pPr>
    <a:lvl8pPr marL="3199120" algn="l" defTabSz="914034" rtl="0" eaLnBrk="1" latinLnBrk="0" hangingPunct="1">
      <a:defRPr sz="1200" kern="1200">
        <a:solidFill>
          <a:schemeClr val="tx1"/>
        </a:solidFill>
        <a:latin typeface="+mn-lt"/>
        <a:ea typeface="+mn-ea"/>
        <a:cs typeface="+mn-cs"/>
      </a:defRPr>
    </a:lvl8pPr>
    <a:lvl9pPr marL="3656137" algn="l" defTabSz="91403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a:t>
            </a:fld>
            <a:endParaRPr lang="zh-CN" altLang="en-US"/>
          </a:p>
        </p:txBody>
      </p:sp>
    </p:spTree>
    <p:extLst>
      <p:ext uri="{BB962C8B-B14F-4D97-AF65-F5344CB8AC3E}">
        <p14:creationId xmlns:p14="http://schemas.microsoft.com/office/powerpoint/2010/main" val="2301541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30</a:t>
            </a:fld>
            <a:endParaRPr lang="zh-CN" altLang="en-US"/>
          </a:p>
        </p:txBody>
      </p:sp>
    </p:spTree>
    <p:extLst>
      <p:ext uri="{BB962C8B-B14F-4D97-AF65-F5344CB8AC3E}">
        <p14:creationId xmlns:p14="http://schemas.microsoft.com/office/powerpoint/2010/main" val="3942836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31</a:t>
            </a:fld>
            <a:endParaRPr lang="zh-CN" altLang="en-US"/>
          </a:p>
        </p:txBody>
      </p:sp>
    </p:spTree>
    <p:extLst>
      <p:ext uri="{BB962C8B-B14F-4D97-AF65-F5344CB8AC3E}">
        <p14:creationId xmlns:p14="http://schemas.microsoft.com/office/powerpoint/2010/main" val="1840419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32</a:t>
            </a:fld>
            <a:endParaRPr lang="zh-CN" altLang="en-US" dirty="0">
              <a:solidFill>
                <a:prstClr val="black"/>
              </a:solidFill>
            </a:endParaRPr>
          </a:p>
        </p:txBody>
      </p:sp>
    </p:spTree>
    <p:extLst>
      <p:ext uri="{BB962C8B-B14F-4D97-AF65-F5344CB8AC3E}">
        <p14:creationId xmlns:p14="http://schemas.microsoft.com/office/powerpoint/2010/main" val="2737533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33</a:t>
            </a:fld>
            <a:endParaRPr lang="zh-CN" altLang="en-US"/>
          </a:p>
        </p:txBody>
      </p:sp>
    </p:spTree>
    <p:extLst>
      <p:ext uri="{BB962C8B-B14F-4D97-AF65-F5344CB8AC3E}">
        <p14:creationId xmlns:p14="http://schemas.microsoft.com/office/powerpoint/2010/main" val="316971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40</a:t>
            </a:fld>
            <a:endParaRPr lang="zh-CN" altLang="en-US"/>
          </a:p>
        </p:txBody>
      </p:sp>
    </p:spTree>
    <p:extLst>
      <p:ext uri="{BB962C8B-B14F-4D97-AF65-F5344CB8AC3E}">
        <p14:creationId xmlns:p14="http://schemas.microsoft.com/office/powerpoint/2010/main" val="627192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42</a:t>
            </a:fld>
            <a:endParaRPr lang="zh-CN" altLang="en-US"/>
          </a:p>
        </p:txBody>
      </p:sp>
    </p:spTree>
    <p:extLst>
      <p:ext uri="{BB962C8B-B14F-4D97-AF65-F5344CB8AC3E}">
        <p14:creationId xmlns:p14="http://schemas.microsoft.com/office/powerpoint/2010/main" val="531253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49</a:t>
            </a:fld>
            <a:endParaRPr lang="zh-CN" altLang="en-US"/>
          </a:p>
        </p:txBody>
      </p:sp>
    </p:spTree>
    <p:extLst>
      <p:ext uri="{BB962C8B-B14F-4D97-AF65-F5344CB8AC3E}">
        <p14:creationId xmlns:p14="http://schemas.microsoft.com/office/powerpoint/2010/main" val="1207873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50</a:t>
            </a:fld>
            <a:endParaRPr lang="zh-CN" altLang="en-US"/>
          </a:p>
        </p:txBody>
      </p:sp>
    </p:spTree>
    <p:extLst>
      <p:ext uri="{BB962C8B-B14F-4D97-AF65-F5344CB8AC3E}">
        <p14:creationId xmlns:p14="http://schemas.microsoft.com/office/powerpoint/2010/main" val="35599378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51</a:t>
            </a:fld>
            <a:endParaRPr lang="zh-CN" altLang="en-US"/>
          </a:p>
        </p:txBody>
      </p:sp>
    </p:spTree>
    <p:extLst>
      <p:ext uri="{BB962C8B-B14F-4D97-AF65-F5344CB8AC3E}">
        <p14:creationId xmlns:p14="http://schemas.microsoft.com/office/powerpoint/2010/main" val="18038817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52</a:t>
            </a:fld>
            <a:endParaRPr lang="zh-CN" altLang="en-US" dirty="0">
              <a:solidFill>
                <a:prstClr val="black"/>
              </a:solidFill>
            </a:endParaRPr>
          </a:p>
        </p:txBody>
      </p:sp>
    </p:spTree>
    <p:extLst>
      <p:ext uri="{BB962C8B-B14F-4D97-AF65-F5344CB8AC3E}">
        <p14:creationId xmlns:p14="http://schemas.microsoft.com/office/powerpoint/2010/main" val="1686436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a:t>
            </a:fld>
            <a:endParaRPr lang="zh-CN" altLang="en-US"/>
          </a:p>
        </p:txBody>
      </p:sp>
    </p:spTree>
    <p:extLst>
      <p:ext uri="{BB962C8B-B14F-4D97-AF65-F5344CB8AC3E}">
        <p14:creationId xmlns:p14="http://schemas.microsoft.com/office/powerpoint/2010/main" val="1350769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53</a:t>
            </a:fld>
            <a:endParaRPr lang="zh-CN" altLang="en-US"/>
          </a:p>
        </p:txBody>
      </p:sp>
    </p:spTree>
    <p:extLst>
      <p:ext uri="{BB962C8B-B14F-4D97-AF65-F5344CB8AC3E}">
        <p14:creationId xmlns:p14="http://schemas.microsoft.com/office/powerpoint/2010/main" val="11816021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58</a:t>
            </a:fld>
            <a:endParaRPr lang="zh-CN" altLang="en-US"/>
          </a:p>
        </p:txBody>
      </p:sp>
    </p:spTree>
    <p:extLst>
      <p:ext uri="{BB962C8B-B14F-4D97-AF65-F5344CB8AC3E}">
        <p14:creationId xmlns:p14="http://schemas.microsoft.com/office/powerpoint/2010/main" val="33733814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60</a:t>
            </a:fld>
            <a:endParaRPr lang="zh-CN" altLang="en-US"/>
          </a:p>
        </p:txBody>
      </p:sp>
    </p:spTree>
    <p:extLst>
      <p:ext uri="{BB962C8B-B14F-4D97-AF65-F5344CB8AC3E}">
        <p14:creationId xmlns:p14="http://schemas.microsoft.com/office/powerpoint/2010/main" val="27940359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67</a:t>
            </a:fld>
            <a:endParaRPr lang="zh-CN" altLang="en-US"/>
          </a:p>
        </p:txBody>
      </p:sp>
    </p:spTree>
    <p:extLst>
      <p:ext uri="{BB962C8B-B14F-4D97-AF65-F5344CB8AC3E}">
        <p14:creationId xmlns:p14="http://schemas.microsoft.com/office/powerpoint/2010/main" val="38635937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76</a:t>
            </a:fld>
            <a:endParaRPr lang="zh-CN" altLang="en-US"/>
          </a:p>
        </p:txBody>
      </p:sp>
    </p:spTree>
    <p:extLst>
      <p:ext uri="{BB962C8B-B14F-4D97-AF65-F5344CB8AC3E}">
        <p14:creationId xmlns:p14="http://schemas.microsoft.com/office/powerpoint/2010/main" val="4041311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5</a:t>
            </a:fld>
            <a:endParaRPr lang="zh-CN" altLang="en-US" dirty="0">
              <a:solidFill>
                <a:prstClr val="black"/>
              </a:solidFill>
            </a:endParaRPr>
          </a:p>
        </p:txBody>
      </p:sp>
    </p:spTree>
    <p:extLst>
      <p:ext uri="{BB962C8B-B14F-4D97-AF65-F5344CB8AC3E}">
        <p14:creationId xmlns:p14="http://schemas.microsoft.com/office/powerpoint/2010/main" val="3301711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29</a:t>
            </a:fld>
            <a:endParaRPr lang="zh-CN" altLang="en-US"/>
          </a:p>
        </p:txBody>
      </p:sp>
    </p:spTree>
    <p:extLst>
      <p:ext uri="{BB962C8B-B14F-4D97-AF65-F5344CB8AC3E}">
        <p14:creationId xmlns:p14="http://schemas.microsoft.com/office/powerpoint/2010/main" val="4185740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599"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599"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任务分析</a:t>
            </a:r>
          </a:p>
        </p:txBody>
      </p:sp>
    </p:spTree>
    <p:extLst>
      <p:ext uri="{BB962C8B-B14F-4D97-AF65-F5344CB8AC3E}">
        <p14:creationId xmlns:p14="http://schemas.microsoft.com/office/powerpoint/2010/main" val="88775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任务实施</a:t>
            </a:r>
          </a:p>
        </p:txBody>
      </p:sp>
    </p:spTree>
    <p:extLst>
      <p:ext uri="{BB962C8B-B14F-4D97-AF65-F5344CB8AC3E}">
        <p14:creationId xmlns:p14="http://schemas.microsoft.com/office/powerpoint/2010/main" val="532720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9"/>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7"/>
            <a:ext cx="3008313" cy="351829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3"/>
            <a:ext cx="5486400" cy="3086100"/>
          </a:xfrm>
        </p:spPr>
        <p:txBody>
          <a:bodyPr/>
          <a:lstStyle>
            <a:lvl1pPr marL="0" indent="0">
              <a:buNone/>
              <a:defRPr sz="3200"/>
            </a:lvl1pPr>
            <a:lvl2pPr marL="457200" indent="0">
              <a:buNone/>
              <a:defRPr sz="2800"/>
            </a:lvl2pPr>
            <a:lvl3pPr marL="914400" indent="0">
              <a:buNone/>
              <a:defRPr sz="2400"/>
            </a:lvl3pPr>
            <a:lvl4pPr marL="1371599"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599"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descr="L:\下载\清新树叶装饰标签矢量素材\56f33ebe31d64.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a:xfrm>
            <a:off x="1" y="160227"/>
            <a:ext cx="467291"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6" y="196220"/>
            <a:ext cx="2190351" cy="315378"/>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 name="文本框 38"/>
          <p:cNvSpPr txBox="1"/>
          <p:nvPr userDrawn="1"/>
        </p:nvSpPr>
        <p:spPr>
          <a:xfrm>
            <a:off x="2879813" y="304200"/>
            <a:ext cx="2039271" cy="207689"/>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207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936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441"/>
            <a:ext cx="8229600" cy="857514"/>
          </a:xfrm>
        </p:spPr>
        <p:txBody>
          <a:bodyPr/>
          <a:lstStyle/>
          <a:p>
            <a:r>
              <a:rPr lang="zh-CN" altLang="en-US"/>
              <a:t>单击此处编辑母版标题样式</a:t>
            </a:r>
          </a:p>
        </p:txBody>
      </p:sp>
      <p:sp>
        <p:nvSpPr>
          <p:cNvPr id="3" name="内容占位符 2"/>
          <p:cNvSpPr>
            <a:spLocks noGrp="1"/>
          </p:cNvSpPr>
          <p:nvPr>
            <p:ph sz="half" idx="1"/>
          </p:nvPr>
        </p:nvSpPr>
        <p:spPr>
          <a:xfrm>
            <a:off x="457200" y="1200522"/>
            <a:ext cx="4038600" cy="33935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520"/>
            <a:ext cx="4038600" cy="16197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2719"/>
            <a:ext cx="4038600" cy="162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4069443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2023-04-22</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971357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710"/>
            <a:ext cx="1292662" cy="300082"/>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548"/>
            <a:ext cx="2562232" cy="346249"/>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713957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5"/>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599"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599"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1" y="1151334"/>
            <a:ext cx="4040188"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4"/>
            <a:ext cx="4041775"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8"/>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7691BD-859C-4763-B75E-4E3F739C1809}" type="datetimeFigureOut">
              <a:rPr lang="zh-CN" altLang="en-US" smtClean="0"/>
              <a:pPr/>
              <a:t>2023-04-22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任务导入</a:t>
            </a:r>
          </a:p>
        </p:txBody>
      </p:sp>
    </p:spTree>
    <p:extLst>
      <p:ext uri="{BB962C8B-B14F-4D97-AF65-F5344CB8AC3E}">
        <p14:creationId xmlns:p14="http://schemas.microsoft.com/office/powerpoint/2010/main" val="4058383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2023-04-22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相关知识</a:t>
            </a:r>
          </a:p>
        </p:txBody>
      </p:sp>
    </p:spTree>
    <p:extLst>
      <p:ext uri="{BB962C8B-B14F-4D97-AF65-F5344CB8AC3E}">
        <p14:creationId xmlns:p14="http://schemas.microsoft.com/office/powerpoint/2010/main" val="31508902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0"/>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3"/>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fld id="{B17691BD-859C-4763-B75E-4E3F739C1809}" type="datetimeFigureOut">
              <a:rPr lang="zh-CN" altLang="en-US" smtClean="0"/>
              <a:pPr/>
              <a:t>2023-04-22</a:t>
            </a:fld>
            <a:endParaRPr lang="zh-CN" altLang="en-US"/>
          </a:p>
        </p:txBody>
      </p:sp>
      <p:sp>
        <p:nvSpPr>
          <p:cNvPr id="5" name="页脚占位符 4"/>
          <p:cNvSpPr>
            <a:spLocks noGrp="1"/>
          </p:cNvSpPr>
          <p:nvPr>
            <p:ph type="ftr" sz="quarter" idx="3"/>
          </p:nvPr>
        </p:nvSpPr>
        <p:spPr>
          <a:xfrm>
            <a:off x="3124200" y="4767263"/>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fld id="{4A5096FA-8040-43AE-9781-056B1336D1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0" r:id="rId16"/>
    <p:sldLayoutId id="2147483666" r:id="rId17"/>
    <p:sldLayoutId id="2147483667" r:id="rId18"/>
    <p:sldLayoutId id="2147483668" r:id="rId19"/>
    <p:sldLayoutId id="2147483669" r:id="rId20"/>
    <p:sldLayoutId id="2147483670" r:id="rId2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99"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599"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599"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slideLayout" Target="../slideLayouts/slideLayout7.xml"/><Relationship Id="rId4" Type="http://schemas.openxmlformats.org/officeDocument/2006/relationships/tags" Target="../tags/tag3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7.xml"/><Relationship Id="rId1" Type="http://schemas.openxmlformats.org/officeDocument/2006/relationships/tags" Target="../tags/tag34.xml"/><Relationship Id="rId4" Type="http://schemas.openxmlformats.org/officeDocument/2006/relationships/image" Target="../media/image29.png"/></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6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7.xml"/><Relationship Id="rId1" Type="http://schemas.openxmlformats.org/officeDocument/2006/relationships/tags" Target="../tags/tag39.xml"/><Relationship Id="rId4" Type="http://schemas.openxmlformats.org/officeDocument/2006/relationships/image" Target="../media/image35.png"/></Relationships>
</file>

<file path=ppt/slides/_rels/slide6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7.xml"/><Relationship Id="rId1" Type="http://schemas.openxmlformats.org/officeDocument/2006/relationships/tags" Target="../tags/tag40.xml"/><Relationship Id="rId4" Type="http://schemas.openxmlformats.org/officeDocument/2006/relationships/image" Target="../media/image37.png"/></Relationships>
</file>

<file path=ppt/slides/_rels/slide6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tags" Target="../tags/tag41.xml"/><Relationship Id="rId4" Type="http://schemas.openxmlformats.org/officeDocument/2006/relationships/image" Target="../media/image39.png"/></Relationships>
</file>

<file path=ppt/slides/_rels/slide6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7.xml"/><Relationship Id="rId1" Type="http://schemas.openxmlformats.org/officeDocument/2006/relationships/tags" Target="../tags/tag4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slideLayout" Target="../slideLayouts/slideLayout7.xml"/><Relationship Id="rId4" Type="http://schemas.openxmlformats.org/officeDocument/2006/relationships/tags" Target="../tags/tag46.xml"/></Relationships>
</file>

<file path=ppt/slides/_rels/slide7.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18" Type="http://schemas.openxmlformats.org/officeDocument/2006/relationships/tags" Target="../tags/tag64.xml"/><Relationship Id="rId3" Type="http://schemas.openxmlformats.org/officeDocument/2006/relationships/tags" Target="../tags/tag49.xml"/><Relationship Id="rId21" Type="http://schemas.openxmlformats.org/officeDocument/2006/relationships/tags" Target="../tags/tag67.xml"/><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tags" Target="../tags/tag63.xml"/><Relationship Id="rId2" Type="http://schemas.openxmlformats.org/officeDocument/2006/relationships/tags" Target="../tags/tag48.xml"/><Relationship Id="rId16" Type="http://schemas.openxmlformats.org/officeDocument/2006/relationships/tags" Target="../tags/tag62.xml"/><Relationship Id="rId20" Type="http://schemas.openxmlformats.org/officeDocument/2006/relationships/tags" Target="../tags/tag66.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tags" Target="../tags/tag61.xml"/><Relationship Id="rId10" Type="http://schemas.openxmlformats.org/officeDocument/2006/relationships/tags" Target="../tags/tag56.xml"/><Relationship Id="rId19" Type="http://schemas.openxmlformats.org/officeDocument/2006/relationships/tags" Target="../tags/tag65.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 Id="rId22"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slideLayout" Target="../slideLayouts/slideLayout7.xml"/><Relationship Id="rId4" Type="http://schemas.openxmlformats.org/officeDocument/2006/relationships/tags" Target="../tags/tag71.xml"/></Relationships>
</file>

<file path=ppt/slides/_rels/slide75.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slideLayout" Target="../slideLayouts/slideLayout7.xml"/><Relationship Id="rId4" Type="http://schemas.openxmlformats.org/officeDocument/2006/relationships/tags" Target="../tags/tag75.xml"/></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slideLayout" Target="../slideLayouts/slideLayout7.xml"/><Relationship Id="rId4"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8" y="3036851"/>
            <a:ext cx="2052228" cy="373444"/>
          </a:xfrm>
          <a:prstGeom prst="rect">
            <a:avLst/>
          </a:prstGeom>
          <a:noFill/>
        </p:spPr>
        <p:txBody>
          <a:bodyPr wrap="square" lIns="65032" tIns="32516" rIns="65032" bIns="32516" rtlCol="0">
            <a:spAutoFit/>
          </a:bodyPr>
          <a:lstStyle/>
          <a:p>
            <a:r>
              <a:rPr kumimoji="1" lang="zh-CN" altLang="en-US" sz="2000" b="1" dirty="0">
                <a:solidFill>
                  <a:srgbClr val="1C6089"/>
                </a:solidFill>
                <a:latin typeface="微软雅黑" panose="020B0503020204020204" pitchFamily="34" charset="-122"/>
                <a:ea typeface="微软雅黑" panose="020B0503020204020204" pitchFamily="34" charset="-122"/>
              </a:rPr>
              <a:t>计算机网络基础</a:t>
            </a:r>
          </a:p>
        </p:txBody>
      </p:sp>
      <p:pic>
        <p:nvPicPr>
          <p:cNvPr id="13" name="图片 12">
            <a:extLst>
              <a:ext uri="{FF2B5EF4-FFF2-40B4-BE49-F238E27FC236}">
                <a16:creationId xmlns:a16="http://schemas.microsoft.com/office/drawing/2014/main"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
        <p:nvSpPr>
          <p:cNvPr id="11" name="文本框 158"/>
          <p:cNvSpPr txBox="1"/>
          <p:nvPr/>
        </p:nvSpPr>
        <p:spPr>
          <a:xfrm>
            <a:off x="4644008" y="2093680"/>
            <a:ext cx="3708411" cy="496554"/>
          </a:xfrm>
          <a:prstGeom prst="rect">
            <a:avLst/>
          </a:prstGeom>
          <a:noFill/>
        </p:spPr>
        <p:txBody>
          <a:bodyPr wrap="square" lIns="65032" tIns="32516" rIns="65032" bIns="32516" rtlCol="0">
            <a:spAutoFit/>
          </a:bodyPr>
          <a:lstStyle/>
          <a:p>
            <a:r>
              <a:rPr kumimoji="1" lang="zh-CN" altLang="en-US" sz="2800" b="1" dirty="0">
                <a:solidFill>
                  <a:schemeClr val="accent1"/>
                </a:solidFill>
                <a:latin typeface="微软雅黑" panose="020B0503020204020204" pitchFamily="34" charset="-122"/>
                <a:ea typeface="微软雅黑" panose="020B0503020204020204" pitchFamily="34" charset="-122"/>
              </a:rPr>
              <a:t>项目</a:t>
            </a:r>
            <a:r>
              <a:rPr kumimoji="1" lang="en-US" altLang="zh-CN" sz="2800" b="1" dirty="0">
                <a:solidFill>
                  <a:schemeClr val="accent1"/>
                </a:solidFill>
                <a:latin typeface="微软雅黑" panose="020B0503020204020204" pitchFamily="34" charset="-122"/>
                <a:ea typeface="微软雅黑" panose="020B0503020204020204" pitchFamily="34" charset="-122"/>
              </a:rPr>
              <a:t>6 </a:t>
            </a:r>
            <a:r>
              <a:rPr kumimoji="1" lang="zh-CN" altLang="en-US" sz="2800" b="1" dirty="0">
                <a:solidFill>
                  <a:schemeClr val="accent1"/>
                </a:solidFill>
                <a:latin typeface="微软雅黑" panose="020B0503020204020204" pitchFamily="34" charset="-122"/>
                <a:ea typeface="微软雅黑" panose="020B0503020204020204" pitchFamily="34" charset="-122"/>
              </a:rPr>
              <a:t>架设网络服务器</a:t>
            </a:r>
          </a:p>
        </p:txBody>
      </p:sp>
      <p:cxnSp>
        <p:nvCxnSpPr>
          <p:cNvPr id="14" name="直接连接符 13"/>
          <p:cNvCxnSpPr/>
          <p:nvPr/>
        </p:nvCxnSpPr>
        <p:spPr>
          <a:xfrm>
            <a:off x="3923929" y="2787774"/>
            <a:ext cx="5220072"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8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par>
                          <p:cTn id="27" fill="hold">
                            <p:stCondLst>
                              <p:cond delay="2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par>
                          <p:cTn id="35" fill="hold">
                            <p:stCondLst>
                              <p:cond delay="325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84732" y="725090"/>
            <a:ext cx="8707748" cy="3185696"/>
            <a:chOff x="1200150" y="1847850"/>
            <a:chExt cx="9867900" cy="1687942"/>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331636" y="1853390"/>
              <a:ext cx="9604929" cy="1682402"/>
            </a:xfrm>
            <a:prstGeom prst="rect">
              <a:avLst/>
            </a:prstGeom>
            <a:noFill/>
          </p:spPr>
          <p:txBody>
            <a:bodyPr wrap="square" rtlCol="0">
              <a:spAutoFit/>
            </a:bodyPr>
            <a:lstStyle/>
            <a:p>
              <a:pPr indent="486000">
                <a:lnSpc>
                  <a:spcPct val="150000"/>
                </a:lnSpc>
              </a:pPr>
              <a:r>
                <a:rPr lang="en-US" altLang="zh-CN" sz="1600" dirty="0">
                  <a:solidFill>
                    <a:schemeClr val="tx1">
                      <a:lumMod val="85000"/>
                      <a:lumOff val="15000"/>
                    </a:schemeClr>
                  </a:solidFill>
                  <a:latin typeface="+mn-ea"/>
                </a:rPr>
                <a:t>Web</a:t>
              </a:r>
              <a:r>
                <a:rPr lang="zh-CN" altLang="en-US" sz="1600" dirty="0">
                  <a:solidFill>
                    <a:schemeClr val="tx1">
                      <a:lumMod val="85000"/>
                      <a:lumOff val="15000"/>
                    </a:schemeClr>
                  </a:solidFill>
                  <a:latin typeface="+mn-ea"/>
                </a:rPr>
                <a:t>服务是网络中应用最为广泛的服务，它支持网站创建、配置和管理，以及其他</a:t>
              </a:r>
              <a:r>
                <a:rPr lang="en-US" altLang="zh-CN" sz="1600" dirty="0">
                  <a:solidFill>
                    <a:schemeClr val="tx1">
                      <a:lumMod val="85000"/>
                      <a:lumOff val="15000"/>
                    </a:schemeClr>
                  </a:solidFill>
                  <a:latin typeface="+mn-ea"/>
                </a:rPr>
                <a:t>Internet</a:t>
              </a:r>
              <a:r>
                <a:rPr lang="zh-CN" altLang="en-US" sz="1600" dirty="0">
                  <a:solidFill>
                    <a:schemeClr val="tx1">
                      <a:lumMod val="85000"/>
                      <a:lumOff val="15000"/>
                    </a:schemeClr>
                  </a:solidFill>
                  <a:latin typeface="+mn-ea"/>
                </a:rPr>
                <a:t>功能。使用</a:t>
              </a:r>
              <a:r>
                <a:rPr lang="en-US" altLang="zh-CN" sz="1600" dirty="0">
                  <a:solidFill>
                    <a:schemeClr val="tx1">
                      <a:lumMod val="85000"/>
                      <a:lumOff val="15000"/>
                    </a:schemeClr>
                  </a:solidFill>
                  <a:latin typeface="+mn-ea"/>
                </a:rPr>
                <a:t>Windows Server 2019</a:t>
              </a:r>
              <a:r>
                <a:rPr lang="zh-CN" altLang="en-US" sz="1600" dirty="0">
                  <a:solidFill>
                    <a:schemeClr val="tx1">
                      <a:lumMod val="85000"/>
                      <a:lumOff val="15000"/>
                    </a:schemeClr>
                  </a:solidFill>
                  <a:latin typeface="+mn-ea"/>
                </a:rPr>
                <a:t>，可以轻松方便地搭建网站，用来发布网站信息等。</a:t>
              </a:r>
            </a:p>
            <a:p>
              <a:pPr indent="486000">
                <a:lnSpc>
                  <a:spcPct val="150000"/>
                </a:lnSpc>
              </a:pPr>
              <a:r>
                <a:rPr lang="zh-CN" altLang="en-US" sz="1600" dirty="0">
                  <a:solidFill>
                    <a:schemeClr val="tx1">
                      <a:lumMod val="85000"/>
                      <a:lumOff val="15000"/>
                    </a:schemeClr>
                  </a:solidFill>
                  <a:latin typeface="+mn-ea"/>
                </a:rPr>
                <a:t>互联网信息服务（</a:t>
              </a:r>
              <a:r>
                <a:rPr lang="en-US" altLang="zh-CN" sz="1600" dirty="0">
                  <a:solidFill>
                    <a:schemeClr val="tx1">
                      <a:lumMod val="85000"/>
                      <a:lumOff val="15000"/>
                    </a:schemeClr>
                  </a:solidFill>
                  <a:latin typeface="+mn-ea"/>
                </a:rPr>
                <a:t>IIS</a:t>
              </a:r>
              <a:r>
                <a:rPr lang="zh-CN" altLang="en-US" sz="1600" dirty="0">
                  <a:solidFill>
                    <a:schemeClr val="tx1">
                      <a:lumMod val="85000"/>
                      <a:lumOff val="15000"/>
                    </a:schemeClr>
                  </a:solidFill>
                  <a:latin typeface="+mn-ea"/>
                </a:rPr>
                <a:t>）是</a:t>
              </a:r>
              <a:r>
                <a:rPr lang="en-US" altLang="zh-CN" sz="1600" dirty="0">
                  <a:solidFill>
                    <a:schemeClr val="tx1">
                      <a:lumMod val="85000"/>
                      <a:lumOff val="15000"/>
                    </a:schemeClr>
                  </a:solidFill>
                  <a:latin typeface="+mn-ea"/>
                </a:rPr>
                <a:t>Windows Server 2019</a:t>
              </a:r>
              <a:r>
                <a:rPr lang="zh-CN" altLang="en-US" sz="1600" dirty="0">
                  <a:solidFill>
                    <a:schemeClr val="tx1">
                      <a:lumMod val="85000"/>
                      <a:lumOff val="15000"/>
                    </a:schemeClr>
                  </a:solidFill>
                  <a:latin typeface="+mn-ea"/>
                </a:rPr>
                <a:t>操作系统集成的服务。</a:t>
              </a:r>
              <a:r>
                <a:rPr lang="en-US" altLang="zh-CN" sz="1600" dirty="0">
                  <a:solidFill>
                    <a:schemeClr val="tx1">
                      <a:lumMod val="85000"/>
                      <a:lumOff val="15000"/>
                    </a:schemeClr>
                  </a:solidFill>
                  <a:latin typeface="+mn-ea"/>
                </a:rPr>
                <a:t>IIS</a:t>
              </a:r>
              <a:r>
                <a:rPr lang="zh-CN" altLang="en-US" sz="1600" dirty="0">
                  <a:solidFill>
                    <a:schemeClr val="tx1">
                      <a:lumMod val="85000"/>
                      <a:lumOff val="15000"/>
                    </a:schemeClr>
                  </a:solidFill>
                  <a:latin typeface="+mn-ea"/>
                </a:rPr>
                <a:t>是一种</a:t>
              </a:r>
              <a:r>
                <a:rPr lang="en-US" altLang="zh-CN" sz="1600" dirty="0">
                  <a:solidFill>
                    <a:schemeClr val="tx1">
                      <a:lumMod val="85000"/>
                      <a:lumOff val="15000"/>
                    </a:schemeClr>
                  </a:solidFill>
                  <a:latin typeface="+mn-ea"/>
                </a:rPr>
                <a:t>Web</a:t>
              </a:r>
              <a:r>
                <a:rPr lang="zh-CN" altLang="en-US" sz="1600" dirty="0">
                  <a:solidFill>
                    <a:schemeClr val="tx1">
                      <a:lumMod val="85000"/>
                      <a:lumOff val="15000"/>
                    </a:schemeClr>
                  </a:solidFill>
                  <a:latin typeface="+mn-ea"/>
                </a:rPr>
                <a:t>服务组件，在默认情况下，</a:t>
              </a:r>
              <a:r>
                <a:rPr lang="en-US" altLang="zh-CN" sz="1600" dirty="0">
                  <a:solidFill>
                    <a:schemeClr val="tx1">
                      <a:lumMod val="85000"/>
                      <a:lumOff val="15000"/>
                    </a:schemeClr>
                  </a:solidFill>
                  <a:latin typeface="+mn-ea"/>
                </a:rPr>
                <a:t>Windows Server 2019</a:t>
              </a:r>
              <a:r>
                <a:rPr lang="zh-CN" altLang="en-US" sz="1600" dirty="0">
                  <a:solidFill>
                    <a:schemeClr val="tx1">
                      <a:lumMod val="85000"/>
                      <a:lumOff val="15000"/>
                    </a:schemeClr>
                  </a:solidFill>
                  <a:latin typeface="+mn-ea"/>
                </a:rPr>
                <a:t>不安装</a:t>
              </a:r>
              <a:r>
                <a:rPr lang="en-US" altLang="zh-CN" sz="1600" dirty="0">
                  <a:solidFill>
                    <a:schemeClr val="tx1">
                      <a:lumMod val="85000"/>
                      <a:lumOff val="15000"/>
                    </a:schemeClr>
                  </a:solidFill>
                  <a:latin typeface="+mn-ea"/>
                </a:rPr>
                <a:t>Web</a:t>
              </a:r>
              <a:r>
                <a:rPr lang="zh-CN" altLang="en-US" sz="1600" dirty="0">
                  <a:solidFill>
                    <a:schemeClr val="tx1">
                      <a:lumMod val="85000"/>
                      <a:lumOff val="15000"/>
                    </a:schemeClr>
                  </a:solidFill>
                  <a:latin typeface="+mn-ea"/>
                </a:rPr>
                <a:t>服务。</a:t>
              </a:r>
            </a:p>
            <a:p>
              <a:pPr indent="486000">
                <a:lnSpc>
                  <a:spcPct val="150000"/>
                </a:lnSpc>
              </a:pPr>
              <a:r>
                <a:rPr lang="zh-CN" altLang="en-US" sz="1600" dirty="0">
                  <a:solidFill>
                    <a:schemeClr val="tx1">
                      <a:lumMod val="85000"/>
                      <a:lumOff val="15000"/>
                    </a:schemeClr>
                  </a:solidFill>
                  <a:latin typeface="+mn-ea"/>
                </a:rPr>
                <a:t>在本任务中，将完成在</a:t>
              </a:r>
              <a:r>
                <a:rPr lang="en-US" altLang="zh-CN" sz="1600" dirty="0">
                  <a:solidFill>
                    <a:schemeClr val="tx1">
                      <a:lumMod val="85000"/>
                      <a:lumOff val="15000"/>
                    </a:schemeClr>
                  </a:solidFill>
                  <a:latin typeface="+mn-ea"/>
                </a:rPr>
                <a:t>Windows Server 2019</a:t>
              </a:r>
              <a:r>
                <a:rPr lang="zh-CN" altLang="en-US" sz="1600" dirty="0">
                  <a:solidFill>
                    <a:schemeClr val="tx1">
                      <a:lumMod val="85000"/>
                      <a:lumOff val="15000"/>
                    </a:schemeClr>
                  </a:solidFill>
                  <a:latin typeface="+mn-ea"/>
                </a:rPr>
                <a:t>操作系统中搭建简单的</a:t>
              </a:r>
              <a:r>
                <a:rPr lang="en-US" altLang="zh-CN" sz="1600" dirty="0">
                  <a:solidFill>
                    <a:schemeClr val="tx1">
                      <a:lumMod val="85000"/>
                      <a:lumOff val="15000"/>
                    </a:schemeClr>
                  </a:solidFill>
                  <a:latin typeface="+mn-ea"/>
                </a:rPr>
                <a:t>Web</a:t>
              </a:r>
              <a:r>
                <a:rPr lang="zh-CN" altLang="en-US" sz="1600" dirty="0">
                  <a:solidFill>
                    <a:schemeClr val="tx1">
                      <a:lumMod val="85000"/>
                      <a:lumOff val="15000"/>
                    </a:schemeClr>
                  </a:solidFill>
                  <a:latin typeface="+mn-ea"/>
                </a:rPr>
                <a:t>服务器，并通过浏览器验证</a:t>
              </a:r>
              <a:r>
                <a:rPr lang="en-US" altLang="zh-CN" sz="1600" dirty="0">
                  <a:solidFill>
                    <a:schemeClr val="tx1">
                      <a:lumMod val="85000"/>
                      <a:lumOff val="15000"/>
                    </a:schemeClr>
                  </a:solidFill>
                  <a:latin typeface="+mn-ea"/>
                </a:rPr>
                <a:t>Web</a:t>
              </a:r>
              <a:r>
                <a:rPr lang="zh-CN" altLang="en-US" sz="1600" dirty="0">
                  <a:solidFill>
                    <a:schemeClr val="tx1">
                      <a:lumMod val="85000"/>
                      <a:lumOff val="15000"/>
                    </a:schemeClr>
                  </a:solidFill>
                  <a:latin typeface="+mn-ea"/>
                </a:rPr>
                <a:t>服务。</a:t>
              </a:r>
            </a:p>
            <a:p>
              <a:pPr indent="486000">
                <a:lnSpc>
                  <a:spcPct val="150000"/>
                </a:lnSpc>
              </a:pPr>
              <a:r>
                <a:rPr lang="zh-CN" altLang="en-US" sz="1600" dirty="0">
                  <a:solidFill>
                    <a:schemeClr val="tx1">
                      <a:lumMod val="85000"/>
                      <a:lumOff val="15000"/>
                    </a:schemeClr>
                  </a:solidFill>
                  <a:latin typeface="+mn-ea"/>
                </a:rPr>
                <a:t>需要完成的设置如下。</a:t>
              </a:r>
            </a:p>
            <a:p>
              <a:pPr indent="486000">
                <a:lnSpc>
                  <a:spcPct val="150000"/>
                </a:lnSpc>
              </a:pPr>
              <a:endParaRPr lang="zh-CN" altLang="en-US" sz="1600" dirty="0">
                <a:solidFill>
                  <a:schemeClr val="tx1">
                    <a:lumMod val="85000"/>
                    <a:lumOff val="15000"/>
                  </a:schemeClr>
                </a:solidFill>
                <a:latin typeface="+mn-ea"/>
              </a:endParaRPr>
            </a:p>
          </p:txBody>
        </p:sp>
      </p:grpSp>
      <p:grpSp>
        <p:nvGrpSpPr>
          <p:cNvPr id="26" name="组合 25">
            <a:extLst>
              <a:ext uri="{FF2B5EF4-FFF2-40B4-BE49-F238E27FC236}">
                <a16:creationId xmlns:a16="http://schemas.microsoft.com/office/drawing/2014/main" id="{AF97D421-B425-40F5-804B-EBA81CAB870E}"/>
              </a:ext>
            </a:extLst>
          </p:cNvPr>
          <p:cNvGrpSpPr/>
          <p:nvPr/>
        </p:nvGrpSpPr>
        <p:grpSpPr>
          <a:xfrm>
            <a:off x="2127219" y="3543858"/>
            <a:ext cx="572573" cy="572573"/>
            <a:chOff x="2581577" y="4127500"/>
            <a:chExt cx="609600" cy="609600"/>
          </a:xfrm>
          <a:solidFill>
            <a:srgbClr val="E10314"/>
          </a:solidFill>
        </p:grpSpPr>
        <p:sp>
          <p:nvSpPr>
            <p:cNvPr id="27" name="椭圆 26">
              <a:extLst>
                <a:ext uri="{FF2B5EF4-FFF2-40B4-BE49-F238E27FC236}">
                  <a16:creationId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a16="http://schemas.microsoft.com/office/drawing/2014/main" id="{8E6D40D9-7EA1-4F0D-885D-11C508C64E6E}"/>
              </a:ext>
            </a:extLst>
          </p:cNvPr>
          <p:cNvSpPr/>
          <p:nvPr/>
        </p:nvSpPr>
        <p:spPr>
          <a:xfrm>
            <a:off x="2897591" y="3659126"/>
            <a:ext cx="4119190"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添加</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Web</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角色服务，搭建</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Web</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服务器。</a:t>
            </a:r>
          </a:p>
        </p:txBody>
      </p:sp>
      <p:grpSp>
        <p:nvGrpSpPr>
          <p:cNvPr id="30" name="组合 29">
            <a:extLst>
              <a:ext uri="{FF2B5EF4-FFF2-40B4-BE49-F238E27FC236}">
                <a16:creationId xmlns:a16="http://schemas.microsoft.com/office/drawing/2014/main" id="{FCDF8CDC-536A-443E-83F7-9A4F0CAD4436}"/>
              </a:ext>
            </a:extLst>
          </p:cNvPr>
          <p:cNvGrpSpPr/>
          <p:nvPr/>
        </p:nvGrpSpPr>
        <p:grpSpPr>
          <a:xfrm>
            <a:off x="2127219" y="4367567"/>
            <a:ext cx="572573" cy="572573"/>
            <a:chOff x="2581577" y="4127500"/>
            <a:chExt cx="609600" cy="609600"/>
          </a:xfrm>
          <a:solidFill>
            <a:srgbClr val="E10314"/>
          </a:solidFill>
        </p:grpSpPr>
        <p:sp>
          <p:nvSpPr>
            <p:cNvPr id="31" name="椭圆 30">
              <a:extLst>
                <a:ext uri="{FF2B5EF4-FFF2-40B4-BE49-F238E27FC236}">
                  <a16:creationId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a16="http://schemas.microsoft.com/office/drawing/2014/main" id="{ACFDE88A-9EAA-463A-B8EB-E436670FE978}"/>
              </a:ext>
            </a:extLst>
          </p:cNvPr>
          <p:cNvSpPr/>
          <p:nvPr/>
        </p:nvSpPr>
        <p:spPr>
          <a:xfrm>
            <a:off x="2897591" y="4451214"/>
            <a:ext cx="4086677"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创建多个</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Web</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站点，满足不同部门的需求。</a:t>
            </a:r>
          </a:p>
        </p:txBody>
      </p:sp>
    </p:spTree>
    <p:extLst>
      <p:ext uri="{BB962C8B-B14F-4D97-AF65-F5344CB8AC3E}">
        <p14:creationId xmlns:p14="http://schemas.microsoft.com/office/powerpoint/2010/main" val="4216773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6101829"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zh-CN" altLang="en-US" sz="1600" dirty="0">
                <a:solidFill>
                  <a:schemeClr val="accent1"/>
                </a:solidFill>
                <a:ea typeface="微软雅黑" panose="020B0503020204020204" pitchFamily="34" charset="-122"/>
              </a:rPr>
              <a:t>在</a:t>
            </a:r>
            <a:r>
              <a:rPr lang="en-US" altLang="zh-CN" sz="1600" dirty="0">
                <a:solidFill>
                  <a:schemeClr val="accent1"/>
                </a:solidFill>
                <a:ea typeface="微软雅黑" panose="020B0503020204020204" pitchFamily="34" charset="-122"/>
              </a:rPr>
              <a:t>VMware Workstation</a:t>
            </a:r>
            <a:r>
              <a:rPr lang="zh-CN" altLang="en-US" sz="1600" dirty="0">
                <a:solidFill>
                  <a:schemeClr val="accent1"/>
                </a:solidFill>
                <a:ea typeface="微软雅黑" panose="020B0503020204020204" pitchFamily="34" charset="-122"/>
              </a:rPr>
              <a:t>上安装一台</a:t>
            </a:r>
            <a:r>
              <a:rPr lang="en-US" altLang="zh-CN" sz="1600" dirty="0">
                <a:solidFill>
                  <a:schemeClr val="accent1"/>
                </a:solidFill>
                <a:ea typeface="微软雅黑" panose="020B0503020204020204" pitchFamily="34" charset="-122"/>
              </a:rPr>
              <a:t>Windows Server 2019</a:t>
            </a:r>
            <a:r>
              <a:rPr lang="zh-CN" altLang="en-US" sz="1600" dirty="0">
                <a:solidFill>
                  <a:schemeClr val="accent1"/>
                </a:solidFill>
                <a:ea typeface="微软雅黑" panose="020B0503020204020204" pitchFamily="34" charset="-122"/>
              </a:rPr>
              <a:t>虚拟机</a:t>
            </a:r>
          </a:p>
        </p:txBody>
      </p:sp>
      <p:pic>
        <p:nvPicPr>
          <p:cNvPr id="81" name="图片 80">
            <a:extLst>
              <a:ext uri="{FF2B5EF4-FFF2-40B4-BE49-F238E27FC236}">
                <a16:creationId xmlns:a16="http://schemas.microsoft.com/office/drawing/2014/main" id="{337A8B37-A5E7-4928-9A3F-73A37C298BC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a:xfrm>
            <a:off x="2129069" y="1032147"/>
            <a:ext cx="4885861" cy="3788035"/>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4824595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设置虚拟机与主机的网络连接</a:t>
            </a:r>
          </a:p>
        </p:txBody>
      </p:sp>
      <p:grpSp>
        <p:nvGrpSpPr>
          <p:cNvPr id="2" name="组合 1">
            <a:extLst>
              <a:ext uri="{FF2B5EF4-FFF2-40B4-BE49-F238E27FC236}">
                <a16:creationId xmlns:a16="http://schemas.microsoft.com/office/drawing/2014/main" id="{90282659-1F58-4F9B-AADF-F0D47A913C57}"/>
              </a:ext>
            </a:extLst>
          </p:cNvPr>
          <p:cNvGrpSpPr/>
          <p:nvPr/>
        </p:nvGrpSpPr>
        <p:grpSpPr>
          <a:xfrm>
            <a:off x="-508" y="807554"/>
            <a:ext cx="9144000" cy="644747"/>
            <a:chOff x="-508" y="1786559"/>
            <a:chExt cx="9144000" cy="644747"/>
          </a:xfrm>
        </p:grpSpPr>
        <p:sp>
          <p:nvSpPr>
            <p:cNvPr id="41" name="矩形 10">
              <a:extLst>
                <a:ext uri="{FF2B5EF4-FFF2-40B4-BE49-F238E27FC236}">
                  <a16:creationId xmlns:a16="http://schemas.microsoft.com/office/drawing/2014/main" id="{87117330-C83C-4E9C-B340-47CB91F4D6A4}"/>
                </a:ext>
              </a:extLst>
            </p:cNvPr>
            <p:cNvSpPr/>
            <p:nvPr>
              <p:custDataLst>
                <p:tags r:id="rId1"/>
              </p:custDataLst>
            </p:nvPr>
          </p:nvSpPr>
          <p:spPr>
            <a:xfrm>
              <a:off x="-508" y="1786559"/>
              <a:ext cx="9144000" cy="644747"/>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42" name="文本框 41">
              <a:extLst>
                <a:ext uri="{FF2B5EF4-FFF2-40B4-BE49-F238E27FC236}">
                  <a16:creationId xmlns:a16="http://schemas.microsoft.com/office/drawing/2014/main" id="{C34287EF-B1FE-4704-8084-E02B50429651}"/>
                </a:ext>
              </a:extLst>
            </p:cNvPr>
            <p:cNvSpPr txBox="1"/>
            <p:nvPr/>
          </p:nvSpPr>
          <p:spPr>
            <a:xfrm>
              <a:off x="215516" y="1930998"/>
              <a:ext cx="8505766" cy="355867"/>
            </a:xfrm>
            <a:prstGeom prst="rect">
              <a:avLst/>
            </a:prstGeom>
            <a:noFill/>
          </p:spPr>
          <p:txBody>
            <a:bodyPr wrap="square" rtlCol="0">
              <a:spAutoFit/>
            </a:bodyPr>
            <a:lstStyle/>
            <a:p>
              <a:pPr indent="486000">
                <a:lnSpc>
                  <a:spcPct val="114000"/>
                </a:lnSpc>
              </a:pPr>
              <a:r>
                <a:rPr lang="zh-CN" altLang="en-US" sz="1600" dirty="0">
                  <a:solidFill>
                    <a:schemeClr val="tx1">
                      <a:lumMod val="85000"/>
                      <a:lumOff val="15000"/>
                    </a:schemeClr>
                  </a:solidFill>
                  <a:ea typeface="思源黑体 CN Normal" panose="020B0400000000000000" pitchFamily="34" charset="-122"/>
                </a:rPr>
                <a:t>（</a:t>
              </a:r>
              <a:r>
                <a:rPr lang="en-US" altLang="zh-CN" sz="1600" dirty="0">
                  <a:solidFill>
                    <a:schemeClr val="tx1">
                      <a:lumMod val="85000"/>
                      <a:lumOff val="15000"/>
                    </a:schemeClr>
                  </a:solidFill>
                  <a:ea typeface="思源黑体 CN Normal" panose="020B0400000000000000" pitchFamily="34" charset="-122"/>
                </a:rPr>
                <a:t>1</a:t>
              </a:r>
              <a:r>
                <a:rPr lang="zh-CN" altLang="en-US" sz="1600" dirty="0">
                  <a:solidFill>
                    <a:schemeClr val="tx1">
                      <a:lumMod val="85000"/>
                      <a:lumOff val="15000"/>
                    </a:schemeClr>
                  </a:solidFill>
                  <a:ea typeface="思源黑体 CN Normal" panose="020B0400000000000000" pitchFamily="34" charset="-122"/>
                </a:rPr>
                <a:t>）首先在“虚拟机设置”窗口中设置虚拟机与物理主机的网络连接方式为桥接模式</a:t>
              </a:r>
              <a:endParaRPr lang="en-US" altLang="zh-CN" sz="1600" dirty="0">
                <a:solidFill>
                  <a:schemeClr val="tx1">
                    <a:lumMod val="85000"/>
                    <a:lumOff val="15000"/>
                  </a:schemeClr>
                </a:solidFill>
                <a:ea typeface="思源黑体 CN Normal" panose="020B0400000000000000" pitchFamily="34" charset="-122"/>
              </a:endParaRPr>
            </a:p>
          </p:txBody>
        </p:sp>
      </p:grpSp>
      <p:pic>
        <p:nvPicPr>
          <p:cNvPr id="43" name="图片 42">
            <a:extLst>
              <a:ext uri="{FF2B5EF4-FFF2-40B4-BE49-F238E27FC236}">
                <a16:creationId xmlns:a16="http://schemas.microsoft.com/office/drawing/2014/main" id="{CEBBDADE-6512-4C54-A3E1-285915C6EF1E}"/>
              </a:ext>
            </a:extLst>
          </p:cNvPr>
          <p:cNvPicPr/>
          <p:nvPr/>
        </p:nvPicPr>
        <p:blipFill>
          <a:blip r:embed="rId3">
            <a:extLst>
              <a:ext uri="{28A0092B-C50C-407E-A947-70E740481C1C}">
                <a14:useLocalDpi xmlns:a14="http://schemas.microsoft.com/office/drawing/2010/main" val="0"/>
              </a:ext>
            </a:extLst>
          </a:blip>
          <a:srcRect/>
          <a:stretch>
            <a:fillRect/>
          </a:stretch>
        </p:blipFill>
        <p:spPr>
          <a:xfrm>
            <a:off x="1853698" y="1750601"/>
            <a:ext cx="5436604" cy="3063665"/>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414667622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设置虚拟机与主机的网络连接</a:t>
            </a:r>
          </a:p>
        </p:txBody>
      </p:sp>
      <p:pic>
        <p:nvPicPr>
          <p:cNvPr id="8" name="图片 7">
            <a:extLst>
              <a:ext uri="{FF2B5EF4-FFF2-40B4-BE49-F238E27FC236}">
                <a16:creationId xmlns:a16="http://schemas.microsoft.com/office/drawing/2014/main" id="{ABEF1E19-D083-4806-A4A7-394500395475}"/>
              </a:ext>
            </a:extLst>
          </p:cNvPr>
          <p:cNvPicPr/>
          <p:nvPr/>
        </p:nvPicPr>
        <p:blipFill>
          <a:blip r:embed="rId4">
            <a:extLst>
              <a:ext uri="{28A0092B-C50C-407E-A947-70E740481C1C}">
                <a14:useLocalDpi xmlns:a14="http://schemas.microsoft.com/office/drawing/2010/main" val="0"/>
              </a:ext>
            </a:extLst>
          </a:blip>
          <a:srcRect t="388" b="388"/>
          <a:stretch>
            <a:fillRect/>
          </a:stretch>
        </p:blipFill>
        <p:spPr>
          <a:xfrm>
            <a:off x="5148064" y="1113261"/>
            <a:ext cx="2884805" cy="3599815"/>
          </a:xfrm>
          <a:prstGeom prst="rect">
            <a:avLst/>
          </a:prstGeom>
          <a:noFill/>
          <a:ln>
            <a:solidFill>
              <a:schemeClr val="tx1">
                <a:lumMod val="50000"/>
                <a:lumOff val="50000"/>
              </a:schemeClr>
            </a:solidFill>
          </a:ln>
        </p:spPr>
      </p:pic>
      <p:sp>
        <p:nvSpPr>
          <p:cNvPr id="9" name="矩形: 圆角 8">
            <a:extLst>
              <a:ext uri="{FF2B5EF4-FFF2-40B4-BE49-F238E27FC236}">
                <a16:creationId xmlns:a16="http://schemas.microsoft.com/office/drawing/2014/main" id="{D6864186-06D2-4E1E-AAF7-8932A4947D0B}"/>
              </a:ext>
            </a:extLst>
          </p:cNvPr>
          <p:cNvSpPr/>
          <p:nvPr>
            <p:custDataLst>
              <p:tags r:id="rId1"/>
            </p:custDataLst>
          </p:nvPr>
        </p:nvSpPr>
        <p:spPr>
          <a:xfrm>
            <a:off x="802444" y="1275606"/>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10" name="文本框 9">
            <a:extLst>
              <a:ext uri="{FF2B5EF4-FFF2-40B4-BE49-F238E27FC236}">
                <a16:creationId xmlns:a16="http://schemas.microsoft.com/office/drawing/2014/main" id="{9DC7846E-95A9-411B-AF61-56EFD73C9448}"/>
              </a:ext>
            </a:extLst>
          </p:cNvPr>
          <p:cNvSpPr txBox="1"/>
          <p:nvPr>
            <p:custDataLst>
              <p:tags r:id="rId2"/>
            </p:custDataLst>
          </p:nvPr>
        </p:nvSpPr>
        <p:spPr>
          <a:xfrm>
            <a:off x="1006672" y="1596202"/>
            <a:ext cx="3108140" cy="2844316"/>
          </a:xfrm>
          <a:prstGeom prst="rect">
            <a:avLst/>
          </a:prstGeom>
          <a:noFill/>
        </p:spPr>
        <p:txBody>
          <a:bodyPr wrap="square" rtlCol="0">
            <a:normAutofit/>
          </a:bodyPr>
          <a:lstStyle/>
          <a:p>
            <a:pPr marL="0" marR="0" lvl="0" algn="just" defTabSz="914400" rtl="0" eaLnBrk="1" fontAlgn="auto" latinLnBrk="0" hangingPunct="1">
              <a:lnSpc>
                <a:spcPct val="200000"/>
              </a:lnSpc>
              <a:spcBef>
                <a:spcPts val="0"/>
              </a:spcBef>
              <a:spcAft>
                <a:spcPts val="800"/>
              </a:spcAft>
              <a:buSzPct val="100000"/>
              <a:buFontTx/>
              <a:buNone/>
            </a:pPr>
            <a:r>
              <a:rPr lang="zh-CN" altLang="en-US" sz="1600" dirty="0">
                <a:solidFill>
                  <a:schemeClr val="tx1">
                    <a:lumMod val="85000"/>
                    <a:lumOff val="15000"/>
                  </a:schemeClr>
                </a:solidFill>
                <a:ea typeface="思源黑体 CN Normal" panose="020B0400000000000000" pitchFamily="34" charset="-122"/>
              </a:rPr>
              <a:t>（</a:t>
            </a:r>
            <a:r>
              <a:rPr lang="en-US" altLang="zh-CN" sz="1600" dirty="0">
                <a:solidFill>
                  <a:schemeClr val="tx1">
                    <a:lumMod val="85000"/>
                    <a:lumOff val="15000"/>
                  </a:schemeClr>
                </a:solidFill>
                <a:ea typeface="思源黑体 CN Normal" panose="020B0400000000000000" pitchFamily="34" charset="-122"/>
              </a:rPr>
              <a:t>2</a:t>
            </a:r>
            <a:r>
              <a:rPr lang="zh-CN" altLang="en-US" sz="1600" dirty="0">
                <a:solidFill>
                  <a:schemeClr val="tx1">
                    <a:lumMod val="85000"/>
                    <a:lumOff val="15000"/>
                  </a:schemeClr>
                </a:solidFill>
                <a:ea typeface="思源黑体 CN Normal" panose="020B0400000000000000" pitchFamily="34" charset="-122"/>
              </a:rPr>
              <a:t>）设置虚拟机的</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地址。注意，虚拟机的</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地址应与物理主机的</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地址在同一网段，但不能与物理主机相同，同时，要避开局域网中的其他</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a:t>
            </a:r>
          </a:p>
        </p:txBody>
      </p:sp>
    </p:spTree>
    <p:extLst>
      <p:ext uri="{BB962C8B-B14F-4D97-AF65-F5344CB8AC3E}">
        <p14:creationId xmlns:p14="http://schemas.microsoft.com/office/powerpoint/2010/main" val="289134430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添加</a:t>
            </a:r>
            <a:r>
              <a:rPr lang="en-US" altLang="zh-CN" sz="1600" dirty="0">
                <a:solidFill>
                  <a:schemeClr val="accent1"/>
                </a:solidFill>
                <a:ea typeface="微软雅黑" panose="020B0503020204020204" pitchFamily="34" charset="-122"/>
              </a:rPr>
              <a:t>IIS</a:t>
            </a:r>
            <a:r>
              <a:rPr lang="zh-CN" altLang="en-US" sz="1600" dirty="0">
                <a:solidFill>
                  <a:schemeClr val="accent1"/>
                </a:solidFill>
                <a:ea typeface="微软雅黑" panose="020B0503020204020204" pitchFamily="34" charset="-122"/>
              </a:rPr>
              <a:t>服务角色</a:t>
            </a:r>
          </a:p>
        </p:txBody>
      </p:sp>
      <p:pic>
        <p:nvPicPr>
          <p:cNvPr id="11" name="图片 10">
            <a:extLst>
              <a:ext uri="{FF2B5EF4-FFF2-40B4-BE49-F238E27FC236}">
                <a16:creationId xmlns:a16="http://schemas.microsoft.com/office/drawing/2014/main" id="{7D7B54B2-310E-470E-A983-1A008B50C51C}"/>
              </a:ext>
            </a:extLst>
          </p:cNvPr>
          <p:cNvPicPr/>
          <p:nvPr/>
        </p:nvPicPr>
        <p:blipFill>
          <a:blip r:embed="rId2">
            <a:extLst>
              <a:ext uri="{28A0092B-C50C-407E-A947-70E740481C1C}">
                <a14:useLocalDpi xmlns:a14="http://schemas.microsoft.com/office/drawing/2010/main" val="0"/>
              </a:ext>
            </a:extLst>
          </a:blip>
          <a:srcRect/>
          <a:stretch>
            <a:fillRect/>
          </a:stretch>
        </p:blipFill>
        <p:spPr>
          <a:xfrm>
            <a:off x="618808" y="807554"/>
            <a:ext cx="3394877" cy="2432023"/>
          </a:xfrm>
          <a:prstGeom prst="rect">
            <a:avLst/>
          </a:prstGeom>
          <a:noFill/>
          <a:ln>
            <a:solidFill>
              <a:schemeClr val="tx1">
                <a:lumMod val="50000"/>
                <a:lumOff val="50000"/>
              </a:schemeClr>
            </a:solidFill>
          </a:ln>
        </p:spPr>
      </p:pic>
      <p:pic>
        <p:nvPicPr>
          <p:cNvPr id="12" name="图片 11">
            <a:extLst>
              <a:ext uri="{FF2B5EF4-FFF2-40B4-BE49-F238E27FC236}">
                <a16:creationId xmlns:a16="http://schemas.microsoft.com/office/drawing/2014/main" id="{973719AE-71F0-496C-937F-F023C4253998}"/>
              </a:ext>
            </a:extLst>
          </p:cNvPr>
          <p:cNvPicPr/>
          <p:nvPr/>
        </p:nvPicPr>
        <p:blipFill>
          <a:blip r:embed="rId3">
            <a:extLst>
              <a:ext uri="{28A0092B-C50C-407E-A947-70E740481C1C}">
                <a14:useLocalDpi xmlns:a14="http://schemas.microsoft.com/office/drawing/2010/main" val="0"/>
              </a:ext>
            </a:extLst>
          </a:blip>
          <a:srcRect/>
          <a:stretch>
            <a:fillRect/>
          </a:stretch>
        </p:blipFill>
        <p:spPr>
          <a:xfrm>
            <a:off x="5148064" y="807554"/>
            <a:ext cx="3430240" cy="2436798"/>
          </a:xfrm>
          <a:prstGeom prst="rect">
            <a:avLst/>
          </a:prstGeom>
          <a:noFill/>
          <a:ln>
            <a:solidFill>
              <a:schemeClr val="tx1">
                <a:lumMod val="50000"/>
                <a:lumOff val="50000"/>
              </a:schemeClr>
            </a:solidFill>
          </a:ln>
        </p:spPr>
      </p:pic>
      <p:pic>
        <p:nvPicPr>
          <p:cNvPr id="7" name="图片 6">
            <a:extLst>
              <a:ext uri="{FF2B5EF4-FFF2-40B4-BE49-F238E27FC236}">
                <a16:creationId xmlns:a16="http://schemas.microsoft.com/office/drawing/2014/main" id="{521F922A-E5FF-48EF-9C1B-731A2A6135FE}"/>
              </a:ext>
            </a:extLst>
          </p:cNvPr>
          <p:cNvPicPr/>
          <p:nvPr/>
        </p:nvPicPr>
        <p:blipFill>
          <a:blip r:embed="rId4">
            <a:extLst>
              <a:ext uri="{28A0092B-C50C-407E-A947-70E740481C1C}">
                <a14:useLocalDpi xmlns:a14="http://schemas.microsoft.com/office/drawing/2010/main" val="0"/>
              </a:ext>
            </a:extLst>
          </a:blip>
          <a:srcRect/>
          <a:stretch>
            <a:fillRect/>
          </a:stretch>
        </p:blipFill>
        <p:spPr>
          <a:xfrm>
            <a:off x="2874561" y="2643758"/>
            <a:ext cx="3394877" cy="2411677"/>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70789070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配置默认网站</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86409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568952" cy="636585"/>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ea typeface="思源黑体 CN Normal" panose="020B0400000000000000" pitchFamily="34" charset="-122"/>
              </a:rPr>
              <a:t>（</a:t>
            </a:r>
            <a:r>
              <a:rPr lang="en-US" altLang="zh-CN" sz="1600" dirty="0">
                <a:solidFill>
                  <a:schemeClr val="tx1">
                    <a:lumMod val="85000"/>
                    <a:lumOff val="15000"/>
                  </a:schemeClr>
                </a:solidFill>
                <a:ea typeface="思源黑体 CN Normal" panose="020B0400000000000000" pitchFamily="34" charset="-122"/>
              </a:rPr>
              <a:t>1</a:t>
            </a:r>
            <a:r>
              <a:rPr lang="zh-CN" altLang="en-US" sz="1600" dirty="0">
                <a:solidFill>
                  <a:schemeClr val="tx1">
                    <a:lumMod val="85000"/>
                    <a:lumOff val="15000"/>
                  </a:schemeClr>
                </a:solidFill>
                <a:ea typeface="思源黑体 CN Normal" panose="020B0400000000000000" pitchFamily="34" charset="-122"/>
              </a:rPr>
              <a:t>）单击 “服务器管理器”窗口右上角的“工具”按钮，在弹出的下拉列表中选择“</a:t>
            </a:r>
            <a:r>
              <a:rPr lang="en-US" altLang="zh-CN" sz="1600" dirty="0">
                <a:solidFill>
                  <a:schemeClr val="tx1">
                    <a:lumMod val="85000"/>
                    <a:lumOff val="15000"/>
                  </a:schemeClr>
                </a:solidFill>
                <a:ea typeface="思源黑体 CN Normal" panose="020B0400000000000000" pitchFamily="34" charset="-122"/>
              </a:rPr>
              <a:t>Internet Information Services(IIS)</a:t>
            </a:r>
            <a:r>
              <a:rPr lang="zh-CN" altLang="en-US" sz="1600" dirty="0">
                <a:solidFill>
                  <a:schemeClr val="tx1">
                    <a:lumMod val="85000"/>
                    <a:lumOff val="15000"/>
                  </a:schemeClr>
                </a:solidFill>
                <a:ea typeface="思源黑体 CN Normal" panose="020B0400000000000000" pitchFamily="34" charset="-122"/>
              </a:rPr>
              <a:t>管理器”命令，打开“</a:t>
            </a:r>
            <a:r>
              <a:rPr lang="en-US" altLang="zh-CN" sz="1600" dirty="0">
                <a:solidFill>
                  <a:schemeClr val="tx1">
                    <a:lumMod val="85000"/>
                    <a:lumOff val="15000"/>
                  </a:schemeClr>
                </a:solidFill>
                <a:ea typeface="思源黑体 CN Normal" panose="020B0400000000000000" pitchFamily="34" charset="-122"/>
              </a:rPr>
              <a:t>Internet Information Services(IIS)</a:t>
            </a:r>
            <a:r>
              <a:rPr lang="zh-CN" altLang="en-US" sz="1600" dirty="0">
                <a:solidFill>
                  <a:schemeClr val="tx1">
                    <a:lumMod val="85000"/>
                    <a:lumOff val="15000"/>
                  </a:schemeClr>
                </a:solidFill>
                <a:ea typeface="思源黑体 CN Normal" panose="020B0400000000000000" pitchFamily="34" charset="-122"/>
              </a:rPr>
              <a:t>管理器”窗口</a:t>
            </a:r>
            <a:endParaRPr lang="en-US" altLang="zh-CN" sz="1600" dirty="0">
              <a:solidFill>
                <a:schemeClr val="tx1">
                  <a:lumMod val="85000"/>
                  <a:lumOff val="15000"/>
                </a:schemeClr>
              </a:solidFill>
              <a:ea typeface="思源黑体 CN Normal" panose="020B0400000000000000" pitchFamily="34" charset="-122"/>
            </a:endParaRPr>
          </a:p>
        </p:txBody>
      </p:sp>
      <p:pic>
        <p:nvPicPr>
          <p:cNvPr id="10" name="图片 9">
            <a:extLst>
              <a:ext uri="{FF2B5EF4-FFF2-40B4-BE49-F238E27FC236}">
                <a16:creationId xmlns:a16="http://schemas.microsoft.com/office/drawing/2014/main" id="{5CFD8D34-F66B-4010-A229-155947ED1A96}"/>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256537" y="1779662"/>
            <a:ext cx="4486910" cy="3239770"/>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68978547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配置默认网站</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864096"/>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568952" cy="636585"/>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ea typeface="思源黑体 CN Normal" panose="020B0400000000000000" pitchFamily="34" charset="-122"/>
              </a:rPr>
              <a:t>（</a:t>
            </a:r>
            <a:r>
              <a:rPr lang="en-US" altLang="zh-CN" sz="1600" dirty="0">
                <a:solidFill>
                  <a:schemeClr val="tx1">
                    <a:lumMod val="85000"/>
                    <a:lumOff val="15000"/>
                  </a:schemeClr>
                </a:solidFill>
                <a:ea typeface="思源黑体 CN Normal" panose="020B0400000000000000" pitchFamily="34" charset="-122"/>
              </a:rPr>
              <a:t>2</a:t>
            </a:r>
            <a:r>
              <a:rPr lang="zh-CN" altLang="en-US" sz="1600" dirty="0">
                <a:solidFill>
                  <a:schemeClr val="tx1">
                    <a:lumMod val="85000"/>
                    <a:lumOff val="15000"/>
                  </a:schemeClr>
                </a:solidFill>
                <a:ea typeface="思源黑体 CN Normal" panose="020B0400000000000000" pitchFamily="34" charset="-122"/>
              </a:rPr>
              <a:t>）在 “</a:t>
            </a:r>
            <a:r>
              <a:rPr lang="en-US" altLang="zh-CN" sz="1600" dirty="0">
                <a:solidFill>
                  <a:schemeClr val="tx1">
                    <a:lumMod val="85000"/>
                    <a:lumOff val="15000"/>
                  </a:schemeClr>
                </a:solidFill>
                <a:ea typeface="思源黑体 CN Normal" panose="020B0400000000000000" pitchFamily="34" charset="-122"/>
              </a:rPr>
              <a:t>Internet Information Services(IIS)</a:t>
            </a:r>
            <a:r>
              <a:rPr lang="zh-CN" altLang="en-US" sz="1600" dirty="0">
                <a:solidFill>
                  <a:schemeClr val="tx1">
                    <a:lumMod val="85000"/>
                    <a:lumOff val="15000"/>
                  </a:schemeClr>
                </a:solidFill>
                <a:ea typeface="思源黑体 CN Normal" panose="020B0400000000000000" pitchFamily="34" charset="-122"/>
              </a:rPr>
              <a:t>管理器”窗口，展开左侧窗格的节点树，名称为“</a:t>
            </a:r>
            <a:r>
              <a:rPr lang="en-US" altLang="zh-CN" sz="1600" dirty="0">
                <a:solidFill>
                  <a:schemeClr val="tx1">
                    <a:lumMod val="85000"/>
                    <a:lumOff val="15000"/>
                  </a:schemeClr>
                </a:solidFill>
                <a:ea typeface="思源黑体 CN Normal" panose="020B0400000000000000" pitchFamily="34" charset="-122"/>
              </a:rPr>
              <a:t>Default Web Site”</a:t>
            </a:r>
            <a:r>
              <a:rPr lang="zh-CN" altLang="en-US" sz="1600" dirty="0">
                <a:solidFill>
                  <a:schemeClr val="tx1">
                    <a:lumMod val="85000"/>
                    <a:lumOff val="15000"/>
                  </a:schemeClr>
                </a:solidFill>
                <a:ea typeface="思源黑体 CN Normal" panose="020B0400000000000000" pitchFamily="34" charset="-122"/>
              </a:rPr>
              <a:t>的站点是在</a:t>
            </a:r>
            <a:r>
              <a:rPr lang="en-US" altLang="zh-CN" sz="1600" dirty="0">
                <a:solidFill>
                  <a:schemeClr val="tx1">
                    <a:lumMod val="85000"/>
                    <a:lumOff val="15000"/>
                  </a:schemeClr>
                </a:solidFill>
                <a:ea typeface="思源黑体 CN Normal" panose="020B0400000000000000" pitchFamily="34" charset="-122"/>
              </a:rPr>
              <a:t>Web</a:t>
            </a:r>
            <a:r>
              <a:rPr lang="zh-CN" altLang="en-US" sz="1600" dirty="0">
                <a:solidFill>
                  <a:schemeClr val="tx1">
                    <a:lumMod val="85000"/>
                    <a:lumOff val="15000"/>
                  </a:schemeClr>
                </a:solidFill>
                <a:ea typeface="思源黑体 CN Normal" panose="020B0400000000000000" pitchFamily="34" charset="-122"/>
              </a:rPr>
              <a:t>服务器安装好之后默认创建的一个站点。</a:t>
            </a:r>
            <a:endParaRPr lang="en-US" altLang="zh-CN" sz="1600" dirty="0">
              <a:solidFill>
                <a:schemeClr val="tx1">
                  <a:lumMod val="85000"/>
                  <a:lumOff val="15000"/>
                </a:schemeClr>
              </a:solidFill>
              <a:ea typeface="思源黑体 CN Normal" panose="020B0400000000000000" pitchFamily="34" charset="-122"/>
            </a:endParaRPr>
          </a:p>
        </p:txBody>
      </p:sp>
      <p:pic>
        <p:nvPicPr>
          <p:cNvPr id="7" name="图片 6">
            <a:extLst>
              <a:ext uri="{FF2B5EF4-FFF2-40B4-BE49-F238E27FC236}">
                <a16:creationId xmlns:a16="http://schemas.microsoft.com/office/drawing/2014/main" id="{D1E742D9-8F1B-476C-9550-097AFEB6DB7E}"/>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108009" y="1779662"/>
            <a:ext cx="4926965" cy="3239770"/>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356578416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配置默认网站</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111612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568952" cy="917302"/>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ea typeface="思源黑体 CN Normal" panose="020B0400000000000000" pitchFamily="34" charset="-122"/>
              </a:rPr>
              <a:t>（</a:t>
            </a:r>
            <a:r>
              <a:rPr lang="en-US" altLang="zh-CN" sz="1600" dirty="0">
                <a:solidFill>
                  <a:schemeClr val="tx1">
                    <a:lumMod val="85000"/>
                    <a:lumOff val="15000"/>
                  </a:schemeClr>
                </a:solidFill>
                <a:ea typeface="思源黑体 CN Normal" panose="020B0400000000000000" pitchFamily="34" charset="-122"/>
              </a:rPr>
              <a:t>3</a:t>
            </a:r>
            <a:r>
              <a:rPr lang="zh-CN" altLang="en-US" sz="1600" dirty="0">
                <a:solidFill>
                  <a:schemeClr val="tx1">
                    <a:lumMod val="85000"/>
                    <a:lumOff val="15000"/>
                  </a:schemeClr>
                </a:solidFill>
                <a:ea typeface="思源黑体 CN Normal" panose="020B0400000000000000" pitchFamily="34" charset="-122"/>
              </a:rPr>
              <a:t>）在</a:t>
            </a:r>
            <a:r>
              <a:rPr lang="en-US" altLang="zh-CN" sz="1600" dirty="0">
                <a:solidFill>
                  <a:schemeClr val="tx1">
                    <a:lumMod val="85000"/>
                    <a:lumOff val="15000"/>
                  </a:schemeClr>
                </a:solidFill>
                <a:ea typeface="思源黑体 CN Normal" panose="020B0400000000000000" pitchFamily="34" charset="-122"/>
              </a:rPr>
              <a:t>Default Web Site</a:t>
            </a:r>
            <a:r>
              <a:rPr lang="zh-CN" altLang="en-US" sz="1600" dirty="0">
                <a:solidFill>
                  <a:schemeClr val="tx1">
                    <a:lumMod val="85000"/>
                    <a:lumOff val="15000"/>
                  </a:schemeClr>
                </a:solidFill>
                <a:ea typeface="思源黑体 CN Normal" panose="020B0400000000000000" pitchFamily="34" charset="-122"/>
              </a:rPr>
              <a:t>上单击鼠标右键，选择“编辑绑定”命令，如图</a:t>
            </a:r>
            <a:r>
              <a:rPr lang="en-US" altLang="zh-CN" sz="1600" dirty="0">
                <a:solidFill>
                  <a:schemeClr val="tx1">
                    <a:lumMod val="85000"/>
                    <a:lumOff val="15000"/>
                  </a:schemeClr>
                </a:solidFill>
                <a:ea typeface="思源黑体 CN Normal" panose="020B0400000000000000" pitchFamily="34" charset="-122"/>
              </a:rPr>
              <a:t>6-17</a:t>
            </a:r>
            <a:r>
              <a:rPr lang="zh-CN" altLang="en-US" sz="1600" dirty="0">
                <a:solidFill>
                  <a:schemeClr val="tx1">
                    <a:lumMod val="85000"/>
                    <a:lumOff val="15000"/>
                  </a:schemeClr>
                </a:solidFill>
                <a:ea typeface="思源黑体 CN Normal" panose="020B0400000000000000" pitchFamily="34" charset="-122"/>
              </a:rPr>
              <a:t>所示。</a:t>
            </a:r>
          </a:p>
          <a:p>
            <a:pPr>
              <a:lnSpc>
                <a:spcPct val="114000"/>
              </a:lnSpc>
            </a:pPr>
            <a:r>
              <a:rPr lang="zh-CN" altLang="en-US" sz="1600" dirty="0">
                <a:solidFill>
                  <a:schemeClr val="tx1">
                    <a:lumMod val="85000"/>
                    <a:lumOff val="15000"/>
                  </a:schemeClr>
                </a:solidFill>
                <a:ea typeface="思源黑体 CN Normal" panose="020B0400000000000000" pitchFamily="34" charset="-122"/>
              </a:rPr>
              <a:t>（</a:t>
            </a:r>
            <a:r>
              <a:rPr lang="en-US" altLang="zh-CN" sz="1600" dirty="0">
                <a:solidFill>
                  <a:schemeClr val="tx1">
                    <a:lumMod val="85000"/>
                    <a:lumOff val="15000"/>
                  </a:schemeClr>
                </a:solidFill>
                <a:ea typeface="思源黑体 CN Normal" panose="020B0400000000000000" pitchFamily="34" charset="-122"/>
              </a:rPr>
              <a:t>4</a:t>
            </a:r>
            <a:r>
              <a:rPr lang="zh-CN" altLang="en-US" sz="1600" dirty="0">
                <a:solidFill>
                  <a:schemeClr val="tx1">
                    <a:lumMod val="85000"/>
                    <a:lumOff val="15000"/>
                  </a:schemeClr>
                </a:solidFill>
                <a:ea typeface="思源黑体 CN Normal" panose="020B0400000000000000" pitchFamily="34" charset="-122"/>
              </a:rPr>
              <a:t>）在打开的“网站绑定”对话框中可以看到</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地址下有一个“*”号，说明现在的</a:t>
            </a:r>
            <a:r>
              <a:rPr lang="en-US" altLang="zh-CN" sz="1600" dirty="0">
                <a:solidFill>
                  <a:schemeClr val="tx1">
                    <a:lumMod val="85000"/>
                    <a:lumOff val="15000"/>
                  </a:schemeClr>
                </a:solidFill>
                <a:ea typeface="思源黑体 CN Normal" panose="020B0400000000000000" pitchFamily="34" charset="-122"/>
              </a:rPr>
              <a:t>Web</a:t>
            </a:r>
            <a:r>
              <a:rPr lang="zh-CN" altLang="en-US" sz="1600" dirty="0">
                <a:solidFill>
                  <a:schemeClr val="tx1">
                    <a:lumMod val="85000"/>
                    <a:lumOff val="15000"/>
                  </a:schemeClr>
                </a:solidFill>
                <a:ea typeface="思源黑体 CN Normal" panose="020B0400000000000000" pitchFamily="34" charset="-122"/>
              </a:rPr>
              <a:t>站点绑定了本机的所有</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a:t>
            </a:r>
          </a:p>
        </p:txBody>
      </p:sp>
      <p:pic>
        <p:nvPicPr>
          <p:cNvPr id="10" name="图片 9">
            <a:extLst>
              <a:ext uri="{FF2B5EF4-FFF2-40B4-BE49-F238E27FC236}">
                <a16:creationId xmlns:a16="http://schemas.microsoft.com/office/drawing/2014/main" id="{FF9D3575-A564-415B-95B0-6E8CB71B7576}"/>
              </a:ext>
            </a:extLst>
          </p:cNvPr>
          <p:cNvPicPr/>
          <p:nvPr/>
        </p:nvPicPr>
        <p:blipFill>
          <a:blip r:embed="rId3">
            <a:extLst>
              <a:ext uri="{28A0092B-C50C-407E-A947-70E740481C1C}">
                <a14:useLocalDpi xmlns:a14="http://schemas.microsoft.com/office/drawing/2010/main" val="0"/>
              </a:ext>
            </a:extLst>
          </a:blip>
          <a:srcRect/>
          <a:stretch>
            <a:fillRect/>
          </a:stretch>
        </p:blipFill>
        <p:spPr>
          <a:xfrm>
            <a:off x="1043608" y="2019007"/>
            <a:ext cx="1899073" cy="2974452"/>
          </a:xfrm>
          <a:prstGeom prst="rect">
            <a:avLst/>
          </a:prstGeom>
          <a:noFill/>
          <a:ln>
            <a:solidFill>
              <a:schemeClr val="tx1">
                <a:lumMod val="50000"/>
                <a:lumOff val="50000"/>
              </a:schemeClr>
            </a:solidFill>
          </a:ln>
        </p:spPr>
      </p:pic>
      <p:pic>
        <p:nvPicPr>
          <p:cNvPr id="11" name="图片 10">
            <a:extLst>
              <a:ext uri="{FF2B5EF4-FFF2-40B4-BE49-F238E27FC236}">
                <a16:creationId xmlns:a16="http://schemas.microsoft.com/office/drawing/2014/main" id="{0FA9D507-0343-4CFD-B697-7D7B57199795}"/>
              </a:ext>
            </a:extLst>
          </p:cNvPr>
          <p:cNvPicPr/>
          <p:nvPr/>
        </p:nvPicPr>
        <p:blipFill>
          <a:blip r:embed="rId4">
            <a:extLst>
              <a:ext uri="{28A0092B-C50C-407E-A947-70E740481C1C}">
                <a14:useLocalDpi xmlns:a14="http://schemas.microsoft.com/office/drawing/2010/main" val="0"/>
              </a:ext>
            </a:extLst>
          </a:blip>
          <a:stretch>
            <a:fillRect/>
          </a:stretch>
        </p:blipFill>
        <p:spPr>
          <a:xfrm>
            <a:off x="4175956" y="2031690"/>
            <a:ext cx="4212468" cy="2955320"/>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52733905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248161" y="1635647"/>
            <a:ext cx="4450804"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6.1 </a:t>
            </a:r>
            <a:r>
              <a:rPr lang="zh-CN" altLang="en-US" sz="3200" b="1" dirty="0">
                <a:solidFill>
                  <a:schemeClr val="accent1"/>
                </a:solidFill>
                <a:ea typeface="微软雅黑" panose="020B0503020204020204" pitchFamily="34" charset="-122"/>
              </a:rPr>
              <a:t>架设</a:t>
            </a:r>
            <a:r>
              <a:rPr lang="en-US" altLang="zh-CN" sz="3200" b="1" dirty="0">
                <a:solidFill>
                  <a:schemeClr val="accent1"/>
                </a:solidFill>
                <a:ea typeface="微软雅黑" panose="020B0503020204020204" pitchFamily="34" charset="-122"/>
              </a:rPr>
              <a:t>Web</a:t>
            </a:r>
            <a:r>
              <a:rPr lang="zh-CN" altLang="en-US" sz="3200" b="1" dirty="0">
                <a:solidFill>
                  <a:schemeClr val="accent1"/>
                </a:solidFill>
                <a:ea typeface="微软雅黑" panose="020B0503020204020204" pitchFamily="34" charset="-122"/>
              </a:rPr>
              <a:t>服务器</a:t>
            </a:r>
          </a:p>
        </p:txBody>
      </p:sp>
    </p:spTree>
    <p:extLst>
      <p:ext uri="{BB962C8B-B14F-4D97-AF65-F5344CB8AC3E}">
        <p14:creationId xmlns:p14="http://schemas.microsoft.com/office/powerpoint/2010/main" val="20376171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配置默认网站</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111612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568952" cy="917302"/>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ea typeface="思源黑体 CN Normal" panose="020B0400000000000000" pitchFamily="34" charset="-122"/>
              </a:rPr>
              <a:t>（</a:t>
            </a:r>
            <a:r>
              <a:rPr lang="en-US" altLang="zh-CN" sz="1600" dirty="0">
                <a:solidFill>
                  <a:schemeClr val="tx1">
                    <a:lumMod val="85000"/>
                    <a:lumOff val="15000"/>
                  </a:schemeClr>
                </a:solidFill>
                <a:ea typeface="思源黑体 CN Normal" panose="020B0400000000000000" pitchFamily="34" charset="-122"/>
              </a:rPr>
              <a:t>5</a:t>
            </a:r>
            <a:r>
              <a:rPr lang="zh-CN" altLang="en-US" sz="1600" dirty="0">
                <a:solidFill>
                  <a:schemeClr val="tx1">
                    <a:lumMod val="85000"/>
                    <a:lumOff val="15000"/>
                  </a:schemeClr>
                </a:solidFill>
                <a:ea typeface="思源黑体 CN Normal" panose="020B0400000000000000" pitchFamily="34" charset="-122"/>
              </a:rPr>
              <a:t>）单击“添加”按钮，打开“添加网站绑定”对话框。在“</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地址”下拉列表框中选择要绑定的</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地址，“端口”文本框中显示访问该网站要使用的端口号，</a:t>
            </a:r>
            <a:r>
              <a:rPr lang="en-US" altLang="zh-CN" sz="1600" dirty="0">
                <a:solidFill>
                  <a:schemeClr val="tx1">
                    <a:lumMod val="85000"/>
                    <a:lumOff val="15000"/>
                  </a:schemeClr>
                </a:solidFill>
                <a:ea typeface="思源黑体 CN Normal" panose="020B0400000000000000" pitchFamily="34" charset="-122"/>
              </a:rPr>
              <a:t>80</a:t>
            </a:r>
            <a:r>
              <a:rPr lang="zh-CN" altLang="en-US" sz="1600" dirty="0">
                <a:solidFill>
                  <a:schemeClr val="tx1">
                    <a:lumMod val="85000"/>
                    <a:lumOff val="15000"/>
                  </a:schemeClr>
                </a:solidFill>
                <a:ea typeface="思源黑体 CN Normal" panose="020B0400000000000000" pitchFamily="34" charset="-122"/>
              </a:rPr>
              <a:t>端口是</a:t>
            </a:r>
            <a:r>
              <a:rPr lang="en-US" altLang="zh-CN" sz="1600" dirty="0">
                <a:solidFill>
                  <a:schemeClr val="tx1">
                    <a:lumMod val="85000"/>
                    <a:lumOff val="15000"/>
                  </a:schemeClr>
                </a:solidFill>
                <a:ea typeface="思源黑体 CN Normal" panose="020B0400000000000000" pitchFamily="34" charset="-122"/>
              </a:rPr>
              <a:t>Web </a:t>
            </a:r>
            <a:r>
              <a:rPr lang="zh-CN" altLang="en-US" sz="1600" dirty="0">
                <a:solidFill>
                  <a:schemeClr val="tx1">
                    <a:lumMod val="85000"/>
                    <a:lumOff val="15000"/>
                  </a:schemeClr>
                </a:solidFill>
                <a:ea typeface="思源黑体 CN Normal" panose="020B0400000000000000" pitchFamily="34" charset="-122"/>
              </a:rPr>
              <a:t>服务器默认的端口，也可以重新设置。</a:t>
            </a:r>
          </a:p>
        </p:txBody>
      </p:sp>
      <p:pic>
        <p:nvPicPr>
          <p:cNvPr id="12" name="图片 11">
            <a:extLst>
              <a:ext uri="{FF2B5EF4-FFF2-40B4-BE49-F238E27FC236}">
                <a16:creationId xmlns:a16="http://schemas.microsoft.com/office/drawing/2014/main" id="{F3FE3AF0-3C95-41F4-8D35-995B2BF67E45}"/>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984882" y="2247714"/>
            <a:ext cx="3030220" cy="2699385"/>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58811883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配置默认网站</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9001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568952" cy="636585"/>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ea typeface="思源黑体 CN Normal" panose="020B0400000000000000" pitchFamily="34" charset="-122"/>
              </a:rPr>
              <a:t>（</a:t>
            </a:r>
            <a:r>
              <a:rPr lang="en-US" altLang="zh-CN" sz="1600" dirty="0">
                <a:solidFill>
                  <a:schemeClr val="tx1">
                    <a:lumMod val="85000"/>
                    <a:lumOff val="15000"/>
                  </a:schemeClr>
                </a:solidFill>
                <a:ea typeface="思源黑体 CN Normal" panose="020B0400000000000000" pitchFamily="34" charset="-122"/>
              </a:rPr>
              <a:t>6</a:t>
            </a:r>
            <a:r>
              <a:rPr lang="zh-CN" altLang="en-US" sz="1600" dirty="0">
                <a:solidFill>
                  <a:schemeClr val="tx1">
                    <a:lumMod val="85000"/>
                    <a:lumOff val="15000"/>
                  </a:schemeClr>
                </a:solidFill>
                <a:ea typeface="思源黑体 CN Normal" panose="020B0400000000000000" pitchFamily="34" charset="-122"/>
              </a:rPr>
              <a:t>）设置默认路径。主目录即网站的根目录，保存着</a:t>
            </a:r>
            <a:r>
              <a:rPr lang="en-US" altLang="zh-CN" sz="1600" dirty="0">
                <a:solidFill>
                  <a:schemeClr val="tx1">
                    <a:lumMod val="85000"/>
                    <a:lumOff val="15000"/>
                  </a:schemeClr>
                </a:solidFill>
                <a:ea typeface="思源黑体 CN Normal" panose="020B0400000000000000" pitchFamily="34" charset="-122"/>
              </a:rPr>
              <a:t>Web</a:t>
            </a:r>
            <a:r>
              <a:rPr lang="zh-CN" altLang="en-US" sz="1600" dirty="0">
                <a:solidFill>
                  <a:schemeClr val="tx1">
                    <a:lumMod val="85000"/>
                    <a:lumOff val="15000"/>
                  </a:schemeClr>
                </a:solidFill>
                <a:ea typeface="思源黑体 CN Normal" panose="020B0400000000000000" pitchFamily="34" charset="-122"/>
              </a:rPr>
              <a:t>网站的相关资源，默认路径为“</a:t>
            </a:r>
            <a:r>
              <a:rPr lang="en-US" altLang="zh-CN" sz="1600" dirty="0">
                <a:solidFill>
                  <a:schemeClr val="tx1">
                    <a:lumMod val="85000"/>
                    <a:lumOff val="15000"/>
                  </a:schemeClr>
                </a:solidFill>
                <a:ea typeface="思源黑体 CN Normal" panose="020B0400000000000000" pitchFamily="34" charset="-122"/>
              </a:rPr>
              <a:t>C:\inetpub\wwwroot”</a:t>
            </a:r>
            <a:r>
              <a:rPr lang="zh-CN" altLang="en-US" sz="1600" dirty="0">
                <a:solidFill>
                  <a:schemeClr val="tx1">
                    <a:lumMod val="85000"/>
                    <a:lumOff val="15000"/>
                  </a:schemeClr>
                </a:solidFill>
                <a:ea typeface="思源黑体 CN Normal" panose="020B0400000000000000" pitchFamily="34" charset="-122"/>
              </a:rPr>
              <a:t>文件夹。如果不想使用默认路径，则可以更改网站的主目录。</a:t>
            </a:r>
          </a:p>
        </p:txBody>
      </p:sp>
      <p:pic>
        <p:nvPicPr>
          <p:cNvPr id="7" name="图片 6">
            <a:extLst>
              <a:ext uri="{FF2B5EF4-FFF2-40B4-BE49-F238E27FC236}">
                <a16:creationId xmlns:a16="http://schemas.microsoft.com/office/drawing/2014/main" id="{23E741D3-A4F7-4406-A079-EDE7085CED0C}"/>
              </a:ext>
            </a:extLst>
          </p:cNvPr>
          <p:cNvPicPr/>
          <p:nvPr/>
        </p:nvPicPr>
        <p:blipFill>
          <a:blip r:embed="rId3">
            <a:extLst>
              <a:ext uri="{28A0092B-C50C-407E-A947-70E740481C1C}">
                <a14:useLocalDpi xmlns:a14="http://schemas.microsoft.com/office/drawing/2010/main" val="0"/>
              </a:ext>
            </a:extLst>
          </a:blip>
          <a:srcRect/>
          <a:stretch>
            <a:fillRect/>
          </a:stretch>
        </p:blipFill>
        <p:spPr>
          <a:xfrm>
            <a:off x="1403648" y="1815666"/>
            <a:ext cx="6336704" cy="3191678"/>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381518308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配置默认网站</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111612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712968" cy="917302"/>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“物理路径”文本框中显示的就是网站的主目录。此处“</a:t>
            </a:r>
            <a:r>
              <a:rPr lang="en-US" altLang="zh-CN" sz="1600" dirty="0">
                <a:solidFill>
                  <a:schemeClr val="tx1">
                    <a:lumMod val="85000"/>
                    <a:lumOff val="15000"/>
                  </a:schemeClr>
                </a:solidFill>
                <a:ea typeface="思源黑体 CN Normal" panose="020B0400000000000000" pitchFamily="34" charset="-122"/>
              </a:rPr>
              <a:t>%</a:t>
            </a:r>
            <a:r>
              <a:rPr lang="en-US" altLang="zh-CN" sz="1600" dirty="0" err="1">
                <a:solidFill>
                  <a:schemeClr val="tx1">
                    <a:lumMod val="85000"/>
                    <a:lumOff val="15000"/>
                  </a:schemeClr>
                </a:solidFill>
                <a:ea typeface="思源黑体 CN Normal" panose="020B0400000000000000" pitchFamily="34" charset="-122"/>
              </a:rPr>
              <a:t>SystemDrive</a:t>
            </a:r>
            <a:r>
              <a:rPr lang="en-US" altLang="zh-CN" sz="1600" dirty="0">
                <a:solidFill>
                  <a:schemeClr val="tx1">
                    <a:lumMod val="85000"/>
                    <a:lumOff val="15000"/>
                  </a:schemeClr>
                </a:solidFill>
                <a:ea typeface="思源黑体 CN Normal" panose="020B0400000000000000" pitchFamily="34" charset="-122"/>
              </a:rPr>
              <a:t>%\”</a:t>
            </a:r>
            <a:r>
              <a:rPr lang="zh-CN" altLang="en-US" sz="1600" dirty="0">
                <a:solidFill>
                  <a:schemeClr val="tx1">
                    <a:lumMod val="85000"/>
                    <a:lumOff val="15000"/>
                  </a:schemeClr>
                </a:solidFill>
                <a:ea typeface="思源黑体 CN Normal" panose="020B0400000000000000" pitchFamily="34" charset="-122"/>
              </a:rPr>
              <a:t>代表系统盘。</a:t>
            </a:r>
          </a:p>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在“物理路径”文本框中输入</a:t>
            </a:r>
            <a:r>
              <a:rPr lang="en-US" altLang="zh-CN" sz="1600" dirty="0">
                <a:solidFill>
                  <a:schemeClr val="tx1">
                    <a:lumMod val="85000"/>
                    <a:lumOff val="15000"/>
                  </a:schemeClr>
                </a:solidFill>
                <a:ea typeface="思源黑体 CN Normal" panose="020B0400000000000000" pitchFamily="34" charset="-122"/>
              </a:rPr>
              <a:t>Web</a:t>
            </a:r>
            <a:r>
              <a:rPr lang="zh-CN" altLang="en-US" sz="1600" dirty="0">
                <a:solidFill>
                  <a:schemeClr val="tx1">
                    <a:lumMod val="85000"/>
                    <a:lumOff val="15000"/>
                  </a:schemeClr>
                </a:solidFill>
                <a:ea typeface="思源黑体 CN Normal" panose="020B0400000000000000" pitchFamily="34" charset="-122"/>
              </a:rPr>
              <a:t>站点目录的路径，如</a:t>
            </a:r>
            <a:r>
              <a:rPr lang="en-US" altLang="zh-CN" sz="1600" dirty="0">
                <a:solidFill>
                  <a:schemeClr val="tx1">
                    <a:lumMod val="85000"/>
                    <a:lumOff val="15000"/>
                  </a:schemeClr>
                </a:solidFill>
                <a:ea typeface="思源黑体 CN Normal" panose="020B0400000000000000" pitchFamily="34" charset="-122"/>
              </a:rPr>
              <a:t>d:\test</a:t>
            </a:r>
            <a:r>
              <a:rPr lang="zh-CN" altLang="en-US" sz="1600" dirty="0">
                <a:solidFill>
                  <a:schemeClr val="tx1">
                    <a:lumMod val="85000"/>
                    <a:lumOff val="15000"/>
                  </a:schemeClr>
                </a:solidFill>
                <a:ea typeface="思源黑体 CN Normal" panose="020B0400000000000000" pitchFamily="34" charset="-122"/>
              </a:rPr>
              <a:t>，或者单击“浏览”按钮 选择相应的目录。单击“确定”按钮保存。这样，选择的目录就成为该站点的根目录。</a:t>
            </a:r>
          </a:p>
        </p:txBody>
      </p:sp>
      <p:pic>
        <p:nvPicPr>
          <p:cNvPr id="16" name="图片 15">
            <a:extLst>
              <a:ext uri="{FF2B5EF4-FFF2-40B4-BE49-F238E27FC236}">
                <a16:creationId xmlns:a16="http://schemas.microsoft.com/office/drawing/2014/main" id="{4BCE0860-7CF9-4A95-B986-D27A7C5CC02E}"/>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375756" y="2139702"/>
            <a:ext cx="4392488" cy="2666658"/>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31414208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配置默认网站</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1306032"/>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879562"/>
            <a:ext cx="8712968" cy="1198020"/>
          </a:xfrm>
          <a:prstGeom prst="rect">
            <a:avLst/>
          </a:prstGeom>
          <a:noFill/>
        </p:spPr>
        <p:txBody>
          <a:bodyPr wrap="square" rtlCol="0">
            <a:spAutoFit/>
          </a:bodyPr>
          <a:lstStyle/>
          <a:p>
            <a:pPr>
              <a:lnSpc>
                <a:spcPct val="114000"/>
              </a:lnSpc>
            </a:pPr>
            <a:r>
              <a:rPr lang="zh-CN" altLang="en-US" sz="1600" dirty="0">
                <a:solidFill>
                  <a:schemeClr val="tx1">
                    <a:lumMod val="85000"/>
                    <a:lumOff val="15000"/>
                  </a:schemeClr>
                </a:solidFill>
                <a:ea typeface="思源黑体 CN Normal" panose="020B0400000000000000" pitchFamily="34" charset="-122"/>
              </a:rPr>
              <a:t>（</a:t>
            </a:r>
            <a:r>
              <a:rPr lang="en-US" altLang="zh-CN" sz="1600" dirty="0">
                <a:solidFill>
                  <a:schemeClr val="tx1">
                    <a:lumMod val="85000"/>
                    <a:lumOff val="15000"/>
                  </a:schemeClr>
                </a:solidFill>
                <a:ea typeface="思源黑体 CN Normal" panose="020B0400000000000000" pitchFamily="34" charset="-122"/>
              </a:rPr>
              <a:t>7</a:t>
            </a:r>
            <a:r>
              <a:rPr lang="zh-CN" altLang="en-US" sz="1600" dirty="0">
                <a:solidFill>
                  <a:schemeClr val="tx1">
                    <a:lumMod val="85000"/>
                    <a:lumOff val="15000"/>
                  </a:schemeClr>
                </a:solidFill>
                <a:ea typeface="思源黑体 CN Normal" panose="020B0400000000000000" pitchFamily="34" charset="-122"/>
              </a:rPr>
              <a:t>）设置默认文档。系统自带了</a:t>
            </a:r>
            <a:r>
              <a:rPr lang="en-US" altLang="zh-CN" sz="1600" dirty="0">
                <a:solidFill>
                  <a:schemeClr val="tx1">
                    <a:lumMod val="85000"/>
                    <a:lumOff val="15000"/>
                  </a:schemeClr>
                </a:solidFill>
                <a:ea typeface="思源黑体 CN Normal" panose="020B0400000000000000" pitchFamily="34" charset="-122"/>
              </a:rPr>
              <a:t>5</a:t>
            </a:r>
            <a:r>
              <a:rPr lang="zh-CN" altLang="en-US" sz="1600" dirty="0">
                <a:solidFill>
                  <a:schemeClr val="tx1">
                    <a:lumMod val="85000"/>
                    <a:lumOff val="15000"/>
                  </a:schemeClr>
                </a:solidFill>
                <a:ea typeface="思源黑体 CN Normal" panose="020B0400000000000000" pitchFamily="34" charset="-122"/>
              </a:rPr>
              <a:t>种默认文档，只有当这</a:t>
            </a:r>
            <a:r>
              <a:rPr lang="en-US" altLang="zh-CN" sz="1600" dirty="0">
                <a:solidFill>
                  <a:schemeClr val="tx1">
                    <a:lumMod val="85000"/>
                    <a:lumOff val="15000"/>
                  </a:schemeClr>
                </a:solidFill>
                <a:ea typeface="思源黑体 CN Normal" panose="020B0400000000000000" pitchFamily="34" charset="-122"/>
              </a:rPr>
              <a:t>5</a:t>
            </a:r>
            <a:r>
              <a:rPr lang="zh-CN" altLang="en-US" sz="1600" dirty="0">
                <a:solidFill>
                  <a:schemeClr val="tx1">
                    <a:lumMod val="85000"/>
                    <a:lumOff val="15000"/>
                  </a:schemeClr>
                </a:solidFill>
                <a:ea typeface="思源黑体 CN Normal" panose="020B0400000000000000" pitchFamily="34" charset="-122"/>
              </a:rPr>
              <a:t>种默认文档至少有一种在网站的根目录中时，网站才能正常打开默认文档。选中某个默认文档，通过右侧操作栏的“上移”或“下移”按钮，可以调整默认文档优先使用的顺序。如果要使用其他名称的默认文档，则单击右侧栏中的“添加”超链接来指定默认文档</a:t>
            </a:r>
          </a:p>
        </p:txBody>
      </p:sp>
      <p:pic>
        <p:nvPicPr>
          <p:cNvPr id="7" name="图片 6">
            <a:extLst>
              <a:ext uri="{FF2B5EF4-FFF2-40B4-BE49-F238E27FC236}">
                <a16:creationId xmlns:a16="http://schemas.microsoft.com/office/drawing/2014/main" id="{3C4BD000-F0F6-47F9-BFE8-FB94BB61FF13}"/>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072132" y="2221598"/>
            <a:ext cx="4998720" cy="2879725"/>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193861340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a:t>
            </a:r>
            <a:r>
              <a:rPr lang="zh-CN" altLang="en-US" sz="1600" dirty="0">
                <a:solidFill>
                  <a:schemeClr val="accent1"/>
                </a:solidFill>
                <a:ea typeface="微软雅黑" panose="020B0503020204020204" pitchFamily="34" charset="-122"/>
              </a:rPr>
              <a:t>新建网站</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111612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712968" cy="917302"/>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首先创建新网站的页面文件存放的主目录所对应的文件夹，这里我们在</a:t>
            </a:r>
            <a:r>
              <a:rPr lang="en-US" altLang="zh-CN" sz="1600" dirty="0">
                <a:solidFill>
                  <a:schemeClr val="tx1">
                    <a:lumMod val="85000"/>
                    <a:lumOff val="15000"/>
                  </a:schemeClr>
                </a:solidFill>
                <a:ea typeface="思源黑体 CN Normal" panose="020B0400000000000000" pitchFamily="34" charset="-122"/>
              </a:rPr>
              <a:t>C</a:t>
            </a:r>
            <a:r>
              <a:rPr lang="zh-CN" altLang="en-US" sz="1600" dirty="0">
                <a:solidFill>
                  <a:schemeClr val="tx1">
                    <a:lumMod val="85000"/>
                    <a:lumOff val="15000"/>
                  </a:schemeClr>
                </a:solidFill>
                <a:ea typeface="思源黑体 CN Normal" panose="020B0400000000000000" pitchFamily="34" charset="-122"/>
              </a:rPr>
              <a:t>盘下的</a:t>
            </a:r>
            <a:r>
              <a:rPr lang="en-US" altLang="zh-CN" sz="1600" dirty="0" err="1">
                <a:solidFill>
                  <a:schemeClr val="tx1">
                    <a:lumMod val="85000"/>
                    <a:lumOff val="15000"/>
                  </a:schemeClr>
                </a:solidFill>
                <a:ea typeface="思源黑体 CN Normal" panose="020B0400000000000000" pitchFamily="34" charset="-122"/>
              </a:rPr>
              <a:t>inetpub</a:t>
            </a:r>
            <a:r>
              <a:rPr lang="zh-CN" altLang="en-US" sz="1600" dirty="0">
                <a:solidFill>
                  <a:schemeClr val="tx1">
                    <a:lumMod val="85000"/>
                    <a:lumOff val="15000"/>
                  </a:schemeClr>
                </a:solidFill>
                <a:ea typeface="思源黑体 CN Normal" panose="020B0400000000000000" pitchFamily="34" charset="-122"/>
              </a:rPr>
              <a:t>文件夹下新建</a:t>
            </a:r>
            <a:r>
              <a:rPr lang="en-US" altLang="zh-CN" sz="1600" dirty="0">
                <a:solidFill>
                  <a:schemeClr val="tx1">
                    <a:lumMod val="85000"/>
                    <a:lumOff val="15000"/>
                  </a:schemeClr>
                </a:solidFill>
                <a:ea typeface="思源黑体 CN Normal" panose="020B0400000000000000" pitchFamily="34" charset="-122"/>
              </a:rPr>
              <a:t>test</a:t>
            </a:r>
            <a:r>
              <a:rPr lang="zh-CN" altLang="en-US" sz="1600" dirty="0">
                <a:solidFill>
                  <a:schemeClr val="tx1">
                    <a:lumMod val="85000"/>
                    <a:lumOff val="15000"/>
                  </a:schemeClr>
                </a:solidFill>
                <a:ea typeface="思源黑体 CN Normal" panose="020B0400000000000000" pitchFamily="34" charset="-122"/>
              </a:rPr>
              <a:t>文件夹作为新网站的主目录。然后将默认网站主目录中的默认文档复制至新网站的主目录下，作为新网站的默认文档。</a:t>
            </a:r>
          </a:p>
        </p:txBody>
      </p:sp>
      <p:pic>
        <p:nvPicPr>
          <p:cNvPr id="7" name="图片 6">
            <a:extLst>
              <a:ext uri="{FF2B5EF4-FFF2-40B4-BE49-F238E27FC236}">
                <a16:creationId xmlns:a16="http://schemas.microsoft.com/office/drawing/2014/main" id="{6F781C72-8465-495A-A7F3-EA9501C58CFE}"/>
              </a:ext>
            </a:extLst>
          </p:cNvPr>
          <p:cNvPicPr/>
          <p:nvPr/>
        </p:nvPicPr>
        <p:blipFill>
          <a:blip r:embed="rId3">
            <a:extLst>
              <a:ext uri="{28A0092B-C50C-407E-A947-70E740481C1C}">
                <a14:useLocalDpi xmlns:a14="http://schemas.microsoft.com/office/drawing/2010/main" val="0"/>
              </a:ext>
            </a:extLst>
          </a:blip>
          <a:srcRect b="49203"/>
          <a:stretch>
            <a:fillRect/>
          </a:stretch>
        </p:blipFill>
        <p:spPr>
          <a:xfrm>
            <a:off x="1564403" y="2438400"/>
            <a:ext cx="6015194" cy="1897546"/>
          </a:xfrm>
          <a:prstGeom prst="rect">
            <a:avLst/>
          </a:prstGeom>
          <a:noFill/>
          <a:ln w="9525" cap="flat" cmpd="sng" algn="ctr">
            <a:solidFill>
              <a:sysClr val="windowText" lastClr="000000">
                <a:lumMod val="50000"/>
                <a:lumOff val="50000"/>
              </a:sysClr>
            </a:solidFill>
            <a:prstDash val="solid"/>
            <a:round/>
            <a:headEnd type="none" w="med" len="med"/>
            <a:tailEnd type="none" w="med" len="med"/>
          </a:ln>
        </p:spPr>
      </p:pic>
    </p:spTree>
    <p:extLst>
      <p:ext uri="{BB962C8B-B14F-4D97-AF65-F5344CB8AC3E}">
        <p14:creationId xmlns:p14="http://schemas.microsoft.com/office/powerpoint/2010/main" val="35889129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a:t>
            </a:r>
            <a:r>
              <a:rPr lang="zh-CN" altLang="en-US" sz="1600" dirty="0">
                <a:solidFill>
                  <a:schemeClr val="accent1"/>
                </a:solidFill>
                <a:ea typeface="微软雅黑" panose="020B0503020204020204" pitchFamily="34" charset="-122"/>
              </a:rPr>
              <a:t>新建网站</a:t>
            </a:r>
          </a:p>
        </p:txBody>
      </p:sp>
      <p:grpSp>
        <p:nvGrpSpPr>
          <p:cNvPr id="2" name="组合 1">
            <a:extLst>
              <a:ext uri="{FF2B5EF4-FFF2-40B4-BE49-F238E27FC236}">
                <a16:creationId xmlns:a16="http://schemas.microsoft.com/office/drawing/2014/main" id="{321DC0D6-2AF9-41BB-9051-C2ECD7607790}"/>
              </a:ext>
            </a:extLst>
          </p:cNvPr>
          <p:cNvGrpSpPr/>
          <p:nvPr/>
        </p:nvGrpSpPr>
        <p:grpSpPr>
          <a:xfrm>
            <a:off x="683406" y="1032200"/>
            <a:ext cx="3420380" cy="3422873"/>
            <a:chOff x="672827" y="752478"/>
            <a:chExt cx="9144000" cy="1116124"/>
          </a:xfrm>
        </p:grpSpPr>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672827" y="752478"/>
              <a:ext cx="9144000" cy="111612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1103860" y="985773"/>
              <a:ext cx="8712967" cy="649533"/>
            </a:xfrm>
            <a:prstGeom prst="rect">
              <a:avLst/>
            </a:prstGeom>
            <a:noFill/>
          </p:spPr>
          <p:txBody>
            <a:bodyPr wrap="square" rtlCol="0">
              <a:spAutoFit/>
            </a:bodyPr>
            <a:lstStyle/>
            <a:p>
              <a:pPr>
                <a:lnSpc>
                  <a:spcPct val="200000"/>
                </a:lnSpc>
              </a:pPr>
              <a:r>
                <a:rPr lang="zh-CN" altLang="en-US" sz="1600" dirty="0">
                  <a:solidFill>
                    <a:schemeClr val="tx1">
                      <a:lumMod val="85000"/>
                      <a:lumOff val="15000"/>
                    </a:schemeClr>
                  </a:solidFill>
                  <a:ea typeface="思源黑体 CN Normal" panose="020B0400000000000000" pitchFamily="34" charset="-122"/>
                </a:rPr>
                <a:t>新建</a:t>
              </a:r>
              <a:r>
                <a:rPr lang="en-US" altLang="zh-CN" sz="1600" dirty="0">
                  <a:solidFill>
                    <a:schemeClr val="tx1">
                      <a:lumMod val="85000"/>
                      <a:lumOff val="15000"/>
                    </a:schemeClr>
                  </a:solidFill>
                  <a:ea typeface="思源黑体 CN Normal" panose="020B0400000000000000" pitchFamily="34" charset="-122"/>
                </a:rPr>
                <a:t>Web</a:t>
              </a:r>
              <a:r>
                <a:rPr lang="zh-CN" altLang="en-US" sz="1600" dirty="0">
                  <a:solidFill>
                    <a:schemeClr val="tx1">
                      <a:lumMod val="85000"/>
                      <a:lumOff val="15000"/>
                    </a:schemeClr>
                  </a:solidFill>
                  <a:ea typeface="思源黑体 CN Normal" panose="020B0400000000000000" pitchFamily="34" charset="-122"/>
                </a:rPr>
                <a:t>站点是通过使用不同的</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地址与端口组合或使用不同的域名来访问同一台计算机上不同的站点实现的。</a:t>
              </a:r>
            </a:p>
          </p:txBody>
        </p:sp>
      </p:grpSp>
      <p:pic>
        <p:nvPicPr>
          <p:cNvPr id="10" name="图片 9">
            <a:extLst>
              <a:ext uri="{FF2B5EF4-FFF2-40B4-BE49-F238E27FC236}">
                <a16:creationId xmlns:a16="http://schemas.microsoft.com/office/drawing/2014/main" id="{5B6D9C9F-9DD3-4161-8603-71A2362D324E}"/>
              </a:ext>
            </a:extLst>
          </p:cNvPr>
          <p:cNvPicPr/>
          <p:nvPr/>
        </p:nvPicPr>
        <p:blipFill>
          <a:blip r:embed="rId3">
            <a:extLst>
              <a:ext uri="{28A0092B-C50C-407E-A947-70E740481C1C}">
                <a14:useLocalDpi xmlns:a14="http://schemas.microsoft.com/office/drawing/2010/main" val="0"/>
              </a:ext>
            </a:extLst>
          </a:blip>
          <a:srcRect/>
          <a:stretch>
            <a:fillRect/>
          </a:stretch>
        </p:blipFill>
        <p:spPr>
          <a:xfrm>
            <a:off x="5040215" y="863299"/>
            <a:ext cx="3192829" cy="3760679"/>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88996145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6.</a:t>
            </a:r>
            <a:r>
              <a:rPr lang="zh-CN" altLang="en-US" sz="1600" dirty="0">
                <a:solidFill>
                  <a:schemeClr val="accent1"/>
                </a:solidFill>
                <a:ea typeface="微软雅黑" panose="020B0503020204020204" pitchFamily="34" charset="-122"/>
              </a:rPr>
              <a:t>验证</a:t>
            </a:r>
            <a:r>
              <a:rPr lang="en-US" altLang="zh-CN" sz="1600" dirty="0">
                <a:solidFill>
                  <a:schemeClr val="accent1"/>
                </a:solidFill>
                <a:ea typeface="微软雅黑" panose="020B0503020204020204" pitchFamily="34" charset="-122"/>
              </a:rPr>
              <a:t>Web</a:t>
            </a:r>
            <a:r>
              <a:rPr lang="zh-CN" altLang="en-US" sz="1600" dirty="0">
                <a:solidFill>
                  <a:schemeClr val="accent1"/>
                </a:solidFill>
                <a:ea typeface="微软雅黑" panose="020B0503020204020204" pitchFamily="34" charset="-122"/>
              </a:rPr>
              <a:t>服务</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111612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712968" cy="917302"/>
          </a:xfrm>
          <a:prstGeom prst="rect">
            <a:avLst/>
          </a:prstGeom>
          <a:noFill/>
        </p:spPr>
        <p:txBody>
          <a:bodyPr wrap="square" rtlCol="0">
            <a:spAutoFit/>
          </a:bodyPr>
          <a:lstStyle/>
          <a:p>
            <a:pPr indent="457200">
              <a:lnSpc>
                <a:spcPct val="114000"/>
              </a:lnSpc>
            </a:pPr>
            <a:r>
              <a:rPr lang="en-US" altLang="zh-CN" sz="1600" dirty="0">
                <a:solidFill>
                  <a:schemeClr val="tx1">
                    <a:lumMod val="85000"/>
                    <a:lumOff val="15000"/>
                  </a:schemeClr>
                </a:solidFill>
                <a:ea typeface="思源黑体 CN Normal" panose="020B0400000000000000" pitchFamily="34" charset="-122"/>
              </a:rPr>
              <a:t>1</a:t>
            </a:r>
            <a:r>
              <a:rPr lang="zh-CN" altLang="en-US" sz="1600" dirty="0">
                <a:solidFill>
                  <a:schemeClr val="tx1">
                    <a:lumMod val="85000"/>
                    <a:lumOff val="15000"/>
                  </a:schemeClr>
                </a:solidFill>
                <a:ea typeface="思源黑体 CN Normal" panose="020B0400000000000000" pitchFamily="34" charset="-122"/>
              </a:rPr>
              <a:t>）验证服务器</a:t>
            </a:r>
          </a:p>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在物理主机浏览器的地址栏中输入</a:t>
            </a:r>
            <a:r>
              <a:rPr lang="en-US" altLang="zh-CN" sz="1600" dirty="0">
                <a:solidFill>
                  <a:schemeClr val="tx1">
                    <a:lumMod val="85000"/>
                    <a:lumOff val="15000"/>
                  </a:schemeClr>
                </a:solidFill>
                <a:ea typeface="思源黑体 CN Normal" panose="020B0400000000000000" pitchFamily="34" charset="-122"/>
              </a:rPr>
              <a:t>Web</a:t>
            </a:r>
            <a:r>
              <a:rPr lang="zh-CN" altLang="en-US" sz="1600" dirty="0">
                <a:solidFill>
                  <a:schemeClr val="tx1">
                    <a:lumMod val="85000"/>
                    <a:lumOff val="15000"/>
                  </a:schemeClr>
                </a:solidFill>
                <a:ea typeface="思源黑体 CN Normal" panose="020B0400000000000000" pitchFamily="34" charset="-122"/>
              </a:rPr>
              <a:t>服务器的</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a:t>
            </a:r>
            <a:r>
              <a:rPr lang="en-US" altLang="zh-CN" sz="1600" dirty="0">
                <a:solidFill>
                  <a:schemeClr val="tx1">
                    <a:lumMod val="85000"/>
                    <a:lumOff val="15000"/>
                  </a:schemeClr>
                </a:solidFill>
                <a:ea typeface="思源黑体 CN Normal" panose="020B0400000000000000" pitchFamily="34" charset="-122"/>
              </a:rPr>
              <a:t>192.168.1.200</a:t>
            </a:r>
            <a:r>
              <a:rPr lang="zh-CN" altLang="en-US" sz="1600" dirty="0">
                <a:solidFill>
                  <a:schemeClr val="tx1">
                    <a:lumMod val="85000"/>
                    <a:lumOff val="15000"/>
                  </a:schemeClr>
                </a:solidFill>
                <a:ea typeface="思源黑体 CN Normal" panose="020B0400000000000000" pitchFamily="34" charset="-122"/>
              </a:rPr>
              <a:t>，按下回车访问网站，显示下图所示的界面，则说明</a:t>
            </a:r>
            <a:r>
              <a:rPr lang="en-US" altLang="zh-CN" sz="1600" dirty="0">
                <a:solidFill>
                  <a:schemeClr val="tx1">
                    <a:lumMod val="85000"/>
                    <a:lumOff val="15000"/>
                  </a:schemeClr>
                </a:solidFill>
                <a:ea typeface="思源黑体 CN Normal" panose="020B0400000000000000" pitchFamily="34" charset="-122"/>
              </a:rPr>
              <a:t>IIS</a:t>
            </a:r>
            <a:r>
              <a:rPr lang="zh-CN" altLang="en-US" sz="1600" dirty="0">
                <a:solidFill>
                  <a:schemeClr val="tx1">
                    <a:lumMod val="85000"/>
                    <a:lumOff val="15000"/>
                  </a:schemeClr>
                </a:solidFill>
                <a:ea typeface="思源黑体 CN Normal" panose="020B0400000000000000" pitchFamily="34" charset="-122"/>
              </a:rPr>
              <a:t>服务架设成功。</a:t>
            </a:r>
          </a:p>
        </p:txBody>
      </p:sp>
      <p:pic>
        <p:nvPicPr>
          <p:cNvPr id="10" name="图片 9">
            <a:extLst>
              <a:ext uri="{FF2B5EF4-FFF2-40B4-BE49-F238E27FC236}">
                <a16:creationId xmlns:a16="http://schemas.microsoft.com/office/drawing/2014/main" id="{2F2AAB69-7FDD-45CF-84AC-3229DBDBEA5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2591780" y="2040225"/>
            <a:ext cx="3960440" cy="2913277"/>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365784979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6.</a:t>
            </a:r>
            <a:r>
              <a:rPr lang="zh-CN" altLang="en-US" sz="1600" dirty="0">
                <a:solidFill>
                  <a:schemeClr val="accent1"/>
                </a:solidFill>
                <a:ea typeface="微软雅黑" panose="020B0503020204020204" pitchFamily="34" charset="-122"/>
              </a:rPr>
              <a:t>验证</a:t>
            </a:r>
            <a:r>
              <a:rPr lang="en-US" altLang="zh-CN" sz="1600" dirty="0">
                <a:solidFill>
                  <a:schemeClr val="accent1"/>
                </a:solidFill>
                <a:ea typeface="微软雅黑" panose="020B0503020204020204" pitchFamily="34" charset="-122"/>
              </a:rPr>
              <a:t>Web</a:t>
            </a:r>
            <a:r>
              <a:rPr lang="zh-CN" altLang="en-US" sz="1600" dirty="0">
                <a:solidFill>
                  <a:schemeClr val="accent1"/>
                </a:solidFill>
                <a:ea typeface="微软雅黑" panose="020B0503020204020204" pitchFamily="34" charset="-122"/>
              </a:rPr>
              <a:t>服务</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1368152"/>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915566"/>
            <a:ext cx="8712968" cy="1198020"/>
          </a:xfrm>
          <a:prstGeom prst="rect">
            <a:avLst/>
          </a:prstGeom>
          <a:noFill/>
        </p:spPr>
        <p:txBody>
          <a:bodyPr wrap="square" rtlCol="0">
            <a:spAutoFit/>
          </a:bodyPr>
          <a:lstStyle/>
          <a:p>
            <a:pPr indent="457200">
              <a:lnSpc>
                <a:spcPct val="114000"/>
              </a:lnSpc>
            </a:pPr>
            <a:r>
              <a:rPr lang="en-US" altLang="zh-CN" sz="1600" dirty="0">
                <a:solidFill>
                  <a:schemeClr val="tx1">
                    <a:lumMod val="85000"/>
                    <a:lumOff val="15000"/>
                  </a:schemeClr>
                </a:solidFill>
                <a:ea typeface="思源黑体 CN Normal" panose="020B0400000000000000" pitchFamily="34" charset="-122"/>
              </a:rPr>
              <a:t>2</a:t>
            </a:r>
            <a:r>
              <a:rPr lang="zh-CN" altLang="en-US" sz="1600" dirty="0">
                <a:solidFill>
                  <a:schemeClr val="tx1">
                    <a:lumMod val="85000"/>
                    <a:lumOff val="15000"/>
                  </a:schemeClr>
                </a:solidFill>
                <a:ea typeface="思源黑体 CN Normal" panose="020B0400000000000000" pitchFamily="34" charset="-122"/>
              </a:rPr>
              <a:t>）验证新建网站</a:t>
            </a:r>
          </a:p>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由于新建的</a:t>
            </a:r>
            <a:r>
              <a:rPr lang="en-US" altLang="zh-CN" sz="1600" dirty="0">
                <a:solidFill>
                  <a:schemeClr val="tx1">
                    <a:lumMod val="85000"/>
                    <a:lumOff val="15000"/>
                  </a:schemeClr>
                </a:solidFill>
                <a:ea typeface="思源黑体 CN Normal" panose="020B0400000000000000" pitchFamily="34" charset="-122"/>
              </a:rPr>
              <a:t>Web</a:t>
            </a:r>
            <a:r>
              <a:rPr lang="zh-CN" altLang="en-US" sz="1600" dirty="0">
                <a:solidFill>
                  <a:schemeClr val="tx1">
                    <a:lumMod val="85000"/>
                    <a:lumOff val="15000"/>
                  </a:schemeClr>
                </a:solidFill>
                <a:ea typeface="思源黑体 CN Normal" panose="020B0400000000000000" pitchFamily="34" charset="-122"/>
              </a:rPr>
              <a:t>站点绑定的端口号是</a:t>
            </a:r>
            <a:r>
              <a:rPr lang="en-US" altLang="zh-CN" sz="1600" dirty="0">
                <a:solidFill>
                  <a:schemeClr val="tx1">
                    <a:lumMod val="85000"/>
                    <a:lumOff val="15000"/>
                  </a:schemeClr>
                </a:solidFill>
                <a:ea typeface="思源黑体 CN Normal" panose="020B0400000000000000" pitchFamily="34" charset="-122"/>
              </a:rPr>
              <a:t>8080</a:t>
            </a:r>
            <a:r>
              <a:rPr lang="zh-CN" altLang="en-US" sz="1600" dirty="0">
                <a:solidFill>
                  <a:schemeClr val="tx1">
                    <a:lumMod val="85000"/>
                    <a:lumOff val="15000"/>
                  </a:schemeClr>
                </a:solidFill>
                <a:ea typeface="思源黑体 CN Normal" panose="020B0400000000000000" pitchFamily="34" charset="-122"/>
              </a:rPr>
              <a:t>，</a:t>
            </a:r>
            <a:r>
              <a:rPr lang="en-US" altLang="zh-CN" sz="1600" dirty="0">
                <a:solidFill>
                  <a:schemeClr val="tx1">
                    <a:lumMod val="85000"/>
                    <a:lumOff val="15000"/>
                  </a:schemeClr>
                </a:solidFill>
                <a:ea typeface="思源黑体 CN Normal" panose="020B0400000000000000" pitchFamily="34" charset="-122"/>
              </a:rPr>
              <a:t>8080</a:t>
            </a:r>
            <a:r>
              <a:rPr lang="zh-CN" altLang="en-US" sz="1600" dirty="0">
                <a:solidFill>
                  <a:schemeClr val="tx1">
                    <a:lumMod val="85000"/>
                    <a:lumOff val="15000"/>
                  </a:schemeClr>
                </a:solidFill>
                <a:ea typeface="思源黑体 CN Normal" panose="020B0400000000000000" pitchFamily="34" charset="-122"/>
              </a:rPr>
              <a:t>端口是非开放端口，</a:t>
            </a:r>
            <a:r>
              <a:rPr lang="en-US" altLang="zh-CN" sz="1600" dirty="0">
                <a:solidFill>
                  <a:schemeClr val="tx1">
                    <a:lumMod val="85000"/>
                    <a:lumOff val="15000"/>
                  </a:schemeClr>
                </a:solidFill>
                <a:ea typeface="思源黑体 CN Normal" panose="020B0400000000000000" pitchFamily="34" charset="-122"/>
              </a:rPr>
              <a:t>Windows</a:t>
            </a:r>
            <a:r>
              <a:rPr lang="zh-CN" altLang="en-US" sz="1600" dirty="0">
                <a:solidFill>
                  <a:schemeClr val="tx1">
                    <a:lumMod val="85000"/>
                    <a:lumOff val="15000"/>
                  </a:schemeClr>
                </a:solidFill>
                <a:ea typeface="思源黑体 CN Normal" panose="020B0400000000000000" pitchFamily="34" charset="-122"/>
              </a:rPr>
              <a:t>防火墙会阻止非开放端口的连接。因此，在验证之前，可以选择在</a:t>
            </a:r>
            <a:r>
              <a:rPr lang="en-US" altLang="zh-CN" sz="1600" dirty="0">
                <a:solidFill>
                  <a:schemeClr val="tx1">
                    <a:lumMod val="85000"/>
                    <a:lumOff val="15000"/>
                  </a:schemeClr>
                </a:solidFill>
                <a:ea typeface="思源黑体 CN Normal" panose="020B0400000000000000" pitchFamily="34" charset="-122"/>
              </a:rPr>
              <a:t>Windows</a:t>
            </a:r>
            <a:r>
              <a:rPr lang="zh-CN" altLang="en-US" sz="1600" dirty="0">
                <a:solidFill>
                  <a:schemeClr val="tx1">
                    <a:lumMod val="85000"/>
                    <a:lumOff val="15000"/>
                  </a:schemeClr>
                </a:solidFill>
                <a:ea typeface="思源黑体 CN Normal" panose="020B0400000000000000" pitchFamily="34" charset="-122"/>
              </a:rPr>
              <a:t>防火墙高级设置的入站规则中开放端口（开放方法将在项目九中介绍）或者关闭</a:t>
            </a:r>
            <a:r>
              <a:rPr lang="en-US" altLang="zh-CN" sz="1600" dirty="0">
                <a:solidFill>
                  <a:schemeClr val="tx1">
                    <a:lumMod val="85000"/>
                    <a:lumOff val="15000"/>
                  </a:schemeClr>
                </a:solidFill>
                <a:ea typeface="思源黑体 CN Normal" panose="020B0400000000000000" pitchFamily="34" charset="-122"/>
              </a:rPr>
              <a:t>Windows</a:t>
            </a:r>
            <a:r>
              <a:rPr lang="zh-CN" altLang="en-US" sz="1600" dirty="0">
                <a:solidFill>
                  <a:schemeClr val="tx1">
                    <a:lumMod val="85000"/>
                    <a:lumOff val="15000"/>
                  </a:schemeClr>
                </a:solidFill>
                <a:ea typeface="思源黑体 CN Normal" panose="020B0400000000000000" pitchFamily="34" charset="-122"/>
              </a:rPr>
              <a:t>防火墙</a:t>
            </a:r>
          </a:p>
        </p:txBody>
      </p:sp>
      <p:pic>
        <p:nvPicPr>
          <p:cNvPr id="7" name="图片 6">
            <a:extLst>
              <a:ext uri="{FF2B5EF4-FFF2-40B4-BE49-F238E27FC236}">
                <a16:creationId xmlns:a16="http://schemas.microsoft.com/office/drawing/2014/main" id="{0E37BD05-5DD3-40A7-B706-3AD721160F39}"/>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339752" y="2246357"/>
            <a:ext cx="4464496" cy="2881677"/>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67319515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6.</a:t>
            </a:r>
            <a:r>
              <a:rPr lang="zh-CN" altLang="en-US" sz="1600" dirty="0">
                <a:solidFill>
                  <a:schemeClr val="accent1"/>
                </a:solidFill>
                <a:ea typeface="微软雅黑" panose="020B0503020204020204" pitchFamily="34" charset="-122"/>
              </a:rPr>
              <a:t>验证</a:t>
            </a:r>
            <a:r>
              <a:rPr lang="en-US" altLang="zh-CN" sz="1600" dirty="0">
                <a:solidFill>
                  <a:schemeClr val="accent1"/>
                </a:solidFill>
                <a:ea typeface="微软雅黑" panose="020B0503020204020204" pitchFamily="34" charset="-122"/>
              </a:rPr>
              <a:t>Web</a:t>
            </a:r>
            <a:r>
              <a:rPr lang="zh-CN" altLang="en-US" sz="1600" dirty="0">
                <a:solidFill>
                  <a:schemeClr val="accent1"/>
                </a:solidFill>
                <a:ea typeface="微软雅黑" panose="020B0503020204020204" pitchFamily="34" charset="-122"/>
              </a:rPr>
              <a:t>服务</a:t>
            </a:r>
          </a:p>
        </p:txBody>
      </p:sp>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0" cy="111612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15516" y="1035065"/>
            <a:ext cx="8712968" cy="636585"/>
          </a:xfrm>
          <a:prstGeom prst="rect">
            <a:avLst/>
          </a:prstGeom>
          <a:noFill/>
        </p:spPr>
        <p:txBody>
          <a:bodyPr wrap="square" rtlCol="0">
            <a:spAutoFit/>
          </a:bodyPr>
          <a:lstStyle/>
          <a:p>
            <a:pPr indent="457200">
              <a:lnSpc>
                <a:spcPct val="114000"/>
              </a:lnSpc>
            </a:pPr>
            <a:r>
              <a:rPr lang="zh-CN" altLang="en-US" sz="1600" dirty="0">
                <a:solidFill>
                  <a:schemeClr val="tx1">
                    <a:lumMod val="85000"/>
                    <a:lumOff val="15000"/>
                  </a:schemeClr>
                </a:solidFill>
                <a:ea typeface="思源黑体 CN Normal" panose="020B0400000000000000" pitchFamily="34" charset="-122"/>
              </a:rPr>
              <a:t>在物理主机浏览器的地址栏中输入</a:t>
            </a:r>
            <a:r>
              <a:rPr lang="en-US" altLang="zh-CN" sz="1600" dirty="0">
                <a:solidFill>
                  <a:schemeClr val="tx1">
                    <a:lumMod val="85000"/>
                    <a:lumOff val="15000"/>
                  </a:schemeClr>
                </a:solidFill>
                <a:ea typeface="思源黑体 CN Normal" panose="020B0400000000000000" pitchFamily="34" charset="-122"/>
              </a:rPr>
              <a:t>192.168.1.200:8080</a:t>
            </a:r>
            <a:r>
              <a:rPr lang="zh-CN" altLang="en-US" sz="1600" dirty="0">
                <a:solidFill>
                  <a:schemeClr val="tx1">
                    <a:lumMod val="85000"/>
                    <a:lumOff val="15000"/>
                  </a:schemeClr>
                </a:solidFill>
                <a:ea typeface="思源黑体 CN Normal" panose="020B0400000000000000" pitchFamily="34" charset="-122"/>
              </a:rPr>
              <a:t>，按下回车访问网站，显示下图所示的界面，则说明新网站架设成功。</a:t>
            </a:r>
          </a:p>
        </p:txBody>
      </p:sp>
      <p:pic>
        <p:nvPicPr>
          <p:cNvPr id="7" name="图片 6">
            <a:extLst>
              <a:ext uri="{FF2B5EF4-FFF2-40B4-BE49-F238E27FC236}">
                <a16:creationId xmlns:a16="http://schemas.microsoft.com/office/drawing/2014/main" id="{89B9AAE2-3A4C-43F2-858A-2FF68618AFD0}"/>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609782" y="2062658"/>
            <a:ext cx="3924436" cy="2988674"/>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428544302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295353" y="1635647"/>
            <a:ext cx="4356418"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6.2 </a:t>
            </a:r>
            <a:r>
              <a:rPr lang="zh-CN" altLang="en-US" sz="3200" b="1" dirty="0">
                <a:solidFill>
                  <a:schemeClr val="accent1"/>
                </a:solidFill>
                <a:ea typeface="微软雅黑" panose="020B0503020204020204" pitchFamily="34" charset="-122"/>
              </a:rPr>
              <a:t>架设</a:t>
            </a:r>
            <a:r>
              <a:rPr lang="en-US" altLang="zh-CN" sz="3200" b="1" dirty="0">
                <a:solidFill>
                  <a:schemeClr val="accent1"/>
                </a:solidFill>
                <a:ea typeface="微软雅黑" panose="020B0503020204020204" pitchFamily="34" charset="-122"/>
              </a:rPr>
              <a:t>DNS</a:t>
            </a:r>
            <a:r>
              <a:rPr lang="zh-CN" altLang="en-US" sz="3200" b="1" dirty="0">
                <a:solidFill>
                  <a:schemeClr val="accent1"/>
                </a:solidFill>
                <a:ea typeface="微软雅黑" panose="020B0503020204020204" pitchFamily="34" charset="-122"/>
              </a:rPr>
              <a:t>服务器</a:t>
            </a:r>
          </a:p>
        </p:txBody>
      </p:sp>
    </p:spTree>
    <p:extLst>
      <p:ext uri="{BB962C8B-B14F-4D97-AF65-F5344CB8AC3E}">
        <p14:creationId xmlns:p14="http://schemas.microsoft.com/office/powerpoint/2010/main" val="1528609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615349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3861447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id="{F5793691-A67E-4C11-852D-7DD4D17E755F}"/>
              </a:ext>
            </a:extLst>
          </p:cNvPr>
          <p:cNvGrpSpPr/>
          <p:nvPr/>
        </p:nvGrpSpPr>
        <p:grpSpPr>
          <a:xfrm>
            <a:off x="1043608" y="1239602"/>
            <a:ext cx="6792230" cy="2995042"/>
            <a:chOff x="1200150" y="1847850"/>
            <a:chExt cx="9867900" cy="1492983"/>
          </a:xfrm>
        </p:grpSpPr>
        <p:grpSp>
          <p:nvGrpSpPr>
            <p:cNvPr id="127" name="组合 126">
              <a:extLst>
                <a:ext uri="{FF2B5EF4-FFF2-40B4-BE49-F238E27FC236}">
                  <a16:creationId xmlns:a16="http://schemas.microsoft.com/office/drawing/2014/main"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id="{CB4FB45E-E5D0-4286-ABBB-65C992D93AE8}"/>
                </a:ext>
              </a:extLst>
            </p:cNvPr>
            <p:cNvSpPr txBox="1"/>
            <p:nvPr/>
          </p:nvSpPr>
          <p:spPr>
            <a:xfrm>
              <a:off x="1331635" y="2027324"/>
              <a:ext cx="9604929" cy="1049247"/>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mn-ea"/>
                </a:rPr>
                <a:t>为了保证校园网中的计算机能够安全、可靠地通过域名访问本地网络以及互联网资源，阳光学校计划搭建一台域名解析服务器，为学校内部创建一个</a:t>
              </a:r>
              <a:r>
                <a:rPr lang="en-US" altLang="zh-CN" sz="1800" dirty="0">
                  <a:solidFill>
                    <a:schemeClr val="tx1">
                      <a:lumMod val="85000"/>
                      <a:lumOff val="15000"/>
                    </a:schemeClr>
                  </a:solidFill>
                  <a:latin typeface="+mn-ea"/>
                </a:rPr>
                <a:t>test.com</a:t>
              </a:r>
              <a:r>
                <a:rPr lang="zh-CN" altLang="en-US" sz="1800" dirty="0">
                  <a:solidFill>
                    <a:schemeClr val="tx1">
                      <a:lumMod val="85000"/>
                      <a:lumOff val="15000"/>
                    </a:schemeClr>
                  </a:solidFill>
                  <a:latin typeface="+mn-ea"/>
                </a:rPr>
                <a:t>区域，并为学校的服务器建立主机记录，使用户能使用全限定域名（</a:t>
              </a:r>
              <a:r>
                <a:rPr lang="en-US" altLang="zh-CN" sz="1800" dirty="0">
                  <a:solidFill>
                    <a:schemeClr val="tx1">
                      <a:lumMod val="85000"/>
                      <a:lumOff val="15000"/>
                    </a:schemeClr>
                  </a:solidFill>
                  <a:latin typeface="+mn-ea"/>
                </a:rPr>
                <a:t>Fully Qualified Domain Name</a:t>
              </a:r>
              <a:r>
                <a:rPr lang="zh-CN" altLang="en-US" sz="1800" dirty="0">
                  <a:solidFill>
                    <a:schemeClr val="tx1">
                      <a:lumMod val="85000"/>
                      <a:lumOff val="15000"/>
                    </a:schemeClr>
                  </a:solidFill>
                  <a:latin typeface="+mn-ea"/>
                </a:rPr>
                <a:t>，</a:t>
              </a:r>
              <a:r>
                <a:rPr lang="en-US" altLang="zh-CN" sz="1800" dirty="0">
                  <a:solidFill>
                    <a:schemeClr val="tx1">
                      <a:lumMod val="85000"/>
                      <a:lumOff val="15000"/>
                    </a:schemeClr>
                  </a:solidFill>
                  <a:latin typeface="+mn-ea"/>
                </a:rPr>
                <a:t>FQDN</a:t>
              </a:r>
              <a:r>
                <a:rPr lang="zh-CN" altLang="en-US" sz="1800" dirty="0">
                  <a:solidFill>
                    <a:schemeClr val="tx1">
                      <a:lumMod val="85000"/>
                      <a:lumOff val="15000"/>
                    </a:schemeClr>
                  </a:solidFill>
                  <a:latin typeface="+mn-ea"/>
                </a:rPr>
                <a:t>）访问服务器。</a:t>
              </a:r>
            </a:p>
          </p:txBody>
        </p:sp>
      </p:grpSp>
    </p:spTree>
    <p:extLst>
      <p:ext uri="{BB962C8B-B14F-4D97-AF65-F5344CB8AC3E}">
        <p14:creationId xmlns:p14="http://schemas.microsoft.com/office/powerpoint/2010/main" val="8764480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1979323"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域和域名</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1" y="2859783"/>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域名解析过程</a:t>
            </a:r>
            <a:endParaRPr lang="zh-CN" altLang="en-US" sz="1200" dirty="0">
              <a:solidFill>
                <a:schemeClr val="tx1">
                  <a:lumMod val="65000"/>
                  <a:lumOff val="35000"/>
                </a:schemeClr>
              </a:solidFill>
            </a:endParaRPr>
          </a:p>
        </p:txBody>
      </p:sp>
      <p:sp>
        <p:nvSpPr>
          <p:cNvPr id="9" name="文本框 7">
            <a:extLst>
              <a:ext uri="{FF2B5EF4-FFF2-40B4-BE49-F238E27FC236}">
                <a16:creationId xmlns:a16="http://schemas.microsoft.com/office/drawing/2014/main" id="{07956D35-A844-4051-BCD9-4633962A8AB4}"/>
              </a:ext>
            </a:extLst>
          </p:cNvPr>
          <p:cNvSpPr txBox="1">
            <a:spLocks noChangeArrowheads="1"/>
          </p:cNvSpPr>
          <p:nvPr/>
        </p:nvSpPr>
        <p:spPr bwMode="auto">
          <a:xfrm>
            <a:off x="6192570" y="2535747"/>
            <a:ext cx="1979323"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域名结构</a:t>
            </a:r>
            <a:endParaRPr lang="zh-CN" altLang="en-US" sz="1200" dirty="0">
              <a:solidFill>
                <a:schemeClr val="tx1">
                  <a:lumMod val="65000"/>
                  <a:lumOff val="35000"/>
                </a:schemeClr>
              </a:solidFill>
            </a:endParaRPr>
          </a:p>
        </p:txBody>
      </p:sp>
      <p:sp>
        <p:nvSpPr>
          <p:cNvPr id="10" name="文本框 9">
            <a:extLst>
              <a:ext uri="{FF2B5EF4-FFF2-40B4-BE49-F238E27FC236}">
                <a16:creationId xmlns:a16="http://schemas.microsoft.com/office/drawing/2014/main" id="{3F6515A7-BC0C-430A-9608-58744DDF0E0D}"/>
              </a:ext>
            </a:extLst>
          </p:cNvPr>
          <p:cNvSpPr txBox="1">
            <a:spLocks noChangeArrowheads="1"/>
          </p:cNvSpPr>
          <p:nvPr/>
        </p:nvSpPr>
        <p:spPr bwMode="auto">
          <a:xfrm>
            <a:off x="6192570" y="2859783"/>
            <a:ext cx="187181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正向解析与反向解析</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918630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相关知识</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043608" y="1231168"/>
            <a:ext cx="6792230" cy="3003475"/>
            <a:chOff x="1200150" y="1843646"/>
            <a:chExt cx="9867900" cy="1497187"/>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3646"/>
              <a:ext cx="9867900" cy="1497187"/>
              <a:chOff x="1200150" y="1843646"/>
              <a:chExt cx="9867900" cy="1497187"/>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364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1991542"/>
              <a:ext cx="9604929" cy="1148524"/>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当人们浏览网页时，一般会在浏览器的地址栏中输入网站的统一资源定位符</a:t>
              </a:r>
              <a:r>
                <a:rPr lang="en-US" altLang="zh-CN" sz="1400" dirty="0">
                  <a:solidFill>
                    <a:schemeClr val="tx1">
                      <a:lumMod val="85000"/>
                      <a:lumOff val="15000"/>
                    </a:schemeClr>
                  </a:solidFill>
                  <a:latin typeface="+mn-ea"/>
                </a:rPr>
                <a:t>(Uniform Resource Locator</a:t>
              </a:r>
              <a:r>
                <a:rPr lang="zh-CN" altLang="en-US" sz="1400" dirty="0">
                  <a:solidFill>
                    <a:schemeClr val="tx1">
                      <a:lumMod val="85000"/>
                      <a:lumOff val="15000"/>
                    </a:schemeClr>
                  </a:solidFill>
                  <a:latin typeface="+mn-ea"/>
                </a:rPr>
                <a:t>，</a:t>
              </a:r>
              <a:r>
                <a:rPr lang="en-US" altLang="zh-CN" sz="1400" dirty="0">
                  <a:solidFill>
                    <a:schemeClr val="tx1">
                      <a:lumMod val="85000"/>
                      <a:lumOff val="15000"/>
                    </a:schemeClr>
                  </a:solidFill>
                  <a:latin typeface="+mn-ea"/>
                </a:rPr>
                <a:t>URL)</a:t>
              </a:r>
              <a:r>
                <a:rPr lang="zh-CN" altLang="en-US" sz="1400" dirty="0">
                  <a:solidFill>
                    <a:schemeClr val="tx1">
                      <a:lumMod val="85000"/>
                      <a:lumOff val="15000"/>
                    </a:schemeClr>
                  </a:solidFill>
                  <a:latin typeface="+mn-ea"/>
                </a:rPr>
                <a:t>，如“</a:t>
              </a:r>
              <a:r>
                <a:rPr lang="en-US" altLang="zh-CN" sz="1400" dirty="0">
                  <a:solidFill>
                    <a:schemeClr val="tx1">
                      <a:lumMod val="85000"/>
                      <a:lumOff val="15000"/>
                    </a:schemeClr>
                  </a:solidFill>
                  <a:latin typeface="+mn-ea"/>
                </a:rPr>
                <a:t>https://www.jlemcc.edu.cn”</a:t>
              </a:r>
              <a:r>
                <a:rPr lang="zh-CN" altLang="en-US" sz="1400" dirty="0">
                  <a:solidFill>
                    <a:schemeClr val="tx1">
                      <a:lumMod val="85000"/>
                      <a:lumOff val="15000"/>
                    </a:schemeClr>
                  </a:solidFill>
                  <a:latin typeface="+mn-ea"/>
                </a:rPr>
                <a:t>，浏览器在客户端主机和网站服务器之间建立连接进行通信。但在实际的</a:t>
              </a:r>
              <a:r>
                <a:rPr lang="en-US" altLang="zh-CN" sz="1400" dirty="0">
                  <a:solidFill>
                    <a:schemeClr val="tx1">
                      <a:lumMod val="85000"/>
                      <a:lumOff val="15000"/>
                    </a:schemeClr>
                  </a:solidFill>
                  <a:latin typeface="+mn-ea"/>
                </a:rPr>
                <a:t>TCP/IP</a:t>
              </a:r>
              <a:r>
                <a:rPr lang="zh-CN" altLang="en-US" sz="1400" dirty="0">
                  <a:solidFill>
                    <a:schemeClr val="tx1">
                      <a:lumMod val="85000"/>
                      <a:lumOff val="15000"/>
                    </a:schemeClr>
                  </a:solidFill>
                  <a:latin typeface="+mn-ea"/>
                </a:rPr>
                <a:t>网络中，</a:t>
              </a:r>
              <a:r>
                <a:rPr lang="en-US" altLang="zh-CN" sz="1400" dirty="0">
                  <a:solidFill>
                    <a:schemeClr val="tx1">
                      <a:lumMod val="85000"/>
                      <a:lumOff val="15000"/>
                    </a:schemeClr>
                  </a:solidFill>
                  <a:latin typeface="+mn-ea"/>
                </a:rPr>
                <a:t>IP</a:t>
              </a:r>
              <a:r>
                <a:rPr lang="zh-CN" altLang="en-US" sz="1400" dirty="0">
                  <a:solidFill>
                    <a:schemeClr val="tx1">
                      <a:lumMod val="85000"/>
                      <a:lumOff val="15000"/>
                    </a:schemeClr>
                  </a:solidFill>
                  <a:latin typeface="+mn-ea"/>
                </a:rPr>
                <a:t>地址是定位主机的唯一标识，必须知道对方主机的</a:t>
              </a:r>
              <a:r>
                <a:rPr lang="en-US" altLang="zh-CN" sz="1400" dirty="0">
                  <a:solidFill>
                    <a:schemeClr val="tx1">
                      <a:lumMod val="85000"/>
                      <a:lumOff val="15000"/>
                    </a:schemeClr>
                  </a:solidFill>
                  <a:latin typeface="+mn-ea"/>
                </a:rPr>
                <a:t>IP</a:t>
              </a:r>
              <a:r>
                <a:rPr lang="zh-CN" altLang="en-US" sz="1400" dirty="0">
                  <a:solidFill>
                    <a:schemeClr val="tx1">
                      <a:lumMod val="85000"/>
                      <a:lumOff val="15000"/>
                    </a:schemeClr>
                  </a:solidFill>
                  <a:latin typeface="+mn-ea"/>
                </a:rPr>
                <a:t>地址才能相互通信。浏览器是如何根据人们输入的网址得到网站服务器的</a:t>
              </a:r>
              <a:r>
                <a:rPr lang="en-US" altLang="zh-CN" sz="1400" dirty="0">
                  <a:solidFill>
                    <a:schemeClr val="tx1">
                      <a:lumMod val="85000"/>
                      <a:lumOff val="15000"/>
                    </a:schemeClr>
                  </a:solidFill>
                  <a:latin typeface="+mn-ea"/>
                </a:rPr>
                <a:t>IP</a:t>
              </a:r>
              <a:r>
                <a:rPr lang="zh-CN" altLang="en-US" sz="1400" dirty="0">
                  <a:solidFill>
                    <a:schemeClr val="tx1">
                      <a:lumMod val="85000"/>
                      <a:lumOff val="15000"/>
                    </a:schemeClr>
                  </a:solidFill>
                  <a:latin typeface="+mn-ea"/>
                </a:rPr>
                <a:t>地址的？其实，浏览器使用了</a:t>
              </a:r>
              <a:r>
                <a:rPr lang="en-US" altLang="zh-CN" sz="1400" dirty="0">
                  <a:solidFill>
                    <a:schemeClr val="tx1">
                      <a:lumMod val="85000"/>
                      <a:lumOff val="15000"/>
                    </a:schemeClr>
                  </a:solidFill>
                  <a:latin typeface="+mn-ea"/>
                </a:rPr>
                <a:t>DNS</a:t>
              </a:r>
              <a:r>
                <a:rPr lang="zh-CN" altLang="en-US" sz="1400" dirty="0">
                  <a:solidFill>
                    <a:schemeClr val="tx1">
                      <a:lumMod val="85000"/>
                      <a:lumOff val="15000"/>
                    </a:schemeClr>
                  </a:solidFill>
                  <a:latin typeface="+mn-ea"/>
                </a:rPr>
                <a:t>提供的域名解析服务。域名系统（</a:t>
              </a:r>
              <a:r>
                <a:rPr lang="en-US" altLang="zh-CN" sz="1400" dirty="0">
                  <a:solidFill>
                    <a:schemeClr val="tx1">
                      <a:lumMod val="85000"/>
                      <a:lumOff val="15000"/>
                    </a:schemeClr>
                  </a:solidFill>
                  <a:latin typeface="+mn-ea"/>
                </a:rPr>
                <a:t>Domain Name System</a:t>
              </a:r>
              <a:r>
                <a:rPr lang="zh-CN" altLang="en-US" sz="1400" dirty="0">
                  <a:solidFill>
                    <a:schemeClr val="tx1">
                      <a:lumMod val="85000"/>
                      <a:lumOff val="15000"/>
                    </a:schemeClr>
                  </a:solidFill>
                  <a:latin typeface="+mn-ea"/>
                </a:rPr>
                <a:t>，</a:t>
              </a:r>
              <a:r>
                <a:rPr lang="en-US" altLang="zh-CN" sz="1400" dirty="0">
                  <a:solidFill>
                    <a:schemeClr val="tx1">
                      <a:lumMod val="85000"/>
                      <a:lumOff val="15000"/>
                    </a:schemeClr>
                  </a:solidFill>
                  <a:latin typeface="+mn-ea"/>
                </a:rPr>
                <a:t>DNS</a:t>
              </a:r>
              <a:r>
                <a:rPr lang="zh-CN" altLang="en-US" sz="1400" dirty="0">
                  <a:solidFill>
                    <a:schemeClr val="tx1">
                      <a:lumMod val="85000"/>
                      <a:lumOff val="15000"/>
                    </a:schemeClr>
                  </a:solidFill>
                  <a:latin typeface="+mn-ea"/>
                </a:rPr>
                <a:t>）服务是互联网中最重要的基础服务之一，主要作用是实现域名和</a:t>
              </a:r>
              <a:r>
                <a:rPr lang="en-US" altLang="zh-CN" sz="1400" dirty="0">
                  <a:solidFill>
                    <a:schemeClr val="tx1">
                      <a:lumMod val="85000"/>
                      <a:lumOff val="15000"/>
                    </a:schemeClr>
                  </a:solidFill>
                  <a:latin typeface="+mn-ea"/>
                </a:rPr>
                <a:t>IP</a:t>
              </a:r>
              <a:r>
                <a:rPr lang="zh-CN" altLang="en-US" sz="1400" dirty="0">
                  <a:solidFill>
                    <a:schemeClr val="tx1">
                      <a:lumMod val="85000"/>
                      <a:lumOff val="15000"/>
                    </a:schemeClr>
                  </a:solidFill>
                  <a:latin typeface="+mn-ea"/>
                </a:rPr>
                <a:t>地址的转换，也就是域名解析服务。</a:t>
              </a:r>
            </a:p>
          </p:txBody>
        </p:sp>
      </p:grpSp>
    </p:spTree>
    <p:extLst>
      <p:ext uri="{BB962C8B-B14F-4D97-AF65-F5344CB8AC3E}">
        <p14:creationId xmlns:p14="http://schemas.microsoft.com/office/powerpoint/2010/main" val="2840586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域和域名</a:t>
            </a:r>
          </a:p>
        </p:txBody>
      </p:sp>
      <p:sp>
        <p:nvSpPr>
          <p:cNvPr id="10" name="矩形: 圆角 9">
            <a:extLst>
              <a:ext uri="{FF2B5EF4-FFF2-40B4-BE49-F238E27FC236}">
                <a16:creationId xmlns:a16="http://schemas.microsoft.com/office/drawing/2014/main" id="{CC7026F2-050F-4612-8677-F92C0A46026D}"/>
              </a:ext>
            </a:extLst>
          </p:cNvPr>
          <p:cNvSpPr/>
          <p:nvPr>
            <p:custDataLst>
              <p:tags r:id="rId1"/>
            </p:custDataLst>
          </p:nvPr>
        </p:nvSpPr>
        <p:spPr>
          <a:xfrm>
            <a:off x="802444"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16" name="文本框 15">
            <a:extLst>
              <a:ext uri="{FF2B5EF4-FFF2-40B4-BE49-F238E27FC236}">
                <a16:creationId xmlns:a16="http://schemas.microsoft.com/office/drawing/2014/main" id="{F2FA8083-CBCA-4666-A27B-5977BEF2DD71}"/>
              </a:ext>
            </a:extLst>
          </p:cNvPr>
          <p:cNvSpPr txBox="1"/>
          <p:nvPr>
            <p:custDataLst>
              <p:tags r:id="rId2"/>
            </p:custDataLst>
          </p:nvPr>
        </p:nvSpPr>
        <p:spPr>
          <a:xfrm>
            <a:off x="1006672" y="1657990"/>
            <a:ext cx="3108140" cy="2844316"/>
          </a:xfrm>
          <a:prstGeom prst="rect">
            <a:avLst/>
          </a:prstGeom>
          <a:noFill/>
        </p:spPr>
        <p:txBody>
          <a:bodyPr wrap="square" rtlCol="0">
            <a:normAutofit/>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域（</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Domain</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）指</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Internet</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上由地理位置或业务类型而联系在一起的一组主机构成的集合，一个域内可以容纳多台主机，在域中，所有主机由域名（</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Domain Name</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DN</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）来标识。</a:t>
            </a:r>
          </a:p>
        </p:txBody>
      </p:sp>
      <p:sp>
        <p:nvSpPr>
          <p:cNvPr id="18" name="矩形: 圆角 17">
            <a:extLst>
              <a:ext uri="{FF2B5EF4-FFF2-40B4-BE49-F238E27FC236}">
                <a16:creationId xmlns:a16="http://schemas.microsoft.com/office/drawing/2014/main" id="{73A8CF4B-3AA6-4AC1-8C80-E9BB5EEEE97C}"/>
              </a:ext>
            </a:extLst>
          </p:cNvPr>
          <p:cNvSpPr/>
          <p:nvPr/>
        </p:nvSpPr>
        <p:spPr>
          <a:xfrm>
            <a:off x="2176717" y="1013736"/>
            <a:ext cx="640435" cy="640435"/>
          </a:xfrm>
          <a:prstGeom prst="roundRect">
            <a:avLst/>
          </a:prstGeom>
          <a:solidFill>
            <a:srgbClr val="1C608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2EE11547-4D70-445A-9D10-B5FAE44F3FF1}"/>
              </a:ext>
            </a:extLst>
          </p:cNvPr>
          <p:cNvSpPr/>
          <p:nvPr>
            <p:custDataLst>
              <p:tags r:id="rId3"/>
            </p:custDataLst>
          </p:nvPr>
        </p:nvSpPr>
        <p:spPr>
          <a:xfrm>
            <a:off x="4860032"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24" name="文本框 23">
            <a:extLst>
              <a:ext uri="{FF2B5EF4-FFF2-40B4-BE49-F238E27FC236}">
                <a16:creationId xmlns:a16="http://schemas.microsoft.com/office/drawing/2014/main" id="{E6A15A41-1A9D-45DD-A941-3BC519DC00B6}"/>
              </a:ext>
            </a:extLst>
          </p:cNvPr>
          <p:cNvSpPr txBox="1"/>
          <p:nvPr>
            <p:custDataLst>
              <p:tags r:id="rId4"/>
            </p:custDataLst>
          </p:nvPr>
        </p:nvSpPr>
        <p:spPr>
          <a:xfrm>
            <a:off x="5064260" y="1657990"/>
            <a:ext cx="3108140" cy="2844316"/>
          </a:xfrm>
          <a:prstGeom prst="rect">
            <a:avLst/>
          </a:prstGeom>
          <a:noFill/>
        </p:spPr>
        <p:txBody>
          <a:bodyPr wrap="square" rtlCol="0">
            <a:normAutofit fontScale="92500"/>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域名是由一串用点分隔的名字组成的</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Internet</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上某一台计算机或计算机组的名称。为因特网上的服务器取一个有意义又容易记忆的名字，这个名字就称为域名。域名采用了层次树状结构的命名方法，服务器的域名是一个唯一的层次结构的名字。</a:t>
            </a:r>
          </a:p>
        </p:txBody>
      </p:sp>
      <p:grpSp>
        <p:nvGrpSpPr>
          <p:cNvPr id="25" name="组合 24">
            <a:extLst>
              <a:ext uri="{FF2B5EF4-FFF2-40B4-BE49-F238E27FC236}">
                <a16:creationId xmlns:a16="http://schemas.microsoft.com/office/drawing/2014/main" id="{27675DF0-C839-48C4-9673-B7060F0F88AF}"/>
              </a:ext>
            </a:extLst>
          </p:cNvPr>
          <p:cNvGrpSpPr/>
          <p:nvPr/>
        </p:nvGrpSpPr>
        <p:grpSpPr>
          <a:xfrm>
            <a:off x="6298112" y="983080"/>
            <a:ext cx="640435" cy="640435"/>
            <a:chOff x="5659756" y="672052"/>
            <a:chExt cx="640435" cy="640435"/>
          </a:xfrm>
        </p:grpSpPr>
        <p:sp>
          <p:nvSpPr>
            <p:cNvPr id="26" name="矩形: 圆角 25">
              <a:extLst>
                <a:ext uri="{FF2B5EF4-FFF2-40B4-BE49-F238E27FC236}">
                  <a16:creationId xmlns:a16="http://schemas.microsoft.com/office/drawing/2014/main" id="{E2AC8CEC-44B6-4565-950E-85778BF2B777}"/>
                </a:ext>
              </a:extLst>
            </p:cNvPr>
            <p:cNvSpPr/>
            <p:nvPr/>
          </p:nvSpPr>
          <p:spPr>
            <a:xfrm>
              <a:off x="5659756" y="672052"/>
              <a:ext cx="640435" cy="640435"/>
            </a:xfrm>
            <a:prstGeom prst="roundRect">
              <a:avLst/>
            </a:prstGeom>
            <a:solidFill>
              <a:srgbClr val="1C608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Shape">
              <a:extLst>
                <a:ext uri="{FF2B5EF4-FFF2-40B4-BE49-F238E27FC236}">
                  <a16:creationId xmlns:a16="http://schemas.microsoft.com/office/drawing/2014/main" id="{C849BA77-B5EB-4132-8E01-3E7DFF21E6FE}"/>
                </a:ext>
              </a:extLst>
            </p:cNvPr>
            <p:cNvSpPr>
              <a:spLocks/>
            </p:cNvSpPr>
            <p:nvPr/>
          </p:nvSpPr>
          <p:spPr bwMode="auto">
            <a:xfrm>
              <a:off x="5707427" y="718845"/>
              <a:ext cx="556761" cy="556761"/>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7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7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7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7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7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7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7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7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7"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7"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39"/>
            </a:p>
          </p:txBody>
        </p:sp>
      </p:grpSp>
      <p:grpSp>
        <p:nvGrpSpPr>
          <p:cNvPr id="28" name="组合 27">
            <a:extLst>
              <a:ext uri="{FF2B5EF4-FFF2-40B4-BE49-F238E27FC236}">
                <a16:creationId xmlns:a16="http://schemas.microsoft.com/office/drawing/2014/main" id="{4C421BA3-BAB5-424A-82E4-8E379F39FF18}"/>
              </a:ext>
            </a:extLst>
          </p:cNvPr>
          <p:cNvGrpSpPr/>
          <p:nvPr/>
        </p:nvGrpSpPr>
        <p:grpSpPr>
          <a:xfrm>
            <a:off x="2205452" y="1059582"/>
            <a:ext cx="611699" cy="525948"/>
            <a:chOff x="7448550" y="8523288"/>
            <a:chExt cx="2887663" cy="2482850"/>
          </a:xfrm>
          <a:solidFill>
            <a:schemeClr val="bg1"/>
          </a:solidFill>
        </p:grpSpPr>
        <p:sp>
          <p:nvSpPr>
            <p:cNvPr id="29" name="Freeform 256">
              <a:extLst>
                <a:ext uri="{FF2B5EF4-FFF2-40B4-BE49-F238E27FC236}">
                  <a16:creationId xmlns:a16="http://schemas.microsoft.com/office/drawing/2014/main" id="{461F7FE9-1069-443A-A651-6F5174541EF1}"/>
                </a:ext>
              </a:extLst>
            </p:cNvPr>
            <p:cNvSpPr>
              <a:spLocks/>
            </p:cNvSpPr>
            <p:nvPr/>
          </p:nvSpPr>
          <p:spPr bwMode="auto">
            <a:xfrm>
              <a:off x="7448550" y="9434513"/>
              <a:ext cx="962025" cy="644525"/>
            </a:xfrm>
            <a:custGeom>
              <a:avLst/>
              <a:gdLst>
                <a:gd name="T0" fmla="*/ 301 w 606"/>
                <a:gd name="T1" fmla="*/ 145 h 406"/>
                <a:gd name="T2" fmla="*/ 371 w 606"/>
                <a:gd name="T3" fmla="*/ 406 h 406"/>
                <a:gd name="T4" fmla="*/ 475 w 606"/>
                <a:gd name="T5" fmla="*/ 406 h 406"/>
                <a:gd name="T6" fmla="*/ 606 w 606"/>
                <a:gd name="T7" fmla="*/ 0 h 406"/>
                <a:gd name="T8" fmla="*/ 499 w 606"/>
                <a:gd name="T9" fmla="*/ 0 h 406"/>
                <a:gd name="T10" fmla="*/ 421 w 606"/>
                <a:gd name="T11" fmla="*/ 267 h 406"/>
                <a:gd name="T12" fmla="*/ 353 w 606"/>
                <a:gd name="T13" fmla="*/ 0 h 406"/>
                <a:gd name="T14" fmla="*/ 251 w 606"/>
                <a:gd name="T15" fmla="*/ 0 h 406"/>
                <a:gd name="T16" fmla="*/ 181 w 606"/>
                <a:gd name="T17" fmla="*/ 267 h 406"/>
                <a:gd name="T18" fmla="*/ 104 w 606"/>
                <a:gd name="T19" fmla="*/ 0 h 406"/>
                <a:gd name="T20" fmla="*/ 0 w 606"/>
                <a:gd name="T21" fmla="*/ 0 h 406"/>
                <a:gd name="T22" fmla="*/ 128 w 606"/>
                <a:gd name="T23" fmla="*/ 406 h 406"/>
                <a:gd name="T24" fmla="*/ 233 w 606"/>
                <a:gd name="T25" fmla="*/ 406 h 406"/>
                <a:gd name="T26" fmla="*/ 301 w 606"/>
                <a:gd name="T27" fmla="*/ 145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6" h="406">
                  <a:moveTo>
                    <a:pt x="301" y="145"/>
                  </a:moveTo>
                  <a:lnTo>
                    <a:pt x="371" y="406"/>
                  </a:lnTo>
                  <a:lnTo>
                    <a:pt x="475" y="406"/>
                  </a:lnTo>
                  <a:lnTo>
                    <a:pt x="606" y="0"/>
                  </a:lnTo>
                  <a:lnTo>
                    <a:pt x="499" y="0"/>
                  </a:lnTo>
                  <a:lnTo>
                    <a:pt x="421" y="267"/>
                  </a:lnTo>
                  <a:lnTo>
                    <a:pt x="353" y="0"/>
                  </a:lnTo>
                  <a:lnTo>
                    <a:pt x="251" y="0"/>
                  </a:lnTo>
                  <a:lnTo>
                    <a:pt x="181" y="267"/>
                  </a:lnTo>
                  <a:lnTo>
                    <a:pt x="104" y="0"/>
                  </a:lnTo>
                  <a:lnTo>
                    <a:pt x="0" y="0"/>
                  </a:lnTo>
                  <a:lnTo>
                    <a:pt x="128" y="406"/>
                  </a:lnTo>
                  <a:lnTo>
                    <a:pt x="233" y="406"/>
                  </a:lnTo>
                  <a:lnTo>
                    <a:pt x="301"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68" tIns="45434" rIns="90868" bIns="45434" numCol="1" anchor="t" anchorCtr="0" compatLnSpc="1">
              <a:prstTxWarp prst="textNoShape">
                <a:avLst/>
              </a:prstTxWarp>
            </a:bodyPr>
            <a:lstStyle/>
            <a:p>
              <a:endParaRPr lang="zh-CN" altLang="en-US" sz="1339"/>
            </a:p>
          </p:txBody>
        </p:sp>
        <p:sp>
          <p:nvSpPr>
            <p:cNvPr id="30" name="Freeform 257">
              <a:extLst>
                <a:ext uri="{FF2B5EF4-FFF2-40B4-BE49-F238E27FC236}">
                  <a16:creationId xmlns:a16="http://schemas.microsoft.com/office/drawing/2014/main" id="{D8CC5C41-C594-41F0-A3A2-7467CB06B396}"/>
                </a:ext>
              </a:extLst>
            </p:cNvPr>
            <p:cNvSpPr>
              <a:spLocks/>
            </p:cNvSpPr>
            <p:nvPr/>
          </p:nvSpPr>
          <p:spPr bwMode="auto">
            <a:xfrm>
              <a:off x="8413750" y="9434513"/>
              <a:ext cx="960438" cy="644525"/>
            </a:xfrm>
            <a:custGeom>
              <a:avLst/>
              <a:gdLst>
                <a:gd name="T0" fmla="*/ 353 w 605"/>
                <a:gd name="T1" fmla="*/ 0 h 406"/>
                <a:gd name="T2" fmla="*/ 250 w 605"/>
                <a:gd name="T3" fmla="*/ 0 h 406"/>
                <a:gd name="T4" fmla="*/ 180 w 605"/>
                <a:gd name="T5" fmla="*/ 267 h 406"/>
                <a:gd name="T6" fmla="*/ 104 w 605"/>
                <a:gd name="T7" fmla="*/ 0 h 406"/>
                <a:gd name="T8" fmla="*/ 0 w 605"/>
                <a:gd name="T9" fmla="*/ 0 h 406"/>
                <a:gd name="T10" fmla="*/ 128 w 605"/>
                <a:gd name="T11" fmla="*/ 406 h 406"/>
                <a:gd name="T12" fmla="*/ 232 w 605"/>
                <a:gd name="T13" fmla="*/ 406 h 406"/>
                <a:gd name="T14" fmla="*/ 301 w 605"/>
                <a:gd name="T15" fmla="*/ 145 h 406"/>
                <a:gd name="T16" fmla="*/ 371 w 605"/>
                <a:gd name="T17" fmla="*/ 406 h 406"/>
                <a:gd name="T18" fmla="*/ 475 w 605"/>
                <a:gd name="T19" fmla="*/ 406 h 406"/>
                <a:gd name="T20" fmla="*/ 605 w 605"/>
                <a:gd name="T21" fmla="*/ 0 h 406"/>
                <a:gd name="T22" fmla="*/ 499 w 605"/>
                <a:gd name="T23" fmla="*/ 0 h 406"/>
                <a:gd name="T24" fmla="*/ 421 w 605"/>
                <a:gd name="T25" fmla="*/ 267 h 406"/>
                <a:gd name="T26" fmla="*/ 353 w 605"/>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5" h="406">
                  <a:moveTo>
                    <a:pt x="353" y="0"/>
                  </a:moveTo>
                  <a:lnTo>
                    <a:pt x="250" y="0"/>
                  </a:lnTo>
                  <a:lnTo>
                    <a:pt x="180" y="267"/>
                  </a:lnTo>
                  <a:lnTo>
                    <a:pt x="104" y="0"/>
                  </a:lnTo>
                  <a:lnTo>
                    <a:pt x="0" y="0"/>
                  </a:lnTo>
                  <a:lnTo>
                    <a:pt x="128" y="406"/>
                  </a:lnTo>
                  <a:lnTo>
                    <a:pt x="232" y="406"/>
                  </a:lnTo>
                  <a:lnTo>
                    <a:pt x="301" y="145"/>
                  </a:lnTo>
                  <a:lnTo>
                    <a:pt x="371" y="406"/>
                  </a:lnTo>
                  <a:lnTo>
                    <a:pt x="475" y="406"/>
                  </a:lnTo>
                  <a:lnTo>
                    <a:pt x="605" y="0"/>
                  </a:lnTo>
                  <a:lnTo>
                    <a:pt x="499" y="0"/>
                  </a:lnTo>
                  <a:lnTo>
                    <a:pt x="421" y="267"/>
                  </a:lnTo>
                  <a:lnTo>
                    <a:pt x="3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68" tIns="45434" rIns="90868" bIns="45434" numCol="1" anchor="t" anchorCtr="0" compatLnSpc="1">
              <a:prstTxWarp prst="textNoShape">
                <a:avLst/>
              </a:prstTxWarp>
            </a:bodyPr>
            <a:lstStyle/>
            <a:p>
              <a:endParaRPr lang="zh-CN" altLang="en-US" sz="1339"/>
            </a:p>
          </p:txBody>
        </p:sp>
        <p:sp>
          <p:nvSpPr>
            <p:cNvPr id="31" name="Freeform 258">
              <a:extLst>
                <a:ext uri="{FF2B5EF4-FFF2-40B4-BE49-F238E27FC236}">
                  <a16:creationId xmlns:a16="http://schemas.microsoft.com/office/drawing/2014/main" id="{A5B429F2-4C75-488C-AE03-098EC19E7B75}"/>
                </a:ext>
              </a:extLst>
            </p:cNvPr>
            <p:cNvSpPr>
              <a:spLocks/>
            </p:cNvSpPr>
            <p:nvPr/>
          </p:nvSpPr>
          <p:spPr bwMode="auto">
            <a:xfrm>
              <a:off x="9377363" y="9434513"/>
              <a:ext cx="958850" cy="644525"/>
            </a:xfrm>
            <a:custGeom>
              <a:avLst/>
              <a:gdLst>
                <a:gd name="T0" fmla="*/ 500 w 604"/>
                <a:gd name="T1" fmla="*/ 0 h 406"/>
                <a:gd name="T2" fmla="*/ 422 w 604"/>
                <a:gd name="T3" fmla="*/ 267 h 406"/>
                <a:gd name="T4" fmla="*/ 353 w 604"/>
                <a:gd name="T5" fmla="*/ 0 h 406"/>
                <a:gd name="T6" fmla="*/ 251 w 604"/>
                <a:gd name="T7" fmla="*/ 0 h 406"/>
                <a:gd name="T8" fmla="*/ 181 w 604"/>
                <a:gd name="T9" fmla="*/ 267 h 406"/>
                <a:gd name="T10" fmla="*/ 105 w 604"/>
                <a:gd name="T11" fmla="*/ 0 h 406"/>
                <a:gd name="T12" fmla="*/ 0 w 604"/>
                <a:gd name="T13" fmla="*/ 0 h 406"/>
                <a:gd name="T14" fmla="*/ 129 w 604"/>
                <a:gd name="T15" fmla="*/ 406 h 406"/>
                <a:gd name="T16" fmla="*/ 233 w 604"/>
                <a:gd name="T17" fmla="*/ 406 h 406"/>
                <a:gd name="T18" fmla="*/ 301 w 604"/>
                <a:gd name="T19" fmla="*/ 145 h 406"/>
                <a:gd name="T20" fmla="*/ 371 w 604"/>
                <a:gd name="T21" fmla="*/ 406 h 406"/>
                <a:gd name="T22" fmla="*/ 476 w 604"/>
                <a:gd name="T23" fmla="*/ 406 h 406"/>
                <a:gd name="T24" fmla="*/ 604 w 604"/>
                <a:gd name="T25" fmla="*/ 0 h 406"/>
                <a:gd name="T26" fmla="*/ 500 w 604"/>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4" h="406">
                  <a:moveTo>
                    <a:pt x="500" y="0"/>
                  </a:moveTo>
                  <a:lnTo>
                    <a:pt x="422" y="267"/>
                  </a:lnTo>
                  <a:lnTo>
                    <a:pt x="353" y="0"/>
                  </a:lnTo>
                  <a:lnTo>
                    <a:pt x="251" y="0"/>
                  </a:lnTo>
                  <a:lnTo>
                    <a:pt x="181" y="267"/>
                  </a:lnTo>
                  <a:lnTo>
                    <a:pt x="105" y="0"/>
                  </a:lnTo>
                  <a:lnTo>
                    <a:pt x="0" y="0"/>
                  </a:lnTo>
                  <a:lnTo>
                    <a:pt x="129" y="406"/>
                  </a:lnTo>
                  <a:lnTo>
                    <a:pt x="233" y="406"/>
                  </a:lnTo>
                  <a:lnTo>
                    <a:pt x="301" y="145"/>
                  </a:lnTo>
                  <a:lnTo>
                    <a:pt x="371" y="406"/>
                  </a:lnTo>
                  <a:lnTo>
                    <a:pt x="476" y="406"/>
                  </a:lnTo>
                  <a:lnTo>
                    <a:pt x="604" y="0"/>
                  </a:lnTo>
                  <a:lnTo>
                    <a:pt x="5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68" tIns="45434" rIns="90868" bIns="45434" numCol="1" anchor="t" anchorCtr="0" compatLnSpc="1">
              <a:prstTxWarp prst="textNoShape">
                <a:avLst/>
              </a:prstTxWarp>
            </a:bodyPr>
            <a:lstStyle/>
            <a:p>
              <a:endParaRPr lang="zh-CN" altLang="en-US" sz="1339"/>
            </a:p>
          </p:txBody>
        </p:sp>
        <p:sp>
          <p:nvSpPr>
            <p:cNvPr id="32" name="Freeform 259">
              <a:extLst>
                <a:ext uri="{FF2B5EF4-FFF2-40B4-BE49-F238E27FC236}">
                  <a16:creationId xmlns:a16="http://schemas.microsoft.com/office/drawing/2014/main" id="{E8ACD4F1-A55A-44BD-99FF-F36F08C17897}"/>
                </a:ext>
              </a:extLst>
            </p:cNvPr>
            <p:cNvSpPr>
              <a:spLocks/>
            </p:cNvSpPr>
            <p:nvPr/>
          </p:nvSpPr>
          <p:spPr bwMode="auto">
            <a:xfrm>
              <a:off x="7770813" y="8523288"/>
              <a:ext cx="2243138" cy="720725"/>
            </a:xfrm>
            <a:custGeom>
              <a:avLst/>
              <a:gdLst>
                <a:gd name="T0" fmla="*/ 353 w 705"/>
                <a:gd name="T1" fmla="*/ 0 h 226"/>
                <a:gd name="T2" fmla="*/ 0 w 705"/>
                <a:gd name="T3" fmla="*/ 226 h 226"/>
                <a:gd name="T4" fmla="*/ 705 w 705"/>
                <a:gd name="T5" fmla="*/ 226 h 226"/>
                <a:gd name="T6" fmla="*/ 353 w 705"/>
                <a:gd name="T7" fmla="*/ 0 h 226"/>
              </a:gdLst>
              <a:ahLst/>
              <a:cxnLst>
                <a:cxn ang="0">
                  <a:pos x="T0" y="T1"/>
                </a:cxn>
                <a:cxn ang="0">
                  <a:pos x="T2" y="T3"/>
                </a:cxn>
                <a:cxn ang="0">
                  <a:pos x="T4" y="T5"/>
                </a:cxn>
                <a:cxn ang="0">
                  <a:pos x="T6" y="T7"/>
                </a:cxn>
              </a:cxnLst>
              <a:rect l="0" t="0" r="r" b="b"/>
              <a:pathLst>
                <a:path w="705" h="226">
                  <a:moveTo>
                    <a:pt x="353" y="0"/>
                  </a:moveTo>
                  <a:cubicBezTo>
                    <a:pt x="197" y="0"/>
                    <a:pt x="62" y="93"/>
                    <a:pt x="0" y="226"/>
                  </a:cubicBezTo>
                  <a:cubicBezTo>
                    <a:pt x="705" y="226"/>
                    <a:pt x="705" y="226"/>
                    <a:pt x="705" y="226"/>
                  </a:cubicBezTo>
                  <a:cubicBezTo>
                    <a:pt x="643" y="93"/>
                    <a:pt x="509" y="0"/>
                    <a:pt x="3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68" tIns="45434" rIns="90868" bIns="45434" numCol="1" anchor="t" anchorCtr="0" compatLnSpc="1">
              <a:prstTxWarp prst="textNoShape">
                <a:avLst/>
              </a:prstTxWarp>
            </a:bodyPr>
            <a:lstStyle/>
            <a:p>
              <a:endParaRPr lang="zh-CN" altLang="en-US" sz="1339"/>
            </a:p>
          </p:txBody>
        </p:sp>
        <p:sp>
          <p:nvSpPr>
            <p:cNvPr id="33" name="Freeform 260">
              <a:extLst>
                <a:ext uri="{FF2B5EF4-FFF2-40B4-BE49-F238E27FC236}">
                  <a16:creationId xmlns:a16="http://schemas.microsoft.com/office/drawing/2014/main" id="{5E2F086F-A523-47E7-9F9A-D627D178FFC3}"/>
                </a:ext>
              </a:extLst>
            </p:cNvPr>
            <p:cNvSpPr>
              <a:spLocks/>
            </p:cNvSpPr>
            <p:nvPr/>
          </p:nvSpPr>
          <p:spPr bwMode="auto">
            <a:xfrm>
              <a:off x="7770813" y="10285413"/>
              <a:ext cx="2243138" cy="720725"/>
            </a:xfrm>
            <a:custGeom>
              <a:avLst/>
              <a:gdLst>
                <a:gd name="T0" fmla="*/ 353 w 705"/>
                <a:gd name="T1" fmla="*/ 226 h 226"/>
                <a:gd name="T2" fmla="*/ 705 w 705"/>
                <a:gd name="T3" fmla="*/ 0 h 226"/>
                <a:gd name="T4" fmla="*/ 0 w 705"/>
                <a:gd name="T5" fmla="*/ 0 h 226"/>
                <a:gd name="T6" fmla="*/ 353 w 705"/>
                <a:gd name="T7" fmla="*/ 226 h 226"/>
              </a:gdLst>
              <a:ahLst/>
              <a:cxnLst>
                <a:cxn ang="0">
                  <a:pos x="T0" y="T1"/>
                </a:cxn>
                <a:cxn ang="0">
                  <a:pos x="T2" y="T3"/>
                </a:cxn>
                <a:cxn ang="0">
                  <a:pos x="T4" y="T5"/>
                </a:cxn>
                <a:cxn ang="0">
                  <a:pos x="T6" y="T7"/>
                </a:cxn>
              </a:cxnLst>
              <a:rect l="0" t="0" r="r" b="b"/>
              <a:pathLst>
                <a:path w="705" h="226">
                  <a:moveTo>
                    <a:pt x="353" y="226"/>
                  </a:moveTo>
                  <a:cubicBezTo>
                    <a:pt x="509" y="226"/>
                    <a:pt x="643" y="133"/>
                    <a:pt x="705" y="0"/>
                  </a:cubicBezTo>
                  <a:cubicBezTo>
                    <a:pt x="0" y="0"/>
                    <a:pt x="0" y="0"/>
                    <a:pt x="0" y="0"/>
                  </a:cubicBezTo>
                  <a:cubicBezTo>
                    <a:pt x="62" y="133"/>
                    <a:pt x="197" y="226"/>
                    <a:pt x="353"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68" tIns="45434" rIns="90868" bIns="45434" numCol="1" anchor="t" anchorCtr="0" compatLnSpc="1">
              <a:prstTxWarp prst="textNoShape">
                <a:avLst/>
              </a:prstTxWarp>
            </a:bodyPr>
            <a:lstStyle/>
            <a:p>
              <a:endParaRPr lang="zh-CN" altLang="en-US" sz="1339"/>
            </a:p>
          </p:txBody>
        </p:sp>
      </p:grpSp>
    </p:spTree>
    <p:extLst>
      <p:ext uri="{BB962C8B-B14F-4D97-AF65-F5344CB8AC3E}">
        <p14:creationId xmlns:p14="http://schemas.microsoft.com/office/powerpoint/2010/main" val="417307136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域名结构</a:t>
            </a:r>
          </a:p>
        </p:txBody>
      </p:sp>
      <p:pic>
        <p:nvPicPr>
          <p:cNvPr id="17" name="图片 16">
            <a:extLst>
              <a:ext uri="{FF2B5EF4-FFF2-40B4-BE49-F238E27FC236}">
                <a16:creationId xmlns:a16="http://schemas.microsoft.com/office/drawing/2014/main" id="{F1FC1BC8-4AD0-4548-B04C-EAA367A1D4AA}"/>
              </a:ext>
            </a:extLst>
          </p:cNvPr>
          <p:cNvPicPr/>
          <p:nvPr/>
        </p:nvPicPr>
        <p:blipFill>
          <a:blip r:embed="rId2">
            <a:extLst>
              <a:ext uri="{28A0092B-C50C-407E-A947-70E740481C1C}">
                <a14:useLocalDpi xmlns:a14="http://schemas.microsoft.com/office/drawing/2010/main" val="0"/>
              </a:ext>
            </a:extLst>
          </a:blip>
          <a:stretch>
            <a:fillRect/>
          </a:stretch>
        </p:blipFill>
        <p:spPr>
          <a:xfrm>
            <a:off x="1215724" y="915566"/>
            <a:ext cx="6712552" cy="3312368"/>
          </a:xfrm>
          <a:prstGeom prst="rect">
            <a:avLst/>
          </a:prstGeom>
          <a:noFill/>
          <a:ln>
            <a:noFill/>
          </a:ln>
        </p:spPr>
      </p:pic>
    </p:spTree>
    <p:extLst>
      <p:ext uri="{BB962C8B-B14F-4D97-AF65-F5344CB8AC3E}">
        <p14:creationId xmlns:p14="http://schemas.microsoft.com/office/powerpoint/2010/main" val="409419496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0" y="339503"/>
            <a:ext cx="2969481"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常见的机构分类域名及其说明</a:t>
            </a:r>
          </a:p>
        </p:txBody>
      </p:sp>
      <p:graphicFrame>
        <p:nvGraphicFramePr>
          <p:cNvPr id="4" name="表格 3">
            <a:extLst>
              <a:ext uri="{FF2B5EF4-FFF2-40B4-BE49-F238E27FC236}">
                <a16:creationId xmlns:a16="http://schemas.microsoft.com/office/drawing/2014/main" id="{7CB1C26A-6B5E-4ACF-A27F-0A63CDC65905}"/>
              </a:ext>
            </a:extLst>
          </p:cNvPr>
          <p:cNvGraphicFramePr>
            <a:graphicFrameLocks noGrp="1"/>
          </p:cNvGraphicFramePr>
          <p:nvPr>
            <p:extLst>
              <p:ext uri="{D42A27DB-BD31-4B8C-83A1-F6EECF244321}">
                <p14:modId xmlns:p14="http://schemas.microsoft.com/office/powerpoint/2010/main" val="1880542204"/>
              </p:ext>
            </p:extLst>
          </p:nvPr>
        </p:nvGraphicFramePr>
        <p:xfrm>
          <a:off x="1688836" y="1275606"/>
          <a:ext cx="5766328" cy="3096345"/>
        </p:xfrm>
        <a:graphic>
          <a:graphicData uri="http://schemas.openxmlformats.org/drawingml/2006/table">
            <a:tbl>
              <a:tblPr firstRow="1" firstCol="1" bandRow="1">
                <a:tableStyleId>{00A15C55-8517-42AA-B614-E9B94910E393}</a:tableStyleId>
              </a:tblPr>
              <a:tblGrid>
                <a:gridCol w="1671651">
                  <a:extLst>
                    <a:ext uri="{9D8B030D-6E8A-4147-A177-3AD203B41FA5}">
                      <a16:colId xmlns:a16="http://schemas.microsoft.com/office/drawing/2014/main" val="3957021205"/>
                    </a:ext>
                  </a:extLst>
                </a:gridCol>
                <a:gridCol w="4094677">
                  <a:extLst>
                    <a:ext uri="{9D8B030D-6E8A-4147-A177-3AD203B41FA5}">
                      <a16:colId xmlns:a16="http://schemas.microsoft.com/office/drawing/2014/main" val="1030767941"/>
                    </a:ext>
                  </a:extLst>
                </a:gridCol>
              </a:tblGrid>
              <a:tr h="442335">
                <a:tc>
                  <a:txBody>
                    <a:bodyPr/>
                    <a:lstStyle/>
                    <a:p>
                      <a:pPr algn="ctr"/>
                      <a:r>
                        <a:rPr lang="zh-CN" sz="1400" kern="0" dirty="0">
                          <a:effectLst/>
                        </a:rPr>
                        <a:t>机构分类域名</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400" kern="0" dirty="0">
                          <a:effectLst/>
                        </a:rPr>
                        <a:t>说明</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71002138"/>
                  </a:ext>
                </a:extLst>
              </a:tr>
              <a:tr h="442335">
                <a:tc>
                  <a:txBody>
                    <a:bodyPr/>
                    <a:lstStyle/>
                    <a:p>
                      <a:pPr algn="ctr"/>
                      <a:r>
                        <a:rPr lang="en-US" sz="1400" kern="0">
                          <a:effectLst/>
                        </a:rPr>
                        <a:t>com</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400" kern="0">
                          <a:effectLst/>
                        </a:rPr>
                        <a:t>商业机构</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86862742"/>
                  </a:ext>
                </a:extLst>
              </a:tr>
              <a:tr h="442335">
                <a:tc>
                  <a:txBody>
                    <a:bodyPr/>
                    <a:lstStyle/>
                    <a:p>
                      <a:pPr algn="ctr"/>
                      <a:r>
                        <a:rPr lang="en-US" sz="1400" kern="0">
                          <a:effectLst/>
                        </a:rPr>
                        <a:t>net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400" kern="0">
                          <a:effectLst/>
                        </a:rPr>
                        <a:t>网络服务机构</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47462487"/>
                  </a:ext>
                </a:extLst>
              </a:tr>
              <a:tr h="442335">
                <a:tc>
                  <a:txBody>
                    <a:bodyPr/>
                    <a:lstStyle/>
                    <a:p>
                      <a:pPr algn="ctr"/>
                      <a:r>
                        <a:rPr lang="en-US" sz="1400" kern="0">
                          <a:effectLst/>
                        </a:rPr>
                        <a:t>edu</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400" kern="0">
                          <a:effectLst/>
                        </a:rPr>
                        <a:t>教育、学术研究机构</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26126315"/>
                  </a:ext>
                </a:extLst>
              </a:tr>
              <a:tr h="442335">
                <a:tc>
                  <a:txBody>
                    <a:bodyPr/>
                    <a:lstStyle/>
                    <a:p>
                      <a:pPr algn="ctr"/>
                      <a:r>
                        <a:rPr lang="en-US" sz="1400" kern="0">
                          <a:effectLst/>
                        </a:rPr>
                        <a:t>gov</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400" kern="0">
                          <a:effectLst/>
                        </a:rPr>
                        <a:t>政府部门</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57125448"/>
                  </a:ext>
                </a:extLst>
              </a:tr>
              <a:tr h="442335">
                <a:tc>
                  <a:txBody>
                    <a:bodyPr/>
                    <a:lstStyle/>
                    <a:p>
                      <a:pPr algn="ctr"/>
                      <a:r>
                        <a:rPr lang="en-US" sz="1400" kern="0">
                          <a:effectLst/>
                        </a:rPr>
                        <a:t>org</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400" kern="0">
                          <a:effectLst/>
                        </a:rPr>
                        <a:t>非营利性组织</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71702789"/>
                  </a:ext>
                </a:extLst>
              </a:tr>
              <a:tr h="442335">
                <a:tc>
                  <a:txBody>
                    <a:bodyPr/>
                    <a:lstStyle/>
                    <a:p>
                      <a:pPr algn="ctr"/>
                      <a:r>
                        <a:rPr lang="en-US" sz="1400" kern="0">
                          <a:effectLst/>
                        </a:rPr>
                        <a:t>mil</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400" kern="0" dirty="0">
                          <a:effectLst/>
                        </a:rPr>
                        <a:t>国防与军事部门</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01611652"/>
                  </a:ext>
                </a:extLst>
              </a:tr>
            </a:tbl>
          </a:graphicData>
        </a:graphic>
      </p:graphicFrame>
    </p:spTree>
    <p:extLst>
      <p:ext uri="{BB962C8B-B14F-4D97-AF65-F5344CB8AC3E}">
        <p14:creationId xmlns:p14="http://schemas.microsoft.com/office/powerpoint/2010/main" val="116655035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域名解析过程</a:t>
            </a:r>
          </a:p>
        </p:txBody>
      </p:sp>
      <p:pic>
        <p:nvPicPr>
          <p:cNvPr id="5" name="图片 4">
            <a:extLst>
              <a:ext uri="{FF2B5EF4-FFF2-40B4-BE49-F238E27FC236}">
                <a16:creationId xmlns:a16="http://schemas.microsoft.com/office/drawing/2014/main" id="{4FAAA10B-77F7-4B8D-BEE9-8253975E25C2}"/>
              </a:ext>
            </a:extLst>
          </p:cNvPr>
          <p:cNvPicPr/>
          <p:nvPr/>
        </p:nvPicPr>
        <p:blipFill>
          <a:blip r:embed="rId2">
            <a:extLst>
              <a:ext uri="{28A0092B-C50C-407E-A947-70E740481C1C}">
                <a14:useLocalDpi xmlns:a14="http://schemas.microsoft.com/office/drawing/2010/main" val="0"/>
              </a:ext>
            </a:extLst>
          </a:blip>
          <a:stretch>
            <a:fillRect/>
          </a:stretch>
        </p:blipFill>
        <p:spPr>
          <a:xfrm>
            <a:off x="1619672" y="951570"/>
            <a:ext cx="5760640" cy="3709999"/>
          </a:xfrm>
          <a:prstGeom prst="rect">
            <a:avLst/>
          </a:prstGeom>
          <a:noFill/>
          <a:ln>
            <a:noFill/>
          </a:ln>
        </p:spPr>
      </p:pic>
    </p:spTree>
    <p:extLst>
      <p:ext uri="{BB962C8B-B14F-4D97-AF65-F5344CB8AC3E}">
        <p14:creationId xmlns:p14="http://schemas.microsoft.com/office/powerpoint/2010/main" val="216071501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正向解析与反向解析</a:t>
            </a:r>
          </a:p>
        </p:txBody>
      </p:sp>
      <p:graphicFrame>
        <p:nvGraphicFramePr>
          <p:cNvPr id="4" name="图示 3">
            <a:extLst>
              <a:ext uri="{FF2B5EF4-FFF2-40B4-BE49-F238E27FC236}">
                <a16:creationId xmlns:a16="http://schemas.microsoft.com/office/drawing/2014/main" id="{F669ADDD-9184-45A8-8005-4FF429E381DC}"/>
              </a:ext>
            </a:extLst>
          </p:cNvPr>
          <p:cNvGraphicFramePr/>
          <p:nvPr>
            <p:extLst>
              <p:ext uri="{D42A27DB-BD31-4B8C-83A1-F6EECF244321}">
                <p14:modId xmlns:p14="http://schemas.microsoft.com/office/powerpoint/2010/main" val="690353117"/>
              </p:ext>
            </p:extLst>
          </p:nvPr>
        </p:nvGraphicFramePr>
        <p:xfrm>
          <a:off x="1223628" y="1239602"/>
          <a:ext cx="6912768" cy="32043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100030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1047647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043608" y="986103"/>
            <a:ext cx="7164796" cy="1657655"/>
            <a:chOff x="1381222" y="1794866"/>
            <a:chExt cx="9867900" cy="1545967"/>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381222" y="1794866"/>
              <a:ext cx="9867900" cy="1545967"/>
              <a:chOff x="1381222" y="1794866"/>
              <a:chExt cx="9867900" cy="1545967"/>
            </a:xfrm>
          </p:grpSpPr>
          <p:sp>
            <p:nvSpPr>
              <p:cNvPr id="24" name="矩形: 圆角 23">
                <a:extLst>
                  <a:ext uri="{FF2B5EF4-FFF2-40B4-BE49-F238E27FC236}">
                    <a16:creationId xmlns:a16="http://schemas.microsoft.com/office/drawing/2014/main" id="{B07DDB2F-5412-4359-9150-FAADF199DBFA}"/>
                  </a:ext>
                </a:extLst>
              </p:cNvPr>
              <p:cNvSpPr/>
              <p:nvPr/>
            </p:nvSpPr>
            <p:spPr>
              <a:xfrm>
                <a:off x="1381222" y="179486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495433" y="1930551"/>
              <a:ext cx="9604928" cy="875481"/>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在本任务中，将完成在</a:t>
              </a:r>
              <a:r>
                <a:rPr lang="en-US" altLang="zh-CN" sz="1600" dirty="0">
                  <a:solidFill>
                    <a:schemeClr val="tx1">
                      <a:lumMod val="85000"/>
                      <a:lumOff val="15000"/>
                    </a:schemeClr>
                  </a:solidFill>
                  <a:latin typeface="+mn-ea"/>
                </a:rPr>
                <a:t>Windows Server 2019</a:t>
              </a:r>
              <a:r>
                <a:rPr lang="zh-CN" altLang="en-US" sz="1600" dirty="0">
                  <a:solidFill>
                    <a:schemeClr val="tx1">
                      <a:lumMod val="85000"/>
                      <a:lumOff val="15000"/>
                    </a:schemeClr>
                  </a:solidFill>
                  <a:latin typeface="+mn-ea"/>
                </a:rPr>
                <a:t>操作系统中搭建简单的</a:t>
              </a:r>
              <a:r>
                <a:rPr lang="en-US" altLang="zh-CN" sz="1600" dirty="0">
                  <a:solidFill>
                    <a:schemeClr val="tx1">
                      <a:lumMod val="85000"/>
                      <a:lumOff val="15000"/>
                    </a:schemeClr>
                  </a:solidFill>
                  <a:latin typeface="+mn-ea"/>
                </a:rPr>
                <a:t>DNS</a:t>
              </a:r>
              <a:r>
                <a:rPr lang="zh-CN" altLang="en-US" sz="1600" dirty="0">
                  <a:solidFill>
                    <a:schemeClr val="tx1">
                      <a:lumMod val="85000"/>
                      <a:lumOff val="15000"/>
                    </a:schemeClr>
                  </a:solidFill>
                  <a:latin typeface="+mn-ea"/>
                </a:rPr>
                <a:t>服务器，并通过客户机验证</a:t>
              </a:r>
              <a:r>
                <a:rPr lang="en-US" altLang="zh-CN" sz="1600" dirty="0">
                  <a:solidFill>
                    <a:schemeClr val="tx1">
                      <a:lumMod val="85000"/>
                      <a:lumOff val="15000"/>
                    </a:schemeClr>
                  </a:solidFill>
                  <a:latin typeface="+mn-ea"/>
                </a:rPr>
                <a:t>DNS</a:t>
              </a:r>
              <a:r>
                <a:rPr lang="zh-CN" altLang="en-US" sz="1600" dirty="0">
                  <a:solidFill>
                    <a:schemeClr val="tx1">
                      <a:lumMod val="85000"/>
                      <a:lumOff val="15000"/>
                    </a:schemeClr>
                  </a:solidFill>
                  <a:latin typeface="+mn-ea"/>
                </a:rPr>
                <a:t>服务。</a:t>
              </a:r>
            </a:p>
            <a:p>
              <a:pPr indent="486000">
                <a:lnSpc>
                  <a:spcPct val="150000"/>
                </a:lnSpc>
              </a:pPr>
              <a:r>
                <a:rPr lang="zh-CN" altLang="en-US" sz="1600" dirty="0">
                  <a:solidFill>
                    <a:schemeClr val="tx1">
                      <a:lumMod val="85000"/>
                      <a:lumOff val="15000"/>
                    </a:schemeClr>
                  </a:solidFill>
                  <a:latin typeface="+mn-ea"/>
                </a:rPr>
                <a:t>需要完成的设置如下。</a:t>
              </a:r>
            </a:p>
          </p:txBody>
        </p:sp>
      </p:grpSp>
      <p:grpSp>
        <p:nvGrpSpPr>
          <p:cNvPr id="26" name="组合 25">
            <a:extLst>
              <a:ext uri="{FF2B5EF4-FFF2-40B4-BE49-F238E27FC236}">
                <a16:creationId xmlns:a16="http://schemas.microsoft.com/office/drawing/2014/main" id="{AF97D421-B425-40F5-804B-EBA81CAB870E}"/>
              </a:ext>
            </a:extLst>
          </p:cNvPr>
          <p:cNvGrpSpPr/>
          <p:nvPr/>
        </p:nvGrpSpPr>
        <p:grpSpPr>
          <a:xfrm>
            <a:off x="1871700" y="3039802"/>
            <a:ext cx="609600" cy="609600"/>
            <a:chOff x="2581577" y="4127500"/>
            <a:chExt cx="609600" cy="609600"/>
          </a:xfrm>
          <a:solidFill>
            <a:srgbClr val="E10314"/>
          </a:solidFill>
        </p:grpSpPr>
        <p:sp>
          <p:nvSpPr>
            <p:cNvPr id="27" name="椭圆 26">
              <a:extLst>
                <a:ext uri="{FF2B5EF4-FFF2-40B4-BE49-F238E27FC236}">
                  <a16:creationId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a16="http://schemas.microsoft.com/office/drawing/2014/main" id="{8E6D40D9-7EA1-4F0D-885D-11C508C64E6E}"/>
              </a:ext>
            </a:extLst>
          </p:cNvPr>
          <p:cNvSpPr/>
          <p:nvPr/>
        </p:nvSpPr>
        <p:spPr>
          <a:xfrm>
            <a:off x="2642071" y="3192096"/>
            <a:ext cx="5154271"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添加</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DNS</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角色服务，搭建</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DNS</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服务器。</a:t>
            </a:r>
          </a:p>
        </p:txBody>
      </p:sp>
      <p:grpSp>
        <p:nvGrpSpPr>
          <p:cNvPr id="30" name="组合 29">
            <a:extLst>
              <a:ext uri="{FF2B5EF4-FFF2-40B4-BE49-F238E27FC236}">
                <a16:creationId xmlns:a16="http://schemas.microsoft.com/office/drawing/2014/main" id="{FCDF8CDC-536A-443E-83F7-9A4F0CAD4436}"/>
              </a:ext>
            </a:extLst>
          </p:cNvPr>
          <p:cNvGrpSpPr/>
          <p:nvPr/>
        </p:nvGrpSpPr>
        <p:grpSpPr>
          <a:xfrm>
            <a:off x="1871700" y="3863511"/>
            <a:ext cx="609600" cy="609600"/>
            <a:chOff x="2581577" y="4127500"/>
            <a:chExt cx="609600" cy="609600"/>
          </a:xfrm>
          <a:solidFill>
            <a:srgbClr val="E10314"/>
          </a:solidFill>
        </p:grpSpPr>
        <p:sp>
          <p:nvSpPr>
            <p:cNvPr id="31" name="椭圆 30">
              <a:extLst>
                <a:ext uri="{FF2B5EF4-FFF2-40B4-BE49-F238E27FC236}">
                  <a16:creationId xmlns:a16="http://schemas.microsoft.com/office/drawing/2014/main"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a16="http://schemas.microsoft.com/office/drawing/2014/main"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a16="http://schemas.microsoft.com/office/drawing/2014/main" id="{ACFDE88A-9EAA-463A-B8EB-E436670FE978}"/>
              </a:ext>
            </a:extLst>
          </p:cNvPr>
          <p:cNvSpPr/>
          <p:nvPr/>
        </p:nvSpPr>
        <p:spPr>
          <a:xfrm>
            <a:off x="2642072" y="3984184"/>
            <a:ext cx="5154270"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创建区域，添加主机记录，实现局域网内部的域名解析。</a:t>
            </a:r>
          </a:p>
        </p:txBody>
      </p:sp>
    </p:spTree>
    <p:extLst>
      <p:ext uri="{BB962C8B-B14F-4D97-AF65-F5344CB8AC3E}">
        <p14:creationId xmlns:p14="http://schemas.microsoft.com/office/powerpoint/2010/main" val="16238446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26799221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安装</a:t>
            </a:r>
            <a:r>
              <a:rPr lang="en-US" altLang="zh-CN" sz="1600" dirty="0">
                <a:solidFill>
                  <a:schemeClr val="accent1"/>
                </a:solidFill>
                <a:ea typeface="微软雅黑" panose="020B0503020204020204" pitchFamily="34" charset="-122"/>
              </a:rPr>
              <a:t>DNS</a:t>
            </a:r>
            <a:r>
              <a:rPr lang="zh-CN" altLang="en-US" sz="1600" dirty="0">
                <a:solidFill>
                  <a:schemeClr val="accent1"/>
                </a:solidFill>
                <a:ea typeface="微软雅黑" panose="020B0503020204020204" pitchFamily="34" charset="-122"/>
              </a:rPr>
              <a:t>服务器</a:t>
            </a:r>
          </a:p>
        </p:txBody>
      </p:sp>
      <p:pic>
        <p:nvPicPr>
          <p:cNvPr id="10" name="图片 9">
            <a:extLst>
              <a:ext uri="{FF2B5EF4-FFF2-40B4-BE49-F238E27FC236}">
                <a16:creationId xmlns:a16="http://schemas.microsoft.com/office/drawing/2014/main" id="{12928A04-2FC8-4316-B5ED-4033DD9D738D}"/>
              </a:ext>
            </a:extLst>
          </p:cNvPr>
          <p:cNvPicPr/>
          <p:nvPr/>
        </p:nvPicPr>
        <p:blipFill>
          <a:blip r:embed="rId2">
            <a:extLst>
              <a:ext uri="{28A0092B-C50C-407E-A947-70E740481C1C}">
                <a14:useLocalDpi xmlns:a14="http://schemas.microsoft.com/office/drawing/2010/main" val="0"/>
              </a:ext>
            </a:extLst>
          </a:blip>
          <a:srcRect/>
          <a:stretch>
            <a:fillRect/>
          </a:stretch>
        </p:blipFill>
        <p:spPr>
          <a:xfrm>
            <a:off x="1853698" y="948038"/>
            <a:ext cx="5436604" cy="3855959"/>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165485664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a:t>
            </a:r>
            <a:r>
              <a:rPr lang="zh-CN" altLang="en-US" sz="1600" dirty="0">
                <a:solidFill>
                  <a:schemeClr val="accent1"/>
                </a:solidFill>
                <a:ea typeface="微软雅黑" panose="020B0503020204020204" pitchFamily="34" charset="-122"/>
              </a:rPr>
              <a:t>创建区域，添加主机记录</a:t>
            </a:r>
          </a:p>
        </p:txBody>
      </p:sp>
      <p:pic>
        <p:nvPicPr>
          <p:cNvPr id="10" name="图片 9">
            <a:extLst>
              <a:ext uri="{FF2B5EF4-FFF2-40B4-BE49-F238E27FC236}">
                <a16:creationId xmlns:a16="http://schemas.microsoft.com/office/drawing/2014/main" id="{60765B6E-49B5-4C5F-8F71-F9E1C1E1ADA2}"/>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321750" y="1864848"/>
            <a:ext cx="4500500" cy="3141998"/>
          </a:xfrm>
          <a:prstGeom prst="rect">
            <a:avLst/>
          </a:prstGeom>
          <a:noFill/>
          <a:ln>
            <a:solidFill>
              <a:schemeClr val="tx1">
                <a:lumMod val="50000"/>
                <a:lumOff val="50000"/>
              </a:schemeClr>
            </a:solidFill>
          </a:ln>
        </p:spPr>
      </p:pic>
      <p:sp>
        <p:nvSpPr>
          <p:cNvPr id="11" name="矩形 10">
            <a:extLst>
              <a:ext uri="{FF2B5EF4-FFF2-40B4-BE49-F238E27FC236}">
                <a16:creationId xmlns:a16="http://schemas.microsoft.com/office/drawing/2014/main" id="{5AD04C23-86DA-4667-AFBE-A466D0D87486}"/>
              </a:ext>
            </a:extLst>
          </p:cNvPr>
          <p:cNvSpPr/>
          <p:nvPr>
            <p:custDataLst>
              <p:tags r:id="rId1"/>
            </p:custDataLst>
          </p:nvPr>
        </p:nvSpPr>
        <p:spPr>
          <a:xfrm>
            <a:off x="13506" y="915566"/>
            <a:ext cx="9144000" cy="792088"/>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2" name="文本框 11">
            <a:extLst>
              <a:ext uri="{FF2B5EF4-FFF2-40B4-BE49-F238E27FC236}">
                <a16:creationId xmlns:a16="http://schemas.microsoft.com/office/drawing/2014/main" id="{667DDB39-E979-4367-B566-232FD4FB021B}"/>
              </a:ext>
            </a:extLst>
          </p:cNvPr>
          <p:cNvSpPr txBox="1"/>
          <p:nvPr/>
        </p:nvSpPr>
        <p:spPr>
          <a:xfrm>
            <a:off x="4045446" y="943010"/>
            <a:ext cx="1080120" cy="569376"/>
          </a:xfrm>
          <a:prstGeom prst="roundRect">
            <a:avLst/>
          </a:prstGeom>
          <a:noFill/>
        </p:spPr>
        <p:txBody>
          <a:bodyPr wrap="square" rtlCol="0">
            <a:spAutoFit/>
          </a:bodyPr>
          <a:lstStyle/>
          <a:p>
            <a:pPr>
              <a:lnSpc>
                <a:spcPct val="200000"/>
              </a:lnSpc>
            </a:pPr>
            <a:r>
              <a:rPr lang="zh-CN" altLang="en-US" sz="1600" dirty="0">
                <a:solidFill>
                  <a:schemeClr val="tx1">
                    <a:lumMod val="85000"/>
                    <a:lumOff val="15000"/>
                  </a:schemeClr>
                </a:solidFill>
                <a:ea typeface="思源黑体 CN Normal" panose="020B0400000000000000" pitchFamily="34" charset="-122"/>
              </a:rPr>
              <a:t>新建区域</a:t>
            </a:r>
            <a:endParaRPr lang="en-US" altLang="zh-CN" sz="1600" dirty="0">
              <a:solidFill>
                <a:schemeClr val="tx1">
                  <a:lumMod val="85000"/>
                  <a:lumOff val="15000"/>
                </a:schemeClr>
              </a:solidFill>
              <a:ea typeface="思源黑体 CN Normal" panose="020B0400000000000000" pitchFamily="34" charset="-122"/>
            </a:endParaRPr>
          </a:p>
        </p:txBody>
      </p:sp>
    </p:spTree>
    <p:extLst>
      <p:ext uri="{BB962C8B-B14F-4D97-AF65-F5344CB8AC3E}">
        <p14:creationId xmlns:p14="http://schemas.microsoft.com/office/powerpoint/2010/main" val="397898177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a:t>
            </a:r>
            <a:r>
              <a:rPr lang="zh-CN" altLang="en-US" sz="1600" dirty="0">
                <a:solidFill>
                  <a:schemeClr val="accent1"/>
                </a:solidFill>
                <a:ea typeface="微软雅黑" panose="020B0503020204020204" pitchFamily="34" charset="-122"/>
              </a:rPr>
              <a:t>创建区域，添加主机记录</a:t>
            </a:r>
          </a:p>
        </p:txBody>
      </p:sp>
      <p:sp>
        <p:nvSpPr>
          <p:cNvPr id="11" name="矩形 10">
            <a:extLst>
              <a:ext uri="{FF2B5EF4-FFF2-40B4-BE49-F238E27FC236}">
                <a16:creationId xmlns:a16="http://schemas.microsoft.com/office/drawing/2014/main" id="{5AD04C23-86DA-4667-AFBE-A466D0D87486}"/>
              </a:ext>
            </a:extLst>
          </p:cNvPr>
          <p:cNvSpPr/>
          <p:nvPr>
            <p:custDataLst>
              <p:tags r:id="rId1"/>
            </p:custDataLst>
          </p:nvPr>
        </p:nvSpPr>
        <p:spPr>
          <a:xfrm>
            <a:off x="13506" y="915566"/>
            <a:ext cx="9144000" cy="792088"/>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2" name="文本框 11">
            <a:extLst>
              <a:ext uri="{FF2B5EF4-FFF2-40B4-BE49-F238E27FC236}">
                <a16:creationId xmlns:a16="http://schemas.microsoft.com/office/drawing/2014/main" id="{667DDB39-E979-4367-B566-232FD4FB021B}"/>
              </a:ext>
            </a:extLst>
          </p:cNvPr>
          <p:cNvSpPr txBox="1"/>
          <p:nvPr/>
        </p:nvSpPr>
        <p:spPr>
          <a:xfrm>
            <a:off x="4031940" y="935821"/>
            <a:ext cx="1116124" cy="569376"/>
          </a:xfrm>
          <a:prstGeom prst="roundRect">
            <a:avLst/>
          </a:prstGeom>
          <a:noFill/>
        </p:spPr>
        <p:txBody>
          <a:bodyPr wrap="square" rtlCol="0">
            <a:spAutoFit/>
          </a:bodyPr>
          <a:lstStyle/>
          <a:p>
            <a:pPr>
              <a:lnSpc>
                <a:spcPct val="200000"/>
              </a:lnSpc>
            </a:pPr>
            <a:r>
              <a:rPr lang="zh-CN" altLang="en-US" sz="1600" dirty="0">
                <a:solidFill>
                  <a:schemeClr val="tx1">
                    <a:lumMod val="85000"/>
                    <a:lumOff val="15000"/>
                  </a:schemeClr>
                </a:solidFill>
                <a:ea typeface="思源黑体 CN Normal" panose="020B0400000000000000" pitchFamily="34" charset="-122"/>
              </a:rPr>
              <a:t>新建主机</a:t>
            </a:r>
            <a:endParaRPr lang="en-US" altLang="zh-CN" sz="1600" dirty="0">
              <a:solidFill>
                <a:schemeClr val="tx1">
                  <a:lumMod val="85000"/>
                  <a:lumOff val="15000"/>
                </a:schemeClr>
              </a:solidFill>
              <a:ea typeface="思源黑体 CN Normal" panose="020B0400000000000000" pitchFamily="34" charset="-122"/>
            </a:endParaRPr>
          </a:p>
        </p:txBody>
      </p:sp>
      <p:pic>
        <p:nvPicPr>
          <p:cNvPr id="7" name="图片 6">
            <a:extLst>
              <a:ext uri="{FF2B5EF4-FFF2-40B4-BE49-F238E27FC236}">
                <a16:creationId xmlns:a16="http://schemas.microsoft.com/office/drawing/2014/main" id="{1ACB17BF-23F8-4D63-A0D6-20ACA5076781}"/>
              </a:ext>
            </a:extLst>
          </p:cNvPr>
          <p:cNvPicPr>
            <a:picLocks noChangeAspect="1"/>
          </p:cNvPicPr>
          <p:nvPr/>
        </p:nvPicPr>
        <p:blipFill>
          <a:blip r:embed="rId3"/>
          <a:stretch>
            <a:fillRect/>
          </a:stretch>
        </p:blipFill>
        <p:spPr>
          <a:xfrm>
            <a:off x="539552" y="1935003"/>
            <a:ext cx="4157832" cy="2901948"/>
          </a:xfrm>
          <a:prstGeom prst="rect">
            <a:avLst/>
          </a:prstGeom>
        </p:spPr>
      </p:pic>
      <p:pic>
        <p:nvPicPr>
          <p:cNvPr id="8" name="图片 7">
            <a:extLst>
              <a:ext uri="{FF2B5EF4-FFF2-40B4-BE49-F238E27FC236}">
                <a16:creationId xmlns:a16="http://schemas.microsoft.com/office/drawing/2014/main" id="{0F623578-603D-477E-B4D1-065398C93CB4}"/>
              </a:ext>
            </a:extLst>
          </p:cNvPr>
          <p:cNvPicPr/>
          <p:nvPr/>
        </p:nvPicPr>
        <p:blipFill>
          <a:blip r:embed="rId4">
            <a:extLst>
              <a:ext uri="{28A0092B-C50C-407E-A947-70E740481C1C}">
                <a14:useLocalDpi xmlns:a14="http://schemas.microsoft.com/office/drawing/2010/main" val="0"/>
              </a:ext>
            </a:extLst>
          </a:blip>
          <a:srcRect/>
          <a:stretch>
            <a:fillRect/>
          </a:stretch>
        </p:blipFill>
        <p:spPr>
          <a:xfrm>
            <a:off x="5796134" y="1915119"/>
            <a:ext cx="2566815" cy="2904318"/>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361552999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 </a:t>
            </a:r>
            <a:r>
              <a:rPr lang="zh-CN" altLang="en-US" sz="1600" dirty="0">
                <a:solidFill>
                  <a:schemeClr val="accent1"/>
                </a:solidFill>
                <a:ea typeface="微软雅黑" panose="020B0503020204020204" pitchFamily="34" charset="-122"/>
              </a:rPr>
              <a:t>客户机验证</a:t>
            </a:r>
          </a:p>
        </p:txBody>
      </p:sp>
      <p:grpSp>
        <p:nvGrpSpPr>
          <p:cNvPr id="2" name="组合 1">
            <a:extLst>
              <a:ext uri="{FF2B5EF4-FFF2-40B4-BE49-F238E27FC236}">
                <a16:creationId xmlns:a16="http://schemas.microsoft.com/office/drawing/2014/main" id="{944F1821-4F26-42D8-A637-C383EE865014}"/>
              </a:ext>
            </a:extLst>
          </p:cNvPr>
          <p:cNvGrpSpPr/>
          <p:nvPr/>
        </p:nvGrpSpPr>
        <p:grpSpPr>
          <a:xfrm>
            <a:off x="611560" y="969869"/>
            <a:ext cx="3744416" cy="3636404"/>
            <a:chOff x="-91042" y="807554"/>
            <a:chExt cx="9415605" cy="1116124"/>
          </a:xfrm>
        </p:grpSpPr>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144001" cy="1116124"/>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91042" y="901394"/>
              <a:ext cx="9415605" cy="843659"/>
            </a:xfrm>
            <a:prstGeom prst="roundRect">
              <a:avLst/>
            </a:prstGeom>
            <a:noFill/>
          </p:spPr>
          <p:txBody>
            <a:bodyPr wrap="square" rtlCol="0">
              <a:spAutoFit/>
            </a:bodyPr>
            <a:lstStyle/>
            <a:p>
              <a:pPr indent="457200">
                <a:lnSpc>
                  <a:spcPct val="200000"/>
                </a:lnSpc>
              </a:pPr>
              <a:r>
                <a:rPr lang="en-US" altLang="zh-CN" sz="1600" dirty="0">
                  <a:solidFill>
                    <a:schemeClr val="tx1">
                      <a:lumMod val="85000"/>
                      <a:lumOff val="15000"/>
                    </a:schemeClr>
                  </a:solidFill>
                  <a:ea typeface="思源黑体 CN Normal" panose="020B0400000000000000" pitchFamily="34" charset="-122"/>
                </a:rPr>
                <a:t>1</a:t>
              </a:r>
              <a:r>
                <a:rPr lang="zh-CN" altLang="en-US" sz="1600" dirty="0">
                  <a:solidFill>
                    <a:schemeClr val="tx1">
                      <a:lumMod val="85000"/>
                      <a:lumOff val="15000"/>
                    </a:schemeClr>
                  </a:solidFill>
                  <a:ea typeface="思源黑体 CN Normal" panose="020B0400000000000000" pitchFamily="34" charset="-122"/>
                </a:rPr>
                <a:t>）配置客户机</a:t>
              </a:r>
              <a:r>
                <a:rPr lang="en-US" altLang="zh-CN" sz="1600" dirty="0">
                  <a:solidFill>
                    <a:schemeClr val="tx1">
                      <a:lumMod val="85000"/>
                      <a:lumOff val="15000"/>
                    </a:schemeClr>
                  </a:solidFill>
                  <a:ea typeface="思源黑体 CN Normal" panose="020B0400000000000000" pitchFamily="34" charset="-122"/>
                </a:rPr>
                <a:t>DNS</a:t>
              </a:r>
              <a:r>
                <a:rPr lang="zh-CN" altLang="en-US" sz="1600" dirty="0">
                  <a:solidFill>
                    <a:schemeClr val="tx1">
                      <a:lumMod val="85000"/>
                      <a:lumOff val="15000"/>
                    </a:schemeClr>
                  </a:solidFill>
                  <a:ea typeface="思源黑体 CN Normal" panose="020B0400000000000000" pitchFamily="34" charset="-122"/>
                </a:rPr>
                <a:t>服务器地址</a:t>
              </a:r>
            </a:p>
            <a:p>
              <a:pPr indent="457200">
                <a:lnSpc>
                  <a:spcPct val="200000"/>
                </a:lnSpc>
              </a:pPr>
              <a:r>
                <a:rPr lang="zh-CN" altLang="en-US" sz="1600" dirty="0">
                  <a:solidFill>
                    <a:schemeClr val="tx1">
                      <a:lumMod val="85000"/>
                      <a:lumOff val="15000"/>
                    </a:schemeClr>
                  </a:solidFill>
                  <a:ea typeface="思源黑体 CN Normal" panose="020B0400000000000000" pitchFamily="34" charset="-122"/>
                </a:rPr>
                <a:t>在用客户机进行验证之前，需要将客户机的</a:t>
              </a:r>
              <a:r>
                <a:rPr lang="en-US" altLang="zh-CN" sz="1600" dirty="0">
                  <a:solidFill>
                    <a:schemeClr val="tx1">
                      <a:lumMod val="85000"/>
                      <a:lumOff val="15000"/>
                    </a:schemeClr>
                  </a:solidFill>
                  <a:ea typeface="思源黑体 CN Normal" panose="020B0400000000000000" pitchFamily="34" charset="-122"/>
                </a:rPr>
                <a:t>DNS</a:t>
              </a:r>
              <a:r>
                <a:rPr lang="zh-CN" altLang="en-US" sz="1600" dirty="0">
                  <a:solidFill>
                    <a:schemeClr val="tx1">
                      <a:lumMod val="85000"/>
                      <a:lumOff val="15000"/>
                    </a:schemeClr>
                  </a:solidFill>
                  <a:ea typeface="思源黑体 CN Normal" panose="020B0400000000000000" pitchFamily="34" charset="-122"/>
                </a:rPr>
                <a:t>服务器地址设置为</a:t>
              </a:r>
              <a:r>
                <a:rPr lang="en-US" altLang="zh-CN" sz="1600" dirty="0">
                  <a:solidFill>
                    <a:schemeClr val="tx1">
                      <a:lumMod val="85000"/>
                      <a:lumOff val="15000"/>
                    </a:schemeClr>
                  </a:solidFill>
                  <a:ea typeface="思源黑体 CN Normal" panose="020B0400000000000000" pitchFamily="34" charset="-122"/>
                </a:rPr>
                <a:t>Windows Server 2019</a:t>
              </a:r>
              <a:r>
                <a:rPr lang="zh-CN" altLang="en-US" sz="1600" dirty="0">
                  <a:solidFill>
                    <a:schemeClr val="tx1">
                      <a:lumMod val="85000"/>
                      <a:lumOff val="15000"/>
                    </a:schemeClr>
                  </a:solidFill>
                  <a:ea typeface="思源黑体 CN Normal" panose="020B0400000000000000" pitchFamily="34" charset="-122"/>
                </a:rPr>
                <a:t>中的</a:t>
              </a:r>
              <a:r>
                <a:rPr lang="en-US" altLang="zh-CN" sz="1600" dirty="0">
                  <a:solidFill>
                    <a:schemeClr val="tx1">
                      <a:lumMod val="85000"/>
                      <a:lumOff val="15000"/>
                    </a:schemeClr>
                  </a:solidFill>
                  <a:ea typeface="思源黑体 CN Normal" panose="020B0400000000000000" pitchFamily="34" charset="-122"/>
                </a:rPr>
                <a:t>DNS</a:t>
              </a:r>
              <a:r>
                <a:rPr lang="zh-CN" altLang="en-US" sz="1600" dirty="0">
                  <a:solidFill>
                    <a:schemeClr val="tx1">
                      <a:lumMod val="85000"/>
                      <a:lumOff val="15000"/>
                    </a:schemeClr>
                  </a:solidFill>
                  <a:ea typeface="思源黑体 CN Normal" panose="020B0400000000000000" pitchFamily="34" charset="-122"/>
                </a:rPr>
                <a:t>服务器的</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地址，即</a:t>
              </a:r>
              <a:r>
                <a:rPr lang="en-US" altLang="zh-CN" sz="1600" dirty="0">
                  <a:solidFill>
                    <a:schemeClr val="tx1">
                      <a:lumMod val="85000"/>
                      <a:lumOff val="15000"/>
                    </a:schemeClr>
                  </a:solidFill>
                  <a:ea typeface="思源黑体 CN Normal" panose="020B0400000000000000" pitchFamily="34" charset="-122"/>
                </a:rPr>
                <a:t>192.168.1.200</a:t>
              </a:r>
              <a:r>
                <a:rPr lang="zh-CN" altLang="en-US" sz="1600" dirty="0">
                  <a:solidFill>
                    <a:schemeClr val="tx1">
                      <a:lumMod val="85000"/>
                      <a:lumOff val="15000"/>
                    </a:schemeClr>
                  </a:solidFill>
                  <a:ea typeface="思源黑体 CN Normal" panose="020B0400000000000000" pitchFamily="34" charset="-122"/>
                </a:rPr>
                <a:t>。</a:t>
              </a:r>
              <a:endParaRPr lang="en-US" altLang="zh-CN" sz="1600" dirty="0">
                <a:solidFill>
                  <a:schemeClr val="tx1">
                    <a:lumMod val="85000"/>
                    <a:lumOff val="15000"/>
                  </a:schemeClr>
                </a:solidFill>
                <a:ea typeface="思源黑体 CN Normal" panose="020B0400000000000000" pitchFamily="34" charset="-122"/>
              </a:endParaRPr>
            </a:p>
          </p:txBody>
        </p:sp>
      </p:grpSp>
      <p:pic>
        <p:nvPicPr>
          <p:cNvPr id="10" name="图片 9">
            <a:extLst>
              <a:ext uri="{FF2B5EF4-FFF2-40B4-BE49-F238E27FC236}">
                <a16:creationId xmlns:a16="http://schemas.microsoft.com/office/drawing/2014/main" id="{AFF8FAA5-4300-4D8E-88FF-0111A5F4D373}"/>
              </a:ext>
            </a:extLst>
          </p:cNvPr>
          <p:cNvPicPr/>
          <p:nvPr/>
        </p:nvPicPr>
        <p:blipFill>
          <a:blip r:embed="rId3">
            <a:extLst>
              <a:ext uri="{28A0092B-C50C-407E-A947-70E740481C1C}">
                <a14:useLocalDpi xmlns:a14="http://schemas.microsoft.com/office/drawing/2010/main" val="0"/>
              </a:ext>
            </a:extLst>
          </a:blip>
          <a:srcRect/>
          <a:stretch>
            <a:fillRect/>
          </a:stretch>
        </p:blipFill>
        <p:spPr>
          <a:xfrm>
            <a:off x="5364088" y="1131590"/>
            <a:ext cx="2628292" cy="3282651"/>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310313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 </a:t>
            </a:r>
            <a:r>
              <a:rPr lang="zh-CN" altLang="en-US" sz="1600" dirty="0">
                <a:solidFill>
                  <a:schemeClr val="accent1"/>
                </a:solidFill>
                <a:ea typeface="微软雅黑" panose="020B0503020204020204" pitchFamily="34" charset="-122"/>
              </a:rPr>
              <a:t>客户机验证</a:t>
            </a:r>
          </a:p>
        </p:txBody>
      </p:sp>
      <p:grpSp>
        <p:nvGrpSpPr>
          <p:cNvPr id="2" name="组合 1">
            <a:extLst>
              <a:ext uri="{FF2B5EF4-FFF2-40B4-BE49-F238E27FC236}">
                <a16:creationId xmlns:a16="http://schemas.microsoft.com/office/drawing/2014/main" id="{944F1821-4F26-42D8-A637-C383EE865014}"/>
              </a:ext>
            </a:extLst>
          </p:cNvPr>
          <p:cNvGrpSpPr/>
          <p:nvPr/>
        </p:nvGrpSpPr>
        <p:grpSpPr>
          <a:xfrm>
            <a:off x="36512" y="843558"/>
            <a:ext cx="9144000" cy="1691558"/>
            <a:chOff x="-53445" y="807554"/>
            <a:chExt cx="9415605" cy="1116124"/>
          </a:xfrm>
        </p:grpSpPr>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325071" cy="1116124"/>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53445" y="886529"/>
              <a:ext cx="9415605" cy="847516"/>
            </a:xfrm>
            <a:prstGeom prst="roundRect">
              <a:avLst/>
            </a:prstGeom>
            <a:noFill/>
          </p:spPr>
          <p:txBody>
            <a:bodyPr wrap="square" rtlCol="0">
              <a:spAutoFit/>
            </a:bodyPr>
            <a:lstStyle/>
            <a:p>
              <a:pPr indent="457200">
                <a:lnSpc>
                  <a:spcPct val="150000"/>
                </a:lnSpc>
              </a:pPr>
              <a:r>
                <a:rPr lang="en-US" altLang="zh-CN" sz="1600" dirty="0">
                  <a:solidFill>
                    <a:schemeClr val="tx1">
                      <a:lumMod val="85000"/>
                      <a:lumOff val="15000"/>
                    </a:schemeClr>
                  </a:solidFill>
                  <a:ea typeface="思源黑体 CN Normal" panose="020B0400000000000000" pitchFamily="34" charset="-122"/>
                </a:rPr>
                <a:t>2</a:t>
              </a:r>
              <a:r>
                <a:rPr lang="zh-CN" altLang="en-US" sz="1600" dirty="0">
                  <a:solidFill>
                    <a:schemeClr val="tx1">
                      <a:lumMod val="85000"/>
                      <a:lumOff val="15000"/>
                    </a:schemeClr>
                  </a:solidFill>
                  <a:ea typeface="思源黑体 CN Normal" panose="020B0400000000000000" pitchFamily="34" charset="-122"/>
                </a:rPr>
                <a:t>）利用</a:t>
              </a:r>
              <a:r>
                <a:rPr lang="en-US" altLang="zh-CN" sz="1600" dirty="0">
                  <a:solidFill>
                    <a:schemeClr val="tx1">
                      <a:lumMod val="85000"/>
                      <a:lumOff val="15000"/>
                    </a:schemeClr>
                  </a:solidFill>
                  <a:ea typeface="思源黑体 CN Normal" panose="020B0400000000000000" pitchFamily="34" charset="-122"/>
                </a:rPr>
                <a:t>ping</a:t>
              </a:r>
              <a:r>
                <a:rPr lang="zh-CN" altLang="en-US" sz="1600" dirty="0">
                  <a:solidFill>
                    <a:schemeClr val="tx1">
                      <a:lumMod val="85000"/>
                      <a:lumOff val="15000"/>
                    </a:schemeClr>
                  </a:solidFill>
                  <a:ea typeface="思源黑体 CN Normal" panose="020B0400000000000000" pitchFamily="34" charset="-122"/>
                </a:rPr>
                <a:t>命令验证</a:t>
              </a:r>
            </a:p>
            <a:p>
              <a:pPr indent="457200">
                <a:lnSpc>
                  <a:spcPct val="150000"/>
                </a:lnSpc>
              </a:pPr>
              <a:r>
                <a:rPr lang="zh-CN" altLang="en-US" sz="1600" dirty="0">
                  <a:solidFill>
                    <a:schemeClr val="tx1">
                      <a:lumMod val="85000"/>
                      <a:lumOff val="15000"/>
                    </a:schemeClr>
                  </a:solidFill>
                  <a:ea typeface="思源黑体 CN Normal" panose="020B0400000000000000" pitchFamily="34" charset="-122"/>
                </a:rPr>
                <a:t>在客户机上进入命令提示符界面，输入“</a:t>
              </a:r>
              <a:r>
                <a:rPr lang="en-US" altLang="zh-CN" sz="1600" dirty="0">
                  <a:solidFill>
                    <a:schemeClr val="tx1">
                      <a:lumMod val="85000"/>
                      <a:lumOff val="15000"/>
                    </a:schemeClr>
                  </a:solidFill>
                  <a:ea typeface="思源黑体 CN Normal" panose="020B0400000000000000" pitchFamily="34" charset="-122"/>
                </a:rPr>
                <a:t>ping www.test.com”</a:t>
              </a:r>
              <a:r>
                <a:rPr lang="zh-CN" altLang="en-US" sz="1600" dirty="0">
                  <a:solidFill>
                    <a:schemeClr val="tx1">
                      <a:lumMod val="85000"/>
                      <a:lumOff val="15000"/>
                    </a:schemeClr>
                  </a:solidFill>
                  <a:ea typeface="思源黑体 CN Normal" panose="020B0400000000000000" pitchFamily="34" charset="-122"/>
                </a:rPr>
                <a:t>命令。注意，只要成功的将域名解析为对应的</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地址，就说明</a:t>
              </a:r>
              <a:r>
                <a:rPr lang="en-US" altLang="zh-CN" sz="1600" dirty="0">
                  <a:solidFill>
                    <a:schemeClr val="tx1">
                      <a:lumMod val="85000"/>
                      <a:lumOff val="15000"/>
                    </a:schemeClr>
                  </a:solidFill>
                  <a:ea typeface="思源黑体 CN Normal" panose="020B0400000000000000" pitchFamily="34" charset="-122"/>
                </a:rPr>
                <a:t>DNS</a:t>
              </a:r>
              <a:r>
                <a:rPr lang="zh-CN" altLang="en-US" sz="1600" dirty="0">
                  <a:solidFill>
                    <a:schemeClr val="tx1">
                      <a:lumMod val="85000"/>
                      <a:lumOff val="15000"/>
                    </a:schemeClr>
                  </a:solidFill>
                  <a:ea typeface="思源黑体 CN Normal" panose="020B0400000000000000" pitchFamily="34" charset="-122"/>
                </a:rPr>
                <a:t>服务器架设成功，能否</a:t>
              </a:r>
              <a:r>
                <a:rPr lang="en-US" altLang="zh-CN" sz="1600" dirty="0">
                  <a:solidFill>
                    <a:schemeClr val="tx1">
                      <a:lumMod val="85000"/>
                      <a:lumOff val="15000"/>
                    </a:schemeClr>
                  </a:solidFill>
                  <a:ea typeface="思源黑体 CN Normal" panose="020B0400000000000000" pitchFamily="34" charset="-122"/>
                </a:rPr>
                <a:t>ping</a:t>
              </a:r>
              <a:r>
                <a:rPr lang="zh-CN" altLang="en-US" sz="1600" dirty="0">
                  <a:solidFill>
                    <a:schemeClr val="tx1">
                      <a:lumMod val="85000"/>
                      <a:lumOff val="15000"/>
                    </a:schemeClr>
                  </a:solidFill>
                  <a:ea typeface="思源黑体 CN Normal" panose="020B0400000000000000" pitchFamily="34" charset="-122"/>
                </a:rPr>
                <a:t>通对验证结果没有影响。</a:t>
              </a:r>
            </a:p>
          </p:txBody>
        </p:sp>
      </p:grpSp>
      <p:pic>
        <p:nvPicPr>
          <p:cNvPr id="11" name="图片 10">
            <a:extLst>
              <a:ext uri="{FF2B5EF4-FFF2-40B4-BE49-F238E27FC236}">
                <a16:creationId xmlns:a16="http://schemas.microsoft.com/office/drawing/2014/main" id="{ACC15F92-78B5-4CBC-9660-B70496197EDA}"/>
              </a:ext>
            </a:extLst>
          </p:cNvPr>
          <p:cNvPicPr/>
          <p:nvPr/>
        </p:nvPicPr>
        <p:blipFill>
          <a:blip r:embed="rId3">
            <a:extLst>
              <a:ext uri="{28A0092B-C50C-407E-A947-70E740481C1C}">
                <a14:useLocalDpi xmlns:a14="http://schemas.microsoft.com/office/drawing/2010/main" val="0"/>
              </a:ext>
            </a:extLst>
          </a:blip>
          <a:srcRect b="15760"/>
          <a:stretch>
            <a:fillRect/>
          </a:stretch>
        </p:blipFill>
        <p:spPr>
          <a:xfrm>
            <a:off x="2375756" y="2787774"/>
            <a:ext cx="4572508" cy="2091291"/>
          </a:xfrm>
          <a:prstGeom prst="rect">
            <a:avLst/>
          </a:prstGeom>
          <a:noFill/>
          <a:ln w="9525" cap="flat" cmpd="sng" algn="ctr">
            <a:solidFill>
              <a:sysClr val="windowText" lastClr="000000">
                <a:lumMod val="50000"/>
                <a:lumOff val="50000"/>
              </a:sysClr>
            </a:solidFill>
            <a:prstDash val="solid"/>
            <a:round/>
            <a:headEnd type="none" w="med" len="med"/>
            <a:tailEnd type="none" w="med" len="med"/>
          </a:ln>
        </p:spPr>
      </p:pic>
    </p:spTree>
    <p:extLst>
      <p:ext uri="{BB962C8B-B14F-4D97-AF65-F5344CB8AC3E}">
        <p14:creationId xmlns:p14="http://schemas.microsoft.com/office/powerpoint/2010/main" val="303294412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 </a:t>
            </a:r>
            <a:r>
              <a:rPr lang="zh-CN" altLang="en-US" sz="1600" dirty="0">
                <a:solidFill>
                  <a:schemeClr val="accent1"/>
                </a:solidFill>
                <a:ea typeface="微软雅黑" panose="020B0503020204020204" pitchFamily="34" charset="-122"/>
              </a:rPr>
              <a:t>客户机验证</a:t>
            </a:r>
          </a:p>
        </p:txBody>
      </p:sp>
      <p:grpSp>
        <p:nvGrpSpPr>
          <p:cNvPr id="2" name="组合 1">
            <a:extLst>
              <a:ext uri="{FF2B5EF4-FFF2-40B4-BE49-F238E27FC236}">
                <a16:creationId xmlns:a16="http://schemas.microsoft.com/office/drawing/2014/main" id="{944F1821-4F26-42D8-A637-C383EE865014}"/>
              </a:ext>
            </a:extLst>
          </p:cNvPr>
          <p:cNvGrpSpPr/>
          <p:nvPr/>
        </p:nvGrpSpPr>
        <p:grpSpPr>
          <a:xfrm>
            <a:off x="87922" y="794468"/>
            <a:ext cx="9164598" cy="2209329"/>
            <a:chOff x="-508" y="775164"/>
            <a:chExt cx="9436815" cy="1457761"/>
          </a:xfrm>
        </p:grpSpPr>
        <p:sp>
          <p:nvSpPr>
            <p:cNvPr id="8" name="矩形 10">
              <a:extLst>
                <a:ext uri="{FF2B5EF4-FFF2-40B4-BE49-F238E27FC236}">
                  <a16:creationId xmlns:a16="http://schemas.microsoft.com/office/drawing/2014/main" id="{4F6E0144-BCCB-4D1D-9E1D-CBC9CA14217E}"/>
                </a:ext>
              </a:extLst>
            </p:cNvPr>
            <p:cNvSpPr/>
            <p:nvPr>
              <p:custDataLst>
                <p:tags r:id="rId1"/>
              </p:custDataLst>
            </p:nvPr>
          </p:nvSpPr>
          <p:spPr>
            <a:xfrm>
              <a:off x="-508" y="807554"/>
              <a:ext cx="9325071" cy="1401615"/>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9" name="文本框 8">
              <a:extLst>
                <a:ext uri="{FF2B5EF4-FFF2-40B4-BE49-F238E27FC236}">
                  <a16:creationId xmlns:a16="http://schemas.microsoft.com/office/drawing/2014/main" id="{59B16941-CBD9-438E-94B9-D909A2B4D57D}"/>
                </a:ext>
              </a:extLst>
            </p:cNvPr>
            <p:cNvSpPr txBox="1"/>
            <p:nvPr/>
          </p:nvSpPr>
          <p:spPr>
            <a:xfrm>
              <a:off x="20702" y="775164"/>
              <a:ext cx="9415605" cy="1457761"/>
            </a:xfrm>
            <a:prstGeom prst="roundRect">
              <a:avLst/>
            </a:prstGeom>
            <a:noFill/>
          </p:spPr>
          <p:txBody>
            <a:bodyPr wrap="square" rtlCol="0">
              <a:spAutoFit/>
            </a:bodyPr>
            <a:lstStyle/>
            <a:p>
              <a:pPr indent="457200">
                <a:lnSpc>
                  <a:spcPct val="150000"/>
                </a:lnSpc>
              </a:pPr>
              <a:r>
                <a:rPr lang="en-US" altLang="zh-CN" sz="1400" dirty="0">
                  <a:solidFill>
                    <a:schemeClr val="tx1">
                      <a:lumMod val="85000"/>
                      <a:lumOff val="15000"/>
                    </a:schemeClr>
                  </a:solidFill>
                  <a:ea typeface="思源黑体 CN Normal" panose="020B0400000000000000" pitchFamily="34" charset="-122"/>
                </a:rPr>
                <a:t>3</a:t>
              </a:r>
              <a:r>
                <a:rPr lang="zh-CN" altLang="en-US" sz="1400" dirty="0">
                  <a:solidFill>
                    <a:schemeClr val="tx1">
                      <a:lumMod val="85000"/>
                      <a:lumOff val="15000"/>
                    </a:schemeClr>
                  </a:solidFill>
                  <a:ea typeface="思源黑体 CN Normal" panose="020B0400000000000000" pitchFamily="34" charset="-122"/>
                </a:rPr>
                <a:t>）利用</a:t>
              </a:r>
              <a:r>
                <a:rPr lang="en-US" altLang="zh-CN" sz="1400" dirty="0" err="1">
                  <a:solidFill>
                    <a:schemeClr val="tx1">
                      <a:lumMod val="85000"/>
                      <a:lumOff val="15000"/>
                    </a:schemeClr>
                  </a:solidFill>
                  <a:ea typeface="思源黑体 CN Normal" panose="020B0400000000000000" pitchFamily="34" charset="-122"/>
                </a:rPr>
                <a:t>nslookup</a:t>
              </a:r>
              <a:r>
                <a:rPr lang="zh-CN" altLang="en-US" sz="1400" dirty="0">
                  <a:solidFill>
                    <a:schemeClr val="tx1">
                      <a:lumMod val="85000"/>
                      <a:lumOff val="15000"/>
                    </a:schemeClr>
                  </a:solidFill>
                  <a:ea typeface="思源黑体 CN Normal" panose="020B0400000000000000" pitchFamily="34" charset="-122"/>
                </a:rPr>
                <a:t>命令验证</a:t>
              </a:r>
            </a:p>
            <a:p>
              <a:pPr indent="457200">
                <a:lnSpc>
                  <a:spcPct val="150000"/>
                </a:lnSpc>
              </a:pPr>
              <a:r>
                <a:rPr lang="en-US" altLang="zh-CN" sz="1400" dirty="0" err="1">
                  <a:solidFill>
                    <a:schemeClr val="tx1">
                      <a:lumMod val="85000"/>
                      <a:lumOff val="15000"/>
                    </a:schemeClr>
                  </a:solidFill>
                  <a:ea typeface="思源黑体 CN Normal" panose="020B0400000000000000" pitchFamily="34" charset="-122"/>
                </a:rPr>
                <a:t>nslookup</a:t>
              </a:r>
              <a:r>
                <a:rPr lang="zh-CN" altLang="en-US" sz="1400" dirty="0">
                  <a:solidFill>
                    <a:schemeClr val="tx1">
                      <a:lumMod val="85000"/>
                      <a:lumOff val="15000"/>
                    </a:schemeClr>
                  </a:solidFill>
                  <a:ea typeface="思源黑体 CN Normal" panose="020B0400000000000000" pitchFamily="34" charset="-122"/>
                </a:rPr>
                <a:t>命令用于查询</a:t>
              </a:r>
              <a:r>
                <a:rPr lang="en-US" altLang="zh-CN" sz="1400" dirty="0">
                  <a:solidFill>
                    <a:schemeClr val="tx1">
                      <a:lumMod val="85000"/>
                      <a:lumOff val="15000"/>
                    </a:schemeClr>
                  </a:solidFill>
                  <a:ea typeface="思源黑体 CN Normal" panose="020B0400000000000000" pitchFamily="34" charset="-122"/>
                </a:rPr>
                <a:t>DNS</a:t>
              </a:r>
              <a:r>
                <a:rPr lang="zh-CN" altLang="en-US" sz="1400" dirty="0">
                  <a:solidFill>
                    <a:schemeClr val="tx1">
                      <a:lumMod val="85000"/>
                      <a:lumOff val="15000"/>
                    </a:schemeClr>
                  </a:solidFill>
                  <a:ea typeface="思源黑体 CN Normal" panose="020B0400000000000000" pitchFamily="34" charset="-122"/>
                </a:rPr>
                <a:t>的记录，查询域名解析是否正常，在网络故障时用来诊断网络问题。</a:t>
              </a:r>
            </a:p>
            <a:p>
              <a:pPr indent="457200">
                <a:lnSpc>
                  <a:spcPct val="150000"/>
                </a:lnSpc>
              </a:pPr>
              <a:r>
                <a:rPr lang="zh-CN" altLang="en-US" sz="1400" dirty="0">
                  <a:solidFill>
                    <a:schemeClr val="tx1">
                      <a:lumMod val="85000"/>
                      <a:lumOff val="15000"/>
                    </a:schemeClr>
                  </a:solidFill>
                  <a:ea typeface="思源黑体 CN Normal" panose="020B0400000000000000" pitchFamily="34" charset="-122"/>
                </a:rPr>
                <a:t>在客户机上进入命令提示符界面，输入“</a:t>
              </a:r>
              <a:r>
                <a:rPr lang="en-US" altLang="zh-CN" sz="1400" dirty="0" err="1">
                  <a:solidFill>
                    <a:schemeClr val="tx1">
                      <a:lumMod val="85000"/>
                      <a:lumOff val="15000"/>
                    </a:schemeClr>
                  </a:solidFill>
                  <a:ea typeface="思源黑体 CN Normal" panose="020B0400000000000000" pitchFamily="34" charset="-122"/>
                </a:rPr>
                <a:t>nslookup</a:t>
              </a:r>
              <a:r>
                <a:rPr lang="en-US" altLang="zh-CN" sz="1400" dirty="0">
                  <a:solidFill>
                    <a:schemeClr val="tx1">
                      <a:lumMod val="85000"/>
                      <a:lumOff val="15000"/>
                    </a:schemeClr>
                  </a:solidFill>
                  <a:ea typeface="思源黑体 CN Normal" panose="020B0400000000000000" pitchFamily="34" charset="-122"/>
                </a:rPr>
                <a:t> www.test.com”</a:t>
              </a:r>
              <a:r>
                <a:rPr lang="zh-CN" altLang="en-US" sz="1400" dirty="0">
                  <a:solidFill>
                    <a:schemeClr val="tx1">
                      <a:lumMod val="85000"/>
                      <a:lumOff val="15000"/>
                    </a:schemeClr>
                  </a:solidFill>
                  <a:ea typeface="思源黑体 CN Normal" panose="020B0400000000000000" pitchFamily="34" charset="-122"/>
                </a:rPr>
                <a:t>命令。</a:t>
              </a:r>
            </a:p>
            <a:p>
              <a:pPr indent="457200">
                <a:lnSpc>
                  <a:spcPct val="150000"/>
                </a:lnSpc>
              </a:pPr>
              <a:r>
                <a:rPr lang="zh-CN" altLang="en-US" sz="1400" dirty="0">
                  <a:solidFill>
                    <a:schemeClr val="tx1">
                      <a:lumMod val="85000"/>
                      <a:lumOff val="15000"/>
                    </a:schemeClr>
                  </a:solidFill>
                  <a:ea typeface="思源黑体 CN Normal" panose="020B0400000000000000" pitchFamily="34" charset="-122"/>
                </a:rPr>
                <a:t>图中，第一个</a:t>
              </a:r>
              <a:r>
                <a:rPr lang="en-US" altLang="zh-CN" sz="1400" dirty="0">
                  <a:solidFill>
                    <a:schemeClr val="tx1">
                      <a:lumMod val="85000"/>
                      <a:lumOff val="15000"/>
                    </a:schemeClr>
                  </a:solidFill>
                  <a:ea typeface="思源黑体 CN Normal" panose="020B0400000000000000" pitchFamily="34" charset="-122"/>
                </a:rPr>
                <a:t>IP</a:t>
              </a:r>
              <a:r>
                <a:rPr lang="zh-CN" altLang="en-US" sz="1400" dirty="0">
                  <a:solidFill>
                    <a:schemeClr val="tx1">
                      <a:lumMod val="85000"/>
                      <a:lumOff val="15000"/>
                    </a:schemeClr>
                  </a:solidFill>
                  <a:ea typeface="思源黑体 CN Normal" panose="020B0400000000000000" pitchFamily="34" charset="-122"/>
                </a:rPr>
                <a:t>地址为</a:t>
              </a:r>
              <a:r>
                <a:rPr lang="en-US" altLang="zh-CN" sz="1400" dirty="0">
                  <a:solidFill>
                    <a:schemeClr val="tx1">
                      <a:lumMod val="85000"/>
                      <a:lumOff val="15000"/>
                    </a:schemeClr>
                  </a:solidFill>
                  <a:ea typeface="思源黑体 CN Normal" panose="020B0400000000000000" pitchFamily="34" charset="-122"/>
                </a:rPr>
                <a:t>DNS</a:t>
              </a:r>
              <a:r>
                <a:rPr lang="zh-CN" altLang="en-US" sz="1400" dirty="0">
                  <a:solidFill>
                    <a:schemeClr val="tx1">
                      <a:lumMod val="85000"/>
                      <a:lumOff val="15000"/>
                    </a:schemeClr>
                  </a:solidFill>
                  <a:ea typeface="思源黑体 CN Normal" panose="020B0400000000000000" pitchFamily="34" charset="-122"/>
                </a:rPr>
                <a:t>服务器的</a:t>
              </a:r>
              <a:r>
                <a:rPr lang="en-US" altLang="zh-CN" sz="1400" dirty="0">
                  <a:solidFill>
                    <a:schemeClr val="tx1">
                      <a:lumMod val="85000"/>
                      <a:lumOff val="15000"/>
                    </a:schemeClr>
                  </a:solidFill>
                  <a:ea typeface="思源黑体 CN Normal" panose="020B0400000000000000" pitchFamily="34" charset="-122"/>
                </a:rPr>
                <a:t>IP</a:t>
              </a:r>
              <a:r>
                <a:rPr lang="zh-CN" altLang="en-US" sz="1400" dirty="0">
                  <a:solidFill>
                    <a:schemeClr val="tx1">
                      <a:lumMod val="85000"/>
                      <a:lumOff val="15000"/>
                    </a:schemeClr>
                  </a:solidFill>
                  <a:ea typeface="思源黑体 CN Normal" panose="020B0400000000000000" pitchFamily="34" charset="-122"/>
                </a:rPr>
                <a:t>地址，第二个</a:t>
              </a:r>
              <a:r>
                <a:rPr lang="en-US" altLang="zh-CN" sz="1400" dirty="0">
                  <a:solidFill>
                    <a:schemeClr val="tx1">
                      <a:lumMod val="85000"/>
                      <a:lumOff val="15000"/>
                    </a:schemeClr>
                  </a:solidFill>
                  <a:ea typeface="思源黑体 CN Normal" panose="020B0400000000000000" pitchFamily="34" charset="-122"/>
                </a:rPr>
                <a:t>IP</a:t>
              </a:r>
              <a:r>
                <a:rPr lang="zh-CN" altLang="en-US" sz="1400" dirty="0">
                  <a:solidFill>
                    <a:schemeClr val="tx1">
                      <a:lumMod val="85000"/>
                      <a:lumOff val="15000"/>
                    </a:schemeClr>
                  </a:solidFill>
                  <a:ea typeface="思源黑体 CN Normal" panose="020B0400000000000000" pitchFamily="34" charset="-122"/>
                </a:rPr>
                <a:t>地址为域名解析的</a:t>
              </a:r>
              <a:r>
                <a:rPr lang="en-US" altLang="zh-CN" sz="1400" dirty="0">
                  <a:solidFill>
                    <a:schemeClr val="tx1">
                      <a:lumMod val="85000"/>
                      <a:lumOff val="15000"/>
                    </a:schemeClr>
                  </a:solidFill>
                  <a:ea typeface="思源黑体 CN Normal" panose="020B0400000000000000" pitchFamily="34" charset="-122"/>
                </a:rPr>
                <a:t>IP</a:t>
              </a:r>
              <a:r>
                <a:rPr lang="zh-CN" altLang="en-US" sz="1400" dirty="0">
                  <a:solidFill>
                    <a:schemeClr val="tx1">
                      <a:lumMod val="85000"/>
                      <a:lumOff val="15000"/>
                    </a:schemeClr>
                  </a:solidFill>
                  <a:ea typeface="思源黑体 CN Normal" panose="020B0400000000000000" pitchFamily="34" charset="-122"/>
                </a:rPr>
                <a:t>地址，由于我们的</a:t>
              </a:r>
              <a:r>
                <a:rPr lang="en-US" altLang="zh-CN" sz="1400" dirty="0">
                  <a:solidFill>
                    <a:schemeClr val="tx1">
                      <a:lumMod val="85000"/>
                      <a:lumOff val="15000"/>
                    </a:schemeClr>
                  </a:solidFill>
                  <a:ea typeface="思源黑体 CN Normal" panose="020B0400000000000000" pitchFamily="34" charset="-122"/>
                </a:rPr>
                <a:t>Web</a:t>
              </a:r>
              <a:r>
                <a:rPr lang="zh-CN" altLang="en-US" sz="1400" dirty="0">
                  <a:solidFill>
                    <a:schemeClr val="tx1">
                      <a:lumMod val="85000"/>
                      <a:lumOff val="15000"/>
                    </a:schemeClr>
                  </a:solidFill>
                  <a:ea typeface="思源黑体 CN Normal" panose="020B0400000000000000" pitchFamily="34" charset="-122"/>
                </a:rPr>
                <a:t>服务器和</a:t>
              </a:r>
              <a:r>
                <a:rPr lang="en-US" altLang="zh-CN" sz="1400" dirty="0">
                  <a:solidFill>
                    <a:schemeClr val="tx1">
                      <a:lumMod val="85000"/>
                      <a:lumOff val="15000"/>
                    </a:schemeClr>
                  </a:solidFill>
                  <a:ea typeface="思源黑体 CN Normal" panose="020B0400000000000000" pitchFamily="34" charset="-122"/>
                </a:rPr>
                <a:t>DNS</a:t>
              </a:r>
              <a:r>
                <a:rPr lang="zh-CN" altLang="en-US" sz="1400" dirty="0">
                  <a:solidFill>
                    <a:schemeClr val="tx1">
                      <a:lumMod val="85000"/>
                      <a:lumOff val="15000"/>
                    </a:schemeClr>
                  </a:solidFill>
                  <a:ea typeface="思源黑体 CN Normal" panose="020B0400000000000000" pitchFamily="34" charset="-122"/>
                </a:rPr>
                <a:t>服务器是在同一台虚拟机上架设的，因此二者相同。显示服务器为“</a:t>
              </a:r>
              <a:r>
                <a:rPr lang="en-US" altLang="zh-CN" sz="1400" dirty="0" err="1">
                  <a:solidFill>
                    <a:schemeClr val="tx1">
                      <a:lumMod val="85000"/>
                      <a:lumOff val="15000"/>
                    </a:schemeClr>
                  </a:solidFill>
                  <a:ea typeface="思源黑体 CN Normal" panose="020B0400000000000000" pitchFamily="34" charset="-122"/>
                </a:rPr>
                <a:t>UnKnown</a:t>
              </a:r>
              <a:r>
                <a:rPr lang="en-US" altLang="zh-CN" sz="1400" dirty="0">
                  <a:solidFill>
                    <a:schemeClr val="tx1">
                      <a:lumMod val="85000"/>
                      <a:lumOff val="15000"/>
                    </a:schemeClr>
                  </a:solidFill>
                  <a:ea typeface="思源黑体 CN Normal" panose="020B0400000000000000" pitchFamily="34" charset="-122"/>
                </a:rPr>
                <a:t>”</a:t>
              </a:r>
              <a:r>
                <a:rPr lang="zh-CN" altLang="en-US" sz="1400" dirty="0">
                  <a:solidFill>
                    <a:schemeClr val="tx1">
                      <a:lumMod val="85000"/>
                      <a:lumOff val="15000"/>
                    </a:schemeClr>
                  </a:solidFill>
                  <a:ea typeface="思源黑体 CN Normal" panose="020B0400000000000000" pitchFamily="34" charset="-122"/>
                </a:rPr>
                <a:t>，说明我们的</a:t>
              </a:r>
              <a:r>
                <a:rPr lang="en-US" altLang="zh-CN" sz="1400" dirty="0">
                  <a:solidFill>
                    <a:schemeClr val="tx1">
                      <a:lumMod val="85000"/>
                      <a:lumOff val="15000"/>
                    </a:schemeClr>
                  </a:solidFill>
                  <a:ea typeface="思源黑体 CN Normal" panose="020B0400000000000000" pitchFamily="34" charset="-122"/>
                </a:rPr>
                <a:t>DNS</a:t>
              </a:r>
              <a:r>
                <a:rPr lang="zh-CN" altLang="en-US" sz="1400" dirty="0">
                  <a:solidFill>
                    <a:schemeClr val="tx1">
                      <a:lumMod val="85000"/>
                      <a:lumOff val="15000"/>
                    </a:schemeClr>
                  </a:solidFill>
                  <a:ea typeface="思源黑体 CN Normal" panose="020B0400000000000000" pitchFamily="34" charset="-122"/>
                </a:rPr>
                <a:t>服务器没有进行注册，并不影响验证结果。</a:t>
              </a:r>
            </a:p>
          </p:txBody>
        </p:sp>
      </p:grpSp>
      <p:pic>
        <p:nvPicPr>
          <p:cNvPr id="11" name="图片 10">
            <a:extLst>
              <a:ext uri="{FF2B5EF4-FFF2-40B4-BE49-F238E27FC236}">
                <a16:creationId xmlns:a16="http://schemas.microsoft.com/office/drawing/2014/main" id="{ACC15F92-78B5-4CBC-9660-B70496197EDA}"/>
              </a:ext>
            </a:extLst>
          </p:cNvPr>
          <p:cNvPicPr/>
          <p:nvPr/>
        </p:nvPicPr>
        <p:blipFill>
          <a:blip r:embed="rId3">
            <a:extLst>
              <a:ext uri="{28A0092B-C50C-407E-A947-70E740481C1C}">
                <a14:useLocalDpi xmlns:a14="http://schemas.microsoft.com/office/drawing/2010/main" val="0"/>
              </a:ext>
            </a:extLst>
          </a:blip>
          <a:srcRect b="15760"/>
          <a:stretch>
            <a:fillRect/>
          </a:stretch>
        </p:blipFill>
        <p:spPr>
          <a:xfrm>
            <a:off x="2478745" y="3162969"/>
            <a:ext cx="4186509" cy="1914750"/>
          </a:xfrm>
          <a:prstGeom prst="rect">
            <a:avLst/>
          </a:prstGeom>
          <a:noFill/>
          <a:ln w="9525" cap="flat" cmpd="sng" algn="ctr">
            <a:solidFill>
              <a:sysClr val="windowText" lastClr="000000">
                <a:lumMod val="50000"/>
                <a:lumOff val="50000"/>
              </a:sysClr>
            </a:solidFill>
            <a:prstDash val="solid"/>
            <a:round/>
            <a:headEnd type="none" w="med" len="med"/>
            <a:tailEnd type="none" w="med" len="med"/>
          </a:ln>
        </p:spPr>
      </p:pic>
    </p:spTree>
    <p:extLst>
      <p:ext uri="{BB962C8B-B14F-4D97-AF65-F5344CB8AC3E}">
        <p14:creationId xmlns:p14="http://schemas.microsoft.com/office/powerpoint/2010/main" val="418451513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163107" y="1635647"/>
            <a:ext cx="4620913"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a:t>
            </a:r>
            <a:r>
              <a:rPr lang="en-US" altLang="zh-CN" sz="3200" b="1" dirty="0">
                <a:solidFill>
                  <a:schemeClr val="accent1"/>
                </a:solidFill>
                <a:ea typeface="微软雅黑" panose="020B0503020204020204" pitchFamily="34" charset="-122"/>
              </a:rPr>
              <a:t>6.3 </a:t>
            </a:r>
            <a:r>
              <a:rPr lang="zh-CN" altLang="en-US" sz="3200" b="1" dirty="0">
                <a:solidFill>
                  <a:schemeClr val="accent1"/>
                </a:solidFill>
                <a:ea typeface="微软雅黑" panose="020B0503020204020204" pitchFamily="34" charset="-122"/>
              </a:rPr>
              <a:t>架设</a:t>
            </a:r>
            <a:r>
              <a:rPr lang="en-US" altLang="zh-CN" sz="3200" b="1" dirty="0">
                <a:solidFill>
                  <a:schemeClr val="accent1"/>
                </a:solidFill>
                <a:ea typeface="微软雅黑" panose="020B0503020204020204" pitchFamily="34" charset="-122"/>
              </a:rPr>
              <a:t>DHCP</a:t>
            </a:r>
            <a:r>
              <a:rPr lang="zh-CN" altLang="en-US" sz="3200" b="1" dirty="0">
                <a:solidFill>
                  <a:schemeClr val="accent1"/>
                </a:solidFill>
                <a:ea typeface="微软雅黑" panose="020B0503020204020204" pitchFamily="34" charset="-122"/>
              </a:rPr>
              <a:t>服务器</a:t>
            </a:r>
          </a:p>
        </p:txBody>
      </p:sp>
    </p:spTree>
    <p:extLst>
      <p:ext uri="{BB962C8B-B14F-4D97-AF65-F5344CB8AC3E}">
        <p14:creationId xmlns:p14="http://schemas.microsoft.com/office/powerpoint/2010/main" val="15500471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id="{F5793691-A67E-4C11-852D-7DD4D17E755F}"/>
              </a:ext>
            </a:extLst>
          </p:cNvPr>
          <p:cNvGrpSpPr/>
          <p:nvPr/>
        </p:nvGrpSpPr>
        <p:grpSpPr>
          <a:xfrm>
            <a:off x="1043608" y="1239602"/>
            <a:ext cx="6792230" cy="2995042"/>
            <a:chOff x="1200150" y="1847850"/>
            <a:chExt cx="9867900" cy="1492983"/>
          </a:xfrm>
        </p:grpSpPr>
        <p:grpSp>
          <p:nvGrpSpPr>
            <p:cNvPr id="127" name="组合 126">
              <a:extLst>
                <a:ext uri="{FF2B5EF4-FFF2-40B4-BE49-F238E27FC236}">
                  <a16:creationId xmlns:a16="http://schemas.microsoft.com/office/drawing/2014/main"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id="{CB4FB45E-E5D0-4286-ABBB-65C992D93AE8}"/>
                </a:ext>
              </a:extLst>
            </p:cNvPr>
            <p:cNvSpPr txBox="1"/>
            <p:nvPr/>
          </p:nvSpPr>
          <p:spPr>
            <a:xfrm>
              <a:off x="1331635" y="2152957"/>
              <a:ext cx="9604929" cy="842127"/>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mn-ea"/>
                </a:rPr>
                <a:t>阳光学校为了让教师和学生及时了解学校的要闻及通知公告、展示学校风采、传播校园文化，创建了一个学校的门户网站，另外还有几个部门需要使用基于</a:t>
              </a:r>
              <a:r>
                <a:rPr lang="en-US" altLang="zh-CN" sz="1800" dirty="0">
                  <a:solidFill>
                    <a:schemeClr val="tx1">
                      <a:lumMod val="85000"/>
                      <a:lumOff val="15000"/>
                    </a:schemeClr>
                  </a:solidFill>
                  <a:latin typeface="+mn-ea"/>
                </a:rPr>
                <a:t>B/S</a:t>
              </a:r>
              <a:r>
                <a:rPr lang="zh-CN" altLang="en-US" sz="1800" dirty="0">
                  <a:solidFill>
                    <a:schemeClr val="tx1">
                      <a:lumMod val="85000"/>
                      <a:lumOff val="15000"/>
                    </a:schemeClr>
                  </a:solidFill>
                  <a:latin typeface="+mn-ea"/>
                </a:rPr>
                <a:t>结构的管理系统，因此该学校局域网内需要配置一台</a:t>
              </a:r>
              <a:r>
                <a:rPr lang="en-US" altLang="zh-CN" sz="1800" dirty="0">
                  <a:solidFill>
                    <a:schemeClr val="tx1">
                      <a:lumMod val="85000"/>
                      <a:lumOff val="15000"/>
                    </a:schemeClr>
                  </a:solidFill>
                  <a:latin typeface="+mn-ea"/>
                </a:rPr>
                <a:t>Web</a:t>
              </a:r>
              <a:r>
                <a:rPr lang="zh-CN" altLang="en-US" sz="1800" dirty="0">
                  <a:solidFill>
                    <a:schemeClr val="tx1">
                      <a:lumMod val="85000"/>
                      <a:lumOff val="15000"/>
                    </a:schemeClr>
                  </a:solidFill>
                  <a:latin typeface="+mn-ea"/>
                </a:rPr>
                <a:t>服务器。</a:t>
              </a:r>
            </a:p>
          </p:txBody>
        </p:sp>
      </p:grpSp>
    </p:spTree>
    <p:extLst>
      <p:ext uri="{BB962C8B-B14F-4D97-AF65-F5344CB8AC3E}">
        <p14:creationId xmlns:p14="http://schemas.microsoft.com/office/powerpoint/2010/main" val="318082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33268661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21394507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id="{F5793691-A67E-4C11-852D-7DD4D17E755F}"/>
              </a:ext>
            </a:extLst>
          </p:cNvPr>
          <p:cNvGrpSpPr/>
          <p:nvPr/>
        </p:nvGrpSpPr>
        <p:grpSpPr>
          <a:xfrm>
            <a:off x="935596" y="1268896"/>
            <a:ext cx="7272808" cy="2995042"/>
            <a:chOff x="1200150" y="1847850"/>
            <a:chExt cx="9867900" cy="1492983"/>
          </a:xfrm>
        </p:grpSpPr>
        <p:grpSp>
          <p:nvGrpSpPr>
            <p:cNvPr id="127" name="组合 126">
              <a:extLst>
                <a:ext uri="{FF2B5EF4-FFF2-40B4-BE49-F238E27FC236}">
                  <a16:creationId xmlns:a16="http://schemas.microsoft.com/office/drawing/2014/main"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id="{CB4FB45E-E5D0-4286-ABBB-65C992D93AE8}"/>
                </a:ext>
              </a:extLst>
            </p:cNvPr>
            <p:cNvSpPr txBox="1"/>
            <p:nvPr/>
          </p:nvSpPr>
          <p:spPr>
            <a:xfrm>
              <a:off x="1331635" y="2063219"/>
              <a:ext cx="9604929" cy="1049247"/>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mn-ea"/>
                </a:rPr>
                <a:t>阳光学校是一所新成立的学校，随着学校规模的扩大，需要连接网络的客户端越来越多，还有不少移动设备，该学校的局域网内没有</a:t>
              </a:r>
              <a:r>
                <a:rPr lang="en-US" altLang="zh-CN" sz="1800" dirty="0">
                  <a:solidFill>
                    <a:schemeClr val="tx1">
                      <a:lumMod val="85000"/>
                      <a:lumOff val="15000"/>
                    </a:schemeClr>
                  </a:solidFill>
                  <a:latin typeface="+mn-ea"/>
                </a:rPr>
                <a:t>DHCP</a:t>
              </a:r>
              <a:r>
                <a:rPr lang="zh-CN" altLang="en-US" sz="1800" dirty="0">
                  <a:solidFill>
                    <a:schemeClr val="tx1">
                      <a:lumMod val="85000"/>
                      <a:lumOff val="15000"/>
                    </a:schemeClr>
                  </a:solidFill>
                  <a:latin typeface="+mn-ea"/>
                </a:rPr>
                <a:t>服务器，所有计算机都采用手工的方法设置，计算机移动时还需要重新配置</a:t>
              </a:r>
              <a:r>
                <a:rPr lang="en-US" altLang="zh-CN" sz="1800" dirty="0">
                  <a:solidFill>
                    <a:schemeClr val="tx1">
                      <a:lumMod val="85000"/>
                      <a:lumOff val="15000"/>
                    </a:schemeClr>
                  </a:solidFill>
                  <a:latin typeface="+mn-ea"/>
                </a:rPr>
                <a:t>IP</a:t>
              </a:r>
              <a:r>
                <a:rPr lang="zh-CN" altLang="en-US" sz="1800" dirty="0">
                  <a:solidFill>
                    <a:schemeClr val="tx1">
                      <a:lumMod val="85000"/>
                      <a:lumOff val="15000"/>
                    </a:schemeClr>
                  </a:solidFill>
                  <a:latin typeface="+mn-ea"/>
                </a:rPr>
                <a:t>地址，管理员的工作量大，基于这些问题，阳光学校计划搭建一台</a:t>
              </a:r>
              <a:r>
                <a:rPr lang="en-US" altLang="zh-CN" sz="1800" dirty="0">
                  <a:solidFill>
                    <a:schemeClr val="tx1">
                      <a:lumMod val="85000"/>
                      <a:lumOff val="15000"/>
                    </a:schemeClr>
                  </a:solidFill>
                  <a:latin typeface="+mn-ea"/>
                </a:rPr>
                <a:t>DHCP</a:t>
              </a:r>
              <a:r>
                <a:rPr lang="zh-CN" altLang="en-US" sz="1800" dirty="0">
                  <a:solidFill>
                    <a:schemeClr val="tx1">
                      <a:lumMod val="85000"/>
                      <a:lumOff val="15000"/>
                    </a:schemeClr>
                  </a:solidFill>
                  <a:latin typeface="+mn-ea"/>
                </a:rPr>
                <a:t>服务器。</a:t>
              </a:r>
            </a:p>
          </p:txBody>
        </p:sp>
      </p:grpSp>
    </p:spTree>
    <p:extLst>
      <p:ext uri="{BB962C8B-B14F-4D97-AF65-F5344CB8AC3E}">
        <p14:creationId xmlns:p14="http://schemas.microsoft.com/office/powerpoint/2010/main" val="24603793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1584175"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IP</a:t>
            </a:r>
            <a:r>
              <a:rPr lang="zh-CN" altLang="en-US" sz="1200" dirty="0">
                <a:solidFill>
                  <a:schemeClr val="tx1">
                    <a:lumMod val="65000"/>
                    <a:lumOff val="35000"/>
                  </a:schemeClr>
                </a:solidFill>
                <a:latin typeface="微软雅黑" pitchFamily="34" charset="-122"/>
                <a:ea typeface="微软雅黑" pitchFamily="34" charset="-122"/>
              </a:rPr>
              <a:t>地址的分配方法</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6804248" y="2535747"/>
            <a:ext cx="1584175"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 DHCP</a:t>
            </a:r>
            <a:r>
              <a:rPr lang="zh-CN" altLang="en-US" sz="1200" dirty="0">
                <a:solidFill>
                  <a:schemeClr val="tx1">
                    <a:lumMod val="65000"/>
                    <a:lumOff val="35000"/>
                  </a:schemeClr>
                </a:solidFill>
                <a:latin typeface="微软雅黑" pitchFamily="34" charset="-122"/>
                <a:ea typeface="微软雅黑" pitchFamily="34" charset="-122"/>
              </a:rPr>
              <a:t>的基本术语</a:t>
            </a:r>
            <a:endParaRPr lang="zh-CN" altLang="en-US" sz="1200" dirty="0">
              <a:solidFill>
                <a:schemeClr val="tx1">
                  <a:lumMod val="65000"/>
                  <a:lumOff val="35000"/>
                </a:schemeClr>
              </a:solidFill>
            </a:endParaRPr>
          </a:p>
        </p:txBody>
      </p:sp>
      <p:sp>
        <p:nvSpPr>
          <p:cNvPr id="8" name="文本框 7">
            <a:extLst>
              <a:ext uri="{FF2B5EF4-FFF2-40B4-BE49-F238E27FC236}">
                <a16:creationId xmlns:a16="http://schemas.microsoft.com/office/drawing/2014/main" id="{30D37387-C4BC-42DD-8821-E969B1C0500D}"/>
              </a:ext>
            </a:extLst>
          </p:cNvPr>
          <p:cNvSpPr txBox="1">
            <a:spLocks noChangeArrowheads="1"/>
          </p:cNvSpPr>
          <p:nvPr/>
        </p:nvSpPr>
        <p:spPr bwMode="auto">
          <a:xfrm>
            <a:off x="4750668" y="2868069"/>
            <a:ext cx="1584175"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DHCP</a:t>
            </a:r>
            <a:r>
              <a:rPr lang="zh-CN" altLang="en-US" sz="1200" dirty="0">
                <a:solidFill>
                  <a:schemeClr val="tx1">
                    <a:lumMod val="65000"/>
                    <a:lumOff val="35000"/>
                  </a:schemeClr>
                </a:solidFill>
                <a:latin typeface="微软雅黑" pitchFamily="34" charset="-122"/>
                <a:ea typeface="微软雅黑" pitchFamily="34" charset="-122"/>
              </a:rPr>
              <a:t>的工作过程</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1913168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down)">
                                      <p:cBhvr>
                                        <p:cTn id="23" dur="500"/>
                                        <p:tgtEl>
                                          <p:spTgt spid="9"/>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9"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相关知识</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1043608" y="957856"/>
            <a:ext cx="7344816" cy="3464937"/>
            <a:chOff x="1200150" y="1843646"/>
            <a:chExt cx="9867900" cy="1577927"/>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364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文本框 12">
              <a:extLst>
                <a:ext uri="{FF2B5EF4-FFF2-40B4-BE49-F238E27FC236}">
                  <a16:creationId xmlns:a16="http://schemas.microsoft.com/office/drawing/2014/main" id="{B6ADEC3E-A88B-4DBC-B19A-E49605301076}"/>
                </a:ext>
              </a:extLst>
            </p:cNvPr>
            <p:cNvSpPr txBox="1"/>
            <p:nvPr/>
          </p:nvSpPr>
          <p:spPr>
            <a:xfrm>
              <a:off x="1331635" y="1950864"/>
              <a:ext cx="9604929" cy="1470709"/>
            </a:xfrm>
            <a:prstGeom prst="rect">
              <a:avLst/>
            </a:prstGeom>
            <a:noFill/>
          </p:spPr>
          <p:txBody>
            <a:bodyPr wrap="square" rtlCol="0">
              <a:spAutoFit/>
            </a:bodyPr>
            <a:lstStyle/>
            <a:p>
              <a:pPr indent="486000">
                <a:lnSpc>
                  <a:spcPct val="150000"/>
                </a:lnSpc>
              </a:pPr>
              <a:r>
                <a:rPr lang="zh-CN" altLang="en-US" sz="1400" dirty="0">
                  <a:solidFill>
                    <a:schemeClr val="tx1">
                      <a:lumMod val="85000"/>
                      <a:lumOff val="15000"/>
                    </a:schemeClr>
                  </a:solidFill>
                  <a:latin typeface="+mn-ea"/>
                </a:rPr>
                <a:t>一台计算机（客户端）要接入到</a:t>
              </a:r>
              <a:r>
                <a:rPr lang="en-US" altLang="zh-CN" sz="1400" dirty="0">
                  <a:solidFill>
                    <a:schemeClr val="tx1">
                      <a:lumMod val="85000"/>
                      <a:lumOff val="15000"/>
                    </a:schemeClr>
                  </a:solidFill>
                  <a:latin typeface="+mn-ea"/>
                </a:rPr>
                <a:t>Internet</a:t>
              </a:r>
              <a:r>
                <a:rPr lang="zh-CN" altLang="en-US" sz="1400" dirty="0">
                  <a:solidFill>
                    <a:schemeClr val="tx1">
                      <a:lumMod val="85000"/>
                      <a:lumOff val="15000"/>
                    </a:schemeClr>
                  </a:solidFill>
                  <a:latin typeface="+mn-ea"/>
                </a:rPr>
                <a:t>，必须具备</a:t>
              </a:r>
              <a:r>
                <a:rPr lang="en-US" altLang="zh-CN" sz="1400" dirty="0">
                  <a:solidFill>
                    <a:schemeClr val="tx1">
                      <a:lumMod val="85000"/>
                      <a:lumOff val="15000"/>
                    </a:schemeClr>
                  </a:solidFill>
                  <a:latin typeface="+mn-ea"/>
                </a:rPr>
                <a:t>IP </a:t>
              </a:r>
              <a:r>
                <a:rPr lang="zh-CN" altLang="en-US" sz="1400" dirty="0">
                  <a:solidFill>
                    <a:schemeClr val="tx1">
                      <a:lumMod val="85000"/>
                      <a:lumOff val="15000"/>
                    </a:schemeClr>
                  </a:solidFill>
                  <a:latin typeface="+mn-ea"/>
                </a:rPr>
                <a:t>地址</a:t>
              </a:r>
              <a:r>
                <a:rPr lang="en-US" altLang="zh-CN" sz="1400" dirty="0">
                  <a:solidFill>
                    <a:schemeClr val="tx1">
                      <a:lumMod val="85000"/>
                      <a:lumOff val="15000"/>
                    </a:schemeClr>
                  </a:solidFill>
                  <a:latin typeface="+mn-ea"/>
                </a:rPr>
                <a:t>/</a:t>
              </a:r>
              <a:r>
                <a:rPr lang="zh-CN" altLang="en-US" sz="1400" dirty="0">
                  <a:solidFill>
                    <a:schemeClr val="tx1">
                      <a:lumMod val="85000"/>
                      <a:lumOff val="15000"/>
                    </a:schemeClr>
                  </a:solidFill>
                  <a:latin typeface="+mn-ea"/>
                </a:rPr>
                <a:t>子网掩码、网关、</a:t>
              </a:r>
              <a:r>
                <a:rPr lang="en-US" altLang="zh-CN" sz="1400" dirty="0">
                  <a:solidFill>
                    <a:schemeClr val="tx1">
                      <a:lumMod val="85000"/>
                      <a:lumOff val="15000"/>
                    </a:schemeClr>
                  </a:solidFill>
                  <a:latin typeface="+mn-ea"/>
                </a:rPr>
                <a:t>DNS</a:t>
              </a:r>
              <a:r>
                <a:rPr lang="zh-CN" altLang="en-US" sz="1400" dirty="0">
                  <a:solidFill>
                    <a:schemeClr val="tx1">
                      <a:lumMod val="85000"/>
                      <a:lumOff val="15000"/>
                    </a:schemeClr>
                  </a:solidFill>
                  <a:latin typeface="+mn-ea"/>
                </a:rPr>
                <a:t>服务器等</a:t>
              </a:r>
              <a:r>
                <a:rPr lang="en-US" altLang="zh-CN" sz="1400" dirty="0">
                  <a:solidFill>
                    <a:schemeClr val="tx1">
                      <a:lumMod val="85000"/>
                      <a:lumOff val="15000"/>
                    </a:schemeClr>
                  </a:solidFill>
                  <a:latin typeface="+mn-ea"/>
                </a:rPr>
                <a:t>TCP/IP </a:t>
              </a:r>
              <a:r>
                <a:rPr lang="zh-CN" altLang="en-US" sz="1400" dirty="0">
                  <a:solidFill>
                    <a:schemeClr val="tx1">
                      <a:lumMod val="85000"/>
                      <a:lumOff val="15000"/>
                    </a:schemeClr>
                  </a:solidFill>
                  <a:latin typeface="+mn-ea"/>
                </a:rPr>
                <a:t>参数，这些参数可由管理员手动设置。但是，如果计算机数量比较多，手动设置</a:t>
              </a:r>
              <a:r>
                <a:rPr lang="en-US" altLang="zh-CN" sz="1400" dirty="0">
                  <a:solidFill>
                    <a:schemeClr val="tx1">
                      <a:lumMod val="85000"/>
                      <a:lumOff val="15000"/>
                    </a:schemeClr>
                  </a:solidFill>
                  <a:latin typeface="+mn-ea"/>
                </a:rPr>
                <a:t>TCP/IP</a:t>
              </a:r>
              <a:r>
                <a:rPr lang="zh-CN" altLang="en-US" sz="1400" dirty="0">
                  <a:solidFill>
                    <a:schemeClr val="tx1">
                      <a:lumMod val="85000"/>
                      <a:lumOff val="15000"/>
                    </a:schemeClr>
                  </a:solidFill>
                  <a:latin typeface="+mn-ea"/>
                </a:rPr>
                <a:t>参数的工作量就非常大，而且可能导致设置错误或者</a:t>
              </a:r>
              <a:r>
                <a:rPr lang="en-US" altLang="zh-CN" sz="1400" dirty="0">
                  <a:solidFill>
                    <a:schemeClr val="tx1">
                      <a:lumMod val="85000"/>
                      <a:lumOff val="15000"/>
                    </a:schemeClr>
                  </a:solidFill>
                  <a:latin typeface="+mn-ea"/>
                </a:rPr>
                <a:t>IP</a:t>
              </a:r>
              <a:r>
                <a:rPr lang="zh-CN" altLang="en-US" sz="1400" dirty="0">
                  <a:solidFill>
                    <a:schemeClr val="tx1">
                      <a:lumMod val="85000"/>
                      <a:lumOff val="15000"/>
                    </a:schemeClr>
                  </a:solidFill>
                  <a:latin typeface="+mn-ea"/>
                </a:rPr>
                <a:t>地址冲突。采用</a:t>
              </a:r>
              <a:r>
                <a:rPr lang="en-US" altLang="zh-CN" sz="1400" dirty="0">
                  <a:solidFill>
                    <a:schemeClr val="tx1">
                      <a:lumMod val="85000"/>
                      <a:lumOff val="15000"/>
                    </a:schemeClr>
                  </a:solidFill>
                  <a:latin typeface="+mn-ea"/>
                </a:rPr>
                <a:t>DHCP</a:t>
              </a:r>
              <a:r>
                <a:rPr lang="zh-CN" altLang="en-US" sz="1400" dirty="0">
                  <a:solidFill>
                    <a:schemeClr val="tx1">
                      <a:lumMod val="85000"/>
                      <a:lumOff val="15000"/>
                    </a:schemeClr>
                  </a:solidFill>
                  <a:latin typeface="+mn-ea"/>
                </a:rPr>
                <a:t>服务器来自动为客户端分配</a:t>
              </a:r>
              <a:r>
                <a:rPr lang="en-US" altLang="zh-CN" sz="1400" dirty="0">
                  <a:solidFill>
                    <a:schemeClr val="tx1">
                      <a:lumMod val="85000"/>
                      <a:lumOff val="15000"/>
                    </a:schemeClr>
                  </a:solidFill>
                  <a:latin typeface="+mn-ea"/>
                </a:rPr>
                <a:t>TCP/IP</a:t>
              </a:r>
              <a:r>
                <a:rPr lang="zh-CN" altLang="en-US" sz="1400" dirty="0">
                  <a:solidFill>
                    <a:schemeClr val="tx1">
                      <a:lumMod val="85000"/>
                      <a:lumOff val="15000"/>
                    </a:schemeClr>
                  </a:solidFill>
                  <a:latin typeface="+mn-ea"/>
                </a:rPr>
                <a:t>参数，可以大大减轻管理员的劳动强度并且确保每台计算机能够得到一个合适的且不会冲突的</a:t>
              </a:r>
              <a:r>
                <a:rPr lang="en-US" altLang="zh-CN" sz="1400" dirty="0">
                  <a:solidFill>
                    <a:schemeClr val="tx1">
                      <a:lumMod val="85000"/>
                      <a:lumOff val="15000"/>
                    </a:schemeClr>
                  </a:solidFill>
                  <a:latin typeface="+mn-ea"/>
                </a:rPr>
                <a:t>IP</a:t>
              </a:r>
              <a:r>
                <a:rPr lang="zh-CN" altLang="en-US" sz="1400" dirty="0">
                  <a:solidFill>
                    <a:schemeClr val="tx1">
                      <a:lumMod val="85000"/>
                      <a:lumOff val="15000"/>
                    </a:schemeClr>
                  </a:solidFill>
                  <a:latin typeface="+mn-ea"/>
                </a:rPr>
                <a:t>地址。</a:t>
              </a:r>
            </a:p>
            <a:p>
              <a:pPr indent="486000">
                <a:lnSpc>
                  <a:spcPct val="150000"/>
                </a:lnSpc>
              </a:pPr>
              <a:r>
                <a:rPr lang="en-US" altLang="zh-CN" sz="1400" dirty="0">
                  <a:solidFill>
                    <a:schemeClr val="tx1">
                      <a:lumMod val="85000"/>
                      <a:lumOff val="15000"/>
                    </a:schemeClr>
                  </a:solidFill>
                  <a:latin typeface="+mn-ea"/>
                </a:rPr>
                <a:t>DHCP</a:t>
              </a:r>
              <a:r>
                <a:rPr lang="zh-CN" altLang="en-US" sz="1400" dirty="0">
                  <a:solidFill>
                    <a:schemeClr val="tx1">
                      <a:lumMod val="85000"/>
                      <a:lumOff val="15000"/>
                    </a:schemeClr>
                  </a:solidFill>
                  <a:latin typeface="+mn-ea"/>
                </a:rPr>
                <a:t>即动态主机配置协议（</a:t>
              </a:r>
              <a:r>
                <a:rPr lang="en-US" altLang="zh-CN" sz="1400" dirty="0">
                  <a:solidFill>
                    <a:schemeClr val="tx1">
                      <a:lumMod val="85000"/>
                      <a:lumOff val="15000"/>
                    </a:schemeClr>
                  </a:solidFill>
                  <a:latin typeface="+mn-ea"/>
                </a:rPr>
                <a:t>Dynamic Host Configuration Protocol</a:t>
              </a:r>
              <a:r>
                <a:rPr lang="zh-CN" altLang="en-US" sz="1400" dirty="0">
                  <a:solidFill>
                    <a:schemeClr val="tx1">
                      <a:lumMod val="85000"/>
                      <a:lumOff val="15000"/>
                    </a:schemeClr>
                  </a:solidFill>
                  <a:latin typeface="+mn-ea"/>
                </a:rPr>
                <a:t>），通常被应用在大型的局域网络环境中，主要作用是集中管理、分配</a:t>
              </a:r>
              <a:r>
                <a:rPr lang="en-US" altLang="zh-CN" sz="1400" dirty="0">
                  <a:solidFill>
                    <a:schemeClr val="tx1">
                      <a:lumMod val="85000"/>
                      <a:lumOff val="15000"/>
                    </a:schemeClr>
                  </a:solidFill>
                  <a:latin typeface="+mn-ea"/>
                </a:rPr>
                <a:t>IP</a:t>
              </a:r>
              <a:r>
                <a:rPr lang="zh-CN" altLang="en-US" sz="1400" dirty="0">
                  <a:solidFill>
                    <a:schemeClr val="tx1">
                      <a:lumMod val="85000"/>
                      <a:lumOff val="15000"/>
                    </a:schemeClr>
                  </a:solidFill>
                  <a:latin typeface="+mn-ea"/>
                </a:rPr>
                <a:t>地址，使网络环境中的主机动态地获得</a:t>
              </a:r>
              <a:r>
                <a:rPr lang="en-US" altLang="zh-CN" sz="1400" dirty="0">
                  <a:solidFill>
                    <a:schemeClr val="tx1">
                      <a:lumMod val="85000"/>
                      <a:lumOff val="15000"/>
                    </a:schemeClr>
                  </a:solidFill>
                  <a:latin typeface="+mn-ea"/>
                </a:rPr>
                <a:t>IP</a:t>
              </a:r>
              <a:r>
                <a:rPr lang="zh-CN" altLang="en-US" sz="1400" dirty="0">
                  <a:solidFill>
                    <a:schemeClr val="tx1">
                      <a:lumMod val="85000"/>
                      <a:lumOff val="15000"/>
                    </a:schemeClr>
                  </a:solidFill>
                  <a:latin typeface="+mn-ea"/>
                </a:rPr>
                <a:t>地址、网关地址、</a:t>
              </a:r>
              <a:r>
                <a:rPr lang="en-US" altLang="zh-CN" sz="1400" dirty="0">
                  <a:solidFill>
                    <a:schemeClr val="tx1">
                      <a:lumMod val="85000"/>
                      <a:lumOff val="15000"/>
                    </a:schemeClr>
                  </a:solidFill>
                  <a:latin typeface="+mn-ea"/>
                </a:rPr>
                <a:t>DNS</a:t>
              </a:r>
              <a:r>
                <a:rPr lang="zh-CN" altLang="en-US" sz="1400" dirty="0">
                  <a:solidFill>
                    <a:schemeClr val="tx1">
                      <a:lumMod val="85000"/>
                      <a:lumOff val="15000"/>
                    </a:schemeClr>
                  </a:solidFill>
                  <a:latin typeface="+mn-ea"/>
                </a:rPr>
                <a:t>服务器地址等信息，并能够提升</a:t>
              </a:r>
              <a:r>
                <a:rPr lang="en-US" altLang="zh-CN" sz="1400" dirty="0">
                  <a:solidFill>
                    <a:schemeClr val="tx1">
                      <a:lumMod val="85000"/>
                      <a:lumOff val="15000"/>
                    </a:schemeClr>
                  </a:solidFill>
                  <a:latin typeface="+mn-ea"/>
                </a:rPr>
                <a:t>IP</a:t>
              </a:r>
              <a:r>
                <a:rPr lang="zh-CN" altLang="en-US" sz="1400" dirty="0">
                  <a:solidFill>
                    <a:schemeClr val="tx1">
                      <a:lumMod val="85000"/>
                      <a:lumOff val="15000"/>
                    </a:schemeClr>
                  </a:solidFill>
                  <a:latin typeface="+mn-ea"/>
                </a:rPr>
                <a:t>地址的使用率。</a:t>
              </a:r>
            </a:p>
          </p:txBody>
        </p:sp>
      </p:grpSp>
    </p:spTree>
    <p:extLst>
      <p:ext uri="{BB962C8B-B14F-4D97-AF65-F5344CB8AC3E}">
        <p14:creationId xmlns:p14="http://schemas.microsoft.com/office/powerpoint/2010/main" val="35682559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地址的分配方法</a:t>
            </a:r>
          </a:p>
        </p:txBody>
      </p:sp>
      <p:graphicFrame>
        <p:nvGraphicFramePr>
          <p:cNvPr id="4" name="图示 3">
            <a:extLst>
              <a:ext uri="{FF2B5EF4-FFF2-40B4-BE49-F238E27FC236}">
                <a16:creationId xmlns:a16="http://schemas.microsoft.com/office/drawing/2014/main" id="{F669ADDD-9184-45A8-8005-4FF429E381DC}"/>
              </a:ext>
            </a:extLst>
          </p:cNvPr>
          <p:cNvGraphicFramePr/>
          <p:nvPr>
            <p:extLst>
              <p:ext uri="{D42A27DB-BD31-4B8C-83A1-F6EECF244321}">
                <p14:modId xmlns:p14="http://schemas.microsoft.com/office/powerpoint/2010/main" val="364028044"/>
              </p:ext>
            </p:extLst>
          </p:nvPr>
        </p:nvGraphicFramePr>
        <p:xfrm>
          <a:off x="773578" y="1239602"/>
          <a:ext cx="7596844" cy="32043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9096182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DHCP</a:t>
            </a:r>
            <a:r>
              <a:rPr lang="zh-CN" altLang="en-US" sz="1600" dirty="0">
                <a:solidFill>
                  <a:schemeClr val="accent1"/>
                </a:solidFill>
                <a:ea typeface="微软雅黑" panose="020B0503020204020204" pitchFamily="34" charset="-122"/>
              </a:rPr>
              <a:t>的基本术语</a:t>
            </a:r>
          </a:p>
        </p:txBody>
      </p:sp>
      <p:graphicFrame>
        <p:nvGraphicFramePr>
          <p:cNvPr id="7" name="表格 6">
            <a:extLst>
              <a:ext uri="{FF2B5EF4-FFF2-40B4-BE49-F238E27FC236}">
                <a16:creationId xmlns:a16="http://schemas.microsoft.com/office/drawing/2014/main" id="{B59A4FB3-90E0-466E-A027-79419C7522C2}"/>
              </a:ext>
            </a:extLst>
          </p:cNvPr>
          <p:cNvGraphicFramePr>
            <a:graphicFrameLocks noGrp="1"/>
          </p:cNvGraphicFramePr>
          <p:nvPr>
            <p:extLst>
              <p:ext uri="{D42A27DB-BD31-4B8C-83A1-F6EECF244321}">
                <p14:modId xmlns:p14="http://schemas.microsoft.com/office/powerpoint/2010/main" val="621656296"/>
              </p:ext>
            </p:extLst>
          </p:nvPr>
        </p:nvGraphicFramePr>
        <p:xfrm>
          <a:off x="971600" y="885373"/>
          <a:ext cx="7344816" cy="4134649"/>
        </p:xfrm>
        <a:graphic>
          <a:graphicData uri="http://schemas.openxmlformats.org/drawingml/2006/table">
            <a:tbl>
              <a:tblPr firstRow="1" firstCol="1" bandRow="1">
                <a:tableStyleId>{5C22544A-7EE6-4342-B048-85BDC9FD1C3A}</a:tableStyleId>
              </a:tblPr>
              <a:tblGrid>
                <a:gridCol w="1631689">
                  <a:extLst>
                    <a:ext uri="{9D8B030D-6E8A-4147-A177-3AD203B41FA5}">
                      <a16:colId xmlns:a16="http://schemas.microsoft.com/office/drawing/2014/main" val="2800038785"/>
                    </a:ext>
                  </a:extLst>
                </a:gridCol>
                <a:gridCol w="5713127">
                  <a:extLst>
                    <a:ext uri="{9D8B030D-6E8A-4147-A177-3AD203B41FA5}">
                      <a16:colId xmlns:a16="http://schemas.microsoft.com/office/drawing/2014/main" val="3337980427"/>
                    </a:ext>
                  </a:extLst>
                </a:gridCol>
              </a:tblGrid>
              <a:tr h="468000">
                <a:tc>
                  <a:txBody>
                    <a:bodyPr/>
                    <a:lstStyle/>
                    <a:p>
                      <a:pPr algn="ctr"/>
                      <a:r>
                        <a:rPr lang="zh-CN" sz="1200" kern="0" dirty="0">
                          <a:effectLst/>
                        </a:rPr>
                        <a:t>术语名称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1200" kern="0" dirty="0">
                          <a:effectLst/>
                        </a:rPr>
                        <a:t>解释</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56864750"/>
                  </a:ext>
                </a:extLst>
              </a:tr>
              <a:tr h="664053">
                <a:tc>
                  <a:txBody>
                    <a:bodyPr/>
                    <a:lstStyle/>
                    <a:p>
                      <a:pPr algn="ctr"/>
                      <a:r>
                        <a:rPr lang="zh-CN" sz="1200" kern="0" dirty="0">
                          <a:effectLst/>
                        </a:rPr>
                        <a:t>作用域</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200" kern="0" dirty="0">
                          <a:effectLst/>
                        </a:rPr>
                        <a:t>是用于网络的</a:t>
                      </a:r>
                      <a:r>
                        <a:rPr lang="en-US" sz="1200" kern="0" dirty="0">
                          <a:effectLst/>
                        </a:rPr>
                        <a:t>IP</a:t>
                      </a:r>
                      <a:r>
                        <a:rPr lang="zh-CN" sz="1200" kern="0" dirty="0">
                          <a:effectLst/>
                        </a:rPr>
                        <a:t>地址的完整连续范围。作用域通常定义提供</a:t>
                      </a:r>
                      <a:r>
                        <a:rPr lang="en-US" sz="1200" kern="0" dirty="0">
                          <a:effectLst/>
                        </a:rPr>
                        <a:t> DHCP </a:t>
                      </a:r>
                      <a:r>
                        <a:rPr lang="zh-CN" sz="1200" kern="0" dirty="0">
                          <a:effectLst/>
                        </a:rPr>
                        <a:t>服务的网络上的单独物理子网。作用域还为服务器提供管理</a:t>
                      </a:r>
                      <a:r>
                        <a:rPr lang="en-US" sz="1200" kern="0" dirty="0">
                          <a:effectLst/>
                        </a:rPr>
                        <a:t>IP</a:t>
                      </a:r>
                      <a:r>
                        <a:rPr lang="zh-CN" sz="1200" kern="0" dirty="0">
                          <a:effectLst/>
                        </a:rPr>
                        <a:t>地址的分配和指派以及与网上客户相关的任何配置参数的主要方法。</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31229325"/>
                  </a:ext>
                </a:extLst>
              </a:tr>
              <a:tr h="567735">
                <a:tc>
                  <a:txBody>
                    <a:bodyPr/>
                    <a:lstStyle/>
                    <a:p>
                      <a:pPr algn="ctr"/>
                      <a:r>
                        <a:rPr lang="zh-CN" sz="1200" kern="0">
                          <a:effectLst/>
                        </a:rPr>
                        <a:t>排除范围</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200" kern="0">
                          <a:effectLst/>
                        </a:rPr>
                        <a:t>是作用域内从</a:t>
                      </a:r>
                      <a:r>
                        <a:rPr lang="en-US" sz="1200" kern="0">
                          <a:effectLst/>
                        </a:rPr>
                        <a:t>DHCP</a:t>
                      </a:r>
                      <a:r>
                        <a:rPr lang="zh-CN" sz="1200" kern="0">
                          <a:effectLst/>
                        </a:rPr>
                        <a:t>服务中排除的有限</a:t>
                      </a:r>
                      <a:r>
                        <a:rPr lang="en-US" sz="1200" kern="0">
                          <a:effectLst/>
                        </a:rPr>
                        <a:t>IP</a:t>
                      </a:r>
                      <a:r>
                        <a:rPr lang="zh-CN" sz="1200" kern="0">
                          <a:effectLst/>
                        </a:rPr>
                        <a:t>地址序列。排除范围确保在这些范围中的任何地址都不是由网络上的服务器提供给</a:t>
                      </a:r>
                      <a:r>
                        <a:rPr lang="en-US" sz="1200" kern="0">
                          <a:effectLst/>
                        </a:rPr>
                        <a:t>DHCP</a:t>
                      </a:r>
                      <a:r>
                        <a:rPr lang="zh-CN" sz="1200" kern="0">
                          <a:effectLst/>
                        </a:rPr>
                        <a:t>客户机的。</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87628170"/>
                  </a:ext>
                </a:extLst>
              </a:tr>
              <a:tr h="442702">
                <a:tc>
                  <a:txBody>
                    <a:bodyPr/>
                    <a:lstStyle/>
                    <a:p>
                      <a:pPr algn="ctr"/>
                      <a:r>
                        <a:rPr lang="zh-CN" sz="1200" kern="0">
                          <a:effectLst/>
                        </a:rPr>
                        <a:t>地址池</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200" kern="0" dirty="0">
                          <a:effectLst/>
                        </a:rPr>
                        <a:t>在定义</a:t>
                      </a:r>
                      <a:r>
                        <a:rPr lang="en-US" sz="1200" kern="0" dirty="0">
                          <a:effectLst/>
                        </a:rPr>
                        <a:t>DHCP</a:t>
                      </a:r>
                      <a:r>
                        <a:rPr lang="zh-CN" sz="1200" kern="0" dirty="0">
                          <a:effectLst/>
                        </a:rPr>
                        <a:t>作用域并应用排除范围之后，剩余的地址在作用域内形成的可用地址。</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56297389"/>
                  </a:ext>
                </a:extLst>
              </a:tr>
              <a:tr h="442702">
                <a:tc>
                  <a:txBody>
                    <a:bodyPr/>
                    <a:lstStyle/>
                    <a:p>
                      <a:pPr algn="ctr"/>
                      <a:r>
                        <a:rPr lang="zh-CN" sz="1200" kern="0">
                          <a:effectLst/>
                        </a:rPr>
                        <a:t>租约</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200" kern="0">
                          <a:effectLst/>
                        </a:rPr>
                        <a:t>是客户机可使用指派的</a:t>
                      </a:r>
                      <a:r>
                        <a:rPr lang="en-US" sz="1200" kern="0">
                          <a:effectLst/>
                        </a:rPr>
                        <a:t>IP</a:t>
                      </a:r>
                      <a:r>
                        <a:rPr lang="zh-CN" sz="1200" kern="0">
                          <a:effectLst/>
                        </a:rPr>
                        <a:t>地址期间</a:t>
                      </a:r>
                      <a:r>
                        <a:rPr lang="en-US" sz="1200" kern="0">
                          <a:effectLst/>
                        </a:rPr>
                        <a:t>DHCP</a:t>
                      </a:r>
                      <a:r>
                        <a:rPr lang="zh-CN" sz="1200" kern="0">
                          <a:effectLst/>
                        </a:rPr>
                        <a:t>服务器指定的时间长度。租用给客户时，租约是活动的。</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40488420"/>
                  </a:ext>
                </a:extLst>
              </a:tr>
              <a:tr h="442702">
                <a:tc>
                  <a:txBody>
                    <a:bodyPr/>
                    <a:lstStyle/>
                    <a:p>
                      <a:pPr algn="ctr"/>
                      <a:r>
                        <a:rPr lang="zh-CN" sz="1200" kern="0">
                          <a:effectLst/>
                        </a:rPr>
                        <a:t>租期</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200" kern="0" dirty="0">
                          <a:effectLst/>
                        </a:rPr>
                        <a:t>是指</a:t>
                      </a:r>
                      <a:r>
                        <a:rPr lang="en-US" sz="1200" kern="0" dirty="0">
                          <a:effectLst/>
                        </a:rPr>
                        <a:t>DHCP</a:t>
                      </a:r>
                      <a:r>
                        <a:rPr lang="zh-CN" sz="1200" kern="0" dirty="0">
                          <a:effectLst/>
                        </a:rPr>
                        <a:t>客户端从</a:t>
                      </a:r>
                      <a:r>
                        <a:rPr lang="en-US" sz="1200" kern="0" dirty="0">
                          <a:effectLst/>
                        </a:rPr>
                        <a:t>DHCP</a:t>
                      </a:r>
                      <a:r>
                        <a:rPr lang="zh-CN" sz="1200" kern="0" dirty="0">
                          <a:effectLst/>
                        </a:rPr>
                        <a:t>服务器获得完整的</a:t>
                      </a:r>
                      <a:r>
                        <a:rPr lang="en-US" sz="1200" kern="0" dirty="0">
                          <a:effectLst/>
                        </a:rPr>
                        <a:t>TCP/IP</a:t>
                      </a:r>
                      <a:r>
                        <a:rPr lang="zh-CN" sz="1200" kern="0" dirty="0">
                          <a:effectLst/>
                        </a:rPr>
                        <a:t>配置后对该</a:t>
                      </a:r>
                      <a:r>
                        <a:rPr lang="en-US" sz="1200" kern="0" dirty="0">
                          <a:effectLst/>
                        </a:rPr>
                        <a:t>TCP/IP</a:t>
                      </a:r>
                      <a:r>
                        <a:rPr lang="zh-CN" sz="1200" kern="0" dirty="0">
                          <a:effectLst/>
                        </a:rPr>
                        <a:t>配置的使用时间。</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8035887"/>
                  </a:ext>
                </a:extLst>
              </a:tr>
              <a:tr h="442702">
                <a:tc>
                  <a:txBody>
                    <a:bodyPr/>
                    <a:lstStyle/>
                    <a:p>
                      <a:pPr algn="ctr"/>
                      <a:r>
                        <a:rPr lang="zh-CN" sz="1200" kern="0">
                          <a:effectLst/>
                        </a:rPr>
                        <a:t>保留</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en-US" sz="1200" kern="0" dirty="0">
                          <a:effectLst/>
                        </a:rPr>
                        <a:t>DHCP</a:t>
                      </a:r>
                      <a:r>
                        <a:rPr lang="zh-CN" sz="1200" kern="0" dirty="0">
                          <a:effectLst/>
                        </a:rPr>
                        <a:t>服务器提供的</a:t>
                      </a:r>
                      <a:r>
                        <a:rPr lang="en-US" sz="1200" kern="0" dirty="0">
                          <a:effectLst/>
                        </a:rPr>
                        <a:t>IP</a:t>
                      </a:r>
                      <a:r>
                        <a:rPr lang="zh-CN" sz="1200" kern="0" dirty="0">
                          <a:effectLst/>
                        </a:rPr>
                        <a:t>地址保留功能可以将特定</a:t>
                      </a:r>
                      <a:r>
                        <a:rPr lang="en-US" sz="1200" kern="0" dirty="0">
                          <a:effectLst/>
                        </a:rPr>
                        <a:t>IP</a:t>
                      </a:r>
                      <a:r>
                        <a:rPr lang="zh-CN" sz="1200" kern="0" dirty="0">
                          <a:effectLst/>
                        </a:rPr>
                        <a:t>地址与指定网卡的</a:t>
                      </a:r>
                      <a:r>
                        <a:rPr lang="en-US" sz="1200" kern="0" dirty="0">
                          <a:effectLst/>
                        </a:rPr>
                        <a:t>MAC</a:t>
                      </a:r>
                      <a:r>
                        <a:rPr lang="zh-CN" sz="1200" kern="0" dirty="0">
                          <a:effectLst/>
                        </a:rPr>
                        <a:t>地址绑定，从而使该</a:t>
                      </a:r>
                      <a:r>
                        <a:rPr lang="en-US" sz="1200" kern="0" dirty="0">
                          <a:effectLst/>
                        </a:rPr>
                        <a:t>IP</a:t>
                      </a:r>
                      <a:r>
                        <a:rPr lang="zh-CN" sz="1200" kern="0" dirty="0">
                          <a:effectLst/>
                        </a:rPr>
                        <a:t>地址为该网卡专用。</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2634621"/>
                  </a:ext>
                </a:extLst>
              </a:tr>
              <a:tr h="664053">
                <a:tc>
                  <a:txBody>
                    <a:bodyPr/>
                    <a:lstStyle/>
                    <a:p>
                      <a:pPr algn="ctr"/>
                      <a:r>
                        <a:rPr lang="zh-CN" sz="1200" kern="0">
                          <a:effectLst/>
                        </a:rPr>
                        <a:t>选项类型</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r>
                        <a:rPr lang="zh-CN" sz="1200" kern="0" dirty="0">
                          <a:effectLst/>
                        </a:rPr>
                        <a:t>是</a:t>
                      </a:r>
                      <a:r>
                        <a:rPr lang="en-US" sz="1200" kern="0" dirty="0">
                          <a:effectLst/>
                        </a:rPr>
                        <a:t>DHCP</a:t>
                      </a:r>
                      <a:r>
                        <a:rPr lang="zh-CN" sz="1200" kern="0" dirty="0">
                          <a:effectLst/>
                        </a:rPr>
                        <a:t>服务器在向</a:t>
                      </a:r>
                      <a:r>
                        <a:rPr lang="en-US" sz="1200" kern="0" dirty="0">
                          <a:effectLst/>
                        </a:rPr>
                        <a:t>DHCP</a:t>
                      </a:r>
                      <a:r>
                        <a:rPr lang="zh-CN" sz="1200" kern="0" dirty="0">
                          <a:effectLst/>
                        </a:rPr>
                        <a:t>客户机提供租约服务时指派的其他客户机配置参数。例如某些公用选项包含用于默认网关（路由器）、</a:t>
                      </a:r>
                      <a:r>
                        <a:rPr lang="en-US" sz="1200" kern="0" dirty="0">
                          <a:effectLst/>
                        </a:rPr>
                        <a:t>WINS</a:t>
                      </a:r>
                      <a:r>
                        <a:rPr lang="zh-CN" sz="1200" kern="0" dirty="0">
                          <a:effectLst/>
                        </a:rPr>
                        <a:t>服务器和</a:t>
                      </a:r>
                      <a:r>
                        <a:rPr lang="en-US" sz="1200" kern="0" dirty="0">
                          <a:effectLst/>
                        </a:rPr>
                        <a:t>DNS</a:t>
                      </a:r>
                      <a:r>
                        <a:rPr lang="zh-CN" sz="1200" kern="0" dirty="0">
                          <a:effectLst/>
                        </a:rPr>
                        <a:t>服务器的</a:t>
                      </a:r>
                      <a:r>
                        <a:rPr lang="en-US" sz="1200" kern="0" dirty="0">
                          <a:effectLst/>
                        </a:rPr>
                        <a:t>IP</a:t>
                      </a:r>
                      <a:r>
                        <a:rPr lang="zh-CN" sz="1200" kern="0" dirty="0">
                          <a:effectLst/>
                        </a:rPr>
                        <a:t>地址。</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0600515"/>
                  </a:ext>
                </a:extLst>
              </a:tr>
            </a:tbl>
          </a:graphicData>
        </a:graphic>
      </p:graphicFrame>
    </p:spTree>
    <p:extLst>
      <p:ext uri="{BB962C8B-B14F-4D97-AF65-F5344CB8AC3E}">
        <p14:creationId xmlns:p14="http://schemas.microsoft.com/office/powerpoint/2010/main" val="194881641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3.DHCP</a:t>
            </a:r>
            <a:r>
              <a:rPr lang="zh-CN" altLang="en-US" sz="1600" dirty="0">
                <a:solidFill>
                  <a:schemeClr val="accent1"/>
                </a:solidFill>
                <a:ea typeface="微软雅黑" panose="020B0503020204020204" pitchFamily="34" charset="-122"/>
              </a:rPr>
              <a:t>的工作过程</a:t>
            </a:r>
          </a:p>
        </p:txBody>
      </p:sp>
      <p:pic>
        <p:nvPicPr>
          <p:cNvPr id="5" name="图片 4">
            <a:extLst>
              <a:ext uri="{FF2B5EF4-FFF2-40B4-BE49-F238E27FC236}">
                <a16:creationId xmlns:a16="http://schemas.microsoft.com/office/drawing/2014/main" id="{A8C910B4-CB70-4F60-B3E9-936267D1E94A}"/>
              </a:ext>
            </a:extLst>
          </p:cNvPr>
          <p:cNvPicPr/>
          <p:nvPr/>
        </p:nvPicPr>
        <p:blipFill>
          <a:blip r:embed="rId2">
            <a:extLst>
              <a:ext uri="{28A0092B-C50C-407E-A947-70E740481C1C}">
                <a14:useLocalDpi xmlns:a14="http://schemas.microsoft.com/office/drawing/2010/main" val="0"/>
              </a:ext>
            </a:extLst>
          </a:blip>
          <a:srcRect/>
          <a:stretch>
            <a:fillRect/>
          </a:stretch>
        </p:blipFill>
        <p:spPr>
          <a:xfrm>
            <a:off x="4101698" y="1603848"/>
            <a:ext cx="4803116" cy="2401558"/>
          </a:xfrm>
          <a:prstGeom prst="rect">
            <a:avLst/>
          </a:prstGeom>
          <a:noFill/>
          <a:ln>
            <a:noFill/>
          </a:ln>
        </p:spPr>
      </p:pic>
      <p:sp>
        <p:nvSpPr>
          <p:cNvPr id="6" name="TextBox 9">
            <a:extLst>
              <a:ext uri="{FF2B5EF4-FFF2-40B4-BE49-F238E27FC236}">
                <a16:creationId xmlns:a16="http://schemas.microsoft.com/office/drawing/2014/main" id="{BA68F40C-E5B8-4891-B88D-69B02B8AE2F0}"/>
              </a:ext>
            </a:extLst>
          </p:cNvPr>
          <p:cNvSpPr txBox="1"/>
          <p:nvPr/>
        </p:nvSpPr>
        <p:spPr>
          <a:xfrm>
            <a:off x="1119569" y="1426512"/>
            <a:ext cx="2554411" cy="701346"/>
          </a:xfrm>
          <a:prstGeom prst="rect">
            <a:avLst/>
          </a:prstGeom>
          <a:noFill/>
        </p:spPr>
        <p:txBody>
          <a:bodyPr wrap="square" rtlCol="0">
            <a:spAutoFit/>
          </a:bodyPr>
          <a:lstStyle/>
          <a:p>
            <a:pPr>
              <a:lnSpc>
                <a:spcPct val="130000"/>
              </a:lnSpc>
            </a:pPr>
            <a:r>
              <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DHCP</a:t>
            </a: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客户端发送</a:t>
            </a:r>
            <a:r>
              <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IP</a:t>
            </a: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地址租用请求</a:t>
            </a:r>
            <a:endPar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42" name="组合 41">
            <a:extLst>
              <a:ext uri="{FF2B5EF4-FFF2-40B4-BE49-F238E27FC236}">
                <a16:creationId xmlns:a16="http://schemas.microsoft.com/office/drawing/2014/main" id="{ACD0B0E2-A3B6-499A-9988-2DEC5D12DEEE}"/>
              </a:ext>
            </a:extLst>
          </p:cNvPr>
          <p:cNvGrpSpPr/>
          <p:nvPr/>
        </p:nvGrpSpPr>
        <p:grpSpPr>
          <a:xfrm>
            <a:off x="496931" y="1587287"/>
            <a:ext cx="443275" cy="443444"/>
            <a:chOff x="575556" y="1743658"/>
            <a:chExt cx="443275" cy="443444"/>
          </a:xfrm>
        </p:grpSpPr>
        <p:sp>
          <p:nvSpPr>
            <p:cNvPr id="32" name="Oval 13">
              <a:extLst>
                <a:ext uri="{FF2B5EF4-FFF2-40B4-BE49-F238E27FC236}">
                  <a16:creationId xmlns:a16="http://schemas.microsoft.com/office/drawing/2014/main" id="{2E924DD0-36FB-48C8-8D42-3B09DE6A5AEE}"/>
                </a:ext>
              </a:extLst>
            </p:cNvPr>
            <p:cNvSpPr>
              <a:spLocks noChangeAspect="1"/>
            </p:cNvSpPr>
            <p:nvPr/>
          </p:nvSpPr>
          <p:spPr>
            <a:xfrm>
              <a:off x="575556" y="1743658"/>
              <a:ext cx="443275" cy="443444"/>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tIns="0" bIns="32004" rtlCol="0" anchor="ctr"/>
            <a:lstStyle/>
            <a:p>
              <a:pPr algn="ctr"/>
              <a:endParaRPr lang="en-US" sz="1400" dirty="0">
                <a:latin typeface="思源黑体 CN Normal" panose="020B0400000000000000" pitchFamily="34" charset="-122"/>
                <a:ea typeface="思源黑体 CN Normal" panose="020B0400000000000000" pitchFamily="34" charset="-122"/>
                <a:cs typeface="Lato Regular"/>
                <a:sym typeface="思源黑体 CN Normal" panose="020B0400000000000000" pitchFamily="34" charset="-122"/>
              </a:endParaRPr>
            </a:p>
          </p:txBody>
        </p:sp>
        <p:sp>
          <p:nvSpPr>
            <p:cNvPr id="4" name="文本框 3">
              <a:extLst>
                <a:ext uri="{FF2B5EF4-FFF2-40B4-BE49-F238E27FC236}">
                  <a16:creationId xmlns:a16="http://schemas.microsoft.com/office/drawing/2014/main" id="{2956D617-7510-4504-AA5F-3E5E5572CEC5}"/>
                </a:ext>
              </a:extLst>
            </p:cNvPr>
            <p:cNvSpPr txBox="1"/>
            <p:nvPr/>
          </p:nvSpPr>
          <p:spPr>
            <a:xfrm>
              <a:off x="645070" y="1788871"/>
              <a:ext cx="301686" cy="369204"/>
            </a:xfrm>
            <a:prstGeom prst="rect">
              <a:avLst/>
            </a:prstGeom>
            <a:noFill/>
          </p:spPr>
          <p:txBody>
            <a:bodyPr wrap="none" rtlCol="0">
              <a:spAutoFit/>
            </a:bodyPr>
            <a:lstStyle/>
            <a:p>
              <a:r>
                <a:rPr lang="en-US" altLang="zh-CN" sz="1800" b="1" dirty="0">
                  <a:solidFill>
                    <a:schemeClr val="bg1"/>
                  </a:solidFill>
                </a:rPr>
                <a:t>1</a:t>
              </a:r>
              <a:endParaRPr lang="zh-CN" altLang="en-US" sz="1800" b="1" dirty="0">
                <a:solidFill>
                  <a:schemeClr val="bg1"/>
                </a:solidFill>
              </a:endParaRPr>
            </a:p>
          </p:txBody>
        </p:sp>
      </p:grpSp>
      <p:sp>
        <p:nvSpPr>
          <p:cNvPr id="43" name="TextBox 9">
            <a:extLst>
              <a:ext uri="{FF2B5EF4-FFF2-40B4-BE49-F238E27FC236}">
                <a16:creationId xmlns:a16="http://schemas.microsoft.com/office/drawing/2014/main" id="{ACB2BCDA-8BF9-44D8-B3C8-902F5671572B}"/>
              </a:ext>
            </a:extLst>
          </p:cNvPr>
          <p:cNvSpPr txBox="1"/>
          <p:nvPr/>
        </p:nvSpPr>
        <p:spPr>
          <a:xfrm>
            <a:off x="1477773" y="2318972"/>
            <a:ext cx="2554411" cy="381258"/>
          </a:xfrm>
          <a:prstGeom prst="rect">
            <a:avLst/>
          </a:prstGeom>
          <a:noFill/>
        </p:spPr>
        <p:txBody>
          <a:bodyPr wrap="square" rtlCol="0">
            <a:spAutoFit/>
          </a:bodyPr>
          <a:lstStyle/>
          <a:p>
            <a:pPr>
              <a:lnSpc>
                <a:spcPct val="130000"/>
              </a:lnSpc>
            </a:pPr>
            <a:r>
              <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DHCP</a:t>
            </a: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服务器提供</a:t>
            </a:r>
            <a:r>
              <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IP</a:t>
            </a: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地址</a:t>
            </a:r>
            <a:endPar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44" name="组合 43">
            <a:extLst>
              <a:ext uri="{FF2B5EF4-FFF2-40B4-BE49-F238E27FC236}">
                <a16:creationId xmlns:a16="http://schemas.microsoft.com/office/drawing/2014/main" id="{BCC3B03E-1C0F-4BEF-996F-D4BA536400C4}"/>
              </a:ext>
            </a:extLst>
          </p:cNvPr>
          <p:cNvGrpSpPr/>
          <p:nvPr/>
        </p:nvGrpSpPr>
        <p:grpSpPr>
          <a:xfrm>
            <a:off x="964984" y="2294219"/>
            <a:ext cx="443275" cy="443444"/>
            <a:chOff x="575556" y="1743658"/>
            <a:chExt cx="443275" cy="443444"/>
          </a:xfrm>
        </p:grpSpPr>
        <p:sp>
          <p:nvSpPr>
            <p:cNvPr id="45" name="Oval 13">
              <a:extLst>
                <a:ext uri="{FF2B5EF4-FFF2-40B4-BE49-F238E27FC236}">
                  <a16:creationId xmlns:a16="http://schemas.microsoft.com/office/drawing/2014/main" id="{878F4D80-6C3D-418B-8961-FD511B11B275}"/>
                </a:ext>
              </a:extLst>
            </p:cNvPr>
            <p:cNvSpPr>
              <a:spLocks noChangeAspect="1"/>
            </p:cNvSpPr>
            <p:nvPr/>
          </p:nvSpPr>
          <p:spPr>
            <a:xfrm>
              <a:off x="575556" y="1743658"/>
              <a:ext cx="443275" cy="443444"/>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tIns="0" bIns="32004" rtlCol="0" anchor="ctr"/>
            <a:lstStyle/>
            <a:p>
              <a:pPr algn="ctr"/>
              <a:endParaRPr lang="en-US" sz="1400" dirty="0">
                <a:latin typeface="思源黑体 CN Normal" panose="020B0400000000000000" pitchFamily="34" charset="-122"/>
                <a:ea typeface="思源黑体 CN Normal" panose="020B0400000000000000" pitchFamily="34" charset="-122"/>
                <a:cs typeface="Lato Regular"/>
                <a:sym typeface="思源黑体 CN Normal" panose="020B0400000000000000" pitchFamily="34" charset="-122"/>
              </a:endParaRPr>
            </a:p>
          </p:txBody>
        </p:sp>
        <p:sp>
          <p:nvSpPr>
            <p:cNvPr id="46" name="文本框 45">
              <a:extLst>
                <a:ext uri="{FF2B5EF4-FFF2-40B4-BE49-F238E27FC236}">
                  <a16:creationId xmlns:a16="http://schemas.microsoft.com/office/drawing/2014/main" id="{80796385-5B78-41EC-94FE-29732083AC02}"/>
                </a:ext>
              </a:extLst>
            </p:cNvPr>
            <p:cNvSpPr txBox="1"/>
            <p:nvPr/>
          </p:nvSpPr>
          <p:spPr>
            <a:xfrm>
              <a:off x="645070" y="1788871"/>
              <a:ext cx="301686" cy="369204"/>
            </a:xfrm>
            <a:prstGeom prst="rect">
              <a:avLst/>
            </a:prstGeom>
            <a:noFill/>
          </p:spPr>
          <p:txBody>
            <a:bodyPr wrap="none" rtlCol="0">
              <a:spAutoFit/>
            </a:bodyPr>
            <a:lstStyle/>
            <a:p>
              <a:r>
                <a:rPr lang="en-US" altLang="zh-CN" sz="1800" b="1" dirty="0">
                  <a:solidFill>
                    <a:schemeClr val="bg1"/>
                  </a:solidFill>
                </a:rPr>
                <a:t>2</a:t>
              </a:r>
              <a:endParaRPr lang="zh-CN" altLang="en-US" sz="1800" b="1" dirty="0">
                <a:solidFill>
                  <a:schemeClr val="bg1"/>
                </a:solidFill>
              </a:endParaRPr>
            </a:p>
          </p:txBody>
        </p:sp>
      </p:grpSp>
      <p:sp>
        <p:nvSpPr>
          <p:cNvPr id="47" name="TextBox 9">
            <a:extLst>
              <a:ext uri="{FF2B5EF4-FFF2-40B4-BE49-F238E27FC236}">
                <a16:creationId xmlns:a16="http://schemas.microsoft.com/office/drawing/2014/main" id="{C5813B66-1E96-4A74-9F65-BBE74F7C4CA1}"/>
              </a:ext>
            </a:extLst>
          </p:cNvPr>
          <p:cNvSpPr txBox="1"/>
          <p:nvPr/>
        </p:nvSpPr>
        <p:spPr>
          <a:xfrm>
            <a:off x="1105877" y="2950577"/>
            <a:ext cx="2554411" cy="701346"/>
          </a:xfrm>
          <a:prstGeom prst="rect">
            <a:avLst/>
          </a:prstGeom>
          <a:noFill/>
        </p:spPr>
        <p:txBody>
          <a:bodyPr wrap="square" rtlCol="0">
            <a:spAutoFit/>
          </a:bodyPr>
          <a:lstStyle/>
          <a:p>
            <a:pPr>
              <a:lnSpc>
                <a:spcPct val="130000"/>
              </a:lnSpc>
            </a:pPr>
            <a:r>
              <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DHCP</a:t>
            </a: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客户端选择</a:t>
            </a:r>
            <a:r>
              <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IP</a:t>
            </a: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地址租用</a:t>
            </a:r>
          </a:p>
        </p:txBody>
      </p:sp>
      <p:grpSp>
        <p:nvGrpSpPr>
          <p:cNvPr id="48" name="组合 47">
            <a:extLst>
              <a:ext uri="{FF2B5EF4-FFF2-40B4-BE49-F238E27FC236}">
                <a16:creationId xmlns:a16="http://schemas.microsoft.com/office/drawing/2014/main" id="{08A2BCE7-3933-45EB-949F-1224EC327C98}"/>
              </a:ext>
            </a:extLst>
          </p:cNvPr>
          <p:cNvGrpSpPr/>
          <p:nvPr/>
        </p:nvGrpSpPr>
        <p:grpSpPr>
          <a:xfrm>
            <a:off x="483239" y="3111352"/>
            <a:ext cx="443275" cy="443444"/>
            <a:chOff x="575556" y="1743658"/>
            <a:chExt cx="443275" cy="443444"/>
          </a:xfrm>
        </p:grpSpPr>
        <p:sp>
          <p:nvSpPr>
            <p:cNvPr id="49" name="Oval 13">
              <a:extLst>
                <a:ext uri="{FF2B5EF4-FFF2-40B4-BE49-F238E27FC236}">
                  <a16:creationId xmlns:a16="http://schemas.microsoft.com/office/drawing/2014/main" id="{1590C208-671C-465E-AF36-AA5BC78AC5E6}"/>
                </a:ext>
              </a:extLst>
            </p:cNvPr>
            <p:cNvSpPr>
              <a:spLocks noChangeAspect="1"/>
            </p:cNvSpPr>
            <p:nvPr/>
          </p:nvSpPr>
          <p:spPr>
            <a:xfrm>
              <a:off x="575556" y="1743658"/>
              <a:ext cx="443275" cy="443444"/>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tIns="0" bIns="32004" rtlCol="0" anchor="ctr"/>
            <a:lstStyle/>
            <a:p>
              <a:pPr algn="ctr"/>
              <a:endParaRPr lang="en-US" sz="1400" dirty="0">
                <a:latin typeface="思源黑体 CN Normal" panose="020B0400000000000000" pitchFamily="34" charset="-122"/>
                <a:ea typeface="思源黑体 CN Normal" panose="020B0400000000000000" pitchFamily="34" charset="-122"/>
                <a:cs typeface="Lato Regular"/>
                <a:sym typeface="思源黑体 CN Normal" panose="020B0400000000000000" pitchFamily="34" charset="-122"/>
              </a:endParaRPr>
            </a:p>
          </p:txBody>
        </p:sp>
        <p:sp>
          <p:nvSpPr>
            <p:cNvPr id="50" name="文本框 49">
              <a:extLst>
                <a:ext uri="{FF2B5EF4-FFF2-40B4-BE49-F238E27FC236}">
                  <a16:creationId xmlns:a16="http://schemas.microsoft.com/office/drawing/2014/main" id="{C453CD4A-9E53-408C-A3BB-845D5ADC60E1}"/>
                </a:ext>
              </a:extLst>
            </p:cNvPr>
            <p:cNvSpPr txBox="1"/>
            <p:nvPr/>
          </p:nvSpPr>
          <p:spPr>
            <a:xfrm>
              <a:off x="645070" y="1788871"/>
              <a:ext cx="301686" cy="369204"/>
            </a:xfrm>
            <a:prstGeom prst="rect">
              <a:avLst/>
            </a:prstGeom>
            <a:noFill/>
          </p:spPr>
          <p:txBody>
            <a:bodyPr wrap="none" rtlCol="0">
              <a:spAutoFit/>
            </a:bodyPr>
            <a:lstStyle/>
            <a:p>
              <a:r>
                <a:rPr lang="en-US" altLang="zh-CN" sz="1800" b="1" dirty="0">
                  <a:solidFill>
                    <a:schemeClr val="bg1"/>
                  </a:solidFill>
                </a:rPr>
                <a:t>3</a:t>
              </a:r>
              <a:endParaRPr lang="zh-CN" altLang="en-US" sz="1800" b="1" dirty="0">
                <a:solidFill>
                  <a:schemeClr val="bg1"/>
                </a:solidFill>
              </a:endParaRPr>
            </a:p>
          </p:txBody>
        </p:sp>
      </p:grpSp>
      <p:sp>
        <p:nvSpPr>
          <p:cNvPr id="51" name="TextBox 9">
            <a:extLst>
              <a:ext uri="{FF2B5EF4-FFF2-40B4-BE49-F238E27FC236}">
                <a16:creationId xmlns:a16="http://schemas.microsoft.com/office/drawing/2014/main" id="{90397D6D-67D2-4745-A350-7E28E6E49CCD}"/>
              </a:ext>
            </a:extLst>
          </p:cNvPr>
          <p:cNvSpPr txBox="1"/>
          <p:nvPr/>
        </p:nvSpPr>
        <p:spPr>
          <a:xfrm>
            <a:off x="1585541" y="3814620"/>
            <a:ext cx="2554411" cy="701346"/>
          </a:xfrm>
          <a:prstGeom prst="rect">
            <a:avLst/>
          </a:prstGeom>
          <a:noFill/>
        </p:spPr>
        <p:txBody>
          <a:bodyPr wrap="square" rtlCol="0">
            <a:spAutoFit/>
          </a:bodyPr>
          <a:lstStyle/>
          <a:p>
            <a:pPr>
              <a:lnSpc>
                <a:spcPct val="130000"/>
              </a:lnSpc>
            </a:pPr>
            <a:r>
              <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DHCP</a:t>
            </a: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服务器确认</a:t>
            </a:r>
            <a:r>
              <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IP</a:t>
            </a: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地址租用</a:t>
            </a:r>
            <a:endPar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52" name="组合 51">
            <a:extLst>
              <a:ext uri="{FF2B5EF4-FFF2-40B4-BE49-F238E27FC236}">
                <a16:creationId xmlns:a16="http://schemas.microsoft.com/office/drawing/2014/main" id="{BCFB06B4-A067-4E26-AB00-42EA5DD41E84}"/>
              </a:ext>
            </a:extLst>
          </p:cNvPr>
          <p:cNvGrpSpPr/>
          <p:nvPr/>
        </p:nvGrpSpPr>
        <p:grpSpPr>
          <a:xfrm>
            <a:off x="962903" y="3975395"/>
            <a:ext cx="443275" cy="443444"/>
            <a:chOff x="575556" y="1743658"/>
            <a:chExt cx="443275" cy="443444"/>
          </a:xfrm>
        </p:grpSpPr>
        <p:sp>
          <p:nvSpPr>
            <p:cNvPr id="53" name="Oval 13">
              <a:extLst>
                <a:ext uri="{FF2B5EF4-FFF2-40B4-BE49-F238E27FC236}">
                  <a16:creationId xmlns:a16="http://schemas.microsoft.com/office/drawing/2014/main" id="{E1C318A5-89F6-47CE-8EF0-ED02C658AD32}"/>
                </a:ext>
              </a:extLst>
            </p:cNvPr>
            <p:cNvSpPr>
              <a:spLocks noChangeAspect="1"/>
            </p:cNvSpPr>
            <p:nvPr/>
          </p:nvSpPr>
          <p:spPr>
            <a:xfrm>
              <a:off x="575556" y="1743658"/>
              <a:ext cx="443275" cy="443444"/>
            </a:xfrm>
            <a:prstGeom prst="ellipse">
              <a:avLst/>
            </a:prstGeom>
            <a:solidFill>
              <a:schemeClr val="accent1"/>
            </a:solidFill>
            <a:ln>
              <a:noFill/>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tIns="0" bIns="32004" rtlCol="0" anchor="ctr"/>
            <a:lstStyle/>
            <a:p>
              <a:pPr algn="ctr"/>
              <a:endParaRPr lang="en-US" sz="1400" dirty="0">
                <a:latin typeface="思源黑体 CN Normal" panose="020B0400000000000000" pitchFamily="34" charset="-122"/>
                <a:ea typeface="思源黑体 CN Normal" panose="020B0400000000000000" pitchFamily="34" charset="-122"/>
                <a:cs typeface="Lato Regular"/>
                <a:sym typeface="思源黑体 CN Normal" panose="020B0400000000000000" pitchFamily="34" charset="-122"/>
              </a:endParaRPr>
            </a:p>
          </p:txBody>
        </p:sp>
        <p:sp>
          <p:nvSpPr>
            <p:cNvPr id="54" name="文本框 53">
              <a:extLst>
                <a:ext uri="{FF2B5EF4-FFF2-40B4-BE49-F238E27FC236}">
                  <a16:creationId xmlns:a16="http://schemas.microsoft.com/office/drawing/2014/main" id="{5E902B9F-EAFD-4CD4-95A4-3714334B17F3}"/>
                </a:ext>
              </a:extLst>
            </p:cNvPr>
            <p:cNvSpPr txBox="1"/>
            <p:nvPr/>
          </p:nvSpPr>
          <p:spPr>
            <a:xfrm>
              <a:off x="645070" y="1788871"/>
              <a:ext cx="301686" cy="369204"/>
            </a:xfrm>
            <a:prstGeom prst="rect">
              <a:avLst/>
            </a:prstGeom>
            <a:noFill/>
          </p:spPr>
          <p:txBody>
            <a:bodyPr wrap="none" rtlCol="0">
              <a:spAutoFit/>
            </a:bodyPr>
            <a:lstStyle/>
            <a:p>
              <a:r>
                <a:rPr lang="en-US" altLang="zh-CN" sz="1800" b="1" dirty="0">
                  <a:solidFill>
                    <a:schemeClr val="bg1"/>
                  </a:solidFill>
                </a:rPr>
                <a:t>4</a:t>
              </a:r>
              <a:endParaRPr lang="zh-CN" altLang="en-US" sz="1800" b="1" dirty="0">
                <a:solidFill>
                  <a:schemeClr val="bg1"/>
                </a:solidFill>
              </a:endParaRPr>
            </a:p>
          </p:txBody>
        </p:sp>
      </p:grpSp>
    </p:spTree>
    <p:extLst>
      <p:ext uri="{BB962C8B-B14F-4D97-AF65-F5344CB8AC3E}">
        <p14:creationId xmlns:p14="http://schemas.microsoft.com/office/powerpoint/2010/main" val="302226128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right)">
                                      <p:cBhvr>
                                        <p:cTn id="11" dur="500"/>
                                        <p:tgtEl>
                                          <p:spTgt spid="4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right)">
                                      <p:cBhvr>
                                        <p:cTn id="15" dur="500"/>
                                        <p:tgtEl>
                                          <p:spTgt spid="47"/>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right)">
                                      <p:cBhvr>
                                        <p:cTn id="1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3" grpId="0"/>
      <p:bldP spid="47" grpId="0"/>
      <p:bldP spid="5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1225719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id="{6307949D-9519-43B6-BCA2-6109CA0AA7A1}"/>
              </a:ext>
            </a:extLst>
          </p:cNvPr>
          <p:cNvGrpSpPr/>
          <p:nvPr/>
        </p:nvGrpSpPr>
        <p:grpSpPr>
          <a:xfrm>
            <a:off x="1007604" y="807554"/>
            <a:ext cx="7164796" cy="1836204"/>
            <a:chOff x="1331635" y="1851166"/>
            <a:chExt cx="9867900" cy="1489667"/>
          </a:xfrm>
        </p:grpSpPr>
        <p:grpSp>
          <p:nvGrpSpPr>
            <p:cNvPr id="22" name="组合 21">
              <a:extLst>
                <a:ext uri="{FF2B5EF4-FFF2-40B4-BE49-F238E27FC236}">
                  <a16:creationId xmlns:a16="http://schemas.microsoft.com/office/drawing/2014/main" id="{45288A66-7521-475B-95C4-CD72CC1FF54F}"/>
                </a:ext>
              </a:extLst>
            </p:cNvPr>
            <p:cNvGrpSpPr/>
            <p:nvPr/>
          </p:nvGrpSpPr>
          <p:grpSpPr>
            <a:xfrm>
              <a:off x="1331635" y="1851166"/>
              <a:ext cx="9867900" cy="1489667"/>
              <a:chOff x="1331635" y="1851166"/>
              <a:chExt cx="9867900" cy="1489667"/>
            </a:xfrm>
          </p:grpSpPr>
          <p:sp>
            <p:nvSpPr>
              <p:cNvPr id="24" name="矩形: 圆角 23">
                <a:extLst>
                  <a:ext uri="{FF2B5EF4-FFF2-40B4-BE49-F238E27FC236}">
                    <a16:creationId xmlns:a16="http://schemas.microsoft.com/office/drawing/2014/main" id="{B07DDB2F-5412-4359-9150-FAADF199DBFA}"/>
                  </a:ext>
                </a:extLst>
              </p:cNvPr>
              <p:cNvSpPr/>
              <p:nvPr/>
            </p:nvSpPr>
            <p:spPr>
              <a:xfrm>
                <a:off x="1331635" y="1851166"/>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id="{A82A98D5-6737-4D70-BB1E-AFFA1949757B}"/>
                </a:ext>
              </a:extLst>
            </p:cNvPr>
            <p:cNvSpPr txBox="1"/>
            <p:nvPr/>
          </p:nvSpPr>
          <p:spPr>
            <a:xfrm>
              <a:off x="1438327" y="2107676"/>
              <a:ext cx="9604928" cy="926979"/>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mn-ea"/>
                </a:rPr>
                <a:t>在本任务中，将完成在</a:t>
              </a:r>
              <a:r>
                <a:rPr lang="en-US" altLang="zh-CN" sz="1600" dirty="0">
                  <a:solidFill>
                    <a:schemeClr val="tx1">
                      <a:lumMod val="85000"/>
                      <a:lumOff val="15000"/>
                    </a:schemeClr>
                  </a:solidFill>
                  <a:latin typeface="+mn-ea"/>
                </a:rPr>
                <a:t>Windows Server 2019</a:t>
              </a:r>
              <a:r>
                <a:rPr lang="zh-CN" altLang="en-US" sz="1600" dirty="0">
                  <a:solidFill>
                    <a:schemeClr val="tx1">
                      <a:lumMod val="85000"/>
                      <a:lumOff val="15000"/>
                    </a:schemeClr>
                  </a:solidFill>
                  <a:latin typeface="+mn-ea"/>
                </a:rPr>
                <a:t>操作系统中搭建简单的</a:t>
              </a:r>
              <a:r>
                <a:rPr lang="en-US" altLang="zh-CN" sz="1600" dirty="0">
                  <a:solidFill>
                    <a:schemeClr val="tx1">
                      <a:lumMod val="85000"/>
                      <a:lumOff val="15000"/>
                    </a:schemeClr>
                  </a:solidFill>
                  <a:latin typeface="+mn-ea"/>
                </a:rPr>
                <a:t>DHCP</a:t>
              </a:r>
              <a:r>
                <a:rPr lang="zh-CN" altLang="en-US" sz="1600" dirty="0">
                  <a:solidFill>
                    <a:schemeClr val="tx1">
                      <a:lumMod val="85000"/>
                      <a:lumOff val="15000"/>
                    </a:schemeClr>
                  </a:solidFill>
                  <a:latin typeface="+mn-ea"/>
                </a:rPr>
                <a:t>服务器，并通过客户机验证</a:t>
              </a:r>
              <a:r>
                <a:rPr lang="en-US" altLang="zh-CN" sz="1600" dirty="0">
                  <a:solidFill>
                    <a:schemeClr val="tx1">
                      <a:lumMod val="85000"/>
                      <a:lumOff val="15000"/>
                    </a:schemeClr>
                  </a:solidFill>
                  <a:latin typeface="+mn-ea"/>
                </a:rPr>
                <a:t>DHCP</a:t>
              </a:r>
              <a:r>
                <a:rPr lang="zh-CN" altLang="en-US" sz="1600" dirty="0">
                  <a:solidFill>
                    <a:schemeClr val="tx1">
                      <a:lumMod val="85000"/>
                      <a:lumOff val="15000"/>
                    </a:schemeClr>
                  </a:solidFill>
                  <a:latin typeface="+mn-ea"/>
                </a:rPr>
                <a:t>服务。</a:t>
              </a:r>
            </a:p>
            <a:p>
              <a:pPr indent="486000">
                <a:lnSpc>
                  <a:spcPct val="150000"/>
                </a:lnSpc>
              </a:pPr>
              <a:r>
                <a:rPr lang="zh-CN" altLang="en-US" sz="1600" dirty="0">
                  <a:solidFill>
                    <a:schemeClr val="tx1">
                      <a:lumMod val="85000"/>
                      <a:lumOff val="15000"/>
                    </a:schemeClr>
                  </a:solidFill>
                  <a:latin typeface="+mn-ea"/>
                </a:rPr>
                <a:t>需要完成的设置如下。</a:t>
              </a:r>
            </a:p>
          </p:txBody>
        </p:sp>
      </p:grpSp>
      <p:grpSp>
        <p:nvGrpSpPr>
          <p:cNvPr id="26" name="组合 25">
            <a:extLst>
              <a:ext uri="{FF2B5EF4-FFF2-40B4-BE49-F238E27FC236}">
                <a16:creationId xmlns:a16="http://schemas.microsoft.com/office/drawing/2014/main" id="{AF97D421-B425-40F5-804B-EBA81CAB870E}"/>
              </a:ext>
            </a:extLst>
          </p:cNvPr>
          <p:cNvGrpSpPr/>
          <p:nvPr/>
        </p:nvGrpSpPr>
        <p:grpSpPr>
          <a:xfrm>
            <a:off x="1326025" y="2859782"/>
            <a:ext cx="466423" cy="466423"/>
            <a:chOff x="2581577" y="4127500"/>
            <a:chExt cx="609600" cy="609600"/>
          </a:xfrm>
          <a:solidFill>
            <a:srgbClr val="E10314"/>
          </a:solidFill>
        </p:grpSpPr>
        <p:sp>
          <p:nvSpPr>
            <p:cNvPr id="27" name="椭圆 26">
              <a:extLst>
                <a:ext uri="{FF2B5EF4-FFF2-40B4-BE49-F238E27FC236}">
                  <a16:creationId xmlns:a16="http://schemas.microsoft.com/office/drawing/2014/main"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a16="http://schemas.microsoft.com/office/drawing/2014/main"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a16="http://schemas.microsoft.com/office/drawing/2014/main" id="{8E6D40D9-7EA1-4F0D-885D-11C508C64E6E}"/>
              </a:ext>
            </a:extLst>
          </p:cNvPr>
          <p:cNvSpPr/>
          <p:nvPr/>
        </p:nvSpPr>
        <p:spPr>
          <a:xfrm>
            <a:off x="2055036" y="2895786"/>
            <a:ext cx="4389172"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添加</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DHCP</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角色服务，搭建</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DHCP</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服务器。</a:t>
            </a:r>
          </a:p>
        </p:txBody>
      </p:sp>
      <p:grpSp>
        <p:nvGrpSpPr>
          <p:cNvPr id="35" name="组合 34">
            <a:extLst>
              <a:ext uri="{FF2B5EF4-FFF2-40B4-BE49-F238E27FC236}">
                <a16:creationId xmlns:a16="http://schemas.microsoft.com/office/drawing/2014/main" id="{616C9438-211A-47E4-8C91-A300EEA65B4F}"/>
              </a:ext>
            </a:extLst>
          </p:cNvPr>
          <p:cNvGrpSpPr/>
          <p:nvPr/>
        </p:nvGrpSpPr>
        <p:grpSpPr>
          <a:xfrm>
            <a:off x="1331640" y="3401471"/>
            <a:ext cx="466423" cy="466423"/>
            <a:chOff x="2581577" y="4127500"/>
            <a:chExt cx="609600" cy="609600"/>
          </a:xfrm>
          <a:solidFill>
            <a:srgbClr val="E10314"/>
          </a:solidFill>
        </p:grpSpPr>
        <p:sp>
          <p:nvSpPr>
            <p:cNvPr id="36" name="椭圆 35">
              <a:extLst>
                <a:ext uri="{FF2B5EF4-FFF2-40B4-BE49-F238E27FC236}">
                  <a16:creationId xmlns:a16="http://schemas.microsoft.com/office/drawing/2014/main" id="{C9DE2521-9D43-49DC-823B-1354C69A3F80}"/>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7" name="graph_134483">
              <a:extLst>
                <a:ext uri="{FF2B5EF4-FFF2-40B4-BE49-F238E27FC236}">
                  <a16:creationId xmlns:a16="http://schemas.microsoft.com/office/drawing/2014/main" id="{65CE1127-7CCE-42B0-96AB-48DA3ACBB2AF}"/>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8" name="矩形 37">
            <a:extLst>
              <a:ext uri="{FF2B5EF4-FFF2-40B4-BE49-F238E27FC236}">
                <a16:creationId xmlns:a16="http://schemas.microsoft.com/office/drawing/2014/main" id="{76110EB2-C9FB-4183-9E41-AFF0D2D87E58}"/>
              </a:ext>
            </a:extLst>
          </p:cNvPr>
          <p:cNvSpPr/>
          <p:nvPr/>
        </p:nvSpPr>
        <p:spPr>
          <a:xfrm>
            <a:off x="2060651" y="3445752"/>
            <a:ext cx="4389172"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添加作用域，设定自动分配的</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IP</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地址范围。。</a:t>
            </a:r>
          </a:p>
        </p:txBody>
      </p:sp>
      <p:grpSp>
        <p:nvGrpSpPr>
          <p:cNvPr id="39" name="组合 38">
            <a:extLst>
              <a:ext uri="{FF2B5EF4-FFF2-40B4-BE49-F238E27FC236}">
                <a16:creationId xmlns:a16="http://schemas.microsoft.com/office/drawing/2014/main" id="{80E27FFB-4108-40C0-8D3F-76CB800D83C2}"/>
              </a:ext>
            </a:extLst>
          </p:cNvPr>
          <p:cNvGrpSpPr/>
          <p:nvPr/>
        </p:nvGrpSpPr>
        <p:grpSpPr>
          <a:xfrm>
            <a:off x="1331640" y="3968073"/>
            <a:ext cx="466423" cy="466423"/>
            <a:chOff x="2581577" y="4127500"/>
            <a:chExt cx="609600" cy="609600"/>
          </a:xfrm>
          <a:solidFill>
            <a:srgbClr val="E10314"/>
          </a:solidFill>
        </p:grpSpPr>
        <p:sp>
          <p:nvSpPr>
            <p:cNvPr id="40" name="椭圆 39">
              <a:extLst>
                <a:ext uri="{FF2B5EF4-FFF2-40B4-BE49-F238E27FC236}">
                  <a16:creationId xmlns:a16="http://schemas.microsoft.com/office/drawing/2014/main" id="{2DC25646-E332-4608-A208-258F88EB444D}"/>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1" name="graph_134483">
              <a:extLst>
                <a:ext uri="{FF2B5EF4-FFF2-40B4-BE49-F238E27FC236}">
                  <a16:creationId xmlns:a16="http://schemas.microsoft.com/office/drawing/2014/main" id="{095FF2EE-4401-4614-BB52-A117832545B3}"/>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42" name="矩形 41">
            <a:extLst>
              <a:ext uri="{FF2B5EF4-FFF2-40B4-BE49-F238E27FC236}">
                <a16:creationId xmlns:a16="http://schemas.microsoft.com/office/drawing/2014/main" id="{49E4DECC-128E-4CE5-A6FF-E0513033A764}"/>
              </a:ext>
            </a:extLst>
          </p:cNvPr>
          <p:cNvSpPr/>
          <p:nvPr/>
        </p:nvSpPr>
        <p:spPr>
          <a:xfrm>
            <a:off x="2060650" y="4012354"/>
            <a:ext cx="4646145"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添加排除的</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IP</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地址范围，预留给其他服务器使用。</a:t>
            </a:r>
          </a:p>
        </p:txBody>
      </p:sp>
      <p:grpSp>
        <p:nvGrpSpPr>
          <p:cNvPr id="43" name="组合 42">
            <a:extLst>
              <a:ext uri="{FF2B5EF4-FFF2-40B4-BE49-F238E27FC236}">
                <a16:creationId xmlns:a16="http://schemas.microsoft.com/office/drawing/2014/main" id="{4FF43401-BE01-4598-A967-431C4FFE4130}"/>
              </a:ext>
            </a:extLst>
          </p:cNvPr>
          <p:cNvGrpSpPr/>
          <p:nvPr/>
        </p:nvGrpSpPr>
        <p:grpSpPr>
          <a:xfrm>
            <a:off x="1326025" y="4517595"/>
            <a:ext cx="466423" cy="466423"/>
            <a:chOff x="2581577" y="4127500"/>
            <a:chExt cx="609600" cy="609600"/>
          </a:xfrm>
          <a:solidFill>
            <a:srgbClr val="E10314"/>
          </a:solidFill>
        </p:grpSpPr>
        <p:sp>
          <p:nvSpPr>
            <p:cNvPr id="44" name="椭圆 43">
              <a:extLst>
                <a:ext uri="{FF2B5EF4-FFF2-40B4-BE49-F238E27FC236}">
                  <a16:creationId xmlns:a16="http://schemas.microsoft.com/office/drawing/2014/main" id="{97D51749-5688-4236-B193-31E47C34FED6}"/>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5" name="graph_134483">
              <a:extLst>
                <a:ext uri="{FF2B5EF4-FFF2-40B4-BE49-F238E27FC236}">
                  <a16:creationId xmlns:a16="http://schemas.microsoft.com/office/drawing/2014/main" id="{3BBECEA4-D613-4FF6-93A3-47B73F3FA3E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46" name="矩形 45">
            <a:extLst>
              <a:ext uri="{FF2B5EF4-FFF2-40B4-BE49-F238E27FC236}">
                <a16:creationId xmlns:a16="http://schemas.microsoft.com/office/drawing/2014/main" id="{DE7F8593-25AF-4D01-818A-B59AC3FFF99A}"/>
              </a:ext>
            </a:extLst>
          </p:cNvPr>
          <p:cNvSpPr/>
          <p:nvPr/>
        </p:nvSpPr>
        <p:spPr>
          <a:xfrm>
            <a:off x="2055036" y="4561876"/>
            <a:ext cx="6117364"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在</a:t>
            </a:r>
            <a:r>
              <a:rPr lang="en-US" altLang="zh-CN"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VMware Workstation</a:t>
            </a: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中再创建一台虚拟机作为客户端进行验证。</a:t>
            </a:r>
          </a:p>
        </p:txBody>
      </p:sp>
    </p:spTree>
    <p:extLst>
      <p:ext uri="{BB962C8B-B14F-4D97-AF65-F5344CB8AC3E}">
        <p14:creationId xmlns:p14="http://schemas.microsoft.com/office/powerpoint/2010/main" val="2282096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1000"/>
                                        <p:tgtEl>
                                          <p:spTgt spid="42"/>
                                        </p:tgtEl>
                                      </p:cBhvr>
                                    </p:animEffect>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500" fill="hold"/>
                                        <p:tgtEl>
                                          <p:spTgt spid="43"/>
                                        </p:tgtEl>
                                        <p:attrNameLst>
                                          <p:attrName>ppt_w</p:attrName>
                                        </p:attrNameLst>
                                      </p:cBhvr>
                                      <p:tavLst>
                                        <p:tav tm="0">
                                          <p:val>
                                            <p:fltVal val="0"/>
                                          </p:val>
                                        </p:tav>
                                        <p:tav tm="100000">
                                          <p:val>
                                            <p:strVal val="#ppt_w"/>
                                          </p:val>
                                        </p:tav>
                                      </p:tavLst>
                                    </p:anim>
                                    <p:anim calcmode="lin" valueType="num">
                                      <p:cBhvr>
                                        <p:cTn id="43" dur="500" fill="hold"/>
                                        <p:tgtEl>
                                          <p:spTgt spid="43"/>
                                        </p:tgtEl>
                                        <p:attrNameLst>
                                          <p:attrName>ppt_h</p:attrName>
                                        </p:attrNameLst>
                                      </p:cBhvr>
                                      <p:tavLst>
                                        <p:tav tm="0">
                                          <p:val>
                                            <p:fltVal val="0"/>
                                          </p:val>
                                        </p:tav>
                                        <p:tav tm="100000">
                                          <p:val>
                                            <p:strVal val="#ppt_h"/>
                                          </p:val>
                                        </p:tav>
                                      </p:tavLst>
                                    </p:anim>
                                    <p:animEffect transition="in" filter="fade">
                                      <p:cBhvr>
                                        <p:cTn id="44" dur="500"/>
                                        <p:tgtEl>
                                          <p:spTgt spid="43"/>
                                        </p:tgtEl>
                                      </p:cBhvr>
                                    </p:animEffect>
                                  </p:childTnLst>
                                </p:cTn>
                              </p:par>
                            </p:childTnLst>
                          </p:cTn>
                        </p:par>
                        <p:par>
                          <p:cTn id="45" fill="hold">
                            <p:stCondLst>
                              <p:cond delay="5500"/>
                            </p:stCondLst>
                            <p:childTnLst>
                              <p:par>
                                <p:cTn id="46" presetID="10" presetClass="entr" presetSubtype="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8" grpId="0"/>
      <p:bldP spid="42"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1979323"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Web</a:t>
            </a:r>
            <a:r>
              <a:rPr lang="zh-CN" altLang="en-US" sz="1200" dirty="0">
                <a:solidFill>
                  <a:schemeClr val="tx1">
                    <a:lumMod val="65000"/>
                    <a:lumOff val="35000"/>
                  </a:schemeClr>
                </a:solidFill>
                <a:latin typeface="微软雅黑" pitchFamily="34" charset="-122"/>
                <a:ea typeface="微软雅黑" pitchFamily="34" charset="-122"/>
              </a:rPr>
              <a:t>服务的工作原理</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52020" y="2859783"/>
            <a:ext cx="2124235"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 </a:t>
            </a:r>
            <a:r>
              <a:rPr lang="en-US" altLang="zh-CN" sz="1200" dirty="0">
                <a:solidFill>
                  <a:schemeClr val="tx1">
                    <a:lumMod val="65000"/>
                    <a:lumOff val="35000"/>
                  </a:schemeClr>
                </a:solidFill>
                <a:latin typeface="微软雅黑" pitchFamily="34" charset="-122"/>
                <a:ea typeface="微软雅黑" pitchFamily="34" charset="-122"/>
              </a:rPr>
              <a:t>Web </a:t>
            </a:r>
            <a:r>
              <a:rPr lang="zh-CN" altLang="en-US" sz="1200" dirty="0">
                <a:solidFill>
                  <a:schemeClr val="tx1">
                    <a:lumMod val="65000"/>
                    <a:lumOff val="35000"/>
                  </a:schemeClr>
                </a:solidFill>
                <a:latin typeface="微软雅黑" pitchFamily="34" charset="-122"/>
                <a:ea typeface="微软雅黑" pitchFamily="34" charset="-122"/>
              </a:rPr>
              <a:t>服务相关技术</a:t>
            </a:r>
            <a:endParaRPr lang="zh-CN" altLang="en-US" sz="1200" dirty="0">
              <a:solidFill>
                <a:schemeClr val="tx1">
                  <a:lumMod val="65000"/>
                  <a:lumOff val="35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20297681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安装</a:t>
            </a:r>
            <a:r>
              <a:rPr lang="en-US" altLang="zh-CN" sz="1600" dirty="0">
                <a:solidFill>
                  <a:schemeClr val="accent1"/>
                </a:solidFill>
                <a:ea typeface="微软雅黑" panose="020B0503020204020204" pitchFamily="34" charset="-122"/>
              </a:rPr>
              <a:t>DHCP</a:t>
            </a:r>
            <a:r>
              <a:rPr lang="zh-CN" altLang="en-US" sz="1600" dirty="0">
                <a:solidFill>
                  <a:schemeClr val="accent1"/>
                </a:solidFill>
                <a:ea typeface="微软雅黑" panose="020B0503020204020204" pitchFamily="34" charset="-122"/>
              </a:rPr>
              <a:t>服务器</a:t>
            </a:r>
          </a:p>
        </p:txBody>
      </p:sp>
      <p:sp>
        <p:nvSpPr>
          <p:cNvPr id="5" name="矩形 10">
            <a:extLst>
              <a:ext uri="{FF2B5EF4-FFF2-40B4-BE49-F238E27FC236}">
                <a16:creationId xmlns:a16="http://schemas.microsoft.com/office/drawing/2014/main" id="{E5854578-C95E-477B-A5E9-A319F6FB72C8}"/>
              </a:ext>
            </a:extLst>
          </p:cNvPr>
          <p:cNvSpPr/>
          <p:nvPr>
            <p:custDataLst>
              <p:tags r:id="rId1"/>
            </p:custDataLst>
          </p:nvPr>
        </p:nvSpPr>
        <p:spPr>
          <a:xfrm>
            <a:off x="35496" y="843558"/>
            <a:ext cx="9108504" cy="1224136"/>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6" name="文本框 5">
            <a:extLst>
              <a:ext uri="{FF2B5EF4-FFF2-40B4-BE49-F238E27FC236}">
                <a16:creationId xmlns:a16="http://schemas.microsoft.com/office/drawing/2014/main" id="{E66102ED-3C09-4132-AEBF-49E05EB99D37}"/>
              </a:ext>
            </a:extLst>
          </p:cNvPr>
          <p:cNvSpPr txBox="1"/>
          <p:nvPr/>
        </p:nvSpPr>
        <p:spPr>
          <a:xfrm>
            <a:off x="36512" y="963250"/>
            <a:ext cx="9144000" cy="875843"/>
          </a:xfrm>
          <a:prstGeom prst="roundRect">
            <a:avLst/>
          </a:prstGeom>
          <a:noFill/>
        </p:spPr>
        <p:txBody>
          <a:bodyPr wrap="square" rtlCol="0">
            <a:spAutoFit/>
          </a:bodyPr>
          <a:lstStyle/>
          <a:p>
            <a:pPr indent="457200">
              <a:lnSpc>
                <a:spcPct val="150000"/>
              </a:lnSpc>
            </a:pPr>
            <a:r>
              <a:rPr lang="zh-CN" altLang="en-US" sz="1600" dirty="0">
                <a:solidFill>
                  <a:schemeClr val="tx1">
                    <a:lumMod val="85000"/>
                    <a:lumOff val="15000"/>
                  </a:schemeClr>
                </a:solidFill>
                <a:ea typeface="思源黑体 CN Normal" panose="020B0400000000000000" pitchFamily="34" charset="-122"/>
              </a:rPr>
              <a:t>在安装</a:t>
            </a:r>
            <a:r>
              <a:rPr lang="en-US" altLang="zh-CN" sz="1600" dirty="0">
                <a:solidFill>
                  <a:schemeClr val="tx1">
                    <a:lumMod val="85000"/>
                    <a:lumOff val="15000"/>
                  </a:schemeClr>
                </a:solidFill>
                <a:ea typeface="思源黑体 CN Normal" panose="020B0400000000000000" pitchFamily="34" charset="-122"/>
              </a:rPr>
              <a:t>DHCP</a:t>
            </a:r>
            <a:r>
              <a:rPr lang="zh-CN" altLang="en-US" sz="1600" dirty="0">
                <a:solidFill>
                  <a:schemeClr val="tx1">
                    <a:lumMod val="85000"/>
                    <a:lumOff val="15000"/>
                  </a:schemeClr>
                </a:solidFill>
                <a:ea typeface="思源黑体 CN Normal" panose="020B0400000000000000" pitchFamily="34" charset="-122"/>
              </a:rPr>
              <a:t>服务器之前，请一定确保</a:t>
            </a:r>
            <a:r>
              <a:rPr lang="en-US" altLang="zh-CN" sz="1600" dirty="0">
                <a:solidFill>
                  <a:schemeClr val="tx1">
                    <a:lumMod val="85000"/>
                    <a:lumOff val="15000"/>
                  </a:schemeClr>
                </a:solidFill>
                <a:ea typeface="思源黑体 CN Normal" panose="020B0400000000000000" pitchFamily="34" charset="-122"/>
              </a:rPr>
              <a:t>DHCP</a:t>
            </a:r>
            <a:r>
              <a:rPr lang="zh-CN" altLang="en-US" sz="1600" dirty="0">
                <a:solidFill>
                  <a:schemeClr val="tx1">
                    <a:lumMod val="85000"/>
                    <a:lumOff val="15000"/>
                  </a:schemeClr>
                </a:solidFill>
                <a:ea typeface="思源黑体 CN Normal" panose="020B0400000000000000" pitchFamily="34" charset="-122"/>
              </a:rPr>
              <a:t>服务器已经配置静态</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地址，由于我们是在同一台</a:t>
            </a:r>
            <a:r>
              <a:rPr lang="en-US" altLang="zh-CN" sz="1600" dirty="0">
                <a:solidFill>
                  <a:schemeClr val="tx1">
                    <a:lumMod val="85000"/>
                    <a:lumOff val="15000"/>
                  </a:schemeClr>
                </a:solidFill>
                <a:ea typeface="思源黑体 CN Normal" panose="020B0400000000000000" pitchFamily="34" charset="-122"/>
              </a:rPr>
              <a:t>Windows Server 2019</a:t>
            </a:r>
            <a:r>
              <a:rPr lang="zh-CN" altLang="en-US" sz="1600" dirty="0">
                <a:solidFill>
                  <a:schemeClr val="tx1">
                    <a:lumMod val="85000"/>
                    <a:lumOff val="15000"/>
                  </a:schemeClr>
                </a:solidFill>
                <a:ea typeface="思源黑体 CN Normal" panose="020B0400000000000000" pitchFamily="34" charset="-122"/>
              </a:rPr>
              <a:t>虚拟机中架设的</a:t>
            </a:r>
            <a:r>
              <a:rPr lang="en-US" altLang="zh-CN" sz="1600" dirty="0">
                <a:solidFill>
                  <a:schemeClr val="tx1">
                    <a:lumMod val="85000"/>
                    <a:lumOff val="15000"/>
                  </a:schemeClr>
                </a:solidFill>
                <a:ea typeface="思源黑体 CN Normal" panose="020B0400000000000000" pitchFamily="34" charset="-122"/>
              </a:rPr>
              <a:t>DHCP</a:t>
            </a:r>
            <a:r>
              <a:rPr lang="zh-CN" altLang="en-US" sz="1600" dirty="0">
                <a:solidFill>
                  <a:schemeClr val="tx1">
                    <a:lumMod val="85000"/>
                    <a:lumOff val="15000"/>
                  </a:schemeClr>
                </a:solidFill>
                <a:ea typeface="思源黑体 CN Normal" panose="020B0400000000000000" pitchFamily="34" charset="-122"/>
              </a:rPr>
              <a:t>服务器，因此</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地址依然为之前配置好的</a:t>
            </a:r>
            <a:r>
              <a:rPr lang="en-US" altLang="zh-CN" sz="1600" dirty="0">
                <a:solidFill>
                  <a:schemeClr val="tx1">
                    <a:lumMod val="85000"/>
                    <a:lumOff val="15000"/>
                  </a:schemeClr>
                </a:solidFill>
                <a:ea typeface="思源黑体 CN Normal" panose="020B0400000000000000" pitchFamily="34" charset="-122"/>
              </a:rPr>
              <a:t>192.168.1.200</a:t>
            </a:r>
            <a:r>
              <a:rPr lang="zh-CN" altLang="en-US" sz="1600" dirty="0">
                <a:solidFill>
                  <a:schemeClr val="tx1">
                    <a:lumMod val="85000"/>
                    <a:lumOff val="15000"/>
                  </a:schemeClr>
                </a:solidFill>
                <a:ea typeface="思源黑体 CN Normal" panose="020B0400000000000000" pitchFamily="34" charset="-122"/>
              </a:rPr>
              <a:t>。</a:t>
            </a:r>
          </a:p>
        </p:txBody>
      </p:sp>
      <p:pic>
        <p:nvPicPr>
          <p:cNvPr id="7" name="图片 6">
            <a:extLst>
              <a:ext uri="{FF2B5EF4-FFF2-40B4-BE49-F238E27FC236}">
                <a16:creationId xmlns:a16="http://schemas.microsoft.com/office/drawing/2014/main" id="{AC8E8F45-3657-4003-B8F8-D97A5F3FA14E}"/>
              </a:ext>
            </a:extLst>
          </p:cNvPr>
          <p:cNvPicPr/>
          <p:nvPr/>
        </p:nvPicPr>
        <p:blipFill>
          <a:blip r:embed="rId3">
            <a:extLst>
              <a:ext uri="{28A0092B-C50C-407E-A947-70E740481C1C}">
                <a14:useLocalDpi xmlns:a14="http://schemas.microsoft.com/office/drawing/2010/main" val="0"/>
              </a:ext>
            </a:extLst>
          </a:blip>
          <a:stretch>
            <a:fillRect/>
          </a:stretch>
        </p:blipFill>
        <p:spPr>
          <a:xfrm>
            <a:off x="2555776" y="2175860"/>
            <a:ext cx="4032448" cy="2892374"/>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33037101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配置</a:t>
            </a:r>
            <a:r>
              <a:rPr lang="en-US" altLang="zh-CN" sz="1600" dirty="0">
                <a:solidFill>
                  <a:schemeClr val="accent1"/>
                </a:solidFill>
                <a:ea typeface="微软雅黑" panose="020B0503020204020204" pitchFamily="34" charset="-122"/>
              </a:rPr>
              <a:t>DHCP</a:t>
            </a:r>
            <a:r>
              <a:rPr lang="zh-CN" altLang="en-US" sz="1600" dirty="0">
                <a:solidFill>
                  <a:schemeClr val="accent1"/>
                </a:solidFill>
                <a:ea typeface="微软雅黑" panose="020B0503020204020204" pitchFamily="34" charset="-122"/>
              </a:rPr>
              <a:t>服务器</a:t>
            </a:r>
          </a:p>
        </p:txBody>
      </p:sp>
      <p:sp>
        <p:nvSpPr>
          <p:cNvPr id="11" name="矩形 10">
            <a:extLst>
              <a:ext uri="{FF2B5EF4-FFF2-40B4-BE49-F238E27FC236}">
                <a16:creationId xmlns:a16="http://schemas.microsoft.com/office/drawing/2014/main" id="{5AD04C23-86DA-4667-AFBE-A466D0D87486}"/>
              </a:ext>
            </a:extLst>
          </p:cNvPr>
          <p:cNvSpPr/>
          <p:nvPr>
            <p:custDataLst>
              <p:tags r:id="rId1"/>
            </p:custDataLst>
          </p:nvPr>
        </p:nvSpPr>
        <p:spPr>
          <a:xfrm>
            <a:off x="13506" y="915566"/>
            <a:ext cx="9144000" cy="792088"/>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2" name="文本框 11">
            <a:extLst>
              <a:ext uri="{FF2B5EF4-FFF2-40B4-BE49-F238E27FC236}">
                <a16:creationId xmlns:a16="http://schemas.microsoft.com/office/drawing/2014/main" id="{667DDB39-E979-4367-B566-232FD4FB021B}"/>
              </a:ext>
            </a:extLst>
          </p:cNvPr>
          <p:cNvSpPr txBox="1"/>
          <p:nvPr/>
        </p:nvSpPr>
        <p:spPr>
          <a:xfrm>
            <a:off x="1514334" y="943010"/>
            <a:ext cx="6442042" cy="569376"/>
          </a:xfrm>
          <a:prstGeom prst="roundRect">
            <a:avLst/>
          </a:prstGeom>
          <a:noFill/>
        </p:spPr>
        <p:txBody>
          <a:bodyPr wrap="square" rtlCol="0">
            <a:spAutoFit/>
          </a:bodyPr>
          <a:lstStyle/>
          <a:p>
            <a:pPr>
              <a:lnSpc>
                <a:spcPct val="200000"/>
              </a:lnSpc>
            </a:pPr>
            <a:r>
              <a:rPr lang="zh-CN" altLang="en-US" sz="1600" dirty="0">
                <a:solidFill>
                  <a:schemeClr val="tx1">
                    <a:lumMod val="85000"/>
                    <a:lumOff val="15000"/>
                  </a:schemeClr>
                </a:solidFill>
                <a:ea typeface="思源黑体 CN Normal" panose="020B0400000000000000" pitchFamily="34" charset="-122"/>
              </a:rPr>
              <a:t>       新建作用域                                                                输入作用域名称   </a:t>
            </a:r>
            <a:endParaRPr lang="en-US" altLang="zh-CN" sz="1600" dirty="0">
              <a:solidFill>
                <a:schemeClr val="tx1">
                  <a:lumMod val="85000"/>
                  <a:lumOff val="15000"/>
                </a:schemeClr>
              </a:solidFill>
              <a:ea typeface="思源黑体 CN Normal" panose="020B0400000000000000" pitchFamily="34" charset="-122"/>
            </a:endParaRPr>
          </a:p>
        </p:txBody>
      </p:sp>
      <p:pic>
        <p:nvPicPr>
          <p:cNvPr id="8" name="图片 7">
            <a:extLst>
              <a:ext uri="{FF2B5EF4-FFF2-40B4-BE49-F238E27FC236}">
                <a16:creationId xmlns:a16="http://schemas.microsoft.com/office/drawing/2014/main" id="{065E5552-DC5F-4759-91D7-D936883D3750}"/>
              </a:ext>
            </a:extLst>
          </p:cNvPr>
          <p:cNvPicPr/>
          <p:nvPr/>
        </p:nvPicPr>
        <p:blipFill>
          <a:blip r:embed="rId3">
            <a:extLst>
              <a:ext uri="{28A0092B-C50C-407E-A947-70E740481C1C}">
                <a14:useLocalDpi xmlns:a14="http://schemas.microsoft.com/office/drawing/2010/main" val="0"/>
              </a:ext>
            </a:extLst>
          </a:blip>
          <a:srcRect/>
          <a:stretch>
            <a:fillRect/>
          </a:stretch>
        </p:blipFill>
        <p:spPr>
          <a:xfrm>
            <a:off x="4824028" y="2319480"/>
            <a:ext cx="3826543" cy="1944458"/>
          </a:xfrm>
          <a:prstGeom prst="rect">
            <a:avLst/>
          </a:prstGeom>
          <a:noFill/>
          <a:ln>
            <a:solidFill>
              <a:schemeClr val="tx1">
                <a:lumMod val="50000"/>
                <a:lumOff val="50000"/>
              </a:schemeClr>
            </a:solidFill>
          </a:ln>
        </p:spPr>
      </p:pic>
      <p:pic>
        <p:nvPicPr>
          <p:cNvPr id="13" name="图片 12">
            <a:extLst>
              <a:ext uri="{FF2B5EF4-FFF2-40B4-BE49-F238E27FC236}">
                <a16:creationId xmlns:a16="http://schemas.microsoft.com/office/drawing/2014/main" id="{E004F0DE-E839-41F9-A7EE-3FF06E8FE62F}"/>
              </a:ext>
            </a:extLst>
          </p:cNvPr>
          <p:cNvPicPr/>
          <p:nvPr/>
        </p:nvPicPr>
        <p:blipFill>
          <a:blip r:embed="rId4">
            <a:extLst>
              <a:ext uri="{28A0092B-C50C-407E-A947-70E740481C1C}">
                <a14:useLocalDpi xmlns:a14="http://schemas.microsoft.com/office/drawing/2010/main" val="0"/>
              </a:ext>
            </a:extLst>
          </a:blip>
          <a:srcRect/>
          <a:stretch>
            <a:fillRect/>
          </a:stretch>
        </p:blipFill>
        <p:spPr>
          <a:xfrm>
            <a:off x="647564" y="2319480"/>
            <a:ext cx="3801946" cy="1944458"/>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398576570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配置</a:t>
            </a:r>
            <a:r>
              <a:rPr lang="en-US" altLang="zh-CN" sz="1600" dirty="0">
                <a:solidFill>
                  <a:schemeClr val="accent1"/>
                </a:solidFill>
                <a:ea typeface="微软雅黑" panose="020B0503020204020204" pitchFamily="34" charset="-122"/>
              </a:rPr>
              <a:t>DHCP</a:t>
            </a:r>
            <a:r>
              <a:rPr lang="zh-CN" altLang="en-US" sz="1600" dirty="0">
                <a:solidFill>
                  <a:schemeClr val="accent1"/>
                </a:solidFill>
                <a:ea typeface="微软雅黑" panose="020B0503020204020204" pitchFamily="34" charset="-122"/>
              </a:rPr>
              <a:t>服务器</a:t>
            </a:r>
          </a:p>
        </p:txBody>
      </p:sp>
      <p:sp>
        <p:nvSpPr>
          <p:cNvPr id="11" name="矩形 10">
            <a:extLst>
              <a:ext uri="{FF2B5EF4-FFF2-40B4-BE49-F238E27FC236}">
                <a16:creationId xmlns:a16="http://schemas.microsoft.com/office/drawing/2014/main" id="{5AD04C23-86DA-4667-AFBE-A466D0D87486}"/>
              </a:ext>
            </a:extLst>
          </p:cNvPr>
          <p:cNvSpPr/>
          <p:nvPr>
            <p:custDataLst>
              <p:tags r:id="rId1"/>
            </p:custDataLst>
          </p:nvPr>
        </p:nvSpPr>
        <p:spPr>
          <a:xfrm>
            <a:off x="13506" y="915566"/>
            <a:ext cx="9144000" cy="792088"/>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2" name="文本框 11">
            <a:extLst>
              <a:ext uri="{FF2B5EF4-FFF2-40B4-BE49-F238E27FC236}">
                <a16:creationId xmlns:a16="http://schemas.microsoft.com/office/drawing/2014/main" id="{667DDB39-E979-4367-B566-232FD4FB021B}"/>
              </a:ext>
            </a:extLst>
          </p:cNvPr>
          <p:cNvSpPr txBox="1"/>
          <p:nvPr/>
        </p:nvSpPr>
        <p:spPr>
          <a:xfrm>
            <a:off x="1331640" y="943010"/>
            <a:ext cx="6912768" cy="569376"/>
          </a:xfrm>
          <a:prstGeom prst="roundRect">
            <a:avLst/>
          </a:prstGeom>
          <a:noFill/>
        </p:spPr>
        <p:txBody>
          <a:bodyPr wrap="square" rtlCol="0">
            <a:spAutoFit/>
          </a:bodyPr>
          <a:lstStyle/>
          <a:p>
            <a:pPr>
              <a:lnSpc>
                <a:spcPct val="200000"/>
              </a:lnSpc>
            </a:pPr>
            <a:r>
              <a:rPr lang="zh-CN" altLang="en-US" sz="1600" dirty="0">
                <a:solidFill>
                  <a:schemeClr val="tx1">
                    <a:lumMod val="85000"/>
                    <a:lumOff val="15000"/>
                  </a:schemeClr>
                </a:solidFill>
                <a:ea typeface="思源黑体 CN Normal" panose="020B0400000000000000" pitchFamily="34" charset="-122"/>
              </a:rPr>
              <a:t>      设置</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地址范围                                                       添加排除的</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地址范围</a:t>
            </a:r>
            <a:endParaRPr lang="en-US" altLang="zh-CN" sz="1600" dirty="0">
              <a:solidFill>
                <a:schemeClr val="tx1">
                  <a:lumMod val="85000"/>
                  <a:lumOff val="15000"/>
                </a:schemeClr>
              </a:solidFill>
              <a:ea typeface="思源黑体 CN Normal" panose="020B0400000000000000" pitchFamily="34" charset="-122"/>
            </a:endParaRPr>
          </a:p>
        </p:txBody>
      </p:sp>
      <p:pic>
        <p:nvPicPr>
          <p:cNvPr id="9" name="图片 8">
            <a:extLst>
              <a:ext uri="{FF2B5EF4-FFF2-40B4-BE49-F238E27FC236}">
                <a16:creationId xmlns:a16="http://schemas.microsoft.com/office/drawing/2014/main" id="{B65E51C3-7C4D-4B83-9857-EEEF38E7A34F}"/>
              </a:ext>
            </a:extLst>
          </p:cNvPr>
          <p:cNvPicPr/>
          <p:nvPr/>
        </p:nvPicPr>
        <p:blipFill>
          <a:blip r:embed="rId3">
            <a:extLst>
              <a:ext uri="{28A0092B-C50C-407E-A947-70E740481C1C}">
                <a14:useLocalDpi xmlns:a14="http://schemas.microsoft.com/office/drawing/2010/main" val="0"/>
              </a:ext>
            </a:extLst>
          </a:blip>
          <a:srcRect/>
          <a:stretch>
            <a:fillRect/>
          </a:stretch>
        </p:blipFill>
        <p:spPr>
          <a:xfrm>
            <a:off x="5074413" y="1924271"/>
            <a:ext cx="3322320" cy="2879725"/>
          </a:xfrm>
          <a:prstGeom prst="rect">
            <a:avLst/>
          </a:prstGeom>
          <a:noFill/>
          <a:ln>
            <a:solidFill>
              <a:schemeClr val="tx1">
                <a:lumMod val="50000"/>
                <a:lumOff val="50000"/>
              </a:schemeClr>
            </a:solidFill>
          </a:ln>
        </p:spPr>
      </p:pic>
      <p:pic>
        <p:nvPicPr>
          <p:cNvPr id="10" name="图片 9">
            <a:extLst>
              <a:ext uri="{FF2B5EF4-FFF2-40B4-BE49-F238E27FC236}">
                <a16:creationId xmlns:a16="http://schemas.microsoft.com/office/drawing/2014/main" id="{139378A5-7DC8-4963-B5C6-404CA7F4B60F}"/>
              </a:ext>
            </a:extLst>
          </p:cNvPr>
          <p:cNvPicPr/>
          <p:nvPr/>
        </p:nvPicPr>
        <p:blipFill>
          <a:blip r:embed="rId4">
            <a:extLst>
              <a:ext uri="{28A0092B-C50C-407E-A947-70E740481C1C}">
                <a14:useLocalDpi xmlns:a14="http://schemas.microsoft.com/office/drawing/2010/main" val="0"/>
              </a:ext>
            </a:extLst>
          </a:blip>
          <a:srcRect/>
          <a:stretch>
            <a:fillRect/>
          </a:stretch>
        </p:blipFill>
        <p:spPr>
          <a:xfrm>
            <a:off x="747904" y="1924271"/>
            <a:ext cx="3321685" cy="2879725"/>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27520466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配置</a:t>
            </a:r>
            <a:r>
              <a:rPr lang="en-US" altLang="zh-CN" sz="1600" dirty="0">
                <a:solidFill>
                  <a:schemeClr val="accent1"/>
                </a:solidFill>
                <a:ea typeface="微软雅黑" panose="020B0503020204020204" pitchFamily="34" charset="-122"/>
              </a:rPr>
              <a:t>DHCP</a:t>
            </a:r>
            <a:r>
              <a:rPr lang="zh-CN" altLang="en-US" sz="1600" dirty="0">
                <a:solidFill>
                  <a:schemeClr val="accent1"/>
                </a:solidFill>
                <a:ea typeface="微软雅黑" panose="020B0503020204020204" pitchFamily="34" charset="-122"/>
              </a:rPr>
              <a:t>服务器</a:t>
            </a:r>
          </a:p>
        </p:txBody>
      </p:sp>
      <p:sp>
        <p:nvSpPr>
          <p:cNvPr id="11" name="矩形 10">
            <a:extLst>
              <a:ext uri="{FF2B5EF4-FFF2-40B4-BE49-F238E27FC236}">
                <a16:creationId xmlns:a16="http://schemas.microsoft.com/office/drawing/2014/main" id="{5AD04C23-86DA-4667-AFBE-A466D0D87486}"/>
              </a:ext>
            </a:extLst>
          </p:cNvPr>
          <p:cNvSpPr/>
          <p:nvPr>
            <p:custDataLst>
              <p:tags r:id="rId1"/>
            </p:custDataLst>
          </p:nvPr>
        </p:nvSpPr>
        <p:spPr>
          <a:xfrm>
            <a:off x="13506" y="915566"/>
            <a:ext cx="9144000" cy="792088"/>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2" name="文本框 11">
            <a:extLst>
              <a:ext uri="{FF2B5EF4-FFF2-40B4-BE49-F238E27FC236}">
                <a16:creationId xmlns:a16="http://schemas.microsoft.com/office/drawing/2014/main" id="{667DDB39-E979-4367-B566-232FD4FB021B}"/>
              </a:ext>
            </a:extLst>
          </p:cNvPr>
          <p:cNvSpPr txBox="1"/>
          <p:nvPr/>
        </p:nvSpPr>
        <p:spPr>
          <a:xfrm>
            <a:off x="1331640" y="943010"/>
            <a:ext cx="6912768" cy="569376"/>
          </a:xfrm>
          <a:prstGeom prst="roundRect">
            <a:avLst/>
          </a:prstGeom>
          <a:noFill/>
        </p:spPr>
        <p:txBody>
          <a:bodyPr wrap="square" rtlCol="0">
            <a:spAutoFit/>
          </a:bodyPr>
          <a:lstStyle/>
          <a:p>
            <a:pPr>
              <a:lnSpc>
                <a:spcPct val="200000"/>
              </a:lnSpc>
            </a:pPr>
            <a:r>
              <a:rPr lang="zh-CN" altLang="en-US" sz="1600" dirty="0">
                <a:solidFill>
                  <a:schemeClr val="tx1">
                    <a:lumMod val="85000"/>
                    <a:lumOff val="15000"/>
                  </a:schemeClr>
                </a:solidFill>
                <a:ea typeface="思源黑体 CN Normal" panose="020B0400000000000000" pitchFamily="34" charset="-122"/>
              </a:rPr>
              <a:t>设置</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地址的租用期限                                                        配置默认网关</a:t>
            </a:r>
            <a:endParaRPr lang="en-US" altLang="zh-CN" sz="1600" dirty="0">
              <a:solidFill>
                <a:schemeClr val="tx1">
                  <a:lumMod val="85000"/>
                  <a:lumOff val="15000"/>
                </a:schemeClr>
              </a:solidFill>
              <a:ea typeface="思源黑体 CN Normal" panose="020B0400000000000000" pitchFamily="34" charset="-122"/>
            </a:endParaRPr>
          </a:p>
        </p:txBody>
      </p:sp>
      <p:pic>
        <p:nvPicPr>
          <p:cNvPr id="8" name="图片 7">
            <a:extLst>
              <a:ext uri="{FF2B5EF4-FFF2-40B4-BE49-F238E27FC236}">
                <a16:creationId xmlns:a16="http://schemas.microsoft.com/office/drawing/2014/main" id="{64D392F8-ED4E-4180-BDCE-2A8D405CCB6A}"/>
              </a:ext>
            </a:extLst>
          </p:cNvPr>
          <p:cNvPicPr/>
          <p:nvPr/>
        </p:nvPicPr>
        <p:blipFill>
          <a:blip r:embed="rId3">
            <a:extLst>
              <a:ext uri="{28A0092B-C50C-407E-A947-70E740481C1C}">
                <a14:useLocalDpi xmlns:a14="http://schemas.microsoft.com/office/drawing/2010/main" val="0"/>
              </a:ext>
            </a:extLst>
          </a:blip>
          <a:srcRect/>
          <a:stretch>
            <a:fillRect/>
          </a:stretch>
        </p:blipFill>
        <p:spPr>
          <a:xfrm>
            <a:off x="810430" y="1923316"/>
            <a:ext cx="3344545" cy="2879725"/>
          </a:xfrm>
          <a:prstGeom prst="rect">
            <a:avLst/>
          </a:prstGeom>
          <a:noFill/>
          <a:ln>
            <a:solidFill>
              <a:schemeClr val="tx1">
                <a:lumMod val="50000"/>
                <a:lumOff val="50000"/>
              </a:schemeClr>
            </a:solidFill>
          </a:ln>
        </p:spPr>
      </p:pic>
      <p:pic>
        <p:nvPicPr>
          <p:cNvPr id="13" name="图片 12">
            <a:extLst>
              <a:ext uri="{FF2B5EF4-FFF2-40B4-BE49-F238E27FC236}">
                <a16:creationId xmlns:a16="http://schemas.microsoft.com/office/drawing/2014/main" id="{D2BBAE96-AD9E-4EA7-9BA9-9C3E0CA98AC7}"/>
              </a:ext>
            </a:extLst>
          </p:cNvPr>
          <p:cNvPicPr/>
          <p:nvPr/>
        </p:nvPicPr>
        <p:blipFill>
          <a:blip r:embed="rId4">
            <a:extLst>
              <a:ext uri="{28A0092B-C50C-407E-A947-70E740481C1C}">
                <a14:useLocalDpi xmlns:a14="http://schemas.microsoft.com/office/drawing/2010/main" val="0"/>
              </a:ext>
            </a:extLst>
          </a:blip>
          <a:srcRect/>
          <a:stretch>
            <a:fillRect/>
          </a:stretch>
        </p:blipFill>
        <p:spPr>
          <a:xfrm>
            <a:off x="4989027" y="2463383"/>
            <a:ext cx="3405505" cy="1799590"/>
          </a:xfrm>
          <a:prstGeom prst="rect">
            <a:avLst/>
          </a:prstGeom>
          <a:noFill/>
          <a:ln>
            <a:solidFill>
              <a:schemeClr val="tx1">
                <a:lumMod val="50000"/>
                <a:lumOff val="50000"/>
              </a:schemeClr>
            </a:solidFill>
          </a:ln>
        </p:spPr>
      </p:pic>
    </p:spTree>
    <p:extLst>
      <p:ext uri="{BB962C8B-B14F-4D97-AF65-F5344CB8AC3E}">
        <p14:creationId xmlns:p14="http://schemas.microsoft.com/office/powerpoint/2010/main" val="17754027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配置</a:t>
            </a:r>
            <a:r>
              <a:rPr lang="en-US" altLang="zh-CN" sz="1600" dirty="0">
                <a:solidFill>
                  <a:schemeClr val="accent1"/>
                </a:solidFill>
                <a:ea typeface="微软雅黑" panose="020B0503020204020204" pitchFamily="34" charset="-122"/>
              </a:rPr>
              <a:t>DHCP</a:t>
            </a:r>
            <a:r>
              <a:rPr lang="zh-CN" altLang="en-US" sz="1600" dirty="0">
                <a:solidFill>
                  <a:schemeClr val="accent1"/>
                </a:solidFill>
                <a:ea typeface="微软雅黑" panose="020B0503020204020204" pitchFamily="34" charset="-122"/>
              </a:rPr>
              <a:t>服务器</a:t>
            </a:r>
          </a:p>
        </p:txBody>
      </p:sp>
      <p:sp>
        <p:nvSpPr>
          <p:cNvPr id="11" name="矩形 10">
            <a:extLst>
              <a:ext uri="{FF2B5EF4-FFF2-40B4-BE49-F238E27FC236}">
                <a16:creationId xmlns:a16="http://schemas.microsoft.com/office/drawing/2014/main" id="{5AD04C23-86DA-4667-AFBE-A466D0D87486}"/>
              </a:ext>
            </a:extLst>
          </p:cNvPr>
          <p:cNvSpPr/>
          <p:nvPr>
            <p:custDataLst>
              <p:tags r:id="rId1"/>
            </p:custDataLst>
          </p:nvPr>
        </p:nvSpPr>
        <p:spPr>
          <a:xfrm>
            <a:off x="13506" y="915566"/>
            <a:ext cx="9144000" cy="792088"/>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12" name="文本框 11">
            <a:extLst>
              <a:ext uri="{FF2B5EF4-FFF2-40B4-BE49-F238E27FC236}">
                <a16:creationId xmlns:a16="http://schemas.microsoft.com/office/drawing/2014/main" id="{667DDB39-E979-4367-B566-232FD4FB021B}"/>
              </a:ext>
            </a:extLst>
          </p:cNvPr>
          <p:cNvSpPr txBox="1"/>
          <p:nvPr/>
        </p:nvSpPr>
        <p:spPr>
          <a:xfrm>
            <a:off x="3303282" y="943010"/>
            <a:ext cx="2408080" cy="569376"/>
          </a:xfrm>
          <a:prstGeom prst="roundRect">
            <a:avLst/>
          </a:prstGeom>
          <a:noFill/>
        </p:spPr>
        <p:txBody>
          <a:bodyPr wrap="square" rtlCol="0">
            <a:spAutoFit/>
          </a:bodyPr>
          <a:lstStyle/>
          <a:p>
            <a:pPr>
              <a:lnSpc>
                <a:spcPct val="200000"/>
              </a:lnSpc>
            </a:pPr>
            <a:r>
              <a:rPr lang="zh-CN" altLang="en-US" sz="1600" dirty="0">
                <a:solidFill>
                  <a:schemeClr val="tx1">
                    <a:lumMod val="85000"/>
                    <a:lumOff val="15000"/>
                  </a:schemeClr>
                </a:solidFill>
                <a:ea typeface="思源黑体 CN Normal" panose="020B0400000000000000" pitchFamily="34" charset="-122"/>
              </a:rPr>
              <a:t>配置</a:t>
            </a:r>
            <a:r>
              <a:rPr lang="en-US" altLang="zh-CN" sz="1600" dirty="0">
                <a:solidFill>
                  <a:schemeClr val="tx1">
                    <a:lumMod val="85000"/>
                    <a:lumOff val="15000"/>
                  </a:schemeClr>
                </a:solidFill>
                <a:ea typeface="思源黑体 CN Normal" panose="020B0400000000000000" pitchFamily="34" charset="-122"/>
              </a:rPr>
              <a:t>DNS</a:t>
            </a:r>
            <a:r>
              <a:rPr lang="zh-CN" altLang="en-US" sz="1600" dirty="0">
                <a:solidFill>
                  <a:schemeClr val="tx1">
                    <a:lumMod val="85000"/>
                    <a:lumOff val="15000"/>
                  </a:schemeClr>
                </a:solidFill>
                <a:ea typeface="思源黑体 CN Normal" panose="020B0400000000000000" pitchFamily="34" charset="-122"/>
              </a:rPr>
              <a:t>服务器的</a:t>
            </a:r>
            <a:r>
              <a:rPr lang="en-US" altLang="zh-CN" sz="1600" dirty="0">
                <a:solidFill>
                  <a:schemeClr val="tx1">
                    <a:lumMod val="85000"/>
                    <a:lumOff val="15000"/>
                  </a:schemeClr>
                </a:solidFill>
                <a:ea typeface="思源黑体 CN Normal" panose="020B0400000000000000" pitchFamily="34" charset="-122"/>
              </a:rPr>
              <a:t>IP</a:t>
            </a:r>
            <a:r>
              <a:rPr lang="zh-CN" altLang="en-US" sz="1600" dirty="0">
                <a:solidFill>
                  <a:schemeClr val="tx1">
                    <a:lumMod val="85000"/>
                    <a:lumOff val="15000"/>
                  </a:schemeClr>
                </a:solidFill>
                <a:ea typeface="思源黑体 CN Normal" panose="020B0400000000000000" pitchFamily="34" charset="-122"/>
              </a:rPr>
              <a:t>地址</a:t>
            </a:r>
            <a:endParaRPr lang="en-US" altLang="zh-CN" sz="1600" dirty="0">
              <a:solidFill>
                <a:schemeClr val="tx1">
                  <a:lumMod val="85000"/>
                  <a:lumOff val="15000"/>
                </a:schemeClr>
              </a:solidFill>
              <a:ea typeface="思源黑体 CN Normal" panose="020B0400000000000000" pitchFamily="34" charset="-122"/>
            </a:endParaRPr>
          </a:p>
        </p:txBody>
      </p:sp>
      <p:pic>
        <p:nvPicPr>
          <p:cNvPr id="10" name="图片 9">
            <a:extLst>
              <a:ext uri="{FF2B5EF4-FFF2-40B4-BE49-F238E27FC236}">
                <a16:creationId xmlns:a16="http://schemas.microsoft.com/office/drawing/2014/main" id="{34CCF638-37F7-40DE-B758-65887AC921F7}"/>
              </a:ext>
            </a:extLst>
          </p:cNvPr>
          <p:cNvPicPr/>
          <p:nvPr/>
        </p:nvPicPr>
        <p:blipFill>
          <a:blip r:embed="rId3">
            <a:extLst>
              <a:ext uri="{28A0092B-C50C-407E-A947-70E740481C1C}">
                <a14:useLocalDpi xmlns:a14="http://schemas.microsoft.com/office/drawing/2010/main" val="0"/>
              </a:ext>
            </a:extLst>
          </a:blip>
          <a:srcRect/>
          <a:stretch>
            <a:fillRect/>
          </a:stretch>
        </p:blipFill>
        <p:spPr>
          <a:xfrm>
            <a:off x="2410299" y="1887674"/>
            <a:ext cx="4323402" cy="3018262"/>
          </a:xfrm>
          <a:prstGeom prst="rect">
            <a:avLst/>
          </a:prstGeom>
          <a:noFill/>
          <a:ln>
            <a:noFill/>
          </a:ln>
        </p:spPr>
      </p:pic>
    </p:spTree>
    <p:extLst>
      <p:ext uri="{BB962C8B-B14F-4D97-AF65-F5344CB8AC3E}">
        <p14:creationId xmlns:p14="http://schemas.microsoft.com/office/powerpoint/2010/main" val="27556641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a:extLst>
              <a:ext uri="{FF2B5EF4-FFF2-40B4-BE49-F238E27FC236}">
                <a16:creationId xmlns:a16="http://schemas.microsoft.com/office/drawing/2014/main" id="{32C2D2A3-BC7F-44EE-8BD1-CB5FA1441EDE}"/>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0" name="文本框 37">
            <a:extLst>
              <a:ext uri="{FF2B5EF4-FFF2-40B4-BE49-F238E27FC236}">
                <a16:creationId xmlns:a16="http://schemas.microsoft.com/office/drawing/2014/main" id="{7110951A-2929-45F4-93B8-D726806F0BD8}"/>
              </a:ext>
            </a:extLst>
          </p:cNvPr>
          <p:cNvSpPr txBox="1"/>
          <p:nvPr/>
        </p:nvSpPr>
        <p:spPr>
          <a:xfrm>
            <a:off x="810430" y="339503"/>
            <a:ext cx="49857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 DHCP</a:t>
            </a:r>
            <a:r>
              <a:rPr lang="zh-CN" altLang="en-US" sz="1600" dirty="0">
                <a:solidFill>
                  <a:schemeClr val="accent1"/>
                </a:solidFill>
                <a:ea typeface="微软雅黑" panose="020B0503020204020204" pitchFamily="34" charset="-122"/>
              </a:rPr>
              <a:t>客户端验证</a:t>
            </a:r>
          </a:p>
        </p:txBody>
      </p:sp>
      <p:sp>
        <p:nvSpPr>
          <p:cNvPr id="12" name="Freeform 5">
            <a:extLst>
              <a:ext uri="{FF2B5EF4-FFF2-40B4-BE49-F238E27FC236}">
                <a16:creationId xmlns:a16="http://schemas.microsoft.com/office/drawing/2014/main" id="{6BD8927C-F393-4A06-919B-D4AFB7D20850}"/>
              </a:ext>
            </a:extLst>
          </p:cNvPr>
          <p:cNvSpPr/>
          <p:nvPr/>
        </p:nvSpPr>
        <p:spPr bwMode="auto">
          <a:xfrm rot="5400000">
            <a:off x="1119412" y="1913067"/>
            <a:ext cx="230119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356" tIns="45676" rIns="91356" bIns="45676" numCol="1" anchor="t" anchorCtr="0" compatLnSpc="1"/>
          <a:lstStyle/>
          <a:p>
            <a:pPr defTabSz="913130">
              <a:defRPr/>
            </a:pPr>
            <a:endParaRPr lang="zh-CN" altLang="en-US" sz="1800" kern="0" dirty="0">
              <a:solidFill>
                <a:sysClr val="windowText" lastClr="000000"/>
              </a:solidFill>
            </a:endParaRPr>
          </a:p>
        </p:txBody>
      </p:sp>
      <p:sp>
        <p:nvSpPr>
          <p:cNvPr id="13" name="TextBox 56">
            <a:extLst>
              <a:ext uri="{FF2B5EF4-FFF2-40B4-BE49-F238E27FC236}">
                <a16:creationId xmlns:a16="http://schemas.microsoft.com/office/drawing/2014/main" id="{D49E9074-21FB-4698-83DC-5B4617AC0A47}"/>
              </a:ext>
            </a:extLst>
          </p:cNvPr>
          <p:cNvSpPr txBox="1"/>
          <p:nvPr/>
        </p:nvSpPr>
        <p:spPr>
          <a:xfrm>
            <a:off x="1745583" y="2751770"/>
            <a:ext cx="1048845" cy="43075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913130">
              <a:defRPr/>
            </a:pPr>
            <a:r>
              <a:rPr lang="zh-CN" altLang="en-US" sz="2799" kern="0" dirty="0">
                <a:solidFill>
                  <a:sysClr val="window" lastClr="FFFFFF"/>
                </a:solidFill>
              </a:rPr>
              <a:t>验证</a:t>
            </a:r>
          </a:p>
        </p:txBody>
      </p:sp>
      <p:sp>
        <p:nvSpPr>
          <p:cNvPr id="14" name="Freeform 5">
            <a:extLst>
              <a:ext uri="{FF2B5EF4-FFF2-40B4-BE49-F238E27FC236}">
                <a16:creationId xmlns:a16="http://schemas.microsoft.com/office/drawing/2014/main" id="{DFF26F55-3D2C-431E-81F8-73F1C5CFFF55}"/>
              </a:ext>
            </a:extLst>
          </p:cNvPr>
          <p:cNvSpPr/>
          <p:nvPr/>
        </p:nvSpPr>
        <p:spPr bwMode="auto">
          <a:xfrm rot="5400000">
            <a:off x="1007665" y="1824108"/>
            <a:ext cx="2524679"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75000"/>
              </a:schemeClr>
            </a:solidFill>
            <a:prstDash val="solid"/>
            <a:miter lim="800000"/>
          </a:ln>
        </p:spPr>
        <p:txBody>
          <a:bodyPr vert="horz" wrap="square" lIns="91356" tIns="45676" rIns="91356" bIns="45676" numCol="1" anchor="t" anchorCtr="0" compatLnSpc="1"/>
          <a:lstStyle/>
          <a:p>
            <a:pPr defTabSz="913130">
              <a:defRPr/>
            </a:pPr>
            <a:endParaRPr lang="zh-CN" altLang="en-US" sz="1800" kern="0" dirty="0">
              <a:solidFill>
                <a:sysClr val="windowText" lastClr="000000"/>
              </a:solidFill>
            </a:endParaRPr>
          </a:p>
        </p:txBody>
      </p:sp>
      <p:sp>
        <p:nvSpPr>
          <p:cNvPr id="15" name="椭圆 14">
            <a:extLst>
              <a:ext uri="{FF2B5EF4-FFF2-40B4-BE49-F238E27FC236}">
                <a16:creationId xmlns:a16="http://schemas.microsoft.com/office/drawing/2014/main" id="{F42F053A-291D-47E0-93CE-E885426FC6CF}"/>
              </a:ext>
            </a:extLst>
          </p:cNvPr>
          <p:cNvSpPr/>
          <p:nvPr/>
        </p:nvSpPr>
        <p:spPr>
          <a:xfrm>
            <a:off x="2701698" y="1719391"/>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1</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16" name="椭圆 15">
            <a:extLst>
              <a:ext uri="{FF2B5EF4-FFF2-40B4-BE49-F238E27FC236}">
                <a16:creationId xmlns:a16="http://schemas.microsoft.com/office/drawing/2014/main" id="{09DF63CE-B4F4-4C96-BC6F-82561609CCD8}"/>
              </a:ext>
            </a:extLst>
          </p:cNvPr>
          <p:cNvSpPr/>
          <p:nvPr/>
        </p:nvSpPr>
        <p:spPr>
          <a:xfrm>
            <a:off x="3246294" y="2736386"/>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2</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sp>
        <p:nvSpPr>
          <p:cNvPr id="17" name="椭圆 16">
            <a:extLst>
              <a:ext uri="{FF2B5EF4-FFF2-40B4-BE49-F238E27FC236}">
                <a16:creationId xmlns:a16="http://schemas.microsoft.com/office/drawing/2014/main" id="{D960C014-0049-4ACD-9F9D-68AD30DFADBC}"/>
              </a:ext>
            </a:extLst>
          </p:cNvPr>
          <p:cNvSpPr/>
          <p:nvPr/>
        </p:nvSpPr>
        <p:spPr>
          <a:xfrm>
            <a:off x="2701698" y="3747382"/>
            <a:ext cx="427814" cy="427872"/>
          </a:xfrm>
          <a:prstGeom prst="ellipse">
            <a:avLst/>
          </a:prstGeom>
          <a:solidFill>
            <a:schemeClr val="accent2"/>
          </a:solidFill>
          <a:ln w="25400" cap="flat" cmpd="sng" algn="ctr">
            <a:solidFill>
              <a:schemeClr val="bg1"/>
            </a:solidFill>
            <a:prstDash val="solid"/>
          </a:ln>
          <a:effectLst/>
        </p:spPr>
        <p:txBody>
          <a:bodyPr lIns="68519" tIns="34259" rIns="68519" bIns="34259" rtlCol="0" anchor="ctr"/>
          <a:lstStyle/>
          <a:p>
            <a:pPr algn="ctr" defTabSz="913130">
              <a:defRPr/>
            </a:pPr>
            <a:r>
              <a:rPr lang="en-US" altLang="zh-CN" sz="1800" b="1" kern="0" dirty="0">
                <a:solidFill>
                  <a:sysClr val="window" lastClr="FFFFFF"/>
                </a:solidFill>
                <a:latin typeface="微软雅黑" panose="020B0503020204020204" pitchFamily="34" charset="-122"/>
                <a:ea typeface="微软雅黑" panose="020B0503020204020204" pitchFamily="34" charset="-122"/>
              </a:rPr>
              <a:t>3</a:t>
            </a:r>
            <a:endParaRPr lang="zh-CN" altLang="en-US" sz="1800" b="1" kern="0" dirty="0">
              <a:solidFill>
                <a:sysClr val="window" lastClr="FFFFFF"/>
              </a:solidFill>
              <a:latin typeface="微软雅黑" panose="020B0503020204020204" pitchFamily="34" charset="-122"/>
              <a:ea typeface="微软雅黑" panose="020B0503020204020204" pitchFamily="34" charset="-122"/>
            </a:endParaRPr>
          </a:p>
        </p:txBody>
      </p:sp>
      <p:grpSp>
        <p:nvGrpSpPr>
          <p:cNvPr id="18" name="组合 13">
            <a:extLst>
              <a:ext uri="{FF2B5EF4-FFF2-40B4-BE49-F238E27FC236}">
                <a16:creationId xmlns:a16="http://schemas.microsoft.com/office/drawing/2014/main" id="{34C971FE-6483-44C8-A663-E80D5E415E50}"/>
              </a:ext>
            </a:extLst>
          </p:cNvPr>
          <p:cNvGrpSpPr/>
          <p:nvPr/>
        </p:nvGrpSpPr>
        <p:grpSpPr>
          <a:xfrm>
            <a:off x="3129517" y="1755969"/>
            <a:ext cx="1051729" cy="354665"/>
            <a:chOff x="3513818" y="1963801"/>
            <a:chExt cx="1051729" cy="354618"/>
          </a:xfrm>
        </p:grpSpPr>
        <p:cxnSp>
          <p:nvCxnSpPr>
            <p:cNvPr id="19" name="直接连接符 18">
              <a:extLst>
                <a:ext uri="{FF2B5EF4-FFF2-40B4-BE49-F238E27FC236}">
                  <a16:creationId xmlns:a16="http://schemas.microsoft.com/office/drawing/2014/main" id="{F1868028-595C-4194-923C-455F2DB18AE3}"/>
                </a:ext>
              </a:extLst>
            </p:cNvPr>
            <p:cNvCxnSpPr/>
            <p:nvPr/>
          </p:nvCxnSpPr>
          <p:spPr>
            <a:xfrm>
              <a:off x="3513818" y="2141110"/>
              <a:ext cx="1051729" cy="0"/>
            </a:xfrm>
            <a:prstGeom prst="line">
              <a:avLst/>
            </a:prstGeom>
            <a:noFill/>
            <a:ln w="9525" cap="flat" cmpd="sng" algn="ctr">
              <a:solidFill>
                <a:srgbClr val="325F0B"/>
              </a:solidFill>
              <a:prstDash val="sysDot"/>
              <a:headEnd type="none" w="med" len="med"/>
              <a:tailEnd type="none" w="med" len="med"/>
            </a:ln>
            <a:effectLst/>
          </p:spPr>
        </p:cxnSp>
        <p:cxnSp>
          <p:nvCxnSpPr>
            <p:cNvPr id="20" name="直接连接符 19">
              <a:extLst>
                <a:ext uri="{FF2B5EF4-FFF2-40B4-BE49-F238E27FC236}">
                  <a16:creationId xmlns:a16="http://schemas.microsoft.com/office/drawing/2014/main" id="{1AC66DF5-0BEE-4539-8CE8-2CB979AE1FCE}"/>
                </a:ext>
              </a:extLst>
            </p:cNvPr>
            <p:cNvCxnSpPr/>
            <p:nvPr/>
          </p:nvCxnSpPr>
          <p:spPr>
            <a:xfrm>
              <a:off x="4565547" y="1963801"/>
              <a:ext cx="0" cy="354618"/>
            </a:xfrm>
            <a:prstGeom prst="line">
              <a:avLst/>
            </a:prstGeom>
            <a:noFill/>
            <a:ln w="9525" cap="flat" cmpd="sng" algn="ctr">
              <a:solidFill>
                <a:srgbClr val="325F0B"/>
              </a:solidFill>
              <a:prstDash val="sysDot"/>
              <a:headEnd type="none" w="med" len="med"/>
              <a:tailEnd type="none" w="med" len="med"/>
            </a:ln>
            <a:effectLst/>
          </p:spPr>
        </p:cxnSp>
      </p:grpSp>
      <p:grpSp>
        <p:nvGrpSpPr>
          <p:cNvPr id="23" name="组合 18">
            <a:extLst>
              <a:ext uri="{FF2B5EF4-FFF2-40B4-BE49-F238E27FC236}">
                <a16:creationId xmlns:a16="http://schemas.microsoft.com/office/drawing/2014/main" id="{87DC21C8-A286-4456-B5B3-4E1F5262BC98}"/>
              </a:ext>
            </a:extLst>
          </p:cNvPr>
          <p:cNvGrpSpPr/>
          <p:nvPr/>
        </p:nvGrpSpPr>
        <p:grpSpPr>
          <a:xfrm>
            <a:off x="3678687" y="2772984"/>
            <a:ext cx="1051729" cy="354665"/>
            <a:chOff x="3513818" y="1963801"/>
            <a:chExt cx="1051729" cy="354618"/>
          </a:xfrm>
        </p:grpSpPr>
        <p:cxnSp>
          <p:nvCxnSpPr>
            <p:cNvPr id="24" name="直接连接符 23">
              <a:extLst>
                <a:ext uri="{FF2B5EF4-FFF2-40B4-BE49-F238E27FC236}">
                  <a16:creationId xmlns:a16="http://schemas.microsoft.com/office/drawing/2014/main" id="{FBCFE467-2D77-4A89-81E2-9815E8C9D5F6}"/>
                </a:ext>
              </a:extLst>
            </p:cNvPr>
            <p:cNvCxnSpPr/>
            <p:nvPr/>
          </p:nvCxnSpPr>
          <p:spPr>
            <a:xfrm>
              <a:off x="3513818" y="2141110"/>
              <a:ext cx="1051729" cy="0"/>
            </a:xfrm>
            <a:prstGeom prst="line">
              <a:avLst/>
            </a:prstGeom>
            <a:noFill/>
            <a:ln w="6350" cap="flat" cmpd="sng" algn="ctr">
              <a:solidFill>
                <a:srgbClr val="325F0B"/>
              </a:solidFill>
              <a:prstDash val="sysDot"/>
              <a:headEnd type="none" w="med" len="med"/>
              <a:tailEnd type="none" w="med" len="med"/>
            </a:ln>
            <a:effectLst/>
          </p:spPr>
        </p:cxnSp>
        <p:cxnSp>
          <p:nvCxnSpPr>
            <p:cNvPr id="25" name="直接连接符 24">
              <a:extLst>
                <a:ext uri="{FF2B5EF4-FFF2-40B4-BE49-F238E27FC236}">
                  <a16:creationId xmlns:a16="http://schemas.microsoft.com/office/drawing/2014/main" id="{736D0450-6F6C-4186-9427-C9CC4CBD456B}"/>
                </a:ext>
              </a:extLst>
            </p:cNvPr>
            <p:cNvCxnSpPr/>
            <p:nvPr/>
          </p:nvCxnSpPr>
          <p:spPr>
            <a:xfrm>
              <a:off x="4565547" y="1963801"/>
              <a:ext cx="0" cy="354618"/>
            </a:xfrm>
            <a:prstGeom prst="line">
              <a:avLst/>
            </a:prstGeom>
            <a:noFill/>
            <a:ln w="6350" cap="flat" cmpd="sng" algn="ctr">
              <a:solidFill>
                <a:srgbClr val="325F0B"/>
              </a:solidFill>
              <a:prstDash val="sysDot"/>
              <a:headEnd type="none" w="med" len="med"/>
              <a:tailEnd type="none" w="med" len="med"/>
            </a:ln>
            <a:effectLst/>
          </p:spPr>
        </p:cxnSp>
      </p:grpSp>
      <p:grpSp>
        <p:nvGrpSpPr>
          <p:cNvPr id="26" name="组合 21">
            <a:extLst>
              <a:ext uri="{FF2B5EF4-FFF2-40B4-BE49-F238E27FC236}">
                <a16:creationId xmlns:a16="http://schemas.microsoft.com/office/drawing/2014/main" id="{93535C50-A717-4EF6-BFDB-2855C491CA1F}"/>
              </a:ext>
            </a:extLst>
          </p:cNvPr>
          <p:cNvGrpSpPr/>
          <p:nvPr/>
        </p:nvGrpSpPr>
        <p:grpSpPr>
          <a:xfrm>
            <a:off x="3129517" y="3783979"/>
            <a:ext cx="1051729" cy="354665"/>
            <a:chOff x="3513818" y="1963801"/>
            <a:chExt cx="1051729" cy="354618"/>
          </a:xfrm>
        </p:grpSpPr>
        <p:cxnSp>
          <p:nvCxnSpPr>
            <p:cNvPr id="27" name="直接连接符 26">
              <a:extLst>
                <a:ext uri="{FF2B5EF4-FFF2-40B4-BE49-F238E27FC236}">
                  <a16:creationId xmlns:a16="http://schemas.microsoft.com/office/drawing/2014/main" id="{AC3E5C4C-2605-4AD2-A21D-F7CADE6FFCA1}"/>
                </a:ext>
              </a:extLst>
            </p:cNvPr>
            <p:cNvCxnSpPr/>
            <p:nvPr/>
          </p:nvCxnSpPr>
          <p:spPr>
            <a:xfrm>
              <a:off x="3513818" y="2141110"/>
              <a:ext cx="1051729" cy="0"/>
            </a:xfrm>
            <a:prstGeom prst="line">
              <a:avLst/>
            </a:prstGeom>
            <a:noFill/>
            <a:ln w="9525" cap="flat" cmpd="sng" algn="ctr">
              <a:solidFill>
                <a:srgbClr val="325F0B"/>
              </a:solidFill>
              <a:prstDash val="sysDot"/>
              <a:headEnd type="none" w="med" len="med"/>
              <a:tailEnd type="none" w="med" len="med"/>
            </a:ln>
            <a:effectLst/>
          </p:spPr>
        </p:cxnSp>
        <p:cxnSp>
          <p:nvCxnSpPr>
            <p:cNvPr id="28" name="直接连接符 27">
              <a:extLst>
                <a:ext uri="{FF2B5EF4-FFF2-40B4-BE49-F238E27FC236}">
                  <a16:creationId xmlns:a16="http://schemas.microsoft.com/office/drawing/2014/main" id="{A80E99A9-29E1-449E-B859-0AAE731CA57A}"/>
                </a:ext>
              </a:extLst>
            </p:cNvPr>
            <p:cNvCxnSpPr/>
            <p:nvPr/>
          </p:nvCxnSpPr>
          <p:spPr>
            <a:xfrm>
              <a:off x="4565547" y="1963801"/>
              <a:ext cx="0" cy="354618"/>
            </a:xfrm>
            <a:prstGeom prst="line">
              <a:avLst/>
            </a:prstGeom>
            <a:noFill/>
            <a:ln w="9525" cap="flat" cmpd="sng" algn="ctr">
              <a:solidFill>
                <a:srgbClr val="325F0B"/>
              </a:solidFill>
              <a:prstDash val="sysDot"/>
              <a:headEnd type="none" w="med" len="med"/>
              <a:tailEnd type="none" w="med" len="med"/>
            </a:ln>
            <a:effectLst/>
          </p:spPr>
        </p:cxnSp>
      </p:grpSp>
      <p:sp>
        <p:nvSpPr>
          <p:cNvPr id="29" name="矩形 28">
            <a:extLst>
              <a:ext uri="{FF2B5EF4-FFF2-40B4-BE49-F238E27FC236}">
                <a16:creationId xmlns:a16="http://schemas.microsoft.com/office/drawing/2014/main" id="{F7BE808D-BAC2-4FC6-AD78-E037A112851F}"/>
              </a:ext>
            </a:extLst>
          </p:cNvPr>
          <p:cNvSpPr/>
          <p:nvPr/>
        </p:nvSpPr>
        <p:spPr>
          <a:xfrm>
            <a:off x="4204550" y="1675569"/>
            <a:ext cx="4219878" cy="500137"/>
          </a:xfrm>
          <a:prstGeom prst="rect">
            <a:avLst/>
          </a:prstGeom>
        </p:spPr>
        <p:txBody>
          <a:bodyPr wrap="square" lIns="68580" tIns="34290" rIns="68580" bIns="34290">
            <a:spAutoFit/>
          </a:bodyPr>
          <a:lstStyle/>
          <a:p>
            <a:pPr marL="171450" indent="-171450" algn="just">
              <a:buFont typeface="Arial" panose="020B0604020202020204" pitchFamily="34" charset="0"/>
              <a:buChar cha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再在</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VMware Workstation</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上安装一台</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Windows Server 2019</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虚拟机，作为客户端进行验证。</a:t>
            </a:r>
          </a:p>
        </p:txBody>
      </p:sp>
      <p:sp>
        <p:nvSpPr>
          <p:cNvPr id="30" name="矩形 29">
            <a:extLst>
              <a:ext uri="{FF2B5EF4-FFF2-40B4-BE49-F238E27FC236}">
                <a16:creationId xmlns:a16="http://schemas.microsoft.com/office/drawing/2014/main" id="{AC7DF4BD-4451-4120-9496-5DA78B4526A2}"/>
              </a:ext>
            </a:extLst>
          </p:cNvPr>
          <p:cNvSpPr/>
          <p:nvPr/>
        </p:nvSpPr>
        <p:spPr>
          <a:xfrm>
            <a:off x="4770092" y="2791113"/>
            <a:ext cx="3762348" cy="284693"/>
          </a:xfrm>
          <a:prstGeom prst="rect">
            <a:avLst/>
          </a:prstGeom>
        </p:spPr>
        <p:txBody>
          <a:bodyPr wrap="square" lIns="68580" tIns="34290" rIns="68580" bIns="34290">
            <a:spAutoFit/>
          </a:bodyPr>
          <a:lstStyle/>
          <a:p>
            <a:pPr marL="171450" indent="-171450" algn="just">
              <a:buFont typeface="Arial" panose="020B0604020202020204" pitchFamily="34" charset="0"/>
              <a:buChar cha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将两台虚拟机的网卡添加到同一</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LAN</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区段内。</a:t>
            </a:r>
          </a:p>
        </p:txBody>
      </p:sp>
      <p:sp>
        <p:nvSpPr>
          <p:cNvPr id="31" name="矩形 30">
            <a:extLst>
              <a:ext uri="{FF2B5EF4-FFF2-40B4-BE49-F238E27FC236}">
                <a16:creationId xmlns:a16="http://schemas.microsoft.com/office/drawing/2014/main" id="{EBAAF8B1-1CE2-4CAF-B783-D023C0B82F29}"/>
              </a:ext>
            </a:extLst>
          </p:cNvPr>
          <p:cNvSpPr/>
          <p:nvPr/>
        </p:nvSpPr>
        <p:spPr>
          <a:xfrm>
            <a:off x="4283968" y="3584361"/>
            <a:ext cx="4536504" cy="715581"/>
          </a:xfrm>
          <a:prstGeom prst="rect">
            <a:avLst/>
          </a:prstGeom>
        </p:spPr>
        <p:txBody>
          <a:bodyPr wrap="square" lIns="68580" tIns="34290" rIns="68580" bIns="34290">
            <a:spAutoFit/>
          </a:bodyPr>
          <a:lstStyle/>
          <a:p>
            <a:pPr marL="285750" indent="-285750" algn="just">
              <a:buFont typeface="Arial" panose="020B0604020202020204" pitchFamily="34" charset="0"/>
              <a:buChar cha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Windows Server 2019</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客户端网卡“</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Ethernet0”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的属性中，将</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IP</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地址和</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DNS</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服务器地址设置为“自动获得”，单击“确定”按钮，再查看详细信息。</a:t>
            </a:r>
          </a:p>
        </p:txBody>
      </p:sp>
    </p:spTree>
    <p:extLst>
      <p:ext uri="{BB962C8B-B14F-4D97-AF65-F5344CB8AC3E}">
        <p14:creationId xmlns:p14="http://schemas.microsoft.com/office/powerpoint/2010/main" val="72716721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fltVal val="0.5"/>
                                          </p:val>
                                        </p:tav>
                                        <p:tav tm="100000">
                                          <p:val>
                                            <p:strVal val="#ppt_x"/>
                                          </p:val>
                                        </p:tav>
                                      </p:tavLst>
                                    </p:anim>
                                    <p:anim calcmode="lin" valueType="num">
                                      <p:cBhvr>
                                        <p:cTn id="18" dur="500" fill="hold"/>
                                        <p:tgtEl>
                                          <p:spTgt spid="12"/>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childTnLst>
                          </p:cTn>
                        </p:par>
                        <p:par>
                          <p:cTn id="41" fill="hold">
                            <p:stCondLst>
                              <p:cond delay="1900"/>
                            </p:stCondLst>
                            <p:childTnLst>
                              <p:par>
                                <p:cTn id="42" presetID="22" presetClass="entr" presetSubtype="8"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par>
                          <p:cTn id="45" fill="hold">
                            <p:stCondLst>
                              <p:cond delay="2400"/>
                            </p:stCondLst>
                            <p:childTnLst>
                              <p:par>
                                <p:cTn id="46" presetID="22" presetClass="entr" presetSubtype="8"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par>
                          <p:cTn id="49" fill="hold">
                            <p:stCondLst>
                              <p:cond delay="2900"/>
                            </p:stCondLst>
                            <p:childTnLst>
                              <p:par>
                                <p:cTn id="50" presetID="22" presetClass="entr" presetSubtype="8" fill="hold"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par>
                          <p:cTn id="53" fill="hold">
                            <p:stCondLst>
                              <p:cond delay="3400"/>
                            </p:stCondLst>
                            <p:childTnLst>
                              <p:par>
                                <p:cTn id="54" presetID="53" presetClass="entr" presetSubtype="16"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250" fill="hold"/>
                                        <p:tgtEl>
                                          <p:spTgt spid="29"/>
                                        </p:tgtEl>
                                        <p:attrNameLst>
                                          <p:attrName>ppt_w</p:attrName>
                                        </p:attrNameLst>
                                      </p:cBhvr>
                                      <p:tavLst>
                                        <p:tav tm="0">
                                          <p:val>
                                            <p:fltVal val="0"/>
                                          </p:val>
                                        </p:tav>
                                        <p:tav tm="100000">
                                          <p:val>
                                            <p:strVal val="#ppt_w"/>
                                          </p:val>
                                        </p:tav>
                                      </p:tavLst>
                                    </p:anim>
                                    <p:anim calcmode="lin" valueType="num">
                                      <p:cBhvr>
                                        <p:cTn id="57" dur="250" fill="hold"/>
                                        <p:tgtEl>
                                          <p:spTgt spid="29"/>
                                        </p:tgtEl>
                                        <p:attrNameLst>
                                          <p:attrName>ppt_h</p:attrName>
                                        </p:attrNameLst>
                                      </p:cBhvr>
                                      <p:tavLst>
                                        <p:tav tm="0">
                                          <p:val>
                                            <p:fltVal val="0"/>
                                          </p:val>
                                        </p:tav>
                                        <p:tav tm="100000">
                                          <p:val>
                                            <p:strVal val="#ppt_h"/>
                                          </p:val>
                                        </p:tav>
                                      </p:tavLst>
                                    </p:anim>
                                    <p:animEffect transition="in" filter="fade">
                                      <p:cBhvr>
                                        <p:cTn id="58" dur="250"/>
                                        <p:tgtEl>
                                          <p:spTgt spid="29"/>
                                        </p:tgtEl>
                                      </p:cBhvr>
                                    </p:animEffect>
                                  </p:childTnLst>
                                </p:cTn>
                              </p:par>
                            </p:childTnLst>
                          </p:cTn>
                        </p:par>
                        <p:par>
                          <p:cTn id="59" fill="hold">
                            <p:stCondLst>
                              <p:cond delay="3650"/>
                            </p:stCondLst>
                            <p:childTnLst>
                              <p:par>
                                <p:cTn id="60" presetID="53" presetClass="entr" presetSubtype="16"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250" fill="hold"/>
                                        <p:tgtEl>
                                          <p:spTgt spid="30"/>
                                        </p:tgtEl>
                                        <p:attrNameLst>
                                          <p:attrName>ppt_w</p:attrName>
                                        </p:attrNameLst>
                                      </p:cBhvr>
                                      <p:tavLst>
                                        <p:tav tm="0">
                                          <p:val>
                                            <p:fltVal val="0"/>
                                          </p:val>
                                        </p:tav>
                                        <p:tav tm="100000">
                                          <p:val>
                                            <p:strVal val="#ppt_w"/>
                                          </p:val>
                                        </p:tav>
                                      </p:tavLst>
                                    </p:anim>
                                    <p:anim calcmode="lin" valueType="num">
                                      <p:cBhvr>
                                        <p:cTn id="63" dur="250" fill="hold"/>
                                        <p:tgtEl>
                                          <p:spTgt spid="30"/>
                                        </p:tgtEl>
                                        <p:attrNameLst>
                                          <p:attrName>ppt_h</p:attrName>
                                        </p:attrNameLst>
                                      </p:cBhvr>
                                      <p:tavLst>
                                        <p:tav tm="0">
                                          <p:val>
                                            <p:fltVal val="0"/>
                                          </p:val>
                                        </p:tav>
                                        <p:tav tm="100000">
                                          <p:val>
                                            <p:strVal val="#ppt_h"/>
                                          </p:val>
                                        </p:tav>
                                      </p:tavLst>
                                    </p:anim>
                                    <p:animEffect transition="in" filter="fade">
                                      <p:cBhvr>
                                        <p:cTn id="64" dur="250"/>
                                        <p:tgtEl>
                                          <p:spTgt spid="30"/>
                                        </p:tgtEl>
                                      </p:cBhvr>
                                    </p:animEffect>
                                  </p:childTnLst>
                                </p:cTn>
                              </p:par>
                            </p:childTnLst>
                          </p:cTn>
                        </p:par>
                        <p:par>
                          <p:cTn id="65" fill="hold">
                            <p:stCondLst>
                              <p:cond delay="3900"/>
                            </p:stCondLst>
                            <p:childTnLst>
                              <p:par>
                                <p:cTn id="66" presetID="53" presetClass="entr" presetSubtype="16"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250" fill="hold"/>
                                        <p:tgtEl>
                                          <p:spTgt spid="31"/>
                                        </p:tgtEl>
                                        <p:attrNameLst>
                                          <p:attrName>ppt_w</p:attrName>
                                        </p:attrNameLst>
                                      </p:cBhvr>
                                      <p:tavLst>
                                        <p:tav tm="0">
                                          <p:val>
                                            <p:fltVal val="0"/>
                                          </p:val>
                                        </p:tav>
                                        <p:tav tm="100000">
                                          <p:val>
                                            <p:strVal val="#ppt_w"/>
                                          </p:val>
                                        </p:tav>
                                      </p:tavLst>
                                    </p:anim>
                                    <p:anim calcmode="lin" valueType="num">
                                      <p:cBhvr>
                                        <p:cTn id="69" dur="250" fill="hold"/>
                                        <p:tgtEl>
                                          <p:spTgt spid="31"/>
                                        </p:tgtEl>
                                        <p:attrNameLst>
                                          <p:attrName>ppt_h</p:attrName>
                                        </p:attrNameLst>
                                      </p:cBhvr>
                                      <p:tavLst>
                                        <p:tav tm="0">
                                          <p:val>
                                            <p:fltVal val="0"/>
                                          </p:val>
                                        </p:tav>
                                        <p:tav tm="100000">
                                          <p:val>
                                            <p:strVal val="#ppt_h"/>
                                          </p:val>
                                        </p:tav>
                                      </p:tavLst>
                                    </p:anim>
                                    <p:animEffect transition="in" filter="fade">
                                      <p:cBhvr>
                                        <p:cTn id="70"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animBg="1"/>
      <p:bldP spid="16" grpId="0" animBg="1"/>
      <p:bldP spid="17" grpId="0" animBg="1"/>
      <p:bldP spid="29" grpId="0"/>
      <p:bldP spid="30" grpId="0"/>
      <p:bldP spid="3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3359750" y="1635647"/>
            <a:ext cx="2227630"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归纳与提高</a:t>
            </a:r>
          </a:p>
        </p:txBody>
      </p:sp>
      <p:sp>
        <p:nvSpPr>
          <p:cNvPr id="4" name="文本框 7">
            <a:extLst>
              <a:ext uri="{FF2B5EF4-FFF2-40B4-BE49-F238E27FC236}">
                <a16:creationId xmlns:a16="http://schemas.microsoft.com/office/drawing/2014/main" id="{1A2DF5DE-1279-4E03-98B7-4DB2809A78AD}"/>
              </a:ext>
            </a:extLst>
          </p:cNvPr>
          <p:cNvSpPr txBox="1">
            <a:spLocks noChangeArrowheads="1"/>
          </p:cNvSpPr>
          <p:nvPr/>
        </p:nvSpPr>
        <p:spPr bwMode="auto">
          <a:xfrm>
            <a:off x="2447764"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应用层</a:t>
            </a:r>
            <a:endParaRPr lang="zh-CN" altLang="en-US" sz="1200" dirty="0">
              <a:solidFill>
                <a:schemeClr val="tx1">
                  <a:lumMod val="65000"/>
                  <a:lumOff val="35000"/>
                </a:schemeClr>
              </a:solidFill>
            </a:endParaRPr>
          </a:p>
        </p:txBody>
      </p:sp>
      <p:sp>
        <p:nvSpPr>
          <p:cNvPr id="7" name="文本框 7">
            <a:extLst>
              <a:ext uri="{FF2B5EF4-FFF2-40B4-BE49-F238E27FC236}">
                <a16:creationId xmlns:a16="http://schemas.microsoft.com/office/drawing/2014/main" id="{9FA6FE71-B37E-49E9-A5B8-33B52647027B}"/>
              </a:ext>
            </a:extLst>
          </p:cNvPr>
          <p:cNvSpPr txBox="1">
            <a:spLocks noChangeArrowheads="1"/>
          </p:cNvSpPr>
          <p:nvPr/>
        </p:nvSpPr>
        <p:spPr bwMode="auto">
          <a:xfrm>
            <a:off x="3779910" y="2535747"/>
            <a:ext cx="158417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应用层服务结构</a:t>
            </a:r>
            <a:endParaRPr lang="zh-CN" altLang="en-US" sz="1200" dirty="0">
              <a:solidFill>
                <a:schemeClr val="tx1">
                  <a:lumMod val="65000"/>
                  <a:lumOff val="35000"/>
                </a:schemeClr>
              </a:solidFill>
            </a:endParaRPr>
          </a:p>
        </p:txBody>
      </p:sp>
      <p:sp>
        <p:nvSpPr>
          <p:cNvPr id="8" name="文本框 7">
            <a:extLst>
              <a:ext uri="{FF2B5EF4-FFF2-40B4-BE49-F238E27FC236}">
                <a16:creationId xmlns:a16="http://schemas.microsoft.com/office/drawing/2014/main" id="{FBC68219-E369-458B-BE30-B1C494A452BB}"/>
              </a:ext>
            </a:extLst>
          </p:cNvPr>
          <p:cNvSpPr txBox="1">
            <a:spLocks noChangeArrowheads="1"/>
          </p:cNvSpPr>
          <p:nvPr/>
        </p:nvSpPr>
        <p:spPr bwMode="auto">
          <a:xfrm>
            <a:off x="5652120"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传输层</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39791777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down)">
                                      <p:cBhvr>
                                        <p:cTn id="15" dur="500"/>
                                        <p:tgtEl>
                                          <p:spTgt spid="4"/>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4" grpId="0"/>
      <p:bldP spid="7"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应用层</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251520" y="980865"/>
            <a:ext cx="8604956" cy="3288062"/>
            <a:chOff x="1200150" y="1847850"/>
            <a:chExt cx="9867900" cy="1639048"/>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639048"/>
              <a:chOff x="1200150" y="1847850"/>
              <a:chExt cx="9867900" cy="1639048"/>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60066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365796" y="3380931"/>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31635" y="1923036"/>
              <a:ext cx="9604929" cy="1399848"/>
            </a:xfrm>
            <a:prstGeom prst="rect">
              <a:avLst/>
            </a:prstGeom>
            <a:noFill/>
          </p:spPr>
          <p:txBody>
            <a:bodyPr wrap="square" rtlCol="0">
              <a:spAutoFit/>
            </a:bodyPr>
            <a:lstStyle/>
            <a:p>
              <a:pPr indent="450000">
                <a:lnSpc>
                  <a:spcPct val="150000"/>
                </a:lnSpc>
              </a:pPr>
              <a:r>
                <a:rPr lang="zh-CN" altLang="en-US" sz="1500" dirty="0">
                  <a:solidFill>
                    <a:schemeClr val="tx1">
                      <a:lumMod val="85000"/>
                      <a:lumOff val="15000"/>
                    </a:schemeClr>
                  </a:solidFill>
                  <a:latin typeface="+mn-ea"/>
                </a:rPr>
                <a:t>应用层（</a:t>
              </a:r>
              <a:r>
                <a:rPr lang="en-US" altLang="zh-CN" sz="1500" dirty="0">
                  <a:solidFill>
                    <a:schemeClr val="tx1">
                      <a:lumMod val="85000"/>
                      <a:lumOff val="15000"/>
                    </a:schemeClr>
                  </a:solidFill>
                  <a:latin typeface="+mn-ea"/>
                </a:rPr>
                <a:t>Application Layer</a:t>
              </a:r>
              <a:r>
                <a:rPr lang="zh-CN" altLang="en-US" sz="1500" dirty="0">
                  <a:solidFill>
                    <a:schemeClr val="tx1">
                      <a:lumMod val="85000"/>
                      <a:lumOff val="15000"/>
                    </a:schemeClr>
                  </a:solidFill>
                  <a:latin typeface="+mn-ea"/>
                </a:rPr>
                <a:t>）：该层为用于通信的应用程序和用于消息传输的底层网络提供接口。</a:t>
              </a:r>
            </a:p>
            <a:p>
              <a:pPr indent="450000">
                <a:lnSpc>
                  <a:spcPct val="150000"/>
                </a:lnSpc>
              </a:pPr>
              <a:r>
                <a:rPr lang="zh-CN" altLang="en-US" sz="1500" dirty="0">
                  <a:solidFill>
                    <a:schemeClr val="tx1">
                      <a:lumMod val="85000"/>
                      <a:lumOff val="15000"/>
                    </a:schemeClr>
                  </a:solidFill>
                  <a:latin typeface="+mn-ea"/>
                </a:rPr>
                <a:t>网络应用是计算机网络存在的原因，而应用层正是应用层协议得以存在和网络应用得以实现的地方。整个因特网、硬件以及软件的设计和开发就是为应用层提供服务。应用层是七层</a:t>
              </a:r>
              <a:r>
                <a:rPr lang="en-US" altLang="zh-CN" sz="1500" dirty="0">
                  <a:solidFill>
                    <a:schemeClr val="tx1">
                      <a:lumMod val="85000"/>
                      <a:lumOff val="15000"/>
                    </a:schemeClr>
                  </a:solidFill>
                  <a:latin typeface="+mn-ea"/>
                </a:rPr>
                <a:t>OSI</a:t>
              </a:r>
              <a:r>
                <a:rPr lang="zh-CN" altLang="en-US" sz="1500" dirty="0">
                  <a:solidFill>
                    <a:schemeClr val="tx1">
                      <a:lumMod val="85000"/>
                      <a:lumOff val="15000"/>
                    </a:schemeClr>
                  </a:solidFill>
                  <a:latin typeface="+mn-ea"/>
                </a:rPr>
                <a:t>模型的第七层，在</a:t>
              </a:r>
              <a:r>
                <a:rPr lang="en-US" altLang="zh-CN" sz="1500" dirty="0">
                  <a:solidFill>
                    <a:schemeClr val="tx1">
                      <a:lumMod val="85000"/>
                      <a:lumOff val="15000"/>
                    </a:schemeClr>
                  </a:solidFill>
                  <a:latin typeface="+mn-ea"/>
                </a:rPr>
                <a:t>OSI</a:t>
              </a:r>
              <a:r>
                <a:rPr lang="zh-CN" altLang="en-US" sz="1500" dirty="0">
                  <a:solidFill>
                    <a:schemeClr val="tx1">
                      <a:lumMod val="85000"/>
                      <a:lumOff val="15000"/>
                    </a:schemeClr>
                  </a:solidFill>
                  <a:latin typeface="+mn-ea"/>
                </a:rPr>
                <a:t>中，大部分应用程序不涉及会话层和表示层，因此在</a:t>
              </a:r>
              <a:r>
                <a:rPr lang="en-US" altLang="zh-CN" sz="1500" dirty="0">
                  <a:solidFill>
                    <a:schemeClr val="tx1">
                      <a:lumMod val="85000"/>
                      <a:lumOff val="15000"/>
                    </a:schemeClr>
                  </a:solidFill>
                  <a:latin typeface="+mn-ea"/>
                </a:rPr>
                <a:t>TCP/IP</a:t>
              </a:r>
              <a:r>
                <a:rPr lang="zh-CN" altLang="en-US" sz="1500" dirty="0">
                  <a:solidFill>
                    <a:schemeClr val="tx1">
                      <a:lumMod val="85000"/>
                      <a:lumOff val="15000"/>
                    </a:schemeClr>
                  </a:solidFill>
                  <a:latin typeface="+mn-ea"/>
                </a:rPr>
                <a:t>参考模型中没有考虑这两层，在传输层之上就是应用层。</a:t>
              </a:r>
            </a:p>
            <a:p>
              <a:pPr indent="450000">
                <a:lnSpc>
                  <a:spcPct val="150000"/>
                </a:lnSpc>
              </a:pPr>
              <a:r>
                <a:rPr lang="zh-CN" altLang="en-US" sz="1500" dirty="0">
                  <a:solidFill>
                    <a:schemeClr val="tx1">
                      <a:lumMod val="85000"/>
                      <a:lumOff val="15000"/>
                    </a:schemeClr>
                  </a:solidFill>
                  <a:latin typeface="+mn-ea"/>
                </a:rPr>
                <a:t>应用层直接和应用程序接口并提供常见的网络应用服务，其作用是在实现多个系统应用进程相互通信的同时，完成一系列业务处理所需的服务。</a:t>
              </a:r>
            </a:p>
          </p:txBody>
        </p:sp>
      </p:grpSp>
    </p:spTree>
    <p:extLst>
      <p:ext uri="{BB962C8B-B14F-4D97-AF65-F5344CB8AC3E}">
        <p14:creationId xmlns:p14="http://schemas.microsoft.com/office/powerpoint/2010/main" val="762741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应用层服务结构</a:t>
            </a:r>
          </a:p>
        </p:txBody>
      </p:sp>
      <p:sp>
        <p:nvSpPr>
          <p:cNvPr id="19" name="矩形: 圆角 18">
            <a:extLst>
              <a:ext uri="{FF2B5EF4-FFF2-40B4-BE49-F238E27FC236}">
                <a16:creationId xmlns:a16="http://schemas.microsoft.com/office/drawing/2014/main" id="{CE48BDCB-224C-4818-B2BD-5D9AAC7C1677}"/>
              </a:ext>
            </a:extLst>
          </p:cNvPr>
          <p:cNvSpPr/>
          <p:nvPr>
            <p:custDataLst>
              <p:tags r:id="rId1"/>
            </p:custDataLst>
          </p:nvPr>
        </p:nvSpPr>
        <p:spPr>
          <a:xfrm>
            <a:off x="802444"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20" name="文本框 19">
            <a:extLst>
              <a:ext uri="{FF2B5EF4-FFF2-40B4-BE49-F238E27FC236}">
                <a16:creationId xmlns:a16="http://schemas.microsoft.com/office/drawing/2014/main" id="{DC0BCD64-4C88-434B-B85D-4414B016B277}"/>
              </a:ext>
            </a:extLst>
          </p:cNvPr>
          <p:cNvSpPr txBox="1"/>
          <p:nvPr>
            <p:custDataLst>
              <p:tags r:id="rId2"/>
            </p:custDataLst>
          </p:nvPr>
        </p:nvSpPr>
        <p:spPr>
          <a:xfrm>
            <a:off x="1006672" y="1887674"/>
            <a:ext cx="3108140" cy="2844316"/>
          </a:xfrm>
          <a:prstGeom prst="rect">
            <a:avLst/>
          </a:prstGeom>
          <a:noFill/>
        </p:spPr>
        <p:txBody>
          <a:bodyPr wrap="square" rtlCol="0">
            <a:normAutofit/>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客户端</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服务器模式（</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Client/Server, C/S</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），是计算机软件协同工作的一种模式，通常采取两层结构。服务器负责数据的管理，客户机负责完成与用户的交互任务。</a:t>
            </a:r>
          </a:p>
        </p:txBody>
      </p:sp>
      <p:sp>
        <p:nvSpPr>
          <p:cNvPr id="13" name="矩形: 圆角 12">
            <a:extLst>
              <a:ext uri="{FF2B5EF4-FFF2-40B4-BE49-F238E27FC236}">
                <a16:creationId xmlns:a16="http://schemas.microsoft.com/office/drawing/2014/main" id="{C276273E-7267-4118-964B-E7DFEBF53D93}"/>
              </a:ext>
            </a:extLst>
          </p:cNvPr>
          <p:cNvSpPr/>
          <p:nvPr>
            <p:custDataLst>
              <p:tags r:id="rId3"/>
            </p:custDataLst>
          </p:nvPr>
        </p:nvSpPr>
        <p:spPr>
          <a:xfrm>
            <a:off x="4860032"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14" name="文本框 13">
            <a:extLst>
              <a:ext uri="{FF2B5EF4-FFF2-40B4-BE49-F238E27FC236}">
                <a16:creationId xmlns:a16="http://schemas.microsoft.com/office/drawing/2014/main" id="{2E083A1C-8C81-4E9B-916E-9DAADFDA027C}"/>
              </a:ext>
            </a:extLst>
          </p:cNvPr>
          <p:cNvSpPr txBox="1"/>
          <p:nvPr>
            <p:custDataLst>
              <p:tags r:id="rId4"/>
            </p:custDataLst>
          </p:nvPr>
        </p:nvSpPr>
        <p:spPr>
          <a:xfrm>
            <a:off x="5064260" y="1657990"/>
            <a:ext cx="3108140" cy="2844316"/>
          </a:xfrm>
          <a:prstGeom prst="rect">
            <a:avLst/>
          </a:prstGeom>
          <a:noFill/>
        </p:spPr>
        <p:txBody>
          <a:bodyPr wrap="square" rtlCol="0">
            <a:normAutofit fontScale="92500"/>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浏览器</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服务器模式（</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Browser/Server</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B/S</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），是</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WEB</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兴起后的一种网络结构模式，</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WEB</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浏览器是客户端最主要的应用软件。这种模式统一了客户端，将系统功能实现的核心部分集中到服务器上，简化了系统的开发、维护和使用。</a:t>
            </a:r>
          </a:p>
        </p:txBody>
      </p:sp>
      <p:sp>
        <p:nvSpPr>
          <p:cNvPr id="7" name="矩形: 圆角 6">
            <a:extLst>
              <a:ext uri="{FF2B5EF4-FFF2-40B4-BE49-F238E27FC236}">
                <a16:creationId xmlns:a16="http://schemas.microsoft.com/office/drawing/2014/main" id="{64B741EA-A213-44FC-947B-B3A2650E427A}"/>
              </a:ext>
            </a:extLst>
          </p:cNvPr>
          <p:cNvSpPr/>
          <p:nvPr/>
        </p:nvSpPr>
        <p:spPr>
          <a:xfrm>
            <a:off x="1897295" y="1106432"/>
            <a:ext cx="1332148" cy="455044"/>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C/S</a:t>
            </a:r>
            <a:r>
              <a:rPr lang="zh-CN" altLang="en-US" b="1" dirty="0"/>
              <a:t>结构</a:t>
            </a:r>
          </a:p>
        </p:txBody>
      </p:sp>
      <p:sp>
        <p:nvSpPr>
          <p:cNvPr id="18" name="矩形: 圆角 17">
            <a:extLst>
              <a:ext uri="{FF2B5EF4-FFF2-40B4-BE49-F238E27FC236}">
                <a16:creationId xmlns:a16="http://schemas.microsoft.com/office/drawing/2014/main" id="{DF633892-4301-43BF-A182-08A8965E2E61}"/>
              </a:ext>
            </a:extLst>
          </p:cNvPr>
          <p:cNvSpPr/>
          <p:nvPr/>
        </p:nvSpPr>
        <p:spPr>
          <a:xfrm>
            <a:off x="5940152" y="1106432"/>
            <a:ext cx="1332148" cy="455044"/>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B/S</a:t>
            </a:r>
            <a:r>
              <a:rPr lang="zh-CN" altLang="en-US" b="1" dirty="0"/>
              <a:t>结构</a:t>
            </a:r>
          </a:p>
        </p:txBody>
      </p:sp>
    </p:spTree>
    <p:extLst>
      <p:ext uri="{BB962C8B-B14F-4D97-AF65-F5344CB8AC3E}">
        <p14:creationId xmlns:p14="http://schemas.microsoft.com/office/powerpoint/2010/main" val="367179526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相关知识</a:t>
            </a:r>
          </a:p>
        </p:txBody>
      </p:sp>
      <p:sp>
        <p:nvSpPr>
          <p:cNvPr id="4" name="矩形 12">
            <a:extLst>
              <a:ext uri="{FF2B5EF4-FFF2-40B4-BE49-F238E27FC236}">
                <a16:creationId xmlns:a16="http://schemas.microsoft.com/office/drawing/2014/main" id="{F0156F21-5E2B-44E2-B6EC-84BC729F6C17}"/>
              </a:ext>
            </a:extLst>
          </p:cNvPr>
          <p:cNvSpPr/>
          <p:nvPr>
            <p:custDataLst>
              <p:tags r:id="rId1"/>
            </p:custDataLst>
          </p:nvPr>
        </p:nvSpPr>
        <p:spPr>
          <a:xfrm>
            <a:off x="290801" y="1275606"/>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id="{550EE016-CBAF-4683-AB38-09CC5765F780}"/>
              </a:ext>
            </a:extLst>
          </p:cNvPr>
          <p:cNvSpPr/>
          <p:nvPr>
            <p:custDataLst>
              <p:tags r:id="rId2"/>
            </p:custDataLst>
          </p:nvPr>
        </p:nvSpPr>
        <p:spPr>
          <a:xfrm>
            <a:off x="443202" y="1428007"/>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id="{8C96DFB8-AD59-4267-B731-B842FEBD98B4}"/>
              </a:ext>
            </a:extLst>
          </p:cNvPr>
          <p:cNvSpPr txBox="1"/>
          <p:nvPr>
            <p:custDataLst>
              <p:tags r:id="rId3"/>
            </p:custDataLst>
          </p:nvPr>
        </p:nvSpPr>
        <p:spPr>
          <a:xfrm>
            <a:off x="765782" y="1529039"/>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在信息技术高度发达的今天，人们获取和传播信息的主要方式之一就是使用</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Web</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服务。</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Web</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服务已经成为人们工作、学习、娱乐和社交等活动的重要工具。对于绝大多数的普通用户而言，万维网</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(World Wide Web</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WWW)</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几乎就是</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Web</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服务的代名词。</a:t>
            </a:r>
            <a:endPar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sym typeface="+mn-ea"/>
            </a:endParaRP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id="{CDB03272-5463-4497-A625-FA89E63C8FC6}"/>
              </a:ext>
            </a:extLst>
          </p:cNvPr>
          <p:cNvSpPr/>
          <p:nvPr>
            <p:custDataLst>
              <p:tags r:id="rId4"/>
            </p:custDataLst>
          </p:nvPr>
        </p:nvSpPr>
        <p:spPr>
          <a:xfrm>
            <a:off x="4683289" y="1269821"/>
            <a:ext cx="3948779"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id="{F2658441-627F-4548-8131-DF5AF5226BF4}"/>
              </a:ext>
            </a:extLst>
          </p:cNvPr>
          <p:cNvSpPr/>
          <p:nvPr>
            <p:custDataLst>
              <p:tags r:id="rId5"/>
            </p:custDataLst>
          </p:nvPr>
        </p:nvSpPr>
        <p:spPr>
          <a:xfrm>
            <a:off x="4835689" y="1422222"/>
            <a:ext cx="3948779"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id="{D3EABFFD-51C2-4ECE-9B33-A2F0A9B0B144}"/>
              </a:ext>
            </a:extLst>
          </p:cNvPr>
          <p:cNvSpPr txBox="1"/>
          <p:nvPr>
            <p:custDataLst>
              <p:tags r:id="rId6"/>
            </p:custDataLst>
          </p:nvPr>
        </p:nvSpPr>
        <p:spPr>
          <a:xfrm>
            <a:off x="5158270" y="1523254"/>
            <a:ext cx="3484217" cy="242745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Web</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服务提供的资源多种多样，可能是简单的文本，也可能是图片、音频和视频等多媒体数据。在互联网发展的早期，人们一般是通过计算机浏览器访问</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Web</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服务的。如今随着移动互联网的迅猛发展，智能手机逐渐成为人们访问</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Web</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服务的入口。不管是浏览器还是智能手机，</a:t>
            </a:r>
            <a:r>
              <a:rPr lang="en-US" altLang="zh-CN"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Web</a:t>
            </a:r>
            <a:r>
              <a:rPr lang="zh-CN" altLang="en-US" sz="1200" spc="120" dirty="0">
                <a:ln w="3175">
                  <a:noFill/>
                  <a:prstDash val="dash"/>
                </a:ln>
                <a:solidFill>
                  <a:schemeClr val="dk1">
                    <a:lumMod val="75000"/>
                    <a:lumOff val="25000"/>
                  </a:schemeClr>
                </a:solidFill>
                <a:latin typeface="思源黑体 CN Medium" panose="020B0600000000000000" pitchFamily="34" charset="-122"/>
                <a:ea typeface="思源黑体 CN Medium" panose="020B0600000000000000" pitchFamily="34" charset="-122"/>
              </a:rPr>
              <a:t>服务的基本原理都是相同的。</a:t>
            </a:r>
          </a:p>
        </p:txBody>
      </p:sp>
    </p:spTree>
    <p:extLst>
      <p:ext uri="{BB962C8B-B14F-4D97-AF65-F5344CB8AC3E}">
        <p14:creationId xmlns:p14="http://schemas.microsoft.com/office/powerpoint/2010/main" val="215222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传输层</a:t>
            </a:r>
          </a:p>
        </p:txBody>
      </p:sp>
      <p:sp>
        <p:nvSpPr>
          <p:cNvPr id="7" name="矩形 6">
            <a:extLst>
              <a:ext uri="{FF2B5EF4-FFF2-40B4-BE49-F238E27FC236}">
                <a16:creationId xmlns:a16="http://schemas.microsoft.com/office/drawing/2014/main"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id="{9CF7D503-13D3-4302-8E1A-E10E1C73C8BC}"/>
              </a:ext>
            </a:extLst>
          </p:cNvPr>
          <p:cNvGrpSpPr/>
          <p:nvPr/>
        </p:nvGrpSpPr>
        <p:grpSpPr>
          <a:xfrm>
            <a:off x="251520" y="1160885"/>
            <a:ext cx="8604956" cy="2454981"/>
            <a:chOff x="1200150" y="1847850"/>
            <a:chExt cx="9867900" cy="1223770"/>
          </a:xfrm>
        </p:grpSpPr>
        <p:grpSp>
          <p:nvGrpSpPr>
            <p:cNvPr id="12" name="组合 11">
              <a:extLst>
                <a:ext uri="{FF2B5EF4-FFF2-40B4-BE49-F238E27FC236}">
                  <a16:creationId xmlns:a16="http://schemas.microsoft.com/office/drawing/2014/main" id="{F9F7AADF-93FE-46DC-98D3-3156EF72388E}"/>
                </a:ext>
              </a:extLst>
            </p:cNvPr>
            <p:cNvGrpSpPr/>
            <p:nvPr/>
          </p:nvGrpSpPr>
          <p:grpSpPr>
            <a:xfrm>
              <a:off x="1200150" y="1847850"/>
              <a:ext cx="9867900" cy="1223770"/>
              <a:chOff x="1200150" y="1847850"/>
              <a:chExt cx="9867900" cy="1223770"/>
            </a:xfrm>
          </p:grpSpPr>
          <p:sp>
            <p:nvSpPr>
              <p:cNvPr id="14" name="矩形: 圆角 13">
                <a:extLst>
                  <a:ext uri="{FF2B5EF4-FFF2-40B4-BE49-F238E27FC236}">
                    <a16:creationId xmlns:a16="http://schemas.microsoft.com/office/drawing/2014/main" id="{0D070223-48C4-414E-82FA-86C2CBFF3029}"/>
                  </a:ext>
                </a:extLst>
              </p:cNvPr>
              <p:cNvSpPr/>
              <p:nvPr/>
            </p:nvSpPr>
            <p:spPr>
              <a:xfrm>
                <a:off x="1200150" y="1847850"/>
                <a:ext cx="9867900" cy="122377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id="{0A688DC5-6486-492E-B9F6-6B47DDF3170C}"/>
                  </a:ext>
                </a:extLst>
              </p:cNvPr>
              <p:cNvSpPr/>
              <p:nvPr/>
            </p:nvSpPr>
            <p:spPr>
              <a:xfrm>
                <a:off x="9365796" y="2956262"/>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id="{B6ADEC3E-A88B-4DBC-B19A-E49605301076}"/>
                </a:ext>
              </a:extLst>
            </p:cNvPr>
            <p:cNvSpPr txBox="1"/>
            <p:nvPr/>
          </p:nvSpPr>
          <p:spPr>
            <a:xfrm>
              <a:off x="1352279" y="2130729"/>
              <a:ext cx="9604929" cy="709448"/>
            </a:xfrm>
            <a:prstGeom prst="rect">
              <a:avLst/>
            </a:prstGeom>
            <a:noFill/>
          </p:spPr>
          <p:txBody>
            <a:bodyPr wrap="square" rtlCol="0">
              <a:spAutoFit/>
            </a:bodyPr>
            <a:lstStyle/>
            <a:p>
              <a:pPr indent="450000">
                <a:lnSpc>
                  <a:spcPct val="150000"/>
                </a:lnSpc>
              </a:pPr>
              <a:r>
                <a:rPr lang="en-US" altLang="zh-CN" sz="1500" dirty="0">
                  <a:solidFill>
                    <a:schemeClr val="tx1">
                      <a:lumMod val="85000"/>
                      <a:lumOff val="15000"/>
                    </a:schemeClr>
                  </a:solidFill>
                  <a:latin typeface="+mn-ea"/>
                </a:rPr>
                <a:t>TCP/IP </a:t>
              </a:r>
              <a:r>
                <a:rPr lang="zh-CN" altLang="en-US" sz="1500" dirty="0">
                  <a:solidFill>
                    <a:schemeClr val="tx1">
                      <a:lumMod val="85000"/>
                      <a:lumOff val="15000"/>
                    </a:schemeClr>
                  </a:solidFill>
                  <a:latin typeface="+mn-ea"/>
                </a:rPr>
                <a:t>协议簇中的传输层位于应用层和网络层之间。它为应用层提供服务，并接收来自网络层的服务。传输层是客户程序和服务器程序之间的联络人，是一个进程到进程的连接，一个进程在本地主机，另一个在远程主机，使用逻辑连接通信。传输层是</a:t>
              </a:r>
              <a:r>
                <a:rPr lang="en-US" altLang="zh-CN" sz="1500" dirty="0">
                  <a:solidFill>
                    <a:schemeClr val="tx1">
                      <a:lumMod val="85000"/>
                      <a:lumOff val="15000"/>
                    </a:schemeClr>
                  </a:solidFill>
                  <a:latin typeface="+mn-ea"/>
                </a:rPr>
                <a:t>TCP/IP</a:t>
              </a:r>
              <a:r>
                <a:rPr lang="zh-CN" altLang="en-US" sz="1500" dirty="0">
                  <a:solidFill>
                    <a:schemeClr val="tx1">
                      <a:lumMod val="85000"/>
                      <a:lumOff val="15000"/>
                    </a:schemeClr>
                  </a:solidFill>
                  <a:latin typeface="+mn-ea"/>
                </a:rPr>
                <a:t>协议簇中的核心，它是因特网上从一点到另一个点传输数据的端到端逻辑传输媒介。</a:t>
              </a:r>
            </a:p>
          </p:txBody>
        </p:sp>
      </p:grpSp>
    </p:spTree>
    <p:extLst>
      <p:ext uri="{BB962C8B-B14F-4D97-AF65-F5344CB8AC3E}">
        <p14:creationId xmlns:p14="http://schemas.microsoft.com/office/powerpoint/2010/main" val="219647625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）传输层功能</a:t>
            </a:r>
          </a:p>
        </p:txBody>
      </p:sp>
      <p:pic>
        <p:nvPicPr>
          <p:cNvPr id="10" name="图片 9">
            <a:extLst>
              <a:ext uri="{FF2B5EF4-FFF2-40B4-BE49-F238E27FC236}">
                <a16:creationId xmlns:a16="http://schemas.microsoft.com/office/drawing/2014/main" id="{63AAD84B-0388-461E-9A09-CD4C32FE5CBC}"/>
              </a:ext>
            </a:extLst>
          </p:cNvPr>
          <p:cNvPicPr/>
          <p:nvPr/>
        </p:nvPicPr>
        <p:blipFill>
          <a:blip r:embed="rId2">
            <a:extLst>
              <a:ext uri="{28A0092B-C50C-407E-A947-70E740481C1C}">
                <a14:useLocalDpi xmlns:a14="http://schemas.microsoft.com/office/drawing/2010/main" val="0"/>
              </a:ext>
            </a:extLst>
          </a:blip>
          <a:srcRect/>
          <a:stretch>
            <a:fillRect/>
          </a:stretch>
        </p:blipFill>
        <p:spPr>
          <a:xfrm>
            <a:off x="2210051" y="1371719"/>
            <a:ext cx="4723897" cy="2864775"/>
          </a:xfrm>
          <a:prstGeom prst="rect">
            <a:avLst/>
          </a:prstGeom>
          <a:noFill/>
          <a:ln>
            <a:noFill/>
          </a:ln>
        </p:spPr>
      </p:pic>
    </p:spTree>
    <p:extLst>
      <p:ext uri="{BB962C8B-B14F-4D97-AF65-F5344CB8AC3E}">
        <p14:creationId xmlns:p14="http://schemas.microsoft.com/office/powerpoint/2010/main" val="360882850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）传输层功能</a:t>
            </a:r>
          </a:p>
        </p:txBody>
      </p:sp>
      <p:grpSp>
        <p:nvGrpSpPr>
          <p:cNvPr id="10" name="Group 4">
            <a:extLst>
              <a:ext uri="{FF2B5EF4-FFF2-40B4-BE49-F238E27FC236}">
                <a16:creationId xmlns:a16="http://schemas.microsoft.com/office/drawing/2014/main" id="{D3E8F0C4-A5BF-4C62-BF3A-3FEAB13418BD}"/>
              </a:ext>
            </a:extLst>
          </p:cNvPr>
          <p:cNvGrpSpPr>
            <a:grpSpLocks noChangeAspect="1"/>
          </p:cNvGrpSpPr>
          <p:nvPr>
            <p:custDataLst>
              <p:tags r:id="rId1"/>
            </p:custDataLst>
          </p:nvPr>
        </p:nvGrpSpPr>
        <p:grpSpPr bwMode="auto">
          <a:xfrm>
            <a:off x="900006" y="1343260"/>
            <a:ext cx="369950" cy="344814"/>
            <a:chOff x="911" y="1810"/>
            <a:chExt cx="574" cy="535"/>
          </a:xfrm>
          <a:solidFill>
            <a:schemeClr val="accent1"/>
          </a:solidFill>
        </p:grpSpPr>
        <p:sp>
          <p:nvSpPr>
            <p:cNvPr id="16" name="Freeform 5">
              <a:extLst>
                <a:ext uri="{FF2B5EF4-FFF2-40B4-BE49-F238E27FC236}">
                  <a16:creationId xmlns:a16="http://schemas.microsoft.com/office/drawing/2014/main" id="{8C30112B-FCB1-4C12-AE09-5B26B9DB3BC3}"/>
                </a:ext>
              </a:extLst>
            </p:cNvPr>
            <p:cNvSpPr>
              <a:spLocks noEditPoints="1"/>
            </p:cNvSpPr>
            <p:nvPr>
              <p:custDataLst>
                <p:tags r:id="rId19"/>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17" name="Freeform 6">
              <a:extLst>
                <a:ext uri="{FF2B5EF4-FFF2-40B4-BE49-F238E27FC236}">
                  <a16:creationId xmlns:a16="http://schemas.microsoft.com/office/drawing/2014/main" id="{2E4F59BF-FB7F-444A-A3C5-22DB7962DA98}"/>
                </a:ext>
              </a:extLst>
            </p:cNvPr>
            <p:cNvSpPr/>
            <p:nvPr>
              <p:custDataLst>
                <p:tags r:id="rId20"/>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18" name="Freeform 7">
              <a:extLst>
                <a:ext uri="{FF2B5EF4-FFF2-40B4-BE49-F238E27FC236}">
                  <a16:creationId xmlns:a16="http://schemas.microsoft.com/office/drawing/2014/main" id="{BBD10548-CD2B-4639-B2DB-9AE248E74284}"/>
                </a:ext>
              </a:extLst>
            </p:cNvPr>
            <p:cNvSpPr/>
            <p:nvPr>
              <p:custDataLst>
                <p:tags r:id="rId21"/>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19" name="Group 4">
            <a:extLst>
              <a:ext uri="{FF2B5EF4-FFF2-40B4-BE49-F238E27FC236}">
                <a16:creationId xmlns:a16="http://schemas.microsoft.com/office/drawing/2014/main" id="{788C2C5E-2DAD-4B85-9682-E681B3F89BCE}"/>
              </a:ext>
            </a:extLst>
          </p:cNvPr>
          <p:cNvGrpSpPr>
            <a:grpSpLocks noChangeAspect="1"/>
          </p:cNvGrpSpPr>
          <p:nvPr>
            <p:custDataLst>
              <p:tags r:id="rId2"/>
            </p:custDataLst>
          </p:nvPr>
        </p:nvGrpSpPr>
        <p:grpSpPr bwMode="auto">
          <a:xfrm>
            <a:off x="900006" y="3168083"/>
            <a:ext cx="369950" cy="344814"/>
            <a:chOff x="911" y="1810"/>
            <a:chExt cx="574" cy="535"/>
          </a:xfrm>
          <a:solidFill>
            <a:schemeClr val="accent2"/>
          </a:solidFill>
        </p:grpSpPr>
        <p:sp>
          <p:nvSpPr>
            <p:cNvPr id="20" name="Freeform 5">
              <a:extLst>
                <a:ext uri="{FF2B5EF4-FFF2-40B4-BE49-F238E27FC236}">
                  <a16:creationId xmlns:a16="http://schemas.microsoft.com/office/drawing/2014/main" id="{62F0CA7F-1769-4D78-AEE6-DAD7B9348FB1}"/>
                </a:ext>
              </a:extLst>
            </p:cNvPr>
            <p:cNvSpPr>
              <a:spLocks noEditPoints="1"/>
            </p:cNvSpPr>
            <p:nvPr>
              <p:custDataLst>
                <p:tags r:id="rId16"/>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1" name="Freeform 6">
              <a:extLst>
                <a:ext uri="{FF2B5EF4-FFF2-40B4-BE49-F238E27FC236}">
                  <a16:creationId xmlns:a16="http://schemas.microsoft.com/office/drawing/2014/main" id="{A5D299AA-600B-473C-9B8D-9695A169E182}"/>
                </a:ext>
              </a:extLst>
            </p:cNvPr>
            <p:cNvSpPr/>
            <p:nvPr>
              <p:custDataLst>
                <p:tags r:id="rId17"/>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2" name="Freeform 7">
              <a:extLst>
                <a:ext uri="{FF2B5EF4-FFF2-40B4-BE49-F238E27FC236}">
                  <a16:creationId xmlns:a16="http://schemas.microsoft.com/office/drawing/2014/main" id="{A537D266-1056-474D-91BC-A33373165500}"/>
                </a:ext>
              </a:extLst>
            </p:cNvPr>
            <p:cNvSpPr/>
            <p:nvPr>
              <p:custDataLst>
                <p:tags r:id="rId18"/>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23" name="Group 4">
            <a:extLst>
              <a:ext uri="{FF2B5EF4-FFF2-40B4-BE49-F238E27FC236}">
                <a16:creationId xmlns:a16="http://schemas.microsoft.com/office/drawing/2014/main" id="{82B90A22-2FAD-4E6F-92D8-DB1F7542A8B8}"/>
              </a:ext>
            </a:extLst>
          </p:cNvPr>
          <p:cNvGrpSpPr>
            <a:grpSpLocks noChangeAspect="1"/>
          </p:cNvGrpSpPr>
          <p:nvPr>
            <p:custDataLst>
              <p:tags r:id="rId3"/>
            </p:custDataLst>
          </p:nvPr>
        </p:nvGrpSpPr>
        <p:grpSpPr bwMode="auto">
          <a:xfrm>
            <a:off x="900006" y="4080494"/>
            <a:ext cx="369950" cy="344814"/>
            <a:chOff x="911" y="1810"/>
            <a:chExt cx="574" cy="535"/>
          </a:xfrm>
          <a:solidFill>
            <a:schemeClr val="accent3"/>
          </a:solidFill>
        </p:grpSpPr>
        <p:sp>
          <p:nvSpPr>
            <p:cNvPr id="24" name="Freeform 5">
              <a:extLst>
                <a:ext uri="{FF2B5EF4-FFF2-40B4-BE49-F238E27FC236}">
                  <a16:creationId xmlns:a16="http://schemas.microsoft.com/office/drawing/2014/main" id="{65F4CF3C-E883-4BE4-926C-F34E79E06F11}"/>
                </a:ext>
              </a:extLst>
            </p:cNvPr>
            <p:cNvSpPr>
              <a:spLocks noEditPoints="1"/>
            </p:cNvSpPr>
            <p:nvPr>
              <p:custDataLst>
                <p:tags r:id="rId13"/>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5" name="Freeform 6">
              <a:extLst>
                <a:ext uri="{FF2B5EF4-FFF2-40B4-BE49-F238E27FC236}">
                  <a16:creationId xmlns:a16="http://schemas.microsoft.com/office/drawing/2014/main" id="{AD9438CD-C5C0-420D-9339-D1C463F5091E}"/>
                </a:ext>
              </a:extLst>
            </p:cNvPr>
            <p:cNvSpPr/>
            <p:nvPr>
              <p:custDataLst>
                <p:tags r:id="rId14"/>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6" name="Freeform 7">
              <a:extLst>
                <a:ext uri="{FF2B5EF4-FFF2-40B4-BE49-F238E27FC236}">
                  <a16:creationId xmlns:a16="http://schemas.microsoft.com/office/drawing/2014/main" id="{B30832FB-9146-4CE8-8F96-99082A9463BA}"/>
                </a:ext>
              </a:extLst>
            </p:cNvPr>
            <p:cNvSpPr/>
            <p:nvPr>
              <p:custDataLst>
                <p:tags r:id="rId15"/>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1" name="TextBox 21">
            <a:extLst>
              <a:ext uri="{FF2B5EF4-FFF2-40B4-BE49-F238E27FC236}">
                <a16:creationId xmlns:a16="http://schemas.microsoft.com/office/drawing/2014/main" id="{A2B9B916-B11C-438C-8429-5EB911321D1D}"/>
              </a:ext>
            </a:extLst>
          </p:cNvPr>
          <p:cNvSpPr txBox="1"/>
          <p:nvPr>
            <p:custDataLst>
              <p:tags r:id="rId4"/>
            </p:custDataLst>
          </p:nvPr>
        </p:nvSpPr>
        <p:spPr>
          <a:xfrm>
            <a:off x="1400956" y="1101346"/>
            <a:ext cx="4856826" cy="872402"/>
          </a:xfrm>
          <a:prstGeom prst="rect">
            <a:avLst/>
          </a:prstGeom>
          <a:noFill/>
        </p:spPr>
        <p:txBody>
          <a:bodyPr wrap="square" rtlCol="0" anchor="ctr">
            <a:normAutofit/>
          </a:bodyPr>
          <a:lstStyle/>
          <a:p>
            <a:pPr marL="0" lvl="0" indent="0" algn="l">
              <a:lnSpc>
                <a:spcPct val="12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传输层只在两端（发送端和接收端）存在，因此传输层的功能和实现与当前使用的网络无关，传输层也不管理或干涉数据在网络中传输的路径和过程。</a:t>
            </a:r>
            <a:endParaRPr lang="zh-CN" altLang="en-US" sz="1200" spc="12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32" name="TextBox 21">
            <a:extLst>
              <a:ext uri="{FF2B5EF4-FFF2-40B4-BE49-F238E27FC236}">
                <a16:creationId xmlns:a16="http://schemas.microsoft.com/office/drawing/2014/main" id="{386EBC59-8382-4B30-BAD9-029AC767E3F8}"/>
              </a:ext>
            </a:extLst>
          </p:cNvPr>
          <p:cNvSpPr txBox="1"/>
          <p:nvPr>
            <p:custDataLst>
              <p:tags r:id="rId5"/>
            </p:custDataLst>
          </p:nvPr>
        </p:nvSpPr>
        <p:spPr>
          <a:xfrm>
            <a:off x="1389567" y="3004128"/>
            <a:ext cx="4832211" cy="722352"/>
          </a:xfrm>
          <a:prstGeom prst="rect">
            <a:avLst/>
          </a:prstGeom>
          <a:noFill/>
        </p:spPr>
        <p:txBody>
          <a:bodyPr wrap="square" rtlCol="0" anchor="ctr">
            <a:normAutofit/>
          </a:bodyPr>
          <a:lstStyle/>
          <a:p>
            <a:pPr marL="0" lvl="0" indent="0" algn="l">
              <a:lnSpc>
                <a:spcPct val="10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传输层提供端到端的错误恢复与流量控制，能对网络层出现的丢包、乱序或重复等问题作出反应。</a:t>
            </a:r>
            <a:endParaRPr lang="zh-CN" altLang="en-US" sz="1200" spc="8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33" name="TextBox 21">
            <a:extLst>
              <a:ext uri="{FF2B5EF4-FFF2-40B4-BE49-F238E27FC236}">
                <a16:creationId xmlns:a16="http://schemas.microsoft.com/office/drawing/2014/main" id="{4A40BCD2-19EA-440E-94D6-ECBE331BBF0A}"/>
              </a:ext>
            </a:extLst>
          </p:cNvPr>
          <p:cNvSpPr txBox="1"/>
          <p:nvPr>
            <p:custDataLst>
              <p:tags r:id="rId6"/>
            </p:custDataLst>
          </p:nvPr>
        </p:nvSpPr>
        <p:spPr>
          <a:xfrm>
            <a:off x="1387832" y="3865622"/>
            <a:ext cx="4868215" cy="722352"/>
          </a:xfrm>
          <a:prstGeom prst="rect">
            <a:avLst/>
          </a:prstGeom>
          <a:noFill/>
        </p:spPr>
        <p:txBody>
          <a:bodyPr wrap="square" rtlCol="0" anchor="ctr">
            <a:noAutofit/>
          </a:bodyPr>
          <a:lstStyle/>
          <a:p>
            <a:pPr marL="0" lvl="0" indent="0" algn="l">
              <a:lnSpc>
                <a:spcPct val="10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提供数据分段功能，从而便于丢包重传并减少网络阻塞的概率。当上层的协议数据包的长度超过传输层所能承载的最大数据传输单元时，要提供必要的分段功能，在接收方的对等层还要提供合并分段的功能。</a:t>
            </a:r>
            <a:endParaRPr lang="zh-CN" altLang="en-US" sz="1200" spc="8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grpSp>
        <p:nvGrpSpPr>
          <p:cNvPr id="35" name="Group 4">
            <a:extLst>
              <a:ext uri="{FF2B5EF4-FFF2-40B4-BE49-F238E27FC236}">
                <a16:creationId xmlns:a16="http://schemas.microsoft.com/office/drawing/2014/main" id="{46DD7C30-21AE-4891-98A4-9737101A8479}"/>
              </a:ext>
            </a:extLst>
          </p:cNvPr>
          <p:cNvGrpSpPr>
            <a:grpSpLocks noChangeAspect="1"/>
          </p:cNvGrpSpPr>
          <p:nvPr>
            <p:custDataLst>
              <p:tags r:id="rId7"/>
            </p:custDataLst>
          </p:nvPr>
        </p:nvGrpSpPr>
        <p:grpSpPr bwMode="auto">
          <a:xfrm>
            <a:off x="899592" y="2255672"/>
            <a:ext cx="369950" cy="344814"/>
            <a:chOff x="911" y="1810"/>
            <a:chExt cx="574" cy="535"/>
          </a:xfrm>
          <a:solidFill>
            <a:schemeClr val="accent1"/>
          </a:solidFill>
        </p:grpSpPr>
        <p:sp>
          <p:nvSpPr>
            <p:cNvPr id="36" name="Freeform 5">
              <a:extLst>
                <a:ext uri="{FF2B5EF4-FFF2-40B4-BE49-F238E27FC236}">
                  <a16:creationId xmlns:a16="http://schemas.microsoft.com/office/drawing/2014/main" id="{BED7DBB9-68E5-4229-AB92-56F2F090E43D}"/>
                </a:ext>
              </a:extLst>
            </p:cNvPr>
            <p:cNvSpPr>
              <a:spLocks noEditPoints="1"/>
            </p:cNvSpPr>
            <p:nvPr>
              <p:custDataLst>
                <p:tags r:id="rId10"/>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7" name="Freeform 6">
              <a:extLst>
                <a:ext uri="{FF2B5EF4-FFF2-40B4-BE49-F238E27FC236}">
                  <a16:creationId xmlns:a16="http://schemas.microsoft.com/office/drawing/2014/main" id="{4290CFBF-36D9-409D-B9AD-A75A56C231E2}"/>
                </a:ext>
              </a:extLst>
            </p:cNvPr>
            <p:cNvSpPr/>
            <p:nvPr>
              <p:custDataLst>
                <p:tags r:id="rId11"/>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8" name="Freeform 7">
              <a:extLst>
                <a:ext uri="{FF2B5EF4-FFF2-40B4-BE49-F238E27FC236}">
                  <a16:creationId xmlns:a16="http://schemas.microsoft.com/office/drawing/2014/main" id="{B8FBD8FF-B829-4DDD-953E-20B245A5A6D5}"/>
                </a:ext>
              </a:extLst>
            </p:cNvPr>
            <p:cNvSpPr/>
            <p:nvPr>
              <p:custDataLst>
                <p:tags r:id="rId12"/>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9" name="TextBox 21">
            <a:extLst>
              <a:ext uri="{FF2B5EF4-FFF2-40B4-BE49-F238E27FC236}">
                <a16:creationId xmlns:a16="http://schemas.microsoft.com/office/drawing/2014/main" id="{B014DAB8-0ED3-41EF-8F7C-A97ECCE2DDBE}"/>
              </a:ext>
            </a:extLst>
          </p:cNvPr>
          <p:cNvSpPr txBox="1"/>
          <p:nvPr>
            <p:custDataLst>
              <p:tags r:id="rId8"/>
            </p:custDataLst>
          </p:nvPr>
        </p:nvSpPr>
        <p:spPr>
          <a:xfrm>
            <a:off x="1389567" y="2087674"/>
            <a:ext cx="4868215" cy="730438"/>
          </a:xfrm>
          <a:prstGeom prst="rect">
            <a:avLst/>
          </a:prstGeom>
          <a:noFill/>
        </p:spPr>
        <p:txBody>
          <a:bodyPr wrap="square" rtlCol="0" anchor="ctr">
            <a:normAutofit/>
          </a:bodyPr>
          <a:lstStyle/>
          <a:p>
            <a:pPr marL="0" lvl="0" indent="0" algn="l">
              <a:lnSpc>
                <a:spcPct val="120000"/>
              </a:lnSpc>
              <a:spcBef>
                <a:spcPts val="0"/>
              </a:spcBef>
              <a:spcAft>
                <a:spcPts val="800"/>
              </a:spcAft>
              <a:buSzPct val="100000"/>
              <a:buNone/>
            </a:pPr>
            <a:r>
              <a:rPr lang="zh-CN" altLang="en-US" sz="1200" dirty="0">
                <a:latin typeface="思源黑体 CN Medium" panose="020B0600000000000000" pitchFamily="34" charset="-122"/>
                <a:ea typeface="思源黑体 CN Medium" panose="020B0600000000000000" pitchFamily="34" charset="-122"/>
                <a:sym typeface="+mn-ea"/>
              </a:rPr>
              <a:t>传输层负责操作系统各进程和通信子网之间的接口，即通过传输层将操作系统的不同进程在通信子网中传输的数据加以区分，从而保证在接收端接收的数据能正确地发送到各进程。</a:t>
            </a:r>
            <a:endParaRPr lang="zh-CN" altLang="en-US" sz="1200" spc="120" dirty="0">
              <a:solidFill>
                <a:schemeClr val="dk1">
                  <a:lumMod val="75000"/>
                  <a:lumOff val="25000"/>
                </a:schemeClr>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
        <p:nvSpPr>
          <p:cNvPr id="40" name="椭圆 39">
            <a:extLst>
              <a:ext uri="{FF2B5EF4-FFF2-40B4-BE49-F238E27FC236}">
                <a16:creationId xmlns:a16="http://schemas.microsoft.com/office/drawing/2014/main" id="{07C48EF2-925D-437F-B208-769861751DCC}"/>
              </a:ext>
            </a:extLst>
          </p:cNvPr>
          <p:cNvSpPr/>
          <p:nvPr/>
        </p:nvSpPr>
        <p:spPr>
          <a:xfrm>
            <a:off x="6507306" y="1608901"/>
            <a:ext cx="2329346" cy="23293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itle 6">
            <a:extLst>
              <a:ext uri="{FF2B5EF4-FFF2-40B4-BE49-F238E27FC236}">
                <a16:creationId xmlns:a16="http://schemas.microsoft.com/office/drawing/2014/main" id="{D23D0459-F627-45A5-8509-777A3C25DF5E}"/>
              </a:ext>
            </a:extLst>
          </p:cNvPr>
          <p:cNvSpPr txBox="1"/>
          <p:nvPr>
            <p:custDataLst>
              <p:tags r:id="rId9"/>
            </p:custDataLst>
          </p:nvPr>
        </p:nvSpPr>
        <p:spPr>
          <a:xfrm>
            <a:off x="6767053" y="2386421"/>
            <a:ext cx="1809852" cy="77430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ctr" fontAlgn="auto">
              <a:lnSpc>
                <a:spcPct val="120000"/>
              </a:lnSpc>
              <a:spcBef>
                <a:spcPts val="0"/>
              </a:spcBef>
              <a:spcAft>
                <a:spcPts val="800"/>
              </a:spcAft>
              <a:buSzPct val="100000"/>
              <a:buNone/>
            </a:pPr>
            <a:r>
              <a:rPr lang="zh-CN" altLang="en-US"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rPr>
              <a:t>功能和特点</a:t>
            </a:r>
          </a:p>
        </p:txBody>
      </p:sp>
    </p:spTree>
    <p:extLst>
      <p:ext uri="{BB962C8B-B14F-4D97-AF65-F5344CB8AC3E}">
        <p14:creationId xmlns:p14="http://schemas.microsoft.com/office/powerpoint/2010/main" val="29056753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）进程到进程通信</a:t>
            </a:r>
          </a:p>
        </p:txBody>
      </p:sp>
      <p:pic>
        <p:nvPicPr>
          <p:cNvPr id="27" name="图片 26">
            <a:extLst>
              <a:ext uri="{FF2B5EF4-FFF2-40B4-BE49-F238E27FC236}">
                <a16:creationId xmlns:a16="http://schemas.microsoft.com/office/drawing/2014/main" id="{D282392F-BF37-44F2-A99A-1FC13A0F015D}"/>
              </a:ext>
            </a:extLst>
          </p:cNvPr>
          <p:cNvPicPr/>
          <p:nvPr/>
        </p:nvPicPr>
        <p:blipFill>
          <a:blip r:embed="rId2">
            <a:extLst>
              <a:ext uri="{28A0092B-C50C-407E-A947-70E740481C1C}">
                <a14:useLocalDpi xmlns:a14="http://schemas.microsoft.com/office/drawing/2010/main" val="0"/>
              </a:ext>
            </a:extLst>
          </a:blip>
          <a:srcRect/>
          <a:stretch>
            <a:fillRect/>
          </a:stretch>
        </p:blipFill>
        <p:spPr>
          <a:xfrm>
            <a:off x="1854470" y="1419622"/>
            <a:ext cx="5435059" cy="3197624"/>
          </a:xfrm>
          <a:prstGeom prst="rect">
            <a:avLst/>
          </a:prstGeom>
          <a:noFill/>
          <a:ln>
            <a:noFill/>
          </a:ln>
        </p:spPr>
      </p:pic>
    </p:spTree>
    <p:extLst>
      <p:ext uri="{BB962C8B-B14F-4D97-AF65-F5344CB8AC3E}">
        <p14:creationId xmlns:p14="http://schemas.microsoft.com/office/powerpoint/2010/main" val="8543020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a:t>
            </a:r>
            <a:r>
              <a:rPr lang="zh-CN" altLang="en-US" sz="1600" dirty="0">
                <a:solidFill>
                  <a:schemeClr val="accent1"/>
                </a:solidFill>
                <a:ea typeface="微软雅黑" panose="020B0503020204020204" pitchFamily="34" charset="-122"/>
              </a:rPr>
              <a:t>）传输层端口</a:t>
            </a:r>
          </a:p>
        </p:txBody>
      </p:sp>
      <p:sp>
        <p:nvSpPr>
          <p:cNvPr id="5" name="矩形: 圆角 4">
            <a:extLst>
              <a:ext uri="{FF2B5EF4-FFF2-40B4-BE49-F238E27FC236}">
                <a16:creationId xmlns:a16="http://schemas.microsoft.com/office/drawing/2014/main" id="{6F7B671D-74B7-48C1-A43A-29F92F5B66FC}"/>
              </a:ext>
            </a:extLst>
          </p:cNvPr>
          <p:cNvSpPr/>
          <p:nvPr>
            <p:custDataLst>
              <p:tags r:id="rId1"/>
            </p:custDataLst>
          </p:nvPr>
        </p:nvSpPr>
        <p:spPr>
          <a:xfrm>
            <a:off x="802444"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6" name="文本框 5">
            <a:extLst>
              <a:ext uri="{FF2B5EF4-FFF2-40B4-BE49-F238E27FC236}">
                <a16:creationId xmlns:a16="http://schemas.microsoft.com/office/drawing/2014/main" id="{1E052F23-99D8-4FE8-B2BE-91FA869C906D}"/>
              </a:ext>
            </a:extLst>
          </p:cNvPr>
          <p:cNvSpPr txBox="1"/>
          <p:nvPr>
            <p:custDataLst>
              <p:tags r:id="rId2"/>
            </p:custDataLst>
          </p:nvPr>
        </p:nvSpPr>
        <p:spPr>
          <a:xfrm>
            <a:off x="1006672" y="1657990"/>
            <a:ext cx="3108140" cy="2844316"/>
          </a:xfrm>
          <a:prstGeom prst="rect">
            <a:avLst/>
          </a:prstGeom>
          <a:noFill/>
        </p:spPr>
        <p:txBody>
          <a:bodyPr wrap="square" rtlCol="0">
            <a:normAutofit lnSpcReduction="10000"/>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客户程序用端口号定义它自己，这称为临时端口号，是随机产生的。临时这个词表示短期的，它之所以被使用是因为客户的生命周期通常很短。为了客户</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服务器程序能正常工作，临时端口号推荐值为大于</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1023</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p>
        </p:txBody>
      </p:sp>
      <p:sp>
        <p:nvSpPr>
          <p:cNvPr id="7" name="矩形: 圆角 6">
            <a:extLst>
              <a:ext uri="{FF2B5EF4-FFF2-40B4-BE49-F238E27FC236}">
                <a16:creationId xmlns:a16="http://schemas.microsoft.com/office/drawing/2014/main" id="{FC7DD312-6768-473F-AC34-5F0348CCBB8B}"/>
              </a:ext>
            </a:extLst>
          </p:cNvPr>
          <p:cNvSpPr/>
          <p:nvPr/>
        </p:nvSpPr>
        <p:spPr>
          <a:xfrm>
            <a:off x="2176717" y="1013736"/>
            <a:ext cx="640435" cy="640435"/>
          </a:xfrm>
          <a:prstGeom prst="roundRect">
            <a:avLst/>
          </a:prstGeom>
          <a:solidFill>
            <a:srgbClr val="1C608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55E70879-85E5-44BD-88A0-19458F58E58F}"/>
              </a:ext>
            </a:extLst>
          </p:cNvPr>
          <p:cNvSpPr/>
          <p:nvPr>
            <p:custDataLst>
              <p:tags r:id="rId3"/>
            </p:custDataLst>
          </p:nvPr>
        </p:nvSpPr>
        <p:spPr>
          <a:xfrm>
            <a:off x="4860032"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9" name="文本框 8">
            <a:extLst>
              <a:ext uri="{FF2B5EF4-FFF2-40B4-BE49-F238E27FC236}">
                <a16:creationId xmlns:a16="http://schemas.microsoft.com/office/drawing/2014/main" id="{E38156B3-6C5E-4F43-A0A2-7E49B1A2BFE4}"/>
              </a:ext>
            </a:extLst>
          </p:cNvPr>
          <p:cNvSpPr txBox="1"/>
          <p:nvPr>
            <p:custDataLst>
              <p:tags r:id="rId4"/>
            </p:custDataLst>
          </p:nvPr>
        </p:nvSpPr>
        <p:spPr>
          <a:xfrm>
            <a:off x="5064260" y="1657990"/>
            <a:ext cx="3108140" cy="2844316"/>
          </a:xfrm>
          <a:prstGeom prst="rect">
            <a:avLst/>
          </a:prstGeom>
          <a:noFill/>
        </p:spPr>
        <p:txBody>
          <a:bodyPr wrap="square" rtlCol="0">
            <a:normAutofit fontScale="92500"/>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服务器进程必须使用一个端口号定义它自己，但是，这个端口号不能随机选择。如果服务器站点的计算机运行一个服务器进程，并随机分配一个数字作为端口号，那么在客户站点的进程想访问该服务器并使用其服务时，将不知道此端口号。</a:t>
            </a:r>
          </a:p>
        </p:txBody>
      </p:sp>
      <p:grpSp>
        <p:nvGrpSpPr>
          <p:cNvPr id="10" name="组合 9">
            <a:extLst>
              <a:ext uri="{FF2B5EF4-FFF2-40B4-BE49-F238E27FC236}">
                <a16:creationId xmlns:a16="http://schemas.microsoft.com/office/drawing/2014/main" id="{5D2D7EF5-8A08-4858-A879-7C0995661B97}"/>
              </a:ext>
            </a:extLst>
          </p:cNvPr>
          <p:cNvGrpSpPr/>
          <p:nvPr/>
        </p:nvGrpSpPr>
        <p:grpSpPr>
          <a:xfrm>
            <a:off x="6298112" y="983080"/>
            <a:ext cx="640435" cy="640435"/>
            <a:chOff x="5659756" y="672052"/>
            <a:chExt cx="640435" cy="640435"/>
          </a:xfrm>
        </p:grpSpPr>
        <p:sp>
          <p:nvSpPr>
            <p:cNvPr id="11" name="矩形: 圆角 10">
              <a:extLst>
                <a:ext uri="{FF2B5EF4-FFF2-40B4-BE49-F238E27FC236}">
                  <a16:creationId xmlns:a16="http://schemas.microsoft.com/office/drawing/2014/main" id="{46F479C9-F373-440A-BB58-3BC5E0935064}"/>
                </a:ext>
              </a:extLst>
            </p:cNvPr>
            <p:cNvSpPr/>
            <p:nvPr/>
          </p:nvSpPr>
          <p:spPr>
            <a:xfrm>
              <a:off x="5659756" y="672052"/>
              <a:ext cx="640435" cy="640435"/>
            </a:xfrm>
            <a:prstGeom prst="roundRect">
              <a:avLst/>
            </a:prstGeom>
            <a:solidFill>
              <a:srgbClr val="1C608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a:extLst>
                <a:ext uri="{FF2B5EF4-FFF2-40B4-BE49-F238E27FC236}">
                  <a16:creationId xmlns:a16="http://schemas.microsoft.com/office/drawing/2014/main" id="{DCE24C86-2C90-4B8F-8893-035FF17E7CB7}"/>
                </a:ext>
              </a:extLst>
            </p:cNvPr>
            <p:cNvSpPr>
              <a:spLocks/>
            </p:cNvSpPr>
            <p:nvPr/>
          </p:nvSpPr>
          <p:spPr bwMode="auto">
            <a:xfrm>
              <a:off x="5707427" y="718845"/>
              <a:ext cx="556761" cy="556761"/>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7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7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7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7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7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7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7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7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7"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7"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39"/>
            </a:p>
          </p:txBody>
        </p:sp>
      </p:grpSp>
      <p:grpSp>
        <p:nvGrpSpPr>
          <p:cNvPr id="13" name="组合 12">
            <a:extLst>
              <a:ext uri="{FF2B5EF4-FFF2-40B4-BE49-F238E27FC236}">
                <a16:creationId xmlns:a16="http://schemas.microsoft.com/office/drawing/2014/main" id="{BBE31373-D17D-473D-8194-0316306B1DD1}"/>
              </a:ext>
            </a:extLst>
          </p:cNvPr>
          <p:cNvGrpSpPr/>
          <p:nvPr/>
        </p:nvGrpSpPr>
        <p:grpSpPr>
          <a:xfrm>
            <a:off x="2205452" y="1059582"/>
            <a:ext cx="611699" cy="525948"/>
            <a:chOff x="7448550" y="8523288"/>
            <a:chExt cx="2887663" cy="2482850"/>
          </a:xfrm>
          <a:solidFill>
            <a:schemeClr val="bg1"/>
          </a:solidFill>
        </p:grpSpPr>
        <p:sp>
          <p:nvSpPr>
            <p:cNvPr id="14" name="Freeform 256">
              <a:extLst>
                <a:ext uri="{FF2B5EF4-FFF2-40B4-BE49-F238E27FC236}">
                  <a16:creationId xmlns:a16="http://schemas.microsoft.com/office/drawing/2014/main" id="{A170C229-096E-46C2-B4EE-41F1BF7976AA}"/>
                </a:ext>
              </a:extLst>
            </p:cNvPr>
            <p:cNvSpPr>
              <a:spLocks/>
            </p:cNvSpPr>
            <p:nvPr/>
          </p:nvSpPr>
          <p:spPr bwMode="auto">
            <a:xfrm>
              <a:off x="7448550" y="9434513"/>
              <a:ext cx="962025" cy="644525"/>
            </a:xfrm>
            <a:custGeom>
              <a:avLst/>
              <a:gdLst>
                <a:gd name="T0" fmla="*/ 301 w 606"/>
                <a:gd name="T1" fmla="*/ 145 h 406"/>
                <a:gd name="T2" fmla="*/ 371 w 606"/>
                <a:gd name="T3" fmla="*/ 406 h 406"/>
                <a:gd name="T4" fmla="*/ 475 w 606"/>
                <a:gd name="T5" fmla="*/ 406 h 406"/>
                <a:gd name="T6" fmla="*/ 606 w 606"/>
                <a:gd name="T7" fmla="*/ 0 h 406"/>
                <a:gd name="T8" fmla="*/ 499 w 606"/>
                <a:gd name="T9" fmla="*/ 0 h 406"/>
                <a:gd name="T10" fmla="*/ 421 w 606"/>
                <a:gd name="T11" fmla="*/ 267 h 406"/>
                <a:gd name="T12" fmla="*/ 353 w 606"/>
                <a:gd name="T13" fmla="*/ 0 h 406"/>
                <a:gd name="T14" fmla="*/ 251 w 606"/>
                <a:gd name="T15" fmla="*/ 0 h 406"/>
                <a:gd name="T16" fmla="*/ 181 w 606"/>
                <a:gd name="T17" fmla="*/ 267 h 406"/>
                <a:gd name="T18" fmla="*/ 104 w 606"/>
                <a:gd name="T19" fmla="*/ 0 h 406"/>
                <a:gd name="T20" fmla="*/ 0 w 606"/>
                <a:gd name="T21" fmla="*/ 0 h 406"/>
                <a:gd name="T22" fmla="*/ 128 w 606"/>
                <a:gd name="T23" fmla="*/ 406 h 406"/>
                <a:gd name="T24" fmla="*/ 233 w 606"/>
                <a:gd name="T25" fmla="*/ 406 h 406"/>
                <a:gd name="T26" fmla="*/ 301 w 606"/>
                <a:gd name="T27" fmla="*/ 145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6" h="406">
                  <a:moveTo>
                    <a:pt x="301" y="145"/>
                  </a:moveTo>
                  <a:lnTo>
                    <a:pt x="371" y="406"/>
                  </a:lnTo>
                  <a:lnTo>
                    <a:pt x="475" y="406"/>
                  </a:lnTo>
                  <a:lnTo>
                    <a:pt x="606" y="0"/>
                  </a:lnTo>
                  <a:lnTo>
                    <a:pt x="499" y="0"/>
                  </a:lnTo>
                  <a:lnTo>
                    <a:pt x="421" y="267"/>
                  </a:lnTo>
                  <a:lnTo>
                    <a:pt x="353" y="0"/>
                  </a:lnTo>
                  <a:lnTo>
                    <a:pt x="251" y="0"/>
                  </a:lnTo>
                  <a:lnTo>
                    <a:pt x="181" y="267"/>
                  </a:lnTo>
                  <a:lnTo>
                    <a:pt x="104" y="0"/>
                  </a:lnTo>
                  <a:lnTo>
                    <a:pt x="0" y="0"/>
                  </a:lnTo>
                  <a:lnTo>
                    <a:pt x="128" y="406"/>
                  </a:lnTo>
                  <a:lnTo>
                    <a:pt x="233" y="406"/>
                  </a:lnTo>
                  <a:lnTo>
                    <a:pt x="301"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68" tIns="45434" rIns="90868" bIns="45434" numCol="1" anchor="t" anchorCtr="0" compatLnSpc="1">
              <a:prstTxWarp prst="textNoShape">
                <a:avLst/>
              </a:prstTxWarp>
            </a:bodyPr>
            <a:lstStyle/>
            <a:p>
              <a:endParaRPr lang="zh-CN" altLang="en-US" sz="1339"/>
            </a:p>
          </p:txBody>
        </p:sp>
        <p:sp>
          <p:nvSpPr>
            <p:cNvPr id="15" name="Freeform 257">
              <a:extLst>
                <a:ext uri="{FF2B5EF4-FFF2-40B4-BE49-F238E27FC236}">
                  <a16:creationId xmlns:a16="http://schemas.microsoft.com/office/drawing/2014/main" id="{372FDC12-6CE0-4E38-8237-2A648631CA06}"/>
                </a:ext>
              </a:extLst>
            </p:cNvPr>
            <p:cNvSpPr>
              <a:spLocks/>
            </p:cNvSpPr>
            <p:nvPr/>
          </p:nvSpPr>
          <p:spPr bwMode="auto">
            <a:xfrm>
              <a:off x="8413750" y="9434513"/>
              <a:ext cx="960438" cy="644525"/>
            </a:xfrm>
            <a:custGeom>
              <a:avLst/>
              <a:gdLst>
                <a:gd name="T0" fmla="*/ 353 w 605"/>
                <a:gd name="T1" fmla="*/ 0 h 406"/>
                <a:gd name="T2" fmla="*/ 250 w 605"/>
                <a:gd name="T3" fmla="*/ 0 h 406"/>
                <a:gd name="T4" fmla="*/ 180 w 605"/>
                <a:gd name="T5" fmla="*/ 267 h 406"/>
                <a:gd name="T6" fmla="*/ 104 w 605"/>
                <a:gd name="T7" fmla="*/ 0 h 406"/>
                <a:gd name="T8" fmla="*/ 0 w 605"/>
                <a:gd name="T9" fmla="*/ 0 h 406"/>
                <a:gd name="T10" fmla="*/ 128 w 605"/>
                <a:gd name="T11" fmla="*/ 406 h 406"/>
                <a:gd name="T12" fmla="*/ 232 w 605"/>
                <a:gd name="T13" fmla="*/ 406 h 406"/>
                <a:gd name="T14" fmla="*/ 301 w 605"/>
                <a:gd name="T15" fmla="*/ 145 h 406"/>
                <a:gd name="T16" fmla="*/ 371 w 605"/>
                <a:gd name="T17" fmla="*/ 406 h 406"/>
                <a:gd name="T18" fmla="*/ 475 w 605"/>
                <a:gd name="T19" fmla="*/ 406 h 406"/>
                <a:gd name="T20" fmla="*/ 605 w 605"/>
                <a:gd name="T21" fmla="*/ 0 h 406"/>
                <a:gd name="T22" fmla="*/ 499 w 605"/>
                <a:gd name="T23" fmla="*/ 0 h 406"/>
                <a:gd name="T24" fmla="*/ 421 w 605"/>
                <a:gd name="T25" fmla="*/ 267 h 406"/>
                <a:gd name="T26" fmla="*/ 353 w 605"/>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5" h="406">
                  <a:moveTo>
                    <a:pt x="353" y="0"/>
                  </a:moveTo>
                  <a:lnTo>
                    <a:pt x="250" y="0"/>
                  </a:lnTo>
                  <a:lnTo>
                    <a:pt x="180" y="267"/>
                  </a:lnTo>
                  <a:lnTo>
                    <a:pt x="104" y="0"/>
                  </a:lnTo>
                  <a:lnTo>
                    <a:pt x="0" y="0"/>
                  </a:lnTo>
                  <a:lnTo>
                    <a:pt x="128" y="406"/>
                  </a:lnTo>
                  <a:lnTo>
                    <a:pt x="232" y="406"/>
                  </a:lnTo>
                  <a:lnTo>
                    <a:pt x="301" y="145"/>
                  </a:lnTo>
                  <a:lnTo>
                    <a:pt x="371" y="406"/>
                  </a:lnTo>
                  <a:lnTo>
                    <a:pt x="475" y="406"/>
                  </a:lnTo>
                  <a:lnTo>
                    <a:pt x="605" y="0"/>
                  </a:lnTo>
                  <a:lnTo>
                    <a:pt x="499" y="0"/>
                  </a:lnTo>
                  <a:lnTo>
                    <a:pt x="421" y="267"/>
                  </a:lnTo>
                  <a:lnTo>
                    <a:pt x="3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68" tIns="45434" rIns="90868" bIns="45434" numCol="1" anchor="t" anchorCtr="0" compatLnSpc="1">
              <a:prstTxWarp prst="textNoShape">
                <a:avLst/>
              </a:prstTxWarp>
            </a:bodyPr>
            <a:lstStyle/>
            <a:p>
              <a:endParaRPr lang="zh-CN" altLang="en-US" sz="1339"/>
            </a:p>
          </p:txBody>
        </p:sp>
        <p:sp>
          <p:nvSpPr>
            <p:cNvPr id="16" name="Freeform 258">
              <a:extLst>
                <a:ext uri="{FF2B5EF4-FFF2-40B4-BE49-F238E27FC236}">
                  <a16:creationId xmlns:a16="http://schemas.microsoft.com/office/drawing/2014/main" id="{50ACEC9E-74A5-41D0-AAEC-BC89E8EA4DC8}"/>
                </a:ext>
              </a:extLst>
            </p:cNvPr>
            <p:cNvSpPr>
              <a:spLocks/>
            </p:cNvSpPr>
            <p:nvPr/>
          </p:nvSpPr>
          <p:spPr bwMode="auto">
            <a:xfrm>
              <a:off x="9377363" y="9434513"/>
              <a:ext cx="958850" cy="644525"/>
            </a:xfrm>
            <a:custGeom>
              <a:avLst/>
              <a:gdLst>
                <a:gd name="T0" fmla="*/ 500 w 604"/>
                <a:gd name="T1" fmla="*/ 0 h 406"/>
                <a:gd name="T2" fmla="*/ 422 w 604"/>
                <a:gd name="T3" fmla="*/ 267 h 406"/>
                <a:gd name="T4" fmla="*/ 353 w 604"/>
                <a:gd name="T5" fmla="*/ 0 h 406"/>
                <a:gd name="T6" fmla="*/ 251 w 604"/>
                <a:gd name="T7" fmla="*/ 0 h 406"/>
                <a:gd name="T8" fmla="*/ 181 w 604"/>
                <a:gd name="T9" fmla="*/ 267 h 406"/>
                <a:gd name="T10" fmla="*/ 105 w 604"/>
                <a:gd name="T11" fmla="*/ 0 h 406"/>
                <a:gd name="T12" fmla="*/ 0 w 604"/>
                <a:gd name="T13" fmla="*/ 0 h 406"/>
                <a:gd name="T14" fmla="*/ 129 w 604"/>
                <a:gd name="T15" fmla="*/ 406 h 406"/>
                <a:gd name="T16" fmla="*/ 233 w 604"/>
                <a:gd name="T17" fmla="*/ 406 h 406"/>
                <a:gd name="T18" fmla="*/ 301 w 604"/>
                <a:gd name="T19" fmla="*/ 145 h 406"/>
                <a:gd name="T20" fmla="*/ 371 w 604"/>
                <a:gd name="T21" fmla="*/ 406 h 406"/>
                <a:gd name="T22" fmla="*/ 476 w 604"/>
                <a:gd name="T23" fmla="*/ 406 h 406"/>
                <a:gd name="T24" fmla="*/ 604 w 604"/>
                <a:gd name="T25" fmla="*/ 0 h 406"/>
                <a:gd name="T26" fmla="*/ 500 w 604"/>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4" h="406">
                  <a:moveTo>
                    <a:pt x="500" y="0"/>
                  </a:moveTo>
                  <a:lnTo>
                    <a:pt x="422" y="267"/>
                  </a:lnTo>
                  <a:lnTo>
                    <a:pt x="353" y="0"/>
                  </a:lnTo>
                  <a:lnTo>
                    <a:pt x="251" y="0"/>
                  </a:lnTo>
                  <a:lnTo>
                    <a:pt x="181" y="267"/>
                  </a:lnTo>
                  <a:lnTo>
                    <a:pt x="105" y="0"/>
                  </a:lnTo>
                  <a:lnTo>
                    <a:pt x="0" y="0"/>
                  </a:lnTo>
                  <a:lnTo>
                    <a:pt x="129" y="406"/>
                  </a:lnTo>
                  <a:lnTo>
                    <a:pt x="233" y="406"/>
                  </a:lnTo>
                  <a:lnTo>
                    <a:pt x="301" y="145"/>
                  </a:lnTo>
                  <a:lnTo>
                    <a:pt x="371" y="406"/>
                  </a:lnTo>
                  <a:lnTo>
                    <a:pt x="476" y="406"/>
                  </a:lnTo>
                  <a:lnTo>
                    <a:pt x="604" y="0"/>
                  </a:lnTo>
                  <a:lnTo>
                    <a:pt x="5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68" tIns="45434" rIns="90868" bIns="45434" numCol="1" anchor="t" anchorCtr="0" compatLnSpc="1">
              <a:prstTxWarp prst="textNoShape">
                <a:avLst/>
              </a:prstTxWarp>
            </a:bodyPr>
            <a:lstStyle/>
            <a:p>
              <a:endParaRPr lang="zh-CN" altLang="en-US" sz="1339"/>
            </a:p>
          </p:txBody>
        </p:sp>
        <p:sp>
          <p:nvSpPr>
            <p:cNvPr id="17" name="Freeform 259">
              <a:extLst>
                <a:ext uri="{FF2B5EF4-FFF2-40B4-BE49-F238E27FC236}">
                  <a16:creationId xmlns:a16="http://schemas.microsoft.com/office/drawing/2014/main" id="{A443BD72-8296-4736-AF0E-E1771C974975}"/>
                </a:ext>
              </a:extLst>
            </p:cNvPr>
            <p:cNvSpPr>
              <a:spLocks/>
            </p:cNvSpPr>
            <p:nvPr/>
          </p:nvSpPr>
          <p:spPr bwMode="auto">
            <a:xfrm>
              <a:off x="7770813" y="8523288"/>
              <a:ext cx="2243138" cy="720725"/>
            </a:xfrm>
            <a:custGeom>
              <a:avLst/>
              <a:gdLst>
                <a:gd name="T0" fmla="*/ 353 w 705"/>
                <a:gd name="T1" fmla="*/ 0 h 226"/>
                <a:gd name="T2" fmla="*/ 0 w 705"/>
                <a:gd name="T3" fmla="*/ 226 h 226"/>
                <a:gd name="T4" fmla="*/ 705 w 705"/>
                <a:gd name="T5" fmla="*/ 226 h 226"/>
                <a:gd name="T6" fmla="*/ 353 w 705"/>
                <a:gd name="T7" fmla="*/ 0 h 226"/>
              </a:gdLst>
              <a:ahLst/>
              <a:cxnLst>
                <a:cxn ang="0">
                  <a:pos x="T0" y="T1"/>
                </a:cxn>
                <a:cxn ang="0">
                  <a:pos x="T2" y="T3"/>
                </a:cxn>
                <a:cxn ang="0">
                  <a:pos x="T4" y="T5"/>
                </a:cxn>
                <a:cxn ang="0">
                  <a:pos x="T6" y="T7"/>
                </a:cxn>
              </a:cxnLst>
              <a:rect l="0" t="0" r="r" b="b"/>
              <a:pathLst>
                <a:path w="705" h="226">
                  <a:moveTo>
                    <a:pt x="353" y="0"/>
                  </a:moveTo>
                  <a:cubicBezTo>
                    <a:pt x="197" y="0"/>
                    <a:pt x="62" y="93"/>
                    <a:pt x="0" y="226"/>
                  </a:cubicBezTo>
                  <a:cubicBezTo>
                    <a:pt x="705" y="226"/>
                    <a:pt x="705" y="226"/>
                    <a:pt x="705" y="226"/>
                  </a:cubicBezTo>
                  <a:cubicBezTo>
                    <a:pt x="643" y="93"/>
                    <a:pt x="509" y="0"/>
                    <a:pt x="3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68" tIns="45434" rIns="90868" bIns="45434" numCol="1" anchor="t" anchorCtr="0" compatLnSpc="1">
              <a:prstTxWarp prst="textNoShape">
                <a:avLst/>
              </a:prstTxWarp>
            </a:bodyPr>
            <a:lstStyle/>
            <a:p>
              <a:endParaRPr lang="zh-CN" altLang="en-US" sz="1339"/>
            </a:p>
          </p:txBody>
        </p:sp>
        <p:sp>
          <p:nvSpPr>
            <p:cNvPr id="18" name="Freeform 260">
              <a:extLst>
                <a:ext uri="{FF2B5EF4-FFF2-40B4-BE49-F238E27FC236}">
                  <a16:creationId xmlns:a16="http://schemas.microsoft.com/office/drawing/2014/main" id="{F6C0D4F7-0384-403E-A633-C6409E1F14CC}"/>
                </a:ext>
              </a:extLst>
            </p:cNvPr>
            <p:cNvSpPr>
              <a:spLocks/>
            </p:cNvSpPr>
            <p:nvPr/>
          </p:nvSpPr>
          <p:spPr bwMode="auto">
            <a:xfrm>
              <a:off x="7770813" y="10285413"/>
              <a:ext cx="2243138" cy="720725"/>
            </a:xfrm>
            <a:custGeom>
              <a:avLst/>
              <a:gdLst>
                <a:gd name="T0" fmla="*/ 353 w 705"/>
                <a:gd name="T1" fmla="*/ 226 h 226"/>
                <a:gd name="T2" fmla="*/ 705 w 705"/>
                <a:gd name="T3" fmla="*/ 0 h 226"/>
                <a:gd name="T4" fmla="*/ 0 w 705"/>
                <a:gd name="T5" fmla="*/ 0 h 226"/>
                <a:gd name="T6" fmla="*/ 353 w 705"/>
                <a:gd name="T7" fmla="*/ 226 h 226"/>
              </a:gdLst>
              <a:ahLst/>
              <a:cxnLst>
                <a:cxn ang="0">
                  <a:pos x="T0" y="T1"/>
                </a:cxn>
                <a:cxn ang="0">
                  <a:pos x="T2" y="T3"/>
                </a:cxn>
                <a:cxn ang="0">
                  <a:pos x="T4" y="T5"/>
                </a:cxn>
                <a:cxn ang="0">
                  <a:pos x="T6" y="T7"/>
                </a:cxn>
              </a:cxnLst>
              <a:rect l="0" t="0" r="r" b="b"/>
              <a:pathLst>
                <a:path w="705" h="226">
                  <a:moveTo>
                    <a:pt x="353" y="226"/>
                  </a:moveTo>
                  <a:cubicBezTo>
                    <a:pt x="509" y="226"/>
                    <a:pt x="643" y="133"/>
                    <a:pt x="705" y="0"/>
                  </a:cubicBezTo>
                  <a:cubicBezTo>
                    <a:pt x="0" y="0"/>
                    <a:pt x="0" y="0"/>
                    <a:pt x="0" y="0"/>
                  </a:cubicBezTo>
                  <a:cubicBezTo>
                    <a:pt x="62" y="133"/>
                    <a:pt x="197" y="226"/>
                    <a:pt x="353"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0868" tIns="45434" rIns="90868" bIns="45434" numCol="1" anchor="t" anchorCtr="0" compatLnSpc="1">
              <a:prstTxWarp prst="textNoShape">
                <a:avLst/>
              </a:prstTxWarp>
            </a:bodyPr>
            <a:lstStyle/>
            <a:p>
              <a:endParaRPr lang="zh-CN" altLang="en-US" sz="1339"/>
            </a:p>
          </p:txBody>
        </p:sp>
      </p:grpSp>
    </p:spTree>
    <p:extLst>
      <p:ext uri="{BB962C8B-B14F-4D97-AF65-F5344CB8AC3E}">
        <p14:creationId xmlns:p14="http://schemas.microsoft.com/office/powerpoint/2010/main" val="58766796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4</a:t>
            </a:r>
            <a:r>
              <a:rPr lang="zh-CN" altLang="en-US" sz="1600" dirty="0">
                <a:solidFill>
                  <a:schemeClr val="accent1"/>
                </a:solidFill>
                <a:ea typeface="微软雅黑" panose="020B0503020204020204" pitchFamily="34" charset="-122"/>
              </a:rPr>
              <a:t>）传输层协议</a:t>
            </a:r>
          </a:p>
        </p:txBody>
      </p:sp>
      <p:sp>
        <p:nvSpPr>
          <p:cNvPr id="19" name="矩形: 圆角 18">
            <a:extLst>
              <a:ext uri="{FF2B5EF4-FFF2-40B4-BE49-F238E27FC236}">
                <a16:creationId xmlns:a16="http://schemas.microsoft.com/office/drawing/2014/main" id="{CE48BDCB-224C-4818-B2BD-5D9AAC7C1677}"/>
              </a:ext>
            </a:extLst>
          </p:cNvPr>
          <p:cNvSpPr/>
          <p:nvPr>
            <p:custDataLst>
              <p:tags r:id="rId1"/>
            </p:custDataLst>
          </p:nvPr>
        </p:nvSpPr>
        <p:spPr>
          <a:xfrm>
            <a:off x="802444"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20" name="文本框 19">
            <a:extLst>
              <a:ext uri="{FF2B5EF4-FFF2-40B4-BE49-F238E27FC236}">
                <a16:creationId xmlns:a16="http://schemas.microsoft.com/office/drawing/2014/main" id="{DC0BCD64-4C88-434B-B85D-4414B016B277}"/>
              </a:ext>
            </a:extLst>
          </p:cNvPr>
          <p:cNvSpPr txBox="1"/>
          <p:nvPr>
            <p:custDataLst>
              <p:tags r:id="rId2"/>
            </p:custDataLst>
          </p:nvPr>
        </p:nvSpPr>
        <p:spPr>
          <a:xfrm>
            <a:off x="1006672" y="1887674"/>
            <a:ext cx="3108140" cy="2844316"/>
          </a:xfrm>
          <a:prstGeom prst="rect">
            <a:avLst/>
          </a:prstGeom>
          <a:noFill/>
        </p:spPr>
        <p:txBody>
          <a:bodyPr wrap="square" rtlCol="0">
            <a:normAutofit/>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传输控制协议（</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Transmission Control Protocol</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TCP</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）是一种面向连接的、可靠的、基于字节流的传输层通信协议。</a:t>
            </a:r>
          </a:p>
        </p:txBody>
      </p:sp>
      <p:sp>
        <p:nvSpPr>
          <p:cNvPr id="13" name="矩形: 圆角 12">
            <a:extLst>
              <a:ext uri="{FF2B5EF4-FFF2-40B4-BE49-F238E27FC236}">
                <a16:creationId xmlns:a16="http://schemas.microsoft.com/office/drawing/2014/main" id="{C276273E-7267-4118-964B-E7DFEBF53D93}"/>
              </a:ext>
            </a:extLst>
          </p:cNvPr>
          <p:cNvSpPr/>
          <p:nvPr>
            <p:custDataLst>
              <p:tags r:id="rId3"/>
            </p:custDataLst>
          </p:nvPr>
        </p:nvSpPr>
        <p:spPr>
          <a:xfrm>
            <a:off x="4860032"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14" name="文本框 13">
            <a:extLst>
              <a:ext uri="{FF2B5EF4-FFF2-40B4-BE49-F238E27FC236}">
                <a16:creationId xmlns:a16="http://schemas.microsoft.com/office/drawing/2014/main" id="{2E083A1C-8C81-4E9B-916E-9DAADFDA027C}"/>
              </a:ext>
            </a:extLst>
          </p:cNvPr>
          <p:cNvSpPr txBox="1"/>
          <p:nvPr>
            <p:custDataLst>
              <p:tags r:id="rId4"/>
            </p:custDataLst>
          </p:nvPr>
        </p:nvSpPr>
        <p:spPr>
          <a:xfrm>
            <a:off x="5064260" y="1657990"/>
            <a:ext cx="3108140" cy="2844316"/>
          </a:xfrm>
          <a:prstGeom prst="rect">
            <a:avLst/>
          </a:prstGeom>
          <a:noFill/>
        </p:spPr>
        <p:txBody>
          <a:bodyPr wrap="square" rtlCol="0">
            <a:normAutofit/>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用户数据报协议（</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User Datagram Protocol</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UDP</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）是</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OSI</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参考模型中一种无连接的传输层协议，提供面向事务的简单不可靠信息传送服务，</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UDP</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在</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IP</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报文的协议号是</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17</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p>
        </p:txBody>
      </p:sp>
      <p:sp>
        <p:nvSpPr>
          <p:cNvPr id="7" name="矩形: 圆角 6">
            <a:extLst>
              <a:ext uri="{FF2B5EF4-FFF2-40B4-BE49-F238E27FC236}">
                <a16:creationId xmlns:a16="http://schemas.microsoft.com/office/drawing/2014/main" id="{64B741EA-A213-44FC-947B-B3A2650E427A}"/>
              </a:ext>
            </a:extLst>
          </p:cNvPr>
          <p:cNvSpPr/>
          <p:nvPr/>
        </p:nvSpPr>
        <p:spPr>
          <a:xfrm>
            <a:off x="1897295" y="1106432"/>
            <a:ext cx="1332148" cy="455044"/>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TCP</a:t>
            </a:r>
            <a:endParaRPr lang="zh-CN" altLang="en-US" b="1" dirty="0"/>
          </a:p>
        </p:txBody>
      </p:sp>
      <p:sp>
        <p:nvSpPr>
          <p:cNvPr id="18" name="矩形: 圆角 17">
            <a:extLst>
              <a:ext uri="{FF2B5EF4-FFF2-40B4-BE49-F238E27FC236}">
                <a16:creationId xmlns:a16="http://schemas.microsoft.com/office/drawing/2014/main" id="{DF633892-4301-43BF-A182-08A8965E2E61}"/>
              </a:ext>
            </a:extLst>
          </p:cNvPr>
          <p:cNvSpPr/>
          <p:nvPr/>
        </p:nvSpPr>
        <p:spPr>
          <a:xfrm>
            <a:off x="5940152" y="1106432"/>
            <a:ext cx="1332148" cy="455044"/>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UDP</a:t>
            </a:r>
            <a:endParaRPr lang="zh-CN" altLang="en-US" b="1" dirty="0"/>
          </a:p>
        </p:txBody>
      </p:sp>
    </p:spTree>
    <p:extLst>
      <p:ext uri="{BB962C8B-B14F-4D97-AF65-F5344CB8AC3E}">
        <p14:creationId xmlns:p14="http://schemas.microsoft.com/office/powerpoint/2010/main" val="227745296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9" y="2646486"/>
            <a:ext cx="1670217" cy="681220"/>
          </a:xfrm>
          <a:prstGeom prst="rect">
            <a:avLst/>
          </a:prstGeom>
          <a:noFill/>
        </p:spPr>
        <p:txBody>
          <a:bodyPr wrap="none" lIns="65032" tIns="32516" rIns="65032" bIns="32516" rtlCol="0">
            <a:spAutoFit/>
          </a:bodyPr>
          <a:lstStyle/>
          <a:p>
            <a:r>
              <a:rPr kumimoji="1" lang="zh-CN" altLang="en-US" sz="4000" b="1" dirty="0">
                <a:solidFill>
                  <a:schemeClr val="accent1"/>
                </a:solidFill>
                <a:latin typeface="微软雅黑" panose="020B0503020204020204" pitchFamily="34" charset="-122"/>
                <a:ea typeface="微软雅黑" panose="020B0503020204020204" pitchFamily="34" charset="-122"/>
              </a:rPr>
              <a:t>谢谢！</a:t>
            </a:r>
          </a:p>
        </p:txBody>
      </p:sp>
      <p:pic>
        <p:nvPicPr>
          <p:cNvPr id="13" name="图片 12">
            <a:extLst>
              <a:ext uri="{FF2B5EF4-FFF2-40B4-BE49-F238E27FC236}">
                <a16:creationId xmlns:a16="http://schemas.microsoft.com/office/drawing/2014/main"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Tree>
    <p:extLst>
      <p:ext uri="{BB962C8B-B14F-4D97-AF65-F5344CB8AC3E}">
        <p14:creationId xmlns:p14="http://schemas.microsoft.com/office/powerpoint/2010/main" val="6014237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6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Web</a:t>
            </a:r>
            <a:r>
              <a:rPr lang="zh-CN" altLang="en-US" sz="1600" dirty="0">
                <a:solidFill>
                  <a:schemeClr val="accent1"/>
                </a:solidFill>
                <a:ea typeface="微软雅黑" panose="020B0503020204020204" pitchFamily="34" charset="-122"/>
              </a:rPr>
              <a:t>服务的工作原理</a:t>
            </a:r>
          </a:p>
        </p:txBody>
      </p:sp>
      <p:sp>
        <p:nvSpPr>
          <p:cNvPr id="19" name="矩形: 圆角 18">
            <a:extLst>
              <a:ext uri="{FF2B5EF4-FFF2-40B4-BE49-F238E27FC236}">
                <a16:creationId xmlns:a16="http://schemas.microsoft.com/office/drawing/2014/main" id="{CE48BDCB-224C-4818-B2BD-5D9AAC7C1677}"/>
              </a:ext>
            </a:extLst>
          </p:cNvPr>
          <p:cNvSpPr/>
          <p:nvPr>
            <p:custDataLst>
              <p:tags r:id="rId1"/>
            </p:custDataLst>
          </p:nvPr>
        </p:nvSpPr>
        <p:spPr>
          <a:xfrm>
            <a:off x="971600" y="1311610"/>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20" name="文本框 19">
            <a:extLst>
              <a:ext uri="{FF2B5EF4-FFF2-40B4-BE49-F238E27FC236}">
                <a16:creationId xmlns:a16="http://schemas.microsoft.com/office/drawing/2014/main" id="{DC0BCD64-4C88-434B-B85D-4414B016B277}"/>
              </a:ext>
            </a:extLst>
          </p:cNvPr>
          <p:cNvSpPr txBox="1"/>
          <p:nvPr>
            <p:custDataLst>
              <p:tags r:id="rId2"/>
            </p:custDataLst>
          </p:nvPr>
        </p:nvSpPr>
        <p:spPr>
          <a:xfrm>
            <a:off x="1175828" y="1635646"/>
            <a:ext cx="3108140" cy="2844316"/>
          </a:xfrm>
          <a:prstGeom prst="rect">
            <a:avLst/>
          </a:prstGeom>
          <a:noFill/>
        </p:spPr>
        <p:txBody>
          <a:bodyPr wrap="square" rtlCol="0">
            <a:normAutofit fontScale="85000" lnSpcReduction="10000"/>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Web</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服务采用的是典型的客户机</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服务器模式运行的，</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Web</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服务运行于</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TCP</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之上。每个网站都对应一台（或多台）</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Web</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服务器，服务器中有各种资源，客户端就是用户面前的浏览器。</a:t>
            </a:r>
            <a:endPar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endParaRPr>
          </a:p>
          <a:p>
            <a:pPr marL="0" marR="0" lvl="0" indent="457200" algn="just" defTabSz="914400" rtl="0" eaLnBrk="1" fontAlgn="auto" latinLnBrk="0" hangingPunct="1">
              <a:lnSpc>
                <a:spcPct val="150000"/>
              </a:lnSpc>
              <a:spcBef>
                <a:spcPts val="0"/>
              </a:spcBef>
              <a:spcAft>
                <a:spcPts val="800"/>
              </a:spcAft>
              <a:buSzPct val="100000"/>
              <a:buFontTx/>
              <a:buNone/>
            </a:pP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Web</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服务的工作原理并不复杂，一般可分为</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4</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个步骤，即连接过程、请求过程、应答过程及关闭连接。</a:t>
            </a:r>
          </a:p>
        </p:txBody>
      </p:sp>
      <p:pic>
        <p:nvPicPr>
          <p:cNvPr id="39" name="图片 38">
            <a:extLst>
              <a:ext uri="{FF2B5EF4-FFF2-40B4-BE49-F238E27FC236}">
                <a16:creationId xmlns:a16="http://schemas.microsoft.com/office/drawing/2014/main" id="{50B613B1-F057-43E4-97E2-6F1185D71F15}"/>
              </a:ext>
            </a:extLst>
          </p:cNvPr>
          <p:cNvPicPr/>
          <p:nvPr/>
        </p:nvPicPr>
        <p:blipFill>
          <a:blip r:embed="rId4">
            <a:extLst>
              <a:ext uri="{28A0092B-C50C-407E-A947-70E740481C1C}">
                <a14:useLocalDpi xmlns:a14="http://schemas.microsoft.com/office/drawing/2010/main" val="0"/>
              </a:ext>
            </a:extLst>
          </a:blip>
          <a:stretch>
            <a:fillRect/>
          </a:stretch>
        </p:blipFill>
        <p:spPr>
          <a:xfrm>
            <a:off x="5040052" y="1463420"/>
            <a:ext cx="3406664" cy="2938618"/>
          </a:xfrm>
          <a:prstGeom prst="rect">
            <a:avLst/>
          </a:prstGeom>
          <a:noFill/>
          <a:ln>
            <a:noFill/>
          </a:ln>
        </p:spPr>
      </p:pic>
      <p:grpSp>
        <p:nvGrpSpPr>
          <p:cNvPr id="44" name="组合 43">
            <a:extLst>
              <a:ext uri="{FF2B5EF4-FFF2-40B4-BE49-F238E27FC236}">
                <a16:creationId xmlns:a16="http://schemas.microsoft.com/office/drawing/2014/main" id="{DAFA3BEC-5B82-46E8-9F43-F14EC35C3E27}"/>
              </a:ext>
            </a:extLst>
          </p:cNvPr>
          <p:cNvGrpSpPr/>
          <p:nvPr/>
        </p:nvGrpSpPr>
        <p:grpSpPr>
          <a:xfrm>
            <a:off x="2397576" y="989380"/>
            <a:ext cx="640435" cy="640435"/>
            <a:chOff x="1350910" y="744348"/>
            <a:chExt cx="775649" cy="775649"/>
          </a:xfrm>
        </p:grpSpPr>
        <p:sp>
          <p:nvSpPr>
            <p:cNvPr id="45" name="矩形: 圆角 44">
              <a:extLst>
                <a:ext uri="{FF2B5EF4-FFF2-40B4-BE49-F238E27FC236}">
                  <a16:creationId xmlns:a16="http://schemas.microsoft.com/office/drawing/2014/main" id="{E8020A93-8768-466A-A91C-632BF3EC98C5}"/>
                </a:ext>
              </a:extLst>
            </p:cNvPr>
            <p:cNvSpPr/>
            <p:nvPr/>
          </p:nvSpPr>
          <p:spPr>
            <a:xfrm>
              <a:off x="1350910" y="744348"/>
              <a:ext cx="775649" cy="775649"/>
            </a:xfrm>
            <a:prstGeom prst="roundRect">
              <a:avLst/>
            </a:prstGeom>
            <a:solidFill>
              <a:srgbClr val="1C608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id="{88C01340-D3DD-405B-A3C5-8F68E1316CB3}"/>
                </a:ext>
              </a:extLst>
            </p:cNvPr>
            <p:cNvGrpSpPr/>
            <p:nvPr/>
          </p:nvGrpSpPr>
          <p:grpSpPr>
            <a:xfrm>
              <a:off x="1454208" y="848047"/>
              <a:ext cx="569051" cy="568249"/>
              <a:chOff x="10810875" y="3733800"/>
              <a:chExt cx="1127125" cy="1125538"/>
            </a:xfrm>
            <a:solidFill>
              <a:schemeClr val="bg1"/>
            </a:solidFill>
          </p:grpSpPr>
          <p:sp>
            <p:nvSpPr>
              <p:cNvPr id="47" name="Oval 15">
                <a:extLst>
                  <a:ext uri="{FF2B5EF4-FFF2-40B4-BE49-F238E27FC236}">
                    <a16:creationId xmlns:a16="http://schemas.microsoft.com/office/drawing/2014/main" id="{FC52FECA-15DE-4DDF-AEE8-F886730B491D}"/>
                  </a:ext>
                </a:extLst>
              </p:cNvPr>
              <p:cNvSpPr>
                <a:spLocks noChangeArrowheads="1"/>
              </p:cNvSpPr>
              <p:nvPr/>
            </p:nvSpPr>
            <p:spPr bwMode="auto">
              <a:xfrm>
                <a:off x="10810875" y="4524375"/>
                <a:ext cx="334963" cy="334963"/>
              </a:xfrm>
              <a:prstGeom prst="ellipse">
                <a:avLst/>
              </a:prstGeom>
              <a:grpFill/>
              <a:ln>
                <a:noFill/>
              </a:ln>
            </p:spPr>
            <p:txBody>
              <a:bodyPr vert="horz" wrap="square" lIns="90868" tIns="45434" rIns="90868" bIns="45434" numCol="1" anchor="t" anchorCtr="0" compatLnSpc="1">
                <a:prstTxWarp prst="textNoShape">
                  <a:avLst/>
                </a:prstTxWarp>
              </a:bodyPr>
              <a:lstStyle/>
              <a:p>
                <a:endParaRPr lang="zh-CN" altLang="en-US" sz="1339"/>
              </a:p>
            </p:txBody>
          </p:sp>
          <p:sp>
            <p:nvSpPr>
              <p:cNvPr id="48" name="Freeform 16">
                <a:extLst>
                  <a:ext uri="{FF2B5EF4-FFF2-40B4-BE49-F238E27FC236}">
                    <a16:creationId xmlns:a16="http://schemas.microsoft.com/office/drawing/2014/main" id="{38B4CBA9-1BDE-469C-AAEA-DDBB0917C1A8}"/>
                  </a:ext>
                </a:extLst>
              </p:cNvPr>
              <p:cNvSpPr>
                <a:spLocks/>
              </p:cNvSpPr>
              <p:nvPr/>
            </p:nvSpPr>
            <p:spPr bwMode="auto">
              <a:xfrm>
                <a:off x="10810875" y="4100513"/>
                <a:ext cx="757238" cy="758825"/>
              </a:xfrm>
              <a:custGeom>
                <a:avLst/>
                <a:gdLst>
                  <a:gd name="T0" fmla="*/ 6 w 238"/>
                  <a:gd name="T1" fmla="*/ 0 h 238"/>
                  <a:gd name="T2" fmla="*/ 0 w 238"/>
                  <a:gd name="T3" fmla="*/ 6 h 238"/>
                  <a:gd name="T4" fmla="*/ 0 w 238"/>
                  <a:gd name="T5" fmla="*/ 72 h 238"/>
                  <a:gd name="T6" fmla="*/ 6 w 238"/>
                  <a:gd name="T7" fmla="*/ 78 h 238"/>
                  <a:gd name="T8" fmla="*/ 161 w 238"/>
                  <a:gd name="T9" fmla="*/ 232 h 238"/>
                  <a:gd name="T10" fmla="*/ 166 w 238"/>
                  <a:gd name="T11" fmla="*/ 238 h 238"/>
                  <a:gd name="T12" fmla="*/ 233 w 238"/>
                  <a:gd name="T13" fmla="*/ 238 h 238"/>
                  <a:gd name="T14" fmla="*/ 233 w 238"/>
                  <a:gd name="T15" fmla="*/ 238 h 238"/>
                  <a:gd name="T16" fmla="*/ 238 w 238"/>
                  <a:gd name="T17" fmla="*/ 232 h 238"/>
                  <a:gd name="T18" fmla="*/ 238 w 238"/>
                  <a:gd name="T19" fmla="*/ 231 h 238"/>
                  <a:gd name="T20" fmla="*/ 6 w 23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238">
                    <a:moveTo>
                      <a:pt x="6" y="0"/>
                    </a:moveTo>
                    <a:cubicBezTo>
                      <a:pt x="3" y="0"/>
                      <a:pt x="0" y="3"/>
                      <a:pt x="0" y="6"/>
                    </a:cubicBezTo>
                    <a:cubicBezTo>
                      <a:pt x="0" y="72"/>
                      <a:pt x="0" y="72"/>
                      <a:pt x="0" y="72"/>
                    </a:cubicBezTo>
                    <a:cubicBezTo>
                      <a:pt x="0" y="75"/>
                      <a:pt x="3" y="78"/>
                      <a:pt x="6" y="78"/>
                    </a:cubicBezTo>
                    <a:cubicBezTo>
                      <a:pt x="91" y="78"/>
                      <a:pt x="161" y="147"/>
                      <a:pt x="161" y="232"/>
                    </a:cubicBezTo>
                    <a:cubicBezTo>
                      <a:pt x="161" y="235"/>
                      <a:pt x="163" y="238"/>
                      <a:pt x="166" y="238"/>
                    </a:cubicBezTo>
                    <a:cubicBezTo>
                      <a:pt x="233" y="238"/>
                      <a:pt x="233" y="238"/>
                      <a:pt x="233" y="238"/>
                    </a:cubicBezTo>
                    <a:cubicBezTo>
                      <a:pt x="233" y="238"/>
                      <a:pt x="233" y="238"/>
                      <a:pt x="233" y="238"/>
                    </a:cubicBezTo>
                    <a:cubicBezTo>
                      <a:pt x="236" y="238"/>
                      <a:pt x="238" y="235"/>
                      <a:pt x="238" y="232"/>
                    </a:cubicBezTo>
                    <a:cubicBezTo>
                      <a:pt x="238" y="231"/>
                      <a:pt x="238" y="231"/>
                      <a:pt x="238" y="231"/>
                    </a:cubicBezTo>
                    <a:cubicBezTo>
                      <a:pt x="237" y="103"/>
                      <a:pt x="133" y="0"/>
                      <a:pt x="6" y="0"/>
                    </a:cubicBezTo>
                    <a:close/>
                  </a:path>
                </a:pathLst>
              </a:custGeom>
              <a:grpFill/>
              <a:ln>
                <a:noFill/>
              </a:ln>
            </p:spPr>
            <p:txBody>
              <a:bodyPr vert="horz" wrap="square" lIns="90868" tIns="45434" rIns="90868" bIns="45434" numCol="1" anchor="t" anchorCtr="0" compatLnSpc="1">
                <a:prstTxWarp prst="textNoShape">
                  <a:avLst/>
                </a:prstTxWarp>
              </a:bodyPr>
              <a:lstStyle/>
              <a:p>
                <a:endParaRPr lang="zh-CN" altLang="en-US" sz="1339"/>
              </a:p>
            </p:txBody>
          </p:sp>
          <p:sp>
            <p:nvSpPr>
              <p:cNvPr id="49" name="Freeform 17">
                <a:extLst>
                  <a:ext uri="{FF2B5EF4-FFF2-40B4-BE49-F238E27FC236}">
                    <a16:creationId xmlns:a16="http://schemas.microsoft.com/office/drawing/2014/main" id="{C5303B62-2C05-4EFA-8957-8A2CFB93EF01}"/>
                  </a:ext>
                </a:extLst>
              </p:cNvPr>
              <p:cNvSpPr>
                <a:spLocks/>
              </p:cNvSpPr>
              <p:nvPr/>
            </p:nvSpPr>
            <p:spPr bwMode="auto">
              <a:xfrm>
                <a:off x="10810875" y="3733800"/>
                <a:ext cx="1127125" cy="1125538"/>
              </a:xfrm>
              <a:custGeom>
                <a:avLst/>
                <a:gdLst>
                  <a:gd name="T0" fmla="*/ 353 w 354"/>
                  <a:gd name="T1" fmla="*/ 346 h 353"/>
                  <a:gd name="T2" fmla="*/ 6 w 354"/>
                  <a:gd name="T3" fmla="*/ 0 h 353"/>
                  <a:gd name="T4" fmla="*/ 0 w 354"/>
                  <a:gd name="T5" fmla="*/ 5 h 353"/>
                  <a:gd name="T6" fmla="*/ 0 w 354"/>
                  <a:gd name="T7" fmla="*/ 74 h 353"/>
                  <a:gd name="T8" fmla="*/ 6 w 354"/>
                  <a:gd name="T9" fmla="*/ 79 h 353"/>
                  <a:gd name="T10" fmla="*/ 274 w 354"/>
                  <a:gd name="T11" fmla="*/ 347 h 353"/>
                  <a:gd name="T12" fmla="*/ 280 w 354"/>
                  <a:gd name="T13" fmla="*/ 353 h 353"/>
                  <a:gd name="T14" fmla="*/ 348 w 354"/>
                  <a:gd name="T15" fmla="*/ 353 h 353"/>
                  <a:gd name="T16" fmla="*/ 348 w 354"/>
                  <a:gd name="T17" fmla="*/ 353 h 353"/>
                  <a:gd name="T18" fmla="*/ 354 w 354"/>
                  <a:gd name="T19" fmla="*/ 347 h 353"/>
                  <a:gd name="T20" fmla="*/ 353 w 354"/>
                  <a:gd name="T21" fmla="*/ 346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 h="353">
                    <a:moveTo>
                      <a:pt x="353" y="346"/>
                    </a:moveTo>
                    <a:cubicBezTo>
                      <a:pt x="353" y="155"/>
                      <a:pt x="197" y="0"/>
                      <a:pt x="6" y="0"/>
                    </a:cubicBezTo>
                    <a:cubicBezTo>
                      <a:pt x="3" y="0"/>
                      <a:pt x="0" y="2"/>
                      <a:pt x="0" y="5"/>
                    </a:cubicBezTo>
                    <a:cubicBezTo>
                      <a:pt x="0" y="74"/>
                      <a:pt x="0" y="74"/>
                      <a:pt x="0" y="74"/>
                    </a:cubicBezTo>
                    <a:cubicBezTo>
                      <a:pt x="0" y="77"/>
                      <a:pt x="3" y="79"/>
                      <a:pt x="6" y="79"/>
                    </a:cubicBezTo>
                    <a:cubicBezTo>
                      <a:pt x="154" y="79"/>
                      <a:pt x="274" y="200"/>
                      <a:pt x="274" y="347"/>
                    </a:cubicBezTo>
                    <a:cubicBezTo>
                      <a:pt x="274" y="350"/>
                      <a:pt x="277" y="353"/>
                      <a:pt x="280" y="353"/>
                    </a:cubicBezTo>
                    <a:cubicBezTo>
                      <a:pt x="348" y="353"/>
                      <a:pt x="348" y="353"/>
                      <a:pt x="348" y="353"/>
                    </a:cubicBezTo>
                    <a:cubicBezTo>
                      <a:pt x="348" y="353"/>
                      <a:pt x="348" y="353"/>
                      <a:pt x="348" y="353"/>
                    </a:cubicBezTo>
                    <a:cubicBezTo>
                      <a:pt x="351" y="353"/>
                      <a:pt x="354" y="350"/>
                      <a:pt x="354" y="347"/>
                    </a:cubicBezTo>
                    <a:lnTo>
                      <a:pt x="353" y="346"/>
                    </a:lnTo>
                    <a:close/>
                  </a:path>
                </a:pathLst>
              </a:custGeom>
              <a:grpFill/>
              <a:ln>
                <a:noFill/>
              </a:ln>
            </p:spPr>
            <p:txBody>
              <a:bodyPr vert="horz" wrap="square" lIns="90868" tIns="45434" rIns="90868" bIns="45434" numCol="1" anchor="t" anchorCtr="0" compatLnSpc="1">
                <a:prstTxWarp prst="textNoShape">
                  <a:avLst/>
                </a:prstTxWarp>
              </a:bodyPr>
              <a:lstStyle/>
              <a:p>
                <a:endParaRPr lang="zh-CN" altLang="en-US" sz="1339"/>
              </a:p>
            </p:txBody>
          </p:sp>
        </p:grpSp>
      </p:grpSp>
    </p:spTree>
    <p:extLst>
      <p:ext uri="{BB962C8B-B14F-4D97-AF65-F5344CB8AC3E}">
        <p14:creationId xmlns:p14="http://schemas.microsoft.com/office/powerpoint/2010/main" val="733818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 Web </a:t>
            </a:r>
            <a:r>
              <a:rPr lang="zh-CN" altLang="en-US" sz="1600" dirty="0">
                <a:solidFill>
                  <a:schemeClr val="accent1"/>
                </a:solidFill>
                <a:ea typeface="微软雅黑" panose="020B0503020204020204" pitchFamily="34" charset="-122"/>
              </a:rPr>
              <a:t>服务相关技术</a:t>
            </a:r>
          </a:p>
        </p:txBody>
      </p:sp>
      <p:sp>
        <p:nvSpPr>
          <p:cNvPr id="19" name="矩形: 圆角 18">
            <a:extLst>
              <a:ext uri="{FF2B5EF4-FFF2-40B4-BE49-F238E27FC236}">
                <a16:creationId xmlns:a16="http://schemas.microsoft.com/office/drawing/2014/main" id="{CE48BDCB-224C-4818-B2BD-5D9AAC7C1677}"/>
              </a:ext>
            </a:extLst>
          </p:cNvPr>
          <p:cNvSpPr/>
          <p:nvPr>
            <p:custDataLst>
              <p:tags r:id="rId1"/>
            </p:custDataLst>
          </p:nvPr>
        </p:nvSpPr>
        <p:spPr>
          <a:xfrm>
            <a:off x="802444"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20" name="文本框 19">
            <a:extLst>
              <a:ext uri="{FF2B5EF4-FFF2-40B4-BE49-F238E27FC236}">
                <a16:creationId xmlns:a16="http://schemas.microsoft.com/office/drawing/2014/main" id="{DC0BCD64-4C88-434B-B85D-4414B016B277}"/>
              </a:ext>
            </a:extLst>
          </p:cNvPr>
          <p:cNvSpPr txBox="1"/>
          <p:nvPr>
            <p:custDataLst>
              <p:tags r:id="rId2"/>
            </p:custDataLst>
          </p:nvPr>
        </p:nvSpPr>
        <p:spPr>
          <a:xfrm>
            <a:off x="1006672" y="1657990"/>
            <a:ext cx="3108140" cy="2844316"/>
          </a:xfrm>
          <a:prstGeom prst="rect">
            <a:avLst/>
          </a:prstGeom>
          <a:noFill/>
        </p:spPr>
        <p:txBody>
          <a:bodyPr wrap="square" rtlCol="0">
            <a:normAutofit/>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b="1"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超文本传输协议</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HTTP</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）是浏览器和</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Web</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服务器通信时所使用的应用层协议，运行在</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TCP</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之上。</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HTTP</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规定了浏览器和</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Web</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服务器之间可以发送的消息的类型、每种消息的语法和语义、收发消息的顺序等。</a:t>
            </a:r>
          </a:p>
        </p:txBody>
      </p:sp>
      <p:grpSp>
        <p:nvGrpSpPr>
          <p:cNvPr id="5" name="组合 4">
            <a:extLst>
              <a:ext uri="{FF2B5EF4-FFF2-40B4-BE49-F238E27FC236}">
                <a16:creationId xmlns:a16="http://schemas.microsoft.com/office/drawing/2014/main" id="{01E8EB13-9B19-48D7-87E5-BB1A435A5525}"/>
              </a:ext>
            </a:extLst>
          </p:cNvPr>
          <p:cNvGrpSpPr/>
          <p:nvPr/>
        </p:nvGrpSpPr>
        <p:grpSpPr>
          <a:xfrm>
            <a:off x="2176717" y="1013736"/>
            <a:ext cx="640435" cy="640435"/>
            <a:chOff x="1350910" y="744348"/>
            <a:chExt cx="775649" cy="775649"/>
          </a:xfrm>
        </p:grpSpPr>
        <p:sp>
          <p:nvSpPr>
            <p:cNvPr id="4" name="矩形: 圆角 3">
              <a:extLst>
                <a:ext uri="{FF2B5EF4-FFF2-40B4-BE49-F238E27FC236}">
                  <a16:creationId xmlns:a16="http://schemas.microsoft.com/office/drawing/2014/main" id="{9AC70FA7-8F38-46D6-A30F-8220037E2476}"/>
                </a:ext>
              </a:extLst>
            </p:cNvPr>
            <p:cNvSpPr/>
            <p:nvPr/>
          </p:nvSpPr>
          <p:spPr>
            <a:xfrm>
              <a:off x="1350910" y="744348"/>
              <a:ext cx="775649" cy="775649"/>
            </a:xfrm>
            <a:prstGeom prst="roundRect">
              <a:avLst/>
            </a:prstGeom>
            <a:solidFill>
              <a:srgbClr val="1C608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9F01A326-DB81-470D-942C-BEBFD91BCA8B}"/>
                </a:ext>
              </a:extLst>
            </p:cNvPr>
            <p:cNvGrpSpPr/>
            <p:nvPr/>
          </p:nvGrpSpPr>
          <p:grpSpPr>
            <a:xfrm>
              <a:off x="1454208" y="848047"/>
              <a:ext cx="569051" cy="568249"/>
              <a:chOff x="10810875" y="3733800"/>
              <a:chExt cx="1127125" cy="1125538"/>
            </a:xfrm>
            <a:solidFill>
              <a:schemeClr val="bg1"/>
            </a:solidFill>
          </p:grpSpPr>
          <p:sp>
            <p:nvSpPr>
              <p:cNvPr id="41" name="Oval 15">
                <a:extLst>
                  <a:ext uri="{FF2B5EF4-FFF2-40B4-BE49-F238E27FC236}">
                    <a16:creationId xmlns:a16="http://schemas.microsoft.com/office/drawing/2014/main" id="{3BA62EA6-D353-4219-9891-BF66BDF550D3}"/>
                  </a:ext>
                </a:extLst>
              </p:cNvPr>
              <p:cNvSpPr>
                <a:spLocks noChangeArrowheads="1"/>
              </p:cNvSpPr>
              <p:nvPr/>
            </p:nvSpPr>
            <p:spPr bwMode="auto">
              <a:xfrm>
                <a:off x="10810875" y="4524375"/>
                <a:ext cx="334963" cy="334963"/>
              </a:xfrm>
              <a:prstGeom prst="ellipse">
                <a:avLst/>
              </a:prstGeom>
              <a:grpFill/>
              <a:ln>
                <a:noFill/>
              </a:ln>
            </p:spPr>
            <p:txBody>
              <a:bodyPr vert="horz" wrap="square" lIns="90868" tIns="45434" rIns="90868" bIns="45434" numCol="1" anchor="t" anchorCtr="0" compatLnSpc="1">
                <a:prstTxWarp prst="textNoShape">
                  <a:avLst/>
                </a:prstTxWarp>
              </a:bodyPr>
              <a:lstStyle/>
              <a:p>
                <a:endParaRPr lang="zh-CN" altLang="en-US" sz="1339"/>
              </a:p>
            </p:txBody>
          </p:sp>
          <p:sp>
            <p:nvSpPr>
              <p:cNvPr id="42" name="Freeform 16">
                <a:extLst>
                  <a:ext uri="{FF2B5EF4-FFF2-40B4-BE49-F238E27FC236}">
                    <a16:creationId xmlns:a16="http://schemas.microsoft.com/office/drawing/2014/main" id="{44567294-70BC-4A97-9756-A2F990F7E0AB}"/>
                  </a:ext>
                </a:extLst>
              </p:cNvPr>
              <p:cNvSpPr>
                <a:spLocks/>
              </p:cNvSpPr>
              <p:nvPr/>
            </p:nvSpPr>
            <p:spPr bwMode="auto">
              <a:xfrm>
                <a:off x="10810875" y="4100513"/>
                <a:ext cx="757238" cy="758825"/>
              </a:xfrm>
              <a:custGeom>
                <a:avLst/>
                <a:gdLst>
                  <a:gd name="T0" fmla="*/ 6 w 238"/>
                  <a:gd name="T1" fmla="*/ 0 h 238"/>
                  <a:gd name="T2" fmla="*/ 0 w 238"/>
                  <a:gd name="T3" fmla="*/ 6 h 238"/>
                  <a:gd name="T4" fmla="*/ 0 w 238"/>
                  <a:gd name="T5" fmla="*/ 72 h 238"/>
                  <a:gd name="T6" fmla="*/ 6 w 238"/>
                  <a:gd name="T7" fmla="*/ 78 h 238"/>
                  <a:gd name="T8" fmla="*/ 161 w 238"/>
                  <a:gd name="T9" fmla="*/ 232 h 238"/>
                  <a:gd name="T10" fmla="*/ 166 w 238"/>
                  <a:gd name="T11" fmla="*/ 238 h 238"/>
                  <a:gd name="T12" fmla="*/ 233 w 238"/>
                  <a:gd name="T13" fmla="*/ 238 h 238"/>
                  <a:gd name="T14" fmla="*/ 233 w 238"/>
                  <a:gd name="T15" fmla="*/ 238 h 238"/>
                  <a:gd name="T16" fmla="*/ 238 w 238"/>
                  <a:gd name="T17" fmla="*/ 232 h 238"/>
                  <a:gd name="T18" fmla="*/ 238 w 238"/>
                  <a:gd name="T19" fmla="*/ 231 h 238"/>
                  <a:gd name="T20" fmla="*/ 6 w 23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238">
                    <a:moveTo>
                      <a:pt x="6" y="0"/>
                    </a:moveTo>
                    <a:cubicBezTo>
                      <a:pt x="3" y="0"/>
                      <a:pt x="0" y="3"/>
                      <a:pt x="0" y="6"/>
                    </a:cubicBezTo>
                    <a:cubicBezTo>
                      <a:pt x="0" y="72"/>
                      <a:pt x="0" y="72"/>
                      <a:pt x="0" y="72"/>
                    </a:cubicBezTo>
                    <a:cubicBezTo>
                      <a:pt x="0" y="75"/>
                      <a:pt x="3" y="78"/>
                      <a:pt x="6" y="78"/>
                    </a:cubicBezTo>
                    <a:cubicBezTo>
                      <a:pt x="91" y="78"/>
                      <a:pt x="161" y="147"/>
                      <a:pt x="161" y="232"/>
                    </a:cubicBezTo>
                    <a:cubicBezTo>
                      <a:pt x="161" y="235"/>
                      <a:pt x="163" y="238"/>
                      <a:pt x="166" y="238"/>
                    </a:cubicBezTo>
                    <a:cubicBezTo>
                      <a:pt x="233" y="238"/>
                      <a:pt x="233" y="238"/>
                      <a:pt x="233" y="238"/>
                    </a:cubicBezTo>
                    <a:cubicBezTo>
                      <a:pt x="233" y="238"/>
                      <a:pt x="233" y="238"/>
                      <a:pt x="233" y="238"/>
                    </a:cubicBezTo>
                    <a:cubicBezTo>
                      <a:pt x="236" y="238"/>
                      <a:pt x="238" y="235"/>
                      <a:pt x="238" y="232"/>
                    </a:cubicBezTo>
                    <a:cubicBezTo>
                      <a:pt x="238" y="231"/>
                      <a:pt x="238" y="231"/>
                      <a:pt x="238" y="231"/>
                    </a:cubicBezTo>
                    <a:cubicBezTo>
                      <a:pt x="237" y="103"/>
                      <a:pt x="133" y="0"/>
                      <a:pt x="6" y="0"/>
                    </a:cubicBezTo>
                    <a:close/>
                  </a:path>
                </a:pathLst>
              </a:custGeom>
              <a:grpFill/>
              <a:ln>
                <a:noFill/>
              </a:ln>
            </p:spPr>
            <p:txBody>
              <a:bodyPr vert="horz" wrap="square" lIns="90868" tIns="45434" rIns="90868" bIns="45434" numCol="1" anchor="t" anchorCtr="0" compatLnSpc="1">
                <a:prstTxWarp prst="textNoShape">
                  <a:avLst/>
                </a:prstTxWarp>
              </a:bodyPr>
              <a:lstStyle/>
              <a:p>
                <a:endParaRPr lang="zh-CN" altLang="en-US" sz="1339"/>
              </a:p>
            </p:txBody>
          </p:sp>
          <p:sp>
            <p:nvSpPr>
              <p:cNvPr id="43" name="Freeform 17">
                <a:extLst>
                  <a:ext uri="{FF2B5EF4-FFF2-40B4-BE49-F238E27FC236}">
                    <a16:creationId xmlns:a16="http://schemas.microsoft.com/office/drawing/2014/main" id="{E81FD28D-0522-44E4-B43D-2075A962F56A}"/>
                  </a:ext>
                </a:extLst>
              </p:cNvPr>
              <p:cNvSpPr>
                <a:spLocks/>
              </p:cNvSpPr>
              <p:nvPr/>
            </p:nvSpPr>
            <p:spPr bwMode="auto">
              <a:xfrm>
                <a:off x="10810875" y="3733800"/>
                <a:ext cx="1127125" cy="1125538"/>
              </a:xfrm>
              <a:custGeom>
                <a:avLst/>
                <a:gdLst>
                  <a:gd name="T0" fmla="*/ 353 w 354"/>
                  <a:gd name="T1" fmla="*/ 346 h 353"/>
                  <a:gd name="T2" fmla="*/ 6 w 354"/>
                  <a:gd name="T3" fmla="*/ 0 h 353"/>
                  <a:gd name="T4" fmla="*/ 0 w 354"/>
                  <a:gd name="T5" fmla="*/ 5 h 353"/>
                  <a:gd name="T6" fmla="*/ 0 w 354"/>
                  <a:gd name="T7" fmla="*/ 74 h 353"/>
                  <a:gd name="T8" fmla="*/ 6 w 354"/>
                  <a:gd name="T9" fmla="*/ 79 h 353"/>
                  <a:gd name="T10" fmla="*/ 274 w 354"/>
                  <a:gd name="T11" fmla="*/ 347 h 353"/>
                  <a:gd name="T12" fmla="*/ 280 w 354"/>
                  <a:gd name="T13" fmla="*/ 353 h 353"/>
                  <a:gd name="T14" fmla="*/ 348 w 354"/>
                  <a:gd name="T15" fmla="*/ 353 h 353"/>
                  <a:gd name="T16" fmla="*/ 348 w 354"/>
                  <a:gd name="T17" fmla="*/ 353 h 353"/>
                  <a:gd name="T18" fmla="*/ 354 w 354"/>
                  <a:gd name="T19" fmla="*/ 347 h 353"/>
                  <a:gd name="T20" fmla="*/ 353 w 354"/>
                  <a:gd name="T21" fmla="*/ 346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 h="353">
                    <a:moveTo>
                      <a:pt x="353" y="346"/>
                    </a:moveTo>
                    <a:cubicBezTo>
                      <a:pt x="353" y="155"/>
                      <a:pt x="197" y="0"/>
                      <a:pt x="6" y="0"/>
                    </a:cubicBezTo>
                    <a:cubicBezTo>
                      <a:pt x="3" y="0"/>
                      <a:pt x="0" y="2"/>
                      <a:pt x="0" y="5"/>
                    </a:cubicBezTo>
                    <a:cubicBezTo>
                      <a:pt x="0" y="74"/>
                      <a:pt x="0" y="74"/>
                      <a:pt x="0" y="74"/>
                    </a:cubicBezTo>
                    <a:cubicBezTo>
                      <a:pt x="0" y="77"/>
                      <a:pt x="3" y="79"/>
                      <a:pt x="6" y="79"/>
                    </a:cubicBezTo>
                    <a:cubicBezTo>
                      <a:pt x="154" y="79"/>
                      <a:pt x="274" y="200"/>
                      <a:pt x="274" y="347"/>
                    </a:cubicBezTo>
                    <a:cubicBezTo>
                      <a:pt x="274" y="350"/>
                      <a:pt x="277" y="353"/>
                      <a:pt x="280" y="353"/>
                    </a:cubicBezTo>
                    <a:cubicBezTo>
                      <a:pt x="348" y="353"/>
                      <a:pt x="348" y="353"/>
                      <a:pt x="348" y="353"/>
                    </a:cubicBezTo>
                    <a:cubicBezTo>
                      <a:pt x="348" y="353"/>
                      <a:pt x="348" y="353"/>
                      <a:pt x="348" y="353"/>
                    </a:cubicBezTo>
                    <a:cubicBezTo>
                      <a:pt x="351" y="353"/>
                      <a:pt x="354" y="350"/>
                      <a:pt x="354" y="347"/>
                    </a:cubicBezTo>
                    <a:lnTo>
                      <a:pt x="353" y="346"/>
                    </a:lnTo>
                    <a:close/>
                  </a:path>
                </a:pathLst>
              </a:custGeom>
              <a:grpFill/>
              <a:ln>
                <a:noFill/>
              </a:ln>
            </p:spPr>
            <p:txBody>
              <a:bodyPr vert="horz" wrap="square" lIns="90868" tIns="45434" rIns="90868" bIns="45434" numCol="1" anchor="t" anchorCtr="0" compatLnSpc="1">
                <a:prstTxWarp prst="textNoShape">
                  <a:avLst/>
                </a:prstTxWarp>
              </a:bodyPr>
              <a:lstStyle/>
              <a:p>
                <a:endParaRPr lang="zh-CN" altLang="en-US" sz="1339"/>
              </a:p>
            </p:txBody>
          </p:sp>
        </p:grpSp>
      </p:grpSp>
      <p:sp>
        <p:nvSpPr>
          <p:cNvPr id="13" name="矩形: 圆角 12">
            <a:extLst>
              <a:ext uri="{FF2B5EF4-FFF2-40B4-BE49-F238E27FC236}">
                <a16:creationId xmlns:a16="http://schemas.microsoft.com/office/drawing/2014/main" id="{C276273E-7267-4118-964B-E7DFEBF53D93}"/>
              </a:ext>
            </a:extLst>
          </p:cNvPr>
          <p:cNvSpPr/>
          <p:nvPr>
            <p:custDataLst>
              <p:tags r:id="rId3"/>
            </p:custDataLst>
          </p:nvPr>
        </p:nvSpPr>
        <p:spPr>
          <a:xfrm>
            <a:off x="4860032" y="1333954"/>
            <a:ext cx="3492388" cy="3394596"/>
          </a:xfrm>
          <a:prstGeom prst="roundRect">
            <a:avLst>
              <a:gd name="adj" fmla="val 8595"/>
            </a:avLst>
          </a:prstGeom>
          <a:no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charset="-122"/>
              <a:ea typeface="微软雅黑" charset="-122"/>
              <a:sym typeface="Arial" panose="020B0604020202020204" pitchFamily="34" charset="0"/>
            </a:endParaRPr>
          </a:p>
        </p:txBody>
      </p:sp>
      <p:sp>
        <p:nvSpPr>
          <p:cNvPr id="14" name="文本框 13">
            <a:extLst>
              <a:ext uri="{FF2B5EF4-FFF2-40B4-BE49-F238E27FC236}">
                <a16:creationId xmlns:a16="http://schemas.microsoft.com/office/drawing/2014/main" id="{2E083A1C-8C81-4E9B-916E-9DAADFDA027C}"/>
              </a:ext>
            </a:extLst>
          </p:cNvPr>
          <p:cNvSpPr txBox="1"/>
          <p:nvPr>
            <p:custDataLst>
              <p:tags r:id="rId4"/>
            </p:custDataLst>
          </p:nvPr>
        </p:nvSpPr>
        <p:spPr>
          <a:xfrm>
            <a:off x="5064260" y="1657990"/>
            <a:ext cx="3108140" cy="2844316"/>
          </a:xfrm>
          <a:prstGeom prst="rect">
            <a:avLst/>
          </a:prstGeom>
          <a:noFill/>
        </p:spPr>
        <p:txBody>
          <a:bodyPr wrap="square" rtlCol="0">
            <a:normAutofit/>
          </a:bodyPr>
          <a:lstStyle/>
          <a:p>
            <a:pPr marL="0" marR="0" lvl="0" indent="457200" algn="just" defTabSz="914400" rtl="0" eaLnBrk="1" fontAlgn="auto" latinLnBrk="0" hangingPunct="1">
              <a:lnSpc>
                <a:spcPct val="150000"/>
              </a:lnSpc>
              <a:spcBef>
                <a:spcPts val="0"/>
              </a:spcBef>
              <a:spcAft>
                <a:spcPts val="800"/>
              </a:spcAft>
              <a:buSzPct val="100000"/>
              <a:buFontTx/>
              <a:buNone/>
            </a:pPr>
            <a:r>
              <a:rPr kumimoji="0" lang="zh-CN" altLang="en-US" sz="1600" b="1"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超文本标记语言</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HTML</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）是由一系列标签组成的一种描述性语言，主要用来描述网页的内容和格式。网页中的不同内容，如文字、图形、动画、声音、表格、超链接等，都可以用</a:t>
            </a:r>
            <a:r>
              <a:rPr kumimoji="0" lang="en-US" altLang="zh-CN"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HTML</a:t>
            </a:r>
            <a:r>
              <a:rPr kumimoji="0" lang="zh-CN" altLang="en-US" sz="1600" kern="1200" cap="none" spc="120" noProof="0" dirty="0">
                <a:ln>
                  <a:noFill/>
                </a:ln>
                <a:solidFill>
                  <a:schemeClr val="tx1">
                    <a:lumMod val="85000"/>
                    <a:lumOff val="15000"/>
                  </a:schemeClr>
                </a:solidFill>
                <a:effectLst/>
                <a:latin typeface="思源黑体 CN Medium" panose="020B0600000000000000" pitchFamily="34" charset="-122"/>
                <a:ea typeface="思源黑体 CN Medium" panose="020B0600000000000000" pitchFamily="34" charset="-122"/>
                <a:cs typeface="思源黑体" panose="020B0500000000000000" charset="-122"/>
              </a:rPr>
              <a:t>标签来表示。</a:t>
            </a:r>
          </a:p>
        </p:txBody>
      </p:sp>
      <p:grpSp>
        <p:nvGrpSpPr>
          <p:cNvPr id="6" name="组合 5">
            <a:extLst>
              <a:ext uri="{FF2B5EF4-FFF2-40B4-BE49-F238E27FC236}">
                <a16:creationId xmlns:a16="http://schemas.microsoft.com/office/drawing/2014/main" id="{0FF0BE2C-5B37-4984-8862-250F63C8EB19}"/>
              </a:ext>
            </a:extLst>
          </p:cNvPr>
          <p:cNvGrpSpPr/>
          <p:nvPr/>
        </p:nvGrpSpPr>
        <p:grpSpPr>
          <a:xfrm>
            <a:off x="6298112" y="983080"/>
            <a:ext cx="640435" cy="640435"/>
            <a:chOff x="5659756" y="672052"/>
            <a:chExt cx="640435" cy="640435"/>
          </a:xfrm>
        </p:grpSpPr>
        <p:sp>
          <p:nvSpPr>
            <p:cNvPr id="16" name="矩形: 圆角 15">
              <a:extLst>
                <a:ext uri="{FF2B5EF4-FFF2-40B4-BE49-F238E27FC236}">
                  <a16:creationId xmlns:a16="http://schemas.microsoft.com/office/drawing/2014/main" id="{5F4BBD89-52FB-4580-803A-E918A7DD27D0}"/>
                </a:ext>
              </a:extLst>
            </p:cNvPr>
            <p:cNvSpPr/>
            <p:nvPr/>
          </p:nvSpPr>
          <p:spPr>
            <a:xfrm>
              <a:off x="5659756" y="672052"/>
              <a:ext cx="640435" cy="640435"/>
            </a:xfrm>
            <a:prstGeom prst="roundRect">
              <a:avLst/>
            </a:prstGeom>
            <a:solidFill>
              <a:srgbClr val="1C608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KSO_Shape">
              <a:extLst>
                <a:ext uri="{FF2B5EF4-FFF2-40B4-BE49-F238E27FC236}">
                  <a16:creationId xmlns:a16="http://schemas.microsoft.com/office/drawing/2014/main" id="{39A1B4B7-0A90-41E9-9D0C-CA9A9B7749D8}"/>
                </a:ext>
              </a:extLst>
            </p:cNvPr>
            <p:cNvSpPr>
              <a:spLocks/>
            </p:cNvSpPr>
            <p:nvPr/>
          </p:nvSpPr>
          <p:spPr bwMode="auto">
            <a:xfrm>
              <a:off x="5707427" y="718845"/>
              <a:ext cx="556761" cy="556761"/>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7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7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7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7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7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7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7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7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7"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7"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39"/>
            </a:p>
          </p:txBody>
        </p:sp>
      </p:grpSp>
    </p:spTree>
    <p:extLst>
      <p:ext uri="{BB962C8B-B14F-4D97-AF65-F5344CB8AC3E}">
        <p14:creationId xmlns:p14="http://schemas.microsoft.com/office/powerpoint/2010/main" val="49683105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炫彩互联网大数据科技信息教育PPT模板"/>
</p:tagLst>
</file>

<file path=ppt/tags/tag1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1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1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2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3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3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4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4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4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4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3897_3*l_h_i*1_1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3897_3*l_h_i*1_2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6"/>
  <p:tag name="KSO_WM_UNI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3897_3*l_h_i*1_3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7"/>
  <p:tag name="KSO_WM_UNIT_FILL_TYPE" val="1"/>
  <p:tag name="KSO_WM_UNIT_LINE_FORE_SCHEMECOLOR_INDEX" val="7"/>
  <p:tag name="KSO_WM_UNIT_LINE_FILL_TYPE" val="2"/>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897_3*l_h_f*1_1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5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3897_3*l_h_f*1_2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5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3897_3*l_h_f*1_3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3897_3*l_h_i*1_1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897_3*l_h_f*1_1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5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98_1*f*1"/>
  <p:tag name="KSO_WM_TEMPLATE_CATEGORY" val="diagram"/>
  <p:tag name="KSO_WM_TEMPLATE_INDEX" val="20212498"/>
  <p:tag name="KSO_WM_UNIT_LAYERLEVEL" val="1"/>
  <p:tag name="KSO_WM_TAG_VERSION" val="1.0"/>
  <p:tag name="KSO_WM_BEAUTIFY_FLAG" val="#wm#"/>
  <p:tag name="KSO_WM_UNIT_DEFAULT_FONT" val="14;20;2"/>
  <p:tag name="KSO_WM_UNIT_BLOCK" val="0"/>
  <p:tag name="KSO_WM_UNIT_VALUE" val="130"/>
  <p:tag name="KSO_WM_UNIT_SHOW_EDIT_AREA_INDICATION" val="1"/>
  <p:tag name="KSO_WM_CHIP_GROUPID" val="5e6b05596848fb12bee65ac8"/>
  <p:tag name="KSO_WM_CHIP_XID" val="5e6b05596848fb12bee65aca"/>
  <p:tag name="KSO_WM_UNIT_DEC_AREA_ID" val="8205624942b54c36a57f9fd5b3a584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efd029d3ff34c77b129d4c443383887"/>
  <p:tag name="KSO_WM_UNIT_SUPPORT_UNIT_TYPE" val="[&quot;d&quot;]"/>
  <p:tag name="KSO_WM_UNIT_TEXT_FILL_FORE_SCHEMECOLOR_INDEX_BRIGHTNESS" val="0.25"/>
  <p:tag name="KSO_WM_UNIT_TEXT_FILL_FORE_SCHEMECOLOR_INDEX" val="13"/>
  <p:tag name="KSO_WM_UNIT_TEXT_FILL_TYPE" val="1"/>
  <p:tag name="KSO_WM_TEMPLATE_ASSEMBLE_XID" val="60656f624054ed1e2fb80903"/>
  <p:tag name="KSO_WM_TEMPLATE_ASSEMBLE_GROUPID" val="60656f624054ed1e2fb80903"/>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897_3*l_h_i*1_1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897_3*l_h_i*1_1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3897_3*l_h_i*1_1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3897_3*l_h_i*1_3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3897_3*l_h_i*1_3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13897_3*l_h_i*1_3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3897_3*l_h_i*1_2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3897_3*l_h_i*1_2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3897_3*l_h_i*1_2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897_3*l_h_i*1_1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897_3*l_h_i*1_1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3897_3*l_h_i*1_1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6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6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7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7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7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7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7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7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29_1*l_h_i*1_1_2"/>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VALUE" val="80"/>
  <p:tag name="KSO_WM_UNIT_LINE_FORE_SCHEMECOLOR_INDEX_BRIGHTNESS" val="0"/>
  <p:tag name="KSO_WM_UNIT_LINE_FORE_SCHEMECOLOR_INDEX" val="5"/>
  <p:tag name="KSO_WM_UNIT_LINE_FILL_TYPE" val="2"/>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29_1*l_h_f*1_1_1"/>
  <p:tag name="KSO_WM_TEMPLATE_CATEGORY" val="diagram"/>
  <p:tag name="KSO_WM_TEMPLATE_INDEX" val="20219429"/>
  <p:tag name="KSO_WM_UNIT_LAYERLEVEL" val="1_1_1"/>
  <p:tag name="KSO_WM_TAG_VERSION" val="1.0"/>
  <p:tag name="KSO_WM_BEAUTIFY_FLAG" val="#wm#"/>
  <p:tag name="KSO_WM_CHIP_GROUPID" val="60bedd19191caac4ef20247e"/>
  <p:tag name="KSO_WM_CHIP_XID" val="60bedd19191caac4ef20247f"/>
  <p:tag name="KSO_WM_ASSEMBLE_CHIP_INDEX" val="f0e054c767e2404da9b954df5cae240c"/>
  <p:tag name="KSO_WM_UNIT_TEXT_FILL_FORE_SCHEMECOLOR_INDEX_BRIGHTNESS" val="0.5"/>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727">
      <a:dk1>
        <a:sysClr val="windowText" lastClr="000000"/>
      </a:dk1>
      <a:lt1>
        <a:sysClr val="window" lastClr="FFFFFF"/>
      </a:lt1>
      <a:dk2>
        <a:srgbClr val="1F497D"/>
      </a:dk2>
      <a:lt2>
        <a:srgbClr val="EEECE1"/>
      </a:lt2>
      <a:accent1>
        <a:srgbClr val="1C6089"/>
      </a:accent1>
      <a:accent2>
        <a:srgbClr val="C13B30"/>
      </a:accent2>
      <a:accent3>
        <a:srgbClr val="F59B11"/>
      </a:accent3>
      <a:accent4>
        <a:srgbClr val="1C6089"/>
      </a:accent4>
      <a:accent5>
        <a:srgbClr val="C13B30"/>
      </a:accent5>
      <a:accent6>
        <a:srgbClr val="F59B1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1202</TotalTime>
  <Words>3808</Words>
  <Application>Microsoft Office PowerPoint</Application>
  <PresentationFormat>全屏显示(16:9)</PresentationFormat>
  <Paragraphs>278</Paragraphs>
  <Slides>76</Slides>
  <Notes>24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76</vt:i4>
      </vt:variant>
    </vt:vector>
  </HeadingPairs>
  <TitlesOfParts>
    <vt:vector size="84" baseType="lpstr">
      <vt:lpstr>思源黑体 CN Medium</vt:lpstr>
      <vt:lpstr>思源黑体 CN Normal</vt:lpstr>
      <vt:lpstr>宋体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admin</dc:creator>
  <cp:lastModifiedBy>xuran</cp:lastModifiedBy>
  <cp:revision>146</cp:revision>
  <dcterms:created xsi:type="dcterms:W3CDTF">2017-06-17T16:19:32Z</dcterms:created>
  <dcterms:modified xsi:type="dcterms:W3CDTF">2023-04-22T15:34:06Z</dcterms:modified>
</cp:coreProperties>
</file>