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65" r:id="rId2"/>
    <p:sldId id="345" r:id="rId3"/>
    <p:sldId id="266" r:id="rId4"/>
    <p:sldId id="267" r:id="rId5"/>
    <p:sldId id="359" r:id="rId6"/>
    <p:sldId id="268" r:id="rId7"/>
    <p:sldId id="363" r:id="rId8"/>
    <p:sldId id="364" r:id="rId9"/>
    <p:sldId id="365" r:id="rId10"/>
    <p:sldId id="366" r:id="rId11"/>
    <p:sldId id="367" r:id="rId12"/>
    <p:sldId id="368" r:id="rId13"/>
    <p:sldId id="269" r:id="rId14"/>
    <p:sldId id="369" r:id="rId15"/>
    <p:sldId id="270" r:id="rId16"/>
    <p:sldId id="370" r:id="rId17"/>
    <p:sldId id="371" r:id="rId18"/>
    <p:sldId id="372" r:id="rId19"/>
    <p:sldId id="373" r:id="rId20"/>
    <p:sldId id="377" r:id="rId21"/>
    <p:sldId id="374" r:id="rId22"/>
    <p:sldId id="378" r:id="rId23"/>
    <p:sldId id="379" r:id="rId24"/>
    <p:sldId id="381" r:id="rId25"/>
    <p:sldId id="380" r:id="rId26"/>
    <p:sldId id="382" r:id="rId27"/>
    <p:sldId id="383" r:id="rId28"/>
    <p:sldId id="384" r:id="rId29"/>
    <p:sldId id="385" r:id="rId30"/>
    <p:sldId id="375" r:id="rId31"/>
    <p:sldId id="386" r:id="rId32"/>
    <p:sldId id="376" r:id="rId33"/>
    <p:sldId id="387" r:id="rId34"/>
    <p:sldId id="348" r:id="rId35"/>
    <p:sldId id="350" r:id="rId36"/>
    <p:sldId id="355" r:id="rId37"/>
    <p:sldId id="388" r:id="rId38"/>
    <p:sldId id="356" r:id="rId39"/>
    <p:sldId id="389" r:id="rId40"/>
    <p:sldId id="393" r:id="rId41"/>
    <p:sldId id="394" r:id="rId42"/>
    <p:sldId id="396" r:id="rId43"/>
    <p:sldId id="357" r:id="rId44"/>
    <p:sldId id="397" r:id="rId45"/>
    <p:sldId id="358" r:id="rId46"/>
    <p:sldId id="398" r:id="rId47"/>
    <p:sldId id="399" r:id="rId48"/>
    <p:sldId id="400" r:id="rId49"/>
    <p:sldId id="401" r:id="rId50"/>
    <p:sldId id="402" r:id="rId51"/>
    <p:sldId id="403" r:id="rId52"/>
    <p:sldId id="404" r:id="rId53"/>
    <p:sldId id="405" r:id="rId54"/>
    <p:sldId id="406" r:id="rId55"/>
    <p:sldId id="407" r:id="rId56"/>
    <p:sldId id="408" r:id="rId57"/>
    <p:sldId id="409" r:id="rId58"/>
    <p:sldId id="410" r:id="rId59"/>
    <p:sldId id="411" r:id="rId60"/>
    <p:sldId id="412" r:id="rId61"/>
    <p:sldId id="413" r:id="rId62"/>
    <p:sldId id="414" r:id="rId63"/>
    <p:sldId id="415" r:id="rId64"/>
    <p:sldId id="417" r:id="rId65"/>
    <p:sldId id="416" r:id="rId66"/>
    <p:sldId id="418" r:id="rId67"/>
    <p:sldId id="419" r:id="rId68"/>
    <p:sldId id="420" r:id="rId69"/>
    <p:sldId id="421" r:id="rId70"/>
    <p:sldId id="422" r:id="rId71"/>
    <p:sldId id="344" r:id="rId72"/>
  </p:sldIdLst>
  <p:sldSz cx="9144000" cy="5143500" type="screen16x9"/>
  <p:notesSz cx="6858000" cy="9144000"/>
  <p:custDataLst>
    <p:tags r:id="rId74"/>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21" autoAdjust="0"/>
    <p:restoredTop sz="94660"/>
  </p:normalViewPr>
  <p:slideViewPr>
    <p:cSldViewPr>
      <p:cViewPr varScale="1">
        <p:scale>
          <a:sx n="141" d="100"/>
          <a:sy n="141" d="100"/>
        </p:scale>
        <p:origin x="762" y="12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56"/>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2023-04-22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18</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19</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20</a:t>
            </a:fld>
            <a:endParaRPr lang="zh-CN" altLang="en-US" dirty="0">
              <a:solidFill>
                <a:prstClr val="black"/>
              </a:solidFill>
            </a:endParaRPr>
          </a:p>
        </p:txBody>
      </p:sp>
    </p:spTree>
    <p:extLst>
      <p:ext uri="{BB962C8B-B14F-4D97-AF65-F5344CB8AC3E}">
        <p14:creationId xmlns:p14="http://schemas.microsoft.com/office/powerpoint/2010/main" val="2737533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21</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30</a:t>
            </a:fld>
            <a:endParaRPr lang="zh-CN" altLang="en-US"/>
          </a:p>
        </p:txBody>
      </p:sp>
    </p:spTree>
    <p:extLst>
      <p:ext uri="{BB962C8B-B14F-4D97-AF65-F5344CB8AC3E}">
        <p14:creationId xmlns:p14="http://schemas.microsoft.com/office/powerpoint/2010/main" val="1268109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32</a:t>
            </a:fld>
            <a:endParaRPr lang="zh-CN" altLang="en-US"/>
          </a:p>
        </p:txBody>
      </p:sp>
    </p:spTree>
    <p:extLst>
      <p:ext uri="{BB962C8B-B14F-4D97-AF65-F5344CB8AC3E}">
        <p14:creationId xmlns:p14="http://schemas.microsoft.com/office/powerpoint/2010/main" val="82011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33</a:t>
            </a:fld>
            <a:endParaRPr lang="zh-CN" altLang="en-US"/>
          </a:p>
        </p:txBody>
      </p:sp>
    </p:spTree>
    <p:extLst>
      <p:ext uri="{BB962C8B-B14F-4D97-AF65-F5344CB8AC3E}">
        <p14:creationId xmlns:p14="http://schemas.microsoft.com/office/powerpoint/2010/main" val="845204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34</a:t>
            </a:fld>
            <a:endParaRPr lang="zh-CN" altLang="en-US"/>
          </a:p>
        </p:txBody>
      </p:sp>
    </p:spTree>
    <p:extLst>
      <p:ext uri="{BB962C8B-B14F-4D97-AF65-F5344CB8AC3E}">
        <p14:creationId xmlns:p14="http://schemas.microsoft.com/office/powerpoint/2010/main" val="3930685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35</a:t>
            </a:fld>
            <a:endParaRPr lang="zh-CN" altLang="en-US"/>
          </a:p>
        </p:txBody>
      </p:sp>
    </p:spTree>
    <p:extLst>
      <p:ext uri="{BB962C8B-B14F-4D97-AF65-F5344CB8AC3E}">
        <p14:creationId xmlns:p14="http://schemas.microsoft.com/office/powerpoint/2010/main" val="1511201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36</a:t>
            </a:fld>
            <a:endParaRPr lang="zh-CN" altLang="en-US"/>
          </a:p>
        </p:txBody>
      </p:sp>
    </p:spTree>
    <p:extLst>
      <p:ext uri="{BB962C8B-B14F-4D97-AF65-F5344CB8AC3E}">
        <p14:creationId xmlns:p14="http://schemas.microsoft.com/office/powerpoint/2010/main" val="3268863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37</a:t>
            </a:fld>
            <a:endParaRPr lang="zh-CN" altLang="en-US" dirty="0">
              <a:solidFill>
                <a:prstClr val="black"/>
              </a:solidFill>
            </a:endParaRPr>
          </a:p>
        </p:txBody>
      </p:sp>
    </p:spTree>
    <p:extLst>
      <p:ext uri="{BB962C8B-B14F-4D97-AF65-F5344CB8AC3E}">
        <p14:creationId xmlns:p14="http://schemas.microsoft.com/office/powerpoint/2010/main" val="4087604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38</a:t>
            </a:fld>
            <a:endParaRPr lang="zh-CN" altLang="en-US"/>
          </a:p>
        </p:txBody>
      </p:sp>
    </p:spTree>
    <p:extLst>
      <p:ext uri="{BB962C8B-B14F-4D97-AF65-F5344CB8AC3E}">
        <p14:creationId xmlns:p14="http://schemas.microsoft.com/office/powerpoint/2010/main" val="131489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43</a:t>
            </a:fld>
            <a:endParaRPr lang="zh-CN" altLang="en-US"/>
          </a:p>
        </p:txBody>
      </p:sp>
    </p:spTree>
    <p:extLst>
      <p:ext uri="{BB962C8B-B14F-4D97-AF65-F5344CB8AC3E}">
        <p14:creationId xmlns:p14="http://schemas.microsoft.com/office/powerpoint/2010/main" val="3662448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45</a:t>
            </a:fld>
            <a:endParaRPr lang="zh-CN" altLang="en-US"/>
          </a:p>
        </p:txBody>
      </p:sp>
    </p:spTree>
    <p:extLst>
      <p:ext uri="{BB962C8B-B14F-4D97-AF65-F5344CB8AC3E}">
        <p14:creationId xmlns:p14="http://schemas.microsoft.com/office/powerpoint/2010/main" val="880571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61</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71</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17</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2023-04-22</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tags" Target="../tags/tag35.xml"/><Relationship Id="rId3" Type="http://schemas.openxmlformats.org/officeDocument/2006/relationships/tags" Target="../tags/tag12.xml"/><Relationship Id="rId21" Type="http://schemas.openxmlformats.org/officeDocument/2006/relationships/tags" Target="../tags/tag30.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tags" Target="../tags/tag34.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tags" Target="../tags/tag29.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10" Type="http://schemas.openxmlformats.org/officeDocument/2006/relationships/tags" Target="../tags/tag19.xml"/><Relationship Id="rId19" Type="http://schemas.openxmlformats.org/officeDocument/2006/relationships/tags" Target="../tags/tag28.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 Id="rId27"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8"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4139953" y="2093680"/>
            <a:ext cx="4788532" cy="496554"/>
          </a:xfrm>
          <a:prstGeom prst="rect">
            <a:avLst/>
          </a:prstGeom>
          <a:noFill/>
        </p:spPr>
        <p:txBody>
          <a:bodyPr wrap="square" lIns="65032" tIns="32516" rIns="65032" bIns="32516" rtlCol="0">
            <a:spAutoFit/>
          </a:bodyPr>
          <a:lstStyle/>
          <a:p>
            <a:r>
              <a:rPr kumimoji="1" lang="zh-CN" altLang="en-US" sz="2800" b="1" dirty="0">
                <a:solidFill>
                  <a:schemeClr val="accent1"/>
                </a:solidFill>
                <a:latin typeface="微软雅黑" panose="020B0503020204020204" pitchFamily="34" charset="-122"/>
                <a:ea typeface="微软雅黑" panose="020B0503020204020204" pitchFamily="34" charset="-122"/>
              </a:rPr>
              <a:t>项目</a:t>
            </a:r>
            <a:r>
              <a:rPr kumimoji="1" lang="en-US" altLang="zh-CN" sz="2800" b="1" dirty="0">
                <a:solidFill>
                  <a:schemeClr val="accent1"/>
                </a:solidFill>
                <a:latin typeface="微软雅黑" panose="020B0503020204020204" pitchFamily="34" charset="-122"/>
                <a:ea typeface="微软雅黑" panose="020B0503020204020204" pitchFamily="34" charset="-122"/>
              </a:rPr>
              <a:t>3 </a:t>
            </a:r>
            <a:r>
              <a:rPr kumimoji="1" lang="zh-CN" altLang="en-US" sz="2800" b="1" dirty="0">
                <a:solidFill>
                  <a:schemeClr val="accent1"/>
                </a:solidFill>
                <a:latin typeface="微软雅黑" panose="020B0503020204020204" pitchFamily="34" charset="-122"/>
                <a:ea typeface="微软雅黑" panose="020B0503020204020204" pitchFamily="34" charset="-122"/>
              </a:rPr>
              <a:t>连接基本网络硬件设备</a:t>
            </a: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4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按照电气特性分类</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1239602"/>
            <a:ext cx="6792230"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18168"/>
              <a:ext cx="9604929" cy="987430"/>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双绞线按其电气特性可分为七类，目前在计算机网络中常用的是五类（</a:t>
              </a:r>
              <a:r>
                <a:rPr lang="en-US" altLang="zh-CN" sz="1400" dirty="0">
                  <a:solidFill>
                    <a:schemeClr val="tx1">
                      <a:lumMod val="85000"/>
                      <a:lumOff val="15000"/>
                    </a:schemeClr>
                  </a:solidFill>
                  <a:latin typeface="+mn-ea"/>
                </a:rPr>
                <a:t>CAT5</a:t>
              </a:r>
              <a:r>
                <a:rPr lang="zh-CN" altLang="en-US" sz="1400" dirty="0">
                  <a:solidFill>
                    <a:schemeClr val="tx1">
                      <a:lumMod val="85000"/>
                      <a:lumOff val="15000"/>
                    </a:schemeClr>
                  </a:solidFill>
                  <a:latin typeface="+mn-ea"/>
                </a:rPr>
                <a:t>）、超五类（</a:t>
              </a:r>
              <a:r>
                <a:rPr lang="en-US" altLang="zh-CN" sz="1400" dirty="0">
                  <a:solidFill>
                    <a:schemeClr val="tx1">
                      <a:lumMod val="85000"/>
                      <a:lumOff val="15000"/>
                    </a:schemeClr>
                  </a:solidFill>
                  <a:latin typeface="+mn-ea"/>
                </a:rPr>
                <a:t>CAT5e</a:t>
              </a:r>
              <a:r>
                <a:rPr lang="zh-CN" altLang="en-US" sz="1400" dirty="0">
                  <a:solidFill>
                    <a:schemeClr val="tx1">
                      <a:lumMod val="85000"/>
                      <a:lumOff val="15000"/>
                    </a:schemeClr>
                  </a:solidFill>
                  <a:latin typeface="+mn-ea"/>
                </a:rPr>
                <a:t>）及六类（</a:t>
              </a:r>
              <a:r>
                <a:rPr lang="en-US" altLang="zh-CN" sz="1400" dirty="0">
                  <a:solidFill>
                    <a:schemeClr val="tx1">
                      <a:lumMod val="85000"/>
                      <a:lumOff val="15000"/>
                    </a:schemeClr>
                  </a:solidFill>
                  <a:latin typeface="+mn-ea"/>
                </a:rPr>
                <a:t>CAT6</a:t>
              </a:r>
              <a:r>
                <a:rPr lang="zh-CN" altLang="en-US" sz="1400" dirty="0">
                  <a:solidFill>
                    <a:schemeClr val="tx1">
                      <a:lumMod val="85000"/>
                      <a:lumOff val="15000"/>
                    </a:schemeClr>
                  </a:solidFill>
                  <a:latin typeface="+mn-ea"/>
                </a:rPr>
                <a:t>）双绞线。类型数字越大，技术越先进，带宽也越宽，当然价格也越贵。五类非屏蔽双绞线支持传输速率为</a:t>
              </a:r>
              <a:r>
                <a:rPr lang="en-US" altLang="zh-CN" sz="1400" dirty="0">
                  <a:solidFill>
                    <a:schemeClr val="tx1">
                      <a:lumMod val="85000"/>
                      <a:lumOff val="15000"/>
                    </a:schemeClr>
                  </a:solidFill>
                  <a:latin typeface="+mn-ea"/>
                </a:rPr>
                <a:t>100Mbit/s</a:t>
              </a:r>
              <a:r>
                <a:rPr lang="zh-CN" altLang="en-US" sz="1400" dirty="0">
                  <a:solidFill>
                    <a:schemeClr val="tx1">
                      <a:lumMod val="85000"/>
                      <a:lumOff val="15000"/>
                    </a:schemeClr>
                  </a:solidFill>
                  <a:latin typeface="+mn-ea"/>
                </a:rPr>
                <a:t>的快速以太网，超五类非屏蔽双绞线既支持</a:t>
              </a:r>
              <a:r>
                <a:rPr lang="en-US" altLang="zh-CN" sz="1400" dirty="0">
                  <a:solidFill>
                    <a:schemeClr val="tx1">
                      <a:lumMod val="85000"/>
                      <a:lumOff val="15000"/>
                    </a:schemeClr>
                  </a:solidFill>
                  <a:latin typeface="+mn-ea"/>
                </a:rPr>
                <a:t>100Mbit/s</a:t>
              </a:r>
              <a:r>
                <a:rPr lang="zh-CN" altLang="en-US" sz="1400" dirty="0">
                  <a:solidFill>
                    <a:schemeClr val="tx1">
                      <a:lumMod val="85000"/>
                      <a:lumOff val="15000"/>
                    </a:schemeClr>
                  </a:solidFill>
                  <a:latin typeface="+mn-ea"/>
                </a:rPr>
                <a:t>的快速以太网，也支持</a:t>
              </a:r>
              <a:r>
                <a:rPr lang="en-US" altLang="zh-CN" sz="1400" dirty="0">
                  <a:solidFill>
                    <a:schemeClr val="tx1">
                      <a:lumMod val="85000"/>
                      <a:lumOff val="15000"/>
                    </a:schemeClr>
                  </a:solidFill>
                  <a:latin typeface="+mn-ea"/>
                </a:rPr>
                <a:t>1000Mbit/s</a:t>
              </a:r>
              <a:r>
                <a:rPr lang="zh-CN" altLang="en-US" sz="1400" dirty="0">
                  <a:solidFill>
                    <a:schemeClr val="tx1">
                      <a:lumMod val="85000"/>
                      <a:lumOff val="15000"/>
                    </a:schemeClr>
                  </a:solidFill>
                  <a:latin typeface="+mn-ea"/>
                </a:rPr>
                <a:t>的吉比特以太网，而六类非屏蔽双绞线支持传输速率高于</a:t>
              </a:r>
              <a:r>
                <a:rPr lang="en-US" altLang="zh-CN" sz="1400" dirty="0">
                  <a:solidFill>
                    <a:schemeClr val="tx1">
                      <a:lumMod val="85000"/>
                      <a:lumOff val="15000"/>
                    </a:schemeClr>
                  </a:solidFill>
                  <a:latin typeface="+mn-ea"/>
                </a:rPr>
                <a:t>1Gbit/s</a:t>
              </a:r>
              <a:r>
                <a:rPr lang="zh-CN" altLang="en-US" sz="1400" dirty="0">
                  <a:solidFill>
                    <a:schemeClr val="tx1">
                      <a:lumMod val="85000"/>
                      <a:lumOff val="15000"/>
                    </a:schemeClr>
                  </a:solidFill>
                  <a:latin typeface="+mn-ea"/>
                </a:rPr>
                <a:t>的以太网。</a:t>
              </a:r>
            </a:p>
          </p:txBody>
        </p:sp>
      </p:grpSp>
    </p:spTree>
    <p:extLst>
      <p:ext uri="{BB962C8B-B14F-4D97-AF65-F5344CB8AC3E}">
        <p14:creationId xmlns:p14="http://schemas.microsoft.com/office/powerpoint/2010/main" val="1595220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双绞线接口</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2809613"/>
            <a:ext cx="6792230" cy="2102397"/>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18168"/>
              <a:ext cx="9604929" cy="1177187"/>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使用双绞线连接计算机或网络设备时，双绞线的两端均需要一个水晶头。水晶头是一种标准化的电信网络接口，是提供声音和数据传输的接口。水晶头是一种能沿固定方向插入并自动防止脱落的塑料接头，俗称“水晶头”，专业术语为</a:t>
              </a:r>
              <a:r>
                <a:rPr lang="en-US" altLang="zh-CN" sz="1400" dirty="0">
                  <a:solidFill>
                    <a:schemeClr val="tx1">
                      <a:lumMod val="85000"/>
                      <a:lumOff val="15000"/>
                    </a:schemeClr>
                  </a:solidFill>
                  <a:latin typeface="+mn-ea"/>
                </a:rPr>
                <a:t>RJ-45</a:t>
              </a:r>
              <a:r>
                <a:rPr lang="zh-CN" altLang="en-US" sz="1400" dirty="0">
                  <a:solidFill>
                    <a:schemeClr val="tx1">
                      <a:lumMod val="85000"/>
                      <a:lumOff val="15000"/>
                    </a:schemeClr>
                  </a:solidFill>
                  <a:latin typeface="+mn-ea"/>
                </a:rPr>
                <a:t>连接器，此标准的接头与插座互相兼容。</a:t>
              </a:r>
              <a:r>
                <a:rPr lang="en-US" altLang="zh-CN" sz="1400" dirty="0">
                  <a:solidFill>
                    <a:schemeClr val="tx1">
                      <a:lumMod val="85000"/>
                      <a:lumOff val="15000"/>
                    </a:schemeClr>
                  </a:solidFill>
                  <a:latin typeface="+mn-ea"/>
                </a:rPr>
                <a:t>RJ-45</a:t>
              </a:r>
              <a:r>
                <a:rPr lang="zh-CN" altLang="en-US" sz="1400" dirty="0">
                  <a:solidFill>
                    <a:schemeClr val="tx1">
                      <a:lumMod val="85000"/>
                      <a:lumOff val="15000"/>
                    </a:schemeClr>
                  </a:solidFill>
                  <a:latin typeface="+mn-ea"/>
                </a:rPr>
                <a:t>是一种网络接口规范，类似的还有</a:t>
              </a:r>
              <a:r>
                <a:rPr lang="en-US" altLang="zh-CN" sz="1400" dirty="0">
                  <a:solidFill>
                    <a:schemeClr val="tx1">
                      <a:lumMod val="85000"/>
                      <a:lumOff val="15000"/>
                    </a:schemeClr>
                  </a:solidFill>
                  <a:latin typeface="+mn-ea"/>
                </a:rPr>
                <a:t>RJ-11</a:t>
              </a:r>
              <a:r>
                <a:rPr lang="zh-CN" altLang="en-US" sz="1400" dirty="0">
                  <a:solidFill>
                    <a:schemeClr val="tx1">
                      <a:lumMod val="85000"/>
                      <a:lumOff val="15000"/>
                    </a:schemeClr>
                  </a:solidFill>
                  <a:latin typeface="+mn-ea"/>
                </a:rPr>
                <a:t>接口，就是我们平常所用的“电话接口”，用来连接电话线。</a:t>
              </a:r>
            </a:p>
          </p:txBody>
        </p:sp>
      </p:gr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025" name="图片 73">
            <a:extLst>
              <a:ext uri="{FF2B5EF4-FFF2-40B4-BE49-F238E27FC236}">
                <a16:creationId xmlns:a16="http://schemas.microsoft.com/office/drawing/2014/main" id="{6F35FD55-1A59-4F50-BE36-C396B86E79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184" y="913871"/>
            <a:ext cx="4029075" cy="14382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617D9F4C-3B3B-44FC-8433-E8920335E35C}"/>
              </a:ext>
            </a:extLst>
          </p:cNvPr>
          <p:cNvSpPr>
            <a:spLocks noChangeArrowheads="1"/>
          </p:cNvSpPr>
          <p:nvPr/>
        </p:nvSpPr>
        <p:spPr bwMode="auto">
          <a:xfrm>
            <a:off x="2663788" y="2448640"/>
            <a:ext cx="336823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000" dirty="0">
                <a:latin typeface="Calibri" panose="020F0502020204030204" pitchFamily="34" charset="0"/>
                <a:ea typeface="宋体" panose="02010600030101010101" pitchFamily="2" charset="-122"/>
                <a:cs typeface="Times New Roman" panose="02020603050405020304" pitchFamily="18" charset="0"/>
              </a:rPr>
              <a:t>   </a:t>
            </a:r>
            <a:r>
              <a:rPr lang="zh-CN" altLang="en-US" sz="1000" dirty="0">
                <a:latin typeface="Calibri" panose="020F0502020204030204" pitchFamily="34" charset="0"/>
                <a:ea typeface="宋体" panose="02010600030101010101" pitchFamily="2" charset="-122"/>
                <a:cs typeface="Times New Roman" panose="02020603050405020304" pitchFamily="18" charset="0"/>
              </a:rPr>
              <a:t>（</a:t>
            </a:r>
            <a:r>
              <a:rPr lang="en-US" altLang="zh-CN" sz="1000" dirty="0">
                <a:latin typeface="Calibri" panose="020F0502020204030204" pitchFamily="34" charset="0"/>
                <a:ea typeface="宋体" panose="02010600030101010101" pitchFamily="2" charset="-122"/>
                <a:cs typeface="Times New Roman" panose="02020603050405020304" pitchFamily="18" charset="0"/>
              </a:rPr>
              <a:t>a</a:t>
            </a:r>
            <a:r>
              <a:rPr lang="zh-CN" altLang="en-US" sz="1000" dirty="0">
                <a:latin typeface="Calibri" panose="020F0502020204030204" pitchFamily="34" charset="0"/>
                <a:ea typeface="宋体" panose="02010600030101010101" pitchFamily="2" charset="-122"/>
                <a:cs typeface="Times New Roman" panose="02020603050405020304" pitchFamily="18" charset="0"/>
              </a:rPr>
              <a:t>）</a:t>
            </a:r>
            <a:r>
              <a:rPr lang="en-US" altLang="zh-CN" sz="1000" dirty="0">
                <a:latin typeface="Calibri" panose="020F0502020204030204" pitchFamily="34" charset="0"/>
                <a:ea typeface="宋体" panose="02010600030101010101" pitchFamily="2" charset="-122"/>
                <a:cs typeface="Times New Roman" panose="02020603050405020304" pitchFamily="18" charset="0"/>
              </a:rPr>
              <a:t>RJ-45</a:t>
            </a:r>
            <a:r>
              <a:rPr lang="zh-CN" altLang="en-US" sz="1000" dirty="0">
                <a:latin typeface="Calibri" panose="020F0502020204030204" pitchFamily="34" charset="0"/>
                <a:ea typeface="宋体" panose="02010600030101010101" pitchFamily="2" charset="-122"/>
                <a:cs typeface="Times New Roman" panose="02020603050405020304" pitchFamily="18" charset="0"/>
              </a:rPr>
              <a:t>水晶头                                        （</a:t>
            </a:r>
            <a:r>
              <a:rPr lang="en-US" altLang="zh-CN" sz="1000" dirty="0">
                <a:latin typeface="Calibri" panose="020F0502020204030204" pitchFamily="34" charset="0"/>
                <a:ea typeface="宋体" panose="02010600030101010101" pitchFamily="2" charset="-122"/>
                <a:cs typeface="Times New Roman" panose="02020603050405020304" pitchFamily="18" charset="0"/>
              </a:rPr>
              <a:t>b</a:t>
            </a:r>
            <a:r>
              <a:rPr lang="zh-CN" altLang="en-US" sz="1000" dirty="0">
                <a:latin typeface="Calibri" panose="020F0502020204030204" pitchFamily="34" charset="0"/>
                <a:ea typeface="宋体" panose="02010600030101010101" pitchFamily="2" charset="-122"/>
                <a:cs typeface="Times New Roman" panose="02020603050405020304" pitchFamily="18" charset="0"/>
              </a:rPr>
              <a:t>）</a:t>
            </a:r>
            <a:r>
              <a:rPr lang="en-US" altLang="zh-CN" sz="1000" dirty="0">
                <a:latin typeface="Calibri" panose="020F0502020204030204" pitchFamily="34" charset="0"/>
                <a:ea typeface="宋体" panose="02010600030101010101" pitchFamily="2" charset="-122"/>
                <a:cs typeface="Times New Roman" panose="02020603050405020304" pitchFamily="18" charset="0"/>
              </a:rPr>
              <a:t>RJ-11</a:t>
            </a:r>
            <a:r>
              <a:rPr lang="zh-CN" altLang="en-US" sz="1000" dirty="0">
                <a:latin typeface="Calibri" panose="020F0502020204030204" pitchFamily="34" charset="0"/>
                <a:ea typeface="宋体" panose="02010600030101010101" pitchFamily="2" charset="-122"/>
                <a:cs typeface="Times New Roman" panose="02020603050405020304" pitchFamily="18" charset="0"/>
              </a:rPr>
              <a:t>水晶头</a:t>
            </a:r>
            <a:endParaRPr lang="zh-CN" altLang="en-US" sz="1800" dirty="0">
              <a:latin typeface="Arial" panose="020B0604020202020204" pitchFamily="34" charset="0"/>
            </a:endParaRPr>
          </a:p>
        </p:txBody>
      </p:sp>
    </p:spTree>
    <p:extLst>
      <p:ext uri="{BB962C8B-B14F-4D97-AF65-F5344CB8AC3E}">
        <p14:creationId xmlns:p14="http://schemas.microsoft.com/office/powerpoint/2010/main" val="40493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序列标准</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278842" y="806064"/>
            <a:ext cx="6792230" cy="793578"/>
            <a:chOff x="1228059" y="1847849"/>
            <a:chExt cx="9867900" cy="1492984"/>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28059" y="1847849"/>
              <a:ext cx="9867900" cy="1492984"/>
              <a:chOff x="1228059" y="1847849"/>
              <a:chExt cx="9867900" cy="1492984"/>
            </a:xfrm>
          </p:grpSpPr>
          <p:sp>
            <p:nvSpPr>
              <p:cNvPr id="14" name="矩形: 圆角 13">
                <a:extLst>
                  <a:ext uri="{FF2B5EF4-FFF2-40B4-BE49-F238E27FC236}">
                    <a16:creationId xmlns:a16="http://schemas.microsoft.com/office/drawing/2014/main" id="{0D070223-48C4-414E-82FA-86C2CBFF3029}"/>
                  </a:ext>
                </a:extLst>
              </p:cNvPr>
              <p:cNvSpPr/>
              <p:nvPr/>
            </p:nvSpPr>
            <p:spPr>
              <a:xfrm>
                <a:off x="1228059" y="1847849"/>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18168"/>
              <a:ext cx="9604929" cy="686754"/>
            </a:xfrm>
            <a:prstGeom prst="rect">
              <a:avLst/>
            </a:prstGeom>
            <a:noFill/>
          </p:spPr>
          <p:txBody>
            <a:bodyPr wrap="square" rtlCol="0">
              <a:spAutoFit/>
            </a:bodyPr>
            <a:lstStyle/>
            <a:p>
              <a:pPr indent="486000">
                <a:lnSpc>
                  <a:spcPct val="150000"/>
                </a:lnSpc>
              </a:pPr>
              <a:r>
                <a:rPr lang="en-US" altLang="zh-CN" sz="1400" dirty="0">
                  <a:solidFill>
                    <a:schemeClr val="tx1">
                      <a:lumMod val="85000"/>
                      <a:lumOff val="15000"/>
                    </a:schemeClr>
                  </a:solidFill>
                  <a:latin typeface="+mn-ea"/>
                </a:rPr>
                <a:t>T568A</a:t>
              </a:r>
              <a:r>
                <a:rPr lang="zh-CN" altLang="en-US" sz="1400" dirty="0">
                  <a:solidFill>
                    <a:schemeClr val="tx1">
                      <a:lumMod val="85000"/>
                      <a:lumOff val="15000"/>
                    </a:schemeClr>
                  </a:solidFill>
                  <a:latin typeface="+mn-ea"/>
                </a:rPr>
                <a:t>的线序定义依次为绿白、绿、橙白、蓝、蓝白、橙、棕白、棕。</a:t>
              </a:r>
            </a:p>
          </p:txBody>
        </p:sp>
      </p:gr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aphicFrame>
        <p:nvGraphicFramePr>
          <p:cNvPr id="6" name="表格 5">
            <a:extLst>
              <a:ext uri="{FF2B5EF4-FFF2-40B4-BE49-F238E27FC236}">
                <a16:creationId xmlns:a16="http://schemas.microsoft.com/office/drawing/2014/main" id="{389D2FDE-3FB2-477D-883E-E55410E0B18E}"/>
              </a:ext>
            </a:extLst>
          </p:cNvPr>
          <p:cNvGraphicFramePr>
            <a:graphicFrameLocks noGrp="1"/>
          </p:cNvGraphicFramePr>
          <p:nvPr>
            <p:extLst>
              <p:ext uri="{D42A27DB-BD31-4B8C-83A1-F6EECF244321}">
                <p14:modId xmlns:p14="http://schemas.microsoft.com/office/powerpoint/2010/main" val="1258010360"/>
              </p:ext>
            </p:extLst>
          </p:nvPr>
        </p:nvGraphicFramePr>
        <p:xfrm>
          <a:off x="2232361" y="1816748"/>
          <a:ext cx="4679280" cy="945890"/>
        </p:xfrm>
        <a:graphic>
          <a:graphicData uri="http://schemas.openxmlformats.org/drawingml/2006/table">
            <a:tbl>
              <a:tblPr firstRow="1" firstCol="1" bandRow="1">
                <a:tableStyleId>{5C22544A-7EE6-4342-B048-85BDC9FD1C3A}</a:tableStyleId>
              </a:tblPr>
              <a:tblGrid>
                <a:gridCol w="575444">
                  <a:extLst>
                    <a:ext uri="{9D8B030D-6E8A-4147-A177-3AD203B41FA5}">
                      <a16:colId xmlns:a16="http://schemas.microsoft.com/office/drawing/2014/main" val="3638426082"/>
                    </a:ext>
                  </a:extLst>
                </a:gridCol>
                <a:gridCol w="594376">
                  <a:extLst>
                    <a:ext uri="{9D8B030D-6E8A-4147-A177-3AD203B41FA5}">
                      <a16:colId xmlns:a16="http://schemas.microsoft.com/office/drawing/2014/main" val="1233091013"/>
                    </a:ext>
                  </a:extLst>
                </a:gridCol>
                <a:gridCol w="584910">
                  <a:extLst>
                    <a:ext uri="{9D8B030D-6E8A-4147-A177-3AD203B41FA5}">
                      <a16:colId xmlns:a16="http://schemas.microsoft.com/office/drawing/2014/main" val="684373718"/>
                    </a:ext>
                  </a:extLst>
                </a:gridCol>
                <a:gridCol w="584910">
                  <a:extLst>
                    <a:ext uri="{9D8B030D-6E8A-4147-A177-3AD203B41FA5}">
                      <a16:colId xmlns:a16="http://schemas.microsoft.com/office/drawing/2014/main" val="3164595462"/>
                    </a:ext>
                  </a:extLst>
                </a:gridCol>
                <a:gridCol w="584910">
                  <a:extLst>
                    <a:ext uri="{9D8B030D-6E8A-4147-A177-3AD203B41FA5}">
                      <a16:colId xmlns:a16="http://schemas.microsoft.com/office/drawing/2014/main" val="2678359050"/>
                    </a:ext>
                  </a:extLst>
                </a:gridCol>
                <a:gridCol w="584910">
                  <a:extLst>
                    <a:ext uri="{9D8B030D-6E8A-4147-A177-3AD203B41FA5}">
                      <a16:colId xmlns:a16="http://schemas.microsoft.com/office/drawing/2014/main" val="437787135"/>
                    </a:ext>
                  </a:extLst>
                </a:gridCol>
                <a:gridCol w="584910">
                  <a:extLst>
                    <a:ext uri="{9D8B030D-6E8A-4147-A177-3AD203B41FA5}">
                      <a16:colId xmlns:a16="http://schemas.microsoft.com/office/drawing/2014/main" val="3616582688"/>
                    </a:ext>
                  </a:extLst>
                </a:gridCol>
                <a:gridCol w="584910">
                  <a:extLst>
                    <a:ext uri="{9D8B030D-6E8A-4147-A177-3AD203B41FA5}">
                      <a16:colId xmlns:a16="http://schemas.microsoft.com/office/drawing/2014/main" val="2690961105"/>
                    </a:ext>
                  </a:extLst>
                </a:gridCol>
              </a:tblGrid>
              <a:tr h="472945">
                <a:tc>
                  <a:txBody>
                    <a:bodyPr/>
                    <a:lstStyle/>
                    <a:p>
                      <a:pPr algn="ctr"/>
                      <a:r>
                        <a:rPr lang="zh-CN" sz="1000" kern="0">
                          <a:effectLst/>
                        </a:rPr>
                        <a:t>绿白</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dirty="0">
                          <a:effectLst/>
                        </a:rPr>
                        <a:t>绿</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橙白</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蓝</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蓝白</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橙</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棕白</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棕</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61575525"/>
                  </a:ext>
                </a:extLst>
              </a:tr>
              <a:tr h="472945">
                <a:tc>
                  <a:txBody>
                    <a:bodyPr/>
                    <a:lstStyle/>
                    <a:p>
                      <a:pPr algn="ctr"/>
                      <a:r>
                        <a:rPr lang="en-US" sz="1000" b="0" kern="0" dirty="0">
                          <a:solidFill>
                            <a:schemeClr val="tx1"/>
                          </a:solidFill>
                          <a:effectLst/>
                        </a:rPr>
                        <a:t>1</a:t>
                      </a:r>
                      <a:endParaRPr lang="zh-CN" sz="1100" b="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CCD2DA"/>
                    </a:solidFill>
                  </a:tcPr>
                </a:tc>
                <a:tc>
                  <a:txBody>
                    <a:bodyPr/>
                    <a:lstStyle/>
                    <a:p>
                      <a:pPr algn="ctr"/>
                      <a:r>
                        <a:rPr lang="en-US" sz="1000" kern="0" dirty="0">
                          <a:effectLst/>
                        </a:rPr>
                        <a:t>2</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3</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4</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6</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7</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dirty="0">
                          <a:effectLst/>
                        </a:rPr>
                        <a:t>8</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89726414"/>
                  </a:ext>
                </a:extLst>
              </a:tr>
            </a:tbl>
          </a:graphicData>
        </a:graphic>
      </p:graphicFrame>
      <p:grpSp>
        <p:nvGrpSpPr>
          <p:cNvPr id="16" name="组合 15">
            <a:extLst>
              <a:ext uri="{FF2B5EF4-FFF2-40B4-BE49-F238E27FC236}">
                <a16:creationId xmlns:a16="http://schemas.microsoft.com/office/drawing/2014/main" id="{E7260609-AE39-42B2-B99C-23CFE986B52D}"/>
              </a:ext>
            </a:extLst>
          </p:cNvPr>
          <p:cNvGrpSpPr/>
          <p:nvPr/>
        </p:nvGrpSpPr>
        <p:grpSpPr>
          <a:xfrm>
            <a:off x="1175885" y="2974570"/>
            <a:ext cx="6792230" cy="793578"/>
            <a:chOff x="1228059" y="1847849"/>
            <a:chExt cx="9867900" cy="1492984"/>
          </a:xfrm>
        </p:grpSpPr>
        <p:grpSp>
          <p:nvGrpSpPr>
            <p:cNvPr id="17" name="组合 16">
              <a:extLst>
                <a:ext uri="{FF2B5EF4-FFF2-40B4-BE49-F238E27FC236}">
                  <a16:creationId xmlns:a16="http://schemas.microsoft.com/office/drawing/2014/main" id="{ED4D4873-F440-43C7-873D-93D81EA3574F}"/>
                </a:ext>
              </a:extLst>
            </p:cNvPr>
            <p:cNvGrpSpPr/>
            <p:nvPr/>
          </p:nvGrpSpPr>
          <p:grpSpPr>
            <a:xfrm>
              <a:off x="1228059" y="1847849"/>
              <a:ext cx="9867900" cy="1492984"/>
              <a:chOff x="1228059" y="1847849"/>
              <a:chExt cx="9867900" cy="1492984"/>
            </a:xfrm>
          </p:grpSpPr>
          <p:sp>
            <p:nvSpPr>
              <p:cNvPr id="19" name="矩形: 圆角 18">
                <a:extLst>
                  <a:ext uri="{FF2B5EF4-FFF2-40B4-BE49-F238E27FC236}">
                    <a16:creationId xmlns:a16="http://schemas.microsoft.com/office/drawing/2014/main" id="{D1A89FC4-2390-4277-8520-5FF7EBA7DD72}"/>
                  </a:ext>
                </a:extLst>
              </p:cNvPr>
              <p:cNvSpPr/>
              <p:nvPr/>
            </p:nvSpPr>
            <p:spPr>
              <a:xfrm>
                <a:off x="1228059" y="1847849"/>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0" name="矩形: 圆角 19">
                <a:extLst>
                  <a:ext uri="{FF2B5EF4-FFF2-40B4-BE49-F238E27FC236}">
                    <a16:creationId xmlns:a16="http://schemas.microsoft.com/office/drawing/2014/main" id="{C929C13C-6955-4A72-836C-66918EDB2E12}"/>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8" name="文本框 17">
              <a:extLst>
                <a:ext uri="{FF2B5EF4-FFF2-40B4-BE49-F238E27FC236}">
                  <a16:creationId xmlns:a16="http://schemas.microsoft.com/office/drawing/2014/main" id="{06135562-3360-4C0B-826C-F9A6B22AA796}"/>
                </a:ext>
              </a:extLst>
            </p:cNvPr>
            <p:cNvSpPr txBox="1"/>
            <p:nvPr/>
          </p:nvSpPr>
          <p:spPr>
            <a:xfrm>
              <a:off x="1331635" y="2018168"/>
              <a:ext cx="9604929" cy="686754"/>
            </a:xfrm>
            <a:prstGeom prst="rect">
              <a:avLst/>
            </a:prstGeom>
            <a:noFill/>
          </p:spPr>
          <p:txBody>
            <a:bodyPr wrap="square" rtlCol="0">
              <a:spAutoFit/>
            </a:bodyPr>
            <a:lstStyle/>
            <a:p>
              <a:pPr indent="486000">
                <a:lnSpc>
                  <a:spcPct val="150000"/>
                </a:lnSpc>
              </a:pPr>
              <a:r>
                <a:rPr lang="en-US" altLang="zh-CN" sz="1400" dirty="0">
                  <a:solidFill>
                    <a:schemeClr val="tx1">
                      <a:lumMod val="85000"/>
                      <a:lumOff val="15000"/>
                    </a:schemeClr>
                  </a:solidFill>
                  <a:latin typeface="+mn-ea"/>
                </a:rPr>
                <a:t>T568B</a:t>
              </a:r>
              <a:r>
                <a:rPr lang="zh-CN" altLang="en-US" sz="1400" dirty="0">
                  <a:solidFill>
                    <a:schemeClr val="tx1">
                      <a:lumMod val="85000"/>
                      <a:lumOff val="15000"/>
                    </a:schemeClr>
                  </a:solidFill>
                  <a:latin typeface="+mn-ea"/>
                </a:rPr>
                <a:t>的线序定义依次为橙白、橙、绿白、蓝、蓝白、绿、棕白、棕。</a:t>
              </a:r>
            </a:p>
          </p:txBody>
        </p:sp>
      </p:grpSp>
      <p:graphicFrame>
        <p:nvGraphicFramePr>
          <p:cNvPr id="7" name="表格 6">
            <a:extLst>
              <a:ext uri="{FF2B5EF4-FFF2-40B4-BE49-F238E27FC236}">
                <a16:creationId xmlns:a16="http://schemas.microsoft.com/office/drawing/2014/main" id="{BD65EB9C-3F21-4C77-835F-62EFF9884292}"/>
              </a:ext>
            </a:extLst>
          </p:cNvPr>
          <p:cNvGraphicFramePr>
            <a:graphicFrameLocks noGrp="1"/>
          </p:cNvGraphicFramePr>
          <p:nvPr>
            <p:extLst>
              <p:ext uri="{D42A27DB-BD31-4B8C-83A1-F6EECF244321}">
                <p14:modId xmlns:p14="http://schemas.microsoft.com/office/powerpoint/2010/main" val="322842503"/>
              </p:ext>
            </p:extLst>
          </p:nvPr>
        </p:nvGraphicFramePr>
        <p:xfrm>
          <a:off x="2266542" y="3865126"/>
          <a:ext cx="4645096" cy="938872"/>
        </p:xfrm>
        <a:graphic>
          <a:graphicData uri="http://schemas.openxmlformats.org/drawingml/2006/table">
            <a:tbl>
              <a:tblPr firstRow="1" firstCol="1" bandRow="1">
                <a:tableStyleId>{5C22544A-7EE6-4342-B048-85BDC9FD1C3A}</a:tableStyleId>
              </a:tblPr>
              <a:tblGrid>
                <a:gridCol w="580637">
                  <a:extLst>
                    <a:ext uri="{9D8B030D-6E8A-4147-A177-3AD203B41FA5}">
                      <a16:colId xmlns:a16="http://schemas.microsoft.com/office/drawing/2014/main" val="2352919154"/>
                    </a:ext>
                  </a:extLst>
                </a:gridCol>
                <a:gridCol w="580637">
                  <a:extLst>
                    <a:ext uri="{9D8B030D-6E8A-4147-A177-3AD203B41FA5}">
                      <a16:colId xmlns:a16="http://schemas.microsoft.com/office/drawing/2014/main" val="893094838"/>
                    </a:ext>
                  </a:extLst>
                </a:gridCol>
                <a:gridCol w="580637">
                  <a:extLst>
                    <a:ext uri="{9D8B030D-6E8A-4147-A177-3AD203B41FA5}">
                      <a16:colId xmlns:a16="http://schemas.microsoft.com/office/drawing/2014/main" val="2691311045"/>
                    </a:ext>
                  </a:extLst>
                </a:gridCol>
                <a:gridCol w="580637">
                  <a:extLst>
                    <a:ext uri="{9D8B030D-6E8A-4147-A177-3AD203B41FA5}">
                      <a16:colId xmlns:a16="http://schemas.microsoft.com/office/drawing/2014/main" val="1628767786"/>
                    </a:ext>
                  </a:extLst>
                </a:gridCol>
                <a:gridCol w="580637">
                  <a:extLst>
                    <a:ext uri="{9D8B030D-6E8A-4147-A177-3AD203B41FA5}">
                      <a16:colId xmlns:a16="http://schemas.microsoft.com/office/drawing/2014/main" val="80486460"/>
                    </a:ext>
                  </a:extLst>
                </a:gridCol>
                <a:gridCol w="580637">
                  <a:extLst>
                    <a:ext uri="{9D8B030D-6E8A-4147-A177-3AD203B41FA5}">
                      <a16:colId xmlns:a16="http://schemas.microsoft.com/office/drawing/2014/main" val="3052405525"/>
                    </a:ext>
                  </a:extLst>
                </a:gridCol>
                <a:gridCol w="580637">
                  <a:extLst>
                    <a:ext uri="{9D8B030D-6E8A-4147-A177-3AD203B41FA5}">
                      <a16:colId xmlns:a16="http://schemas.microsoft.com/office/drawing/2014/main" val="3672174463"/>
                    </a:ext>
                  </a:extLst>
                </a:gridCol>
                <a:gridCol w="580637">
                  <a:extLst>
                    <a:ext uri="{9D8B030D-6E8A-4147-A177-3AD203B41FA5}">
                      <a16:colId xmlns:a16="http://schemas.microsoft.com/office/drawing/2014/main" val="2762106003"/>
                    </a:ext>
                  </a:extLst>
                </a:gridCol>
              </a:tblGrid>
              <a:tr h="469436">
                <a:tc>
                  <a:txBody>
                    <a:bodyPr/>
                    <a:lstStyle/>
                    <a:p>
                      <a:pPr algn="ctr"/>
                      <a:r>
                        <a:rPr lang="zh-CN" sz="1000" kern="0">
                          <a:effectLst/>
                        </a:rPr>
                        <a:t>橙白</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橙</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dirty="0">
                          <a:effectLst/>
                        </a:rPr>
                        <a:t>绿白</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蓝</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蓝白</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绿</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棕白</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棕</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28482560"/>
                  </a:ext>
                </a:extLst>
              </a:tr>
              <a:tr h="469436">
                <a:tc>
                  <a:txBody>
                    <a:bodyPr/>
                    <a:lstStyle/>
                    <a:p>
                      <a:pPr algn="ctr"/>
                      <a:r>
                        <a:rPr lang="en-US" sz="1000" b="0" kern="0" dirty="0">
                          <a:solidFill>
                            <a:schemeClr val="tx1"/>
                          </a:solidFill>
                          <a:effectLst/>
                        </a:rPr>
                        <a:t>1</a:t>
                      </a:r>
                      <a:endParaRPr lang="zh-CN" sz="1100" b="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rgbClr val="CCD2DA"/>
                    </a:solidFill>
                  </a:tcPr>
                </a:tc>
                <a:tc>
                  <a:txBody>
                    <a:bodyPr/>
                    <a:lstStyle/>
                    <a:p>
                      <a:pPr algn="ctr"/>
                      <a:r>
                        <a:rPr lang="en-US" sz="1000" kern="0" dirty="0">
                          <a:effectLst/>
                        </a:rPr>
                        <a:t>2</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3</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4</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5</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6</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a:effectLst/>
                        </a:rPr>
                        <a:t>7</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en-US" sz="1000" kern="0" dirty="0">
                          <a:effectLst/>
                        </a:rPr>
                        <a:t>8</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75787789"/>
                  </a:ext>
                </a:extLst>
              </a:tr>
            </a:tbl>
          </a:graphicData>
        </a:graphic>
      </p:graphicFrame>
    </p:spTree>
    <p:extLst>
      <p:ext uri="{BB962C8B-B14F-4D97-AF65-F5344CB8AC3E}">
        <p14:creationId xmlns:p14="http://schemas.microsoft.com/office/powerpoint/2010/main" val="27729345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43608" y="1059583"/>
            <a:ext cx="6792230" cy="1428043"/>
            <a:chOff x="1200150" y="1847850"/>
            <a:chExt cx="9867900" cy="1492983"/>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331635" y="2111339"/>
              <a:ext cx="9604929" cy="808454"/>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本任务将要制作</a:t>
              </a:r>
              <a:r>
                <a:rPr lang="en-US" altLang="zh-CN" sz="1600" dirty="0">
                  <a:solidFill>
                    <a:schemeClr val="tx1">
                      <a:lumMod val="85000"/>
                      <a:lumOff val="15000"/>
                    </a:schemeClr>
                  </a:solidFill>
                  <a:latin typeface="+mn-ea"/>
                </a:rPr>
                <a:t>T568B</a:t>
              </a:r>
              <a:r>
                <a:rPr lang="zh-CN" altLang="en-US" sz="1600" dirty="0">
                  <a:solidFill>
                    <a:schemeClr val="tx1">
                      <a:lumMod val="85000"/>
                      <a:lumOff val="15000"/>
                    </a:schemeClr>
                  </a:solidFill>
                  <a:latin typeface="+mn-ea"/>
                </a:rPr>
                <a:t>标准的直通双绞线，首先要了解</a:t>
              </a:r>
              <a:r>
                <a:rPr lang="en-US" altLang="zh-CN" sz="1600" dirty="0">
                  <a:solidFill>
                    <a:schemeClr val="tx1">
                      <a:lumMod val="85000"/>
                      <a:lumOff val="15000"/>
                    </a:schemeClr>
                  </a:solidFill>
                  <a:latin typeface="+mn-ea"/>
                </a:rPr>
                <a:t>T568B</a:t>
              </a:r>
              <a:r>
                <a:rPr lang="zh-CN" altLang="en-US" sz="1600" dirty="0">
                  <a:solidFill>
                    <a:schemeClr val="tx1">
                      <a:lumMod val="85000"/>
                      <a:lumOff val="15000"/>
                    </a:schemeClr>
                  </a:solidFill>
                  <a:latin typeface="+mn-ea"/>
                </a:rPr>
                <a:t>标准的线序，然后要明确双绞线的制作工艺，需要准备的材料和工具如下。</a:t>
              </a: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2127219" y="2823778"/>
            <a:ext cx="609600" cy="609600"/>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2897591" y="2976072"/>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五类或超五类非屏蔽双绞线、</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RJ-45</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水晶头。</a:t>
            </a:r>
          </a:p>
        </p:txBody>
      </p:sp>
      <p:grpSp>
        <p:nvGrpSpPr>
          <p:cNvPr id="30" name="组合 29">
            <a:extLst>
              <a:ext uri="{FF2B5EF4-FFF2-40B4-BE49-F238E27FC236}">
                <a16:creationId xmlns:a16="http://schemas.microsoft.com/office/drawing/2014/main" id="{FCDF8CDC-536A-443E-83F7-9A4F0CAD4436}"/>
              </a:ext>
            </a:extLst>
          </p:cNvPr>
          <p:cNvGrpSpPr/>
          <p:nvPr/>
        </p:nvGrpSpPr>
        <p:grpSpPr>
          <a:xfrm>
            <a:off x="2127219" y="3647487"/>
            <a:ext cx="609600" cy="609600"/>
            <a:chOff x="2581577" y="4127500"/>
            <a:chExt cx="609600" cy="609600"/>
          </a:xfrm>
          <a:solidFill>
            <a:srgbClr val="E10314"/>
          </a:solidFill>
        </p:grpSpPr>
        <p:sp>
          <p:nvSpPr>
            <p:cNvPr id="31" name="椭圆 30">
              <a:extLst>
                <a:ext uri="{FF2B5EF4-FFF2-40B4-BE49-F238E27FC236}">
                  <a16:creationId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id="{ACFDE88A-9EAA-463A-B8EB-E436670FE978}"/>
              </a:ext>
            </a:extLst>
          </p:cNvPr>
          <p:cNvSpPr/>
          <p:nvPr/>
        </p:nvSpPr>
        <p:spPr>
          <a:xfrm>
            <a:off x="2897591" y="3768160"/>
            <a:ext cx="4086677"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网线压线钳、网线测线仪。</a:t>
            </a:r>
          </a:p>
        </p:txBody>
      </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id="{49FFAFE3-50CA-4BDD-85F8-F5DAD1572672}"/>
              </a:ext>
            </a:extLst>
          </p:cNvPr>
          <p:cNvGrpSpPr/>
          <p:nvPr/>
        </p:nvGrpSpPr>
        <p:grpSpPr>
          <a:xfrm>
            <a:off x="365529" y="2895771"/>
            <a:ext cx="947501" cy="1620195"/>
            <a:chOff x="1425978" y="2309582"/>
            <a:chExt cx="1049332" cy="1857001"/>
          </a:xfrm>
        </p:grpSpPr>
        <p:sp>
          <p:nvSpPr>
            <p:cNvPr id="45" name="Freeform: Shape 1">
              <a:extLst>
                <a:ext uri="{FF2B5EF4-FFF2-40B4-BE49-F238E27FC236}">
                  <a16:creationId xmlns:a16="http://schemas.microsoft.com/office/drawing/2014/main" id="{45219344-9AE0-4475-A174-B5B37111B179}"/>
                </a:ext>
              </a:extLst>
            </p:cNvPr>
            <p:cNvSpPr>
              <a:spLocks/>
            </p:cNvSpPr>
            <p:nvPr/>
          </p:nvSpPr>
          <p:spPr bwMode="auto">
            <a:xfrm>
              <a:off x="1812159" y="2684578"/>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01</a:t>
              </a:r>
            </a:p>
          </p:txBody>
        </p:sp>
        <p:sp>
          <p:nvSpPr>
            <p:cNvPr id="46" name="Freeform: Shape 2">
              <a:extLst>
                <a:ext uri="{FF2B5EF4-FFF2-40B4-BE49-F238E27FC236}">
                  <a16:creationId xmlns:a16="http://schemas.microsoft.com/office/drawing/2014/main" id="{20B51D54-AAC8-4FA9-9672-64DB89F525A7}"/>
                </a:ext>
              </a:extLst>
            </p:cNvPr>
            <p:cNvSpPr>
              <a:spLocks/>
            </p:cNvSpPr>
            <p:nvPr/>
          </p:nvSpPr>
          <p:spPr bwMode="auto">
            <a:xfrm>
              <a:off x="1425978" y="2309582"/>
              <a:ext cx="1049332"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39" y="18260"/>
                    <a:pt x="6897" y="19188"/>
                    <a:pt x="9197" y="19335"/>
                  </a:cubicBezTo>
                  <a:cubicBezTo>
                    <a:pt x="8918" y="20157"/>
                    <a:pt x="8453" y="20930"/>
                    <a:pt x="7797" y="21600"/>
                  </a:cubicBezTo>
                  <a:cubicBezTo>
                    <a:pt x="8874" y="21508"/>
                    <a:pt x="9927" y="21069"/>
                    <a:pt x="10751" y="20282"/>
                  </a:cubicBezTo>
                  <a:cubicBezTo>
                    <a:pt x="11091" y="19958"/>
                    <a:pt x="11357" y="19595"/>
                    <a:pt x="11572" y="19211"/>
                  </a:cubicBezTo>
                  <a:cubicBezTo>
                    <a:pt x="13486" y="18876"/>
                    <a:pt x="15317" y="17986"/>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7" name="Freeform: Shape 13">
              <a:extLst>
                <a:ext uri="{FF2B5EF4-FFF2-40B4-BE49-F238E27FC236}">
                  <a16:creationId xmlns:a16="http://schemas.microsoft.com/office/drawing/2014/main" id="{452D9D30-EA38-4188-813E-999AC7FAAB54}"/>
                </a:ext>
              </a:extLst>
            </p:cNvPr>
            <p:cNvSpPr>
              <a:spLocks/>
            </p:cNvSpPr>
            <p:nvPr/>
          </p:nvSpPr>
          <p:spPr bwMode="auto">
            <a:xfrm>
              <a:off x="1774633" y="3534353"/>
              <a:ext cx="521920" cy="6322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marL="0" marR="0" lvl="0" indent="0" algn="l" defTabSz="914034"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sym typeface="思源黑体 CN Normal" panose="020B0400000000000000" pitchFamily="34" charset="-122"/>
                </a:rPr>
                <a:t>准备</a:t>
              </a:r>
            </a:p>
          </p:txBody>
        </p:sp>
      </p:grpSp>
      <p:grpSp>
        <p:nvGrpSpPr>
          <p:cNvPr id="48" name="组合 47">
            <a:extLst>
              <a:ext uri="{FF2B5EF4-FFF2-40B4-BE49-F238E27FC236}">
                <a16:creationId xmlns:a16="http://schemas.microsoft.com/office/drawing/2014/main" id="{4703344A-62B3-4A44-A552-2B321A8B2989}"/>
              </a:ext>
            </a:extLst>
          </p:cNvPr>
          <p:cNvGrpSpPr/>
          <p:nvPr/>
        </p:nvGrpSpPr>
        <p:grpSpPr>
          <a:xfrm>
            <a:off x="1593195" y="1245711"/>
            <a:ext cx="975937" cy="1618891"/>
            <a:chOff x="2475309" y="979070"/>
            <a:chExt cx="1080823" cy="1855507"/>
          </a:xfrm>
        </p:grpSpPr>
        <p:sp>
          <p:nvSpPr>
            <p:cNvPr id="49" name="Freeform: Shape 3">
              <a:extLst>
                <a:ext uri="{FF2B5EF4-FFF2-40B4-BE49-F238E27FC236}">
                  <a16:creationId xmlns:a16="http://schemas.microsoft.com/office/drawing/2014/main" id="{00FE42A7-C17C-4C7F-B22D-72803EA19EA0}"/>
                </a:ext>
              </a:extLst>
            </p:cNvPr>
            <p:cNvSpPr>
              <a:spLocks/>
            </p:cNvSpPr>
            <p:nvPr/>
          </p:nvSpPr>
          <p:spPr bwMode="auto">
            <a:xfrm>
              <a:off x="2475309" y="1649719"/>
              <a:ext cx="1049333"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100" y="2860"/>
                    <a:pt x="4322" y="3700"/>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0" name="Freeform: Shape 8">
              <a:extLst>
                <a:ext uri="{FF2B5EF4-FFF2-40B4-BE49-F238E27FC236}">
                  <a16:creationId xmlns:a16="http://schemas.microsoft.com/office/drawing/2014/main" id="{62E6424F-A646-4595-B191-8A02BEA94793}"/>
                </a:ext>
              </a:extLst>
            </p:cNvPr>
            <p:cNvSpPr>
              <a:spLocks/>
            </p:cNvSpPr>
            <p:nvPr/>
          </p:nvSpPr>
          <p:spPr bwMode="auto">
            <a:xfrm>
              <a:off x="2720792" y="979070"/>
              <a:ext cx="835340" cy="632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剥线</a:t>
              </a:r>
            </a:p>
          </p:txBody>
        </p:sp>
        <p:sp>
          <p:nvSpPr>
            <p:cNvPr id="51" name="Freeform: Shape 14">
              <a:extLst>
                <a:ext uri="{FF2B5EF4-FFF2-40B4-BE49-F238E27FC236}">
                  <a16:creationId xmlns:a16="http://schemas.microsoft.com/office/drawing/2014/main" id="{4BF98F69-7B32-4F5F-8C4F-19018F9948BC}"/>
                </a:ext>
              </a:extLst>
            </p:cNvPr>
            <p:cNvSpPr>
              <a:spLocks/>
            </p:cNvSpPr>
            <p:nvPr/>
          </p:nvSpPr>
          <p:spPr bwMode="auto">
            <a:xfrm>
              <a:off x="2861491"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02</a:t>
              </a:r>
            </a:p>
          </p:txBody>
        </p:sp>
      </p:grpSp>
      <p:grpSp>
        <p:nvGrpSpPr>
          <p:cNvPr id="52" name="组合 51">
            <a:extLst>
              <a:ext uri="{FF2B5EF4-FFF2-40B4-BE49-F238E27FC236}">
                <a16:creationId xmlns:a16="http://schemas.microsoft.com/office/drawing/2014/main" id="{DF36BFD0-18C5-43E8-AB7F-44C221B55093}"/>
              </a:ext>
            </a:extLst>
          </p:cNvPr>
          <p:cNvGrpSpPr/>
          <p:nvPr/>
        </p:nvGrpSpPr>
        <p:grpSpPr>
          <a:xfrm>
            <a:off x="2489402" y="2866619"/>
            <a:ext cx="948096" cy="1649347"/>
            <a:chOff x="3524642" y="2309582"/>
            <a:chExt cx="1049990" cy="1890414"/>
          </a:xfrm>
        </p:grpSpPr>
        <p:grpSp>
          <p:nvGrpSpPr>
            <p:cNvPr id="53" name="组合 52">
              <a:extLst>
                <a:ext uri="{FF2B5EF4-FFF2-40B4-BE49-F238E27FC236}">
                  <a16:creationId xmlns:a16="http://schemas.microsoft.com/office/drawing/2014/main" id="{A87D127B-2B80-4772-8222-764579A61803}"/>
                </a:ext>
              </a:extLst>
            </p:cNvPr>
            <p:cNvGrpSpPr/>
            <p:nvPr/>
          </p:nvGrpSpPr>
          <p:grpSpPr>
            <a:xfrm>
              <a:off x="3524642" y="2309582"/>
              <a:ext cx="1049990" cy="1890414"/>
              <a:chOff x="3524642" y="2309582"/>
              <a:chExt cx="1049990" cy="1890414"/>
            </a:xfrm>
          </p:grpSpPr>
          <p:sp>
            <p:nvSpPr>
              <p:cNvPr id="55" name="Freeform: Shape 4">
                <a:extLst>
                  <a:ext uri="{FF2B5EF4-FFF2-40B4-BE49-F238E27FC236}">
                    <a16:creationId xmlns:a16="http://schemas.microsoft.com/office/drawing/2014/main" id="{1EFC2E86-85DF-4C06-A38A-6C536768BDAA}"/>
                  </a:ext>
                </a:extLst>
              </p:cNvPr>
              <p:cNvSpPr>
                <a:spLocks/>
              </p:cNvSpPr>
              <p:nvPr/>
            </p:nvSpPr>
            <p:spPr bwMode="auto">
              <a:xfrm>
                <a:off x="3524642" y="2309582"/>
                <a:ext cx="1049990"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48" y="18270"/>
                      <a:pt x="6921" y="19199"/>
                      <a:pt x="9234" y="19338"/>
                    </a:cubicBezTo>
                    <a:cubicBezTo>
                      <a:pt x="8955" y="20157"/>
                      <a:pt x="8491" y="20932"/>
                      <a:pt x="7837" y="21600"/>
                    </a:cubicBezTo>
                    <a:cubicBezTo>
                      <a:pt x="8914" y="21508"/>
                      <a:pt x="9967" y="21069"/>
                      <a:pt x="10791" y="20282"/>
                    </a:cubicBezTo>
                    <a:cubicBezTo>
                      <a:pt x="11132" y="19957"/>
                      <a:pt x="11400" y="19590"/>
                      <a:pt x="11615" y="19205"/>
                    </a:cubicBezTo>
                    <a:cubicBezTo>
                      <a:pt x="13512" y="18863"/>
                      <a:pt x="15329" y="17974"/>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6" name="Freeform: Shape 12">
                <a:extLst>
                  <a:ext uri="{FF2B5EF4-FFF2-40B4-BE49-F238E27FC236}">
                    <a16:creationId xmlns:a16="http://schemas.microsoft.com/office/drawing/2014/main" id="{BA126AE2-2668-42DE-A825-ED4CB180A59A}"/>
                  </a:ext>
                </a:extLst>
              </p:cNvPr>
              <p:cNvSpPr>
                <a:spLocks/>
              </p:cNvSpPr>
              <p:nvPr/>
            </p:nvSpPr>
            <p:spPr bwMode="auto">
              <a:xfrm>
                <a:off x="3729544" y="3567764"/>
                <a:ext cx="625047"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理线</a:t>
                </a:r>
              </a:p>
            </p:txBody>
          </p:sp>
        </p:grpSp>
        <p:sp>
          <p:nvSpPr>
            <p:cNvPr id="54" name="Freeform: Shape 15">
              <a:extLst>
                <a:ext uri="{FF2B5EF4-FFF2-40B4-BE49-F238E27FC236}">
                  <a16:creationId xmlns:a16="http://schemas.microsoft.com/office/drawing/2014/main" id="{19DABCB4-C4E3-46F7-8455-3CBBAC31696A}"/>
                </a:ext>
              </a:extLst>
            </p:cNvPr>
            <p:cNvSpPr>
              <a:spLocks/>
            </p:cNvSpPr>
            <p:nvPr/>
          </p:nvSpPr>
          <p:spPr bwMode="auto">
            <a:xfrm>
              <a:off x="3910823" y="2684578"/>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03</a:t>
              </a:r>
            </a:p>
          </p:txBody>
        </p:sp>
      </p:grpSp>
      <p:grpSp>
        <p:nvGrpSpPr>
          <p:cNvPr id="57" name="组合 56">
            <a:extLst>
              <a:ext uri="{FF2B5EF4-FFF2-40B4-BE49-F238E27FC236}">
                <a16:creationId xmlns:a16="http://schemas.microsoft.com/office/drawing/2014/main" id="{1FFBED31-1BFC-4669-B778-0B1313FFE8CC}"/>
              </a:ext>
            </a:extLst>
          </p:cNvPr>
          <p:cNvGrpSpPr/>
          <p:nvPr/>
        </p:nvGrpSpPr>
        <p:grpSpPr>
          <a:xfrm>
            <a:off x="3670748" y="1245711"/>
            <a:ext cx="948095" cy="1571235"/>
            <a:chOff x="4821469" y="992606"/>
            <a:chExt cx="1049990" cy="1800884"/>
          </a:xfrm>
        </p:grpSpPr>
        <p:sp>
          <p:nvSpPr>
            <p:cNvPr id="58" name="Freeform: Shape 5">
              <a:extLst>
                <a:ext uri="{FF2B5EF4-FFF2-40B4-BE49-F238E27FC236}">
                  <a16:creationId xmlns:a16="http://schemas.microsoft.com/office/drawing/2014/main" id="{16760573-FEFD-46F2-AF04-EA0AC531110A}"/>
                </a:ext>
              </a:extLst>
            </p:cNvPr>
            <p:cNvSpPr>
              <a:spLocks/>
            </p:cNvSpPr>
            <p:nvPr/>
          </p:nvSpPr>
          <p:spPr bwMode="auto">
            <a:xfrm>
              <a:off x="4821469" y="1608632"/>
              <a:ext cx="1049990"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963" y="0"/>
                  </a:moveTo>
                  <a:cubicBezTo>
                    <a:pt x="10886" y="87"/>
                    <a:pt x="9837" y="505"/>
                    <a:pt x="9012" y="1250"/>
                  </a:cubicBezTo>
                  <a:cubicBezTo>
                    <a:pt x="8596" y="1626"/>
                    <a:pt x="8279" y="2055"/>
                    <a:pt x="8050" y="2513"/>
                  </a:cubicBezTo>
                  <a:cubicBezTo>
                    <a:pt x="6157" y="2837"/>
                    <a:pt x="4344" y="3678"/>
                    <a:pt x="2881" y="5043"/>
                  </a:cubicBezTo>
                  <a:cubicBezTo>
                    <a:pt x="-961" y="8625"/>
                    <a:pt x="-961" y="14435"/>
                    <a:pt x="2881" y="18017"/>
                  </a:cubicBezTo>
                  <a:cubicBezTo>
                    <a:pt x="6723" y="21600"/>
                    <a:pt x="12954" y="21599"/>
                    <a:pt x="16796" y="18017"/>
                  </a:cubicBezTo>
                  <a:cubicBezTo>
                    <a:pt x="20638" y="14435"/>
                    <a:pt x="20638" y="8625"/>
                    <a:pt x="16796" y="5043"/>
                  </a:cubicBezTo>
                  <a:cubicBezTo>
                    <a:pt x="15042" y="3408"/>
                    <a:pt x="12790" y="2528"/>
                    <a:pt x="10495" y="2386"/>
                  </a:cubicBezTo>
                  <a:cubicBezTo>
                    <a:pt x="10761" y="1521"/>
                    <a:pt x="11241" y="697"/>
                    <a:pt x="11963"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9" name="Freeform: Shape 9">
              <a:extLst>
                <a:ext uri="{FF2B5EF4-FFF2-40B4-BE49-F238E27FC236}">
                  <a16:creationId xmlns:a16="http://schemas.microsoft.com/office/drawing/2014/main" id="{A5A7A0B2-C259-4BD5-A6B1-F41B240F7C8C}"/>
                </a:ext>
              </a:extLst>
            </p:cNvPr>
            <p:cNvSpPr>
              <a:spLocks/>
            </p:cNvSpPr>
            <p:nvPr/>
          </p:nvSpPr>
          <p:spPr bwMode="auto">
            <a:xfrm>
              <a:off x="5090265" y="992606"/>
              <a:ext cx="656969"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剪线</a:t>
              </a:r>
            </a:p>
          </p:txBody>
        </p:sp>
        <p:sp>
          <p:nvSpPr>
            <p:cNvPr id="60" name="Freeform: Shape 16">
              <a:extLst>
                <a:ext uri="{FF2B5EF4-FFF2-40B4-BE49-F238E27FC236}">
                  <a16:creationId xmlns:a16="http://schemas.microsoft.com/office/drawing/2014/main" id="{50174BA4-921F-4D3C-A03E-473FF0E31CFF}"/>
                </a:ext>
              </a:extLst>
            </p:cNvPr>
            <p:cNvSpPr>
              <a:spLocks/>
            </p:cNvSpPr>
            <p:nvPr/>
          </p:nvSpPr>
          <p:spPr bwMode="auto">
            <a:xfrm>
              <a:off x="5212255" y="2118496"/>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04</a:t>
              </a:r>
            </a:p>
          </p:txBody>
        </p:sp>
      </p:grpSp>
      <p:grpSp>
        <p:nvGrpSpPr>
          <p:cNvPr id="61" name="组合 60">
            <a:extLst>
              <a:ext uri="{FF2B5EF4-FFF2-40B4-BE49-F238E27FC236}">
                <a16:creationId xmlns:a16="http://schemas.microsoft.com/office/drawing/2014/main" id="{6A89032F-0E58-4A12-BCBF-8858EA0706E8}"/>
              </a:ext>
            </a:extLst>
          </p:cNvPr>
          <p:cNvGrpSpPr/>
          <p:nvPr/>
        </p:nvGrpSpPr>
        <p:grpSpPr>
          <a:xfrm>
            <a:off x="4613870" y="2932482"/>
            <a:ext cx="947501" cy="1583484"/>
            <a:chOff x="5623964" y="2309582"/>
            <a:chExt cx="1049332" cy="1814925"/>
          </a:xfrm>
        </p:grpSpPr>
        <p:grpSp>
          <p:nvGrpSpPr>
            <p:cNvPr id="62" name="组合 61">
              <a:extLst>
                <a:ext uri="{FF2B5EF4-FFF2-40B4-BE49-F238E27FC236}">
                  <a16:creationId xmlns:a16="http://schemas.microsoft.com/office/drawing/2014/main" id="{CAD7640D-A8A6-4796-A10A-1984AE489C83}"/>
                </a:ext>
              </a:extLst>
            </p:cNvPr>
            <p:cNvGrpSpPr/>
            <p:nvPr/>
          </p:nvGrpSpPr>
          <p:grpSpPr>
            <a:xfrm>
              <a:off x="5623964" y="2309582"/>
              <a:ext cx="1049332" cy="1814925"/>
              <a:chOff x="5623964" y="2309582"/>
              <a:chExt cx="1049332" cy="1814925"/>
            </a:xfrm>
          </p:grpSpPr>
          <p:sp>
            <p:nvSpPr>
              <p:cNvPr id="64" name="Freeform: Shape 6">
                <a:extLst>
                  <a:ext uri="{FF2B5EF4-FFF2-40B4-BE49-F238E27FC236}">
                    <a16:creationId xmlns:a16="http://schemas.microsoft.com/office/drawing/2014/main" id="{434375EF-C079-46F1-B8B9-03277DB3B7CF}"/>
                  </a:ext>
                </a:extLst>
              </p:cNvPr>
              <p:cNvSpPr>
                <a:spLocks/>
              </p:cNvSpPr>
              <p:nvPr/>
            </p:nvSpPr>
            <p:spPr bwMode="auto">
              <a:xfrm>
                <a:off x="5623964" y="2309582"/>
                <a:ext cx="1049332"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17" y="18240"/>
                      <a:pt x="6842" y="19168"/>
                      <a:pt x="9114" y="19332"/>
                    </a:cubicBezTo>
                    <a:cubicBezTo>
                      <a:pt x="8835" y="20154"/>
                      <a:pt x="8369" y="20930"/>
                      <a:pt x="7714" y="21600"/>
                    </a:cubicBezTo>
                    <a:cubicBezTo>
                      <a:pt x="8791" y="21508"/>
                      <a:pt x="9844" y="21069"/>
                      <a:pt x="10668" y="20282"/>
                    </a:cubicBezTo>
                    <a:cubicBezTo>
                      <a:pt x="11003" y="19962"/>
                      <a:pt x="11269" y="19602"/>
                      <a:pt x="11482" y="19223"/>
                    </a:cubicBezTo>
                    <a:cubicBezTo>
                      <a:pt x="13428" y="18900"/>
                      <a:pt x="15295" y="18008"/>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4" y="16967"/>
                      <a:pt x="7703" y="16967"/>
                      <a:pt x="5070" y="14375"/>
                    </a:cubicBezTo>
                    <a:cubicBezTo>
                      <a:pt x="2437" y="11784"/>
                      <a:pt x="2437" y="7581"/>
                      <a:pt x="5070" y="4990"/>
                    </a:cubicBezTo>
                    <a:cubicBezTo>
                      <a:pt x="6387" y="3694"/>
                      <a:pt x="8113" y="3047"/>
                      <a:pt x="9838" y="3047"/>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5" name="Freeform: Shape 11">
                <a:extLst>
                  <a:ext uri="{FF2B5EF4-FFF2-40B4-BE49-F238E27FC236}">
                    <a16:creationId xmlns:a16="http://schemas.microsoft.com/office/drawing/2014/main" id="{B59B4420-4EFB-4D5E-AB09-982DF300F1CA}"/>
                  </a:ext>
                </a:extLst>
              </p:cNvPr>
              <p:cNvSpPr>
                <a:spLocks/>
              </p:cNvSpPr>
              <p:nvPr/>
            </p:nvSpPr>
            <p:spPr bwMode="auto">
              <a:xfrm>
                <a:off x="5748011" y="3492275"/>
                <a:ext cx="638658"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插线</a:t>
                </a:r>
              </a:p>
            </p:txBody>
          </p:sp>
        </p:grpSp>
        <p:sp>
          <p:nvSpPr>
            <p:cNvPr id="63" name="Freeform: Shape 17">
              <a:extLst>
                <a:ext uri="{FF2B5EF4-FFF2-40B4-BE49-F238E27FC236}">
                  <a16:creationId xmlns:a16="http://schemas.microsoft.com/office/drawing/2014/main" id="{AEE79B4D-61B0-4285-A3BC-06EB781460F0}"/>
                </a:ext>
              </a:extLst>
            </p:cNvPr>
            <p:cNvSpPr>
              <a:spLocks/>
            </p:cNvSpPr>
            <p:nvPr/>
          </p:nvSpPr>
          <p:spPr bwMode="auto">
            <a:xfrm>
              <a:off x="6005540" y="2684578"/>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05</a:t>
              </a:r>
            </a:p>
          </p:txBody>
        </p:sp>
      </p:grpSp>
      <p:grpSp>
        <p:nvGrpSpPr>
          <p:cNvPr id="66" name="组合 65">
            <a:extLst>
              <a:ext uri="{FF2B5EF4-FFF2-40B4-BE49-F238E27FC236}">
                <a16:creationId xmlns:a16="http://schemas.microsoft.com/office/drawing/2014/main" id="{7F777B9A-7375-4E0A-8D18-46D68CCF8403}"/>
              </a:ext>
            </a:extLst>
          </p:cNvPr>
          <p:cNvGrpSpPr/>
          <p:nvPr/>
        </p:nvGrpSpPr>
        <p:grpSpPr>
          <a:xfrm>
            <a:off x="5720459" y="1245711"/>
            <a:ext cx="947502" cy="1624248"/>
            <a:chOff x="2475309" y="972930"/>
            <a:chExt cx="1049333" cy="1861647"/>
          </a:xfrm>
        </p:grpSpPr>
        <p:sp>
          <p:nvSpPr>
            <p:cNvPr id="67" name="Freeform: Shape 3">
              <a:extLst>
                <a:ext uri="{FF2B5EF4-FFF2-40B4-BE49-F238E27FC236}">
                  <a16:creationId xmlns:a16="http://schemas.microsoft.com/office/drawing/2014/main" id="{ABFDD1CA-E6D1-4749-8A8E-8B8CB299F510}"/>
                </a:ext>
              </a:extLst>
            </p:cNvPr>
            <p:cNvSpPr>
              <a:spLocks/>
            </p:cNvSpPr>
            <p:nvPr/>
          </p:nvSpPr>
          <p:spPr bwMode="auto">
            <a:xfrm>
              <a:off x="2475309" y="1649719"/>
              <a:ext cx="1049333"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100" y="2860"/>
                    <a:pt x="4322" y="3700"/>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8" name="Freeform: Shape 8">
              <a:extLst>
                <a:ext uri="{FF2B5EF4-FFF2-40B4-BE49-F238E27FC236}">
                  <a16:creationId xmlns:a16="http://schemas.microsoft.com/office/drawing/2014/main" id="{DA7A8ED5-93A9-43EA-89A7-25981E40231D}"/>
                </a:ext>
              </a:extLst>
            </p:cNvPr>
            <p:cNvSpPr>
              <a:spLocks/>
            </p:cNvSpPr>
            <p:nvPr/>
          </p:nvSpPr>
          <p:spPr bwMode="auto">
            <a:xfrm>
              <a:off x="2780878" y="972930"/>
              <a:ext cx="656969" cy="632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压线</a:t>
              </a:r>
            </a:p>
          </p:txBody>
        </p:sp>
        <p:sp>
          <p:nvSpPr>
            <p:cNvPr id="69" name="Freeform: Shape 14">
              <a:extLst>
                <a:ext uri="{FF2B5EF4-FFF2-40B4-BE49-F238E27FC236}">
                  <a16:creationId xmlns:a16="http://schemas.microsoft.com/office/drawing/2014/main" id="{BFFE8E6C-0AF8-4E85-976F-9C35BA2C0EB2}"/>
                </a:ext>
              </a:extLst>
            </p:cNvPr>
            <p:cNvSpPr>
              <a:spLocks/>
            </p:cNvSpPr>
            <p:nvPr/>
          </p:nvSpPr>
          <p:spPr bwMode="auto">
            <a:xfrm>
              <a:off x="2861491"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02</a:t>
              </a:r>
            </a:p>
          </p:txBody>
        </p:sp>
      </p:grpSp>
      <p:grpSp>
        <p:nvGrpSpPr>
          <p:cNvPr id="70" name="组合 69">
            <a:extLst>
              <a:ext uri="{FF2B5EF4-FFF2-40B4-BE49-F238E27FC236}">
                <a16:creationId xmlns:a16="http://schemas.microsoft.com/office/drawing/2014/main" id="{630D1F33-4042-4A98-9AB2-65CC44DAEDD6}"/>
              </a:ext>
            </a:extLst>
          </p:cNvPr>
          <p:cNvGrpSpPr/>
          <p:nvPr/>
        </p:nvGrpSpPr>
        <p:grpSpPr>
          <a:xfrm>
            <a:off x="6737744" y="2989980"/>
            <a:ext cx="948096" cy="1525986"/>
            <a:chOff x="3524642" y="2309582"/>
            <a:chExt cx="1049990" cy="1749023"/>
          </a:xfrm>
        </p:grpSpPr>
        <p:grpSp>
          <p:nvGrpSpPr>
            <p:cNvPr id="71" name="组合 70">
              <a:extLst>
                <a:ext uri="{FF2B5EF4-FFF2-40B4-BE49-F238E27FC236}">
                  <a16:creationId xmlns:a16="http://schemas.microsoft.com/office/drawing/2014/main" id="{11B10BE4-94D7-4C75-8183-4A37E32C8B40}"/>
                </a:ext>
              </a:extLst>
            </p:cNvPr>
            <p:cNvGrpSpPr/>
            <p:nvPr/>
          </p:nvGrpSpPr>
          <p:grpSpPr>
            <a:xfrm>
              <a:off x="3524642" y="2309582"/>
              <a:ext cx="1049990" cy="1749023"/>
              <a:chOff x="3524642" y="2309582"/>
              <a:chExt cx="1049990" cy="1749023"/>
            </a:xfrm>
          </p:grpSpPr>
          <p:sp>
            <p:nvSpPr>
              <p:cNvPr id="73" name="Freeform: Shape 4">
                <a:extLst>
                  <a:ext uri="{FF2B5EF4-FFF2-40B4-BE49-F238E27FC236}">
                    <a16:creationId xmlns:a16="http://schemas.microsoft.com/office/drawing/2014/main" id="{868F442D-07AC-49B6-BAE1-21B27546EE53}"/>
                  </a:ext>
                </a:extLst>
              </p:cNvPr>
              <p:cNvSpPr>
                <a:spLocks/>
              </p:cNvSpPr>
              <p:nvPr/>
            </p:nvSpPr>
            <p:spPr bwMode="auto">
              <a:xfrm>
                <a:off x="3524642" y="2309582"/>
                <a:ext cx="1049990"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48" y="18270"/>
                      <a:pt x="6921" y="19199"/>
                      <a:pt x="9234" y="19338"/>
                    </a:cubicBezTo>
                    <a:cubicBezTo>
                      <a:pt x="8955" y="20157"/>
                      <a:pt x="8491" y="20932"/>
                      <a:pt x="7837" y="21600"/>
                    </a:cubicBezTo>
                    <a:cubicBezTo>
                      <a:pt x="8914" y="21508"/>
                      <a:pt x="9967" y="21069"/>
                      <a:pt x="10791" y="20282"/>
                    </a:cubicBezTo>
                    <a:cubicBezTo>
                      <a:pt x="11132" y="19957"/>
                      <a:pt x="11400" y="19590"/>
                      <a:pt x="11615" y="19205"/>
                    </a:cubicBezTo>
                    <a:cubicBezTo>
                      <a:pt x="13512" y="18863"/>
                      <a:pt x="15329" y="17974"/>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4" name="Freeform: Shape 12">
                <a:extLst>
                  <a:ext uri="{FF2B5EF4-FFF2-40B4-BE49-F238E27FC236}">
                    <a16:creationId xmlns:a16="http://schemas.microsoft.com/office/drawing/2014/main" id="{46E1B1EF-5308-40A2-A1B2-2037C2572FF1}"/>
                  </a:ext>
                </a:extLst>
              </p:cNvPr>
              <p:cNvSpPr>
                <a:spLocks/>
              </p:cNvSpPr>
              <p:nvPr/>
            </p:nvSpPr>
            <p:spPr bwMode="auto">
              <a:xfrm>
                <a:off x="3691028" y="3426373"/>
                <a:ext cx="625047"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重复</a:t>
                </a:r>
              </a:p>
            </p:txBody>
          </p:sp>
        </p:grpSp>
        <p:sp>
          <p:nvSpPr>
            <p:cNvPr id="72" name="Freeform: Shape 15">
              <a:extLst>
                <a:ext uri="{FF2B5EF4-FFF2-40B4-BE49-F238E27FC236}">
                  <a16:creationId xmlns:a16="http://schemas.microsoft.com/office/drawing/2014/main" id="{BFDB9BC0-09FF-454B-AAC3-625A0F153AFC}"/>
                </a:ext>
              </a:extLst>
            </p:cNvPr>
            <p:cNvSpPr>
              <a:spLocks/>
            </p:cNvSpPr>
            <p:nvPr/>
          </p:nvSpPr>
          <p:spPr bwMode="auto">
            <a:xfrm>
              <a:off x="3910823" y="2684578"/>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03</a:t>
              </a:r>
            </a:p>
          </p:txBody>
        </p:sp>
      </p:grpSp>
      <p:grpSp>
        <p:nvGrpSpPr>
          <p:cNvPr id="75" name="组合 74">
            <a:extLst>
              <a:ext uri="{FF2B5EF4-FFF2-40B4-BE49-F238E27FC236}">
                <a16:creationId xmlns:a16="http://schemas.microsoft.com/office/drawing/2014/main" id="{23B2D058-4685-4A46-971B-1C3AC430370A}"/>
              </a:ext>
            </a:extLst>
          </p:cNvPr>
          <p:cNvGrpSpPr/>
          <p:nvPr/>
        </p:nvGrpSpPr>
        <p:grpSpPr>
          <a:xfrm>
            <a:off x="7769577" y="1245711"/>
            <a:ext cx="948095" cy="1600229"/>
            <a:chOff x="4821469" y="959374"/>
            <a:chExt cx="1049990" cy="1834116"/>
          </a:xfrm>
        </p:grpSpPr>
        <p:sp>
          <p:nvSpPr>
            <p:cNvPr id="76" name="Freeform: Shape 5">
              <a:extLst>
                <a:ext uri="{FF2B5EF4-FFF2-40B4-BE49-F238E27FC236}">
                  <a16:creationId xmlns:a16="http://schemas.microsoft.com/office/drawing/2014/main" id="{278DD882-0A36-488D-B3D1-E1CA208775E3}"/>
                </a:ext>
              </a:extLst>
            </p:cNvPr>
            <p:cNvSpPr>
              <a:spLocks/>
            </p:cNvSpPr>
            <p:nvPr/>
          </p:nvSpPr>
          <p:spPr bwMode="auto">
            <a:xfrm>
              <a:off x="4821469" y="1608632"/>
              <a:ext cx="1049990"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963" y="0"/>
                  </a:moveTo>
                  <a:cubicBezTo>
                    <a:pt x="10886" y="87"/>
                    <a:pt x="9837" y="505"/>
                    <a:pt x="9012" y="1250"/>
                  </a:cubicBezTo>
                  <a:cubicBezTo>
                    <a:pt x="8596" y="1626"/>
                    <a:pt x="8279" y="2055"/>
                    <a:pt x="8050" y="2513"/>
                  </a:cubicBezTo>
                  <a:cubicBezTo>
                    <a:pt x="6157" y="2837"/>
                    <a:pt x="4344" y="3678"/>
                    <a:pt x="2881" y="5043"/>
                  </a:cubicBezTo>
                  <a:cubicBezTo>
                    <a:pt x="-961" y="8625"/>
                    <a:pt x="-961" y="14435"/>
                    <a:pt x="2881" y="18017"/>
                  </a:cubicBezTo>
                  <a:cubicBezTo>
                    <a:pt x="6723" y="21600"/>
                    <a:pt x="12954" y="21599"/>
                    <a:pt x="16796" y="18017"/>
                  </a:cubicBezTo>
                  <a:cubicBezTo>
                    <a:pt x="20638" y="14435"/>
                    <a:pt x="20638" y="8625"/>
                    <a:pt x="16796" y="5043"/>
                  </a:cubicBezTo>
                  <a:cubicBezTo>
                    <a:pt x="15042" y="3408"/>
                    <a:pt x="12790" y="2528"/>
                    <a:pt x="10495" y="2386"/>
                  </a:cubicBezTo>
                  <a:cubicBezTo>
                    <a:pt x="10761" y="1521"/>
                    <a:pt x="11241" y="697"/>
                    <a:pt x="11963"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1"/>
            </a:solidFill>
            <a:ln>
              <a:noFill/>
            </a:ln>
            <a:effectLst/>
          </p:spPr>
          <p:txBody>
            <a:bodyPr anchor="ctr"/>
            <a:lstStyle/>
            <a:p>
              <a:pPr algn="ctr"/>
              <a:endParaRPr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7" name="Freeform: Shape 9">
              <a:extLst>
                <a:ext uri="{FF2B5EF4-FFF2-40B4-BE49-F238E27FC236}">
                  <a16:creationId xmlns:a16="http://schemas.microsoft.com/office/drawing/2014/main" id="{413EF3A9-5038-4F32-BACF-BCC2C58786B7}"/>
                </a:ext>
              </a:extLst>
            </p:cNvPr>
            <p:cNvSpPr>
              <a:spLocks/>
            </p:cNvSpPr>
            <p:nvPr/>
          </p:nvSpPr>
          <p:spPr bwMode="auto">
            <a:xfrm>
              <a:off x="5099365" y="959374"/>
              <a:ext cx="617031"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测试</a:t>
              </a:r>
            </a:p>
          </p:txBody>
        </p:sp>
        <p:sp>
          <p:nvSpPr>
            <p:cNvPr id="78" name="Freeform: Shape 16">
              <a:extLst>
                <a:ext uri="{FF2B5EF4-FFF2-40B4-BE49-F238E27FC236}">
                  <a16:creationId xmlns:a16="http://schemas.microsoft.com/office/drawing/2014/main" id="{BC0AE61F-CBF1-482C-92F0-A6F8E3C04F26}"/>
                </a:ext>
              </a:extLst>
            </p:cNvPr>
            <p:cNvSpPr>
              <a:spLocks/>
            </p:cNvSpPr>
            <p:nvPr/>
          </p:nvSpPr>
          <p:spPr bwMode="auto">
            <a:xfrm>
              <a:off x="5212255" y="2118496"/>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60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04</a:t>
              </a:r>
            </a:p>
          </p:txBody>
        </p:sp>
      </p:grpSp>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2482459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anim calcmode="lin" valueType="num">
                                      <p:cBhvr>
                                        <p:cTn id="20" dur="1000" fill="hold"/>
                                        <p:tgtEl>
                                          <p:spTgt spid="52"/>
                                        </p:tgtEl>
                                        <p:attrNameLst>
                                          <p:attrName>ppt_x</p:attrName>
                                        </p:attrNameLst>
                                      </p:cBhvr>
                                      <p:tavLst>
                                        <p:tav tm="0">
                                          <p:val>
                                            <p:strVal val="#ppt_x"/>
                                          </p:val>
                                        </p:tav>
                                        <p:tav tm="100000">
                                          <p:val>
                                            <p:strVal val="#ppt_x"/>
                                          </p:val>
                                        </p:tav>
                                      </p:tavLst>
                                    </p:anim>
                                    <p:anim calcmode="lin" valueType="num">
                                      <p:cBhvr>
                                        <p:cTn id="21" dur="10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1000"/>
                                        <p:tgtEl>
                                          <p:spTgt spid="57"/>
                                        </p:tgtEl>
                                      </p:cBhvr>
                                    </p:animEffect>
                                    <p:anim calcmode="lin" valueType="num">
                                      <p:cBhvr>
                                        <p:cTn id="26" dur="1000" fill="hold"/>
                                        <p:tgtEl>
                                          <p:spTgt spid="57"/>
                                        </p:tgtEl>
                                        <p:attrNameLst>
                                          <p:attrName>ppt_x</p:attrName>
                                        </p:attrNameLst>
                                      </p:cBhvr>
                                      <p:tavLst>
                                        <p:tav tm="0">
                                          <p:val>
                                            <p:strVal val="#ppt_x"/>
                                          </p:val>
                                        </p:tav>
                                        <p:tav tm="100000">
                                          <p:val>
                                            <p:strVal val="#ppt_x"/>
                                          </p:val>
                                        </p:tav>
                                      </p:tavLst>
                                    </p:anim>
                                    <p:anim calcmode="lin" valueType="num">
                                      <p:cBhvr>
                                        <p:cTn id="27" dur="100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1000"/>
                                        <p:tgtEl>
                                          <p:spTgt spid="61"/>
                                        </p:tgtEl>
                                      </p:cBhvr>
                                    </p:animEffect>
                                    <p:anim calcmode="lin" valueType="num">
                                      <p:cBhvr>
                                        <p:cTn id="32" dur="1000" fill="hold"/>
                                        <p:tgtEl>
                                          <p:spTgt spid="61"/>
                                        </p:tgtEl>
                                        <p:attrNameLst>
                                          <p:attrName>ppt_x</p:attrName>
                                        </p:attrNameLst>
                                      </p:cBhvr>
                                      <p:tavLst>
                                        <p:tav tm="0">
                                          <p:val>
                                            <p:strVal val="#ppt_x"/>
                                          </p:val>
                                        </p:tav>
                                        <p:tav tm="100000">
                                          <p:val>
                                            <p:strVal val="#ppt_x"/>
                                          </p:val>
                                        </p:tav>
                                      </p:tavLst>
                                    </p:anim>
                                    <p:anim calcmode="lin" valueType="num">
                                      <p:cBhvr>
                                        <p:cTn id="33" dur="10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1000"/>
                                        <p:tgtEl>
                                          <p:spTgt spid="66"/>
                                        </p:tgtEl>
                                      </p:cBhvr>
                                    </p:animEffect>
                                    <p:anim calcmode="lin" valueType="num">
                                      <p:cBhvr>
                                        <p:cTn id="38" dur="1000" fill="hold"/>
                                        <p:tgtEl>
                                          <p:spTgt spid="66"/>
                                        </p:tgtEl>
                                        <p:attrNameLst>
                                          <p:attrName>ppt_x</p:attrName>
                                        </p:attrNameLst>
                                      </p:cBhvr>
                                      <p:tavLst>
                                        <p:tav tm="0">
                                          <p:val>
                                            <p:strVal val="#ppt_x"/>
                                          </p:val>
                                        </p:tav>
                                        <p:tav tm="100000">
                                          <p:val>
                                            <p:strVal val="#ppt_x"/>
                                          </p:val>
                                        </p:tav>
                                      </p:tavLst>
                                    </p:anim>
                                    <p:anim calcmode="lin" valueType="num">
                                      <p:cBhvr>
                                        <p:cTn id="39" dur="1000" fill="hold"/>
                                        <p:tgtEl>
                                          <p:spTgt spid="66"/>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nodeType="after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1000"/>
                                        <p:tgtEl>
                                          <p:spTgt spid="75"/>
                                        </p:tgtEl>
                                      </p:cBhvr>
                                    </p:animEffect>
                                    <p:anim calcmode="lin" valueType="num">
                                      <p:cBhvr>
                                        <p:cTn id="50" dur="1000" fill="hold"/>
                                        <p:tgtEl>
                                          <p:spTgt spid="75"/>
                                        </p:tgtEl>
                                        <p:attrNameLst>
                                          <p:attrName>ppt_x</p:attrName>
                                        </p:attrNameLst>
                                      </p:cBhvr>
                                      <p:tavLst>
                                        <p:tav tm="0">
                                          <p:val>
                                            <p:strVal val="#ppt_x"/>
                                          </p:val>
                                        </p:tav>
                                        <p:tav tm="100000">
                                          <p:val>
                                            <p:strVal val="#ppt_x"/>
                                          </p:val>
                                        </p:tav>
                                      </p:tavLst>
                                    </p:anim>
                                    <p:anim calcmode="lin" valueType="num">
                                      <p:cBhvr>
                                        <p:cTn id="51"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295353" y="1635647"/>
            <a:ext cx="4356418"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3.2    </a:t>
            </a:r>
            <a:r>
              <a:rPr lang="zh-CN" altLang="en-US" sz="3200" b="1" dirty="0">
                <a:solidFill>
                  <a:schemeClr val="accent1"/>
                </a:solidFill>
                <a:ea typeface="微软雅黑" panose="020B0503020204020204" pitchFamily="34" charset="-122"/>
              </a:rPr>
              <a:t>安装信息模块</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845183" y="1635647"/>
            <a:ext cx="3256759"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3.1 </a:t>
            </a:r>
            <a:r>
              <a:rPr lang="zh-CN" altLang="en-US" sz="3200" b="1" dirty="0">
                <a:solidFill>
                  <a:schemeClr val="accent1"/>
                </a:solidFill>
                <a:ea typeface="微软雅黑" panose="020B0503020204020204" pitchFamily="34" charset="-122"/>
              </a:rPr>
              <a:t>制作网线</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2217900"/>
              <a:ext cx="9604929" cy="635007"/>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阳光学校网络实验室网络中断，经检查，为墙壁上的信息插座故障，导致同学们无法访问互联网。老师准备带领同学们重新安装信息插座，以确保所有计算机能够重新连接至网络中。</a:t>
              </a:r>
            </a:p>
          </p:txBody>
        </p:sp>
      </p:grpSp>
    </p:spTree>
    <p:extLst>
      <p:ext uri="{BB962C8B-B14F-4D97-AF65-F5344CB8AC3E}">
        <p14:creationId xmlns:p14="http://schemas.microsoft.com/office/powerpoint/2010/main" val="876448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综合布线系统概述</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1" y="285978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信息插座</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综合布线系统概述</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1239602"/>
            <a:ext cx="6792230"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2957"/>
              <a:ext cx="9604929" cy="826337"/>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综合布线系统就是为了顺应发展需求而特别设计的一套布线系统。对于现代化的大楼来说，就如体内的神经，它采用了一系列高质量的标准材料，以模块化的组合方式，把语音、数据、图像和部分控制信号系统用统一的传输媒介进行综合，经过统一的规划设计，综合在一套标准的布线系统中，将现代建筑的三大子系统有机地连接起来，为现代建筑的系统集成提供了物理介质。</a:t>
              </a:r>
            </a:p>
          </p:txBody>
        </p:sp>
      </p:grpSp>
    </p:spTree>
    <p:extLst>
      <p:ext uri="{BB962C8B-B14F-4D97-AF65-F5344CB8AC3E}">
        <p14:creationId xmlns:p14="http://schemas.microsoft.com/office/powerpoint/2010/main" val="2840586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a16="http://schemas.microsoft.com/office/drawing/2014/main" id="{2D489514-00DA-420A-98DB-0E5D67EE9F93}"/>
              </a:ext>
            </a:extLst>
          </p:cNvPr>
          <p:cNvSpPr>
            <a:spLocks/>
          </p:cNvSpPr>
          <p:nvPr/>
        </p:nvSpPr>
        <p:spPr bwMode="auto">
          <a:xfrm>
            <a:off x="4921322" y="2182318"/>
            <a:ext cx="854363" cy="932332"/>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3" name="Freeform 7">
            <a:extLst>
              <a:ext uri="{FF2B5EF4-FFF2-40B4-BE49-F238E27FC236}">
                <a16:creationId xmlns:a16="http://schemas.microsoft.com/office/drawing/2014/main" id="{AF4BA412-8DB5-46FA-874B-E30D6A64098A}"/>
              </a:ext>
            </a:extLst>
          </p:cNvPr>
          <p:cNvSpPr>
            <a:spLocks/>
          </p:cNvSpPr>
          <p:nvPr/>
        </p:nvSpPr>
        <p:spPr bwMode="auto">
          <a:xfrm>
            <a:off x="3167844" y="2178546"/>
            <a:ext cx="853378" cy="932332"/>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4" name="Freeform 8">
            <a:extLst>
              <a:ext uri="{FF2B5EF4-FFF2-40B4-BE49-F238E27FC236}">
                <a16:creationId xmlns:a16="http://schemas.microsoft.com/office/drawing/2014/main" id="{E7C51F74-F618-491B-B128-D19D2609154F}"/>
              </a:ext>
            </a:extLst>
          </p:cNvPr>
          <p:cNvSpPr>
            <a:spLocks/>
          </p:cNvSpPr>
          <p:nvPr/>
        </p:nvSpPr>
        <p:spPr bwMode="auto">
          <a:xfrm>
            <a:off x="3599892" y="1458466"/>
            <a:ext cx="853378" cy="93326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5" name="Freeform 9">
            <a:extLst>
              <a:ext uri="{FF2B5EF4-FFF2-40B4-BE49-F238E27FC236}">
                <a16:creationId xmlns:a16="http://schemas.microsoft.com/office/drawing/2014/main" id="{7BFC3EBF-7C0B-42CB-A747-7E2D028CEF70}"/>
              </a:ext>
            </a:extLst>
          </p:cNvPr>
          <p:cNvSpPr>
            <a:spLocks/>
          </p:cNvSpPr>
          <p:nvPr/>
        </p:nvSpPr>
        <p:spPr bwMode="auto">
          <a:xfrm>
            <a:off x="4489274" y="1458466"/>
            <a:ext cx="853378" cy="93326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6" name="Freeform 10">
            <a:extLst>
              <a:ext uri="{FF2B5EF4-FFF2-40B4-BE49-F238E27FC236}">
                <a16:creationId xmlns:a16="http://schemas.microsoft.com/office/drawing/2014/main" id="{EEB5A698-922E-49B0-8025-F516B5C1D7FC}"/>
              </a:ext>
            </a:extLst>
          </p:cNvPr>
          <p:cNvSpPr>
            <a:spLocks/>
          </p:cNvSpPr>
          <p:nvPr/>
        </p:nvSpPr>
        <p:spPr bwMode="auto">
          <a:xfrm>
            <a:off x="3599892" y="2898626"/>
            <a:ext cx="853378" cy="93326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7" name="Freeform 11">
            <a:extLst>
              <a:ext uri="{FF2B5EF4-FFF2-40B4-BE49-F238E27FC236}">
                <a16:creationId xmlns:a16="http://schemas.microsoft.com/office/drawing/2014/main" id="{72AC728A-B3D6-43F8-8C77-0E2D59E57F48}"/>
              </a:ext>
            </a:extLst>
          </p:cNvPr>
          <p:cNvSpPr>
            <a:spLocks/>
          </p:cNvSpPr>
          <p:nvPr/>
        </p:nvSpPr>
        <p:spPr bwMode="auto">
          <a:xfrm>
            <a:off x="4489274" y="2898626"/>
            <a:ext cx="853378" cy="93326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8" name="Freeform 13">
            <a:extLst>
              <a:ext uri="{FF2B5EF4-FFF2-40B4-BE49-F238E27FC236}">
                <a16:creationId xmlns:a16="http://schemas.microsoft.com/office/drawing/2014/main" id="{3642FEBA-30B7-434F-9FC8-2A872E868E2D}"/>
              </a:ext>
            </a:extLst>
          </p:cNvPr>
          <p:cNvSpPr>
            <a:spLocks noEditPoints="1"/>
          </p:cNvSpPr>
          <p:nvPr/>
        </p:nvSpPr>
        <p:spPr bwMode="auto">
          <a:xfrm>
            <a:off x="3426016" y="2468514"/>
            <a:ext cx="380374" cy="35521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9" name="Freeform 14">
            <a:extLst>
              <a:ext uri="{FF2B5EF4-FFF2-40B4-BE49-F238E27FC236}">
                <a16:creationId xmlns:a16="http://schemas.microsoft.com/office/drawing/2014/main" id="{9BCE79A9-920E-45AA-8952-A5EB0B7F7AA7}"/>
              </a:ext>
            </a:extLst>
          </p:cNvPr>
          <p:cNvSpPr>
            <a:spLocks noEditPoints="1"/>
          </p:cNvSpPr>
          <p:nvPr/>
        </p:nvSpPr>
        <p:spPr bwMode="auto">
          <a:xfrm>
            <a:off x="3942283" y="1683617"/>
            <a:ext cx="272963" cy="352421"/>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10" name="Freeform 15">
            <a:extLst>
              <a:ext uri="{FF2B5EF4-FFF2-40B4-BE49-F238E27FC236}">
                <a16:creationId xmlns:a16="http://schemas.microsoft.com/office/drawing/2014/main" id="{AA0B3B3A-2B06-4751-AB68-9208C7E7457C}"/>
              </a:ext>
            </a:extLst>
          </p:cNvPr>
          <p:cNvSpPr>
            <a:spLocks noEditPoints="1"/>
          </p:cNvSpPr>
          <p:nvPr/>
        </p:nvSpPr>
        <p:spPr bwMode="auto">
          <a:xfrm>
            <a:off x="4679420" y="1751677"/>
            <a:ext cx="433587" cy="351490"/>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11" name="Freeform 17">
            <a:extLst>
              <a:ext uri="{FF2B5EF4-FFF2-40B4-BE49-F238E27FC236}">
                <a16:creationId xmlns:a16="http://schemas.microsoft.com/office/drawing/2014/main" id="{AD766D67-0036-45F4-A9EA-253D47621BB8}"/>
              </a:ext>
            </a:extLst>
          </p:cNvPr>
          <p:cNvSpPr>
            <a:spLocks noEditPoints="1"/>
          </p:cNvSpPr>
          <p:nvPr/>
        </p:nvSpPr>
        <p:spPr bwMode="auto">
          <a:xfrm>
            <a:off x="5352799" y="2440625"/>
            <a:ext cx="380374" cy="36081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造字工房悦黑演示版常规体" pitchFamily="50" charset="-122"/>
              <a:ea typeface="造字工房悦黑演示版常规体" pitchFamily="50" charset="-122"/>
            </a:endParaRPr>
          </a:p>
        </p:txBody>
      </p:sp>
      <p:sp>
        <p:nvSpPr>
          <p:cNvPr id="12" name="TextBox 61">
            <a:extLst>
              <a:ext uri="{FF2B5EF4-FFF2-40B4-BE49-F238E27FC236}">
                <a16:creationId xmlns:a16="http://schemas.microsoft.com/office/drawing/2014/main" id="{621A861C-A7B1-42D9-B693-54DEFC0A55F1}"/>
              </a:ext>
            </a:extLst>
          </p:cNvPr>
          <p:cNvSpPr txBox="1"/>
          <p:nvPr/>
        </p:nvSpPr>
        <p:spPr>
          <a:xfrm>
            <a:off x="1043608" y="1253985"/>
            <a:ext cx="2283896" cy="309653"/>
          </a:xfrm>
          <a:prstGeom prst="rect">
            <a:avLst/>
          </a:prstGeom>
          <a:noFill/>
        </p:spPr>
        <p:txBody>
          <a:bodyPr wrap="square" lIns="93300" tIns="46649" rIns="93300" bIns="46649" rtlCol="0">
            <a:spAutoFit/>
          </a:bodyPr>
          <a:lstStyle/>
          <a:p>
            <a:pPr algn="r" defTabSz="1244133">
              <a:defRPr/>
            </a:pPr>
            <a:r>
              <a:rPr lang="zh-CN" altLang="en-US" sz="1400" b="1" dirty="0">
                <a:latin typeface="造字工房悦黑演示版常规体" pitchFamily="50" charset="-122"/>
                <a:ea typeface="造字工房悦黑演示版常规体" pitchFamily="50" charset="-122"/>
              </a:rPr>
              <a:t>工作区（终端）子系统</a:t>
            </a:r>
            <a:endParaRPr lang="zh-CN" altLang="en-US" sz="1400" b="1" kern="0" dirty="0">
              <a:latin typeface="造字工房悦黑演示版常规体" pitchFamily="50" charset="-122"/>
              <a:ea typeface="造字工房悦黑演示版常规体" pitchFamily="50" charset="-122"/>
            </a:endParaRPr>
          </a:p>
        </p:txBody>
      </p:sp>
      <p:sp>
        <p:nvSpPr>
          <p:cNvPr id="13" name="TextBox 62">
            <a:extLst>
              <a:ext uri="{FF2B5EF4-FFF2-40B4-BE49-F238E27FC236}">
                <a16:creationId xmlns:a16="http://schemas.microsoft.com/office/drawing/2014/main" id="{03892CBA-B60B-4D1A-A30B-68E0DDD978F7}"/>
              </a:ext>
            </a:extLst>
          </p:cNvPr>
          <p:cNvSpPr txBox="1"/>
          <p:nvPr/>
        </p:nvSpPr>
        <p:spPr>
          <a:xfrm>
            <a:off x="181005" y="1563638"/>
            <a:ext cx="3166859" cy="771318"/>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造字工房悦黑演示版常规体" pitchFamily="50" charset="-122"/>
                <a:ea typeface="造字工房悦黑演示版常规体" pitchFamily="50" charset="-122"/>
              </a:rPr>
              <a:t>由信息插座的软线和终端设备连接而成，包括装配、连接、扩展软线，并将它们搭建在输入、输出插座与设备终端之间，其中信息插座分为墙、地、桌、软基型多种形式。</a:t>
            </a:r>
          </a:p>
        </p:txBody>
      </p:sp>
      <p:sp>
        <p:nvSpPr>
          <p:cNvPr id="14" name="TextBox 63">
            <a:extLst>
              <a:ext uri="{FF2B5EF4-FFF2-40B4-BE49-F238E27FC236}">
                <a16:creationId xmlns:a16="http://schemas.microsoft.com/office/drawing/2014/main" id="{7A2C06DE-F9D9-4EF9-B4A0-D3CAAA839309}"/>
              </a:ext>
            </a:extLst>
          </p:cNvPr>
          <p:cNvSpPr txBox="1"/>
          <p:nvPr/>
        </p:nvSpPr>
        <p:spPr>
          <a:xfrm>
            <a:off x="5652120" y="1098840"/>
            <a:ext cx="1841378" cy="309653"/>
          </a:xfrm>
          <a:prstGeom prst="rect">
            <a:avLst/>
          </a:prstGeom>
          <a:noFill/>
        </p:spPr>
        <p:txBody>
          <a:bodyPr wrap="square" lIns="93300" tIns="46649" rIns="93300" bIns="46649" rtlCol="0">
            <a:spAutoFit/>
          </a:bodyPr>
          <a:lstStyle/>
          <a:p>
            <a:pPr defTabSz="1244133">
              <a:defRPr/>
            </a:pPr>
            <a:r>
              <a:rPr lang="zh-CN" altLang="en-US" sz="1400" b="1" kern="0" dirty="0">
                <a:latin typeface="造字工房悦黑演示版常规体" pitchFamily="50" charset="-122"/>
                <a:ea typeface="造字工房悦黑演示版常规体" pitchFamily="50" charset="-122"/>
              </a:rPr>
              <a:t>管理子系统</a:t>
            </a:r>
          </a:p>
        </p:txBody>
      </p:sp>
      <p:sp>
        <p:nvSpPr>
          <p:cNvPr id="15" name="TextBox 64">
            <a:extLst>
              <a:ext uri="{FF2B5EF4-FFF2-40B4-BE49-F238E27FC236}">
                <a16:creationId xmlns:a16="http://schemas.microsoft.com/office/drawing/2014/main" id="{2EDC8E2C-D1C2-48C9-AAAD-78CC923E66DF}"/>
              </a:ext>
            </a:extLst>
          </p:cNvPr>
          <p:cNvSpPr txBox="1"/>
          <p:nvPr/>
        </p:nvSpPr>
        <p:spPr>
          <a:xfrm>
            <a:off x="5669399" y="1535007"/>
            <a:ext cx="2863041" cy="771318"/>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造字工房悦黑演示版常规体" pitchFamily="50" charset="-122"/>
                <a:ea typeface="造字工房悦黑演示版常规体" pitchFamily="50" charset="-122"/>
              </a:rPr>
              <a:t>连接各楼层水平布线子系统和垂直干缆线，负责连接控制其他子系统，由交连、互连和</a:t>
            </a:r>
            <a:r>
              <a:rPr lang="en-US" altLang="zh-CN" sz="1100" kern="0" dirty="0">
                <a:solidFill>
                  <a:srgbClr val="484849"/>
                </a:solidFill>
                <a:latin typeface="造字工房悦黑演示版常规体" pitchFamily="50" charset="-122"/>
                <a:ea typeface="造字工房悦黑演示版常规体" pitchFamily="50" charset="-122"/>
              </a:rPr>
              <a:t>I/O</a:t>
            </a:r>
            <a:r>
              <a:rPr lang="zh-CN" altLang="en-US" sz="1100" kern="0" dirty="0">
                <a:solidFill>
                  <a:srgbClr val="484849"/>
                </a:solidFill>
                <a:latin typeface="造字工房悦黑演示版常规体" pitchFamily="50" charset="-122"/>
                <a:ea typeface="造字工房悦黑演示版常规体" pitchFamily="50" charset="-122"/>
              </a:rPr>
              <a:t>设备组成，可以定位通信线路，便于实现对通讯线路的管理。</a:t>
            </a:r>
          </a:p>
        </p:txBody>
      </p:sp>
      <p:sp>
        <p:nvSpPr>
          <p:cNvPr id="16" name="TextBox 65">
            <a:extLst>
              <a:ext uri="{FF2B5EF4-FFF2-40B4-BE49-F238E27FC236}">
                <a16:creationId xmlns:a16="http://schemas.microsoft.com/office/drawing/2014/main" id="{76BC6677-F8F8-41B6-BC62-80AA4E72B9BF}"/>
              </a:ext>
            </a:extLst>
          </p:cNvPr>
          <p:cNvSpPr txBox="1"/>
          <p:nvPr/>
        </p:nvSpPr>
        <p:spPr>
          <a:xfrm>
            <a:off x="1425413" y="2494909"/>
            <a:ext cx="1530740" cy="309653"/>
          </a:xfrm>
          <a:prstGeom prst="rect">
            <a:avLst/>
          </a:prstGeom>
          <a:noFill/>
        </p:spPr>
        <p:txBody>
          <a:bodyPr wrap="square" lIns="93300" tIns="46649" rIns="93300" bIns="46649" rtlCol="0">
            <a:spAutoFit/>
          </a:bodyPr>
          <a:lstStyle/>
          <a:p>
            <a:pPr algn="r" defTabSz="1244133">
              <a:defRPr/>
            </a:pPr>
            <a:r>
              <a:rPr lang="zh-CN" altLang="en-US" sz="1400" b="1" kern="0" dirty="0">
                <a:latin typeface="造字工房悦黑演示版常规体" pitchFamily="50" charset="-122"/>
                <a:ea typeface="造字工房悦黑演示版常规体" pitchFamily="50" charset="-122"/>
              </a:rPr>
              <a:t>垂直干线子系统</a:t>
            </a:r>
          </a:p>
        </p:txBody>
      </p:sp>
      <p:sp>
        <p:nvSpPr>
          <p:cNvPr id="17" name="TextBox 66">
            <a:extLst>
              <a:ext uri="{FF2B5EF4-FFF2-40B4-BE49-F238E27FC236}">
                <a16:creationId xmlns:a16="http://schemas.microsoft.com/office/drawing/2014/main" id="{D2C7FDE2-BE98-4C06-B5A5-D0D95185B265}"/>
              </a:ext>
            </a:extLst>
          </p:cNvPr>
          <p:cNvSpPr txBox="1"/>
          <p:nvPr/>
        </p:nvSpPr>
        <p:spPr>
          <a:xfrm>
            <a:off x="414374" y="2931075"/>
            <a:ext cx="2681462" cy="432763"/>
          </a:xfrm>
          <a:prstGeom prst="rect">
            <a:avLst/>
          </a:prstGeom>
          <a:noFill/>
        </p:spPr>
        <p:txBody>
          <a:bodyPr wrap="square" lIns="93300" tIns="46649" rIns="93300" bIns="46649" rtlCol="0">
            <a:spAutoFit/>
          </a:bodyPr>
          <a:lstStyle/>
          <a:p>
            <a:pPr algn="r" defTabSz="1244133">
              <a:defRPr/>
            </a:pPr>
            <a:r>
              <a:rPr lang="zh-CN" altLang="en-US" sz="1100" kern="0" dirty="0">
                <a:solidFill>
                  <a:srgbClr val="484849"/>
                </a:solidFill>
                <a:latin typeface="造字工房悦黑演示版常规体" pitchFamily="50" charset="-122"/>
                <a:ea typeface="造字工房悦黑演示版常规体" pitchFamily="50" charset="-122"/>
              </a:rPr>
              <a:t>是综合布线系统的中心系统，主要负责连接楼层配线架系统与主配线架系统。</a:t>
            </a:r>
          </a:p>
        </p:txBody>
      </p:sp>
      <p:sp>
        <p:nvSpPr>
          <p:cNvPr id="18" name="TextBox 67">
            <a:extLst>
              <a:ext uri="{FF2B5EF4-FFF2-40B4-BE49-F238E27FC236}">
                <a16:creationId xmlns:a16="http://schemas.microsoft.com/office/drawing/2014/main" id="{C907DD6C-199F-4F22-8670-D5719D647596}"/>
              </a:ext>
            </a:extLst>
          </p:cNvPr>
          <p:cNvSpPr txBox="1"/>
          <p:nvPr/>
        </p:nvSpPr>
        <p:spPr>
          <a:xfrm>
            <a:off x="5652120" y="3899064"/>
            <a:ext cx="1841378" cy="309653"/>
          </a:xfrm>
          <a:prstGeom prst="rect">
            <a:avLst/>
          </a:prstGeom>
          <a:noFill/>
        </p:spPr>
        <p:txBody>
          <a:bodyPr wrap="square" lIns="93300" tIns="46649" rIns="93300" bIns="46649" rtlCol="0">
            <a:spAutoFit/>
          </a:bodyPr>
          <a:lstStyle/>
          <a:p>
            <a:pPr defTabSz="1244133">
              <a:defRPr/>
            </a:pPr>
            <a:r>
              <a:rPr lang="zh-CN" altLang="en-US" sz="1400" b="1" kern="0" dirty="0">
                <a:latin typeface="造字工房悦黑演示版常规体" pitchFamily="50" charset="-122"/>
                <a:ea typeface="造字工房悦黑演示版常规体" pitchFamily="50" charset="-122"/>
              </a:rPr>
              <a:t>建筑群子系统</a:t>
            </a:r>
          </a:p>
        </p:txBody>
      </p:sp>
      <p:sp>
        <p:nvSpPr>
          <p:cNvPr id="19" name="TextBox 68">
            <a:extLst>
              <a:ext uri="{FF2B5EF4-FFF2-40B4-BE49-F238E27FC236}">
                <a16:creationId xmlns:a16="http://schemas.microsoft.com/office/drawing/2014/main" id="{AC971D88-E257-4C35-9313-47ACDC025CA6}"/>
              </a:ext>
            </a:extLst>
          </p:cNvPr>
          <p:cNvSpPr txBox="1"/>
          <p:nvPr/>
        </p:nvSpPr>
        <p:spPr>
          <a:xfrm>
            <a:off x="5669399" y="4335231"/>
            <a:ext cx="3259085" cy="602040"/>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造字工房悦黑演示版常规体" pitchFamily="50" charset="-122"/>
                <a:ea typeface="造字工房悦黑演示版常规体" pitchFamily="50" charset="-122"/>
              </a:rPr>
              <a:t>本系统是把其中一个建筑的电缆线通过技术延伸至本建筑群中其他的建筑中的通讯设备中，以此为楼群之间的信号连接提供可能。</a:t>
            </a:r>
          </a:p>
        </p:txBody>
      </p:sp>
      <p:sp>
        <p:nvSpPr>
          <p:cNvPr id="20" name="TextBox 69">
            <a:extLst>
              <a:ext uri="{FF2B5EF4-FFF2-40B4-BE49-F238E27FC236}">
                <a16:creationId xmlns:a16="http://schemas.microsoft.com/office/drawing/2014/main" id="{4998A6FE-7E0C-4578-9F81-D3E74E52B410}"/>
              </a:ext>
            </a:extLst>
          </p:cNvPr>
          <p:cNvSpPr txBox="1"/>
          <p:nvPr/>
        </p:nvSpPr>
        <p:spPr>
          <a:xfrm>
            <a:off x="1514815" y="3543858"/>
            <a:ext cx="1473009" cy="309653"/>
          </a:xfrm>
          <a:prstGeom prst="rect">
            <a:avLst/>
          </a:prstGeom>
          <a:noFill/>
        </p:spPr>
        <p:txBody>
          <a:bodyPr wrap="square" lIns="93300" tIns="46649" rIns="93300" bIns="46649" rtlCol="0">
            <a:spAutoFit/>
          </a:bodyPr>
          <a:lstStyle/>
          <a:p>
            <a:pPr algn="r" defTabSz="1244133">
              <a:defRPr/>
            </a:pPr>
            <a:r>
              <a:rPr lang="zh-CN" altLang="en-US" sz="1400" b="1" kern="0" dirty="0">
                <a:latin typeface="造字工房悦黑演示版常规体" pitchFamily="50" charset="-122"/>
                <a:ea typeface="造字工房悦黑演示版常规体" pitchFamily="50" charset="-122"/>
              </a:rPr>
              <a:t>水平布线子系统</a:t>
            </a:r>
          </a:p>
        </p:txBody>
      </p:sp>
      <p:sp>
        <p:nvSpPr>
          <p:cNvPr id="21" name="TextBox 70">
            <a:extLst>
              <a:ext uri="{FF2B5EF4-FFF2-40B4-BE49-F238E27FC236}">
                <a16:creationId xmlns:a16="http://schemas.microsoft.com/office/drawing/2014/main" id="{01246E4F-4F07-4E73-9524-2A99372B2776}"/>
              </a:ext>
            </a:extLst>
          </p:cNvPr>
          <p:cNvSpPr txBox="1"/>
          <p:nvPr/>
        </p:nvSpPr>
        <p:spPr>
          <a:xfrm>
            <a:off x="948276" y="3939902"/>
            <a:ext cx="2651616" cy="602040"/>
          </a:xfrm>
          <a:prstGeom prst="rect">
            <a:avLst/>
          </a:prstGeom>
          <a:noFill/>
        </p:spPr>
        <p:txBody>
          <a:bodyPr wrap="square" lIns="93300" tIns="46649" rIns="93300" bIns="46649" rtlCol="0">
            <a:spAutoFit/>
          </a:bodyPr>
          <a:lstStyle/>
          <a:p>
            <a:pPr algn="r" defTabSz="1244133">
              <a:defRPr/>
            </a:pPr>
            <a:r>
              <a:rPr lang="zh-CN" altLang="en-US" sz="1100" kern="0" dirty="0">
                <a:solidFill>
                  <a:srgbClr val="484849"/>
                </a:solidFill>
                <a:latin typeface="造字工房悦黑演示版常规体" pitchFamily="50" charset="-122"/>
                <a:ea typeface="造字工房悦黑演示版常规体" pitchFamily="50" charset="-122"/>
              </a:rPr>
              <a:t>本系统主要负责将管理子系统配线架的电缆从干线子系统延伸至信息插座位置，一般来说这些系统都处在同一楼层。</a:t>
            </a:r>
          </a:p>
        </p:txBody>
      </p:sp>
      <p:sp>
        <p:nvSpPr>
          <p:cNvPr id="22" name="TextBox 71">
            <a:extLst>
              <a:ext uri="{FF2B5EF4-FFF2-40B4-BE49-F238E27FC236}">
                <a16:creationId xmlns:a16="http://schemas.microsoft.com/office/drawing/2014/main" id="{0AFB7EEE-BC9D-4DAC-BE1B-DF2D6651C73A}"/>
              </a:ext>
            </a:extLst>
          </p:cNvPr>
          <p:cNvSpPr txBox="1"/>
          <p:nvPr/>
        </p:nvSpPr>
        <p:spPr>
          <a:xfrm>
            <a:off x="5892763" y="2419124"/>
            <a:ext cx="1841378" cy="309653"/>
          </a:xfrm>
          <a:prstGeom prst="rect">
            <a:avLst/>
          </a:prstGeom>
          <a:noFill/>
        </p:spPr>
        <p:txBody>
          <a:bodyPr wrap="square" lIns="93300" tIns="46649" rIns="93300" bIns="46649" rtlCol="0">
            <a:spAutoFit/>
          </a:bodyPr>
          <a:lstStyle/>
          <a:p>
            <a:pPr defTabSz="1244133">
              <a:defRPr/>
            </a:pPr>
            <a:r>
              <a:rPr lang="zh-CN" altLang="en-US" sz="1400" b="1" kern="0" dirty="0">
                <a:latin typeface="造字工房悦黑演示版常规体" pitchFamily="50" charset="-122"/>
                <a:ea typeface="造字工房悦黑演示版常规体" pitchFamily="50" charset="-122"/>
              </a:rPr>
              <a:t>设备间子系统</a:t>
            </a:r>
          </a:p>
        </p:txBody>
      </p:sp>
      <p:sp>
        <p:nvSpPr>
          <p:cNvPr id="23" name="TextBox 72">
            <a:extLst>
              <a:ext uri="{FF2B5EF4-FFF2-40B4-BE49-F238E27FC236}">
                <a16:creationId xmlns:a16="http://schemas.microsoft.com/office/drawing/2014/main" id="{ABD626FF-1725-416F-9D7D-540857109E2A}"/>
              </a:ext>
            </a:extLst>
          </p:cNvPr>
          <p:cNvSpPr txBox="1"/>
          <p:nvPr/>
        </p:nvSpPr>
        <p:spPr>
          <a:xfrm>
            <a:off x="5910042" y="2855291"/>
            <a:ext cx="3126454" cy="940595"/>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造字工房悦黑演示版常规体" pitchFamily="50" charset="-122"/>
                <a:ea typeface="造字工房悦黑演示版常规体" pitchFamily="50" charset="-122"/>
              </a:rPr>
              <a:t>组成部分包括电缆、连接器和相关支撑硬件，负责公共系统间的各种设备连接。设备间子系统中的导线类似于电话配线系统站内配线，它将相对应的电气保护设备连接到了需要设备保护的建筑物设施地点。</a:t>
            </a:r>
          </a:p>
        </p:txBody>
      </p:sp>
      <p:grpSp>
        <p:nvGrpSpPr>
          <p:cNvPr id="24" name="组合 23">
            <a:extLst>
              <a:ext uri="{FF2B5EF4-FFF2-40B4-BE49-F238E27FC236}">
                <a16:creationId xmlns:a16="http://schemas.microsoft.com/office/drawing/2014/main" id="{4F1B785A-9A30-4C90-8558-4607C32B5C68}"/>
              </a:ext>
            </a:extLst>
          </p:cNvPr>
          <p:cNvGrpSpPr/>
          <p:nvPr/>
        </p:nvGrpSpPr>
        <p:grpSpPr>
          <a:xfrm>
            <a:off x="4691200" y="3175919"/>
            <a:ext cx="419251" cy="367939"/>
            <a:chOff x="5928340" y="670992"/>
            <a:chExt cx="506444" cy="470018"/>
          </a:xfrm>
          <a:solidFill>
            <a:schemeClr val="bg1"/>
          </a:solidFill>
        </p:grpSpPr>
        <p:sp>
          <p:nvSpPr>
            <p:cNvPr id="25" name="Freeform 36">
              <a:extLst>
                <a:ext uri="{FF2B5EF4-FFF2-40B4-BE49-F238E27FC236}">
                  <a16:creationId xmlns:a16="http://schemas.microsoft.com/office/drawing/2014/main" id="{74557B42-61F0-4D72-A949-CC34F4FA4AF5}"/>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26" name="Freeform 37">
              <a:extLst>
                <a:ext uri="{FF2B5EF4-FFF2-40B4-BE49-F238E27FC236}">
                  <a16:creationId xmlns:a16="http://schemas.microsoft.com/office/drawing/2014/main" id="{035D99F2-3409-4E1D-B195-E409552626BC}"/>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27" name="Freeform 38">
              <a:extLst>
                <a:ext uri="{FF2B5EF4-FFF2-40B4-BE49-F238E27FC236}">
                  <a16:creationId xmlns:a16="http://schemas.microsoft.com/office/drawing/2014/main" id="{19AB3475-6460-4909-8A05-96721DDE1ED8}"/>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grpSp>
      <p:grpSp>
        <p:nvGrpSpPr>
          <p:cNvPr id="28" name="组合 27">
            <a:extLst>
              <a:ext uri="{FF2B5EF4-FFF2-40B4-BE49-F238E27FC236}">
                <a16:creationId xmlns:a16="http://schemas.microsoft.com/office/drawing/2014/main" id="{41618C57-A9A0-4989-BBDE-4552EF895AF7}"/>
              </a:ext>
            </a:extLst>
          </p:cNvPr>
          <p:cNvGrpSpPr/>
          <p:nvPr/>
        </p:nvGrpSpPr>
        <p:grpSpPr>
          <a:xfrm>
            <a:off x="3809817" y="3166261"/>
            <a:ext cx="354614" cy="366656"/>
            <a:chOff x="697828" y="4453123"/>
            <a:chExt cx="229831" cy="251300"/>
          </a:xfrm>
        </p:grpSpPr>
        <p:sp>
          <p:nvSpPr>
            <p:cNvPr id="29" name="Freeform 665">
              <a:extLst>
                <a:ext uri="{FF2B5EF4-FFF2-40B4-BE49-F238E27FC236}">
                  <a16:creationId xmlns:a16="http://schemas.microsoft.com/office/drawing/2014/main" id="{1BAA8E02-E8D3-4DC5-A360-16D4C06F6CAC}"/>
                </a:ext>
              </a:extLst>
            </p:cNvPr>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0" name="Rectangle 666">
              <a:extLst>
                <a:ext uri="{FF2B5EF4-FFF2-40B4-BE49-F238E27FC236}">
                  <a16:creationId xmlns:a16="http://schemas.microsoft.com/office/drawing/2014/main" id="{622842F9-7F4C-40A5-8E9E-0B64C0E7641B}"/>
                </a:ext>
              </a:extLst>
            </p:cNvPr>
            <p:cNvSpPr>
              <a:spLocks noChangeArrowheads="1"/>
            </p:cNvSpPr>
            <p:nvPr/>
          </p:nvSpPr>
          <p:spPr bwMode="auto">
            <a:xfrm>
              <a:off x="718073" y="4643682"/>
              <a:ext cx="33343" cy="60741"/>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1" name="Rectangle 667">
              <a:extLst>
                <a:ext uri="{FF2B5EF4-FFF2-40B4-BE49-F238E27FC236}">
                  <a16:creationId xmlns:a16="http://schemas.microsoft.com/office/drawing/2014/main" id="{B5586A92-AAC6-48E4-BCAF-FEAF1526E6C0}"/>
                </a:ext>
              </a:extLst>
            </p:cNvPr>
            <p:cNvSpPr>
              <a:spLocks noChangeArrowheads="1"/>
            </p:cNvSpPr>
            <p:nvPr/>
          </p:nvSpPr>
          <p:spPr bwMode="auto">
            <a:xfrm>
              <a:off x="772851" y="4613906"/>
              <a:ext cx="33343" cy="90515"/>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2" name="Rectangle 668">
              <a:extLst>
                <a:ext uri="{FF2B5EF4-FFF2-40B4-BE49-F238E27FC236}">
                  <a16:creationId xmlns:a16="http://schemas.microsoft.com/office/drawing/2014/main" id="{EB127567-FAE4-48C1-99FC-91506CCEB653}"/>
                </a:ext>
              </a:extLst>
            </p:cNvPr>
            <p:cNvSpPr>
              <a:spLocks noChangeArrowheads="1"/>
            </p:cNvSpPr>
            <p:nvPr/>
          </p:nvSpPr>
          <p:spPr bwMode="auto">
            <a:xfrm>
              <a:off x="828820" y="4584131"/>
              <a:ext cx="33343" cy="120291"/>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sp>
          <p:nvSpPr>
            <p:cNvPr id="33" name="Rectangle 669">
              <a:extLst>
                <a:ext uri="{FF2B5EF4-FFF2-40B4-BE49-F238E27FC236}">
                  <a16:creationId xmlns:a16="http://schemas.microsoft.com/office/drawing/2014/main" id="{038ADE98-3976-46B3-913E-EC50EB3E84E2}"/>
                </a:ext>
              </a:extLst>
            </p:cNvPr>
            <p:cNvSpPr>
              <a:spLocks noChangeArrowheads="1"/>
            </p:cNvSpPr>
            <p:nvPr/>
          </p:nvSpPr>
          <p:spPr bwMode="auto">
            <a:xfrm>
              <a:off x="883598" y="4554357"/>
              <a:ext cx="33343" cy="150065"/>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造字工房悦黑演示版常规体" pitchFamily="50" charset="-122"/>
                <a:ea typeface="造字工房悦黑演示版常规体" pitchFamily="50" charset="-122"/>
              </a:endParaRPr>
            </a:p>
          </p:txBody>
        </p:sp>
      </p:grpSp>
      <p:sp>
        <p:nvSpPr>
          <p:cNvPr id="34" name="矩形 33">
            <a:extLst>
              <a:ext uri="{FF2B5EF4-FFF2-40B4-BE49-F238E27FC236}">
                <a16:creationId xmlns:a16="http://schemas.microsoft.com/office/drawing/2014/main" id="{17E29B4B-8BE9-4D68-93CD-AAC4E079BF2B}"/>
              </a:ext>
            </a:extLst>
          </p:cNvPr>
          <p:cNvSpPr/>
          <p:nvPr/>
        </p:nvSpPr>
        <p:spPr>
          <a:xfrm>
            <a:off x="4011716" y="2321463"/>
            <a:ext cx="920324" cy="646331"/>
          </a:xfrm>
          <a:prstGeom prst="rect">
            <a:avLst/>
          </a:prstGeom>
        </p:spPr>
        <p:txBody>
          <a:bodyPr wrap="square">
            <a:spAutoFit/>
          </a:bodyPr>
          <a:lstStyle/>
          <a:p>
            <a:pPr algn="ctr"/>
            <a:r>
              <a:rPr lang="en-US" altLang="zh-CN" sz="1800" b="1" dirty="0">
                <a:latin typeface="造字工房悦黑演示版常规体" pitchFamily="50" charset="-122"/>
                <a:ea typeface="造字工房悦黑演示版常规体" pitchFamily="50" charset="-122"/>
              </a:rPr>
              <a:t>6</a:t>
            </a:r>
            <a:r>
              <a:rPr lang="zh-CN" altLang="en-US" sz="1800" b="1" dirty="0">
                <a:latin typeface="造字工房悦黑演示版常规体" pitchFamily="50" charset="-122"/>
                <a:ea typeface="造字工房悦黑演示版常规体" pitchFamily="50" charset="-122"/>
              </a:rPr>
              <a:t>个子系统</a:t>
            </a:r>
          </a:p>
        </p:txBody>
      </p:sp>
      <p:sp>
        <p:nvSpPr>
          <p:cNvPr id="35" name="矩形 34">
            <a:extLst>
              <a:ext uri="{FF2B5EF4-FFF2-40B4-BE49-F238E27FC236}">
                <a16:creationId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综合布线系统概述</a:t>
            </a:r>
          </a:p>
        </p:txBody>
      </p:sp>
    </p:spTree>
    <p:extLst>
      <p:ext uri="{BB962C8B-B14F-4D97-AF65-F5344CB8AC3E}">
        <p14:creationId xmlns:p14="http://schemas.microsoft.com/office/powerpoint/2010/main" val="9754833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 presetClass="entr" presetSubtype="9" fill="hold" grpId="0"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4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40000">
                                          <p:cBhvr additive="base">
                                            <p:cTn id="19"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6" fill="hold" grpId="0" nodeType="withEffect" p14:presetBounceEnd="40000">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14:bounceEnd="40000">
                                          <p:cBhvr additive="base">
                                            <p:cTn id="23"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14:presetBounceEnd="4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14:presetBounceEnd="40000">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14:bounceEnd="40000">
                                          <p:cBhvr additive="base">
                                            <p:cTn id="31"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31"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400" fill="hold"/>
                                            <p:tgtEl>
                                              <p:spTgt spid="9"/>
                                            </p:tgtEl>
                                            <p:attrNameLst>
                                              <p:attrName>ppt_w</p:attrName>
                                            </p:attrNameLst>
                                          </p:cBhvr>
                                          <p:tavLst>
                                            <p:tav tm="0">
                                              <p:val>
                                                <p:fltVal val="0"/>
                                              </p:val>
                                            </p:tav>
                                            <p:tav tm="100000">
                                              <p:val>
                                                <p:strVal val="#ppt_w"/>
                                              </p:val>
                                            </p:tav>
                                          </p:tavLst>
                                        </p:anim>
                                        <p:anim calcmode="lin" valueType="num">
                                          <p:cBhvr>
                                            <p:cTn id="37" dur="400" fill="hold"/>
                                            <p:tgtEl>
                                              <p:spTgt spid="9"/>
                                            </p:tgtEl>
                                            <p:attrNameLst>
                                              <p:attrName>ppt_h</p:attrName>
                                            </p:attrNameLst>
                                          </p:cBhvr>
                                          <p:tavLst>
                                            <p:tav tm="0">
                                              <p:val>
                                                <p:fltVal val="0"/>
                                              </p:val>
                                            </p:tav>
                                            <p:tav tm="100000">
                                              <p:val>
                                                <p:strVal val="#ppt_h"/>
                                              </p:val>
                                            </p:tav>
                                          </p:tavLst>
                                        </p:anim>
                                        <p:anim calcmode="lin" valueType="num">
                                          <p:cBhvr>
                                            <p:cTn id="38" dur="400" fill="hold"/>
                                            <p:tgtEl>
                                              <p:spTgt spid="9"/>
                                            </p:tgtEl>
                                            <p:attrNameLst>
                                              <p:attrName>style.rotation</p:attrName>
                                            </p:attrNameLst>
                                          </p:cBhvr>
                                          <p:tavLst>
                                            <p:tav tm="0">
                                              <p:val>
                                                <p:fltVal val="90"/>
                                              </p:val>
                                            </p:tav>
                                            <p:tav tm="100000">
                                              <p:val>
                                                <p:fltVal val="0"/>
                                              </p:val>
                                            </p:tav>
                                          </p:tavLst>
                                        </p:anim>
                                        <p:animEffect transition="in" filter="fade">
                                          <p:cBhvr>
                                            <p:cTn id="39" dur="400"/>
                                            <p:tgtEl>
                                              <p:spTgt spid="9"/>
                                            </p:tgtEl>
                                          </p:cBhvr>
                                        </p:animEffect>
                                      </p:childTnLst>
                                    </p:cTn>
                                  </p:par>
                                </p:childTnLst>
                              </p:cTn>
                            </p:par>
                            <p:par>
                              <p:cTn id="40" fill="hold">
                                <p:stCondLst>
                                  <p:cond delay="1400"/>
                                </p:stCondLst>
                                <p:childTnLst>
                                  <p:par>
                                    <p:cTn id="41" presetID="2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par>
                              <p:cTn id="47" fill="hold">
                                <p:stCondLst>
                                  <p:cond delay="1900"/>
                                </p:stCondLst>
                                <p:childTnLst>
                                  <p:par>
                                    <p:cTn id="48" presetID="31"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400" fill="hold"/>
                                            <p:tgtEl>
                                              <p:spTgt spid="10"/>
                                            </p:tgtEl>
                                            <p:attrNameLst>
                                              <p:attrName>ppt_w</p:attrName>
                                            </p:attrNameLst>
                                          </p:cBhvr>
                                          <p:tavLst>
                                            <p:tav tm="0">
                                              <p:val>
                                                <p:fltVal val="0"/>
                                              </p:val>
                                            </p:tav>
                                            <p:tav tm="100000">
                                              <p:val>
                                                <p:strVal val="#ppt_w"/>
                                              </p:val>
                                            </p:tav>
                                          </p:tavLst>
                                        </p:anim>
                                        <p:anim calcmode="lin" valueType="num">
                                          <p:cBhvr>
                                            <p:cTn id="51" dur="400" fill="hold"/>
                                            <p:tgtEl>
                                              <p:spTgt spid="10"/>
                                            </p:tgtEl>
                                            <p:attrNameLst>
                                              <p:attrName>ppt_h</p:attrName>
                                            </p:attrNameLst>
                                          </p:cBhvr>
                                          <p:tavLst>
                                            <p:tav tm="0">
                                              <p:val>
                                                <p:fltVal val="0"/>
                                              </p:val>
                                            </p:tav>
                                            <p:tav tm="100000">
                                              <p:val>
                                                <p:strVal val="#ppt_h"/>
                                              </p:val>
                                            </p:tav>
                                          </p:tavLst>
                                        </p:anim>
                                        <p:anim calcmode="lin" valueType="num">
                                          <p:cBhvr>
                                            <p:cTn id="52" dur="400" fill="hold"/>
                                            <p:tgtEl>
                                              <p:spTgt spid="10"/>
                                            </p:tgtEl>
                                            <p:attrNameLst>
                                              <p:attrName>style.rotation</p:attrName>
                                            </p:attrNameLst>
                                          </p:cBhvr>
                                          <p:tavLst>
                                            <p:tav tm="0">
                                              <p:val>
                                                <p:fltVal val="90"/>
                                              </p:val>
                                            </p:tav>
                                            <p:tav tm="100000">
                                              <p:val>
                                                <p:fltVal val="0"/>
                                              </p:val>
                                            </p:tav>
                                          </p:tavLst>
                                        </p:anim>
                                        <p:animEffect transition="in" filter="fade">
                                          <p:cBhvr>
                                            <p:cTn id="53" dur="400"/>
                                            <p:tgtEl>
                                              <p:spTgt spid="10"/>
                                            </p:tgtEl>
                                          </p:cBhvr>
                                        </p:animEffect>
                                      </p:childTnLst>
                                    </p:cTn>
                                  </p:par>
                                </p:childTnLst>
                              </p:cTn>
                            </p:par>
                            <p:par>
                              <p:cTn id="54" fill="hold">
                                <p:stCondLst>
                                  <p:cond delay="2300"/>
                                </p:stCondLst>
                                <p:childTnLst>
                                  <p:par>
                                    <p:cTn id="55" presetID="2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right)">
                                          <p:cBhvr>
                                            <p:cTn id="57" dur="500"/>
                                            <p:tgtEl>
                                              <p:spTgt spid="1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childTnLst>
                              </p:cTn>
                            </p:par>
                            <p:par>
                              <p:cTn id="61" fill="hold">
                                <p:stCondLst>
                                  <p:cond delay="2800"/>
                                </p:stCondLst>
                                <p:childTnLst>
                                  <p:par>
                                    <p:cTn id="62" presetID="31"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400" fill="hold"/>
                                            <p:tgtEl>
                                              <p:spTgt spid="8"/>
                                            </p:tgtEl>
                                            <p:attrNameLst>
                                              <p:attrName>ppt_w</p:attrName>
                                            </p:attrNameLst>
                                          </p:cBhvr>
                                          <p:tavLst>
                                            <p:tav tm="0">
                                              <p:val>
                                                <p:fltVal val="0"/>
                                              </p:val>
                                            </p:tav>
                                            <p:tav tm="100000">
                                              <p:val>
                                                <p:strVal val="#ppt_w"/>
                                              </p:val>
                                            </p:tav>
                                          </p:tavLst>
                                        </p:anim>
                                        <p:anim calcmode="lin" valueType="num">
                                          <p:cBhvr>
                                            <p:cTn id="65" dur="400" fill="hold"/>
                                            <p:tgtEl>
                                              <p:spTgt spid="8"/>
                                            </p:tgtEl>
                                            <p:attrNameLst>
                                              <p:attrName>ppt_h</p:attrName>
                                            </p:attrNameLst>
                                          </p:cBhvr>
                                          <p:tavLst>
                                            <p:tav tm="0">
                                              <p:val>
                                                <p:fltVal val="0"/>
                                              </p:val>
                                            </p:tav>
                                            <p:tav tm="100000">
                                              <p:val>
                                                <p:strVal val="#ppt_h"/>
                                              </p:val>
                                            </p:tav>
                                          </p:tavLst>
                                        </p:anim>
                                        <p:anim calcmode="lin" valueType="num">
                                          <p:cBhvr>
                                            <p:cTn id="66" dur="400" fill="hold"/>
                                            <p:tgtEl>
                                              <p:spTgt spid="8"/>
                                            </p:tgtEl>
                                            <p:attrNameLst>
                                              <p:attrName>style.rotation</p:attrName>
                                            </p:attrNameLst>
                                          </p:cBhvr>
                                          <p:tavLst>
                                            <p:tav tm="0">
                                              <p:val>
                                                <p:fltVal val="90"/>
                                              </p:val>
                                            </p:tav>
                                            <p:tav tm="100000">
                                              <p:val>
                                                <p:fltVal val="0"/>
                                              </p:val>
                                            </p:tav>
                                          </p:tavLst>
                                        </p:anim>
                                        <p:animEffect transition="in" filter="fade">
                                          <p:cBhvr>
                                            <p:cTn id="67" dur="400"/>
                                            <p:tgtEl>
                                              <p:spTgt spid="8"/>
                                            </p:tgtEl>
                                          </p:cBhvr>
                                        </p:animEffect>
                                      </p:childTnLst>
                                    </p:cTn>
                                  </p:par>
                                </p:childTnLst>
                              </p:cTn>
                            </p:par>
                            <p:par>
                              <p:cTn id="68" fill="hold">
                                <p:stCondLst>
                                  <p:cond delay="3200"/>
                                </p:stCondLst>
                                <p:childTnLst>
                                  <p:par>
                                    <p:cTn id="69" presetID="22" presetClass="entr" presetSubtype="2"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500"/>
                                            <p:tgtEl>
                                              <p:spTgt spid="17"/>
                                            </p:tgtEl>
                                          </p:cBhvr>
                                        </p:animEffect>
                                      </p:childTnLst>
                                    </p:cTn>
                                  </p:par>
                                </p:childTnLst>
                              </p:cTn>
                            </p:par>
                            <p:par>
                              <p:cTn id="75" fill="hold">
                                <p:stCondLst>
                                  <p:cond delay="3700"/>
                                </p:stCondLst>
                                <p:childTnLst>
                                  <p:par>
                                    <p:cTn id="76" presetID="31" presetClass="entr" presetSubtype="0"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 calcmode="lin" valueType="num">
                                          <p:cBhvr>
                                            <p:cTn id="80" dur="500" fill="hold"/>
                                            <p:tgtEl>
                                              <p:spTgt spid="24"/>
                                            </p:tgtEl>
                                            <p:attrNameLst>
                                              <p:attrName>style.rotation</p:attrName>
                                            </p:attrNameLst>
                                          </p:cBhvr>
                                          <p:tavLst>
                                            <p:tav tm="0">
                                              <p:val>
                                                <p:fltVal val="90"/>
                                              </p:val>
                                            </p:tav>
                                            <p:tav tm="100000">
                                              <p:val>
                                                <p:fltVal val="0"/>
                                              </p:val>
                                            </p:tav>
                                          </p:tavLst>
                                        </p:anim>
                                        <p:animEffect transition="in" filter="fade">
                                          <p:cBhvr>
                                            <p:cTn id="81" dur="500"/>
                                            <p:tgtEl>
                                              <p:spTgt spid="24"/>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right)">
                                          <p:cBhvr>
                                            <p:cTn id="88" dur="500"/>
                                            <p:tgtEl>
                                              <p:spTgt spid="19"/>
                                            </p:tgtEl>
                                          </p:cBhvr>
                                        </p:animEffect>
                                      </p:childTnLst>
                                    </p:cTn>
                                  </p:par>
                                </p:childTnLst>
                              </p:cTn>
                            </p:par>
                            <p:par>
                              <p:cTn id="89" fill="hold">
                                <p:stCondLst>
                                  <p:cond delay="4700"/>
                                </p:stCondLst>
                                <p:childTnLst>
                                  <p:par>
                                    <p:cTn id="90" presetID="31" presetClass="entr" presetSubtype="0"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 calcmode="lin" valueType="num">
                                          <p:cBhvr>
                                            <p:cTn id="94" dur="500" fill="hold"/>
                                            <p:tgtEl>
                                              <p:spTgt spid="28"/>
                                            </p:tgtEl>
                                            <p:attrNameLst>
                                              <p:attrName>style.rotation</p:attrName>
                                            </p:attrNameLst>
                                          </p:cBhvr>
                                          <p:tavLst>
                                            <p:tav tm="0">
                                              <p:val>
                                                <p:fltVal val="90"/>
                                              </p:val>
                                            </p:tav>
                                            <p:tav tm="100000">
                                              <p:val>
                                                <p:fltVal val="0"/>
                                              </p:val>
                                            </p:tav>
                                          </p:tavLst>
                                        </p:anim>
                                        <p:animEffect transition="in" filter="fade">
                                          <p:cBhvr>
                                            <p:cTn id="95" dur="500"/>
                                            <p:tgtEl>
                                              <p:spTgt spid="28"/>
                                            </p:tgtEl>
                                          </p:cBhvr>
                                        </p:animEffect>
                                      </p:childTnLst>
                                    </p:cTn>
                                  </p:par>
                                </p:childTnLst>
                              </p:cTn>
                            </p:par>
                            <p:par>
                              <p:cTn id="96" fill="hold">
                                <p:stCondLst>
                                  <p:cond delay="5200"/>
                                </p:stCondLst>
                                <p:childTnLst>
                                  <p:par>
                                    <p:cTn id="97" presetID="22" presetClass="entr" presetSubtype="2"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right)">
                                          <p:cBhvr>
                                            <p:cTn id="99" dur="500"/>
                                            <p:tgtEl>
                                              <p:spTgt spid="20"/>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right)">
                                          <p:cBhvr>
                                            <p:cTn id="102" dur="500"/>
                                            <p:tgtEl>
                                              <p:spTgt spid="21"/>
                                            </p:tgtEl>
                                          </p:cBhvr>
                                        </p:animEffect>
                                      </p:childTnLst>
                                    </p:cTn>
                                  </p:par>
                                </p:childTnLst>
                              </p:cTn>
                            </p:par>
                            <p:par>
                              <p:cTn id="103" fill="hold">
                                <p:stCondLst>
                                  <p:cond delay="5700"/>
                                </p:stCondLst>
                                <p:childTnLst>
                                  <p:par>
                                    <p:cTn id="104" presetID="31"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400" fill="hold"/>
                                            <p:tgtEl>
                                              <p:spTgt spid="11"/>
                                            </p:tgtEl>
                                            <p:attrNameLst>
                                              <p:attrName>ppt_w</p:attrName>
                                            </p:attrNameLst>
                                          </p:cBhvr>
                                          <p:tavLst>
                                            <p:tav tm="0">
                                              <p:val>
                                                <p:fltVal val="0"/>
                                              </p:val>
                                            </p:tav>
                                            <p:tav tm="100000">
                                              <p:val>
                                                <p:strVal val="#ppt_w"/>
                                              </p:val>
                                            </p:tav>
                                          </p:tavLst>
                                        </p:anim>
                                        <p:anim calcmode="lin" valueType="num">
                                          <p:cBhvr>
                                            <p:cTn id="107" dur="400" fill="hold"/>
                                            <p:tgtEl>
                                              <p:spTgt spid="11"/>
                                            </p:tgtEl>
                                            <p:attrNameLst>
                                              <p:attrName>ppt_h</p:attrName>
                                            </p:attrNameLst>
                                          </p:cBhvr>
                                          <p:tavLst>
                                            <p:tav tm="0">
                                              <p:val>
                                                <p:fltVal val="0"/>
                                              </p:val>
                                            </p:tav>
                                            <p:tav tm="100000">
                                              <p:val>
                                                <p:strVal val="#ppt_h"/>
                                              </p:val>
                                            </p:tav>
                                          </p:tavLst>
                                        </p:anim>
                                        <p:anim calcmode="lin" valueType="num">
                                          <p:cBhvr>
                                            <p:cTn id="108" dur="400" fill="hold"/>
                                            <p:tgtEl>
                                              <p:spTgt spid="11"/>
                                            </p:tgtEl>
                                            <p:attrNameLst>
                                              <p:attrName>style.rotation</p:attrName>
                                            </p:attrNameLst>
                                          </p:cBhvr>
                                          <p:tavLst>
                                            <p:tav tm="0">
                                              <p:val>
                                                <p:fltVal val="90"/>
                                              </p:val>
                                            </p:tav>
                                            <p:tav tm="100000">
                                              <p:val>
                                                <p:fltVal val="0"/>
                                              </p:val>
                                            </p:tav>
                                          </p:tavLst>
                                        </p:anim>
                                        <p:animEffect transition="in" filter="fade">
                                          <p:cBhvr>
                                            <p:cTn id="109" dur="400"/>
                                            <p:tgtEl>
                                              <p:spTgt spid="11"/>
                                            </p:tgtEl>
                                          </p:cBhvr>
                                        </p:animEffect>
                                      </p:childTnLst>
                                    </p:cTn>
                                  </p:par>
                                </p:childTnLst>
                              </p:cTn>
                            </p:par>
                            <p:par>
                              <p:cTn id="110" fill="hold">
                                <p:stCondLst>
                                  <p:cond delay="6100"/>
                                </p:stCondLst>
                                <p:childTnLst>
                                  <p:par>
                                    <p:cTn id="111" presetID="22" presetClass="entr" presetSubtype="2"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wipe(right)">
                                          <p:cBhvr>
                                            <p:cTn id="113" dur="500"/>
                                            <p:tgtEl>
                                              <p:spTgt spid="2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ipe(right)">
                                          <p:cBhvr>
                                            <p:cTn id="1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31"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400" fill="hold"/>
                                            <p:tgtEl>
                                              <p:spTgt spid="9"/>
                                            </p:tgtEl>
                                            <p:attrNameLst>
                                              <p:attrName>ppt_w</p:attrName>
                                            </p:attrNameLst>
                                          </p:cBhvr>
                                          <p:tavLst>
                                            <p:tav tm="0">
                                              <p:val>
                                                <p:fltVal val="0"/>
                                              </p:val>
                                            </p:tav>
                                            <p:tav tm="100000">
                                              <p:val>
                                                <p:strVal val="#ppt_w"/>
                                              </p:val>
                                            </p:tav>
                                          </p:tavLst>
                                        </p:anim>
                                        <p:anim calcmode="lin" valueType="num">
                                          <p:cBhvr>
                                            <p:cTn id="37" dur="400" fill="hold"/>
                                            <p:tgtEl>
                                              <p:spTgt spid="9"/>
                                            </p:tgtEl>
                                            <p:attrNameLst>
                                              <p:attrName>ppt_h</p:attrName>
                                            </p:attrNameLst>
                                          </p:cBhvr>
                                          <p:tavLst>
                                            <p:tav tm="0">
                                              <p:val>
                                                <p:fltVal val="0"/>
                                              </p:val>
                                            </p:tav>
                                            <p:tav tm="100000">
                                              <p:val>
                                                <p:strVal val="#ppt_h"/>
                                              </p:val>
                                            </p:tav>
                                          </p:tavLst>
                                        </p:anim>
                                        <p:anim calcmode="lin" valueType="num">
                                          <p:cBhvr>
                                            <p:cTn id="38" dur="400" fill="hold"/>
                                            <p:tgtEl>
                                              <p:spTgt spid="9"/>
                                            </p:tgtEl>
                                            <p:attrNameLst>
                                              <p:attrName>style.rotation</p:attrName>
                                            </p:attrNameLst>
                                          </p:cBhvr>
                                          <p:tavLst>
                                            <p:tav tm="0">
                                              <p:val>
                                                <p:fltVal val="90"/>
                                              </p:val>
                                            </p:tav>
                                            <p:tav tm="100000">
                                              <p:val>
                                                <p:fltVal val="0"/>
                                              </p:val>
                                            </p:tav>
                                          </p:tavLst>
                                        </p:anim>
                                        <p:animEffect transition="in" filter="fade">
                                          <p:cBhvr>
                                            <p:cTn id="39" dur="400"/>
                                            <p:tgtEl>
                                              <p:spTgt spid="9"/>
                                            </p:tgtEl>
                                          </p:cBhvr>
                                        </p:animEffect>
                                      </p:childTnLst>
                                    </p:cTn>
                                  </p:par>
                                </p:childTnLst>
                              </p:cTn>
                            </p:par>
                            <p:par>
                              <p:cTn id="40" fill="hold">
                                <p:stCondLst>
                                  <p:cond delay="1400"/>
                                </p:stCondLst>
                                <p:childTnLst>
                                  <p:par>
                                    <p:cTn id="41" presetID="2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par>
                              <p:cTn id="47" fill="hold">
                                <p:stCondLst>
                                  <p:cond delay="1900"/>
                                </p:stCondLst>
                                <p:childTnLst>
                                  <p:par>
                                    <p:cTn id="48" presetID="31"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400" fill="hold"/>
                                            <p:tgtEl>
                                              <p:spTgt spid="10"/>
                                            </p:tgtEl>
                                            <p:attrNameLst>
                                              <p:attrName>ppt_w</p:attrName>
                                            </p:attrNameLst>
                                          </p:cBhvr>
                                          <p:tavLst>
                                            <p:tav tm="0">
                                              <p:val>
                                                <p:fltVal val="0"/>
                                              </p:val>
                                            </p:tav>
                                            <p:tav tm="100000">
                                              <p:val>
                                                <p:strVal val="#ppt_w"/>
                                              </p:val>
                                            </p:tav>
                                          </p:tavLst>
                                        </p:anim>
                                        <p:anim calcmode="lin" valueType="num">
                                          <p:cBhvr>
                                            <p:cTn id="51" dur="400" fill="hold"/>
                                            <p:tgtEl>
                                              <p:spTgt spid="10"/>
                                            </p:tgtEl>
                                            <p:attrNameLst>
                                              <p:attrName>ppt_h</p:attrName>
                                            </p:attrNameLst>
                                          </p:cBhvr>
                                          <p:tavLst>
                                            <p:tav tm="0">
                                              <p:val>
                                                <p:fltVal val="0"/>
                                              </p:val>
                                            </p:tav>
                                            <p:tav tm="100000">
                                              <p:val>
                                                <p:strVal val="#ppt_h"/>
                                              </p:val>
                                            </p:tav>
                                          </p:tavLst>
                                        </p:anim>
                                        <p:anim calcmode="lin" valueType="num">
                                          <p:cBhvr>
                                            <p:cTn id="52" dur="400" fill="hold"/>
                                            <p:tgtEl>
                                              <p:spTgt spid="10"/>
                                            </p:tgtEl>
                                            <p:attrNameLst>
                                              <p:attrName>style.rotation</p:attrName>
                                            </p:attrNameLst>
                                          </p:cBhvr>
                                          <p:tavLst>
                                            <p:tav tm="0">
                                              <p:val>
                                                <p:fltVal val="90"/>
                                              </p:val>
                                            </p:tav>
                                            <p:tav tm="100000">
                                              <p:val>
                                                <p:fltVal val="0"/>
                                              </p:val>
                                            </p:tav>
                                          </p:tavLst>
                                        </p:anim>
                                        <p:animEffect transition="in" filter="fade">
                                          <p:cBhvr>
                                            <p:cTn id="53" dur="400"/>
                                            <p:tgtEl>
                                              <p:spTgt spid="10"/>
                                            </p:tgtEl>
                                          </p:cBhvr>
                                        </p:animEffect>
                                      </p:childTnLst>
                                    </p:cTn>
                                  </p:par>
                                </p:childTnLst>
                              </p:cTn>
                            </p:par>
                            <p:par>
                              <p:cTn id="54" fill="hold">
                                <p:stCondLst>
                                  <p:cond delay="2300"/>
                                </p:stCondLst>
                                <p:childTnLst>
                                  <p:par>
                                    <p:cTn id="55" presetID="2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right)">
                                          <p:cBhvr>
                                            <p:cTn id="57" dur="500"/>
                                            <p:tgtEl>
                                              <p:spTgt spid="1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childTnLst>
                              </p:cTn>
                            </p:par>
                            <p:par>
                              <p:cTn id="61" fill="hold">
                                <p:stCondLst>
                                  <p:cond delay="2800"/>
                                </p:stCondLst>
                                <p:childTnLst>
                                  <p:par>
                                    <p:cTn id="62" presetID="31"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400" fill="hold"/>
                                            <p:tgtEl>
                                              <p:spTgt spid="8"/>
                                            </p:tgtEl>
                                            <p:attrNameLst>
                                              <p:attrName>ppt_w</p:attrName>
                                            </p:attrNameLst>
                                          </p:cBhvr>
                                          <p:tavLst>
                                            <p:tav tm="0">
                                              <p:val>
                                                <p:fltVal val="0"/>
                                              </p:val>
                                            </p:tav>
                                            <p:tav tm="100000">
                                              <p:val>
                                                <p:strVal val="#ppt_w"/>
                                              </p:val>
                                            </p:tav>
                                          </p:tavLst>
                                        </p:anim>
                                        <p:anim calcmode="lin" valueType="num">
                                          <p:cBhvr>
                                            <p:cTn id="65" dur="400" fill="hold"/>
                                            <p:tgtEl>
                                              <p:spTgt spid="8"/>
                                            </p:tgtEl>
                                            <p:attrNameLst>
                                              <p:attrName>ppt_h</p:attrName>
                                            </p:attrNameLst>
                                          </p:cBhvr>
                                          <p:tavLst>
                                            <p:tav tm="0">
                                              <p:val>
                                                <p:fltVal val="0"/>
                                              </p:val>
                                            </p:tav>
                                            <p:tav tm="100000">
                                              <p:val>
                                                <p:strVal val="#ppt_h"/>
                                              </p:val>
                                            </p:tav>
                                          </p:tavLst>
                                        </p:anim>
                                        <p:anim calcmode="lin" valueType="num">
                                          <p:cBhvr>
                                            <p:cTn id="66" dur="400" fill="hold"/>
                                            <p:tgtEl>
                                              <p:spTgt spid="8"/>
                                            </p:tgtEl>
                                            <p:attrNameLst>
                                              <p:attrName>style.rotation</p:attrName>
                                            </p:attrNameLst>
                                          </p:cBhvr>
                                          <p:tavLst>
                                            <p:tav tm="0">
                                              <p:val>
                                                <p:fltVal val="90"/>
                                              </p:val>
                                            </p:tav>
                                            <p:tav tm="100000">
                                              <p:val>
                                                <p:fltVal val="0"/>
                                              </p:val>
                                            </p:tav>
                                          </p:tavLst>
                                        </p:anim>
                                        <p:animEffect transition="in" filter="fade">
                                          <p:cBhvr>
                                            <p:cTn id="67" dur="400"/>
                                            <p:tgtEl>
                                              <p:spTgt spid="8"/>
                                            </p:tgtEl>
                                          </p:cBhvr>
                                        </p:animEffect>
                                      </p:childTnLst>
                                    </p:cTn>
                                  </p:par>
                                </p:childTnLst>
                              </p:cTn>
                            </p:par>
                            <p:par>
                              <p:cTn id="68" fill="hold">
                                <p:stCondLst>
                                  <p:cond delay="3200"/>
                                </p:stCondLst>
                                <p:childTnLst>
                                  <p:par>
                                    <p:cTn id="69" presetID="22" presetClass="entr" presetSubtype="2"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500"/>
                                            <p:tgtEl>
                                              <p:spTgt spid="17"/>
                                            </p:tgtEl>
                                          </p:cBhvr>
                                        </p:animEffect>
                                      </p:childTnLst>
                                    </p:cTn>
                                  </p:par>
                                </p:childTnLst>
                              </p:cTn>
                            </p:par>
                            <p:par>
                              <p:cTn id="75" fill="hold">
                                <p:stCondLst>
                                  <p:cond delay="3700"/>
                                </p:stCondLst>
                                <p:childTnLst>
                                  <p:par>
                                    <p:cTn id="76" presetID="31" presetClass="entr" presetSubtype="0"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 calcmode="lin" valueType="num">
                                          <p:cBhvr>
                                            <p:cTn id="80" dur="500" fill="hold"/>
                                            <p:tgtEl>
                                              <p:spTgt spid="24"/>
                                            </p:tgtEl>
                                            <p:attrNameLst>
                                              <p:attrName>style.rotation</p:attrName>
                                            </p:attrNameLst>
                                          </p:cBhvr>
                                          <p:tavLst>
                                            <p:tav tm="0">
                                              <p:val>
                                                <p:fltVal val="90"/>
                                              </p:val>
                                            </p:tav>
                                            <p:tav tm="100000">
                                              <p:val>
                                                <p:fltVal val="0"/>
                                              </p:val>
                                            </p:tav>
                                          </p:tavLst>
                                        </p:anim>
                                        <p:animEffect transition="in" filter="fade">
                                          <p:cBhvr>
                                            <p:cTn id="81" dur="500"/>
                                            <p:tgtEl>
                                              <p:spTgt spid="24"/>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right)">
                                          <p:cBhvr>
                                            <p:cTn id="88" dur="500"/>
                                            <p:tgtEl>
                                              <p:spTgt spid="19"/>
                                            </p:tgtEl>
                                          </p:cBhvr>
                                        </p:animEffect>
                                      </p:childTnLst>
                                    </p:cTn>
                                  </p:par>
                                </p:childTnLst>
                              </p:cTn>
                            </p:par>
                            <p:par>
                              <p:cTn id="89" fill="hold">
                                <p:stCondLst>
                                  <p:cond delay="4700"/>
                                </p:stCondLst>
                                <p:childTnLst>
                                  <p:par>
                                    <p:cTn id="90" presetID="31" presetClass="entr" presetSubtype="0"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 calcmode="lin" valueType="num">
                                          <p:cBhvr>
                                            <p:cTn id="94" dur="500" fill="hold"/>
                                            <p:tgtEl>
                                              <p:spTgt spid="28"/>
                                            </p:tgtEl>
                                            <p:attrNameLst>
                                              <p:attrName>style.rotation</p:attrName>
                                            </p:attrNameLst>
                                          </p:cBhvr>
                                          <p:tavLst>
                                            <p:tav tm="0">
                                              <p:val>
                                                <p:fltVal val="90"/>
                                              </p:val>
                                            </p:tav>
                                            <p:tav tm="100000">
                                              <p:val>
                                                <p:fltVal val="0"/>
                                              </p:val>
                                            </p:tav>
                                          </p:tavLst>
                                        </p:anim>
                                        <p:animEffect transition="in" filter="fade">
                                          <p:cBhvr>
                                            <p:cTn id="95" dur="500"/>
                                            <p:tgtEl>
                                              <p:spTgt spid="28"/>
                                            </p:tgtEl>
                                          </p:cBhvr>
                                        </p:animEffect>
                                      </p:childTnLst>
                                    </p:cTn>
                                  </p:par>
                                </p:childTnLst>
                              </p:cTn>
                            </p:par>
                            <p:par>
                              <p:cTn id="96" fill="hold">
                                <p:stCondLst>
                                  <p:cond delay="5200"/>
                                </p:stCondLst>
                                <p:childTnLst>
                                  <p:par>
                                    <p:cTn id="97" presetID="22" presetClass="entr" presetSubtype="2"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right)">
                                          <p:cBhvr>
                                            <p:cTn id="99" dur="500"/>
                                            <p:tgtEl>
                                              <p:spTgt spid="20"/>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right)">
                                          <p:cBhvr>
                                            <p:cTn id="102" dur="500"/>
                                            <p:tgtEl>
                                              <p:spTgt spid="21"/>
                                            </p:tgtEl>
                                          </p:cBhvr>
                                        </p:animEffect>
                                      </p:childTnLst>
                                    </p:cTn>
                                  </p:par>
                                </p:childTnLst>
                              </p:cTn>
                            </p:par>
                            <p:par>
                              <p:cTn id="103" fill="hold">
                                <p:stCondLst>
                                  <p:cond delay="5700"/>
                                </p:stCondLst>
                                <p:childTnLst>
                                  <p:par>
                                    <p:cTn id="104" presetID="31"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400" fill="hold"/>
                                            <p:tgtEl>
                                              <p:spTgt spid="11"/>
                                            </p:tgtEl>
                                            <p:attrNameLst>
                                              <p:attrName>ppt_w</p:attrName>
                                            </p:attrNameLst>
                                          </p:cBhvr>
                                          <p:tavLst>
                                            <p:tav tm="0">
                                              <p:val>
                                                <p:fltVal val="0"/>
                                              </p:val>
                                            </p:tav>
                                            <p:tav tm="100000">
                                              <p:val>
                                                <p:strVal val="#ppt_w"/>
                                              </p:val>
                                            </p:tav>
                                          </p:tavLst>
                                        </p:anim>
                                        <p:anim calcmode="lin" valueType="num">
                                          <p:cBhvr>
                                            <p:cTn id="107" dur="400" fill="hold"/>
                                            <p:tgtEl>
                                              <p:spTgt spid="11"/>
                                            </p:tgtEl>
                                            <p:attrNameLst>
                                              <p:attrName>ppt_h</p:attrName>
                                            </p:attrNameLst>
                                          </p:cBhvr>
                                          <p:tavLst>
                                            <p:tav tm="0">
                                              <p:val>
                                                <p:fltVal val="0"/>
                                              </p:val>
                                            </p:tav>
                                            <p:tav tm="100000">
                                              <p:val>
                                                <p:strVal val="#ppt_h"/>
                                              </p:val>
                                            </p:tav>
                                          </p:tavLst>
                                        </p:anim>
                                        <p:anim calcmode="lin" valueType="num">
                                          <p:cBhvr>
                                            <p:cTn id="108" dur="400" fill="hold"/>
                                            <p:tgtEl>
                                              <p:spTgt spid="11"/>
                                            </p:tgtEl>
                                            <p:attrNameLst>
                                              <p:attrName>style.rotation</p:attrName>
                                            </p:attrNameLst>
                                          </p:cBhvr>
                                          <p:tavLst>
                                            <p:tav tm="0">
                                              <p:val>
                                                <p:fltVal val="90"/>
                                              </p:val>
                                            </p:tav>
                                            <p:tav tm="100000">
                                              <p:val>
                                                <p:fltVal val="0"/>
                                              </p:val>
                                            </p:tav>
                                          </p:tavLst>
                                        </p:anim>
                                        <p:animEffect transition="in" filter="fade">
                                          <p:cBhvr>
                                            <p:cTn id="109" dur="400"/>
                                            <p:tgtEl>
                                              <p:spTgt spid="11"/>
                                            </p:tgtEl>
                                          </p:cBhvr>
                                        </p:animEffect>
                                      </p:childTnLst>
                                    </p:cTn>
                                  </p:par>
                                </p:childTnLst>
                              </p:cTn>
                            </p:par>
                            <p:par>
                              <p:cTn id="110" fill="hold">
                                <p:stCondLst>
                                  <p:cond delay="6100"/>
                                </p:stCondLst>
                                <p:childTnLst>
                                  <p:par>
                                    <p:cTn id="111" presetID="22" presetClass="entr" presetSubtype="2"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wipe(right)">
                                          <p:cBhvr>
                                            <p:cTn id="113" dur="500"/>
                                            <p:tgtEl>
                                              <p:spTgt spid="2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ipe(right)">
                                          <p:cBhvr>
                                            <p:cTn id="1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3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信息插座</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2971579"/>
            <a:ext cx="6792230" cy="1940431"/>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18168"/>
              <a:ext cx="9604929" cy="1026800"/>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zh-CN" altLang="en-US" sz="1400" dirty="0">
                  <a:solidFill>
                    <a:schemeClr val="tx1">
                      <a:lumMod val="85000"/>
                      <a:lumOff val="15000"/>
                    </a:schemeClr>
                  </a:solidFill>
                  <a:latin typeface="+mn-ea"/>
                </a:rPr>
                <a:t>信息插座，实际上就是网线的延长线，为了在延长时，尽量不损失电气性能，而使用的标准化接头。</a:t>
              </a:r>
            </a:p>
            <a:p>
              <a:pPr marL="285750" indent="-285750">
                <a:lnSpc>
                  <a:spcPct val="150000"/>
                </a:lnSpc>
                <a:buFont typeface="Wingdings" panose="05000000000000000000" pitchFamily="2" charset="2"/>
                <a:buChar char="ü"/>
              </a:pPr>
              <a:r>
                <a:rPr lang="zh-CN" altLang="en-US" sz="1400" dirty="0">
                  <a:solidFill>
                    <a:schemeClr val="tx1">
                      <a:lumMod val="85000"/>
                      <a:lumOff val="15000"/>
                    </a:schemeClr>
                  </a:solidFill>
                  <a:latin typeface="+mn-ea"/>
                </a:rPr>
                <a:t>信息插座是综合布线系统中的用户终端插座，是连接配线线缆和工作区域跳线的物理接口。 一般是安装在墙面上的，也有桌面型和地面型的。</a:t>
              </a:r>
            </a:p>
          </p:txBody>
        </p:sp>
      </p:gr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6" name="图片 15">
            <a:extLst>
              <a:ext uri="{FF2B5EF4-FFF2-40B4-BE49-F238E27FC236}">
                <a16:creationId xmlns:a16="http://schemas.microsoft.com/office/drawing/2014/main" id="{3CFA6840-6993-4B6D-913F-0A925A160F6F}"/>
              </a:ext>
            </a:extLst>
          </p:cNvPr>
          <p:cNvPicPr/>
          <p:nvPr/>
        </p:nvPicPr>
        <p:blipFill>
          <a:blip r:embed="rId2">
            <a:extLst>
              <a:ext uri="{28A0092B-C50C-407E-A947-70E740481C1C}">
                <a14:useLocalDpi xmlns:a14="http://schemas.microsoft.com/office/drawing/2010/main" val="0"/>
              </a:ext>
            </a:extLst>
          </a:blip>
          <a:stretch>
            <a:fillRect/>
          </a:stretch>
        </p:blipFill>
        <p:spPr>
          <a:xfrm>
            <a:off x="1889956" y="986783"/>
            <a:ext cx="5009515" cy="1439545"/>
          </a:xfrm>
          <a:prstGeom prst="rect">
            <a:avLst/>
          </a:prstGeom>
          <a:noFill/>
          <a:ln>
            <a:noFill/>
          </a:ln>
        </p:spPr>
      </p:pic>
      <p:sp>
        <p:nvSpPr>
          <p:cNvPr id="18" name="文本框 17">
            <a:extLst>
              <a:ext uri="{FF2B5EF4-FFF2-40B4-BE49-F238E27FC236}">
                <a16:creationId xmlns:a16="http://schemas.microsoft.com/office/drawing/2014/main" id="{AE43977E-7184-41EB-A6D5-63A1482B7742}"/>
              </a:ext>
            </a:extLst>
          </p:cNvPr>
          <p:cNvSpPr txBox="1"/>
          <p:nvPr/>
        </p:nvSpPr>
        <p:spPr>
          <a:xfrm>
            <a:off x="1889956" y="2495944"/>
            <a:ext cx="5009515" cy="323165"/>
          </a:xfrm>
          <a:prstGeom prst="rect">
            <a:avLst/>
          </a:prstGeom>
          <a:noFill/>
        </p:spPr>
        <p:txBody>
          <a:bodyPr wrap="square">
            <a:spAutoFit/>
          </a:bodyPr>
          <a:lstStyle/>
          <a:p>
            <a:r>
              <a:rPr lang="zh-CN" altLang="en-US" sz="1500" dirty="0"/>
              <a:t>（</a:t>
            </a:r>
            <a:r>
              <a:rPr lang="en-US" altLang="zh-CN" sz="1500" dirty="0"/>
              <a:t>a</a:t>
            </a:r>
            <a:r>
              <a:rPr lang="zh-CN" altLang="en-US" sz="1500" dirty="0"/>
              <a:t>）墙面型                 （</a:t>
            </a:r>
            <a:r>
              <a:rPr lang="en-US" altLang="zh-CN" sz="1500" dirty="0"/>
              <a:t>b</a:t>
            </a:r>
            <a:r>
              <a:rPr lang="zh-CN" altLang="en-US" sz="1500" dirty="0"/>
              <a:t>）桌面型                 （</a:t>
            </a:r>
            <a:r>
              <a:rPr lang="en-US" altLang="zh-CN" sz="1500" dirty="0"/>
              <a:t>c</a:t>
            </a:r>
            <a:r>
              <a:rPr lang="zh-CN" altLang="en-US" sz="1500" dirty="0"/>
              <a:t>）地面型</a:t>
            </a:r>
          </a:p>
        </p:txBody>
      </p:sp>
    </p:spTree>
    <p:extLst>
      <p:ext uri="{BB962C8B-B14F-4D97-AF65-F5344CB8AC3E}">
        <p14:creationId xmlns:p14="http://schemas.microsoft.com/office/powerpoint/2010/main" val="1812836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信息插座</a:t>
            </a:r>
          </a:p>
        </p:txBody>
      </p:sp>
      <p:sp>
        <p:nvSpPr>
          <p:cNvPr id="37" name="矩形 10">
            <a:extLst>
              <a:ext uri="{FF2B5EF4-FFF2-40B4-BE49-F238E27FC236}">
                <a16:creationId xmlns:a16="http://schemas.microsoft.com/office/drawing/2014/main" id="{2BB45294-FE95-4C5E-A390-0AA2FACF87F9}"/>
              </a:ext>
            </a:extLst>
          </p:cNvPr>
          <p:cNvSpPr/>
          <p:nvPr>
            <p:custDataLst>
              <p:tags r:id="rId1"/>
            </p:custDataLst>
          </p:nvPr>
        </p:nvSpPr>
        <p:spPr>
          <a:xfrm>
            <a:off x="0" y="1239602"/>
            <a:ext cx="9144000" cy="64474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38" name="文本框 37">
            <a:extLst>
              <a:ext uri="{FF2B5EF4-FFF2-40B4-BE49-F238E27FC236}">
                <a16:creationId xmlns:a16="http://schemas.microsoft.com/office/drawing/2014/main" id="{04F160C3-9BD5-40A6-8C07-A6D116334C33}"/>
              </a:ext>
            </a:extLst>
          </p:cNvPr>
          <p:cNvSpPr txBox="1"/>
          <p:nvPr/>
        </p:nvSpPr>
        <p:spPr>
          <a:xfrm>
            <a:off x="1556994" y="1385397"/>
            <a:ext cx="6984776" cy="355867"/>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ea typeface="思源黑体 CN Normal" panose="020B0400000000000000" pitchFamily="34" charset="-122"/>
              </a:rPr>
              <a:t>信息插座由信息模块、信息面板和底盒三部分组成。</a:t>
            </a:r>
            <a:endParaRPr lang="en-US" altLang="zh-CN" sz="1600" dirty="0">
              <a:solidFill>
                <a:schemeClr val="tx1">
                  <a:lumMod val="85000"/>
                  <a:lumOff val="15000"/>
                </a:schemeClr>
              </a:solidFill>
              <a:ea typeface="思源黑体 CN Normal" panose="020B0400000000000000" pitchFamily="34" charset="-122"/>
            </a:endParaRPr>
          </a:p>
        </p:txBody>
      </p:sp>
      <p:grpSp>
        <p:nvGrpSpPr>
          <p:cNvPr id="41" name="组合 40">
            <a:extLst>
              <a:ext uri="{FF2B5EF4-FFF2-40B4-BE49-F238E27FC236}">
                <a16:creationId xmlns:a16="http://schemas.microsoft.com/office/drawing/2014/main" id="{2434AC60-9937-4161-BE06-7DE32E08B991}"/>
              </a:ext>
            </a:extLst>
          </p:cNvPr>
          <p:cNvGrpSpPr/>
          <p:nvPr/>
        </p:nvGrpSpPr>
        <p:grpSpPr>
          <a:xfrm>
            <a:off x="1822595" y="2379155"/>
            <a:ext cx="609600" cy="609600"/>
            <a:chOff x="2581577" y="4127500"/>
            <a:chExt cx="609600" cy="609600"/>
          </a:xfrm>
          <a:solidFill>
            <a:srgbClr val="E10314"/>
          </a:solidFill>
        </p:grpSpPr>
        <p:sp>
          <p:nvSpPr>
            <p:cNvPr id="42" name="椭圆 41">
              <a:extLst>
                <a:ext uri="{FF2B5EF4-FFF2-40B4-BE49-F238E27FC236}">
                  <a16:creationId xmlns:a16="http://schemas.microsoft.com/office/drawing/2014/main" id="{1CE9F1ED-8EE9-4337-9FFA-17CCAEF6F23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3" name="graph_134483">
              <a:extLst>
                <a:ext uri="{FF2B5EF4-FFF2-40B4-BE49-F238E27FC236}">
                  <a16:creationId xmlns:a16="http://schemas.microsoft.com/office/drawing/2014/main" id="{7F83B6CE-29AA-460C-BCD7-E221F2916AE3}"/>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4" name="矩形 43">
            <a:extLst>
              <a:ext uri="{FF2B5EF4-FFF2-40B4-BE49-F238E27FC236}">
                <a16:creationId xmlns:a16="http://schemas.microsoft.com/office/drawing/2014/main" id="{8F340FE7-C4C7-4BF5-9610-0B2BB001DB8D}"/>
              </a:ext>
            </a:extLst>
          </p:cNvPr>
          <p:cNvSpPr/>
          <p:nvPr/>
        </p:nvSpPr>
        <p:spPr>
          <a:xfrm>
            <a:off x="2772988" y="2347077"/>
            <a:ext cx="5399412" cy="56483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信息模块是核心，将网线插入信息插座中，实际上是连接网线与信息模块</a:t>
            </a:r>
          </a:p>
        </p:txBody>
      </p:sp>
      <p:grpSp>
        <p:nvGrpSpPr>
          <p:cNvPr id="45" name="组合 44">
            <a:extLst>
              <a:ext uri="{FF2B5EF4-FFF2-40B4-BE49-F238E27FC236}">
                <a16:creationId xmlns:a16="http://schemas.microsoft.com/office/drawing/2014/main" id="{4412B8D1-CF92-4D86-8D7D-028E07D99573}"/>
              </a:ext>
            </a:extLst>
          </p:cNvPr>
          <p:cNvGrpSpPr/>
          <p:nvPr/>
        </p:nvGrpSpPr>
        <p:grpSpPr>
          <a:xfrm>
            <a:off x="1822595" y="3202864"/>
            <a:ext cx="609600" cy="609600"/>
            <a:chOff x="2581577" y="4127500"/>
            <a:chExt cx="609600" cy="609600"/>
          </a:xfrm>
          <a:solidFill>
            <a:srgbClr val="E10314"/>
          </a:solidFill>
        </p:grpSpPr>
        <p:sp>
          <p:nvSpPr>
            <p:cNvPr id="46" name="椭圆 45">
              <a:extLst>
                <a:ext uri="{FF2B5EF4-FFF2-40B4-BE49-F238E27FC236}">
                  <a16:creationId xmlns:a16="http://schemas.microsoft.com/office/drawing/2014/main" id="{4C593235-0FAD-4F4C-B292-227F6AADE899}"/>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7" name="graph_134483">
              <a:extLst>
                <a:ext uri="{FF2B5EF4-FFF2-40B4-BE49-F238E27FC236}">
                  <a16:creationId xmlns:a16="http://schemas.microsoft.com/office/drawing/2014/main" id="{4A422146-C098-464A-BA23-D4B5F186AFB4}"/>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8" name="矩形 47">
            <a:extLst>
              <a:ext uri="{FF2B5EF4-FFF2-40B4-BE49-F238E27FC236}">
                <a16:creationId xmlns:a16="http://schemas.microsoft.com/office/drawing/2014/main" id="{EAD9D7C1-CE53-43B2-8929-6CD865EFAD15}"/>
              </a:ext>
            </a:extLst>
          </p:cNvPr>
          <p:cNvSpPr/>
          <p:nvPr/>
        </p:nvSpPr>
        <p:spPr>
          <a:xfrm>
            <a:off x="2808991" y="3319185"/>
            <a:ext cx="4139273" cy="31925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面板用于在网线出口位置安装固定信息模块</a:t>
            </a:r>
          </a:p>
        </p:txBody>
      </p:sp>
      <p:grpSp>
        <p:nvGrpSpPr>
          <p:cNvPr id="49" name="组合 48">
            <a:extLst>
              <a:ext uri="{FF2B5EF4-FFF2-40B4-BE49-F238E27FC236}">
                <a16:creationId xmlns:a16="http://schemas.microsoft.com/office/drawing/2014/main" id="{38670AB1-6E86-47D6-9427-98E8E84C58F8}"/>
              </a:ext>
            </a:extLst>
          </p:cNvPr>
          <p:cNvGrpSpPr/>
          <p:nvPr/>
        </p:nvGrpSpPr>
        <p:grpSpPr>
          <a:xfrm>
            <a:off x="1818928" y="4016790"/>
            <a:ext cx="609600" cy="609600"/>
            <a:chOff x="2581577" y="4127500"/>
            <a:chExt cx="609600" cy="609600"/>
          </a:xfrm>
          <a:solidFill>
            <a:srgbClr val="E10314"/>
          </a:solidFill>
        </p:grpSpPr>
        <p:sp>
          <p:nvSpPr>
            <p:cNvPr id="50" name="椭圆 49">
              <a:extLst>
                <a:ext uri="{FF2B5EF4-FFF2-40B4-BE49-F238E27FC236}">
                  <a16:creationId xmlns:a16="http://schemas.microsoft.com/office/drawing/2014/main" id="{342760FA-14E3-4477-AD1D-C846E21CF0F4}"/>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1" name="graph_134483">
              <a:extLst>
                <a:ext uri="{FF2B5EF4-FFF2-40B4-BE49-F238E27FC236}">
                  <a16:creationId xmlns:a16="http://schemas.microsoft.com/office/drawing/2014/main" id="{713645C7-1F17-430F-89C7-69965E4EEACF}"/>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52" name="矩形 51">
            <a:extLst>
              <a:ext uri="{FF2B5EF4-FFF2-40B4-BE49-F238E27FC236}">
                <a16:creationId xmlns:a16="http://schemas.microsoft.com/office/drawing/2014/main" id="{40317707-6AB3-43B6-A7ED-5C23847C07E1}"/>
              </a:ext>
            </a:extLst>
          </p:cNvPr>
          <p:cNvSpPr/>
          <p:nvPr/>
        </p:nvSpPr>
        <p:spPr>
          <a:xfrm>
            <a:off x="2841328" y="4162303"/>
            <a:ext cx="2450752" cy="319255"/>
          </a:xfrm>
          <a:prstGeom prst="rect">
            <a:avLst/>
          </a:prstGeom>
        </p:spPr>
        <p:txBody>
          <a:bodyPr wrap="square">
            <a:spAutoFit/>
          </a:bodyPr>
          <a:lstStyle/>
          <a:p>
            <a:pPr>
              <a:lnSpc>
                <a:spcPct val="114000"/>
              </a:lnSpc>
            </a:pPr>
            <a:r>
              <a:rPr lang="zh-CN" altLang="en-US" sz="14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底盒用于固定面板</a:t>
            </a:r>
          </a:p>
        </p:txBody>
      </p:sp>
    </p:spTree>
    <p:extLst>
      <p:ext uri="{BB962C8B-B14F-4D97-AF65-F5344CB8AC3E}">
        <p14:creationId xmlns:p14="http://schemas.microsoft.com/office/powerpoint/2010/main" val="18222162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8" grpId="0"/>
      <p:bldP spid="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）信息模块</a:t>
            </a:r>
          </a:p>
        </p:txBody>
      </p:sp>
      <p:sp>
        <p:nvSpPr>
          <p:cNvPr id="37" name="矩形 10">
            <a:extLst>
              <a:ext uri="{FF2B5EF4-FFF2-40B4-BE49-F238E27FC236}">
                <a16:creationId xmlns:a16="http://schemas.microsoft.com/office/drawing/2014/main" id="{2BB45294-FE95-4C5E-A390-0AA2FACF87F9}"/>
              </a:ext>
            </a:extLst>
          </p:cNvPr>
          <p:cNvSpPr/>
          <p:nvPr>
            <p:custDataLst>
              <p:tags r:id="rId1"/>
            </p:custDataLst>
          </p:nvPr>
        </p:nvSpPr>
        <p:spPr>
          <a:xfrm>
            <a:off x="-508" y="3219822"/>
            <a:ext cx="9144000" cy="1908212"/>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38" name="文本框 37">
            <a:extLst>
              <a:ext uri="{FF2B5EF4-FFF2-40B4-BE49-F238E27FC236}">
                <a16:creationId xmlns:a16="http://schemas.microsoft.com/office/drawing/2014/main" id="{04F160C3-9BD5-40A6-8C07-A6D116334C33}"/>
              </a:ext>
            </a:extLst>
          </p:cNvPr>
          <p:cNvSpPr txBox="1"/>
          <p:nvPr/>
        </p:nvSpPr>
        <p:spPr>
          <a:xfrm>
            <a:off x="503548" y="3363838"/>
            <a:ext cx="8038222" cy="957826"/>
          </a:xfrm>
          <a:prstGeom prst="rect">
            <a:avLst/>
          </a:prstGeom>
          <a:noFill/>
        </p:spPr>
        <p:txBody>
          <a:bodyPr wrap="square" rtlCol="0">
            <a:spAutoFit/>
          </a:bodyPr>
          <a:lstStyle/>
          <a:p>
            <a:pPr marL="285750" indent="-285750">
              <a:lnSpc>
                <a:spcPct val="120000"/>
              </a:lnSpc>
              <a:buFont typeface="Wingdings" panose="05000000000000000000" pitchFamily="2" charset="2"/>
              <a:buChar char="ü"/>
            </a:pPr>
            <a:r>
              <a:rPr lang="zh-CN" altLang="en-US" sz="1600" dirty="0">
                <a:solidFill>
                  <a:schemeClr val="tx1">
                    <a:lumMod val="85000"/>
                    <a:lumOff val="15000"/>
                  </a:schemeClr>
                </a:solidFill>
                <a:ea typeface="思源黑体 CN Normal" panose="020B0400000000000000" pitchFamily="34" charset="-122"/>
              </a:rPr>
              <a:t>信息插座六类模块与超五类模块在外观上基本没有什么区别，只是分别有不同的标记。其中，六类模块通常标记有</a:t>
            </a:r>
            <a:r>
              <a:rPr lang="en-US" altLang="zh-CN" sz="1600" dirty="0">
                <a:solidFill>
                  <a:schemeClr val="tx1">
                    <a:lumMod val="85000"/>
                    <a:lumOff val="15000"/>
                  </a:schemeClr>
                </a:solidFill>
                <a:ea typeface="思源黑体 CN Normal" panose="020B0400000000000000" pitchFamily="34" charset="-122"/>
              </a:rPr>
              <a:t>CAT6</a:t>
            </a:r>
            <a:r>
              <a:rPr lang="zh-CN" altLang="en-US" sz="1600" dirty="0">
                <a:solidFill>
                  <a:schemeClr val="tx1">
                    <a:lumMod val="85000"/>
                    <a:lumOff val="15000"/>
                  </a:schemeClr>
                </a:solidFill>
                <a:ea typeface="思源黑体 CN Normal" panose="020B0400000000000000" pitchFamily="34" charset="-122"/>
              </a:rPr>
              <a:t>，超五类模块通常标记有</a:t>
            </a:r>
            <a:r>
              <a:rPr lang="en-US" altLang="zh-CN" sz="1600" dirty="0">
                <a:solidFill>
                  <a:schemeClr val="tx1">
                    <a:lumMod val="85000"/>
                    <a:lumOff val="15000"/>
                  </a:schemeClr>
                </a:solidFill>
                <a:ea typeface="思源黑体 CN Normal" panose="020B0400000000000000" pitchFamily="34" charset="-122"/>
              </a:rPr>
              <a:t>CAT5E</a:t>
            </a:r>
            <a:r>
              <a:rPr lang="zh-CN" altLang="en-US" sz="1600" dirty="0">
                <a:solidFill>
                  <a:schemeClr val="tx1">
                    <a:lumMod val="85000"/>
                    <a:lumOff val="15000"/>
                  </a:schemeClr>
                </a:solidFill>
                <a:ea typeface="思源黑体 CN Normal" panose="020B0400000000000000" pitchFamily="34" charset="-122"/>
              </a:rPr>
              <a:t>。信息模块、信息面板和底盒三部分组成。</a:t>
            </a:r>
            <a:endParaRPr lang="en-US" altLang="zh-CN" sz="1600" dirty="0">
              <a:solidFill>
                <a:schemeClr val="tx1">
                  <a:lumMod val="85000"/>
                  <a:lumOff val="15000"/>
                </a:schemeClr>
              </a:solidFill>
              <a:ea typeface="思源黑体 CN Normal" panose="020B0400000000000000" pitchFamily="34" charset="-122"/>
            </a:endParaRPr>
          </a:p>
        </p:txBody>
      </p:sp>
      <p:pic>
        <p:nvPicPr>
          <p:cNvPr id="18" name="图片 17">
            <a:extLst>
              <a:ext uri="{FF2B5EF4-FFF2-40B4-BE49-F238E27FC236}">
                <a16:creationId xmlns:a16="http://schemas.microsoft.com/office/drawing/2014/main" id="{626712C2-929A-4C25-93F8-B413D75833F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323081" y="1023578"/>
            <a:ext cx="3860987" cy="1620000"/>
          </a:xfrm>
          <a:prstGeom prst="rect">
            <a:avLst/>
          </a:prstGeom>
          <a:noFill/>
          <a:ln>
            <a:noFill/>
          </a:ln>
        </p:spPr>
      </p:pic>
      <p:pic>
        <p:nvPicPr>
          <p:cNvPr id="19" name="图片 18">
            <a:extLst>
              <a:ext uri="{FF2B5EF4-FFF2-40B4-BE49-F238E27FC236}">
                <a16:creationId xmlns:a16="http://schemas.microsoft.com/office/drawing/2014/main" id="{A839BA37-DA4D-4BF1-8394-484A20D608C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084167" y="1136993"/>
            <a:ext cx="1440000" cy="1440000"/>
          </a:xfrm>
          <a:prstGeom prst="rect">
            <a:avLst/>
          </a:prstGeom>
          <a:noFill/>
          <a:ln>
            <a:noFill/>
          </a:ln>
        </p:spPr>
      </p:pic>
      <p:sp>
        <p:nvSpPr>
          <p:cNvPr id="2" name="文本框 1">
            <a:extLst>
              <a:ext uri="{FF2B5EF4-FFF2-40B4-BE49-F238E27FC236}">
                <a16:creationId xmlns:a16="http://schemas.microsoft.com/office/drawing/2014/main" id="{28552749-CBEA-423B-8078-A3A04BBF6D55}"/>
              </a:ext>
            </a:extLst>
          </p:cNvPr>
          <p:cNvSpPr txBox="1"/>
          <p:nvPr/>
        </p:nvSpPr>
        <p:spPr>
          <a:xfrm>
            <a:off x="1510883" y="2523571"/>
            <a:ext cx="1620957" cy="338554"/>
          </a:xfrm>
          <a:prstGeom prst="rect">
            <a:avLst/>
          </a:prstGeom>
          <a:noFill/>
        </p:spPr>
        <p:txBody>
          <a:bodyPr wrap="none" rtlCol="0">
            <a:spAutoFit/>
          </a:bodyPr>
          <a:lstStyle/>
          <a:p>
            <a:r>
              <a:rPr lang="zh-CN" altLang="en-US" sz="1600" dirty="0"/>
              <a:t>六类双绞线模块</a:t>
            </a:r>
          </a:p>
        </p:txBody>
      </p:sp>
      <p:sp>
        <p:nvSpPr>
          <p:cNvPr id="21" name="文本框 20">
            <a:extLst>
              <a:ext uri="{FF2B5EF4-FFF2-40B4-BE49-F238E27FC236}">
                <a16:creationId xmlns:a16="http://schemas.microsoft.com/office/drawing/2014/main" id="{FDA36C79-1E5A-44E8-86C2-7D278C4968D7}"/>
              </a:ext>
            </a:extLst>
          </p:cNvPr>
          <p:cNvSpPr txBox="1"/>
          <p:nvPr/>
        </p:nvSpPr>
        <p:spPr>
          <a:xfrm>
            <a:off x="3717967" y="2523571"/>
            <a:ext cx="1826141" cy="338554"/>
          </a:xfrm>
          <a:prstGeom prst="rect">
            <a:avLst/>
          </a:prstGeom>
          <a:noFill/>
        </p:spPr>
        <p:txBody>
          <a:bodyPr wrap="none" rtlCol="0">
            <a:spAutoFit/>
          </a:bodyPr>
          <a:lstStyle/>
          <a:p>
            <a:r>
              <a:rPr lang="zh-CN" altLang="en-US" sz="1600" dirty="0"/>
              <a:t>超五类双绞线模块</a:t>
            </a:r>
          </a:p>
        </p:txBody>
      </p:sp>
      <p:sp>
        <p:nvSpPr>
          <p:cNvPr id="25" name="文本框 24">
            <a:extLst>
              <a:ext uri="{FF2B5EF4-FFF2-40B4-BE49-F238E27FC236}">
                <a16:creationId xmlns:a16="http://schemas.microsoft.com/office/drawing/2014/main" id="{1D80E9F3-A829-4912-855A-75E4AC2ACF84}"/>
              </a:ext>
            </a:extLst>
          </p:cNvPr>
          <p:cNvSpPr txBox="1"/>
          <p:nvPr/>
        </p:nvSpPr>
        <p:spPr>
          <a:xfrm>
            <a:off x="5940152" y="2523571"/>
            <a:ext cx="1826141" cy="338554"/>
          </a:xfrm>
          <a:prstGeom prst="rect">
            <a:avLst/>
          </a:prstGeom>
          <a:noFill/>
        </p:spPr>
        <p:txBody>
          <a:bodyPr wrap="square">
            <a:spAutoFit/>
          </a:bodyPr>
          <a:lstStyle/>
          <a:p>
            <a:r>
              <a:rPr lang="zh-CN" altLang="en-US" sz="1600" dirty="0"/>
              <a:t>免打线式信息模块</a:t>
            </a:r>
          </a:p>
        </p:txBody>
      </p:sp>
      <p:sp>
        <p:nvSpPr>
          <p:cNvPr id="26" name="文本框 25">
            <a:extLst>
              <a:ext uri="{FF2B5EF4-FFF2-40B4-BE49-F238E27FC236}">
                <a16:creationId xmlns:a16="http://schemas.microsoft.com/office/drawing/2014/main" id="{C945A560-64B4-4B2B-AD21-C7A0EF5B4B6E}"/>
              </a:ext>
            </a:extLst>
          </p:cNvPr>
          <p:cNvSpPr txBox="1"/>
          <p:nvPr/>
        </p:nvSpPr>
        <p:spPr>
          <a:xfrm>
            <a:off x="503548" y="4545115"/>
            <a:ext cx="8136904" cy="366895"/>
          </a:xfrm>
          <a:prstGeom prst="rect">
            <a:avLst/>
          </a:prstGeom>
          <a:noFill/>
        </p:spPr>
        <p:txBody>
          <a:bodyPr wrap="square" rtlCol="0">
            <a:spAutoFit/>
          </a:bodyPr>
          <a:lstStyle/>
          <a:p>
            <a:pPr marL="285750" indent="-285750">
              <a:lnSpc>
                <a:spcPct val="120000"/>
              </a:lnSpc>
              <a:buFont typeface="Wingdings" panose="05000000000000000000" pitchFamily="2" charset="2"/>
              <a:buChar char="ü"/>
            </a:pPr>
            <a:r>
              <a:rPr lang="zh-CN" altLang="en-US" sz="1600" dirty="0">
                <a:solidFill>
                  <a:schemeClr val="tx1">
                    <a:lumMod val="85000"/>
                    <a:lumOff val="15000"/>
                  </a:schemeClr>
                </a:solidFill>
                <a:ea typeface="思源黑体 CN Normal" panose="020B0400000000000000" pitchFamily="34" charset="-122"/>
              </a:rPr>
              <a:t>根据端接双绞线方式的不同，信息模块可以分为打线式信息模块和免打线式信息模块</a:t>
            </a:r>
          </a:p>
        </p:txBody>
      </p:sp>
    </p:spTree>
    <p:extLst>
      <p:ext uri="{BB962C8B-B14F-4D97-AF65-F5344CB8AC3E}">
        <p14:creationId xmlns:p14="http://schemas.microsoft.com/office/powerpoint/2010/main" val="3815552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）信息模块</a:t>
            </a:r>
          </a:p>
        </p:txBody>
      </p:sp>
      <p:sp>
        <p:nvSpPr>
          <p:cNvPr id="2" name="文本框 1">
            <a:extLst>
              <a:ext uri="{FF2B5EF4-FFF2-40B4-BE49-F238E27FC236}">
                <a16:creationId xmlns:a16="http://schemas.microsoft.com/office/drawing/2014/main" id="{28552749-CBEA-423B-8078-A3A04BBF6D55}"/>
              </a:ext>
            </a:extLst>
          </p:cNvPr>
          <p:cNvSpPr txBox="1"/>
          <p:nvPr/>
        </p:nvSpPr>
        <p:spPr>
          <a:xfrm>
            <a:off x="3635896" y="3920157"/>
            <a:ext cx="1620957" cy="307777"/>
          </a:xfrm>
          <a:prstGeom prst="rect">
            <a:avLst/>
          </a:prstGeom>
          <a:noFill/>
        </p:spPr>
        <p:txBody>
          <a:bodyPr wrap="none" rtlCol="0">
            <a:spAutoFit/>
          </a:bodyPr>
          <a:lstStyle/>
          <a:p>
            <a:r>
              <a:rPr lang="zh-CN" altLang="en-US" sz="1400" dirty="0"/>
              <a:t>信息模块上的色标</a:t>
            </a:r>
          </a:p>
        </p:txBody>
      </p:sp>
      <p:pic>
        <p:nvPicPr>
          <p:cNvPr id="12" name="图片 11">
            <a:extLst>
              <a:ext uri="{FF2B5EF4-FFF2-40B4-BE49-F238E27FC236}">
                <a16:creationId xmlns:a16="http://schemas.microsoft.com/office/drawing/2014/main" id="{2205A269-D79E-4A18-A231-6D25BAA6731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577635" y="2227969"/>
            <a:ext cx="3988730" cy="1612396"/>
          </a:xfrm>
          <a:prstGeom prst="rect">
            <a:avLst/>
          </a:prstGeom>
          <a:noFill/>
          <a:ln>
            <a:noFill/>
          </a:ln>
        </p:spPr>
      </p:pic>
      <p:sp>
        <p:nvSpPr>
          <p:cNvPr id="13" name="矩形 12">
            <a:extLst>
              <a:ext uri="{FF2B5EF4-FFF2-40B4-BE49-F238E27FC236}">
                <a16:creationId xmlns:a16="http://schemas.microsoft.com/office/drawing/2014/main" id="{62713ABA-3021-4408-AF25-6CB677A0E35B}"/>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2" name="组合 21">
            <a:extLst>
              <a:ext uri="{FF2B5EF4-FFF2-40B4-BE49-F238E27FC236}">
                <a16:creationId xmlns:a16="http://schemas.microsoft.com/office/drawing/2014/main" id="{EACCB8B9-0D6A-47C2-AA07-983EB5E9F0FC}"/>
              </a:ext>
            </a:extLst>
          </p:cNvPr>
          <p:cNvGrpSpPr/>
          <p:nvPr/>
        </p:nvGrpSpPr>
        <p:grpSpPr>
          <a:xfrm>
            <a:off x="1050259" y="800080"/>
            <a:ext cx="6792230" cy="1305061"/>
            <a:chOff x="1200150" y="1847850"/>
            <a:chExt cx="9867900" cy="1492983"/>
          </a:xfrm>
        </p:grpSpPr>
        <p:grpSp>
          <p:nvGrpSpPr>
            <p:cNvPr id="23" name="组合 22">
              <a:extLst>
                <a:ext uri="{FF2B5EF4-FFF2-40B4-BE49-F238E27FC236}">
                  <a16:creationId xmlns:a16="http://schemas.microsoft.com/office/drawing/2014/main" id="{CA38ABCE-CDCA-44E6-B8F7-32CD43B64312}"/>
                </a:ext>
              </a:extLst>
            </p:cNvPr>
            <p:cNvGrpSpPr/>
            <p:nvPr/>
          </p:nvGrpSpPr>
          <p:grpSpPr>
            <a:xfrm>
              <a:off x="1200150" y="1847850"/>
              <a:ext cx="9867900" cy="1492983"/>
              <a:chOff x="1200150" y="1847850"/>
              <a:chExt cx="9867900" cy="1492983"/>
            </a:xfrm>
          </p:grpSpPr>
          <p:sp>
            <p:nvSpPr>
              <p:cNvPr id="27" name="矩形: 圆角 26">
                <a:extLst>
                  <a:ext uri="{FF2B5EF4-FFF2-40B4-BE49-F238E27FC236}">
                    <a16:creationId xmlns:a16="http://schemas.microsoft.com/office/drawing/2014/main" id="{AECF4A69-ECB0-4347-A684-A317A84D9094}"/>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8" name="矩形: 圆角 27">
                <a:extLst>
                  <a:ext uri="{FF2B5EF4-FFF2-40B4-BE49-F238E27FC236}">
                    <a16:creationId xmlns:a16="http://schemas.microsoft.com/office/drawing/2014/main" id="{C5E60BBD-5BD2-43CA-8AA2-B35264CFEAD7}"/>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4" name="文本框 23">
              <a:extLst>
                <a:ext uri="{FF2B5EF4-FFF2-40B4-BE49-F238E27FC236}">
                  <a16:creationId xmlns:a16="http://schemas.microsoft.com/office/drawing/2014/main" id="{AEA28C74-FE8A-44E5-9E5D-BCA8D9C06240}"/>
                </a:ext>
              </a:extLst>
            </p:cNvPr>
            <p:cNvSpPr txBox="1"/>
            <p:nvPr/>
          </p:nvSpPr>
          <p:spPr>
            <a:xfrm>
              <a:off x="1331635" y="2105181"/>
              <a:ext cx="9604929" cy="836168"/>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无论是哪一种信息模块，都支持</a:t>
              </a:r>
              <a:r>
                <a:rPr lang="en-US" altLang="zh-CN" sz="1400" dirty="0">
                  <a:solidFill>
                    <a:schemeClr val="tx1">
                      <a:lumMod val="85000"/>
                      <a:lumOff val="15000"/>
                    </a:schemeClr>
                  </a:solidFill>
                  <a:latin typeface="+mn-ea"/>
                </a:rPr>
                <a:t>T568A</a:t>
              </a:r>
              <a:r>
                <a:rPr lang="zh-CN" altLang="en-US" sz="1400" dirty="0">
                  <a:solidFill>
                    <a:schemeClr val="tx1">
                      <a:lumMod val="85000"/>
                      <a:lumOff val="15000"/>
                    </a:schemeClr>
                  </a:solidFill>
                  <a:latin typeface="+mn-ea"/>
                </a:rPr>
                <a:t>和</a:t>
              </a:r>
              <a:r>
                <a:rPr lang="en-US" altLang="zh-CN" sz="1400" dirty="0">
                  <a:solidFill>
                    <a:schemeClr val="tx1">
                      <a:lumMod val="85000"/>
                      <a:lumOff val="15000"/>
                    </a:schemeClr>
                  </a:solidFill>
                  <a:latin typeface="+mn-ea"/>
                </a:rPr>
                <a:t>T568B</a:t>
              </a:r>
              <a:r>
                <a:rPr lang="zh-CN" altLang="en-US" sz="1400" dirty="0">
                  <a:solidFill>
                    <a:schemeClr val="tx1">
                      <a:lumMod val="85000"/>
                      <a:lumOff val="15000"/>
                    </a:schemeClr>
                  </a:solidFill>
                  <a:latin typeface="+mn-ea"/>
                </a:rPr>
                <a:t>两种线序标准，按照信息模块上色标所标识的编号和颜色，分别将</a:t>
              </a:r>
              <a:r>
                <a:rPr lang="en-US" altLang="zh-CN" sz="1400" dirty="0">
                  <a:solidFill>
                    <a:schemeClr val="tx1">
                      <a:lumMod val="85000"/>
                      <a:lumOff val="15000"/>
                    </a:schemeClr>
                  </a:solidFill>
                  <a:latin typeface="+mn-ea"/>
                </a:rPr>
                <a:t>8</a:t>
              </a:r>
              <a:r>
                <a:rPr lang="zh-CN" altLang="en-US" sz="1400" dirty="0">
                  <a:solidFill>
                    <a:schemeClr val="tx1">
                      <a:lumMod val="85000"/>
                      <a:lumOff val="15000"/>
                    </a:schemeClr>
                  </a:solidFill>
                  <a:latin typeface="+mn-ea"/>
                </a:rPr>
                <a:t>条芯线压入接线槽内，便可以制作相应线序的信息模块</a:t>
              </a:r>
            </a:p>
          </p:txBody>
        </p:sp>
      </p:grpSp>
    </p:spTree>
    <p:extLst>
      <p:ext uri="{BB962C8B-B14F-4D97-AF65-F5344CB8AC3E}">
        <p14:creationId xmlns:p14="http://schemas.microsoft.com/office/powerpoint/2010/main" val="2088985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）面板</a:t>
            </a:r>
          </a:p>
        </p:txBody>
      </p:sp>
      <p:sp>
        <p:nvSpPr>
          <p:cNvPr id="2" name="文本框 1">
            <a:extLst>
              <a:ext uri="{FF2B5EF4-FFF2-40B4-BE49-F238E27FC236}">
                <a16:creationId xmlns:a16="http://schemas.microsoft.com/office/drawing/2014/main" id="{28552749-CBEA-423B-8078-A3A04BBF6D55}"/>
              </a:ext>
            </a:extLst>
          </p:cNvPr>
          <p:cNvSpPr txBox="1"/>
          <p:nvPr/>
        </p:nvSpPr>
        <p:spPr>
          <a:xfrm>
            <a:off x="3850176" y="3903898"/>
            <a:ext cx="1261884" cy="307777"/>
          </a:xfrm>
          <a:prstGeom prst="rect">
            <a:avLst/>
          </a:prstGeom>
          <a:noFill/>
        </p:spPr>
        <p:txBody>
          <a:bodyPr wrap="none" rtlCol="0">
            <a:spAutoFit/>
          </a:bodyPr>
          <a:lstStyle/>
          <a:p>
            <a:r>
              <a:rPr lang="zh-CN" altLang="en-US" sz="1400" dirty="0"/>
              <a:t>信息插座面板</a:t>
            </a:r>
          </a:p>
        </p:txBody>
      </p:sp>
      <p:sp>
        <p:nvSpPr>
          <p:cNvPr id="13" name="矩形 12">
            <a:extLst>
              <a:ext uri="{FF2B5EF4-FFF2-40B4-BE49-F238E27FC236}">
                <a16:creationId xmlns:a16="http://schemas.microsoft.com/office/drawing/2014/main" id="{62713ABA-3021-4408-AF25-6CB677A0E35B}"/>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2" name="组合 21">
            <a:extLst>
              <a:ext uri="{FF2B5EF4-FFF2-40B4-BE49-F238E27FC236}">
                <a16:creationId xmlns:a16="http://schemas.microsoft.com/office/drawing/2014/main" id="{EACCB8B9-0D6A-47C2-AA07-983EB5E9F0FC}"/>
              </a:ext>
            </a:extLst>
          </p:cNvPr>
          <p:cNvGrpSpPr/>
          <p:nvPr/>
        </p:nvGrpSpPr>
        <p:grpSpPr>
          <a:xfrm>
            <a:off x="1050259" y="800080"/>
            <a:ext cx="6792230" cy="1305061"/>
            <a:chOff x="1200150" y="1847850"/>
            <a:chExt cx="9867900" cy="1492983"/>
          </a:xfrm>
        </p:grpSpPr>
        <p:grpSp>
          <p:nvGrpSpPr>
            <p:cNvPr id="23" name="组合 22">
              <a:extLst>
                <a:ext uri="{FF2B5EF4-FFF2-40B4-BE49-F238E27FC236}">
                  <a16:creationId xmlns:a16="http://schemas.microsoft.com/office/drawing/2014/main" id="{CA38ABCE-CDCA-44E6-B8F7-32CD43B64312}"/>
                </a:ext>
              </a:extLst>
            </p:cNvPr>
            <p:cNvGrpSpPr/>
            <p:nvPr/>
          </p:nvGrpSpPr>
          <p:grpSpPr>
            <a:xfrm>
              <a:off x="1200150" y="1847850"/>
              <a:ext cx="9867900" cy="1492983"/>
              <a:chOff x="1200150" y="1847850"/>
              <a:chExt cx="9867900" cy="1492983"/>
            </a:xfrm>
          </p:grpSpPr>
          <p:sp>
            <p:nvSpPr>
              <p:cNvPr id="27" name="矩形: 圆角 26">
                <a:extLst>
                  <a:ext uri="{FF2B5EF4-FFF2-40B4-BE49-F238E27FC236}">
                    <a16:creationId xmlns:a16="http://schemas.microsoft.com/office/drawing/2014/main" id="{AECF4A69-ECB0-4347-A684-A317A84D9094}"/>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8" name="矩形: 圆角 27">
                <a:extLst>
                  <a:ext uri="{FF2B5EF4-FFF2-40B4-BE49-F238E27FC236}">
                    <a16:creationId xmlns:a16="http://schemas.microsoft.com/office/drawing/2014/main" id="{C5E60BBD-5BD2-43CA-8AA2-B35264CFEAD7}"/>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4" name="文本框 23">
              <a:extLst>
                <a:ext uri="{FF2B5EF4-FFF2-40B4-BE49-F238E27FC236}">
                  <a16:creationId xmlns:a16="http://schemas.microsoft.com/office/drawing/2014/main" id="{AEA28C74-FE8A-44E5-9E5D-BCA8D9C06240}"/>
                </a:ext>
              </a:extLst>
            </p:cNvPr>
            <p:cNvSpPr txBox="1"/>
            <p:nvPr/>
          </p:nvSpPr>
          <p:spPr>
            <a:xfrm>
              <a:off x="1331635" y="2105181"/>
              <a:ext cx="9604929" cy="1156999"/>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信息插座的面板用于在网线出口位置安装固定信息模块。面板通常有单口、双口和四口等几种型号。当单位面积的用户数量较多时，应考虑使用接口数量较多的面板，以减少插座的数量。</a:t>
              </a:r>
            </a:p>
          </p:txBody>
        </p:sp>
      </p:grpSp>
      <p:pic>
        <p:nvPicPr>
          <p:cNvPr id="14" name="图片 13">
            <a:extLst>
              <a:ext uri="{FF2B5EF4-FFF2-40B4-BE49-F238E27FC236}">
                <a16:creationId xmlns:a16="http://schemas.microsoft.com/office/drawing/2014/main" id="{95ADCBD5-68E4-4555-8E7D-1C54C4A4813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414540" y="2261329"/>
            <a:ext cx="4314919" cy="1440000"/>
          </a:xfrm>
          <a:prstGeom prst="rect">
            <a:avLst/>
          </a:prstGeom>
          <a:noFill/>
          <a:ln>
            <a:noFill/>
          </a:ln>
        </p:spPr>
      </p:pic>
    </p:spTree>
    <p:extLst>
      <p:ext uri="{BB962C8B-B14F-4D97-AF65-F5344CB8AC3E}">
        <p14:creationId xmlns:p14="http://schemas.microsoft.com/office/powerpoint/2010/main" val="29410835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）底盒</a:t>
            </a:r>
          </a:p>
        </p:txBody>
      </p:sp>
      <p:sp>
        <p:nvSpPr>
          <p:cNvPr id="2" name="文本框 1">
            <a:extLst>
              <a:ext uri="{FF2B5EF4-FFF2-40B4-BE49-F238E27FC236}">
                <a16:creationId xmlns:a16="http://schemas.microsoft.com/office/drawing/2014/main" id="{28552749-CBEA-423B-8078-A3A04BBF6D55}"/>
              </a:ext>
            </a:extLst>
          </p:cNvPr>
          <p:cNvSpPr txBox="1"/>
          <p:nvPr/>
        </p:nvSpPr>
        <p:spPr>
          <a:xfrm>
            <a:off x="3167844" y="4641474"/>
            <a:ext cx="902811" cy="307777"/>
          </a:xfrm>
          <a:prstGeom prst="rect">
            <a:avLst/>
          </a:prstGeom>
          <a:noFill/>
        </p:spPr>
        <p:txBody>
          <a:bodyPr wrap="none" rtlCol="0">
            <a:spAutoFit/>
          </a:bodyPr>
          <a:lstStyle/>
          <a:p>
            <a:r>
              <a:rPr lang="zh-CN" altLang="en-US" sz="1400" dirty="0"/>
              <a:t>明装底盒</a:t>
            </a:r>
          </a:p>
        </p:txBody>
      </p:sp>
      <p:grpSp>
        <p:nvGrpSpPr>
          <p:cNvPr id="22" name="组合 21">
            <a:extLst>
              <a:ext uri="{FF2B5EF4-FFF2-40B4-BE49-F238E27FC236}">
                <a16:creationId xmlns:a16="http://schemas.microsoft.com/office/drawing/2014/main" id="{EACCB8B9-0D6A-47C2-AA07-983EB5E9F0FC}"/>
              </a:ext>
            </a:extLst>
          </p:cNvPr>
          <p:cNvGrpSpPr/>
          <p:nvPr/>
        </p:nvGrpSpPr>
        <p:grpSpPr>
          <a:xfrm>
            <a:off x="1050259" y="800079"/>
            <a:ext cx="6792230" cy="2131712"/>
            <a:chOff x="1200150" y="1847849"/>
            <a:chExt cx="9867900" cy="1492984"/>
          </a:xfrm>
        </p:grpSpPr>
        <p:grpSp>
          <p:nvGrpSpPr>
            <p:cNvPr id="23" name="组合 22">
              <a:extLst>
                <a:ext uri="{FF2B5EF4-FFF2-40B4-BE49-F238E27FC236}">
                  <a16:creationId xmlns:a16="http://schemas.microsoft.com/office/drawing/2014/main" id="{CA38ABCE-CDCA-44E6-B8F7-32CD43B64312}"/>
                </a:ext>
              </a:extLst>
            </p:cNvPr>
            <p:cNvGrpSpPr/>
            <p:nvPr/>
          </p:nvGrpSpPr>
          <p:grpSpPr>
            <a:xfrm>
              <a:off x="1200150" y="1847849"/>
              <a:ext cx="9867900" cy="1492984"/>
              <a:chOff x="1200150" y="1847849"/>
              <a:chExt cx="9867900" cy="1492984"/>
            </a:xfrm>
          </p:grpSpPr>
          <p:sp>
            <p:nvSpPr>
              <p:cNvPr id="27" name="矩形: 圆角 26">
                <a:extLst>
                  <a:ext uri="{FF2B5EF4-FFF2-40B4-BE49-F238E27FC236}">
                    <a16:creationId xmlns:a16="http://schemas.microsoft.com/office/drawing/2014/main" id="{AECF4A69-ECB0-4347-A684-A317A84D9094}"/>
                  </a:ext>
                </a:extLst>
              </p:cNvPr>
              <p:cNvSpPr/>
              <p:nvPr/>
            </p:nvSpPr>
            <p:spPr>
              <a:xfrm>
                <a:off x="1200150" y="1847849"/>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8" name="矩形: 圆角 27">
                <a:extLst>
                  <a:ext uri="{FF2B5EF4-FFF2-40B4-BE49-F238E27FC236}">
                    <a16:creationId xmlns:a16="http://schemas.microsoft.com/office/drawing/2014/main" id="{C5E60BBD-5BD2-43CA-8AA2-B35264CFEAD7}"/>
                  </a:ext>
                </a:extLst>
              </p:cNvPr>
              <p:cNvSpPr/>
              <p:nvPr/>
            </p:nvSpPr>
            <p:spPr>
              <a:xfrm>
                <a:off x="9102825" y="3234866"/>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4" name="文本框 23">
              <a:extLst>
                <a:ext uri="{FF2B5EF4-FFF2-40B4-BE49-F238E27FC236}">
                  <a16:creationId xmlns:a16="http://schemas.microsoft.com/office/drawing/2014/main" id="{AEA28C74-FE8A-44E5-9E5D-BCA8D9C06240}"/>
                </a:ext>
              </a:extLst>
            </p:cNvPr>
            <p:cNvSpPr txBox="1"/>
            <p:nvPr/>
          </p:nvSpPr>
          <p:spPr>
            <a:xfrm>
              <a:off x="1331635" y="1968939"/>
              <a:ext cx="9604929" cy="1070590"/>
            </a:xfrm>
            <a:prstGeom prst="rect">
              <a:avLst/>
            </a:prstGeom>
            <a:noFill/>
          </p:spPr>
          <p:txBody>
            <a:bodyPr wrap="square" rtlCol="0">
              <a:spAutoFit/>
            </a:bodyPr>
            <a:lstStyle/>
            <a:p>
              <a:pPr indent="432000">
                <a:lnSpc>
                  <a:spcPct val="150000"/>
                </a:lnSpc>
              </a:pPr>
              <a:r>
                <a:rPr lang="zh-CN" altLang="en-US" sz="1400" dirty="0">
                  <a:solidFill>
                    <a:schemeClr val="tx1">
                      <a:lumMod val="85000"/>
                      <a:lumOff val="15000"/>
                    </a:schemeClr>
                  </a:solidFill>
                  <a:latin typeface="+mn-ea"/>
                </a:rPr>
                <a:t>墙体内部或地下的缆线预留在接线底盒内，底盒是线槽或穿线暗管的终点或者拐点，可以起到方便穿线，固定面板的作用。</a:t>
              </a:r>
            </a:p>
            <a:p>
              <a:pPr indent="432000">
                <a:lnSpc>
                  <a:spcPct val="150000"/>
                </a:lnSpc>
              </a:pPr>
              <a:r>
                <a:rPr lang="zh-CN" altLang="en-US" sz="1400" dirty="0">
                  <a:solidFill>
                    <a:schemeClr val="tx1">
                      <a:lumMod val="85000"/>
                      <a:lumOff val="15000"/>
                    </a:schemeClr>
                  </a:solidFill>
                  <a:latin typeface="+mn-ea"/>
                </a:rPr>
                <a:t>底盒一般分为明装和暗装两种。为了美观，底盒的颜色一般为白色。明装底盒一般比较薄，用于桌面型信息插座的安装，固定于墙体外部，连接线槽；暗装底盒相对粗糙厚重，用于墙面型信息插座的安装，被埋于墙体内部。</a:t>
              </a:r>
            </a:p>
          </p:txBody>
        </p:sp>
      </p:grpSp>
      <p:pic>
        <p:nvPicPr>
          <p:cNvPr id="12" name="图片 11">
            <a:extLst>
              <a:ext uri="{FF2B5EF4-FFF2-40B4-BE49-F238E27FC236}">
                <a16:creationId xmlns:a16="http://schemas.microsoft.com/office/drawing/2014/main" id="{3A9D10C7-C133-477A-930E-EB915BB40978}"/>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834743" y="3029034"/>
            <a:ext cx="3223260" cy="1439545"/>
          </a:xfrm>
          <a:prstGeom prst="rect">
            <a:avLst/>
          </a:prstGeom>
          <a:noFill/>
          <a:ln>
            <a:noFill/>
          </a:ln>
        </p:spPr>
      </p:pic>
      <p:sp>
        <p:nvSpPr>
          <p:cNvPr id="15" name="文本框 14">
            <a:extLst>
              <a:ext uri="{FF2B5EF4-FFF2-40B4-BE49-F238E27FC236}">
                <a16:creationId xmlns:a16="http://schemas.microsoft.com/office/drawing/2014/main" id="{AD6D9733-9E27-48BA-9003-9AAA62F572CB}"/>
              </a:ext>
            </a:extLst>
          </p:cNvPr>
          <p:cNvSpPr txBox="1"/>
          <p:nvPr/>
        </p:nvSpPr>
        <p:spPr>
          <a:xfrm>
            <a:off x="4860032" y="4641473"/>
            <a:ext cx="902811" cy="307777"/>
          </a:xfrm>
          <a:prstGeom prst="rect">
            <a:avLst/>
          </a:prstGeom>
          <a:noFill/>
        </p:spPr>
        <p:txBody>
          <a:bodyPr wrap="none" rtlCol="0">
            <a:spAutoFit/>
          </a:bodyPr>
          <a:lstStyle/>
          <a:p>
            <a:r>
              <a:rPr lang="zh-CN" altLang="en-US" sz="1400" dirty="0"/>
              <a:t>暗装底盒</a:t>
            </a:r>
          </a:p>
        </p:txBody>
      </p:sp>
    </p:spTree>
    <p:extLst>
      <p:ext uri="{BB962C8B-B14F-4D97-AF65-F5344CB8AC3E}">
        <p14:creationId xmlns:p14="http://schemas.microsoft.com/office/powerpoint/2010/main" val="1780240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860037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07604" y="1059582"/>
            <a:ext cx="7164796" cy="1944216"/>
            <a:chOff x="1331635" y="1851166"/>
            <a:chExt cx="9867900" cy="1489667"/>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331635" y="1851166"/>
              <a:ext cx="9867900" cy="1489667"/>
              <a:chOff x="1331635" y="1851166"/>
              <a:chExt cx="9867900" cy="1489667"/>
            </a:xfrm>
          </p:grpSpPr>
          <p:sp>
            <p:nvSpPr>
              <p:cNvPr id="24" name="矩形: 圆角 23">
                <a:extLst>
                  <a:ext uri="{FF2B5EF4-FFF2-40B4-BE49-F238E27FC236}">
                    <a16:creationId xmlns:a16="http://schemas.microsoft.com/office/drawing/2014/main" id="{B07DDB2F-5412-4359-9150-FAADF199DBFA}"/>
                  </a:ext>
                </a:extLst>
              </p:cNvPr>
              <p:cNvSpPr/>
              <p:nvPr/>
            </p:nvSpPr>
            <p:spPr>
              <a:xfrm>
                <a:off x="1331635" y="185116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495432" y="1961512"/>
              <a:ext cx="9604928" cy="987487"/>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本任务将要安装信息模块。首先要掌握信息模块的制作方法，然后要明确信息模块的安装工艺，同时要确定采用的线序标准，</a:t>
              </a:r>
              <a:r>
                <a:rPr lang="en-US" altLang="zh-CN" sz="1600" dirty="0">
                  <a:solidFill>
                    <a:schemeClr val="tx1">
                      <a:lumMod val="85000"/>
                      <a:lumOff val="15000"/>
                    </a:schemeClr>
                  </a:solidFill>
                  <a:latin typeface="+mn-ea"/>
                </a:rPr>
                <a:t>T568A</a:t>
              </a:r>
              <a:r>
                <a:rPr lang="zh-CN" altLang="en-US" sz="1600" dirty="0">
                  <a:solidFill>
                    <a:schemeClr val="tx1">
                      <a:lumMod val="85000"/>
                      <a:lumOff val="15000"/>
                    </a:schemeClr>
                  </a:solidFill>
                  <a:latin typeface="+mn-ea"/>
                </a:rPr>
                <a:t>和</a:t>
              </a:r>
              <a:r>
                <a:rPr lang="en-US" altLang="zh-CN" sz="1600" dirty="0">
                  <a:solidFill>
                    <a:schemeClr val="tx1">
                      <a:lumMod val="85000"/>
                      <a:lumOff val="15000"/>
                    </a:schemeClr>
                  </a:solidFill>
                  <a:latin typeface="+mn-ea"/>
                </a:rPr>
                <a:t>T568B</a:t>
              </a:r>
              <a:r>
                <a:rPr lang="zh-CN" altLang="en-US" sz="1600" dirty="0">
                  <a:solidFill>
                    <a:schemeClr val="tx1">
                      <a:lumMod val="85000"/>
                      <a:lumOff val="15000"/>
                    </a:schemeClr>
                  </a:solidFill>
                  <a:latin typeface="+mn-ea"/>
                </a:rPr>
                <a:t>两种线序标准都可以使用，但在同一个布线工程中，两者不应混合使用，一般使用</a:t>
              </a:r>
              <a:r>
                <a:rPr lang="en-US" altLang="zh-CN" sz="1600" dirty="0">
                  <a:solidFill>
                    <a:schemeClr val="tx1">
                      <a:lumMod val="85000"/>
                      <a:lumOff val="15000"/>
                    </a:schemeClr>
                  </a:solidFill>
                  <a:latin typeface="+mn-ea"/>
                </a:rPr>
                <a:t>T568B</a:t>
              </a:r>
              <a:r>
                <a:rPr lang="zh-CN" altLang="en-US" sz="1600" dirty="0">
                  <a:solidFill>
                    <a:schemeClr val="tx1">
                      <a:lumMod val="85000"/>
                      <a:lumOff val="15000"/>
                    </a:schemeClr>
                  </a:solidFill>
                  <a:latin typeface="+mn-ea"/>
                </a:rPr>
                <a:t>，这里我们使用</a:t>
              </a:r>
              <a:r>
                <a:rPr lang="en-US" altLang="zh-CN" sz="1600" dirty="0">
                  <a:solidFill>
                    <a:schemeClr val="tx1">
                      <a:lumMod val="85000"/>
                      <a:lumOff val="15000"/>
                    </a:schemeClr>
                  </a:solidFill>
                  <a:latin typeface="+mn-ea"/>
                </a:rPr>
                <a:t>T568B</a:t>
              </a:r>
              <a:r>
                <a:rPr lang="zh-CN" altLang="en-US" sz="1600" dirty="0">
                  <a:solidFill>
                    <a:schemeClr val="tx1">
                      <a:lumMod val="85000"/>
                      <a:lumOff val="15000"/>
                    </a:schemeClr>
                  </a:solidFill>
                  <a:latin typeface="+mn-ea"/>
                </a:rPr>
                <a:t>标准。需要准备的材料和工具如下。</a:t>
              </a: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1871700" y="3226673"/>
            <a:ext cx="609600" cy="609600"/>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2642071" y="3378967"/>
            <a:ext cx="5154271"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一条五类或超五类非屏蔽双绞线，一个</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RJ-45</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信息插座。</a:t>
            </a:r>
          </a:p>
        </p:txBody>
      </p:sp>
      <p:grpSp>
        <p:nvGrpSpPr>
          <p:cNvPr id="30" name="组合 29">
            <a:extLst>
              <a:ext uri="{FF2B5EF4-FFF2-40B4-BE49-F238E27FC236}">
                <a16:creationId xmlns:a16="http://schemas.microsoft.com/office/drawing/2014/main" id="{FCDF8CDC-536A-443E-83F7-9A4F0CAD4436}"/>
              </a:ext>
            </a:extLst>
          </p:cNvPr>
          <p:cNvGrpSpPr/>
          <p:nvPr/>
        </p:nvGrpSpPr>
        <p:grpSpPr>
          <a:xfrm>
            <a:off x="1871700" y="4050382"/>
            <a:ext cx="609600" cy="609600"/>
            <a:chOff x="2581577" y="4127500"/>
            <a:chExt cx="609600" cy="609600"/>
          </a:xfrm>
          <a:solidFill>
            <a:srgbClr val="E10314"/>
          </a:solidFill>
        </p:grpSpPr>
        <p:sp>
          <p:nvSpPr>
            <p:cNvPr id="31" name="椭圆 30">
              <a:extLst>
                <a:ext uri="{FF2B5EF4-FFF2-40B4-BE49-F238E27FC236}">
                  <a16:creationId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id="{ACFDE88A-9EAA-463A-B8EB-E436670FE978}"/>
              </a:ext>
            </a:extLst>
          </p:cNvPr>
          <p:cNvSpPr/>
          <p:nvPr/>
        </p:nvSpPr>
        <p:spPr>
          <a:xfrm>
            <a:off x="2642072" y="4171055"/>
            <a:ext cx="4086677"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剥线钳或剥线刀、打线钳、斜口钳。</a:t>
            </a:r>
          </a:p>
        </p:txBody>
      </p:sp>
    </p:spTree>
    <p:extLst>
      <p:ext uri="{BB962C8B-B14F-4D97-AF65-F5344CB8AC3E}">
        <p14:creationId xmlns:p14="http://schemas.microsoft.com/office/powerpoint/2010/main" val="2194204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302146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3338109" y="1606835"/>
            <a:ext cx="2462445" cy="2401100"/>
            <a:chOff x="0" y="0"/>
            <a:chExt cx="7716441" cy="7523163"/>
          </a:xfrm>
        </p:grpSpPr>
        <p:sp>
          <p:nvSpPr>
            <p:cNvPr id="30726" name="AutoShape 6"/>
            <p:cNvSpPr>
              <a:spLocks/>
            </p:cNvSpPr>
            <p:nvPr/>
          </p:nvSpPr>
          <p:spPr bwMode="auto">
            <a:xfrm>
              <a:off x="3855839" y="0"/>
              <a:ext cx="3117690" cy="2341563"/>
            </a:xfrm>
            <a:custGeom>
              <a:avLst/>
              <a:gdLst>
                <a:gd name="T0" fmla="*/ 1558845 w 21600"/>
                <a:gd name="T1" fmla="*/ 1170782 h 21600"/>
                <a:gd name="T2" fmla="*/ 1558845 w 21600"/>
                <a:gd name="T3" fmla="*/ 1170782 h 21600"/>
                <a:gd name="T4" fmla="*/ 1558845 w 21600"/>
                <a:gd name="T5" fmla="*/ 1170782 h 21600"/>
                <a:gd name="T6" fmla="*/ 1558845 w 21600"/>
                <a:gd name="T7" fmla="*/ 11707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 y="0"/>
                  </a:moveTo>
                  <a:lnTo>
                    <a:pt x="0" y="10"/>
                  </a:lnTo>
                  <a:lnTo>
                    <a:pt x="181" y="11854"/>
                  </a:lnTo>
                  <a:lnTo>
                    <a:pt x="14811" y="21599"/>
                  </a:lnTo>
                  <a:lnTo>
                    <a:pt x="21599" y="13892"/>
                  </a:lnTo>
                  <a:lnTo>
                    <a:pt x="16" y="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7" name="AutoShape 7"/>
            <p:cNvSpPr>
              <a:spLocks/>
            </p:cNvSpPr>
            <p:nvPr/>
          </p:nvSpPr>
          <p:spPr bwMode="auto">
            <a:xfrm>
              <a:off x="5994092" y="1504950"/>
              <a:ext cx="1719174" cy="3317875"/>
            </a:xfrm>
            <a:custGeom>
              <a:avLst/>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8" name="AutoShape 8"/>
            <p:cNvSpPr>
              <a:spLocks/>
            </p:cNvSpPr>
            <p:nvPr/>
          </p:nvSpPr>
          <p:spPr bwMode="auto">
            <a:xfrm>
              <a:off x="5049578" y="4598988"/>
              <a:ext cx="2666863" cy="2924175"/>
            </a:xfrm>
            <a:custGeom>
              <a:avLst/>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29" name="AutoShape 9"/>
            <p:cNvSpPr>
              <a:spLocks/>
            </p:cNvSpPr>
            <p:nvPr/>
          </p:nvSpPr>
          <p:spPr bwMode="auto">
            <a:xfrm>
              <a:off x="2128728" y="6403975"/>
              <a:ext cx="3446286" cy="1119188"/>
            </a:xfrm>
            <a:custGeom>
              <a:avLst/>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0" name="AutoShape 10"/>
            <p:cNvSpPr>
              <a:spLocks/>
            </p:cNvSpPr>
            <p:nvPr/>
          </p:nvSpPr>
          <p:spPr bwMode="auto">
            <a:xfrm>
              <a:off x="0" y="4597400"/>
              <a:ext cx="2735122" cy="2911475"/>
            </a:xfrm>
            <a:custGeom>
              <a:avLst/>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solidFill>
              <a:schemeClr val="accent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1" name="AutoShape 11"/>
            <p:cNvSpPr>
              <a:spLocks/>
            </p:cNvSpPr>
            <p:nvPr/>
          </p:nvSpPr>
          <p:spPr bwMode="auto">
            <a:xfrm>
              <a:off x="0" y="1477963"/>
              <a:ext cx="1776321" cy="3359150"/>
            </a:xfrm>
            <a:custGeom>
              <a:avLst/>
              <a:gdLst>
                <a:gd name="T0" fmla="*/ 888161 w 21600"/>
                <a:gd name="T1" fmla="*/ 1679575 h 21600"/>
                <a:gd name="T2" fmla="*/ 888161 w 21600"/>
                <a:gd name="T3" fmla="*/ 1679575 h 21600"/>
                <a:gd name="T4" fmla="*/ 888161 w 21600"/>
                <a:gd name="T5" fmla="*/ 1679575 h 21600"/>
                <a:gd name="T6" fmla="*/ 888161 w 21600"/>
                <a:gd name="T7" fmla="*/ 1679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2" name="AutoShape 12"/>
            <p:cNvSpPr>
              <a:spLocks/>
            </p:cNvSpPr>
            <p:nvPr/>
          </p:nvSpPr>
          <p:spPr bwMode="auto">
            <a:xfrm>
              <a:off x="769897" y="1588"/>
              <a:ext cx="3122453" cy="2292350"/>
            </a:xfrm>
            <a:custGeom>
              <a:avLst/>
              <a:gdLst>
                <a:gd name="T0" fmla="*/ 1561227 w 21600"/>
                <a:gd name="T1" fmla="*/ 1146175 h 21600"/>
                <a:gd name="T2" fmla="*/ 1561227 w 21600"/>
                <a:gd name="T3" fmla="*/ 1146175 h 21600"/>
                <a:gd name="T4" fmla="*/ 1561227 w 21600"/>
                <a:gd name="T5" fmla="*/ 1146175 h 21600"/>
                <a:gd name="T6" fmla="*/ 1561227 w 21600"/>
                <a:gd name="T7" fmla="*/ 11461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0749" name="AutoShape 29"/>
          <p:cNvSpPr>
            <a:spLocks/>
          </p:cNvSpPr>
          <p:nvPr/>
        </p:nvSpPr>
        <p:spPr bwMode="auto">
          <a:xfrm>
            <a:off x="5166749" y="3426891"/>
            <a:ext cx="248827"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0" name="AutoShape 30"/>
          <p:cNvSpPr>
            <a:spLocks/>
          </p:cNvSpPr>
          <p:nvPr/>
        </p:nvSpPr>
        <p:spPr bwMode="auto">
          <a:xfrm>
            <a:off x="4005952" y="1885257"/>
            <a:ext cx="221445"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1" name="AutoShape 31"/>
          <p:cNvSpPr>
            <a:spLocks/>
          </p:cNvSpPr>
          <p:nvPr/>
        </p:nvSpPr>
        <p:spPr bwMode="auto">
          <a:xfrm>
            <a:off x="4932696" y="1885058"/>
            <a:ext cx="235135"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2" name="AutoShape 32"/>
          <p:cNvSpPr>
            <a:spLocks/>
          </p:cNvSpPr>
          <p:nvPr/>
        </p:nvSpPr>
        <p:spPr bwMode="auto">
          <a:xfrm>
            <a:off x="3737987" y="3375688"/>
            <a:ext cx="221445"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3" name="AutoShape 33"/>
          <p:cNvSpPr>
            <a:spLocks/>
          </p:cNvSpPr>
          <p:nvPr/>
        </p:nvSpPr>
        <p:spPr bwMode="auto">
          <a:xfrm>
            <a:off x="4414857" y="3743640"/>
            <a:ext cx="338714"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4" name="AutoShape 34"/>
          <p:cNvSpPr>
            <a:spLocks/>
          </p:cNvSpPr>
          <p:nvPr/>
        </p:nvSpPr>
        <p:spPr bwMode="auto">
          <a:xfrm>
            <a:off x="5400092" y="2511774"/>
            <a:ext cx="248827"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5" name="AutoShape 35"/>
          <p:cNvSpPr>
            <a:spLocks/>
          </p:cNvSpPr>
          <p:nvPr/>
        </p:nvSpPr>
        <p:spPr bwMode="auto">
          <a:xfrm>
            <a:off x="3489161" y="2497484"/>
            <a:ext cx="248827"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07</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6" name="AutoShape 36"/>
          <p:cNvSpPr>
            <a:spLocks/>
          </p:cNvSpPr>
          <p:nvPr/>
        </p:nvSpPr>
        <p:spPr bwMode="auto">
          <a:xfrm>
            <a:off x="1223628" y="1497096"/>
            <a:ext cx="2386608"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将双绞线从布线底盒中拉出，剪至合适的长度。</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7" name="AutoShape 37"/>
          <p:cNvSpPr>
            <a:spLocks/>
          </p:cNvSpPr>
          <p:nvPr/>
        </p:nvSpPr>
        <p:spPr bwMode="auto">
          <a:xfrm>
            <a:off x="2429786" y="1319162"/>
            <a:ext cx="1181640"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剪线</a:t>
            </a:r>
            <a:endParaRPr lang="es-ES" altLang="zh-CN"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58" name="AutoShape 38"/>
          <p:cNvSpPr>
            <a:spLocks/>
          </p:cNvSpPr>
          <p:nvPr/>
        </p:nvSpPr>
        <p:spPr bwMode="auto">
          <a:xfrm>
            <a:off x="3690003" y="1314313"/>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59" name="AutoShape 39"/>
          <p:cNvSpPr>
            <a:spLocks/>
          </p:cNvSpPr>
          <p:nvPr/>
        </p:nvSpPr>
        <p:spPr bwMode="auto">
          <a:xfrm>
            <a:off x="5473104" y="1461092"/>
            <a:ext cx="2771304"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在距离双绞线末端约</a:t>
            </a:r>
            <a:r>
              <a:rPr lang="en-US" altLang="zh-CN" sz="900" b="0" dirty="0">
                <a:solidFill>
                  <a:schemeClr val="tx1">
                    <a:lumMod val="50000"/>
                    <a:lumOff val="50000"/>
                  </a:schemeClr>
                </a:solidFill>
                <a:latin typeface="微软雅黑" panose="020B0503020204020204" pitchFamily="34" charset="-122"/>
                <a:ea typeface="微软雅黑" panose="020B0503020204020204" pitchFamily="34" charset="-122"/>
              </a:rPr>
              <a:t>3cm</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处，用剥线刀剥除其外皮。</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0" name="AutoShape 40"/>
          <p:cNvSpPr>
            <a:spLocks/>
          </p:cNvSpPr>
          <p:nvPr/>
        </p:nvSpPr>
        <p:spPr bwMode="auto">
          <a:xfrm>
            <a:off x="5474214" y="1287313"/>
            <a:ext cx="1214482" cy="15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zh-CN" altLang="en-US"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剥线</a:t>
            </a:r>
            <a:endParaRPr lang="es-ES" altLang="zh-CN"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1" name="AutoShape 41"/>
          <p:cNvSpPr>
            <a:spLocks/>
          </p:cNvSpPr>
          <p:nvPr/>
        </p:nvSpPr>
        <p:spPr bwMode="auto">
          <a:xfrm>
            <a:off x="5256076" y="1278309"/>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headEnd/>
            <a:tailEnd/>
          </a:ln>
          <a:effectLst/>
        </p:spPr>
        <p:txBody>
          <a:bodyPr lIns="0" tIns="0" rIns="0" bIns="0" anchor="ctr"/>
          <a:lstStyle/>
          <a:p>
            <a:pP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2" name="AutoShape 42"/>
          <p:cNvSpPr>
            <a:spLocks/>
          </p:cNvSpPr>
          <p:nvPr/>
        </p:nvSpPr>
        <p:spPr bwMode="auto">
          <a:xfrm>
            <a:off x="997171" y="3654635"/>
            <a:ext cx="2073005"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将模块的塑料防尘片沿缺口插入模块，并牢牢固定于信息模块上，模块端接完成</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3" name="AutoShape 43"/>
          <p:cNvSpPr>
            <a:spLocks/>
          </p:cNvSpPr>
          <p:nvPr/>
        </p:nvSpPr>
        <p:spPr bwMode="auto">
          <a:xfrm>
            <a:off x="1890876" y="3476699"/>
            <a:ext cx="1184061"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完成</a:t>
            </a:r>
            <a:endParaRPr lang="es-ES" altLang="zh-CN"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4" name="AutoShape 44"/>
          <p:cNvSpPr>
            <a:spLocks/>
          </p:cNvSpPr>
          <p:nvPr/>
        </p:nvSpPr>
        <p:spPr bwMode="auto">
          <a:xfrm>
            <a:off x="3149943" y="3471850"/>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5" name="AutoShape 45"/>
          <p:cNvSpPr>
            <a:spLocks/>
          </p:cNvSpPr>
          <p:nvPr/>
        </p:nvSpPr>
        <p:spPr bwMode="auto">
          <a:xfrm>
            <a:off x="6049957" y="3754525"/>
            <a:ext cx="2128782" cy="5094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分开网线中的</a:t>
            </a:r>
            <a:r>
              <a:rPr lang="en-US" altLang="zh-CN" sz="900" b="0"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对线对，但线对之间不要拆开，按照信息模块上所指示的线序，稍稍用力将导线一一置入相应的线槽内。</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6" name="AutoShape 46"/>
          <p:cNvSpPr>
            <a:spLocks/>
          </p:cNvSpPr>
          <p:nvPr/>
        </p:nvSpPr>
        <p:spPr bwMode="auto">
          <a:xfrm>
            <a:off x="6050277" y="3580747"/>
            <a:ext cx="1214482" cy="15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zh-CN" altLang="en-US"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插线</a:t>
            </a:r>
            <a:endParaRPr lang="es-ES" altLang="zh-CN"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7" name="AutoShape 47"/>
          <p:cNvSpPr>
            <a:spLocks/>
          </p:cNvSpPr>
          <p:nvPr/>
        </p:nvSpPr>
        <p:spPr bwMode="auto">
          <a:xfrm>
            <a:off x="5832140" y="3571741"/>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headEnd/>
            <a:tailEnd/>
          </a:ln>
          <a:effectLst/>
        </p:spPr>
        <p:txBody>
          <a:bodyPr lIns="0" tIns="0" rIns="0" bIns="0" anchor="ctr"/>
          <a:lstStyle/>
          <a:p>
            <a:pP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68" name="AutoShape 48"/>
          <p:cNvSpPr>
            <a:spLocks/>
          </p:cNvSpPr>
          <p:nvPr/>
        </p:nvSpPr>
        <p:spPr bwMode="auto">
          <a:xfrm>
            <a:off x="1207977" y="4521432"/>
            <a:ext cx="6420396"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线对全部放入相对应的槽位后，再仔细检查一遍线的顺序是否正确。确定无误后，将打线钳的刀口（有刀的一侧朝外）对准信息模块上的线槽和导线，垂直向下用力。听到“喀”的一声，即表明导线被压入线槽内，同时模块外侧多余的导线会被剪断，如果发现没有断线成功，可以用斜口钳剪掉多余的线头。重复这一操作，可将</a:t>
            </a:r>
            <a:r>
              <a:rPr lang="en-US" altLang="zh-CN" sz="900" b="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条芯线一一打入相应颜色的线槽中。</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69" name="AutoShape 49"/>
          <p:cNvSpPr>
            <a:spLocks/>
          </p:cNvSpPr>
          <p:nvPr/>
        </p:nvSpPr>
        <p:spPr bwMode="auto">
          <a:xfrm>
            <a:off x="3491880" y="4251451"/>
            <a:ext cx="1180186"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压线</a:t>
            </a:r>
            <a:endParaRPr lang="es-ES" altLang="zh-CN"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0" name="AutoShape 50"/>
          <p:cNvSpPr>
            <a:spLocks/>
          </p:cNvSpPr>
          <p:nvPr/>
        </p:nvSpPr>
        <p:spPr bwMode="auto">
          <a:xfrm>
            <a:off x="4751835" y="4246007"/>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771" name="AutoShape 51"/>
          <p:cNvSpPr>
            <a:spLocks/>
          </p:cNvSpPr>
          <p:nvPr/>
        </p:nvSpPr>
        <p:spPr bwMode="auto">
          <a:xfrm>
            <a:off x="6212929" y="2469204"/>
            <a:ext cx="2031479"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a:solidFill>
                  <a:schemeClr val="tx1">
                    <a:lumMod val="50000"/>
                    <a:lumOff val="50000"/>
                  </a:schemeClr>
                </a:solidFill>
                <a:latin typeface="微软雅黑" panose="020B0503020204020204" pitchFamily="34" charset="-122"/>
                <a:ea typeface="微软雅黑" panose="020B0503020204020204" pitchFamily="34" charset="-122"/>
              </a:rPr>
              <a:t>将信息模块的</a:t>
            </a:r>
            <a:r>
              <a:rPr lang="en-US" altLang="zh-CN" sz="900" b="0">
                <a:solidFill>
                  <a:schemeClr val="tx1">
                    <a:lumMod val="50000"/>
                    <a:lumOff val="50000"/>
                  </a:schemeClr>
                </a:solidFill>
                <a:latin typeface="微软雅黑" panose="020B0503020204020204" pitchFamily="34" charset="-122"/>
                <a:ea typeface="微软雅黑" panose="020B0503020204020204" pitchFamily="34" charset="-122"/>
              </a:rPr>
              <a:t>RJ-45</a:t>
            </a:r>
            <a:r>
              <a:rPr lang="zh-CN" altLang="en-US" sz="900" b="0">
                <a:solidFill>
                  <a:schemeClr val="tx1">
                    <a:lumMod val="50000"/>
                    <a:lumOff val="50000"/>
                  </a:schemeClr>
                </a:solidFill>
                <a:latin typeface="微软雅黑" panose="020B0503020204020204" pitchFamily="34" charset="-122"/>
                <a:ea typeface="微软雅黑" panose="020B0503020204020204" pitchFamily="34" charset="-122"/>
              </a:rPr>
              <a:t>接口向下，置于桌面、墙面等较硬的平面上。</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2" name="AutoShape 52"/>
          <p:cNvSpPr>
            <a:spLocks/>
          </p:cNvSpPr>
          <p:nvPr/>
        </p:nvSpPr>
        <p:spPr bwMode="auto">
          <a:xfrm>
            <a:off x="6213248" y="2296020"/>
            <a:ext cx="1415125" cy="15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zh-CN" altLang="en-US"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准备</a:t>
            </a:r>
            <a:endParaRPr lang="es-ES" altLang="zh-CN"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73" name="AutoShape 53"/>
          <p:cNvSpPr>
            <a:spLocks/>
          </p:cNvSpPr>
          <p:nvPr/>
        </p:nvSpPr>
        <p:spPr bwMode="auto">
          <a:xfrm>
            <a:off x="5995112" y="2286420"/>
            <a:ext cx="18866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headEnd/>
            <a:tailEnd/>
          </a:ln>
          <a:effectLst/>
        </p:spPr>
        <p:txBody>
          <a:bodyPr lIns="0" tIns="0" rIns="0" bIns="0" anchor="ctr"/>
          <a:lstStyle/>
          <a:p>
            <a:pP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5" name="AutoShape 48">
            <a:extLst>
              <a:ext uri="{FF2B5EF4-FFF2-40B4-BE49-F238E27FC236}">
                <a16:creationId xmlns:a16="http://schemas.microsoft.com/office/drawing/2014/main" id="{19CB0431-7A20-4429-871B-4DA2AFBBC7F0}"/>
              </a:ext>
            </a:extLst>
          </p:cNvPr>
          <p:cNvSpPr>
            <a:spLocks/>
          </p:cNvSpPr>
          <p:nvPr/>
        </p:nvSpPr>
        <p:spPr bwMode="auto">
          <a:xfrm>
            <a:off x="601127" y="2505208"/>
            <a:ext cx="2073005"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将信息模块插入信息面板中相应的插槽内，再用螺丝钉将面板牢牢地固定在信息插座的底盒上即可完成信息插座的端接。</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49">
            <a:extLst>
              <a:ext uri="{FF2B5EF4-FFF2-40B4-BE49-F238E27FC236}">
                <a16:creationId xmlns:a16="http://schemas.microsoft.com/office/drawing/2014/main" id="{A31939FC-3492-4856-B9EB-B4E3C40240F6}"/>
              </a:ext>
            </a:extLst>
          </p:cNvPr>
          <p:cNvSpPr>
            <a:spLocks/>
          </p:cNvSpPr>
          <p:nvPr/>
        </p:nvSpPr>
        <p:spPr bwMode="auto">
          <a:xfrm>
            <a:off x="1493944" y="2327868"/>
            <a:ext cx="1180186"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固定</a:t>
            </a:r>
            <a:endParaRPr lang="es-ES" altLang="zh-CN" sz="1200" b="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50">
            <a:extLst>
              <a:ext uri="{FF2B5EF4-FFF2-40B4-BE49-F238E27FC236}">
                <a16:creationId xmlns:a16="http://schemas.microsoft.com/office/drawing/2014/main" id="{4D97EB9D-D301-4DA2-BD05-800FE9190C70}"/>
              </a:ext>
            </a:extLst>
          </p:cNvPr>
          <p:cNvSpPr>
            <a:spLocks/>
          </p:cNvSpPr>
          <p:nvPr/>
        </p:nvSpPr>
        <p:spPr bwMode="auto">
          <a:xfrm>
            <a:off x="2753899" y="2322424"/>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33584508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 presetClass="entr" presetSubtype="8" fill="hold" grpId="0" nodeType="afterEffect">
                                  <p:stCondLst>
                                    <p:cond delay="100"/>
                                  </p:stCondLst>
                                  <p:childTnLst>
                                    <p:set>
                                      <p:cBhvr>
                                        <p:cTn id="11" dur="1" fill="hold">
                                          <p:stCondLst>
                                            <p:cond delay="0"/>
                                          </p:stCondLst>
                                        </p:cTn>
                                        <p:tgtEl>
                                          <p:spTgt spid="30757"/>
                                        </p:tgtEl>
                                        <p:attrNameLst>
                                          <p:attrName>style.visibility</p:attrName>
                                        </p:attrNameLst>
                                      </p:cBhvr>
                                      <p:to>
                                        <p:strVal val="visible"/>
                                      </p:to>
                                    </p:set>
                                    <p:anim calcmode="lin" valueType="num">
                                      <p:cBhvr additive="base">
                                        <p:cTn id="12" dur="500" fill="hold"/>
                                        <p:tgtEl>
                                          <p:spTgt spid="30757"/>
                                        </p:tgtEl>
                                        <p:attrNameLst>
                                          <p:attrName>ppt_x</p:attrName>
                                        </p:attrNameLst>
                                      </p:cBhvr>
                                      <p:tavLst>
                                        <p:tav tm="0">
                                          <p:val>
                                            <p:strVal val="0-#ppt_w/2"/>
                                          </p:val>
                                        </p:tav>
                                        <p:tav tm="100000">
                                          <p:val>
                                            <p:strVal val="#ppt_x"/>
                                          </p:val>
                                        </p:tav>
                                      </p:tavLst>
                                    </p:anim>
                                    <p:anim calcmode="lin" valueType="num">
                                      <p:cBhvr additive="base">
                                        <p:cTn id="13" dur="500" fill="hold"/>
                                        <p:tgtEl>
                                          <p:spTgt spid="3075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100"/>
                            </p:stCondLst>
                            <p:childTnLst>
                              <p:par>
                                <p:cTn id="15" presetID="2" presetClass="entr" presetSubtype="8" fill="hold" grpId="0" nodeType="afterEffect">
                                  <p:stCondLst>
                                    <p:cond delay="100"/>
                                  </p:stCondLst>
                                  <p:childTnLst>
                                    <p:set>
                                      <p:cBhvr>
                                        <p:cTn id="16" dur="1" fill="hold">
                                          <p:stCondLst>
                                            <p:cond delay="0"/>
                                          </p:stCondLst>
                                        </p:cTn>
                                        <p:tgtEl>
                                          <p:spTgt spid="30756"/>
                                        </p:tgtEl>
                                        <p:attrNameLst>
                                          <p:attrName>style.visibility</p:attrName>
                                        </p:attrNameLst>
                                      </p:cBhvr>
                                      <p:to>
                                        <p:strVal val="visible"/>
                                      </p:to>
                                    </p:set>
                                    <p:anim calcmode="lin" valueType="num">
                                      <p:cBhvr additive="base">
                                        <p:cTn id="17" dur="500" fill="hold"/>
                                        <p:tgtEl>
                                          <p:spTgt spid="30756"/>
                                        </p:tgtEl>
                                        <p:attrNameLst>
                                          <p:attrName>ppt_x</p:attrName>
                                        </p:attrNameLst>
                                      </p:cBhvr>
                                      <p:tavLst>
                                        <p:tav tm="0">
                                          <p:val>
                                            <p:strVal val="0-#ppt_w/2"/>
                                          </p:val>
                                        </p:tav>
                                        <p:tav tm="100000">
                                          <p:val>
                                            <p:strVal val="#ppt_x"/>
                                          </p:val>
                                        </p:tav>
                                      </p:tavLst>
                                    </p:anim>
                                    <p:anim calcmode="lin" valueType="num">
                                      <p:cBhvr additive="base">
                                        <p:cTn id="18" dur="500" fill="hold"/>
                                        <p:tgtEl>
                                          <p:spTgt spid="3075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700"/>
                            </p:stCondLst>
                            <p:childTnLst>
                              <p:par>
                                <p:cTn id="20" presetID="9" presetClass="entr" presetSubtype="0" fill="hold" nodeType="afterEffect">
                                  <p:stCondLst>
                                    <p:cond delay="100"/>
                                  </p:stCondLst>
                                  <p:childTnLst>
                                    <p:set>
                                      <p:cBhvr>
                                        <p:cTn id="21" dur="1" fill="hold">
                                          <p:stCondLst>
                                            <p:cond delay="0"/>
                                          </p:stCondLst>
                                        </p:cTn>
                                        <p:tgtEl>
                                          <p:spTgt spid="30758"/>
                                        </p:tgtEl>
                                        <p:attrNameLst>
                                          <p:attrName>style.visibility</p:attrName>
                                        </p:attrNameLst>
                                      </p:cBhvr>
                                      <p:to>
                                        <p:strVal val="visible"/>
                                      </p:to>
                                    </p:set>
                                    <p:animEffect transition="in" filter="dissolve">
                                      <p:cBhvr>
                                        <p:cTn id="22" dur="500"/>
                                        <p:tgtEl>
                                          <p:spTgt spid="30758"/>
                                        </p:tgtEl>
                                      </p:cBhvr>
                                    </p:animEffect>
                                  </p:childTnLst>
                                </p:cTn>
                              </p:par>
                            </p:childTnLst>
                          </p:cTn>
                        </p:par>
                        <p:par>
                          <p:cTn id="23" fill="hold" nodeType="afterGroup">
                            <p:stCondLst>
                              <p:cond delay="2300"/>
                            </p:stCondLst>
                            <p:childTnLst>
                              <p:par>
                                <p:cTn id="24" presetID="2" presetClass="entr" presetSubtype="2" fill="hold" grpId="0" nodeType="afterEffect">
                                  <p:stCondLst>
                                    <p:cond delay="100"/>
                                  </p:stCondLst>
                                  <p:childTnLst>
                                    <p:set>
                                      <p:cBhvr>
                                        <p:cTn id="25" dur="1" fill="hold">
                                          <p:stCondLst>
                                            <p:cond delay="0"/>
                                          </p:stCondLst>
                                        </p:cTn>
                                        <p:tgtEl>
                                          <p:spTgt spid="30760"/>
                                        </p:tgtEl>
                                        <p:attrNameLst>
                                          <p:attrName>style.visibility</p:attrName>
                                        </p:attrNameLst>
                                      </p:cBhvr>
                                      <p:to>
                                        <p:strVal val="visible"/>
                                      </p:to>
                                    </p:set>
                                    <p:anim calcmode="lin" valueType="num">
                                      <p:cBhvr additive="base">
                                        <p:cTn id="26" dur="500" fill="hold"/>
                                        <p:tgtEl>
                                          <p:spTgt spid="30760"/>
                                        </p:tgtEl>
                                        <p:attrNameLst>
                                          <p:attrName>ppt_x</p:attrName>
                                        </p:attrNameLst>
                                      </p:cBhvr>
                                      <p:tavLst>
                                        <p:tav tm="0">
                                          <p:val>
                                            <p:strVal val="1+#ppt_w/2"/>
                                          </p:val>
                                        </p:tav>
                                        <p:tav tm="100000">
                                          <p:val>
                                            <p:strVal val="#ppt_x"/>
                                          </p:val>
                                        </p:tav>
                                      </p:tavLst>
                                    </p:anim>
                                    <p:anim calcmode="lin" valueType="num">
                                      <p:cBhvr additive="base">
                                        <p:cTn id="27" dur="500" fill="hold"/>
                                        <p:tgtEl>
                                          <p:spTgt spid="30760"/>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900"/>
                            </p:stCondLst>
                            <p:childTnLst>
                              <p:par>
                                <p:cTn id="29" presetID="2" presetClass="entr" presetSubtype="2" fill="hold" grpId="0" nodeType="afterEffect">
                                  <p:stCondLst>
                                    <p:cond delay="100"/>
                                  </p:stCondLst>
                                  <p:childTnLst>
                                    <p:set>
                                      <p:cBhvr>
                                        <p:cTn id="30" dur="1" fill="hold">
                                          <p:stCondLst>
                                            <p:cond delay="0"/>
                                          </p:stCondLst>
                                        </p:cTn>
                                        <p:tgtEl>
                                          <p:spTgt spid="30759"/>
                                        </p:tgtEl>
                                        <p:attrNameLst>
                                          <p:attrName>style.visibility</p:attrName>
                                        </p:attrNameLst>
                                      </p:cBhvr>
                                      <p:to>
                                        <p:strVal val="visible"/>
                                      </p:to>
                                    </p:set>
                                    <p:anim calcmode="lin" valueType="num">
                                      <p:cBhvr additive="base">
                                        <p:cTn id="31" dur="500" fill="hold"/>
                                        <p:tgtEl>
                                          <p:spTgt spid="30759"/>
                                        </p:tgtEl>
                                        <p:attrNameLst>
                                          <p:attrName>ppt_x</p:attrName>
                                        </p:attrNameLst>
                                      </p:cBhvr>
                                      <p:tavLst>
                                        <p:tav tm="0">
                                          <p:val>
                                            <p:strVal val="1+#ppt_w/2"/>
                                          </p:val>
                                        </p:tav>
                                        <p:tav tm="100000">
                                          <p:val>
                                            <p:strVal val="#ppt_x"/>
                                          </p:val>
                                        </p:tav>
                                      </p:tavLst>
                                    </p:anim>
                                    <p:anim calcmode="lin" valueType="num">
                                      <p:cBhvr additive="base">
                                        <p:cTn id="32" dur="500" fill="hold"/>
                                        <p:tgtEl>
                                          <p:spTgt spid="30759"/>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3500"/>
                            </p:stCondLst>
                            <p:childTnLst>
                              <p:par>
                                <p:cTn id="34" presetID="9" presetClass="entr" presetSubtype="0" fill="hold" nodeType="afterEffect">
                                  <p:stCondLst>
                                    <p:cond delay="100"/>
                                  </p:stCondLst>
                                  <p:childTnLst>
                                    <p:set>
                                      <p:cBhvr>
                                        <p:cTn id="35" dur="1" fill="hold">
                                          <p:stCondLst>
                                            <p:cond delay="0"/>
                                          </p:stCondLst>
                                        </p:cTn>
                                        <p:tgtEl>
                                          <p:spTgt spid="30761"/>
                                        </p:tgtEl>
                                        <p:attrNameLst>
                                          <p:attrName>style.visibility</p:attrName>
                                        </p:attrNameLst>
                                      </p:cBhvr>
                                      <p:to>
                                        <p:strVal val="visible"/>
                                      </p:to>
                                    </p:set>
                                    <p:animEffect transition="in" filter="dissolve">
                                      <p:cBhvr>
                                        <p:cTn id="36" dur="500"/>
                                        <p:tgtEl>
                                          <p:spTgt spid="30761"/>
                                        </p:tgtEl>
                                      </p:cBhvr>
                                    </p:animEffect>
                                  </p:childTnLst>
                                </p:cTn>
                              </p:par>
                            </p:childTnLst>
                          </p:cTn>
                        </p:par>
                        <p:par>
                          <p:cTn id="37" fill="hold">
                            <p:stCondLst>
                              <p:cond delay="4100"/>
                            </p:stCondLst>
                            <p:childTnLst>
                              <p:par>
                                <p:cTn id="38" presetID="2" presetClass="entr" presetSubtype="2" fill="hold" grpId="0" nodeType="afterEffect">
                                  <p:stCondLst>
                                    <p:cond delay="0"/>
                                  </p:stCondLst>
                                  <p:childTnLst>
                                    <p:set>
                                      <p:cBhvr>
                                        <p:cTn id="39" dur="1" fill="hold">
                                          <p:stCondLst>
                                            <p:cond delay="0"/>
                                          </p:stCondLst>
                                        </p:cTn>
                                        <p:tgtEl>
                                          <p:spTgt spid="30772"/>
                                        </p:tgtEl>
                                        <p:attrNameLst>
                                          <p:attrName>style.visibility</p:attrName>
                                        </p:attrNameLst>
                                      </p:cBhvr>
                                      <p:to>
                                        <p:strVal val="visible"/>
                                      </p:to>
                                    </p:set>
                                    <p:anim calcmode="lin" valueType="num">
                                      <p:cBhvr additive="base">
                                        <p:cTn id="40" dur="500" fill="hold"/>
                                        <p:tgtEl>
                                          <p:spTgt spid="30772"/>
                                        </p:tgtEl>
                                        <p:attrNameLst>
                                          <p:attrName>ppt_x</p:attrName>
                                        </p:attrNameLst>
                                      </p:cBhvr>
                                      <p:tavLst>
                                        <p:tav tm="0">
                                          <p:val>
                                            <p:strVal val="1+#ppt_w/2"/>
                                          </p:val>
                                        </p:tav>
                                        <p:tav tm="100000">
                                          <p:val>
                                            <p:strVal val="#ppt_x"/>
                                          </p:val>
                                        </p:tav>
                                      </p:tavLst>
                                    </p:anim>
                                    <p:anim calcmode="lin" valueType="num">
                                      <p:cBhvr additive="base">
                                        <p:cTn id="41" dur="500" fill="hold"/>
                                        <p:tgtEl>
                                          <p:spTgt spid="30772"/>
                                        </p:tgtEl>
                                        <p:attrNameLst>
                                          <p:attrName>ppt_y</p:attrName>
                                        </p:attrNameLst>
                                      </p:cBhvr>
                                      <p:tavLst>
                                        <p:tav tm="0">
                                          <p:val>
                                            <p:strVal val="#ppt_y"/>
                                          </p:val>
                                        </p:tav>
                                        <p:tav tm="100000">
                                          <p:val>
                                            <p:strVal val="#ppt_y"/>
                                          </p:val>
                                        </p:tav>
                                      </p:tavLst>
                                    </p:anim>
                                  </p:childTnLst>
                                </p:cTn>
                              </p:par>
                            </p:childTnLst>
                          </p:cTn>
                        </p:par>
                        <p:par>
                          <p:cTn id="42" fill="hold">
                            <p:stCondLst>
                              <p:cond delay="4600"/>
                            </p:stCondLst>
                            <p:childTnLst>
                              <p:par>
                                <p:cTn id="43" presetID="2" presetClass="entr" presetSubtype="2" fill="hold" grpId="0" nodeType="afterEffect">
                                  <p:stCondLst>
                                    <p:cond delay="0"/>
                                  </p:stCondLst>
                                  <p:childTnLst>
                                    <p:set>
                                      <p:cBhvr>
                                        <p:cTn id="44" dur="1" fill="hold">
                                          <p:stCondLst>
                                            <p:cond delay="0"/>
                                          </p:stCondLst>
                                        </p:cTn>
                                        <p:tgtEl>
                                          <p:spTgt spid="30771"/>
                                        </p:tgtEl>
                                        <p:attrNameLst>
                                          <p:attrName>style.visibility</p:attrName>
                                        </p:attrNameLst>
                                      </p:cBhvr>
                                      <p:to>
                                        <p:strVal val="visible"/>
                                      </p:to>
                                    </p:set>
                                    <p:anim calcmode="lin" valueType="num">
                                      <p:cBhvr additive="base">
                                        <p:cTn id="45" dur="500" fill="hold"/>
                                        <p:tgtEl>
                                          <p:spTgt spid="30771"/>
                                        </p:tgtEl>
                                        <p:attrNameLst>
                                          <p:attrName>ppt_x</p:attrName>
                                        </p:attrNameLst>
                                      </p:cBhvr>
                                      <p:tavLst>
                                        <p:tav tm="0">
                                          <p:val>
                                            <p:strVal val="1+#ppt_w/2"/>
                                          </p:val>
                                        </p:tav>
                                        <p:tav tm="100000">
                                          <p:val>
                                            <p:strVal val="#ppt_x"/>
                                          </p:val>
                                        </p:tav>
                                      </p:tavLst>
                                    </p:anim>
                                    <p:anim calcmode="lin" valueType="num">
                                      <p:cBhvr additive="base">
                                        <p:cTn id="46" dur="500" fill="hold"/>
                                        <p:tgtEl>
                                          <p:spTgt spid="30771"/>
                                        </p:tgtEl>
                                        <p:attrNameLst>
                                          <p:attrName>ppt_y</p:attrName>
                                        </p:attrNameLst>
                                      </p:cBhvr>
                                      <p:tavLst>
                                        <p:tav tm="0">
                                          <p:val>
                                            <p:strVal val="#ppt_y"/>
                                          </p:val>
                                        </p:tav>
                                        <p:tav tm="100000">
                                          <p:val>
                                            <p:strVal val="#ppt_y"/>
                                          </p:val>
                                        </p:tav>
                                      </p:tavLst>
                                    </p:anim>
                                  </p:childTnLst>
                                </p:cTn>
                              </p:par>
                            </p:childTnLst>
                          </p:cTn>
                        </p:par>
                        <p:par>
                          <p:cTn id="47" fill="hold">
                            <p:stCondLst>
                              <p:cond delay="5100"/>
                            </p:stCondLst>
                            <p:childTnLst>
                              <p:par>
                                <p:cTn id="48" presetID="9" presetClass="entr" presetSubtype="0" fill="hold" nodeType="afterEffect">
                                  <p:stCondLst>
                                    <p:cond delay="0"/>
                                  </p:stCondLst>
                                  <p:childTnLst>
                                    <p:set>
                                      <p:cBhvr>
                                        <p:cTn id="49" dur="1" fill="hold">
                                          <p:stCondLst>
                                            <p:cond delay="0"/>
                                          </p:stCondLst>
                                        </p:cTn>
                                        <p:tgtEl>
                                          <p:spTgt spid="30773"/>
                                        </p:tgtEl>
                                        <p:attrNameLst>
                                          <p:attrName>style.visibility</p:attrName>
                                        </p:attrNameLst>
                                      </p:cBhvr>
                                      <p:to>
                                        <p:strVal val="visible"/>
                                      </p:to>
                                    </p:set>
                                    <p:animEffect transition="in" filter="dissolve">
                                      <p:cBhvr>
                                        <p:cTn id="50" dur="500"/>
                                        <p:tgtEl>
                                          <p:spTgt spid="30773"/>
                                        </p:tgtEl>
                                      </p:cBhvr>
                                    </p:animEffect>
                                  </p:childTnLst>
                                </p:cTn>
                              </p:par>
                            </p:childTnLst>
                          </p:cTn>
                        </p:par>
                        <p:par>
                          <p:cTn id="51" fill="hold" nodeType="afterGroup">
                            <p:stCondLst>
                              <p:cond delay="7400"/>
                            </p:stCondLst>
                            <p:childTnLst>
                              <p:par>
                                <p:cTn id="52" presetID="2" presetClass="entr" presetSubtype="2" fill="hold" grpId="0" nodeType="afterEffect">
                                  <p:stCondLst>
                                    <p:cond delay="100"/>
                                  </p:stCondLst>
                                  <p:childTnLst>
                                    <p:set>
                                      <p:cBhvr>
                                        <p:cTn id="53" dur="1" fill="hold">
                                          <p:stCondLst>
                                            <p:cond delay="0"/>
                                          </p:stCondLst>
                                        </p:cTn>
                                        <p:tgtEl>
                                          <p:spTgt spid="30766"/>
                                        </p:tgtEl>
                                        <p:attrNameLst>
                                          <p:attrName>style.visibility</p:attrName>
                                        </p:attrNameLst>
                                      </p:cBhvr>
                                      <p:to>
                                        <p:strVal val="visible"/>
                                      </p:to>
                                    </p:set>
                                    <p:anim calcmode="lin" valueType="num">
                                      <p:cBhvr additive="base">
                                        <p:cTn id="54" dur="500" fill="hold"/>
                                        <p:tgtEl>
                                          <p:spTgt spid="30766"/>
                                        </p:tgtEl>
                                        <p:attrNameLst>
                                          <p:attrName>ppt_x</p:attrName>
                                        </p:attrNameLst>
                                      </p:cBhvr>
                                      <p:tavLst>
                                        <p:tav tm="0">
                                          <p:val>
                                            <p:strVal val="1+#ppt_w/2"/>
                                          </p:val>
                                        </p:tav>
                                        <p:tav tm="100000">
                                          <p:val>
                                            <p:strVal val="#ppt_x"/>
                                          </p:val>
                                        </p:tav>
                                      </p:tavLst>
                                    </p:anim>
                                    <p:anim calcmode="lin" valueType="num">
                                      <p:cBhvr additive="base">
                                        <p:cTn id="55" dur="500" fill="hold"/>
                                        <p:tgtEl>
                                          <p:spTgt spid="30766"/>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8000"/>
                            </p:stCondLst>
                            <p:childTnLst>
                              <p:par>
                                <p:cTn id="57" presetID="2" presetClass="entr" presetSubtype="2" fill="hold" grpId="0" nodeType="afterEffect">
                                  <p:stCondLst>
                                    <p:cond delay="100"/>
                                  </p:stCondLst>
                                  <p:childTnLst>
                                    <p:set>
                                      <p:cBhvr>
                                        <p:cTn id="58" dur="1" fill="hold">
                                          <p:stCondLst>
                                            <p:cond delay="0"/>
                                          </p:stCondLst>
                                        </p:cTn>
                                        <p:tgtEl>
                                          <p:spTgt spid="30765"/>
                                        </p:tgtEl>
                                        <p:attrNameLst>
                                          <p:attrName>style.visibility</p:attrName>
                                        </p:attrNameLst>
                                      </p:cBhvr>
                                      <p:to>
                                        <p:strVal val="visible"/>
                                      </p:to>
                                    </p:set>
                                    <p:anim calcmode="lin" valueType="num">
                                      <p:cBhvr additive="base">
                                        <p:cTn id="59" dur="500" fill="hold"/>
                                        <p:tgtEl>
                                          <p:spTgt spid="30765"/>
                                        </p:tgtEl>
                                        <p:attrNameLst>
                                          <p:attrName>ppt_x</p:attrName>
                                        </p:attrNameLst>
                                      </p:cBhvr>
                                      <p:tavLst>
                                        <p:tav tm="0">
                                          <p:val>
                                            <p:strVal val="1+#ppt_w/2"/>
                                          </p:val>
                                        </p:tav>
                                        <p:tav tm="100000">
                                          <p:val>
                                            <p:strVal val="#ppt_x"/>
                                          </p:val>
                                        </p:tav>
                                      </p:tavLst>
                                    </p:anim>
                                    <p:anim calcmode="lin" valueType="num">
                                      <p:cBhvr additive="base">
                                        <p:cTn id="60" dur="500" fill="hold"/>
                                        <p:tgtEl>
                                          <p:spTgt spid="30765"/>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8600"/>
                            </p:stCondLst>
                            <p:childTnLst>
                              <p:par>
                                <p:cTn id="62" presetID="9" presetClass="entr" presetSubtype="0" fill="hold" nodeType="afterEffect">
                                  <p:stCondLst>
                                    <p:cond delay="100"/>
                                  </p:stCondLst>
                                  <p:childTnLst>
                                    <p:set>
                                      <p:cBhvr>
                                        <p:cTn id="63" dur="1" fill="hold">
                                          <p:stCondLst>
                                            <p:cond delay="0"/>
                                          </p:stCondLst>
                                        </p:cTn>
                                        <p:tgtEl>
                                          <p:spTgt spid="30767"/>
                                        </p:tgtEl>
                                        <p:attrNameLst>
                                          <p:attrName>style.visibility</p:attrName>
                                        </p:attrNameLst>
                                      </p:cBhvr>
                                      <p:to>
                                        <p:strVal val="visible"/>
                                      </p:to>
                                    </p:set>
                                    <p:animEffect transition="in" filter="dissolve">
                                      <p:cBhvr>
                                        <p:cTn id="64" dur="500"/>
                                        <p:tgtEl>
                                          <p:spTgt spid="30767"/>
                                        </p:tgtEl>
                                      </p:cBhvr>
                                    </p:animEffect>
                                  </p:childTnLst>
                                </p:cTn>
                              </p:par>
                            </p:childTnLst>
                          </p:cTn>
                        </p:par>
                        <p:par>
                          <p:cTn id="65" fill="hold" nodeType="afterGroup">
                            <p:stCondLst>
                              <p:cond delay="9200"/>
                            </p:stCondLst>
                            <p:childTnLst>
                              <p:par>
                                <p:cTn id="66" presetID="2" presetClass="entr" presetSubtype="8" fill="hold" grpId="0" nodeType="afterEffect">
                                  <p:stCondLst>
                                    <p:cond delay="100"/>
                                  </p:stCondLst>
                                  <p:childTnLst>
                                    <p:set>
                                      <p:cBhvr>
                                        <p:cTn id="67" dur="1" fill="hold">
                                          <p:stCondLst>
                                            <p:cond delay="0"/>
                                          </p:stCondLst>
                                        </p:cTn>
                                        <p:tgtEl>
                                          <p:spTgt spid="30769"/>
                                        </p:tgtEl>
                                        <p:attrNameLst>
                                          <p:attrName>style.visibility</p:attrName>
                                        </p:attrNameLst>
                                      </p:cBhvr>
                                      <p:to>
                                        <p:strVal val="visible"/>
                                      </p:to>
                                    </p:set>
                                    <p:anim calcmode="lin" valueType="num">
                                      <p:cBhvr additive="base">
                                        <p:cTn id="68" dur="500" fill="hold"/>
                                        <p:tgtEl>
                                          <p:spTgt spid="30769"/>
                                        </p:tgtEl>
                                        <p:attrNameLst>
                                          <p:attrName>ppt_x</p:attrName>
                                        </p:attrNameLst>
                                      </p:cBhvr>
                                      <p:tavLst>
                                        <p:tav tm="0">
                                          <p:val>
                                            <p:strVal val="0-#ppt_w/2"/>
                                          </p:val>
                                        </p:tav>
                                        <p:tav tm="100000">
                                          <p:val>
                                            <p:strVal val="#ppt_x"/>
                                          </p:val>
                                        </p:tav>
                                      </p:tavLst>
                                    </p:anim>
                                    <p:anim calcmode="lin" valueType="num">
                                      <p:cBhvr additive="base">
                                        <p:cTn id="69" dur="500" fill="hold"/>
                                        <p:tgtEl>
                                          <p:spTgt spid="30769"/>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9800"/>
                            </p:stCondLst>
                            <p:childTnLst>
                              <p:par>
                                <p:cTn id="71" presetID="2" presetClass="entr" presetSubtype="8" fill="hold" grpId="0" nodeType="afterEffect">
                                  <p:stCondLst>
                                    <p:cond delay="100"/>
                                  </p:stCondLst>
                                  <p:childTnLst>
                                    <p:set>
                                      <p:cBhvr>
                                        <p:cTn id="72" dur="1" fill="hold">
                                          <p:stCondLst>
                                            <p:cond delay="0"/>
                                          </p:stCondLst>
                                        </p:cTn>
                                        <p:tgtEl>
                                          <p:spTgt spid="30768"/>
                                        </p:tgtEl>
                                        <p:attrNameLst>
                                          <p:attrName>style.visibility</p:attrName>
                                        </p:attrNameLst>
                                      </p:cBhvr>
                                      <p:to>
                                        <p:strVal val="visible"/>
                                      </p:to>
                                    </p:set>
                                    <p:anim calcmode="lin" valueType="num">
                                      <p:cBhvr additive="base">
                                        <p:cTn id="73" dur="500" fill="hold"/>
                                        <p:tgtEl>
                                          <p:spTgt spid="30768"/>
                                        </p:tgtEl>
                                        <p:attrNameLst>
                                          <p:attrName>ppt_x</p:attrName>
                                        </p:attrNameLst>
                                      </p:cBhvr>
                                      <p:tavLst>
                                        <p:tav tm="0">
                                          <p:val>
                                            <p:strVal val="0-#ppt_w/2"/>
                                          </p:val>
                                        </p:tav>
                                        <p:tav tm="100000">
                                          <p:val>
                                            <p:strVal val="#ppt_x"/>
                                          </p:val>
                                        </p:tav>
                                      </p:tavLst>
                                    </p:anim>
                                    <p:anim calcmode="lin" valueType="num">
                                      <p:cBhvr additive="base">
                                        <p:cTn id="74" dur="500" fill="hold"/>
                                        <p:tgtEl>
                                          <p:spTgt spid="30768"/>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10400"/>
                            </p:stCondLst>
                            <p:childTnLst>
                              <p:par>
                                <p:cTn id="76" presetID="9" presetClass="entr" presetSubtype="0" fill="hold" nodeType="afterEffect">
                                  <p:stCondLst>
                                    <p:cond delay="100"/>
                                  </p:stCondLst>
                                  <p:childTnLst>
                                    <p:set>
                                      <p:cBhvr>
                                        <p:cTn id="77" dur="1" fill="hold">
                                          <p:stCondLst>
                                            <p:cond delay="0"/>
                                          </p:stCondLst>
                                        </p:cTn>
                                        <p:tgtEl>
                                          <p:spTgt spid="30770"/>
                                        </p:tgtEl>
                                        <p:attrNameLst>
                                          <p:attrName>style.visibility</p:attrName>
                                        </p:attrNameLst>
                                      </p:cBhvr>
                                      <p:to>
                                        <p:strVal val="visible"/>
                                      </p:to>
                                    </p:set>
                                    <p:animEffect transition="in" filter="dissolve">
                                      <p:cBhvr>
                                        <p:cTn id="78" dur="500"/>
                                        <p:tgtEl>
                                          <p:spTgt spid="30770"/>
                                        </p:tgtEl>
                                      </p:cBhvr>
                                    </p:animEffect>
                                  </p:childTnLst>
                                </p:cTn>
                              </p:par>
                            </p:childTnLst>
                          </p:cTn>
                        </p:par>
                        <p:par>
                          <p:cTn id="79" fill="hold">
                            <p:stCondLst>
                              <p:cond delay="11000"/>
                            </p:stCondLst>
                            <p:childTnLst>
                              <p:par>
                                <p:cTn id="80" presetID="2" presetClass="entr" presetSubtype="8" fill="hold" grpId="0" nodeType="afterEffect">
                                  <p:stCondLst>
                                    <p:cond delay="0"/>
                                  </p:stCondLst>
                                  <p:childTnLst>
                                    <p:set>
                                      <p:cBhvr>
                                        <p:cTn id="81" dur="1" fill="hold">
                                          <p:stCondLst>
                                            <p:cond delay="0"/>
                                          </p:stCondLst>
                                        </p:cTn>
                                        <p:tgtEl>
                                          <p:spTgt spid="30763"/>
                                        </p:tgtEl>
                                        <p:attrNameLst>
                                          <p:attrName>style.visibility</p:attrName>
                                        </p:attrNameLst>
                                      </p:cBhvr>
                                      <p:to>
                                        <p:strVal val="visible"/>
                                      </p:to>
                                    </p:set>
                                    <p:anim calcmode="lin" valueType="num">
                                      <p:cBhvr additive="base">
                                        <p:cTn id="82" dur="500" fill="hold"/>
                                        <p:tgtEl>
                                          <p:spTgt spid="30763"/>
                                        </p:tgtEl>
                                        <p:attrNameLst>
                                          <p:attrName>ppt_x</p:attrName>
                                        </p:attrNameLst>
                                      </p:cBhvr>
                                      <p:tavLst>
                                        <p:tav tm="0">
                                          <p:val>
                                            <p:strVal val="0-#ppt_w/2"/>
                                          </p:val>
                                        </p:tav>
                                        <p:tav tm="100000">
                                          <p:val>
                                            <p:strVal val="#ppt_x"/>
                                          </p:val>
                                        </p:tav>
                                      </p:tavLst>
                                    </p:anim>
                                    <p:anim calcmode="lin" valueType="num">
                                      <p:cBhvr additive="base">
                                        <p:cTn id="83" dur="500" fill="hold"/>
                                        <p:tgtEl>
                                          <p:spTgt spid="30763"/>
                                        </p:tgtEl>
                                        <p:attrNameLst>
                                          <p:attrName>ppt_y</p:attrName>
                                        </p:attrNameLst>
                                      </p:cBhvr>
                                      <p:tavLst>
                                        <p:tav tm="0">
                                          <p:val>
                                            <p:strVal val="#ppt_y"/>
                                          </p:val>
                                        </p:tav>
                                        <p:tav tm="100000">
                                          <p:val>
                                            <p:strVal val="#ppt_y"/>
                                          </p:val>
                                        </p:tav>
                                      </p:tavLst>
                                    </p:anim>
                                  </p:childTnLst>
                                </p:cTn>
                              </p:par>
                            </p:childTnLst>
                          </p:cTn>
                        </p:par>
                        <p:par>
                          <p:cTn id="84" fill="hold">
                            <p:stCondLst>
                              <p:cond delay="11500"/>
                            </p:stCondLst>
                            <p:childTnLst>
                              <p:par>
                                <p:cTn id="85" presetID="2" presetClass="entr" presetSubtype="8" fill="hold" grpId="0" nodeType="afterEffect">
                                  <p:stCondLst>
                                    <p:cond delay="0"/>
                                  </p:stCondLst>
                                  <p:childTnLst>
                                    <p:set>
                                      <p:cBhvr>
                                        <p:cTn id="86" dur="1" fill="hold">
                                          <p:stCondLst>
                                            <p:cond delay="0"/>
                                          </p:stCondLst>
                                        </p:cTn>
                                        <p:tgtEl>
                                          <p:spTgt spid="30762"/>
                                        </p:tgtEl>
                                        <p:attrNameLst>
                                          <p:attrName>style.visibility</p:attrName>
                                        </p:attrNameLst>
                                      </p:cBhvr>
                                      <p:to>
                                        <p:strVal val="visible"/>
                                      </p:to>
                                    </p:set>
                                    <p:anim calcmode="lin" valueType="num">
                                      <p:cBhvr additive="base">
                                        <p:cTn id="87" dur="500" fill="hold"/>
                                        <p:tgtEl>
                                          <p:spTgt spid="30762"/>
                                        </p:tgtEl>
                                        <p:attrNameLst>
                                          <p:attrName>ppt_x</p:attrName>
                                        </p:attrNameLst>
                                      </p:cBhvr>
                                      <p:tavLst>
                                        <p:tav tm="0">
                                          <p:val>
                                            <p:strVal val="0-#ppt_w/2"/>
                                          </p:val>
                                        </p:tav>
                                        <p:tav tm="100000">
                                          <p:val>
                                            <p:strVal val="#ppt_x"/>
                                          </p:val>
                                        </p:tav>
                                      </p:tavLst>
                                    </p:anim>
                                    <p:anim calcmode="lin" valueType="num">
                                      <p:cBhvr additive="base">
                                        <p:cTn id="88" dur="500" fill="hold"/>
                                        <p:tgtEl>
                                          <p:spTgt spid="30762"/>
                                        </p:tgtEl>
                                        <p:attrNameLst>
                                          <p:attrName>ppt_y</p:attrName>
                                        </p:attrNameLst>
                                      </p:cBhvr>
                                      <p:tavLst>
                                        <p:tav tm="0">
                                          <p:val>
                                            <p:strVal val="#ppt_y"/>
                                          </p:val>
                                        </p:tav>
                                        <p:tav tm="100000">
                                          <p:val>
                                            <p:strVal val="#ppt_y"/>
                                          </p:val>
                                        </p:tav>
                                      </p:tavLst>
                                    </p:anim>
                                  </p:childTnLst>
                                </p:cTn>
                              </p:par>
                            </p:childTnLst>
                          </p:cTn>
                        </p:par>
                        <p:par>
                          <p:cTn id="89" fill="hold">
                            <p:stCondLst>
                              <p:cond delay="12000"/>
                            </p:stCondLst>
                            <p:childTnLst>
                              <p:par>
                                <p:cTn id="90" presetID="9" presetClass="entr" presetSubtype="0" fill="hold" nodeType="afterEffect">
                                  <p:stCondLst>
                                    <p:cond delay="0"/>
                                  </p:stCondLst>
                                  <p:childTnLst>
                                    <p:set>
                                      <p:cBhvr>
                                        <p:cTn id="91" dur="1" fill="hold">
                                          <p:stCondLst>
                                            <p:cond delay="0"/>
                                          </p:stCondLst>
                                        </p:cTn>
                                        <p:tgtEl>
                                          <p:spTgt spid="30764"/>
                                        </p:tgtEl>
                                        <p:attrNameLst>
                                          <p:attrName>style.visibility</p:attrName>
                                        </p:attrNameLst>
                                      </p:cBhvr>
                                      <p:to>
                                        <p:strVal val="visible"/>
                                      </p:to>
                                    </p:set>
                                    <p:animEffect transition="in" filter="dissolve">
                                      <p:cBhvr>
                                        <p:cTn id="92" dur="500"/>
                                        <p:tgtEl>
                                          <p:spTgt spid="30764"/>
                                        </p:tgtEl>
                                      </p:cBhvr>
                                    </p:animEffect>
                                  </p:childTnLst>
                                </p:cTn>
                              </p:par>
                            </p:childTnLst>
                          </p:cTn>
                        </p:par>
                        <p:par>
                          <p:cTn id="93" fill="hold">
                            <p:stCondLst>
                              <p:cond delay="12500"/>
                            </p:stCondLst>
                            <p:childTnLst>
                              <p:par>
                                <p:cTn id="94" presetID="2" presetClass="entr" presetSubtype="8" fill="hold" grpId="0" nodeType="afterEffect">
                                  <p:stCondLst>
                                    <p:cond delay="10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500" fill="hold"/>
                                        <p:tgtEl>
                                          <p:spTgt spid="36"/>
                                        </p:tgtEl>
                                        <p:attrNameLst>
                                          <p:attrName>ppt_x</p:attrName>
                                        </p:attrNameLst>
                                      </p:cBhvr>
                                      <p:tavLst>
                                        <p:tav tm="0">
                                          <p:val>
                                            <p:strVal val="0-#ppt_w/2"/>
                                          </p:val>
                                        </p:tav>
                                        <p:tav tm="100000">
                                          <p:val>
                                            <p:strVal val="#ppt_x"/>
                                          </p:val>
                                        </p:tav>
                                      </p:tavLst>
                                    </p:anim>
                                    <p:anim calcmode="lin" valueType="num">
                                      <p:cBhvr additive="base">
                                        <p:cTn id="97" dur="500" fill="hold"/>
                                        <p:tgtEl>
                                          <p:spTgt spid="36"/>
                                        </p:tgtEl>
                                        <p:attrNameLst>
                                          <p:attrName>ppt_y</p:attrName>
                                        </p:attrNameLst>
                                      </p:cBhvr>
                                      <p:tavLst>
                                        <p:tav tm="0">
                                          <p:val>
                                            <p:strVal val="#ppt_y"/>
                                          </p:val>
                                        </p:tav>
                                        <p:tav tm="100000">
                                          <p:val>
                                            <p:strVal val="#ppt_y"/>
                                          </p:val>
                                        </p:tav>
                                      </p:tavLst>
                                    </p:anim>
                                  </p:childTnLst>
                                </p:cTn>
                              </p:par>
                            </p:childTnLst>
                          </p:cTn>
                        </p:par>
                        <p:par>
                          <p:cTn id="98" fill="hold">
                            <p:stCondLst>
                              <p:cond delay="13100"/>
                            </p:stCondLst>
                            <p:childTnLst>
                              <p:par>
                                <p:cTn id="99" presetID="2" presetClass="entr" presetSubtype="8" fill="hold" grpId="0" nodeType="afterEffect">
                                  <p:stCondLst>
                                    <p:cond delay="100"/>
                                  </p:stCondLst>
                                  <p:childTnLst>
                                    <p:set>
                                      <p:cBhvr>
                                        <p:cTn id="100" dur="1" fill="hold">
                                          <p:stCondLst>
                                            <p:cond delay="0"/>
                                          </p:stCondLst>
                                        </p:cTn>
                                        <p:tgtEl>
                                          <p:spTgt spid="35"/>
                                        </p:tgtEl>
                                        <p:attrNameLst>
                                          <p:attrName>style.visibility</p:attrName>
                                        </p:attrNameLst>
                                      </p:cBhvr>
                                      <p:to>
                                        <p:strVal val="visible"/>
                                      </p:to>
                                    </p:set>
                                    <p:anim calcmode="lin" valueType="num">
                                      <p:cBhvr additive="base">
                                        <p:cTn id="101" dur="500" fill="hold"/>
                                        <p:tgtEl>
                                          <p:spTgt spid="35"/>
                                        </p:tgtEl>
                                        <p:attrNameLst>
                                          <p:attrName>ppt_x</p:attrName>
                                        </p:attrNameLst>
                                      </p:cBhvr>
                                      <p:tavLst>
                                        <p:tav tm="0">
                                          <p:val>
                                            <p:strVal val="0-#ppt_w/2"/>
                                          </p:val>
                                        </p:tav>
                                        <p:tav tm="100000">
                                          <p:val>
                                            <p:strVal val="#ppt_x"/>
                                          </p:val>
                                        </p:tav>
                                      </p:tavLst>
                                    </p:anim>
                                    <p:anim calcmode="lin" valueType="num">
                                      <p:cBhvr additive="base">
                                        <p:cTn id="102" dur="500" fill="hold"/>
                                        <p:tgtEl>
                                          <p:spTgt spid="35"/>
                                        </p:tgtEl>
                                        <p:attrNameLst>
                                          <p:attrName>ppt_y</p:attrName>
                                        </p:attrNameLst>
                                      </p:cBhvr>
                                      <p:tavLst>
                                        <p:tav tm="0">
                                          <p:val>
                                            <p:strVal val="#ppt_y"/>
                                          </p:val>
                                        </p:tav>
                                        <p:tav tm="100000">
                                          <p:val>
                                            <p:strVal val="#ppt_y"/>
                                          </p:val>
                                        </p:tav>
                                      </p:tavLst>
                                    </p:anim>
                                  </p:childTnLst>
                                </p:cTn>
                              </p:par>
                            </p:childTnLst>
                          </p:cTn>
                        </p:par>
                        <p:par>
                          <p:cTn id="103" fill="hold">
                            <p:stCondLst>
                              <p:cond delay="13700"/>
                            </p:stCondLst>
                            <p:childTnLst>
                              <p:par>
                                <p:cTn id="104" presetID="9" presetClass="entr" presetSubtype="0" fill="hold" nodeType="afterEffect">
                                  <p:stCondLst>
                                    <p:cond delay="100"/>
                                  </p:stCondLst>
                                  <p:childTnLst>
                                    <p:set>
                                      <p:cBhvr>
                                        <p:cTn id="105" dur="1" fill="hold">
                                          <p:stCondLst>
                                            <p:cond delay="0"/>
                                          </p:stCondLst>
                                        </p:cTn>
                                        <p:tgtEl>
                                          <p:spTgt spid="37"/>
                                        </p:tgtEl>
                                        <p:attrNameLst>
                                          <p:attrName>style.visibility</p:attrName>
                                        </p:attrNameLst>
                                      </p:cBhvr>
                                      <p:to>
                                        <p:strVal val="visible"/>
                                      </p:to>
                                    </p:set>
                                    <p:animEffect transition="in" filter="dissolve">
                                      <p:cBhvr>
                                        <p:cTn id="10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6" grpId="0" autoUpdateAnimBg="0"/>
      <p:bldP spid="30757" grpId="0" autoUpdateAnimBg="0"/>
      <p:bldP spid="30759" grpId="0" autoUpdateAnimBg="0"/>
      <p:bldP spid="30760" grpId="0" autoUpdateAnimBg="0"/>
      <p:bldP spid="30762" grpId="0" autoUpdateAnimBg="0"/>
      <p:bldP spid="30763" grpId="0" autoUpdateAnimBg="0"/>
      <p:bldP spid="30765" grpId="0" autoUpdateAnimBg="0"/>
      <p:bldP spid="30766" grpId="0" autoUpdateAnimBg="0"/>
      <p:bldP spid="30768" grpId="0" autoUpdateAnimBg="0"/>
      <p:bldP spid="30769" grpId="0" autoUpdateAnimBg="0"/>
      <p:bldP spid="30771" grpId="0" autoUpdateAnimBg="0"/>
      <p:bldP spid="30772" grpId="0" autoUpdateAnimBg="0"/>
      <p:bldP spid="35" grpId="0" autoUpdateAnimBg="0"/>
      <p:bldP spid="36"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859064" y="1635647"/>
            <a:ext cx="722900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3.3    </a:t>
            </a:r>
            <a:r>
              <a:rPr lang="zh-CN" altLang="en-US" sz="3200" b="1" dirty="0">
                <a:solidFill>
                  <a:schemeClr val="accent1"/>
                </a:solidFill>
                <a:ea typeface="微软雅黑" panose="020B0503020204020204" pitchFamily="34" charset="-122"/>
              </a:rPr>
              <a:t>对等网络配置及网络资源共享</a:t>
            </a:r>
          </a:p>
        </p:txBody>
      </p:sp>
    </p:spTree>
    <p:extLst>
      <p:ext uri="{BB962C8B-B14F-4D97-AF65-F5344CB8AC3E}">
        <p14:creationId xmlns:p14="http://schemas.microsoft.com/office/powerpoint/2010/main" val="3555481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4213622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1306078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935596" y="1268896"/>
            <a:ext cx="7272808" cy="2995042"/>
            <a:chOff x="1200150" y="1847850"/>
            <a:chExt cx="9867900"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2063219"/>
              <a:ext cx="9604929" cy="1256366"/>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某公司有两台存放机密资料的计算机，一台是台式计算机（办公室人员使用），另一台为笔记本电脑（供外出人员使用 </a:t>
              </a:r>
              <a:r>
                <a:rPr lang="en-US" altLang="zh-CN" sz="1800" dirty="0">
                  <a:solidFill>
                    <a:schemeClr val="tx1">
                      <a:lumMod val="85000"/>
                      <a:lumOff val="15000"/>
                    </a:schemeClr>
                  </a:solidFill>
                  <a:latin typeface="+mn-ea"/>
                </a:rPr>
                <a:t>)</a:t>
              </a:r>
              <a:r>
                <a:rPr lang="zh-CN" altLang="en-US" sz="1800" dirty="0">
                  <a:solidFill>
                    <a:schemeClr val="tx1">
                      <a:lumMod val="85000"/>
                      <a:lumOff val="15000"/>
                    </a:schemeClr>
                  </a:solidFill>
                  <a:latin typeface="+mn-ea"/>
                </a:rPr>
                <a:t>，为防止泄密，这两台计算机不能连接公司网络，但又经常需要在两台计算机之间传输和共享资料，以达到资料的同步。本任务要解决的是如何不使用任何网络设备，让这两台计算机达到文件资源共享的目的。</a:t>
              </a:r>
            </a:p>
          </p:txBody>
        </p:sp>
      </p:grpSp>
    </p:spTree>
    <p:extLst>
      <p:ext uri="{BB962C8B-B14F-4D97-AF65-F5344CB8AC3E}">
        <p14:creationId xmlns:p14="http://schemas.microsoft.com/office/powerpoint/2010/main" val="231302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1"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网卡</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6084168"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共享文件</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42295829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网卡</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简介</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3923928" y="1239602"/>
            <a:ext cx="4500500"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463121" y="2007754"/>
              <a:ext cx="9604929" cy="826337"/>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网卡是一块被设计用来允许联网设备在网络上进行通讯的计算机硬件，广泛存在于联网设备上，比如计算机、交换机（交换机的每一个接口可以视为一个网卡）等。</a:t>
              </a:r>
              <a:endParaRPr lang="en-US" altLang="zh-CN" sz="1400" dirty="0">
                <a:solidFill>
                  <a:schemeClr val="tx1">
                    <a:lumMod val="85000"/>
                    <a:lumOff val="15000"/>
                  </a:schemeClr>
                </a:solidFill>
                <a:latin typeface="+mn-ea"/>
              </a:endParaRPr>
            </a:p>
            <a:p>
              <a:pPr indent="486000">
                <a:lnSpc>
                  <a:spcPct val="150000"/>
                </a:lnSpc>
              </a:pPr>
              <a:r>
                <a:rPr lang="zh-CN" altLang="en-US" sz="1400" dirty="0">
                  <a:solidFill>
                    <a:schemeClr val="tx1">
                      <a:lumMod val="85000"/>
                      <a:lumOff val="15000"/>
                    </a:schemeClr>
                  </a:solidFill>
                  <a:latin typeface="+mn-ea"/>
                </a:rPr>
                <a:t>网卡分为有线网卡和无线网卡。有线网卡使用网线、光纤等有线媒介进行连接，而无线网卡的媒介为无线电波。</a:t>
              </a:r>
            </a:p>
          </p:txBody>
        </p:sp>
      </p:grpSp>
      <p:pic>
        <p:nvPicPr>
          <p:cNvPr id="10" name="图片 9">
            <a:extLst>
              <a:ext uri="{FF2B5EF4-FFF2-40B4-BE49-F238E27FC236}">
                <a16:creationId xmlns:a16="http://schemas.microsoft.com/office/drawing/2014/main" id="{0E68108F-CE1D-4120-96EC-6DF5AEC5FE5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11560" y="1554198"/>
            <a:ext cx="2597775" cy="1869900"/>
          </a:xfrm>
          <a:prstGeom prst="rect">
            <a:avLst/>
          </a:prstGeom>
        </p:spPr>
      </p:pic>
    </p:spTree>
    <p:extLst>
      <p:ext uri="{BB962C8B-B14F-4D97-AF65-F5344CB8AC3E}">
        <p14:creationId xmlns:p14="http://schemas.microsoft.com/office/powerpoint/2010/main" val="2578938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网卡</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功能</a:t>
            </a:r>
          </a:p>
        </p:txBody>
      </p:sp>
      <p:sp>
        <p:nvSpPr>
          <p:cNvPr id="36" name="TextBox 54">
            <a:extLst>
              <a:ext uri="{FF2B5EF4-FFF2-40B4-BE49-F238E27FC236}">
                <a16:creationId xmlns:a16="http://schemas.microsoft.com/office/drawing/2014/main" id="{DAE07E9B-E00E-43AE-B16B-4EEDCA029457}"/>
              </a:ext>
            </a:extLst>
          </p:cNvPr>
          <p:cNvSpPr txBox="1"/>
          <p:nvPr/>
        </p:nvSpPr>
        <p:spPr>
          <a:xfrm>
            <a:off x="4357856" y="1582954"/>
            <a:ext cx="3742535" cy="456215"/>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050" dirty="0">
                <a:solidFill>
                  <a:schemeClr val="tx1">
                    <a:lumMod val="50000"/>
                    <a:lumOff val="50000"/>
                  </a:schemeClr>
                </a:solidFill>
              </a:rPr>
              <a:t>发送时将上一层传递来的数据加上首部和尾部，成为以太网的帧。接收时将以太网的帧剥去首部和尾部，然后送交上一层。</a:t>
            </a:r>
          </a:p>
        </p:txBody>
      </p:sp>
      <p:sp>
        <p:nvSpPr>
          <p:cNvPr id="37" name="Freeform 5">
            <a:extLst>
              <a:ext uri="{FF2B5EF4-FFF2-40B4-BE49-F238E27FC236}">
                <a16:creationId xmlns:a16="http://schemas.microsoft.com/office/drawing/2014/main" id="{A3CD889B-662C-49F5-9380-39D2C447A17A}"/>
              </a:ext>
            </a:extLst>
          </p:cNvPr>
          <p:cNvSpPr/>
          <p:nvPr/>
        </p:nvSpPr>
        <p:spPr bwMode="auto">
          <a:xfrm rot="5400000">
            <a:off x="1119412" y="1913067"/>
            <a:ext cx="230119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39" name="TextBox 56">
            <a:extLst>
              <a:ext uri="{FF2B5EF4-FFF2-40B4-BE49-F238E27FC236}">
                <a16:creationId xmlns:a16="http://schemas.microsoft.com/office/drawing/2014/main" id="{42181B1A-50F9-4569-9BAB-9F93D73A8EDD}"/>
              </a:ext>
            </a:extLst>
          </p:cNvPr>
          <p:cNvSpPr txBox="1"/>
          <p:nvPr/>
        </p:nvSpPr>
        <p:spPr>
          <a:xfrm>
            <a:off x="1745583" y="2751770"/>
            <a:ext cx="1048845" cy="43075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913130">
              <a:defRPr/>
            </a:pPr>
            <a:r>
              <a:rPr lang="zh-CN" altLang="en-US" sz="2799" kern="0" dirty="0">
                <a:solidFill>
                  <a:sysClr val="window" lastClr="FFFFFF"/>
                </a:solidFill>
              </a:rPr>
              <a:t>功能</a:t>
            </a:r>
          </a:p>
        </p:txBody>
      </p:sp>
      <p:sp>
        <p:nvSpPr>
          <p:cNvPr id="40" name="Freeform 5">
            <a:extLst>
              <a:ext uri="{FF2B5EF4-FFF2-40B4-BE49-F238E27FC236}">
                <a16:creationId xmlns:a16="http://schemas.microsoft.com/office/drawing/2014/main" id="{1D1590F5-C47C-48E9-8BBC-6207A2EF4EE3}"/>
              </a:ext>
            </a:extLst>
          </p:cNvPr>
          <p:cNvSpPr/>
          <p:nvPr/>
        </p:nvSpPr>
        <p:spPr bwMode="auto">
          <a:xfrm rot="5400000">
            <a:off x="1007665" y="1824108"/>
            <a:ext cx="2524679"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41" name="椭圆 40">
            <a:extLst>
              <a:ext uri="{FF2B5EF4-FFF2-40B4-BE49-F238E27FC236}">
                <a16:creationId xmlns:a16="http://schemas.microsoft.com/office/drawing/2014/main" id="{1E9B9464-4C7F-4068-8FD0-F3CA53FE86E5}"/>
              </a:ext>
            </a:extLst>
          </p:cNvPr>
          <p:cNvSpPr/>
          <p:nvPr/>
        </p:nvSpPr>
        <p:spPr>
          <a:xfrm>
            <a:off x="2701698" y="1719391"/>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1</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2" name="椭圆 41">
            <a:extLst>
              <a:ext uri="{FF2B5EF4-FFF2-40B4-BE49-F238E27FC236}">
                <a16:creationId xmlns:a16="http://schemas.microsoft.com/office/drawing/2014/main" id="{5EC85772-D554-4786-9CEA-97C6987709A9}"/>
              </a:ext>
            </a:extLst>
          </p:cNvPr>
          <p:cNvSpPr/>
          <p:nvPr/>
        </p:nvSpPr>
        <p:spPr>
          <a:xfrm>
            <a:off x="3246294" y="2736386"/>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2</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3" name="椭圆 42">
            <a:extLst>
              <a:ext uri="{FF2B5EF4-FFF2-40B4-BE49-F238E27FC236}">
                <a16:creationId xmlns:a16="http://schemas.microsoft.com/office/drawing/2014/main" id="{AFFF036D-89FC-475D-8829-9A7F2E743B8C}"/>
              </a:ext>
            </a:extLst>
          </p:cNvPr>
          <p:cNvSpPr/>
          <p:nvPr/>
        </p:nvSpPr>
        <p:spPr>
          <a:xfrm>
            <a:off x="2701698" y="3747382"/>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3</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44" name="组合 13">
            <a:extLst>
              <a:ext uri="{FF2B5EF4-FFF2-40B4-BE49-F238E27FC236}">
                <a16:creationId xmlns:a16="http://schemas.microsoft.com/office/drawing/2014/main" id="{391C2C97-5BD5-4B34-BB59-25F09D36465F}"/>
              </a:ext>
            </a:extLst>
          </p:cNvPr>
          <p:cNvGrpSpPr/>
          <p:nvPr/>
        </p:nvGrpSpPr>
        <p:grpSpPr>
          <a:xfrm>
            <a:off x="3129517" y="1755969"/>
            <a:ext cx="1051729" cy="354665"/>
            <a:chOff x="3513818" y="1963801"/>
            <a:chExt cx="1051729" cy="354618"/>
          </a:xfrm>
        </p:grpSpPr>
        <p:cxnSp>
          <p:nvCxnSpPr>
            <p:cNvPr id="45" name="直接连接符 44">
              <a:extLst>
                <a:ext uri="{FF2B5EF4-FFF2-40B4-BE49-F238E27FC236}">
                  <a16:creationId xmlns:a16="http://schemas.microsoft.com/office/drawing/2014/main" id="{6031ECAB-6C27-4377-B25F-E7BFBC41F1E3}"/>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46" name="直接连接符 45">
              <a:extLst>
                <a:ext uri="{FF2B5EF4-FFF2-40B4-BE49-F238E27FC236}">
                  <a16:creationId xmlns:a16="http://schemas.microsoft.com/office/drawing/2014/main" id="{EA70D5CE-B261-404C-8230-6D70C4F5F46C}"/>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47" name="TextBox 64">
            <a:extLst>
              <a:ext uri="{FF2B5EF4-FFF2-40B4-BE49-F238E27FC236}">
                <a16:creationId xmlns:a16="http://schemas.microsoft.com/office/drawing/2014/main" id="{1AB8D244-B488-4B94-A411-BB1B2A1302F7}"/>
              </a:ext>
            </a:extLst>
          </p:cNvPr>
          <p:cNvSpPr txBox="1"/>
          <p:nvPr/>
        </p:nvSpPr>
        <p:spPr>
          <a:xfrm>
            <a:off x="4886444" y="2621235"/>
            <a:ext cx="3054397" cy="456215"/>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050" dirty="0">
                <a:solidFill>
                  <a:schemeClr val="tx1">
                    <a:lumMod val="50000"/>
                    <a:lumOff val="50000"/>
                  </a:schemeClr>
                </a:solidFill>
              </a:rPr>
              <a:t>主要是通过</a:t>
            </a:r>
            <a:r>
              <a:rPr lang="en-US" altLang="zh-CN" sz="1050" dirty="0">
                <a:solidFill>
                  <a:schemeClr val="tx1">
                    <a:lumMod val="50000"/>
                    <a:lumOff val="50000"/>
                  </a:schemeClr>
                </a:solidFill>
              </a:rPr>
              <a:t>CSMA/CD</a:t>
            </a:r>
            <a:r>
              <a:rPr lang="zh-CN" altLang="en-US" sz="1050" dirty="0">
                <a:solidFill>
                  <a:schemeClr val="tx1">
                    <a:lumMod val="50000"/>
                    <a:lumOff val="50000"/>
                  </a:schemeClr>
                </a:solidFill>
              </a:rPr>
              <a:t>，（带冲突检测的载波监听多路访问）协议来实现。</a:t>
            </a:r>
          </a:p>
        </p:txBody>
      </p:sp>
      <p:sp>
        <p:nvSpPr>
          <p:cNvPr id="48" name="TextBox 65">
            <a:extLst>
              <a:ext uri="{FF2B5EF4-FFF2-40B4-BE49-F238E27FC236}">
                <a16:creationId xmlns:a16="http://schemas.microsoft.com/office/drawing/2014/main" id="{4EDCBE9F-8543-4D16-B32C-6374C10F6F81}"/>
              </a:ext>
            </a:extLst>
          </p:cNvPr>
          <p:cNvSpPr txBox="1"/>
          <p:nvPr/>
        </p:nvSpPr>
        <p:spPr>
          <a:xfrm>
            <a:off x="4380676" y="3723878"/>
            <a:ext cx="4079755" cy="698589"/>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050" dirty="0">
                <a:solidFill>
                  <a:schemeClr val="tx1">
                    <a:lumMod val="50000"/>
                    <a:lumOff val="50000"/>
                  </a:schemeClr>
                </a:solidFill>
              </a:rPr>
              <a:t>即曼彻斯特编码与译码。其中曼彻斯特码，又称数字双向码、相位编码（</a:t>
            </a:r>
            <a:r>
              <a:rPr lang="en-US" altLang="zh-CN" sz="1050" dirty="0">
                <a:solidFill>
                  <a:schemeClr val="tx1">
                    <a:lumMod val="50000"/>
                    <a:lumOff val="50000"/>
                  </a:schemeClr>
                </a:solidFill>
              </a:rPr>
              <a:t>PE</a:t>
            </a:r>
            <a:r>
              <a:rPr lang="zh-CN" altLang="en-US" sz="1050" dirty="0">
                <a:solidFill>
                  <a:schemeClr val="tx1">
                    <a:lumMod val="50000"/>
                    <a:lumOff val="50000"/>
                  </a:schemeClr>
                </a:solidFill>
              </a:rPr>
              <a:t>），是一种常用的二元码线路编码方式之一，被物理层（见本项目的归纳与提高部分）使用来编码一个同步位流的时钟和数据。</a:t>
            </a:r>
          </a:p>
        </p:txBody>
      </p:sp>
      <p:grpSp>
        <p:nvGrpSpPr>
          <p:cNvPr id="49" name="组合 18">
            <a:extLst>
              <a:ext uri="{FF2B5EF4-FFF2-40B4-BE49-F238E27FC236}">
                <a16:creationId xmlns:a16="http://schemas.microsoft.com/office/drawing/2014/main" id="{172847B1-82D1-47E6-8DE7-72C55705C9C8}"/>
              </a:ext>
            </a:extLst>
          </p:cNvPr>
          <p:cNvGrpSpPr/>
          <p:nvPr/>
        </p:nvGrpSpPr>
        <p:grpSpPr>
          <a:xfrm>
            <a:off x="3678687" y="2772984"/>
            <a:ext cx="1051729" cy="354665"/>
            <a:chOff x="3513818" y="1963801"/>
            <a:chExt cx="1051729" cy="354618"/>
          </a:xfrm>
        </p:grpSpPr>
        <p:cxnSp>
          <p:nvCxnSpPr>
            <p:cNvPr id="50" name="直接连接符 49">
              <a:extLst>
                <a:ext uri="{FF2B5EF4-FFF2-40B4-BE49-F238E27FC236}">
                  <a16:creationId xmlns:a16="http://schemas.microsoft.com/office/drawing/2014/main" id="{19A8D365-842A-4BD2-BB6F-1FA9008CF354}"/>
                </a:ext>
              </a:extLst>
            </p:cNvPr>
            <p:cNvCxnSpPr/>
            <p:nvPr/>
          </p:nvCxnSpPr>
          <p:spPr>
            <a:xfrm>
              <a:off x="3513818" y="2141110"/>
              <a:ext cx="1051729" cy="0"/>
            </a:xfrm>
            <a:prstGeom prst="line">
              <a:avLst/>
            </a:prstGeom>
            <a:noFill/>
            <a:ln w="6350" cap="flat" cmpd="sng" algn="ctr">
              <a:solidFill>
                <a:srgbClr val="325F0B"/>
              </a:solidFill>
              <a:prstDash val="sysDot"/>
              <a:headEnd type="none" w="med" len="med"/>
              <a:tailEnd type="none" w="med" len="med"/>
            </a:ln>
            <a:effectLst/>
          </p:spPr>
        </p:cxnSp>
        <p:cxnSp>
          <p:nvCxnSpPr>
            <p:cNvPr id="51" name="直接连接符 50">
              <a:extLst>
                <a:ext uri="{FF2B5EF4-FFF2-40B4-BE49-F238E27FC236}">
                  <a16:creationId xmlns:a16="http://schemas.microsoft.com/office/drawing/2014/main" id="{1E5F33F0-73DC-46F4-AEAF-8917F14666E8}"/>
                </a:ext>
              </a:extLst>
            </p:cNvPr>
            <p:cNvCxnSpPr/>
            <p:nvPr/>
          </p:nvCxnSpPr>
          <p:spPr>
            <a:xfrm>
              <a:off x="4565547" y="1963801"/>
              <a:ext cx="0" cy="354618"/>
            </a:xfrm>
            <a:prstGeom prst="line">
              <a:avLst/>
            </a:prstGeom>
            <a:noFill/>
            <a:ln w="6350" cap="flat" cmpd="sng" algn="ctr">
              <a:solidFill>
                <a:srgbClr val="325F0B"/>
              </a:solidFill>
              <a:prstDash val="sysDot"/>
              <a:headEnd type="none" w="med" len="med"/>
              <a:tailEnd type="none" w="med" len="med"/>
            </a:ln>
            <a:effectLst/>
          </p:spPr>
        </p:cxnSp>
      </p:grpSp>
      <p:grpSp>
        <p:nvGrpSpPr>
          <p:cNvPr id="52" name="组合 21">
            <a:extLst>
              <a:ext uri="{FF2B5EF4-FFF2-40B4-BE49-F238E27FC236}">
                <a16:creationId xmlns:a16="http://schemas.microsoft.com/office/drawing/2014/main" id="{C9C4F290-17AD-49A4-8F94-43161EB4C45A}"/>
              </a:ext>
            </a:extLst>
          </p:cNvPr>
          <p:cNvGrpSpPr/>
          <p:nvPr/>
        </p:nvGrpSpPr>
        <p:grpSpPr>
          <a:xfrm>
            <a:off x="3129517" y="3783979"/>
            <a:ext cx="1051729" cy="354665"/>
            <a:chOff x="3513818" y="1963801"/>
            <a:chExt cx="1051729" cy="354618"/>
          </a:xfrm>
        </p:grpSpPr>
        <p:cxnSp>
          <p:nvCxnSpPr>
            <p:cNvPr id="53" name="直接连接符 52">
              <a:extLst>
                <a:ext uri="{FF2B5EF4-FFF2-40B4-BE49-F238E27FC236}">
                  <a16:creationId xmlns:a16="http://schemas.microsoft.com/office/drawing/2014/main" id="{7DA8C85F-DA88-4590-8A13-CBDA63206C25}"/>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54" name="直接连接符 53">
              <a:extLst>
                <a:ext uri="{FF2B5EF4-FFF2-40B4-BE49-F238E27FC236}">
                  <a16:creationId xmlns:a16="http://schemas.microsoft.com/office/drawing/2014/main" id="{EB127AF3-B233-465D-B866-AB217DD06BAD}"/>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55" name="矩形 54">
            <a:extLst>
              <a:ext uri="{FF2B5EF4-FFF2-40B4-BE49-F238E27FC236}">
                <a16:creationId xmlns:a16="http://schemas.microsoft.com/office/drawing/2014/main" id="{FD73B6F4-A59B-4ADF-9BE4-333DA733807C}"/>
              </a:ext>
            </a:extLst>
          </p:cNvPr>
          <p:cNvSpPr/>
          <p:nvPr/>
        </p:nvSpPr>
        <p:spPr>
          <a:xfrm>
            <a:off x="4204550" y="1271518"/>
            <a:ext cx="1915621" cy="284693"/>
          </a:xfrm>
          <a:prstGeom prst="rect">
            <a:avLst/>
          </a:prstGeom>
        </p:spPr>
        <p:txBody>
          <a:bodyPr wrap="square" lIns="68580" tIns="34290" rIns="68580" bIns="34290">
            <a:spAutoFit/>
          </a:bodyPr>
          <a:lstStyle/>
          <a:p>
            <a:pPr marL="171450" indent="-1714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数据的封装与解封</a:t>
            </a:r>
          </a:p>
        </p:txBody>
      </p:sp>
      <p:sp>
        <p:nvSpPr>
          <p:cNvPr id="57" name="矩形 56">
            <a:extLst>
              <a:ext uri="{FF2B5EF4-FFF2-40B4-BE49-F238E27FC236}">
                <a16:creationId xmlns:a16="http://schemas.microsoft.com/office/drawing/2014/main" id="{2AE1BFF7-B653-4013-BE9E-F059E086B5C6}"/>
              </a:ext>
            </a:extLst>
          </p:cNvPr>
          <p:cNvSpPr/>
          <p:nvPr/>
        </p:nvSpPr>
        <p:spPr>
          <a:xfrm>
            <a:off x="4770092" y="2341737"/>
            <a:ext cx="1674116" cy="284693"/>
          </a:xfrm>
          <a:prstGeom prst="rect">
            <a:avLst/>
          </a:prstGeom>
        </p:spPr>
        <p:txBody>
          <a:bodyPr wrap="square" lIns="68580" tIns="34290" rIns="68580" bIns="34290">
            <a:spAutoFit/>
          </a:bodyPr>
          <a:lstStyle/>
          <a:p>
            <a:pPr marL="171450" indent="-1714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链路管理</a:t>
            </a:r>
          </a:p>
        </p:txBody>
      </p:sp>
      <p:sp>
        <p:nvSpPr>
          <p:cNvPr id="58" name="矩形 57">
            <a:extLst>
              <a:ext uri="{FF2B5EF4-FFF2-40B4-BE49-F238E27FC236}">
                <a16:creationId xmlns:a16="http://schemas.microsoft.com/office/drawing/2014/main" id="{D310D17B-60D2-4157-91E8-B71029AECA0D}"/>
              </a:ext>
            </a:extLst>
          </p:cNvPr>
          <p:cNvSpPr/>
          <p:nvPr/>
        </p:nvSpPr>
        <p:spPr>
          <a:xfrm>
            <a:off x="4283968" y="3341580"/>
            <a:ext cx="1674116" cy="284693"/>
          </a:xfrm>
          <a:prstGeom prst="rect">
            <a:avLst/>
          </a:prstGeom>
        </p:spPr>
        <p:txBody>
          <a:bodyPr wrap="square" lIns="68580" tIns="34290" rIns="68580" bIns="34290">
            <a:spAutoFit/>
          </a:bodyPr>
          <a:lstStyle/>
          <a:p>
            <a:pPr marL="285750" indent="-2857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数据编码与译码</a:t>
            </a:r>
          </a:p>
        </p:txBody>
      </p:sp>
    </p:spTree>
    <p:extLst>
      <p:ext uri="{BB962C8B-B14F-4D97-AF65-F5344CB8AC3E}">
        <p14:creationId xmlns:p14="http://schemas.microsoft.com/office/powerpoint/2010/main" val="1182141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Effect transition="in" filter="fade">
                                      <p:cBhvr>
                                        <p:cTn id="35" dur="500"/>
                                        <p:tgtEl>
                                          <p:spTgt spid="4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left)">
                                      <p:cBhvr>
                                        <p:cTn id="44" dur="500"/>
                                        <p:tgtEl>
                                          <p:spTgt spid="44"/>
                                        </p:tgtEl>
                                      </p:cBhvr>
                                    </p:animEffect>
                                  </p:childTnLst>
                                </p:cTn>
                              </p:par>
                              <p:par>
                                <p:cTn id="45" presetID="2" presetClass="entr" presetSubtype="2" decel="5330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750" fill="hold"/>
                                        <p:tgtEl>
                                          <p:spTgt spid="36"/>
                                        </p:tgtEl>
                                        <p:attrNameLst>
                                          <p:attrName>ppt_x</p:attrName>
                                        </p:attrNameLst>
                                      </p:cBhvr>
                                      <p:tavLst>
                                        <p:tav tm="0">
                                          <p:val>
                                            <p:strVal val="1+#ppt_w/2"/>
                                          </p:val>
                                        </p:tav>
                                        <p:tav tm="100000">
                                          <p:val>
                                            <p:strVal val="#ppt_x"/>
                                          </p:val>
                                        </p:tav>
                                      </p:tavLst>
                                    </p:anim>
                                    <p:anim calcmode="lin" valueType="num">
                                      <p:cBhvr additive="base">
                                        <p:cTn id="48" dur="750" fill="hold"/>
                                        <p:tgtEl>
                                          <p:spTgt spid="36"/>
                                        </p:tgtEl>
                                        <p:attrNameLst>
                                          <p:attrName>ppt_y</p:attrName>
                                        </p:attrNameLst>
                                      </p:cBhvr>
                                      <p:tavLst>
                                        <p:tav tm="0">
                                          <p:val>
                                            <p:strVal val="#ppt_y"/>
                                          </p:val>
                                        </p:tav>
                                        <p:tav tm="100000">
                                          <p:val>
                                            <p:strVal val="#ppt_y"/>
                                          </p:val>
                                        </p:tav>
                                      </p:tavLst>
                                    </p:anim>
                                  </p:childTnLst>
                                </p:cTn>
                              </p:par>
                            </p:childTnLst>
                          </p:cTn>
                        </p:par>
                        <p:par>
                          <p:cTn id="49" fill="hold">
                            <p:stCondLst>
                              <p:cond delay="2650"/>
                            </p:stCondLst>
                            <p:childTnLst>
                              <p:par>
                                <p:cTn id="50" presetID="22" presetClass="entr" presetSubtype="8"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par>
                                <p:cTn id="53" presetID="2" presetClass="entr" presetSubtype="2" decel="5330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750" fill="hold"/>
                                        <p:tgtEl>
                                          <p:spTgt spid="47"/>
                                        </p:tgtEl>
                                        <p:attrNameLst>
                                          <p:attrName>ppt_x</p:attrName>
                                        </p:attrNameLst>
                                      </p:cBhvr>
                                      <p:tavLst>
                                        <p:tav tm="0">
                                          <p:val>
                                            <p:strVal val="1+#ppt_w/2"/>
                                          </p:val>
                                        </p:tav>
                                        <p:tav tm="100000">
                                          <p:val>
                                            <p:strVal val="#ppt_x"/>
                                          </p:val>
                                        </p:tav>
                                      </p:tavLst>
                                    </p:anim>
                                    <p:anim calcmode="lin" valueType="num">
                                      <p:cBhvr additive="base">
                                        <p:cTn id="56" dur="75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2" presetClass="entr" presetSubtype="8"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par>
                                <p:cTn id="61" presetID="2" presetClass="entr" presetSubtype="2" decel="5330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750" fill="hold"/>
                                        <p:tgtEl>
                                          <p:spTgt spid="48"/>
                                        </p:tgtEl>
                                        <p:attrNameLst>
                                          <p:attrName>ppt_x</p:attrName>
                                        </p:attrNameLst>
                                      </p:cBhvr>
                                      <p:tavLst>
                                        <p:tav tm="0">
                                          <p:val>
                                            <p:strVal val="1+#ppt_w/2"/>
                                          </p:val>
                                        </p:tav>
                                        <p:tav tm="100000">
                                          <p:val>
                                            <p:strVal val="#ppt_x"/>
                                          </p:val>
                                        </p:tav>
                                      </p:tavLst>
                                    </p:anim>
                                    <p:anim calcmode="lin" valueType="num">
                                      <p:cBhvr additive="base">
                                        <p:cTn id="64" dur="750" fill="hold"/>
                                        <p:tgtEl>
                                          <p:spTgt spid="48"/>
                                        </p:tgtEl>
                                        <p:attrNameLst>
                                          <p:attrName>ppt_y</p:attrName>
                                        </p:attrNameLst>
                                      </p:cBhvr>
                                      <p:tavLst>
                                        <p:tav tm="0">
                                          <p:val>
                                            <p:strVal val="#ppt_y"/>
                                          </p:val>
                                        </p:tav>
                                        <p:tav tm="100000">
                                          <p:val>
                                            <p:strVal val="#ppt_y"/>
                                          </p:val>
                                        </p:tav>
                                      </p:tavLst>
                                    </p:anim>
                                  </p:childTnLst>
                                </p:cTn>
                              </p:par>
                            </p:childTnLst>
                          </p:cTn>
                        </p:par>
                        <p:par>
                          <p:cTn id="65" fill="hold">
                            <p:stCondLst>
                              <p:cond delay="4150"/>
                            </p:stCondLst>
                            <p:childTnLst>
                              <p:par>
                                <p:cTn id="66" presetID="53" presetClass="entr" presetSubtype="16"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 calcmode="lin" valueType="num">
                                      <p:cBhvr>
                                        <p:cTn id="68" dur="250" fill="hold"/>
                                        <p:tgtEl>
                                          <p:spTgt spid="55"/>
                                        </p:tgtEl>
                                        <p:attrNameLst>
                                          <p:attrName>ppt_w</p:attrName>
                                        </p:attrNameLst>
                                      </p:cBhvr>
                                      <p:tavLst>
                                        <p:tav tm="0">
                                          <p:val>
                                            <p:fltVal val="0"/>
                                          </p:val>
                                        </p:tav>
                                        <p:tav tm="100000">
                                          <p:val>
                                            <p:strVal val="#ppt_w"/>
                                          </p:val>
                                        </p:tav>
                                      </p:tavLst>
                                    </p:anim>
                                    <p:anim calcmode="lin" valueType="num">
                                      <p:cBhvr>
                                        <p:cTn id="69" dur="250" fill="hold"/>
                                        <p:tgtEl>
                                          <p:spTgt spid="55"/>
                                        </p:tgtEl>
                                        <p:attrNameLst>
                                          <p:attrName>ppt_h</p:attrName>
                                        </p:attrNameLst>
                                      </p:cBhvr>
                                      <p:tavLst>
                                        <p:tav tm="0">
                                          <p:val>
                                            <p:fltVal val="0"/>
                                          </p:val>
                                        </p:tav>
                                        <p:tav tm="100000">
                                          <p:val>
                                            <p:strVal val="#ppt_h"/>
                                          </p:val>
                                        </p:tav>
                                      </p:tavLst>
                                    </p:anim>
                                    <p:animEffect transition="in" filter="fade">
                                      <p:cBhvr>
                                        <p:cTn id="70" dur="250"/>
                                        <p:tgtEl>
                                          <p:spTgt spid="55"/>
                                        </p:tgtEl>
                                      </p:cBhvr>
                                    </p:animEffect>
                                  </p:childTnLst>
                                </p:cTn>
                              </p:par>
                            </p:childTnLst>
                          </p:cTn>
                        </p:par>
                        <p:par>
                          <p:cTn id="71" fill="hold">
                            <p:stCondLst>
                              <p:cond delay="4400"/>
                            </p:stCondLst>
                            <p:childTnLst>
                              <p:par>
                                <p:cTn id="72" presetID="53" presetClass="entr" presetSubtype="16"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 calcmode="lin" valueType="num">
                                      <p:cBhvr>
                                        <p:cTn id="74" dur="250" fill="hold"/>
                                        <p:tgtEl>
                                          <p:spTgt spid="57"/>
                                        </p:tgtEl>
                                        <p:attrNameLst>
                                          <p:attrName>ppt_w</p:attrName>
                                        </p:attrNameLst>
                                      </p:cBhvr>
                                      <p:tavLst>
                                        <p:tav tm="0">
                                          <p:val>
                                            <p:fltVal val="0"/>
                                          </p:val>
                                        </p:tav>
                                        <p:tav tm="100000">
                                          <p:val>
                                            <p:strVal val="#ppt_w"/>
                                          </p:val>
                                        </p:tav>
                                      </p:tavLst>
                                    </p:anim>
                                    <p:anim calcmode="lin" valueType="num">
                                      <p:cBhvr>
                                        <p:cTn id="75" dur="250" fill="hold"/>
                                        <p:tgtEl>
                                          <p:spTgt spid="57"/>
                                        </p:tgtEl>
                                        <p:attrNameLst>
                                          <p:attrName>ppt_h</p:attrName>
                                        </p:attrNameLst>
                                      </p:cBhvr>
                                      <p:tavLst>
                                        <p:tav tm="0">
                                          <p:val>
                                            <p:fltVal val="0"/>
                                          </p:val>
                                        </p:tav>
                                        <p:tav tm="100000">
                                          <p:val>
                                            <p:strVal val="#ppt_h"/>
                                          </p:val>
                                        </p:tav>
                                      </p:tavLst>
                                    </p:anim>
                                    <p:animEffect transition="in" filter="fade">
                                      <p:cBhvr>
                                        <p:cTn id="76" dur="250"/>
                                        <p:tgtEl>
                                          <p:spTgt spid="57"/>
                                        </p:tgtEl>
                                      </p:cBhvr>
                                    </p:animEffect>
                                  </p:childTnLst>
                                </p:cTn>
                              </p:par>
                            </p:childTnLst>
                          </p:cTn>
                        </p:par>
                        <p:par>
                          <p:cTn id="77" fill="hold">
                            <p:stCondLst>
                              <p:cond delay="4650"/>
                            </p:stCondLst>
                            <p:childTnLst>
                              <p:par>
                                <p:cTn id="78" presetID="53" presetClass="entr" presetSubtype="16" fill="hold" grpId="0" nodeType="afterEffect">
                                  <p:stCondLst>
                                    <p:cond delay="0"/>
                                  </p:stCondLst>
                                  <p:childTnLst>
                                    <p:set>
                                      <p:cBhvr>
                                        <p:cTn id="79" dur="1" fill="hold">
                                          <p:stCondLst>
                                            <p:cond delay="0"/>
                                          </p:stCondLst>
                                        </p:cTn>
                                        <p:tgtEl>
                                          <p:spTgt spid="58"/>
                                        </p:tgtEl>
                                        <p:attrNameLst>
                                          <p:attrName>style.visibility</p:attrName>
                                        </p:attrNameLst>
                                      </p:cBhvr>
                                      <p:to>
                                        <p:strVal val="visible"/>
                                      </p:to>
                                    </p:set>
                                    <p:anim calcmode="lin" valueType="num">
                                      <p:cBhvr>
                                        <p:cTn id="80" dur="250" fill="hold"/>
                                        <p:tgtEl>
                                          <p:spTgt spid="58"/>
                                        </p:tgtEl>
                                        <p:attrNameLst>
                                          <p:attrName>ppt_w</p:attrName>
                                        </p:attrNameLst>
                                      </p:cBhvr>
                                      <p:tavLst>
                                        <p:tav tm="0">
                                          <p:val>
                                            <p:fltVal val="0"/>
                                          </p:val>
                                        </p:tav>
                                        <p:tav tm="100000">
                                          <p:val>
                                            <p:strVal val="#ppt_w"/>
                                          </p:val>
                                        </p:tav>
                                      </p:tavLst>
                                    </p:anim>
                                    <p:anim calcmode="lin" valueType="num">
                                      <p:cBhvr>
                                        <p:cTn id="81" dur="250" fill="hold"/>
                                        <p:tgtEl>
                                          <p:spTgt spid="58"/>
                                        </p:tgtEl>
                                        <p:attrNameLst>
                                          <p:attrName>ppt_h</p:attrName>
                                        </p:attrNameLst>
                                      </p:cBhvr>
                                      <p:tavLst>
                                        <p:tav tm="0">
                                          <p:val>
                                            <p:fltVal val="0"/>
                                          </p:val>
                                        </p:tav>
                                        <p:tav tm="100000">
                                          <p:val>
                                            <p:strVal val="#ppt_h"/>
                                          </p:val>
                                        </p:tav>
                                      </p:tavLst>
                                    </p:anim>
                                    <p:animEffect transition="in" filter="fade">
                                      <p:cBhvr>
                                        <p:cTn id="82" dur="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9" grpId="0"/>
      <p:bldP spid="40" grpId="0" animBg="1"/>
      <p:bldP spid="41" grpId="0" animBg="1"/>
      <p:bldP spid="42" grpId="0" animBg="1"/>
      <p:bldP spid="43" grpId="0" animBg="1"/>
      <p:bldP spid="47" grpId="0"/>
      <p:bldP spid="48" grpId="0"/>
      <p:bldP spid="55" grpId="0"/>
      <p:bldP spid="57" grpId="0"/>
      <p:bldP spid="5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网卡</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接口</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4427984" y="1131590"/>
            <a:ext cx="4032448" cy="2959038"/>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463120" y="2099222"/>
              <a:ext cx="9604930" cy="753685"/>
            </a:xfrm>
            <a:prstGeom prst="rect">
              <a:avLst/>
            </a:prstGeom>
            <a:noFill/>
          </p:spPr>
          <p:txBody>
            <a:bodyPr wrap="square" rtlCol="0">
              <a:spAutoFit/>
            </a:bodyPr>
            <a:lstStyle/>
            <a:p>
              <a:pPr indent="450000">
                <a:lnSpc>
                  <a:spcPct val="150000"/>
                </a:lnSpc>
              </a:pPr>
              <a:r>
                <a:rPr lang="zh-CN" altLang="en-US" sz="1600" dirty="0">
                  <a:solidFill>
                    <a:schemeClr val="tx1">
                      <a:lumMod val="85000"/>
                      <a:lumOff val="15000"/>
                    </a:schemeClr>
                  </a:solidFill>
                  <a:latin typeface="+mn-ea"/>
                </a:rPr>
                <a:t>计算机主板连接的有线电口网卡的接口为</a:t>
              </a:r>
              <a:r>
                <a:rPr lang="en-US" altLang="zh-CN" sz="1600" dirty="0">
                  <a:solidFill>
                    <a:schemeClr val="tx1">
                      <a:lumMod val="85000"/>
                      <a:lumOff val="15000"/>
                    </a:schemeClr>
                  </a:solidFill>
                  <a:latin typeface="+mn-ea"/>
                </a:rPr>
                <a:t>RJ-45</a:t>
              </a:r>
              <a:r>
                <a:rPr lang="zh-CN" altLang="en-US" sz="1600" dirty="0">
                  <a:solidFill>
                    <a:schemeClr val="tx1">
                      <a:lumMod val="85000"/>
                      <a:lumOff val="15000"/>
                    </a:schemeClr>
                  </a:solidFill>
                  <a:latin typeface="+mn-ea"/>
                </a:rPr>
                <a:t>标准。</a:t>
              </a:r>
              <a:endParaRPr lang="en-US" altLang="zh-CN" sz="1600" dirty="0">
                <a:solidFill>
                  <a:schemeClr val="tx1">
                    <a:lumMod val="85000"/>
                    <a:lumOff val="15000"/>
                  </a:schemeClr>
                </a:solidFill>
                <a:latin typeface="+mn-ea"/>
              </a:endParaRPr>
            </a:p>
            <a:p>
              <a:pPr indent="450000">
                <a:lnSpc>
                  <a:spcPct val="150000"/>
                </a:lnSpc>
              </a:pPr>
              <a:r>
                <a:rPr lang="zh-CN" altLang="en-US" sz="1600" dirty="0">
                  <a:solidFill>
                    <a:schemeClr val="tx1">
                      <a:lumMod val="85000"/>
                      <a:lumOff val="15000"/>
                    </a:schemeClr>
                  </a:solidFill>
                  <a:latin typeface="+mn-ea"/>
                </a:rPr>
                <a:t>双绞线</a:t>
              </a:r>
              <a:r>
                <a:rPr lang="en-US" altLang="zh-CN" sz="1600" dirty="0">
                  <a:solidFill>
                    <a:schemeClr val="tx1">
                      <a:lumMod val="85000"/>
                      <a:lumOff val="15000"/>
                    </a:schemeClr>
                  </a:solidFill>
                  <a:latin typeface="+mn-ea"/>
                </a:rPr>
                <a:t>RJ-45</a:t>
              </a:r>
              <a:r>
                <a:rPr lang="zh-CN" altLang="en-US" sz="1600" dirty="0">
                  <a:solidFill>
                    <a:schemeClr val="tx1">
                      <a:lumMod val="85000"/>
                      <a:lumOff val="15000"/>
                    </a:schemeClr>
                  </a:solidFill>
                  <a:latin typeface="+mn-ea"/>
                </a:rPr>
                <a:t>连接头的</a:t>
              </a:r>
              <a:r>
                <a:rPr lang="en-US" altLang="zh-CN" sz="1600" dirty="0">
                  <a:solidFill>
                    <a:schemeClr val="tx1">
                      <a:lumMod val="85000"/>
                      <a:lumOff val="15000"/>
                    </a:schemeClr>
                  </a:solidFill>
                  <a:latin typeface="+mn-ea"/>
                </a:rPr>
                <a:t>12</a:t>
              </a:r>
              <a:r>
                <a:rPr lang="zh-CN" altLang="en-US" sz="1600" dirty="0">
                  <a:solidFill>
                    <a:schemeClr val="tx1">
                      <a:lumMod val="85000"/>
                      <a:lumOff val="15000"/>
                    </a:schemeClr>
                  </a:solidFill>
                  <a:latin typeface="+mn-ea"/>
                </a:rPr>
                <a:t>号插针用于发送，</a:t>
              </a:r>
              <a:r>
                <a:rPr lang="en-US" altLang="zh-CN" sz="1600" dirty="0">
                  <a:solidFill>
                    <a:schemeClr val="tx1">
                      <a:lumMod val="85000"/>
                      <a:lumOff val="15000"/>
                    </a:schemeClr>
                  </a:solidFill>
                  <a:latin typeface="+mn-ea"/>
                </a:rPr>
                <a:t>36</a:t>
              </a:r>
              <a:r>
                <a:rPr lang="zh-CN" altLang="en-US" sz="1600" dirty="0">
                  <a:solidFill>
                    <a:schemeClr val="tx1">
                      <a:lumMod val="85000"/>
                      <a:lumOff val="15000"/>
                    </a:schemeClr>
                  </a:solidFill>
                  <a:latin typeface="+mn-ea"/>
                </a:rPr>
                <a:t>号插针用于接收。</a:t>
              </a:r>
            </a:p>
          </p:txBody>
        </p:sp>
      </p:grpSp>
      <p:pic>
        <p:nvPicPr>
          <p:cNvPr id="16" name="图片 15">
            <a:extLst>
              <a:ext uri="{FF2B5EF4-FFF2-40B4-BE49-F238E27FC236}">
                <a16:creationId xmlns:a16="http://schemas.microsoft.com/office/drawing/2014/main" id="{5AB9F888-AF1A-4732-AA5E-BF8E0DAF8BD9}"/>
              </a:ext>
            </a:extLst>
          </p:cNvPr>
          <p:cNvPicPr>
            <a:picLocks noChangeAspect="1"/>
          </p:cNvPicPr>
          <p:nvPr/>
        </p:nvPicPr>
        <p:blipFill>
          <a:blip r:embed="rId2">
            <a:clrChange>
              <a:clrFrom>
                <a:srgbClr val="FBFBFB"/>
              </a:clrFrom>
              <a:clrTo>
                <a:srgbClr val="FBFBFB">
                  <a:alpha val="0"/>
                </a:srgbClr>
              </a:clrTo>
            </a:clrChange>
            <a:extLst>
              <a:ext uri="{28A0092B-C50C-407E-A947-70E740481C1C}">
                <a14:useLocalDpi xmlns:a14="http://schemas.microsoft.com/office/drawing/2010/main" val="0"/>
              </a:ext>
            </a:extLst>
          </a:blip>
          <a:srcRect/>
          <a:stretch>
            <a:fillRect/>
          </a:stretch>
        </p:blipFill>
        <p:spPr>
          <a:xfrm>
            <a:off x="457701" y="1691914"/>
            <a:ext cx="3350906" cy="1759672"/>
          </a:xfrm>
          <a:prstGeom prst="rect">
            <a:avLst/>
          </a:prstGeom>
          <a:noFill/>
        </p:spPr>
      </p:pic>
    </p:spTree>
    <p:extLst>
      <p:ext uri="{BB962C8B-B14F-4D97-AF65-F5344CB8AC3E}">
        <p14:creationId xmlns:p14="http://schemas.microsoft.com/office/powerpoint/2010/main" val="1536667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共享文件</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980864"/>
            <a:ext cx="860495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027324"/>
              <a:ext cx="9604929" cy="122724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网络的终极目的就是资源共享，文件作为信息的载体，文件的共享更是资源共享的重要组成部分。</a:t>
              </a:r>
            </a:p>
            <a:p>
              <a:pPr indent="450000">
                <a:lnSpc>
                  <a:spcPct val="150000"/>
                </a:lnSpc>
              </a:pPr>
              <a:r>
                <a:rPr lang="zh-CN" altLang="en-US" sz="1500" dirty="0">
                  <a:solidFill>
                    <a:schemeClr val="tx1">
                      <a:lumMod val="85000"/>
                      <a:lumOff val="15000"/>
                    </a:schemeClr>
                  </a:solidFill>
                  <a:latin typeface="+mn-ea"/>
                </a:rPr>
                <a:t>在小型网络环境中，</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的自带文件夹共享功能非常实用。 </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文件共享只需要在本地主机上创建共享，设置权限就可以通过局域网或</a:t>
              </a:r>
              <a:r>
                <a:rPr lang="en-US" altLang="zh-CN" sz="1500" dirty="0">
                  <a:solidFill>
                    <a:schemeClr val="tx1">
                      <a:lumMod val="85000"/>
                      <a:lumOff val="15000"/>
                    </a:schemeClr>
                  </a:solidFill>
                  <a:latin typeface="+mn-ea"/>
                </a:rPr>
                <a:t>VPN</a:t>
              </a:r>
              <a:r>
                <a:rPr lang="zh-CN" altLang="en-US" sz="1500" dirty="0">
                  <a:solidFill>
                    <a:schemeClr val="tx1">
                      <a:lumMod val="85000"/>
                      <a:lumOff val="15000"/>
                    </a:schemeClr>
                  </a:solidFill>
                  <a:latin typeface="+mn-ea"/>
                </a:rPr>
                <a:t>访问文件。</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文件共享具有许多优点，包括访问速度、简单性、无限存储容量、与微软活动目录服务的集成，使用登录脚本或组策略映射驱动器的能力等。因此，大多数企业持续在</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文件共享的基础设施（包括服务器，高速网络，存储区域网络和网络存储设备）上保持大量投资。</a:t>
              </a:r>
            </a:p>
          </p:txBody>
        </p:sp>
      </p:grpSp>
    </p:spTree>
    <p:extLst>
      <p:ext uri="{BB962C8B-B14F-4D97-AF65-F5344CB8AC3E}">
        <p14:creationId xmlns:p14="http://schemas.microsoft.com/office/powerpoint/2010/main" val="597437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3335466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07604" y="807554"/>
            <a:ext cx="7164796" cy="1836204"/>
            <a:chOff x="1331635" y="1851166"/>
            <a:chExt cx="9867900" cy="1489667"/>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331635" y="1851166"/>
              <a:ext cx="9867900" cy="1489667"/>
              <a:chOff x="1331635" y="1851166"/>
              <a:chExt cx="9867900" cy="1489667"/>
            </a:xfrm>
          </p:grpSpPr>
          <p:sp>
            <p:nvSpPr>
              <p:cNvPr id="24" name="矩形: 圆角 23">
                <a:extLst>
                  <a:ext uri="{FF2B5EF4-FFF2-40B4-BE49-F238E27FC236}">
                    <a16:creationId xmlns:a16="http://schemas.microsoft.com/office/drawing/2014/main" id="{B07DDB2F-5412-4359-9150-FAADF199DBFA}"/>
                  </a:ext>
                </a:extLst>
              </p:cNvPr>
              <p:cNvSpPr/>
              <p:nvPr/>
            </p:nvSpPr>
            <p:spPr>
              <a:xfrm>
                <a:off x="1331635" y="185116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495432" y="1961512"/>
              <a:ext cx="9604928" cy="1158464"/>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依据任务的需求，我们需要把两台计算机使用交叉网线连接起来，然后通过</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共享文件夹的方式，来完成两台计算机之间的文件共享。</a:t>
              </a:r>
            </a:p>
            <a:p>
              <a:pPr indent="486000">
                <a:lnSpc>
                  <a:spcPct val="150000"/>
                </a:lnSpc>
              </a:pPr>
              <a:r>
                <a:rPr lang="zh-CN" altLang="en-US" sz="1600" dirty="0">
                  <a:solidFill>
                    <a:schemeClr val="tx1">
                      <a:lumMod val="85000"/>
                      <a:lumOff val="15000"/>
                    </a:schemeClr>
                  </a:solidFill>
                  <a:latin typeface="+mn-ea"/>
                </a:rPr>
                <a:t>由于服务器可以理解成为一种高性能的计算机，因此，在任务实施阶段，需要完成的设置主要有：</a:t>
              </a: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749961" y="2895786"/>
            <a:ext cx="609600" cy="609600"/>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1478972" y="3003798"/>
            <a:ext cx="6945456"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使用两台运行</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Windows Server 2019</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操作系统的虚拟机来模拟两台计算机。</a:t>
            </a:r>
          </a:p>
        </p:txBody>
      </p:sp>
      <p:grpSp>
        <p:nvGrpSpPr>
          <p:cNvPr id="30" name="组合 29">
            <a:extLst>
              <a:ext uri="{FF2B5EF4-FFF2-40B4-BE49-F238E27FC236}">
                <a16:creationId xmlns:a16="http://schemas.microsoft.com/office/drawing/2014/main" id="{FCDF8CDC-536A-443E-83F7-9A4F0CAD4436}"/>
              </a:ext>
            </a:extLst>
          </p:cNvPr>
          <p:cNvGrpSpPr/>
          <p:nvPr/>
        </p:nvGrpSpPr>
        <p:grpSpPr>
          <a:xfrm>
            <a:off x="749961" y="3633868"/>
            <a:ext cx="609600" cy="609600"/>
            <a:chOff x="2581577" y="4127500"/>
            <a:chExt cx="609600" cy="609600"/>
          </a:xfrm>
          <a:solidFill>
            <a:srgbClr val="E10314"/>
          </a:solidFill>
        </p:grpSpPr>
        <p:sp>
          <p:nvSpPr>
            <p:cNvPr id="31" name="椭圆 30">
              <a:extLst>
                <a:ext uri="{FF2B5EF4-FFF2-40B4-BE49-F238E27FC236}">
                  <a16:creationId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id="{ACFDE88A-9EAA-463A-B8EB-E436670FE978}"/>
              </a:ext>
            </a:extLst>
          </p:cNvPr>
          <p:cNvSpPr/>
          <p:nvPr/>
        </p:nvSpPr>
        <p:spPr>
          <a:xfrm>
            <a:off x="1520333" y="3615866"/>
            <a:ext cx="6718460" cy="63248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将两台虚拟机的虚拟网络连接到同一个</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LAN</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区段中来模拟两台计算机的交叉网线连接方法。</a:t>
            </a:r>
          </a:p>
        </p:txBody>
      </p:sp>
      <p:grpSp>
        <p:nvGrpSpPr>
          <p:cNvPr id="18" name="组合 17">
            <a:extLst>
              <a:ext uri="{FF2B5EF4-FFF2-40B4-BE49-F238E27FC236}">
                <a16:creationId xmlns:a16="http://schemas.microsoft.com/office/drawing/2014/main" id="{5E202CC3-0DB6-4049-AA19-E0A6669A3EFA}"/>
              </a:ext>
            </a:extLst>
          </p:cNvPr>
          <p:cNvGrpSpPr/>
          <p:nvPr/>
        </p:nvGrpSpPr>
        <p:grpSpPr>
          <a:xfrm>
            <a:off x="749961" y="4371950"/>
            <a:ext cx="609600" cy="609600"/>
            <a:chOff x="2581577" y="4127500"/>
            <a:chExt cx="609600" cy="609600"/>
          </a:xfrm>
          <a:solidFill>
            <a:srgbClr val="E10314"/>
          </a:solidFill>
        </p:grpSpPr>
        <p:sp>
          <p:nvSpPr>
            <p:cNvPr id="19" name="椭圆 18">
              <a:extLst>
                <a:ext uri="{FF2B5EF4-FFF2-40B4-BE49-F238E27FC236}">
                  <a16:creationId xmlns:a16="http://schemas.microsoft.com/office/drawing/2014/main" id="{8606AADF-0C83-4BAB-8FBF-BBFA8393EDA0}"/>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graph_134483">
              <a:extLst>
                <a:ext uri="{FF2B5EF4-FFF2-40B4-BE49-F238E27FC236}">
                  <a16:creationId xmlns:a16="http://schemas.microsoft.com/office/drawing/2014/main" id="{C0D7C6B7-9208-4F66-89F3-5C3665D5B2EA}"/>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4" name="矩形 33">
            <a:extLst>
              <a:ext uri="{FF2B5EF4-FFF2-40B4-BE49-F238E27FC236}">
                <a16:creationId xmlns:a16="http://schemas.microsoft.com/office/drawing/2014/main" id="{3702ADFC-3BAD-4B53-9C53-41D0832E107D}"/>
              </a:ext>
            </a:extLst>
          </p:cNvPr>
          <p:cNvSpPr/>
          <p:nvPr/>
        </p:nvSpPr>
        <p:spPr>
          <a:xfrm>
            <a:off x="1520333" y="4479962"/>
            <a:ext cx="671846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在其中一台虚拟机上创建共享文件夹，用另一台计算机访问该共享文件夹。</a:t>
            </a:r>
          </a:p>
        </p:txBody>
      </p:sp>
    </p:spTree>
    <p:extLst>
      <p:ext uri="{BB962C8B-B14F-4D97-AF65-F5344CB8AC3E}">
        <p14:creationId xmlns:p14="http://schemas.microsoft.com/office/powerpoint/2010/main" val="22266659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1054483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创建模板虚拟机</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980864"/>
            <a:ext cx="860495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3678"/>
              <a:ext cx="9604929" cy="88204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）使用</a:t>
              </a:r>
              <a:r>
                <a:rPr lang="en-US" altLang="zh-CN" sz="1500" dirty="0">
                  <a:solidFill>
                    <a:schemeClr val="tx1">
                      <a:lumMod val="85000"/>
                      <a:lumOff val="15000"/>
                    </a:schemeClr>
                  </a:solidFill>
                  <a:latin typeface="+mn-ea"/>
                </a:rPr>
                <a:t>VMware Workstation</a:t>
              </a:r>
              <a:r>
                <a:rPr lang="zh-CN" altLang="en-US" sz="1500" dirty="0">
                  <a:solidFill>
                    <a:schemeClr val="tx1">
                      <a:lumMod val="85000"/>
                      <a:lumOff val="15000"/>
                    </a:schemeClr>
                  </a:solidFill>
                  <a:latin typeface="+mn-ea"/>
                </a:rPr>
                <a:t>安装</a:t>
              </a:r>
              <a:r>
                <a:rPr lang="en-US" altLang="zh-CN" sz="1500" dirty="0">
                  <a:solidFill>
                    <a:schemeClr val="tx1">
                      <a:lumMod val="85000"/>
                      <a:lumOff val="15000"/>
                    </a:schemeClr>
                  </a:solidFill>
                  <a:latin typeface="+mn-ea"/>
                </a:rPr>
                <a:t>Windows Server 2019</a:t>
              </a:r>
              <a:r>
                <a:rPr lang="zh-CN" altLang="en-US" sz="1500" dirty="0">
                  <a:solidFill>
                    <a:schemeClr val="tx1">
                      <a:lumMod val="85000"/>
                      <a:lumOff val="15000"/>
                    </a:schemeClr>
                  </a:solidFill>
                  <a:latin typeface="+mn-ea"/>
                </a:rPr>
                <a:t>操作系统，在安装完成后，将该虚拟机创建为虚拟机模板用于克隆两台实验虚拟机，以节省操作时间，这也是当我们需要同时部署多个虚拟式时经常使用的方法。</a:t>
              </a:r>
            </a:p>
            <a:p>
              <a:pPr indent="450000">
                <a:lnSpc>
                  <a:spcPct val="150000"/>
                </a:lnSpc>
              </a:pPr>
              <a:r>
                <a:rPr lang="zh-CN" altLang="en-US" sz="1500" dirty="0">
                  <a:solidFill>
                    <a:schemeClr val="tx1">
                      <a:lumMod val="85000"/>
                      <a:lumOff val="15000"/>
                    </a:schemeClr>
                  </a:solidFill>
                  <a:latin typeface="+mn-ea"/>
                </a:rPr>
                <a:t>创建模板要使用</a:t>
              </a:r>
              <a:r>
                <a:rPr lang="en-US" altLang="zh-CN" sz="1500" dirty="0">
                  <a:solidFill>
                    <a:schemeClr val="tx1">
                      <a:lumMod val="85000"/>
                      <a:lumOff val="15000"/>
                    </a:schemeClr>
                  </a:solidFill>
                  <a:latin typeface="+mn-ea"/>
                </a:rPr>
                <a:t>Windows </a:t>
              </a:r>
              <a:r>
                <a:rPr lang="en-US" altLang="zh-CN" sz="1500" dirty="0" err="1">
                  <a:solidFill>
                    <a:schemeClr val="tx1">
                      <a:lumMod val="85000"/>
                      <a:lumOff val="15000"/>
                    </a:schemeClr>
                  </a:solidFill>
                  <a:latin typeface="+mn-ea"/>
                </a:rPr>
                <a:t>Sysprep</a:t>
              </a:r>
              <a:r>
                <a:rPr lang="zh-CN" altLang="en-US" sz="1500" dirty="0">
                  <a:solidFill>
                    <a:schemeClr val="tx1">
                      <a:lumMod val="85000"/>
                      <a:lumOff val="15000"/>
                    </a:schemeClr>
                  </a:solidFill>
                  <a:latin typeface="+mn-ea"/>
                </a:rPr>
                <a:t>（系统准备工具）。</a:t>
              </a:r>
            </a:p>
            <a:p>
              <a:pPr indent="450000">
                <a:lnSpc>
                  <a:spcPct val="150000"/>
                </a:lnSpc>
              </a:pPr>
              <a:r>
                <a:rPr lang="en-US" altLang="zh-CN" sz="1500" dirty="0" err="1">
                  <a:solidFill>
                    <a:schemeClr val="tx1">
                      <a:lumMod val="85000"/>
                      <a:lumOff val="15000"/>
                    </a:schemeClr>
                  </a:solidFill>
                  <a:latin typeface="+mn-ea"/>
                </a:rPr>
                <a:t>SysPrep</a:t>
              </a:r>
              <a:r>
                <a:rPr lang="zh-CN" altLang="en-US" sz="1500" dirty="0">
                  <a:solidFill>
                    <a:schemeClr val="tx1">
                      <a:lumMod val="85000"/>
                      <a:lumOff val="15000"/>
                    </a:schemeClr>
                  </a:solidFill>
                  <a:latin typeface="+mn-ea"/>
                </a:rPr>
                <a:t>工具在</a:t>
              </a:r>
              <a:r>
                <a:rPr lang="en-US" altLang="zh-CN" sz="1500" dirty="0">
                  <a:solidFill>
                    <a:schemeClr val="tx1">
                      <a:lumMod val="85000"/>
                      <a:lumOff val="15000"/>
                    </a:schemeClr>
                  </a:solidFill>
                  <a:latin typeface="+mn-ea"/>
                </a:rPr>
                <a:t>C:\Windows\System32\Sysprep</a:t>
              </a:r>
              <a:r>
                <a:rPr lang="zh-CN" altLang="en-US" sz="1500" dirty="0">
                  <a:solidFill>
                    <a:schemeClr val="tx1">
                      <a:lumMod val="85000"/>
                      <a:lumOff val="15000"/>
                    </a:schemeClr>
                  </a:solidFill>
                  <a:latin typeface="+mn-ea"/>
                </a:rPr>
                <a:t>文件夹中。</a:t>
              </a:r>
            </a:p>
          </p:txBody>
        </p:sp>
      </p:grpSp>
    </p:spTree>
    <p:extLst>
      <p:ext uri="{BB962C8B-B14F-4D97-AF65-F5344CB8AC3E}">
        <p14:creationId xmlns:p14="http://schemas.microsoft.com/office/powerpoint/2010/main" val="24360173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创建模板虚拟机</a:t>
            </a:r>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503548" y="1232892"/>
            <a:ext cx="3780420" cy="317506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4" y="2088023"/>
              <a:ext cx="9604929" cy="536849"/>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）在要创建模板的虚拟机中，双击“</a:t>
              </a:r>
              <a:r>
                <a:rPr lang="en-US" altLang="zh-CN" sz="1500" dirty="0" err="1">
                  <a:solidFill>
                    <a:schemeClr val="tx1">
                      <a:lumMod val="85000"/>
                      <a:lumOff val="15000"/>
                    </a:schemeClr>
                  </a:solidFill>
                  <a:latin typeface="+mn-ea"/>
                </a:rPr>
                <a:t>sysprep</a:t>
              </a:r>
              <a:r>
                <a:rPr lang="en-US" altLang="zh-CN" sz="1500" dirty="0">
                  <a:solidFill>
                    <a:schemeClr val="tx1">
                      <a:lumMod val="85000"/>
                      <a:lumOff val="15000"/>
                    </a:schemeClr>
                  </a:solidFill>
                  <a:latin typeface="+mn-ea"/>
                </a:rPr>
                <a:t>”</a:t>
              </a:r>
              <a:r>
                <a:rPr lang="zh-CN" altLang="en-US" sz="1500" dirty="0">
                  <a:solidFill>
                    <a:schemeClr val="tx1">
                      <a:lumMod val="85000"/>
                      <a:lumOff val="15000"/>
                    </a:schemeClr>
                  </a:solidFill>
                  <a:latin typeface="+mn-ea"/>
                </a:rPr>
                <a:t>应用程序，运行后打开“系统准备工具</a:t>
              </a:r>
              <a:r>
                <a:rPr lang="en-US" altLang="zh-CN" sz="1500" dirty="0">
                  <a:solidFill>
                    <a:schemeClr val="tx1">
                      <a:lumMod val="85000"/>
                      <a:lumOff val="15000"/>
                    </a:schemeClr>
                  </a:solidFill>
                  <a:latin typeface="+mn-ea"/>
                </a:rPr>
                <a:t>3.14”</a:t>
              </a:r>
              <a:r>
                <a:rPr lang="zh-CN" altLang="en-US" sz="1500" dirty="0">
                  <a:solidFill>
                    <a:schemeClr val="tx1">
                      <a:lumMod val="85000"/>
                      <a:lumOff val="15000"/>
                    </a:schemeClr>
                  </a:solidFill>
                  <a:latin typeface="+mn-ea"/>
                </a:rPr>
                <a:t>对话框，选中通用复选框，将关机选项设置为关机，单击“确定”按钮。等待片刻，虚拟机关机后，虚拟机模板即创建完成。</a:t>
              </a:r>
            </a:p>
          </p:txBody>
        </p:sp>
      </p:grpSp>
      <p:pic>
        <p:nvPicPr>
          <p:cNvPr id="10" name="图片 9">
            <a:extLst>
              <a:ext uri="{FF2B5EF4-FFF2-40B4-BE49-F238E27FC236}">
                <a16:creationId xmlns:a16="http://schemas.microsoft.com/office/drawing/2014/main" id="{43DF4E41-F6C9-462F-B4AD-2F498E2A04C7}"/>
              </a:ext>
            </a:extLst>
          </p:cNvPr>
          <p:cNvPicPr/>
          <p:nvPr/>
        </p:nvPicPr>
        <p:blipFill>
          <a:blip r:embed="rId2"/>
          <a:stretch>
            <a:fillRect/>
          </a:stretch>
        </p:blipFill>
        <p:spPr>
          <a:xfrm>
            <a:off x="5146253" y="1419622"/>
            <a:ext cx="3026147" cy="2519500"/>
          </a:xfrm>
          <a:prstGeom prst="rect">
            <a:avLst/>
          </a:prstGeom>
          <a:ln>
            <a:solidFill>
              <a:schemeClr val="tx1">
                <a:lumMod val="50000"/>
                <a:lumOff val="50000"/>
              </a:schemeClr>
            </a:solidFill>
          </a:ln>
        </p:spPr>
      </p:pic>
    </p:spTree>
    <p:extLst>
      <p:ext uri="{BB962C8B-B14F-4D97-AF65-F5344CB8AC3E}">
        <p14:creationId xmlns:p14="http://schemas.microsoft.com/office/powerpoint/2010/main" val="315065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用克隆方式使用模板虚拟机创建两台虚拟机</a:t>
            </a:r>
          </a:p>
        </p:txBody>
      </p:sp>
      <p:pic>
        <p:nvPicPr>
          <p:cNvPr id="16" name="图片 15">
            <a:extLst>
              <a:ext uri="{FF2B5EF4-FFF2-40B4-BE49-F238E27FC236}">
                <a16:creationId xmlns:a16="http://schemas.microsoft.com/office/drawing/2014/main" id="{9DDC7B78-A312-49C9-9B78-5A9ECBDCBFA2}"/>
              </a:ext>
            </a:extLst>
          </p:cNvPr>
          <p:cNvPicPr/>
          <p:nvPr/>
        </p:nvPicPr>
        <p:blipFill>
          <a:blip r:embed="rId2">
            <a:extLst>
              <a:ext uri="{28A0092B-C50C-407E-A947-70E740481C1C}">
                <a14:useLocalDpi xmlns:a14="http://schemas.microsoft.com/office/drawing/2010/main" val="0"/>
              </a:ext>
            </a:extLst>
          </a:blip>
          <a:stretch>
            <a:fillRect/>
          </a:stretch>
        </p:blipFill>
        <p:spPr>
          <a:xfrm>
            <a:off x="5256076" y="964176"/>
            <a:ext cx="3350260" cy="3599815"/>
          </a:xfrm>
          <a:prstGeom prst="rect">
            <a:avLst/>
          </a:prstGeom>
          <a:ln>
            <a:solidFill>
              <a:schemeClr val="tx1">
                <a:lumMod val="50000"/>
                <a:lumOff val="50000"/>
              </a:schemeClr>
            </a:solidFill>
          </a:ln>
        </p:spPr>
      </p:pic>
      <p:grpSp>
        <p:nvGrpSpPr>
          <p:cNvPr id="17" name="组合 16">
            <a:extLst>
              <a:ext uri="{FF2B5EF4-FFF2-40B4-BE49-F238E27FC236}">
                <a16:creationId xmlns:a16="http://schemas.microsoft.com/office/drawing/2014/main" id="{00F0FDA2-D5E8-42F2-82F6-512D9F548237}"/>
              </a:ext>
            </a:extLst>
          </p:cNvPr>
          <p:cNvGrpSpPr/>
          <p:nvPr/>
        </p:nvGrpSpPr>
        <p:grpSpPr>
          <a:xfrm>
            <a:off x="503548" y="1023578"/>
            <a:ext cx="3783730" cy="3528392"/>
            <a:chOff x="1200150" y="1847850"/>
            <a:chExt cx="9876540" cy="1492983"/>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50" y="1847850"/>
              <a:ext cx="9867900" cy="1492983"/>
              <a:chOff x="1200150" y="1847850"/>
              <a:chExt cx="9867900" cy="1492983"/>
            </a:xfrm>
          </p:grpSpPr>
          <p:sp>
            <p:nvSpPr>
              <p:cNvPr id="20" name="矩形: 圆角 19">
                <a:extLst>
                  <a:ext uri="{FF2B5EF4-FFF2-40B4-BE49-F238E27FC236}">
                    <a16:creationId xmlns:a16="http://schemas.microsoft.com/office/drawing/2014/main" id="{4D72AE2D-A82F-43C6-825F-E3FA7621E99D}"/>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9" name="文本框 18">
              <a:extLst>
                <a:ext uri="{FF2B5EF4-FFF2-40B4-BE49-F238E27FC236}">
                  <a16:creationId xmlns:a16="http://schemas.microsoft.com/office/drawing/2014/main" id="{7B8F7BF4-6E0C-4E96-BDBD-146CE011CAF7}"/>
                </a:ext>
              </a:extLst>
            </p:cNvPr>
            <p:cNvSpPr txBox="1"/>
            <p:nvPr/>
          </p:nvSpPr>
          <p:spPr>
            <a:xfrm>
              <a:off x="1471761" y="2151831"/>
              <a:ext cx="9604929" cy="83203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VMware Workstation</a:t>
              </a:r>
              <a:r>
                <a:rPr lang="zh-CN" altLang="en-US" sz="1500" dirty="0">
                  <a:solidFill>
                    <a:schemeClr val="tx1">
                      <a:lumMod val="85000"/>
                      <a:lumOff val="15000"/>
                    </a:schemeClr>
                  </a:solidFill>
                  <a:latin typeface="+mn-ea"/>
                </a:rPr>
                <a:t>左侧的库页面，找到刚创建好的虚拟机模板，在虚拟机名称上单击鼠标右键，在弹出的快捷菜单中单击“管理”命令，在“管理”下拉菜单中选择“克隆”命令。</a:t>
              </a:r>
            </a:p>
          </p:txBody>
        </p:sp>
      </p:grpSp>
    </p:spTree>
    <p:extLst>
      <p:ext uri="{BB962C8B-B14F-4D97-AF65-F5344CB8AC3E}">
        <p14:creationId xmlns:p14="http://schemas.microsoft.com/office/powerpoint/2010/main" val="2133605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用克隆方式使用模板虚拟机创建两台虚拟机</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539552" y="879562"/>
            <a:ext cx="8064896" cy="1120404"/>
            <a:chOff x="1200150" y="1847850"/>
            <a:chExt cx="10168809" cy="1492983"/>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50" y="1847850"/>
              <a:ext cx="9867900" cy="1492983"/>
              <a:chOff x="1200150" y="1847850"/>
              <a:chExt cx="9867900" cy="1492983"/>
            </a:xfrm>
          </p:grpSpPr>
          <p:sp>
            <p:nvSpPr>
              <p:cNvPr id="20" name="矩形: 圆角 19">
                <a:extLst>
                  <a:ext uri="{FF2B5EF4-FFF2-40B4-BE49-F238E27FC236}">
                    <a16:creationId xmlns:a16="http://schemas.microsoft.com/office/drawing/2014/main" id="{4D72AE2D-A82F-43C6-825F-E3FA7621E99D}"/>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764030" y="2040317"/>
              <a:ext cx="9604929" cy="455699"/>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克隆出</a:t>
              </a: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台虚拟机，将虚拟机名称分别设置为</a:t>
              </a:r>
              <a:r>
                <a:rPr lang="en-US" altLang="zh-CN" sz="1500" dirty="0">
                  <a:solidFill>
                    <a:schemeClr val="tx1">
                      <a:lumMod val="85000"/>
                      <a:lumOff val="15000"/>
                    </a:schemeClr>
                  </a:solidFill>
                  <a:latin typeface="+mn-ea"/>
                </a:rPr>
                <a:t>“Desktop”</a:t>
              </a:r>
              <a:r>
                <a:rPr lang="zh-CN" altLang="en-US" sz="1500" dirty="0">
                  <a:solidFill>
                    <a:schemeClr val="tx1">
                      <a:lumMod val="85000"/>
                      <a:lumOff val="15000"/>
                    </a:schemeClr>
                  </a:solidFill>
                  <a:latin typeface="+mn-ea"/>
                </a:rPr>
                <a:t>来模拟台式机和“</a:t>
              </a:r>
              <a:r>
                <a:rPr lang="en-US" altLang="zh-CN" sz="1500" dirty="0">
                  <a:solidFill>
                    <a:schemeClr val="tx1">
                      <a:lumMod val="85000"/>
                      <a:lumOff val="15000"/>
                    </a:schemeClr>
                  </a:solidFill>
                  <a:latin typeface="+mn-ea"/>
                </a:rPr>
                <a:t>Laptop”</a:t>
              </a:r>
              <a:r>
                <a:rPr lang="zh-CN" altLang="en-US" sz="1500" dirty="0">
                  <a:solidFill>
                    <a:schemeClr val="tx1">
                      <a:lumMod val="85000"/>
                      <a:lumOff val="15000"/>
                    </a:schemeClr>
                  </a:solidFill>
                  <a:latin typeface="+mn-ea"/>
                </a:rPr>
                <a:t>，模拟笔记本电脑。</a:t>
              </a:r>
            </a:p>
          </p:txBody>
        </p:sp>
      </p:grpSp>
      <p:pic>
        <p:nvPicPr>
          <p:cNvPr id="11" name="图片 10">
            <a:extLst>
              <a:ext uri="{FF2B5EF4-FFF2-40B4-BE49-F238E27FC236}">
                <a16:creationId xmlns:a16="http://schemas.microsoft.com/office/drawing/2014/main" id="{1AAF7442-1680-4516-A9CD-A3DE9C5C7E7D}"/>
              </a:ext>
            </a:extLst>
          </p:cNvPr>
          <p:cNvPicPr/>
          <p:nvPr/>
        </p:nvPicPr>
        <p:blipFill>
          <a:blip r:embed="rId2">
            <a:extLst>
              <a:ext uri="{28A0092B-C50C-407E-A947-70E740481C1C}">
                <a14:useLocalDpi xmlns:a14="http://schemas.microsoft.com/office/drawing/2010/main" val="0"/>
              </a:ext>
            </a:extLst>
          </a:blip>
          <a:stretch>
            <a:fillRect/>
          </a:stretch>
        </p:blipFill>
        <p:spPr>
          <a:xfrm>
            <a:off x="3007358" y="2269253"/>
            <a:ext cx="3129284" cy="2619620"/>
          </a:xfrm>
          <a:prstGeom prst="rect">
            <a:avLst/>
          </a:prstGeom>
          <a:ln>
            <a:solidFill>
              <a:schemeClr val="tx1">
                <a:lumMod val="50000"/>
                <a:lumOff val="50000"/>
              </a:schemeClr>
            </a:solidFill>
          </a:ln>
        </p:spPr>
      </p:pic>
    </p:spTree>
    <p:extLst>
      <p:ext uri="{BB962C8B-B14F-4D97-AF65-F5344CB8AC3E}">
        <p14:creationId xmlns:p14="http://schemas.microsoft.com/office/powerpoint/2010/main" val="23568544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2152957"/>
              <a:ext cx="9604929" cy="842127"/>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阳光学校的网络实验室升级扩建，新增加十台计算机，现需要将新添置的计算机连接到实验室的网络中，使其能够与其他计算机正常通信，完成实验教学任务。为此，我们需要制作</a:t>
              </a:r>
              <a:r>
                <a:rPr lang="en-US" altLang="zh-CN" sz="1800" dirty="0">
                  <a:solidFill>
                    <a:schemeClr val="tx1">
                      <a:lumMod val="85000"/>
                      <a:lumOff val="15000"/>
                    </a:schemeClr>
                  </a:solidFill>
                  <a:latin typeface="+mn-ea"/>
                </a:rPr>
                <a:t>10</a:t>
              </a:r>
              <a:r>
                <a:rPr lang="zh-CN" altLang="en-US" sz="1800" dirty="0">
                  <a:solidFill>
                    <a:schemeClr val="tx1">
                      <a:lumMod val="85000"/>
                      <a:lumOff val="15000"/>
                    </a:schemeClr>
                  </a:solidFill>
                  <a:latin typeface="+mn-ea"/>
                </a:rPr>
                <a:t>根合格的网线将计算机和实验室的局域网进行物理连接。</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a:t>
            </a:r>
            <a:r>
              <a:rPr lang="zh-CN" altLang="en-US" sz="1600" dirty="0">
                <a:solidFill>
                  <a:schemeClr val="accent1"/>
                </a:solidFill>
                <a:ea typeface="微软雅黑" panose="020B0503020204020204" pitchFamily="34" charset="-122"/>
              </a:rPr>
              <a:t>将两台虚拟机的网卡添加到同一</a:t>
            </a:r>
            <a:r>
              <a:rPr lang="en-US" altLang="zh-CN" sz="1600" dirty="0">
                <a:solidFill>
                  <a:schemeClr val="accent1"/>
                </a:solidFill>
                <a:ea typeface="微软雅黑" panose="020B0503020204020204" pitchFamily="34" charset="-122"/>
              </a:rPr>
              <a:t>LAN</a:t>
            </a:r>
            <a:r>
              <a:rPr lang="zh-CN" altLang="en-US" sz="1600" dirty="0">
                <a:solidFill>
                  <a:schemeClr val="accent1"/>
                </a:solidFill>
                <a:ea typeface="微软雅黑" panose="020B0503020204020204" pitchFamily="34" charset="-122"/>
              </a:rPr>
              <a:t>区段内</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469481" y="772161"/>
            <a:ext cx="8205038" cy="1043506"/>
            <a:chOff x="1305159" y="1841146"/>
            <a:chExt cx="9867900" cy="1499687"/>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305159" y="1841146"/>
              <a:ext cx="9867900" cy="1499687"/>
              <a:chOff x="1305159" y="1841146"/>
              <a:chExt cx="9867900" cy="1499687"/>
            </a:xfrm>
          </p:grpSpPr>
          <p:sp>
            <p:nvSpPr>
              <p:cNvPr id="20" name="矩形: 圆角 19">
                <a:extLst>
                  <a:ext uri="{FF2B5EF4-FFF2-40B4-BE49-F238E27FC236}">
                    <a16:creationId xmlns:a16="http://schemas.microsoft.com/office/drawing/2014/main" id="{4D72AE2D-A82F-43C6-825F-E3FA7621E99D}"/>
                  </a:ext>
                </a:extLst>
              </p:cNvPr>
              <p:cNvSpPr/>
              <p:nvPr/>
            </p:nvSpPr>
            <p:spPr>
              <a:xfrm>
                <a:off x="1305159" y="1841146"/>
                <a:ext cx="9867900" cy="1440001"/>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9" name="文本框 18">
              <a:extLst>
                <a:ext uri="{FF2B5EF4-FFF2-40B4-BE49-F238E27FC236}">
                  <a16:creationId xmlns:a16="http://schemas.microsoft.com/office/drawing/2014/main" id="{7B8F7BF4-6E0C-4E96-BDBD-146CE011CAF7}"/>
                </a:ext>
              </a:extLst>
            </p:cNvPr>
            <p:cNvSpPr txBox="1"/>
            <p:nvPr/>
          </p:nvSpPr>
          <p:spPr>
            <a:xfrm>
              <a:off x="1471762" y="1962470"/>
              <a:ext cx="9604929" cy="602208"/>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LAN</a:t>
              </a:r>
              <a:r>
                <a:rPr lang="zh-CN" altLang="en-US" sz="1500" dirty="0">
                  <a:solidFill>
                    <a:schemeClr val="tx1">
                      <a:lumMod val="85000"/>
                      <a:lumOff val="15000"/>
                    </a:schemeClr>
                  </a:solidFill>
                  <a:latin typeface="+mn-ea"/>
                </a:rPr>
                <a:t>区段，就是一个虚拟的自定义局域网，这里我们将两台虚拟机的网卡添加到同一</a:t>
              </a:r>
              <a:r>
                <a:rPr lang="en-US" altLang="zh-CN" sz="1500" dirty="0">
                  <a:solidFill>
                    <a:schemeClr val="tx1">
                      <a:lumMod val="85000"/>
                      <a:lumOff val="15000"/>
                    </a:schemeClr>
                  </a:solidFill>
                  <a:latin typeface="+mn-ea"/>
                </a:rPr>
                <a:t>LAN</a:t>
              </a:r>
              <a:r>
                <a:rPr lang="zh-CN" altLang="en-US" sz="1500" dirty="0">
                  <a:solidFill>
                    <a:schemeClr val="tx1">
                      <a:lumMod val="85000"/>
                      <a:lumOff val="15000"/>
                    </a:schemeClr>
                  </a:solidFill>
                  <a:latin typeface="+mn-ea"/>
                </a:rPr>
                <a:t>区段内，来模拟两台计算机的交叉网线连接。</a:t>
              </a:r>
            </a:p>
          </p:txBody>
        </p:sp>
      </p:grpSp>
      <p:pic>
        <p:nvPicPr>
          <p:cNvPr id="10" name="图片 9">
            <a:extLst>
              <a:ext uri="{FF2B5EF4-FFF2-40B4-BE49-F238E27FC236}">
                <a16:creationId xmlns:a16="http://schemas.microsoft.com/office/drawing/2014/main" id="{F5E247B6-4075-40A8-BC13-9BD1B22A3735}"/>
              </a:ext>
            </a:extLst>
          </p:cNvPr>
          <p:cNvPicPr/>
          <p:nvPr/>
        </p:nvPicPr>
        <p:blipFill>
          <a:blip r:embed="rId2">
            <a:extLst>
              <a:ext uri="{28A0092B-C50C-407E-A947-70E740481C1C}">
                <a14:useLocalDpi xmlns:a14="http://schemas.microsoft.com/office/drawing/2010/main" val="0"/>
              </a:ext>
            </a:extLst>
          </a:blip>
          <a:stretch>
            <a:fillRect/>
          </a:stretch>
        </p:blipFill>
        <p:spPr>
          <a:xfrm>
            <a:off x="1078397" y="1917543"/>
            <a:ext cx="3268460" cy="2978875"/>
          </a:xfrm>
          <a:prstGeom prst="rect">
            <a:avLst/>
          </a:prstGeom>
          <a:noFill/>
          <a:ln>
            <a:solidFill>
              <a:schemeClr val="tx1">
                <a:lumMod val="50000"/>
                <a:lumOff val="50000"/>
              </a:schemeClr>
            </a:solidFill>
          </a:ln>
        </p:spPr>
      </p:pic>
      <p:pic>
        <p:nvPicPr>
          <p:cNvPr id="11" name="图片 10">
            <a:extLst>
              <a:ext uri="{FF2B5EF4-FFF2-40B4-BE49-F238E27FC236}">
                <a16:creationId xmlns:a16="http://schemas.microsoft.com/office/drawing/2014/main" id="{C49688B3-7652-4E82-B0B8-FA624712714A}"/>
              </a:ext>
            </a:extLst>
          </p:cNvPr>
          <p:cNvPicPr/>
          <p:nvPr/>
        </p:nvPicPr>
        <p:blipFill>
          <a:blip r:embed="rId3">
            <a:extLst>
              <a:ext uri="{28A0092B-C50C-407E-A947-70E740481C1C}">
                <a14:useLocalDpi xmlns:a14="http://schemas.microsoft.com/office/drawing/2010/main" val="0"/>
              </a:ext>
            </a:extLst>
          </a:blip>
          <a:srcRect/>
          <a:stretch>
            <a:fillRect/>
          </a:stretch>
        </p:blipFill>
        <p:spPr>
          <a:xfrm>
            <a:off x="5293295" y="2391730"/>
            <a:ext cx="2772308" cy="2167969"/>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3620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更改虚拟机的计算机名</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4860032" y="1131590"/>
            <a:ext cx="3794472" cy="3528392"/>
            <a:chOff x="1200149" y="1847850"/>
            <a:chExt cx="9904581" cy="1492983"/>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49" y="1847850"/>
              <a:ext cx="9867900" cy="1492983"/>
              <a:chOff x="1200149" y="1847850"/>
              <a:chExt cx="9867900" cy="1492983"/>
            </a:xfrm>
          </p:grpSpPr>
          <p:sp>
            <p:nvSpPr>
              <p:cNvPr id="20" name="矩形: 圆角 19">
                <a:extLst>
                  <a:ext uri="{FF2B5EF4-FFF2-40B4-BE49-F238E27FC236}">
                    <a16:creationId xmlns:a16="http://schemas.microsoft.com/office/drawing/2014/main" id="{4D72AE2D-A82F-43C6-825F-E3FA7621E99D}"/>
                  </a:ext>
                </a:extLst>
              </p:cNvPr>
              <p:cNvSpPr/>
              <p:nvPr/>
            </p:nvSpPr>
            <p:spPr>
              <a:xfrm>
                <a:off x="1200149"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9" name="文本框 18">
              <a:extLst>
                <a:ext uri="{FF2B5EF4-FFF2-40B4-BE49-F238E27FC236}">
                  <a16:creationId xmlns:a16="http://schemas.microsoft.com/office/drawing/2014/main" id="{7B8F7BF4-6E0C-4E96-BDBD-146CE011CAF7}"/>
                </a:ext>
              </a:extLst>
            </p:cNvPr>
            <p:cNvSpPr txBox="1"/>
            <p:nvPr/>
          </p:nvSpPr>
          <p:spPr>
            <a:xfrm>
              <a:off x="1499800" y="1946429"/>
              <a:ext cx="9604930" cy="602209"/>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因为我们要通过计算机名来找到共享文件夹的那台主机，而实际的计算机名通常比较复杂，不便于记忆，因此，我们将两台虚拟机的计算机名进行一下更改。</a:t>
              </a:r>
            </a:p>
          </p:txBody>
        </p:sp>
        <p:sp>
          <p:nvSpPr>
            <p:cNvPr id="12" name="文本框 11">
              <a:extLst>
                <a:ext uri="{FF2B5EF4-FFF2-40B4-BE49-F238E27FC236}">
                  <a16:creationId xmlns:a16="http://schemas.microsoft.com/office/drawing/2014/main" id="{502F5B74-3C7E-457A-B498-451C403FC050}"/>
                </a:ext>
              </a:extLst>
            </p:cNvPr>
            <p:cNvSpPr txBox="1"/>
            <p:nvPr/>
          </p:nvSpPr>
          <p:spPr>
            <a:xfrm>
              <a:off x="1331631" y="2548638"/>
              <a:ext cx="9604930" cy="602209"/>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在“文件资源管理器”窗口中，右键单击“此电脑”图标，在弹出的快捷菜单中单击“属性”命令，打开系统窗口，可以看到该虚拟机的计算机名</a:t>
              </a:r>
            </a:p>
          </p:txBody>
        </p:sp>
      </p:grpSp>
      <p:pic>
        <p:nvPicPr>
          <p:cNvPr id="11" name="图片 10">
            <a:extLst>
              <a:ext uri="{FF2B5EF4-FFF2-40B4-BE49-F238E27FC236}">
                <a16:creationId xmlns:a16="http://schemas.microsoft.com/office/drawing/2014/main" id="{F8AD5D8A-F045-4FAF-AD66-9D38782DA9BE}"/>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87524" y="1131887"/>
            <a:ext cx="4121976" cy="3492091"/>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172625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更改虚拟机的计算机名</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287597" y="1639199"/>
            <a:ext cx="2969780" cy="2500153"/>
            <a:chOff x="1319783" y="1794866"/>
            <a:chExt cx="9867900" cy="1460200"/>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319783" y="1794866"/>
              <a:ext cx="9867900" cy="1460200"/>
              <a:chOff x="1319783" y="1794866"/>
              <a:chExt cx="9867900" cy="1460200"/>
            </a:xfrm>
          </p:grpSpPr>
          <p:sp>
            <p:nvSpPr>
              <p:cNvPr id="20" name="矩形: 圆角 19">
                <a:extLst>
                  <a:ext uri="{FF2B5EF4-FFF2-40B4-BE49-F238E27FC236}">
                    <a16:creationId xmlns:a16="http://schemas.microsoft.com/office/drawing/2014/main" id="{4D72AE2D-A82F-43C6-825F-E3FA7621E99D}"/>
                  </a:ext>
                </a:extLst>
              </p:cNvPr>
              <p:cNvSpPr/>
              <p:nvPr/>
            </p:nvSpPr>
            <p:spPr>
              <a:xfrm>
                <a:off x="1319783" y="179486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88355" y="3149099"/>
                <a:ext cx="1702252"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319783" y="2114794"/>
              <a:ext cx="9604929" cy="97370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分别将两台虚拟机的计算机名改为“</a:t>
              </a:r>
              <a:r>
                <a:rPr lang="en-US" altLang="zh-CN" sz="1500" dirty="0">
                  <a:solidFill>
                    <a:schemeClr val="tx1">
                      <a:lumMod val="85000"/>
                      <a:lumOff val="15000"/>
                    </a:schemeClr>
                  </a:solidFill>
                  <a:latin typeface="+mn-ea"/>
                </a:rPr>
                <a:t>Desktop”</a:t>
              </a:r>
              <a:r>
                <a:rPr lang="zh-CN" altLang="en-US" sz="1500" dirty="0">
                  <a:solidFill>
                    <a:schemeClr val="tx1">
                      <a:lumMod val="85000"/>
                      <a:lumOff val="15000"/>
                    </a:schemeClr>
                  </a:solidFill>
                  <a:latin typeface="+mn-ea"/>
                </a:rPr>
                <a:t>和“</a:t>
              </a:r>
              <a:r>
                <a:rPr lang="en-US" altLang="zh-CN" sz="1500" dirty="0">
                  <a:solidFill>
                    <a:schemeClr val="tx1">
                      <a:lumMod val="85000"/>
                      <a:lumOff val="15000"/>
                    </a:schemeClr>
                  </a:solidFill>
                  <a:latin typeface="+mn-ea"/>
                </a:rPr>
                <a:t>Laptop”</a:t>
              </a:r>
              <a:r>
                <a:rPr lang="zh-CN" altLang="en-US" sz="1500" dirty="0">
                  <a:solidFill>
                    <a:schemeClr val="tx1">
                      <a:lumMod val="85000"/>
                      <a:lumOff val="15000"/>
                    </a:schemeClr>
                  </a:solidFill>
                  <a:latin typeface="+mn-ea"/>
                </a:rPr>
                <a:t>模拟台式机和笔记本。完成后，需要将虚拟机重启。</a:t>
              </a:r>
            </a:p>
          </p:txBody>
        </p:sp>
      </p:grpSp>
      <p:pic>
        <p:nvPicPr>
          <p:cNvPr id="10" name="图片 9">
            <a:extLst>
              <a:ext uri="{FF2B5EF4-FFF2-40B4-BE49-F238E27FC236}">
                <a16:creationId xmlns:a16="http://schemas.microsoft.com/office/drawing/2014/main" id="{53FC8F89-BE97-4B8A-8924-080D52D51060}"/>
              </a:ext>
            </a:extLst>
          </p:cNvPr>
          <p:cNvPicPr/>
          <p:nvPr/>
        </p:nvPicPr>
        <p:blipFill>
          <a:blip r:embed="rId2">
            <a:extLst>
              <a:ext uri="{28A0092B-C50C-407E-A947-70E740481C1C}">
                <a14:useLocalDpi xmlns:a14="http://schemas.microsoft.com/office/drawing/2010/main" val="0"/>
              </a:ext>
            </a:extLst>
          </a:blip>
          <a:stretch>
            <a:fillRect/>
          </a:stretch>
        </p:blipFill>
        <p:spPr>
          <a:xfrm>
            <a:off x="3638233" y="1248237"/>
            <a:ext cx="5188423" cy="3428929"/>
          </a:xfrm>
          <a:prstGeom prst="rect">
            <a:avLst/>
          </a:prstGeom>
          <a:ln>
            <a:solidFill>
              <a:schemeClr val="tx1">
                <a:lumMod val="50000"/>
                <a:lumOff val="50000"/>
              </a:schemeClr>
            </a:solidFill>
          </a:ln>
        </p:spPr>
      </p:pic>
    </p:spTree>
    <p:extLst>
      <p:ext uri="{BB962C8B-B14F-4D97-AF65-F5344CB8AC3E}">
        <p14:creationId xmlns:p14="http://schemas.microsoft.com/office/powerpoint/2010/main" val="25843766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 </a:t>
            </a:r>
            <a:r>
              <a:rPr lang="zh-CN" altLang="en-US" sz="1600" dirty="0">
                <a:solidFill>
                  <a:schemeClr val="accent1"/>
                </a:solidFill>
                <a:ea typeface="微软雅黑" panose="020B0503020204020204" pitchFamily="34" charset="-122"/>
              </a:rPr>
              <a:t>在</a:t>
            </a:r>
            <a:r>
              <a:rPr lang="en-US" altLang="zh-CN" sz="1600" dirty="0">
                <a:solidFill>
                  <a:schemeClr val="accent1"/>
                </a:solidFill>
                <a:ea typeface="微软雅黑" panose="020B0503020204020204" pitchFamily="34" charset="-122"/>
              </a:rPr>
              <a:t>Desktop</a:t>
            </a:r>
            <a:r>
              <a:rPr lang="zh-CN" altLang="en-US" sz="1600" dirty="0">
                <a:solidFill>
                  <a:schemeClr val="accent1"/>
                </a:solidFill>
                <a:ea typeface="微软雅黑" panose="020B0503020204020204" pitchFamily="34" charset="-122"/>
              </a:rPr>
              <a:t>虚拟机上创建要共享的文件夹</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287596" y="1273545"/>
            <a:ext cx="3636331" cy="3278423"/>
            <a:chOff x="1319783" y="1794865"/>
            <a:chExt cx="10381864" cy="1702299"/>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319783" y="1794865"/>
              <a:ext cx="10381864" cy="1702299"/>
              <a:chOff x="1319783" y="1794865"/>
              <a:chExt cx="10381864" cy="1702299"/>
            </a:xfrm>
          </p:grpSpPr>
          <p:sp>
            <p:nvSpPr>
              <p:cNvPr id="20" name="矩形: 圆角 19">
                <a:extLst>
                  <a:ext uri="{FF2B5EF4-FFF2-40B4-BE49-F238E27FC236}">
                    <a16:creationId xmlns:a16="http://schemas.microsoft.com/office/drawing/2014/main" id="{4D72AE2D-A82F-43C6-825F-E3FA7621E99D}"/>
                  </a:ext>
                </a:extLst>
              </p:cNvPr>
              <p:cNvSpPr/>
              <p:nvPr/>
            </p:nvSpPr>
            <p:spPr>
              <a:xfrm>
                <a:off x="1319783" y="1794865"/>
                <a:ext cx="9867900" cy="164011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999396" y="3391197"/>
                <a:ext cx="1702251"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525163" y="1945494"/>
              <a:ext cx="9604928" cy="1278354"/>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）创建要共享的共享文件夹</a:t>
              </a:r>
            </a:p>
            <a:p>
              <a:pPr indent="450000">
                <a:lnSpc>
                  <a:spcPct val="150000"/>
                </a:lnSpc>
              </a:pPr>
              <a:r>
                <a:rPr lang="zh-CN" altLang="en-US" sz="1500" dirty="0">
                  <a:solidFill>
                    <a:schemeClr val="tx1">
                      <a:lumMod val="85000"/>
                      <a:lumOff val="15000"/>
                    </a:schemeClr>
                  </a:solidFill>
                  <a:latin typeface="+mn-ea"/>
                </a:rPr>
                <a:t>在需要的位置新建一个文件夹，这里选择在桌面创建，名字命名为</a:t>
              </a:r>
              <a:r>
                <a:rPr lang="en-US" altLang="zh-CN" sz="1500" dirty="0">
                  <a:solidFill>
                    <a:schemeClr val="tx1">
                      <a:lumMod val="85000"/>
                      <a:lumOff val="15000"/>
                    </a:schemeClr>
                  </a:solidFill>
                  <a:latin typeface="+mn-ea"/>
                </a:rPr>
                <a:t>share</a:t>
              </a:r>
              <a:r>
                <a:rPr lang="zh-CN" altLang="en-US" sz="1500" dirty="0">
                  <a:solidFill>
                    <a:schemeClr val="tx1">
                      <a:lumMod val="85000"/>
                      <a:lumOff val="15000"/>
                    </a:schemeClr>
                  </a:solidFill>
                  <a:latin typeface="+mn-ea"/>
                </a:rPr>
                <a:t>（名字可以是任意符合</a:t>
              </a:r>
              <a:r>
                <a:rPr lang="en-US" altLang="zh-CN" sz="1500" dirty="0">
                  <a:solidFill>
                    <a:schemeClr val="tx1">
                      <a:lumMod val="85000"/>
                      <a:lumOff val="15000"/>
                    </a:schemeClr>
                  </a:solidFill>
                  <a:latin typeface="+mn-ea"/>
                </a:rPr>
                <a:t>windows</a:t>
              </a:r>
              <a:r>
                <a:rPr lang="zh-CN" altLang="en-US" sz="1500" dirty="0">
                  <a:solidFill>
                    <a:schemeClr val="tx1">
                      <a:lumMod val="85000"/>
                      <a:lumOff val="15000"/>
                    </a:schemeClr>
                  </a:solidFill>
                  <a:latin typeface="+mn-ea"/>
                </a:rPr>
                <a:t>要求的字符）。</a:t>
              </a:r>
            </a:p>
            <a:p>
              <a:pPr indent="450000">
                <a:lnSpc>
                  <a:spcPct val="150000"/>
                </a:lnSpc>
              </a:pP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）为</a:t>
              </a:r>
              <a:r>
                <a:rPr lang="en-US" altLang="zh-CN" sz="1500" dirty="0">
                  <a:solidFill>
                    <a:schemeClr val="tx1">
                      <a:lumMod val="85000"/>
                      <a:lumOff val="15000"/>
                    </a:schemeClr>
                  </a:solidFill>
                  <a:latin typeface="+mn-ea"/>
                </a:rPr>
                <a:t>share</a:t>
              </a:r>
              <a:r>
                <a:rPr lang="zh-CN" altLang="en-US" sz="1500" dirty="0">
                  <a:solidFill>
                    <a:schemeClr val="tx1">
                      <a:lumMod val="85000"/>
                      <a:lumOff val="15000"/>
                    </a:schemeClr>
                  </a:solidFill>
                  <a:latin typeface="+mn-ea"/>
                </a:rPr>
                <a:t>文件夹增加任何人可以完全控制的权限</a:t>
              </a:r>
            </a:p>
          </p:txBody>
        </p:sp>
      </p:grpSp>
      <p:pic>
        <p:nvPicPr>
          <p:cNvPr id="11" name="图片 10">
            <a:extLst>
              <a:ext uri="{FF2B5EF4-FFF2-40B4-BE49-F238E27FC236}">
                <a16:creationId xmlns:a16="http://schemas.microsoft.com/office/drawing/2014/main" id="{9053C062-BFAD-4CAA-9DEC-373235C7205F}"/>
              </a:ext>
            </a:extLst>
          </p:cNvPr>
          <p:cNvPicPr/>
          <p:nvPr/>
        </p:nvPicPr>
        <p:blipFill>
          <a:blip r:embed="rId2">
            <a:extLst>
              <a:ext uri="{28A0092B-C50C-407E-A947-70E740481C1C}">
                <a14:useLocalDpi xmlns:a14="http://schemas.microsoft.com/office/drawing/2010/main" val="0"/>
              </a:ext>
            </a:extLst>
          </a:blip>
          <a:srcRect/>
          <a:stretch>
            <a:fillRect/>
          </a:stretch>
        </p:blipFill>
        <p:spPr>
          <a:xfrm>
            <a:off x="4103948" y="1273545"/>
            <a:ext cx="4810284" cy="327842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1675452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 </a:t>
            </a:r>
            <a:r>
              <a:rPr lang="zh-CN" altLang="en-US" sz="1600" dirty="0">
                <a:solidFill>
                  <a:schemeClr val="accent1"/>
                </a:solidFill>
                <a:ea typeface="微软雅黑" panose="020B0503020204020204" pitchFamily="34" charset="-122"/>
              </a:rPr>
              <a:t>在</a:t>
            </a:r>
            <a:r>
              <a:rPr lang="en-US" altLang="zh-CN" sz="1600" dirty="0">
                <a:solidFill>
                  <a:schemeClr val="accent1"/>
                </a:solidFill>
                <a:ea typeface="微软雅黑" panose="020B0503020204020204" pitchFamily="34" charset="-122"/>
              </a:rPr>
              <a:t>Desktop</a:t>
            </a:r>
            <a:r>
              <a:rPr lang="zh-CN" altLang="en-US" sz="1600" dirty="0">
                <a:solidFill>
                  <a:schemeClr val="accent1"/>
                </a:solidFill>
                <a:ea typeface="微软雅黑" panose="020B0503020204020204" pitchFamily="34" charset="-122"/>
              </a:rPr>
              <a:t>虚拟机上创建要共享的文件夹</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467544" y="1023578"/>
            <a:ext cx="8280920" cy="1120404"/>
            <a:chOff x="1200150" y="1847850"/>
            <a:chExt cx="10168809" cy="1492983"/>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50" y="1847850"/>
              <a:ext cx="9867900" cy="1492983"/>
              <a:chOff x="1200150" y="1847850"/>
              <a:chExt cx="9867900" cy="1492983"/>
            </a:xfrm>
          </p:grpSpPr>
          <p:sp>
            <p:nvSpPr>
              <p:cNvPr id="20" name="矩形: 圆角 19">
                <a:extLst>
                  <a:ext uri="{FF2B5EF4-FFF2-40B4-BE49-F238E27FC236}">
                    <a16:creationId xmlns:a16="http://schemas.microsoft.com/office/drawing/2014/main" id="{4D72AE2D-A82F-43C6-825F-E3FA7621E99D}"/>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764030" y="2040317"/>
              <a:ext cx="9604929" cy="97370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在打开的“选择用户或组”对话框下面的文本框中输入“</a:t>
              </a:r>
              <a:r>
                <a:rPr lang="en-US" altLang="zh-CN" sz="1500" dirty="0">
                  <a:solidFill>
                    <a:schemeClr val="tx1">
                      <a:lumMod val="85000"/>
                      <a:lumOff val="15000"/>
                    </a:schemeClr>
                  </a:solidFill>
                  <a:latin typeface="+mn-ea"/>
                </a:rPr>
                <a:t>everyone”</a:t>
              </a:r>
              <a:r>
                <a:rPr lang="zh-CN" altLang="en-US" sz="1500" dirty="0">
                  <a:solidFill>
                    <a:schemeClr val="tx1">
                      <a:lumMod val="85000"/>
                      <a:lumOff val="15000"/>
                    </a:schemeClr>
                  </a:solidFill>
                  <a:latin typeface="+mn-ea"/>
                </a:rPr>
                <a:t>，单击“确定”按钮，添加</a:t>
              </a:r>
              <a:r>
                <a:rPr lang="en-US" altLang="zh-CN" sz="1500" dirty="0">
                  <a:solidFill>
                    <a:schemeClr val="tx1">
                      <a:lumMod val="85000"/>
                      <a:lumOff val="15000"/>
                    </a:schemeClr>
                  </a:solidFill>
                  <a:latin typeface="+mn-ea"/>
                </a:rPr>
                <a:t>everyone</a:t>
              </a:r>
              <a:r>
                <a:rPr lang="zh-CN" altLang="en-US" sz="1500" dirty="0">
                  <a:solidFill>
                    <a:schemeClr val="tx1">
                      <a:lumMod val="85000"/>
                      <a:lumOff val="15000"/>
                    </a:schemeClr>
                  </a:solidFill>
                  <a:latin typeface="+mn-ea"/>
                </a:rPr>
                <a:t>组。</a:t>
              </a:r>
            </a:p>
          </p:txBody>
        </p:sp>
      </p:grpSp>
      <p:pic>
        <p:nvPicPr>
          <p:cNvPr id="10" name="图片 9">
            <a:extLst>
              <a:ext uri="{FF2B5EF4-FFF2-40B4-BE49-F238E27FC236}">
                <a16:creationId xmlns:a16="http://schemas.microsoft.com/office/drawing/2014/main" id="{BBCD7433-A3FA-43E4-B9F0-2AD07CA9F80E}"/>
              </a:ext>
            </a:extLst>
          </p:cNvPr>
          <p:cNvPicPr/>
          <p:nvPr/>
        </p:nvPicPr>
        <p:blipFill>
          <a:blip r:embed="rId2">
            <a:extLst>
              <a:ext uri="{28A0092B-C50C-407E-A947-70E740481C1C}">
                <a14:useLocalDpi xmlns:a14="http://schemas.microsoft.com/office/drawing/2010/main" val="0"/>
              </a:ext>
            </a:extLst>
          </a:blip>
          <a:stretch>
            <a:fillRect/>
          </a:stretch>
        </p:blipFill>
        <p:spPr>
          <a:xfrm>
            <a:off x="2549327" y="2297093"/>
            <a:ext cx="4045345" cy="2593780"/>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822203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 </a:t>
            </a:r>
            <a:r>
              <a:rPr lang="zh-CN" altLang="en-US" sz="1600" dirty="0">
                <a:solidFill>
                  <a:schemeClr val="accent1"/>
                </a:solidFill>
                <a:ea typeface="微软雅黑" panose="020B0503020204020204" pitchFamily="34" charset="-122"/>
              </a:rPr>
              <a:t>在</a:t>
            </a:r>
            <a:r>
              <a:rPr lang="en-US" altLang="zh-CN" sz="1600" dirty="0">
                <a:solidFill>
                  <a:schemeClr val="accent1"/>
                </a:solidFill>
                <a:ea typeface="微软雅黑" panose="020B0503020204020204" pitchFamily="34" charset="-122"/>
              </a:rPr>
              <a:t>Desktop</a:t>
            </a:r>
            <a:r>
              <a:rPr lang="zh-CN" altLang="en-US" sz="1600" dirty="0">
                <a:solidFill>
                  <a:schemeClr val="accent1"/>
                </a:solidFill>
                <a:ea typeface="微软雅黑" panose="020B0503020204020204" pitchFamily="34" charset="-122"/>
              </a:rPr>
              <a:t>虚拟机上创建要共享的文件夹</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790109" y="1239602"/>
            <a:ext cx="3493859" cy="3036611"/>
            <a:chOff x="1200147" y="1859426"/>
            <a:chExt cx="9867900" cy="1481407"/>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47" y="1859426"/>
              <a:ext cx="9867900" cy="1481407"/>
              <a:chOff x="1200147" y="1859426"/>
              <a:chExt cx="9867900" cy="1481407"/>
            </a:xfrm>
          </p:grpSpPr>
          <p:sp>
            <p:nvSpPr>
              <p:cNvPr id="20" name="矩形: 圆角 19">
                <a:extLst>
                  <a:ext uri="{FF2B5EF4-FFF2-40B4-BE49-F238E27FC236}">
                    <a16:creationId xmlns:a16="http://schemas.microsoft.com/office/drawing/2014/main" id="{4D72AE2D-A82F-43C6-825F-E3FA7621E99D}"/>
                  </a:ext>
                </a:extLst>
              </p:cNvPr>
              <p:cNvSpPr/>
              <p:nvPr/>
            </p:nvSpPr>
            <p:spPr>
              <a:xfrm>
                <a:off x="1200147" y="185942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764030" y="2207409"/>
              <a:ext cx="9041047" cy="694311"/>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在返回的“</a:t>
              </a:r>
              <a:r>
                <a:rPr lang="en-US" altLang="zh-CN" sz="1500" dirty="0">
                  <a:solidFill>
                    <a:schemeClr val="tx1">
                      <a:lumMod val="85000"/>
                      <a:lumOff val="15000"/>
                    </a:schemeClr>
                  </a:solidFill>
                  <a:latin typeface="+mn-ea"/>
                </a:rPr>
                <a:t>share</a:t>
              </a:r>
              <a:r>
                <a:rPr lang="zh-CN" altLang="en-US" sz="1500" dirty="0">
                  <a:solidFill>
                    <a:schemeClr val="tx1">
                      <a:lumMod val="85000"/>
                      <a:lumOff val="15000"/>
                    </a:schemeClr>
                  </a:solidFill>
                  <a:latin typeface="+mn-ea"/>
                </a:rPr>
                <a:t>的权限”对话框中，选择刚添加的</a:t>
              </a:r>
              <a:r>
                <a:rPr lang="en-US" altLang="zh-CN" sz="1500" dirty="0">
                  <a:solidFill>
                    <a:schemeClr val="tx1">
                      <a:lumMod val="85000"/>
                      <a:lumOff val="15000"/>
                    </a:schemeClr>
                  </a:solidFill>
                  <a:latin typeface="+mn-ea"/>
                </a:rPr>
                <a:t>Everyone</a:t>
              </a:r>
              <a:r>
                <a:rPr lang="zh-CN" altLang="en-US" sz="1500" dirty="0">
                  <a:solidFill>
                    <a:schemeClr val="tx1">
                      <a:lumMod val="85000"/>
                      <a:lumOff val="15000"/>
                    </a:schemeClr>
                  </a:solidFill>
                  <a:latin typeface="+mn-ea"/>
                </a:rPr>
                <a:t>组，赋予完全控制权限，单击“确定”按钮完成权限设置。</a:t>
              </a:r>
            </a:p>
          </p:txBody>
        </p:sp>
      </p:grpSp>
      <p:pic>
        <p:nvPicPr>
          <p:cNvPr id="11" name="图片 10">
            <a:extLst>
              <a:ext uri="{FF2B5EF4-FFF2-40B4-BE49-F238E27FC236}">
                <a16:creationId xmlns:a16="http://schemas.microsoft.com/office/drawing/2014/main" id="{D6A87A79-17E6-4814-8357-B4459DC1CE2B}"/>
              </a:ext>
            </a:extLst>
          </p:cNvPr>
          <p:cNvPicPr/>
          <p:nvPr/>
        </p:nvPicPr>
        <p:blipFill>
          <a:blip r:embed="rId2">
            <a:extLst>
              <a:ext uri="{28A0092B-C50C-407E-A947-70E740481C1C}">
                <a14:useLocalDpi xmlns:a14="http://schemas.microsoft.com/office/drawing/2010/main" val="0"/>
              </a:ext>
            </a:extLst>
          </a:blip>
          <a:srcRect/>
          <a:stretch>
            <a:fillRect/>
          </a:stretch>
        </p:blipFill>
        <p:spPr>
          <a:xfrm>
            <a:off x="5256076" y="807554"/>
            <a:ext cx="2772308" cy="3806363"/>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604165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6. </a:t>
            </a:r>
            <a:r>
              <a:rPr lang="zh-CN" altLang="en-US" sz="1600" dirty="0">
                <a:solidFill>
                  <a:schemeClr val="accent1"/>
                </a:solidFill>
                <a:ea typeface="微软雅黑" panose="020B0503020204020204" pitchFamily="34" charset="-122"/>
              </a:rPr>
              <a:t>共享文件夹</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790109" y="1239602"/>
            <a:ext cx="3493859" cy="3036611"/>
            <a:chOff x="1200147" y="1859426"/>
            <a:chExt cx="9867900" cy="1481407"/>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47" y="1859426"/>
              <a:ext cx="9867900" cy="1481407"/>
              <a:chOff x="1200147" y="1859426"/>
              <a:chExt cx="9867900" cy="1481407"/>
            </a:xfrm>
          </p:grpSpPr>
          <p:sp>
            <p:nvSpPr>
              <p:cNvPr id="20" name="矩形: 圆角 19">
                <a:extLst>
                  <a:ext uri="{FF2B5EF4-FFF2-40B4-BE49-F238E27FC236}">
                    <a16:creationId xmlns:a16="http://schemas.microsoft.com/office/drawing/2014/main" id="{4D72AE2D-A82F-43C6-825F-E3FA7621E99D}"/>
                  </a:ext>
                </a:extLst>
              </p:cNvPr>
              <p:cNvSpPr/>
              <p:nvPr/>
            </p:nvSpPr>
            <p:spPr>
              <a:xfrm>
                <a:off x="1200147" y="185942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509366" y="2158023"/>
              <a:ext cx="9041047" cy="86322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share</a:t>
              </a:r>
              <a:r>
                <a:rPr lang="zh-CN" altLang="en-US" sz="1500" dirty="0">
                  <a:solidFill>
                    <a:schemeClr val="tx1">
                      <a:lumMod val="85000"/>
                      <a:lumOff val="15000"/>
                    </a:schemeClr>
                  </a:solidFill>
                  <a:latin typeface="+mn-ea"/>
                </a:rPr>
                <a:t>文件夹上单击鼠标右键，在弹出的快捷菜单中单击“属性”命令，打开“</a:t>
              </a:r>
              <a:r>
                <a:rPr lang="en-US" altLang="zh-CN" sz="1500" dirty="0">
                  <a:solidFill>
                    <a:schemeClr val="tx1">
                      <a:lumMod val="85000"/>
                      <a:lumOff val="15000"/>
                    </a:schemeClr>
                  </a:solidFill>
                  <a:latin typeface="+mn-ea"/>
                </a:rPr>
                <a:t>share</a:t>
              </a:r>
              <a:r>
                <a:rPr lang="zh-CN" altLang="en-US" sz="1500" dirty="0">
                  <a:solidFill>
                    <a:schemeClr val="tx1">
                      <a:lumMod val="85000"/>
                      <a:lumOff val="15000"/>
                    </a:schemeClr>
                  </a:solidFill>
                  <a:latin typeface="+mn-ea"/>
                </a:rPr>
                <a:t>属性”对话框，切换至“共享”选项卡，单击“高级共享”按钮。</a:t>
              </a:r>
            </a:p>
          </p:txBody>
        </p:sp>
      </p:grpSp>
      <p:pic>
        <p:nvPicPr>
          <p:cNvPr id="10" name="图片 9">
            <a:extLst>
              <a:ext uri="{FF2B5EF4-FFF2-40B4-BE49-F238E27FC236}">
                <a16:creationId xmlns:a16="http://schemas.microsoft.com/office/drawing/2014/main" id="{BA468442-00DF-4ECE-9E09-E5783721DD45}"/>
              </a:ext>
            </a:extLst>
          </p:cNvPr>
          <p:cNvPicPr/>
          <p:nvPr/>
        </p:nvPicPr>
        <p:blipFill>
          <a:blip r:embed="rId2">
            <a:extLst>
              <a:ext uri="{28A0092B-C50C-407E-A947-70E740481C1C}">
                <a14:useLocalDpi xmlns:a14="http://schemas.microsoft.com/office/drawing/2010/main" val="0"/>
              </a:ext>
            </a:extLst>
          </a:blip>
          <a:srcRect/>
          <a:stretch>
            <a:fillRect/>
          </a:stretch>
        </p:blipFill>
        <p:spPr>
          <a:xfrm>
            <a:off x="5580112" y="849875"/>
            <a:ext cx="2701771" cy="3975513"/>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2566006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6. </a:t>
            </a:r>
            <a:r>
              <a:rPr lang="zh-CN" altLang="en-US" sz="1600" dirty="0">
                <a:solidFill>
                  <a:schemeClr val="accent1"/>
                </a:solidFill>
                <a:ea typeface="微软雅黑" panose="020B0503020204020204" pitchFamily="34" charset="-122"/>
              </a:rPr>
              <a:t>共享文件夹</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5508104" y="1437955"/>
            <a:ext cx="3493859" cy="3036611"/>
            <a:chOff x="1200147" y="1859426"/>
            <a:chExt cx="9867900" cy="1481407"/>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47" y="1859426"/>
              <a:ext cx="9867900" cy="1481407"/>
              <a:chOff x="1200147" y="1859426"/>
              <a:chExt cx="9867900" cy="1481407"/>
            </a:xfrm>
          </p:grpSpPr>
          <p:sp>
            <p:nvSpPr>
              <p:cNvPr id="20" name="矩形: 圆角 19">
                <a:extLst>
                  <a:ext uri="{FF2B5EF4-FFF2-40B4-BE49-F238E27FC236}">
                    <a16:creationId xmlns:a16="http://schemas.microsoft.com/office/drawing/2014/main" id="{4D72AE2D-A82F-43C6-825F-E3FA7621E99D}"/>
                  </a:ext>
                </a:extLst>
              </p:cNvPr>
              <p:cNvSpPr/>
              <p:nvPr/>
            </p:nvSpPr>
            <p:spPr>
              <a:xfrm>
                <a:off x="1200147" y="185942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721935" y="1975702"/>
              <a:ext cx="9041047" cy="1201062"/>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2</a:t>
              </a:r>
              <a:r>
                <a:rPr lang="zh-CN" altLang="en-US" sz="1500" dirty="0">
                  <a:solidFill>
                    <a:schemeClr val="tx1">
                      <a:lumMod val="85000"/>
                      <a:lumOff val="15000"/>
                    </a:schemeClr>
                  </a:solidFill>
                  <a:latin typeface="+mn-ea"/>
                </a:rPr>
                <a:t>）在“高级共享”对话框中选择“共享此文件夹”复选框，并设置共享名。单击“权限”按钮，在弹出的“</a:t>
              </a:r>
              <a:r>
                <a:rPr lang="en-US" altLang="zh-CN" sz="1500" dirty="0">
                  <a:solidFill>
                    <a:schemeClr val="tx1">
                      <a:lumMod val="85000"/>
                      <a:lumOff val="15000"/>
                    </a:schemeClr>
                  </a:solidFill>
                  <a:latin typeface="+mn-ea"/>
                </a:rPr>
                <a:t>share</a:t>
              </a:r>
              <a:r>
                <a:rPr lang="zh-CN" altLang="en-US" sz="1500" dirty="0">
                  <a:solidFill>
                    <a:schemeClr val="tx1">
                      <a:lumMod val="85000"/>
                      <a:lumOff val="15000"/>
                    </a:schemeClr>
                  </a:solidFill>
                  <a:latin typeface="+mn-ea"/>
                </a:rPr>
                <a:t>的权限”对话框中将</a:t>
              </a:r>
              <a:r>
                <a:rPr lang="en-US" altLang="zh-CN" sz="1500" dirty="0">
                  <a:solidFill>
                    <a:schemeClr val="tx1">
                      <a:lumMod val="85000"/>
                      <a:lumOff val="15000"/>
                    </a:schemeClr>
                  </a:solidFill>
                  <a:latin typeface="+mn-ea"/>
                </a:rPr>
                <a:t>Everyone</a:t>
              </a:r>
              <a:r>
                <a:rPr lang="zh-CN" altLang="en-US" sz="1500" dirty="0">
                  <a:solidFill>
                    <a:schemeClr val="tx1">
                      <a:lumMod val="85000"/>
                      <a:lumOff val="15000"/>
                    </a:schemeClr>
                  </a:solidFill>
                  <a:latin typeface="+mn-ea"/>
                </a:rPr>
                <a:t>用户的权限设置为完全控制，单击“确定”按钮，完成</a:t>
              </a:r>
              <a:r>
                <a:rPr lang="en-US" altLang="zh-CN" sz="1500" dirty="0">
                  <a:solidFill>
                    <a:schemeClr val="tx1">
                      <a:lumMod val="85000"/>
                      <a:lumOff val="15000"/>
                    </a:schemeClr>
                  </a:solidFill>
                  <a:latin typeface="+mn-ea"/>
                </a:rPr>
                <a:t>share</a:t>
              </a:r>
              <a:r>
                <a:rPr lang="zh-CN" altLang="en-US" sz="1500" dirty="0">
                  <a:solidFill>
                    <a:schemeClr val="tx1">
                      <a:lumMod val="85000"/>
                      <a:lumOff val="15000"/>
                    </a:schemeClr>
                  </a:solidFill>
                  <a:latin typeface="+mn-ea"/>
                </a:rPr>
                <a:t>文件夹的共享设置。</a:t>
              </a:r>
            </a:p>
          </p:txBody>
        </p:sp>
      </p:grpSp>
      <p:pic>
        <p:nvPicPr>
          <p:cNvPr id="11" name="图片 10">
            <a:extLst>
              <a:ext uri="{FF2B5EF4-FFF2-40B4-BE49-F238E27FC236}">
                <a16:creationId xmlns:a16="http://schemas.microsoft.com/office/drawing/2014/main" id="{BA9370CD-CF53-4914-9750-6ABBD70DE5D0}"/>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87524" y="1238168"/>
            <a:ext cx="4988722" cy="3436187"/>
          </a:xfrm>
          <a:prstGeom prst="rect">
            <a:avLst/>
          </a:prstGeom>
          <a:noFill/>
          <a:ln>
            <a:noFill/>
          </a:ln>
        </p:spPr>
      </p:pic>
    </p:spTree>
    <p:extLst>
      <p:ext uri="{BB962C8B-B14F-4D97-AF65-F5344CB8AC3E}">
        <p14:creationId xmlns:p14="http://schemas.microsoft.com/office/powerpoint/2010/main" val="7009561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578424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7. </a:t>
            </a:r>
            <a:r>
              <a:rPr lang="zh-CN" altLang="en-US" sz="1600" dirty="0">
                <a:solidFill>
                  <a:schemeClr val="accent1"/>
                </a:solidFill>
                <a:ea typeface="微软雅黑" panose="020B0503020204020204" pitchFamily="34" charset="-122"/>
              </a:rPr>
              <a:t>使用</a:t>
            </a:r>
            <a:r>
              <a:rPr lang="en-US" altLang="zh-CN" sz="1600" dirty="0">
                <a:solidFill>
                  <a:schemeClr val="accent1"/>
                </a:solidFill>
                <a:ea typeface="微软雅黑" panose="020B0503020204020204" pitchFamily="34" charset="-122"/>
              </a:rPr>
              <a:t>Laptop</a:t>
            </a:r>
            <a:r>
              <a:rPr lang="zh-CN" altLang="en-US" sz="1600" dirty="0">
                <a:solidFill>
                  <a:schemeClr val="accent1"/>
                </a:solidFill>
                <a:ea typeface="微软雅黑" panose="020B0503020204020204" pitchFamily="34" charset="-122"/>
              </a:rPr>
              <a:t>计算机访问</a:t>
            </a:r>
            <a:r>
              <a:rPr lang="en-US" altLang="zh-CN" sz="1600" dirty="0">
                <a:solidFill>
                  <a:schemeClr val="accent1"/>
                </a:solidFill>
                <a:ea typeface="微软雅黑" panose="020B0503020204020204" pitchFamily="34" charset="-122"/>
              </a:rPr>
              <a:t>Desktop</a:t>
            </a:r>
            <a:r>
              <a:rPr lang="zh-CN" altLang="en-US" sz="1600" dirty="0">
                <a:solidFill>
                  <a:schemeClr val="accent1"/>
                </a:solidFill>
                <a:ea typeface="微软雅黑" panose="020B0503020204020204" pitchFamily="34" charset="-122"/>
              </a:rPr>
              <a:t>计算机的</a:t>
            </a:r>
            <a:r>
              <a:rPr lang="en-US" altLang="zh-CN" sz="1600" dirty="0">
                <a:solidFill>
                  <a:schemeClr val="accent1"/>
                </a:solidFill>
                <a:ea typeface="微软雅黑" panose="020B0503020204020204" pitchFamily="34" charset="-122"/>
              </a:rPr>
              <a:t>share</a:t>
            </a:r>
            <a:r>
              <a:rPr lang="zh-CN" altLang="en-US" sz="1600" dirty="0">
                <a:solidFill>
                  <a:schemeClr val="accent1"/>
                </a:solidFill>
                <a:ea typeface="微软雅黑" panose="020B0503020204020204" pitchFamily="34" charset="-122"/>
              </a:rPr>
              <a:t>共享文件夹</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604578" y="951570"/>
            <a:ext cx="8035874" cy="1120404"/>
            <a:chOff x="1200150" y="1847850"/>
            <a:chExt cx="9867900" cy="1492983"/>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50" y="1847850"/>
              <a:ext cx="9867900" cy="1492983"/>
              <a:chOff x="1200150" y="1847850"/>
              <a:chExt cx="9867900" cy="1492983"/>
            </a:xfrm>
          </p:grpSpPr>
          <p:sp>
            <p:nvSpPr>
              <p:cNvPr id="20" name="矩形: 圆角 19">
                <a:extLst>
                  <a:ext uri="{FF2B5EF4-FFF2-40B4-BE49-F238E27FC236}">
                    <a16:creationId xmlns:a16="http://schemas.microsoft.com/office/drawing/2014/main" id="{4D72AE2D-A82F-43C6-825F-E3FA7621E99D}"/>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332787" y="2040317"/>
              <a:ext cx="9604929" cy="97370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打开</a:t>
              </a:r>
              <a:r>
                <a:rPr lang="en-US" altLang="zh-CN" sz="1500" dirty="0">
                  <a:solidFill>
                    <a:schemeClr val="tx1">
                      <a:lumMod val="85000"/>
                      <a:lumOff val="15000"/>
                    </a:schemeClr>
                  </a:solidFill>
                  <a:latin typeface="+mn-ea"/>
                </a:rPr>
                <a:t>Laptop</a:t>
              </a:r>
              <a:r>
                <a:rPr lang="zh-CN" altLang="en-US" sz="1500" dirty="0">
                  <a:solidFill>
                    <a:schemeClr val="tx1">
                      <a:lumMod val="85000"/>
                      <a:lumOff val="15000"/>
                    </a:schemeClr>
                  </a:solidFill>
                  <a:latin typeface="+mn-ea"/>
                </a:rPr>
                <a:t>虚拟机的文件资源管理器，在地址栏中输入“</a:t>
              </a:r>
              <a:r>
                <a:rPr lang="en-US" altLang="zh-CN" sz="1500" dirty="0">
                  <a:solidFill>
                    <a:schemeClr val="tx1">
                      <a:lumMod val="85000"/>
                      <a:lumOff val="15000"/>
                    </a:schemeClr>
                  </a:solidFill>
                  <a:latin typeface="+mn-ea"/>
                </a:rPr>
                <a:t>\\desktop”</a:t>
              </a:r>
              <a:r>
                <a:rPr lang="zh-CN" altLang="en-US" sz="1500" dirty="0">
                  <a:solidFill>
                    <a:schemeClr val="tx1">
                      <a:lumMod val="85000"/>
                      <a:lumOff val="15000"/>
                    </a:schemeClr>
                  </a:solidFill>
                  <a:latin typeface="+mn-ea"/>
                </a:rPr>
                <a:t>，按回车键。如果能看到在</a:t>
              </a:r>
              <a:r>
                <a:rPr lang="en-US" altLang="zh-CN" sz="1500" dirty="0">
                  <a:solidFill>
                    <a:schemeClr val="tx1">
                      <a:lumMod val="85000"/>
                      <a:lumOff val="15000"/>
                    </a:schemeClr>
                  </a:solidFill>
                  <a:latin typeface="+mn-ea"/>
                </a:rPr>
                <a:t>Desktop</a:t>
              </a:r>
              <a:r>
                <a:rPr lang="zh-CN" altLang="en-US" sz="1500" dirty="0">
                  <a:solidFill>
                    <a:schemeClr val="tx1">
                      <a:lumMod val="85000"/>
                      <a:lumOff val="15000"/>
                    </a:schemeClr>
                  </a:solidFill>
                  <a:latin typeface="+mn-ea"/>
                </a:rPr>
                <a:t>上设置的共享文件夹，证明共享成功。</a:t>
              </a:r>
            </a:p>
          </p:txBody>
        </p:sp>
      </p:grpSp>
      <p:pic>
        <p:nvPicPr>
          <p:cNvPr id="11" name="图片 10">
            <a:extLst>
              <a:ext uri="{FF2B5EF4-FFF2-40B4-BE49-F238E27FC236}">
                <a16:creationId xmlns:a16="http://schemas.microsoft.com/office/drawing/2014/main" id="{81BFB02C-6D94-4A07-A53C-E21958EA7633}"/>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677895" y="2176649"/>
            <a:ext cx="3788209" cy="2698156"/>
          </a:xfrm>
          <a:prstGeom prst="rect">
            <a:avLst/>
          </a:prstGeom>
          <a:noFill/>
          <a:ln>
            <a:noFill/>
          </a:ln>
        </p:spPr>
      </p:pic>
    </p:spTree>
    <p:extLst>
      <p:ext uri="{BB962C8B-B14F-4D97-AF65-F5344CB8AC3E}">
        <p14:creationId xmlns:p14="http://schemas.microsoft.com/office/powerpoint/2010/main" val="17419715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578424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8.</a:t>
            </a:r>
            <a:r>
              <a:rPr lang="zh-CN" altLang="en-US" sz="1600" dirty="0">
                <a:solidFill>
                  <a:schemeClr val="accent1"/>
                </a:solidFill>
                <a:ea typeface="微软雅黑" panose="020B0503020204020204" pitchFamily="34" charset="-122"/>
              </a:rPr>
              <a:t>测试</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424558" y="1263128"/>
            <a:ext cx="3355354" cy="3348372"/>
            <a:chOff x="1200150" y="1847850"/>
            <a:chExt cx="9867900" cy="1492983"/>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50" y="1847850"/>
              <a:ext cx="9867900" cy="1492983"/>
              <a:chOff x="1200150" y="1847850"/>
              <a:chExt cx="9867900" cy="1492983"/>
            </a:xfrm>
          </p:grpSpPr>
          <p:sp>
            <p:nvSpPr>
              <p:cNvPr id="20" name="矩形: 圆角 19">
                <a:extLst>
                  <a:ext uri="{FF2B5EF4-FFF2-40B4-BE49-F238E27FC236}">
                    <a16:creationId xmlns:a16="http://schemas.microsoft.com/office/drawing/2014/main" id="{4D72AE2D-A82F-43C6-825F-E3FA7621E99D}"/>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331634" y="2208179"/>
              <a:ext cx="9604930" cy="97370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Laptop</a:t>
              </a:r>
              <a:r>
                <a:rPr lang="zh-CN" altLang="en-US" sz="1500" dirty="0">
                  <a:solidFill>
                    <a:schemeClr val="tx1">
                      <a:lumMod val="85000"/>
                      <a:lumOff val="15000"/>
                    </a:schemeClr>
                  </a:solidFill>
                  <a:latin typeface="+mn-ea"/>
                </a:rPr>
                <a:t>虚拟机的桌面上创建一个文本文件“</a:t>
              </a:r>
              <a:r>
                <a:rPr lang="en-US" altLang="zh-CN" sz="1500" dirty="0">
                  <a:solidFill>
                    <a:schemeClr val="tx1">
                      <a:lumMod val="85000"/>
                      <a:lumOff val="15000"/>
                    </a:schemeClr>
                  </a:solidFill>
                  <a:latin typeface="+mn-ea"/>
                </a:rPr>
                <a:t>test.txt”</a:t>
              </a:r>
              <a:r>
                <a:rPr lang="zh-CN" altLang="en-US" sz="1500" dirty="0">
                  <a:solidFill>
                    <a:schemeClr val="tx1">
                      <a:lumMod val="85000"/>
                      <a:lumOff val="15000"/>
                    </a:schemeClr>
                  </a:solidFill>
                  <a:latin typeface="+mn-ea"/>
                </a:rPr>
                <a:t>，并将该文件复制、粘贴到</a:t>
              </a:r>
              <a:r>
                <a:rPr lang="en-US" altLang="zh-CN" sz="1500" dirty="0">
                  <a:solidFill>
                    <a:schemeClr val="tx1">
                      <a:lumMod val="85000"/>
                      <a:lumOff val="15000"/>
                    </a:schemeClr>
                  </a:solidFill>
                  <a:latin typeface="+mn-ea"/>
                </a:rPr>
                <a:t>Desktop</a:t>
              </a:r>
              <a:r>
                <a:rPr lang="zh-CN" altLang="en-US" sz="1500" dirty="0">
                  <a:solidFill>
                    <a:schemeClr val="tx1">
                      <a:lumMod val="85000"/>
                      <a:lumOff val="15000"/>
                    </a:schemeClr>
                  </a:solidFill>
                  <a:latin typeface="+mn-ea"/>
                </a:rPr>
                <a:t>计算机的共享文件夹中，可以看到粘贴成功。</a:t>
              </a:r>
            </a:p>
          </p:txBody>
        </p:sp>
      </p:grpSp>
      <p:pic>
        <p:nvPicPr>
          <p:cNvPr id="10" name="图片 9">
            <a:extLst>
              <a:ext uri="{FF2B5EF4-FFF2-40B4-BE49-F238E27FC236}">
                <a16:creationId xmlns:a16="http://schemas.microsoft.com/office/drawing/2014/main" id="{ADDA3CBA-32D0-4F5B-B46A-3DD40D1B089A}"/>
              </a:ext>
            </a:extLst>
          </p:cNvPr>
          <p:cNvPicPr/>
          <p:nvPr/>
        </p:nvPicPr>
        <p:blipFill>
          <a:blip r:embed="rId2">
            <a:extLst>
              <a:ext uri="{28A0092B-C50C-407E-A947-70E740481C1C}">
                <a14:useLocalDpi xmlns:a14="http://schemas.microsoft.com/office/drawing/2010/main" val="0"/>
              </a:ext>
            </a:extLst>
          </a:blip>
          <a:stretch>
            <a:fillRect/>
          </a:stretch>
        </p:blipFill>
        <p:spPr>
          <a:xfrm>
            <a:off x="4211960" y="1167594"/>
            <a:ext cx="4538638" cy="3443906"/>
          </a:xfrm>
          <a:prstGeom prst="rect">
            <a:avLst/>
          </a:prstGeom>
        </p:spPr>
      </p:pic>
    </p:spTree>
    <p:extLst>
      <p:ext uri="{BB962C8B-B14F-4D97-AF65-F5344CB8AC3E}">
        <p14:creationId xmlns:p14="http://schemas.microsoft.com/office/powerpoint/2010/main" val="3484456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1"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双绞线的原理</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1" y="285978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双绞线接口</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6084168"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双绞线的分类</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6084168" y="2884754"/>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序列标准</a:t>
            </a:r>
            <a:endParaRPr lang="zh-CN" altLang="en-US" sz="1200" dirty="0">
              <a:solidFill>
                <a:schemeClr val="tx1">
                  <a:lumMod val="65000"/>
                  <a:lumOff val="35000"/>
                </a:schemeClr>
              </a:solidFill>
            </a:endParaRPr>
          </a:p>
        </p:txBody>
      </p:sp>
      <p:sp>
        <p:nvSpPr>
          <p:cNvPr id="11" name="文本框 10">
            <a:extLst>
              <a:ext uri="{FF2B5EF4-FFF2-40B4-BE49-F238E27FC236}">
                <a16:creationId xmlns:a16="http://schemas.microsoft.com/office/drawing/2014/main" id="{8C7C0143-C06B-48F0-A9CA-D420D66A7E9D}"/>
              </a:ext>
            </a:extLst>
          </p:cNvPr>
          <p:cNvSpPr txBox="1">
            <a:spLocks noChangeArrowheads="1"/>
          </p:cNvSpPr>
          <p:nvPr/>
        </p:nvSpPr>
        <p:spPr bwMode="auto">
          <a:xfrm>
            <a:off x="4752020" y="3219823"/>
            <a:ext cx="158417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直通线与交叉线</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578424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9.</a:t>
            </a:r>
            <a:r>
              <a:rPr lang="zh-CN" altLang="en-US" sz="1600" dirty="0">
                <a:solidFill>
                  <a:schemeClr val="accent1"/>
                </a:solidFill>
                <a:ea typeface="微软雅黑" panose="020B0503020204020204" pitchFamily="34" charset="-122"/>
              </a:rPr>
              <a:t>验证</a:t>
            </a: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554063" y="2067694"/>
            <a:ext cx="8035874" cy="1120404"/>
            <a:chOff x="1200150" y="1847850"/>
            <a:chExt cx="9867900" cy="1492983"/>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50" y="1847850"/>
              <a:ext cx="9867900" cy="1492983"/>
              <a:chOff x="1200150" y="1847850"/>
              <a:chExt cx="9867900" cy="1492983"/>
            </a:xfrm>
          </p:grpSpPr>
          <p:sp>
            <p:nvSpPr>
              <p:cNvPr id="20" name="矩形: 圆角 19">
                <a:extLst>
                  <a:ext uri="{FF2B5EF4-FFF2-40B4-BE49-F238E27FC236}">
                    <a16:creationId xmlns:a16="http://schemas.microsoft.com/office/drawing/2014/main" id="{4D72AE2D-A82F-43C6-825F-E3FA7621E99D}"/>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269603" y="2268785"/>
              <a:ext cx="9604929" cy="51231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在</a:t>
              </a:r>
              <a:r>
                <a:rPr lang="en-US" altLang="zh-CN" sz="1500" dirty="0">
                  <a:solidFill>
                    <a:schemeClr val="tx1">
                      <a:lumMod val="85000"/>
                      <a:lumOff val="15000"/>
                    </a:schemeClr>
                  </a:solidFill>
                  <a:latin typeface="+mn-ea"/>
                </a:rPr>
                <a:t>Desktop</a:t>
              </a:r>
              <a:r>
                <a:rPr lang="zh-CN" altLang="en-US" sz="1500" dirty="0">
                  <a:solidFill>
                    <a:schemeClr val="tx1">
                      <a:lumMod val="85000"/>
                      <a:lumOff val="15000"/>
                    </a:schemeClr>
                  </a:solidFill>
                  <a:latin typeface="+mn-ea"/>
                </a:rPr>
                <a:t>计算机的共享文件夹中能够查看到上面的文本文件，证明本任务成功完成。</a:t>
              </a:r>
            </a:p>
          </p:txBody>
        </p:sp>
      </p:grpSp>
    </p:spTree>
    <p:extLst>
      <p:ext uri="{BB962C8B-B14F-4D97-AF65-F5344CB8AC3E}">
        <p14:creationId xmlns:p14="http://schemas.microsoft.com/office/powerpoint/2010/main" val="2041599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id="{1A2DF5DE-1279-4E03-98B7-4DB2809A78AD}"/>
              </a:ext>
            </a:extLst>
          </p:cNvPr>
          <p:cNvSpPr txBox="1">
            <a:spLocks noChangeArrowheads="1"/>
          </p:cNvSpPr>
          <p:nvPr/>
        </p:nvSpPr>
        <p:spPr bwMode="auto">
          <a:xfrm>
            <a:off x="3347864"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物理层</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id="{9FA6FE71-B37E-49E9-A5B8-33B52647027B}"/>
              </a:ext>
            </a:extLst>
          </p:cNvPr>
          <p:cNvSpPr txBox="1">
            <a:spLocks noChangeArrowheads="1"/>
          </p:cNvSpPr>
          <p:nvPr/>
        </p:nvSpPr>
        <p:spPr bwMode="auto">
          <a:xfrm>
            <a:off x="4680011"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传输介质</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物理层</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概述</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980864"/>
            <a:ext cx="860495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3678"/>
              <a:ext cx="9604929" cy="88204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物理层是计算机网络</a:t>
              </a:r>
              <a:r>
                <a:rPr lang="en-US" altLang="zh-CN" sz="1500" dirty="0">
                  <a:solidFill>
                    <a:schemeClr val="tx1">
                      <a:lumMod val="85000"/>
                      <a:lumOff val="15000"/>
                    </a:schemeClr>
                  </a:solidFill>
                  <a:latin typeface="+mn-ea"/>
                </a:rPr>
                <a:t>OSI</a:t>
              </a:r>
              <a:r>
                <a:rPr lang="zh-CN" altLang="en-US" sz="1500" dirty="0">
                  <a:solidFill>
                    <a:schemeClr val="tx1">
                      <a:lumMod val="85000"/>
                      <a:lumOff val="15000"/>
                    </a:schemeClr>
                  </a:solidFill>
                  <a:latin typeface="+mn-ea"/>
                </a:rPr>
                <a:t>模型中最低的一层，负责在物理传输介质之上为数据链路层提供一个原始比特流（也就是数据是以一个个</a:t>
              </a:r>
              <a:r>
                <a:rPr lang="en-US" altLang="zh-CN" sz="1500" dirty="0">
                  <a:solidFill>
                    <a:schemeClr val="tx1">
                      <a:lumMod val="85000"/>
                      <a:lumOff val="15000"/>
                    </a:schemeClr>
                  </a:solidFill>
                  <a:latin typeface="+mn-ea"/>
                </a:rPr>
                <a:t>0</a:t>
              </a:r>
              <a:r>
                <a:rPr lang="zh-CN" altLang="en-US" sz="1500" dirty="0">
                  <a:solidFill>
                    <a:schemeClr val="tx1">
                      <a:lumMod val="85000"/>
                      <a:lumOff val="15000"/>
                    </a:schemeClr>
                  </a:solidFill>
                  <a:latin typeface="+mn-ea"/>
                </a:rPr>
                <a:t>或</a:t>
              </a: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的二进制代码形式表示的）的物理连接。物理层并不是特指某种传输介质，而是指通过传输介质，以及相关的通信协议、标准建立起来的物理线路。</a:t>
              </a:r>
            </a:p>
            <a:p>
              <a:pPr indent="450000">
                <a:lnSpc>
                  <a:spcPct val="150000"/>
                </a:lnSpc>
              </a:pPr>
              <a:r>
                <a:rPr lang="zh-CN" altLang="en-US" sz="1500" dirty="0">
                  <a:solidFill>
                    <a:schemeClr val="tx1">
                      <a:lumMod val="85000"/>
                      <a:lumOff val="15000"/>
                    </a:schemeClr>
                  </a:solidFill>
                  <a:latin typeface="+mn-ea"/>
                </a:rPr>
                <a:t>数据在网络线路上的实际传输都是在物理层线路上进行的，所以数据通信的本质其实就是物理层的比特流传输。</a:t>
              </a:r>
            </a:p>
          </p:txBody>
        </p:sp>
      </p:grpSp>
    </p:spTree>
    <p:extLst>
      <p:ext uri="{BB962C8B-B14F-4D97-AF65-F5344CB8AC3E}">
        <p14:creationId xmlns:p14="http://schemas.microsoft.com/office/powerpoint/2010/main" val="28029881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物理层</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主要功能</a:t>
            </a:r>
          </a:p>
        </p:txBody>
      </p:sp>
      <p:grpSp>
        <p:nvGrpSpPr>
          <p:cNvPr id="10" name="Group 4">
            <a:extLst>
              <a:ext uri="{FF2B5EF4-FFF2-40B4-BE49-F238E27FC236}">
                <a16:creationId xmlns:a16="http://schemas.microsoft.com/office/drawing/2014/main" id="{D3E8F0C4-A5BF-4C62-BF3A-3FEAB13418BD}"/>
              </a:ext>
            </a:extLst>
          </p:cNvPr>
          <p:cNvGrpSpPr>
            <a:grpSpLocks noChangeAspect="1"/>
          </p:cNvGrpSpPr>
          <p:nvPr>
            <p:custDataLst>
              <p:tags r:id="rId1"/>
            </p:custDataLst>
          </p:nvPr>
        </p:nvGrpSpPr>
        <p:grpSpPr bwMode="auto">
          <a:xfrm>
            <a:off x="1014424" y="1074808"/>
            <a:ext cx="369950" cy="344814"/>
            <a:chOff x="911" y="1810"/>
            <a:chExt cx="574" cy="535"/>
          </a:xfrm>
          <a:solidFill>
            <a:schemeClr val="accent1"/>
          </a:solidFill>
        </p:grpSpPr>
        <p:sp>
          <p:nvSpPr>
            <p:cNvPr id="16" name="Freeform 5">
              <a:extLst>
                <a:ext uri="{FF2B5EF4-FFF2-40B4-BE49-F238E27FC236}">
                  <a16:creationId xmlns:a16="http://schemas.microsoft.com/office/drawing/2014/main" id="{8C30112B-FCB1-4C12-AE09-5B26B9DB3BC3}"/>
                </a:ext>
              </a:extLst>
            </p:cNvPr>
            <p:cNvSpPr>
              <a:spLocks noEditPoints="1"/>
            </p:cNvSpPr>
            <p:nvPr>
              <p:custDataLst>
                <p:tags r:id="rId24"/>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7" name="Freeform 6">
              <a:extLst>
                <a:ext uri="{FF2B5EF4-FFF2-40B4-BE49-F238E27FC236}">
                  <a16:creationId xmlns:a16="http://schemas.microsoft.com/office/drawing/2014/main" id="{2E4F59BF-FB7F-444A-A3C5-22DB7962DA98}"/>
                </a:ext>
              </a:extLst>
            </p:cNvPr>
            <p:cNvSpPr/>
            <p:nvPr>
              <p:custDataLst>
                <p:tags r:id="rId25"/>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8" name="Freeform 7">
              <a:extLst>
                <a:ext uri="{FF2B5EF4-FFF2-40B4-BE49-F238E27FC236}">
                  <a16:creationId xmlns:a16="http://schemas.microsoft.com/office/drawing/2014/main" id="{BBD10548-CD2B-4639-B2DB-9AE248E74284}"/>
                </a:ext>
              </a:extLst>
            </p:cNvPr>
            <p:cNvSpPr/>
            <p:nvPr>
              <p:custDataLst>
                <p:tags r:id="rId26"/>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19" name="Group 4">
            <a:extLst>
              <a:ext uri="{FF2B5EF4-FFF2-40B4-BE49-F238E27FC236}">
                <a16:creationId xmlns:a16="http://schemas.microsoft.com/office/drawing/2014/main" id="{788C2C5E-2DAD-4B85-9682-E681B3F89BCE}"/>
              </a:ext>
            </a:extLst>
          </p:cNvPr>
          <p:cNvGrpSpPr>
            <a:grpSpLocks noChangeAspect="1"/>
          </p:cNvGrpSpPr>
          <p:nvPr>
            <p:custDataLst>
              <p:tags r:id="rId2"/>
            </p:custDataLst>
          </p:nvPr>
        </p:nvGrpSpPr>
        <p:grpSpPr bwMode="auto">
          <a:xfrm>
            <a:off x="1014424" y="2755615"/>
            <a:ext cx="369950" cy="344814"/>
            <a:chOff x="911" y="1810"/>
            <a:chExt cx="574" cy="535"/>
          </a:xfrm>
          <a:solidFill>
            <a:schemeClr val="accent2"/>
          </a:solidFill>
        </p:grpSpPr>
        <p:sp>
          <p:nvSpPr>
            <p:cNvPr id="20" name="Freeform 5">
              <a:extLst>
                <a:ext uri="{FF2B5EF4-FFF2-40B4-BE49-F238E27FC236}">
                  <a16:creationId xmlns:a16="http://schemas.microsoft.com/office/drawing/2014/main" id="{62F0CA7F-1769-4D78-AEE6-DAD7B9348FB1}"/>
                </a:ext>
              </a:extLst>
            </p:cNvPr>
            <p:cNvSpPr>
              <a:spLocks noEditPoints="1"/>
            </p:cNvSpPr>
            <p:nvPr>
              <p:custDataLst>
                <p:tags r:id="rId21"/>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1" name="Freeform 6">
              <a:extLst>
                <a:ext uri="{FF2B5EF4-FFF2-40B4-BE49-F238E27FC236}">
                  <a16:creationId xmlns:a16="http://schemas.microsoft.com/office/drawing/2014/main" id="{A5D299AA-600B-473C-9B8D-9695A169E182}"/>
                </a:ext>
              </a:extLst>
            </p:cNvPr>
            <p:cNvSpPr/>
            <p:nvPr>
              <p:custDataLst>
                <p:tags r:id="rId22"/>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2" name="Freeform 7">
              <a:extLst>
                <a:ext uri="{FF2B5EF4-FFF2-40B4-BE49-F238E27FC236}">
                  <a16:creationId xmlns:a16="http://schemas.microsoft.com/office/drawing/2014/main" id="{A537D266-1056-474D-91BC-A33373165500}"/>
                </a:ext>
              </a:extLst>
            </p:cNvPr>
            <p:cNvSpPr/>
            <p:nvPr>
              <p:custDataLst>
                <p:tags r:id="rId23"/>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3" name="Group 4">
            <a:extLst>
              <a:ext uri="{FF2B5EF4-FFF2-40B4-BE49-F238E27FC236}">
                <a16:creationId xmlns:a16="http://schemas.microsoft.com/office/drawing/2014/main" id="{82B90A22-2FAD-4E6F-92D8-DB1F7542A8B8}"/>
              </a:ext>
            </a:extLst>
          </p:cNvPr>
          <p:cNvGrpSpPr>
            <a:grpSpLocks noChangeAspect="1"/>
          </p:cNvGrpSpPr>
          <p:nvPr>
            <p:custDataLst>
              <p:tags r:id="rId3"/>
            </p:custDataLst>
          </p:nvPr>
        </p:nvGrpSpPr>
        <p:grpSpPr bwMode="auto">
          <a:xfrm>
            <a:off x="1014424" y="3596018"/>
            <a:ext cx="369950" cy="344814"/>
            <a:chOff x="911" y="1810"/>
            <a:chExt cx="574" cy="535"/>
          </a:xfrm>
          <a:solidFill>
            <a:schemeClr val="accent3"/>
          </a:solidFill>
        </p:grpSpPr>
        <p:sp>
          <p:nvSpPr>
            <p:cNvPr id="24" name="Freeform 5">
              <a:extLst>
                <a:ext uri="{FF2B5EF4-FFF2-40B4-BE49-F238E27FC236}">
                  <a16:creationId xmlns:a16="http://schemas.microsoft.com/office/drawing/2014/main" id="{65F4CF3C-E883-4BE4-926C-F34E79E06F11}"/>
                </a:ext>
              </a:extLst>
            </p:cNvPr>
            <p:cNvSpPr>
              <a:spLocks noEditPoints="1"/>
            </p:cNvSpPr>
            <p:nvPr>
              <p:custDataLst>
                <p:tags r:id="rId18"/>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5" name="Freeform 6">
              <a:extLst>
                <a:ext uri="{FF2B5EF4-FFF2-40B4-BE49-F238E27FC236}">
                  <a16:creationId xmlns:a16="http://schemas.microsoft.com/office/drawing/2014/main" id="{AD9438CD-C5C0-420D-9339-D1C463F5091E}"/>
                </a:ext>
              </a:extLst>
            </p:cNvPr>
            <p:cNvSpPr/>
            <p:nvPr>
              <p:custDataLst>
                <p:tags r:id="rId19"/>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6" name="Freeform 7">
              <a:extLst>
                <a:ext uri="{FF2B5EF4-FFF2-40B4-BE49-F238E27FC236}">
                  <a16:creationId xmlns:a16="http://schemas.microsoft.com/office/drawing/2014/main" id="{B30832FB-9146-4CE8-8F96-99082A9463BA}"/>
                </a:ext>
              </a:extLst>
            </p:cNvPr>
            <p:cNvSpPr/>
            <p:nvPr>
              <p:custDataLst>
                <p:tags r:id="rId20"/>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7" name="Group 4">
            <a:extLst>
              <a:ext uri="{FF2B5EF4-FFF2-40B4-BE49-F238E27FC236}">
                <a16:creationId xmlns:a16="http://schemas.microsoft.com/office/drawing/2014/main" id="{807B821A-50F1-47B4-B14D-D25327A91D56}"/>
              </a:ext>
            </a:extLst>
          </p:cNvPr>
          <p:cNvGrpSpPr>
            <a:grpSpLocks noChangeAspect="1"/>
          </p:cNvGrpSpPr>
          <p:nvPr>
            <p:custDataLst>
              <p:tags r:id="rId4"/>
            </p:custDataLst>
          </p:nvPr>
        </p:nvGrpSpPr>
        <p:grpSpPr bwMode="auto">
          <a:xfrm>
            <a:off x="1014424" y="4436422"/>
            <a:ext cx="369950" cy="344814"/>
            <a:chOff x="911" y="1810"/>
            <a:chExt cx="574" cy="535"/>
          </a:xfrm>
          <a:solidFill>
            <a:schemeClr val="accent4"/>
          </a:solidFill>
        </p:grpSpPr>
        <p:sp>
          <p:nvSpPr>
            <p:cNvPr id="28" name="Freeform 5">
              <a:extLst>
                <a:ext uri="{FF2B5EF4-FFF2-40B4-BE49-F238E27FC236}">
                  <a16:creationId xmlns:a16="http://schemas.microsoft.com/office/drawing/2014/main" id="{FC59ADB4-963B-48FC-9DB6-2B8D8A37D97E}"/>
                </a:ext>
              </a:extLst>
            </p:cNvPr>
            <p:cNvSpPr>
              <a:spLocks noEditPoints="1"/>
            </p:cNvSpPr>
            <p:nvPr>
              <p:custDataLst>
                <p:tags r:id="rId15"/>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9" name="Freeform 6">
              <a:extLst>
                <a:ext uri="{FF2B5EF4-FFF2-40B4-BE49-F238E27FC236}">
                  <a16:creationId xmlns:a16="http://schemas.microsoft.com/office/drawing/2014/main" id="{7ED1EC82-3EB7-4E63-82C2-C5FABD686B33}"/>
                </a:ext>
              </a:extLst>
            </p:cNvPr>
            <p:cNvSpPr/>
            <p:nvPr>
              <p:custDataLst>
                <p:tags r:id="rId16"/>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0" name="Freeform 7">
              <a:extLst>
                <a:ext uri="{FF2B5EF4-FFF2-40B4-BE49-F238E27FC236}">
                  <a16:creationId xmlns:a16="http://schemas.microsoft.com/office/drawing/2014/main" id="{8FFCE123-82FA-445A-AD6E-519EF664FF0A}"/>
                </a:ext>
              </a:extLst>
            </p:cNvPr>
            <p:cNvSpPr/>
            <p:nvPr>
              <p:custDataLst>
                <p:tags r:id="rId17"/>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lumMod val="100000"/>
              </a:schemeClr>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1" name="TextBox 21">
            <a:extLst>
              <a:ext uri="{FF2B5EF4-FFF2-40B4-BE49-F238E27FC236}">
                <a16:creationId xmlns:a16="http://schemas.microsoft.com/office/drawing/2014/main" id="{A2B9B916-B11C-438C-8429-5EB911321D1D}"/>
              </a:ext>
            </a:extLst>
          </p:cNvPr>
          <p:cNvSpPr txBox="1"/>
          <p:nvPr>
            <p:custDataLst>
              <p:tags r:id="rId5"/>
            </p:custDataLst>
          </p:nvPr>
        </p:nvSpPr>
        <p:spPr>
          <a:xfrm>
            <a:off x="1515374" y="832894"/>
            <a:ext cx="4856826" cy="872402"/>
          </a:xfrm>
          <a:prstGeom prst="rect">
            <a:avLst/>
          </a:prstGeom>
          <a:noFill/>
        </p:spPr>
        <p:txBody>
          <a:bodyPr wrap="square" rtlCol="0" anchor="ctr">
            <a:normAutofit/>
          </a:bodyPr>
          <a:lstStyle/>
          <a:p>
            <a:pPr marL="0" lvl="0" indent="0" algn="l">
              <a:lnSpc>
                <a:spcPct val="12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构建数据通路：为数据链路层提供完整的数据传输通道，可以是一段或多段物理介质构造一条完整的数据传输通道。</a:t>
            </a:r>
            <a:endParaRPr lang="zh-CN" altLang="en-US" sz="1200" spc="12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2" name="TextBox 21">
            <a:extLst>
              <a:ext uri="{FF2B5EF4-FFF2-40B4-BE49-F238E27FC236}">
                <a16:creationId xmlns:a16="http://schemas.microsoft.com/office/drawing/2014/main" id="{386EBC59-8382-4B30-BAD9-029AC767E3F8}"/>
              </a:ext>
            </a:extLst>
          </p:cNvPr>
          <p:cNvSpPr txBox="1"/>
          <p:nvPr>
            <p:custDataLst>
              <p:tags r:id="rId6"/>
            </p:custDataLst>
          </p:nvPr>
        </p:nvSpPr>
        <p:spPr>
          <a:xfrm>
            <a:off x="1503985" y="2591660"/>
            <a:ext cx="4832211" cy="722352"/>
          </a:xfrm>
          <a:prstGeom prst="rect">
            <a:avLst/>
          </a:prstGeom>
          <a:noFill/>
        </p:spPr>
        <p:txBody>
          <a:bodyPr wrap="square" rtlCol="0" anchor="ctr">
            <a:norm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传输数据：发送端通过物理层接口和传输介质将数据按比特流的顺序传送到接收端的物理层。</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3" name="TextBox 21">
            <a:extLst>
              <a:ext uri="{FF2B5EF4-FFF2-40B4-BE49-F238E27FC236}">
                <a16:creationId xmlns:a16="http://schemas.microsoft.com/office/drawing/2014/main" id="{4A40BCD2-19EA-440E-94D6-ECBE331BBF0A}"/>
              </a:ext>
            </a:extLst>
          </p:cNvPr>
          <p:cNvSpPr txBox="1"/>
          <p:nvPr>
            <p:custDataLst>
              <p:tags r:id="rId7"/>
            </p:custDataLst>
          </p:nvPr>
        </p:nvSpPr>
        <p:spPr>
          <a:xfrm>
            <a:off x="1502250" y="3381146"/>
            <a:ext cx="4868215" cy="722352"/>
          </a:xfrm>
          <a:prstGeom prst="rect">
            <a:avLst/>
          </a:prstGeom>
          <a:noFill/>
        </p:spPr>
        <p:txBody>
          <a:bodyPr wrap="square" rtlCol="0" anchor="ctr">
            <a:no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数据编码：为了确保数据比特流能在对应的信道中正常通过，需要对数据编码。不同传输介质所支持的数据编码类型不一样，物理层会根据传输介质的要求，对数据进行编码，使得它能够在该传输介质上传输。</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4" name="TextBox 21">
            <a:extLst>
              <a:ext uri="{FF2B5EF4-FFF2-40B4-BE49-F238E27FC236}">
                <a16:creationId xmlns:a16="http://schemas.microsoft.com/office/drawing/2014/main" id="{6577C97A-3666-4833-8B20-EECF10BDC608}"/>
              </a:ext>
            </a:extLst>
          </p:cNvPr>
          <p:cNvSpPr txBox="1"/>
          <p:nvPr>
            <p:custDataLst>
              <p:tags r:id="rId8"/>
            </p:custDataLst>
          </p:nvPr>
        </p:nvSpPr>
        <p:spPr>
          <a:xfrm>
            <a:off x="1499390" y="4221550"/>
            <a:ext cx="4832211" cy="722352"/>
          </a:xfrm>
          <a:prstGeom prst="rect">
            <a:avLst/>
          </a:prstGeom>
          <a:noFill/>
        </p:spPr>
        <p:txBody>
          <a:bodyPr wrap="square" rtlCol="0" anchor="ctr">
            <a:noAutofit/>
          </a:bodyPr>
          <a:lstStyle/>
          <a:p>
            <a:pPr algn="just">
              <a:lnSpc>
                <a:spcPct val="140000"/>
              </a:lnSpc>
            </a:pPr>
            <a:r>
              <a:rPr lang="zh-CN" altLang="en-US" sz="1200" dirty="0">
                <a:latin typeface="思源黑体 CN Medium" panose="020B0600000000000000" pitchFamily="34" charset="-122"/>
                <a:ea typeface="思源黑体 CN Medium" panose="020B0600000000000000" pitchFamily="34" charset="-122"/>
                <a:sym typeface="+mn-ea"/>
              </a:rPr>
              <a:t>数据传输管理：物理层具有一定的数据传输管理功能，如基于比特流的数据传输流量控制、差错控制、物理线路的激活和释放等。</a:t>
            </a:r>
            <a:endParaRPr lang="zh-CN" altLang="en-US" sz="1200" spc="40" dirty="0">
              <a:solidFill>
                <a:schemeClr val="dk1">
                  <a:lumMod val="75000"/>
                  <a:lumOff val="25000"/>
                </a:schemeClr>
              </a:solidFill>
              <a:effectLst/>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grpSp>
        <p:nvGrpSpPr>
          <p:cNvPr id="35" name="Group 4">
            <a:extLst>
              <a:ext uri="{FF2B5EF4-FFF2-40B4-BE49-F238E27FC236}">
                <a16:creationId xmlns:a16="http://schemas.microsoft.com/office/drawing/2014/main" id="{46DD7C30-21AE-4891-98A4-9737101A8479}"/>
              </a:ext>
            </a:extLst>
          </p:cNvPr>
          <p:cNvGrpSpPr>
            <a:grpSpLocks noChangeAspect="1"/>
          </p:cNvGrpSpPr>
          <p:nvPr>
            <p:custDataLst>
              <p:tags r:id="rId9"/>
            </p:custDataLst>
          </p:nvPr>
        </p:nvGrpSpPr>
        <p:grpSpPr bwMode="auto">
          <a:xfrm>
            <a:off x="1014010" y="1915212"/>
            <a:ext cx="369950" cy="344814"/>
            <a:chOff x="911" y="1810"/>
            <a:chExt cx="574" cy="535"/>
          </a:xfrm>
          <a:solidFill>
            <a:schemeClr val="accent1"/>
          </a:solidFill>
        </p:grpSpPr>
        <p:sp>
          <p:nvSpPr>
            <p:cNvPr id="36" name="Freeform 5">
              <a:extLst>
                <a:ext uri="{FF2B5EF4-FFF2-40B4-BE49-F238E27FC236}">
                  <a16:creationId xmlns:a16="http://schemas.microsoft.com/office/drawing/2014/main" id="{BED7DBB9-68E5-4229-AB92-56F2F090E43D}"/>
                </a:ext>
              </a:extLst>
            </p:cNvPr>
            <p:cNvSpPr>
              <a:spLocks noEditPoints="1"/>
            </p:cNvSpPr>
            <p:nvPr>
              <p:custDataLst>
                <p:tags r:id="rId12"/>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7" name="Freeform 6">
              <a:extLst>
                <a:ext uri="{FF2B5EF4-FFF2-40B4-BE49-F238E27FC236}">
                  <a16:creationId xmlns:a16="http://schemas.microsoft.com/office/drawing/2014/main" id="{4290CFBF-36D9-409D-B9AD-A75A56C231E2}"/>
                </a:ext>
              </a:extLst>
            </p:cNvPr>
            <p:cNvSpPr/>
            <p:nvPr>
              <p:custDataLst>
                <p:tags r:id="rId13"/>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8" name="Freeform 7">
              <a:extLst>
                <a:ext uri="{FF2B5EF4-FFF2-40B4-BE49-F238E27FC236}">
                  <a16:creationId xmlns:a16="http://schemas.microsoft.com/office/drawing/2014/main" id="{B8FBD8FF-B829-4DDD-953E-20B245A5A6D5}"/>
                </a:ext>
              </a:extLst>
            </p:cNvPr>
            <p:cNvSpPr/>
            <p:nvPr>
              <p:custDataLst>
                <p:tags r:id="rId14"/>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9" name="TextBox 21">
            <a:extLst>
              <a:ext uri="{FF2B5EF4-FFF2-40B4-BE49-F238E27FC236}">
                <a16:creationId xmlns:a16="http://schemas.microsoft.com/office/drawing/2014/main" id="{B014DAB8-0ED3-41EF-8F7C-A97ECCE2DDBE}"/>
              </a:ext>
            </a:extLst>
          </p:cNvPr>
          <p:cNvSpPr txBox="1"/>
          <p:nvPr>
            <p:custDataLst>
              <p:tags r:id="rId10"/>
            </p:custDataLst>
          </p:nvPr>
        </p:nvSpPr>
        <p:spPr>
          <a:xfrm>
            <a:off x="1503985" y="1747214"/>
            <a:ext cx="4868215" cy="730438"/>
          </a:xfrm>
          <a:prstGeom prst="rect">
            <a:avLst/>
          </a:prstGeom>
          <a:noFill/>
        </p:spPr>
        <p:txBody>
          <a:bodyPr wrap="square" rtlCol="0" anchor="ctr">
            <a:normAutofit/>
          </a:bodyPr>
          <a:lstStyle/>
          <a:p>
            <a:pPr marL="0" lvl="0" indent="0" algn="l">
              <a:lnSpc>
                <a:spcPct val="12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透明传输：屏蔽不同传输介质类型和通信协议，让进行网络通信的各方只看到有“路”可行，而不管修这些“路”所用的具体“材料”和相关标准。</a:t>
            </a:r>
            <a:endParaRPr lang="zh-CN" altLang="en-US" sz="1200" spc="12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40" name="椭圆 39">
            <a:extLst>
              <a:ext uri="{FF2B5EF4-FFF2-40B4-BE49-F238E27FC236}">
                <a16:creationId xmlns:a16="http://schemas.microsoft.com/office/drawing/2014/main" id="{07C48EF2-925D-437F-B208-769861751DCC}"/>
              </a:ext>
            </a:extLst>
          </p:cNvPr>
          <p:cNvSpPr/>
          <p:nvPr/>
        </p:nvSpPr>
        <p:spPr>
          <a:xfrm>
            <a:off x="6507306" y="1608901"/>
            <a:ext cx="2329346" cy="23293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itle 6">
            <a:extLst>
              <a:ext uri="{FF2B5EF4-FFF2-40B4-BE49-F238E27FC236}">
                <a16:creationId xmlns:a16="http://schemas.microsoft.com/office/drawing/2014/main" id="{D23D0459-F627-45A5-8509-777A3C25DF5E}"/>
              </a:ext>
            </a:extLst>
          </p:cNvPr>
          <p:cNvSpPr txBox="1"/>
          <p:nvPr>
            <p:custDataLst>
              <p:tags r:id="rId11"/>
            </p:custDataLst>
          </p:nvPr>
        </p:nvSpPr>
        <p:spPr>
          <a:xfrm>
            <a:off x="6767053" y="2386421"/>
            <a:ext cx="1809852" cy="77430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fontAlgn="auto">
              <a:lnSpc>
                <a:spcPct val="120000"/>
              </a:lnSpc>
              <a:spcBef>
                <a:spcPts val="0"/>
              </a:spcBef>
              <a:spcAft>
                <a:spcPts val="800"/>
              </a:spcAft>
              <a:buSzPct val="100000"/>
              <a:buNone/>
            </a:pPr>
            <a:r>
              <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主要功能</a:t>
            </a:r>
          </a:p>
        </p:txBody>
      </p:sp>
    </p:spTree>
    <p:extLst>
      <p:ext uri="{BB962C8B-B14F-4D97-AF65-F5344CB8AC3E}">
        <p14:creationId xmlns:p14="http://schemas.microsoft.com/office/powerpoint/2010/main" val="27025576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传输介质</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980864"/>
            <a:ext cx="8604956"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02459"/>
              <a:ext cx="9604929" cy="105464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传输介质是通信双方交流信息的物理通道，用于两个网络站点之间原始比特流的实际传输，分为有线传输介质和无线传输介质两类。</a:t>
              </a:r>
            </a:p>
            <a:p>
              <a:pPr indent="450000">
                <a:lnSpc>
                  <a:spcPct val="150000"/>
                </a:lnSpc>
              </a:pPr>
              <a:r>
                <a:rPr lang="zh-CN" altLang="en-US" sz="1500" dirty="0">
                  <a:solidFill>
                    <a:schemeClr val="tx1">
                      <a:lumMod val="85000"/>
                      <a:lumOff val="15000"/>
                    </a:schemeClr>
                  </a:solidFill>
                  <a:latin typeface="+mn-ea"/>
                </a:rPr>
                <a:t>有线传输介质是指在两个通信设备之间的物理连接部分，它能将信号从一方传输到另一方，有线传输介质主要有同轴电缆、双绞线和光纤。同轴电缆和双绞线传输电信号，光纤传输光信号。</a:t>
              </a:r>
            </a:p>
            <a:p>
              <a:pPr indent="450000">
                <a:lnSpc>
                  <a:spcPct val="150000"/>
                </a:lnSpc>
              </a:pPr>
              <a:r>
                <a:rPr lang="zh-CN" altLang="en-US" sz="1500" dirty="0">
                  <a:solidFill>
                    <a:schemeClr val="tx1">
                      <a:lumMod val="85000"/>
                      <a:lumOff val="15000"/>
                    </a:schemeClr>
                  </a:solidFill>
                  <a:latin typeface="+mn-ea"/>
                </a:rPr>
                <a:t>无线传输是在两个通信设备之间不使用任何人为连通的物理连接方式，无线传输介质即电磁波。</a:t>
              </a:r>
            </a:p>
          </p:txBody>
        </p:sp>
      </p:grpSp>
    </p:spTree>
    <p:extLst>
      <p:ext uri="{BB962C8B-B14F-4D97-AF65-F5344CB8AC3E}">
        <p14:creationId xmlns:p14="http://schemas.microsoft.com/office/powerpoint/2010/main" val="1705355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）同轴电缆</a:t>
            </a:r>
          </a:p>
        </p:txBody>
      </p:sp>
      <p:pic>
        <p:nvPicPr>
          <p:cNvPr id="42" name="图片 41">
            <a:extLst>
              <a:ext uri="{FF2B5EF4-FFF2-40B4-BE49-F238E27FC236}">
                <a16:creationId xmlns:a16="http://schemas.microsoft.com/office/drawing/2014/main" id="{22248EBE-AA0A-4431-B7FE-8B08C3BC0434}"/>
              </a:ext>
            </a:extLst>
          </p:cNvPr>
          <p:cNvPicPr/>
          <p:nvPr/>
        </p:nvPicPr>
        <p:blipFill>
          <a:blip r:embed="rId2">
            <a:extLst>
              <a:ext uri="{28A0092B-C50C-407E-A947-70E740481C1C}">
                <a14:useLocalDpi xmlns:a14="http://schemas.microsoft.com/office/drawing/2010/main" val="0"/>
              </a:ext>
            </a:extLst>
          </a:blip>
          <a:stretch>
            <a:fillRect/>
          </a:stretch>
        </p:blipFill>
        <p:spPr>
          <a:xfrm>
            <a:off x="1462674" y="1094714"/>
            <a:ext cx="2497258" cy="1563169"/>
          </a:xfrm>
          <a:prstGeom prst="rect">
            <a:avLst/>
          </a:prstGeom>
        </p:spPr>
      </p:pic>
      <p:pic>
        <p:nvPicPr>
          <p:cNvPr id="43" name="图片 42">
            <a:extLst>
              <a:ext uri="{FF2B5EF4-FFF2-40B4-BE49-F238E27FC236}">
                <a16:creationId xmlns:a16="http://schemas.microsoft.com/office/drawing/2014/main" id="{EBF02359-69DE-4CFD-AC24-10AF8E5AF5A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184070" y="1023578"/>
            <a:ext cx="2160240" cy="1634305"/>
          </a:xfrm>
          <a:prstGeom prst="rect">
            <a:avLst/>
          </a:prstGeom>
          <a:noFill/>
          <a:ln>
            <a:noFill/>
          </a:ln>
        </p:spPr>
      </p:pic>
      <p:grpSp>
        <p:nvGrpSpPr>
          <p:cNvPr id="44" name="组合 43">
            <a:extLst>
              <a:ext uri="{FF2B5EF4-FFF2-40B4-BE49-F238E27FC236}">
                <a16:creationId xmlns:a16="http://schemas.microsoft.com/office/drawing/2014/main" id="{C1FD84AD-397D-4879-B476-E375453DF4C4}"/>
              </a:ext>
            </a:extLst>
          </p:cNvPr>
          <p:cNvGrpSpPr/>
          <p:nvPr/>
        </p:nvGrpSpPr>
        <p:grpSpPr>
          <a:xfrm>
            <a:off x="554063" y="3408488"/>
            <a:ext cx="8035874" cy="1563169"/>
            <a:chOff x="1200150" y="1847849"/>
            <a:chExt cx="9867900" cy="1752445"/>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847849"/>
              <a:ext cx="9867900" cy="1752445"/>
              <a:chOff x="1200150" y="1847849"/>
              <a:chExt cx="9867900" cy="1752445"/>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847849"/>
                <a:ext cx="9867900" cy="175244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132187" y="3480844"/>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331635" y="2032267"/>
              <a:ext cx="9604929" cy="1435093"/>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同轴电缆是一种电线及信号传输线，由两个同轴的导体组成，共四层，内导体是一条导电铜线，外导体是一个由金属丝编织而成的圆柱形屏蔽层，内外导体之间填充绝缘材料，最外层是塑料外皮或保护橡胶，</a:t>
              </a:r>
            </a:p>
          </p:txBody>
        </p:sp>
      </p:grpSp>
      <p:sp>
        <p:nvSpPr>
          <p:cNvPr id="50" name="文本框 49">
            <a:extLst>
              <a:ext uri="{FF2B5EF4-FFF2-40B4-BE49-F238E27FC236}">
                <a16:creationId xmlns:a16="http://schemas.microsoft.com/office/drawing/2014/main" id="{84E26E39-238C-47F0-B9F9-6B598AC44085}"/>
              </a:ext>
            </a:extLst>
          </p:cNvPr>
          <p:cNvSpPr txBox="1"/>
          <p:nvPr/>
        </p:nvSpPr>
        <p:spPr>
          <a:xfrm>
            <a:off x="1979712" y="2762600"/>
            <a:ext cx="5184576" cy="338554"/>
          </a:xfrm>
          <a:prstGeom prst="rect">
            <a:avLst/>
          </a:prstGeom>
          <a:noFill/>
        </p:spPr>
        <p:txBody>
          <a:bodyPr wrap="square">
            <a:spAutoFit/>
          </a:bodyPr>
          <a:lstStyle/>
          <a:p>
            <a:r>
              <a:rPr lang="zh-CN" altLang="en-US" sz="1600" dirty="0"/>
              <a:t>同轴电缆                                                                粗缆和细缆</a:t>
            </a:r>
          </a:p>
        </p:txBody>
      </p:sp>
    </p:spTree>
    <p:extLst>
      <p:ext uri="{BB962C8B-B14F-4D97-AF65-F5344CB8AC3E}">
        <p14:creationId xmlns:p14="http://schemas.microsoft.com/office/powerpoint/2010/main" val="17385372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）双绞线</a:t>
            </a:r>
          </a:p>
        </p:txBody>
      </p:sp>
      <p:grpSp>
        <p:nvGrpSpPr>
          <p:cNvPr id="44" name="组合 43">
            <a:extLst>
              <a:ext uri="{FF2B5EF4-FFF2-40B4-BE49-F238E27FC236}">
                <a16:creationId xmlns:a16="http://schemas.microsoft.com/office/drawing/2014/main" id="{C1FD84AD-397D-4879-B476-E375453DF4C4}"/>
              </a:ext>
            </a:extLst>
          </p:cNvPr>
          <p:cNvGrpSpPr/>
          <p:nvPr/>
        </p:nvGrpSpPr>
        <p:grpSpPr>
          <a:xfrm>
            <a:off x="554063" y="1322113"/>
            <a:ext cx="8035874" cy="2365761"/>
            <a:chOff x="1200150" y="1847849"/>
            <a:chExt cx="9867900" cy="1752445"/>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847849"/>
              <a:ext cx="9867900" cy="1752445"/>
              <a:chOff x="1200150" y="1847849"/>
              <a:chExt cx="9867900" cy="1752445"/>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847849"/>
                <a:ext cx="9867900" cy="175244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132187" y="3480844"/>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331635" y="2274570"/>
              <a:ext cx="9604929" cy="1207365"/>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双绞线是当今局域网使用最广泛的有线传输介质，它由两条具有绝缘保护层的铜导线彼此缠绕而成，故称为“双绞线”，可减少线间电磁干扰，适用于模拟、数据通信。双绞线分为非屏蔽双绞线（</a:t>
              </a:r>
              <a:r>
                <a:rPr lang="en-US" altLang="zh-CN" sz="1500" dirty="0">
                  <a:solidFill>
                    <a:schemeClr val="tx1">
                      <a:lumMod val="85000"/>
                      <a:lumOff val="15000"/>
                    </a:schemeClr>
                  </a:solidFill>
                  <a:latin typeface="+mn-ea"/>
                </a:rPr>
                <a:t>UTP</a:t>
              </a:r>
              <a:r>
                <a:rPr lang="zh-CN" altLang="en-US" sz="1500" dirty="0">
                  <a:solidFill>
                    <a:schemeClr val="tx1">
                      <a:lumMod val="85000"/>
                      <a:lumOff val="15000"/>
                    </a:schemeClr>
                  </a:solidFill>
                  <a:latin typeface="+mn-ea"/>
                </a:rPr>
                <a:t>）和屏蔽双绞线（</a:t>
              </a:r>
              <a:r>
                <a:rPr lang="en-US" altLang="zh-CN" sz="1500" dirty="0">
                  <a:solidFill>
                    <a:schemeClr val="tx1">
                      <a:lumMod val="85000"/>
                      <a:lumOff val="15000"/>
                    </a:schemeClr>
                  </a:solidFill>
                  <a:latin typeface="+mn-ea"/>
                </a:rPr>
                <a:t>STP</a:t>
              </a:r>
              <a:r>
                <a:rPr lang="zh-CN" altLang="en-US" sz="1500" dirty="0">
                  <a:solidFill>
                    <a:schemeClr val="tx1">
                      <a:lumMod val="85000"/>
                      <a:lumOff val="15000"/>
                    </a:schemeClr>
                  </a:solidFill>
                  <a:latin typeface="+mn-ea"/>
                </a:rPr>
                <a:t>）两种。目前，局域网大多数使用的是</a:t>
              </a:r>
              <a:r>
                <a:rPr lang="en-US" altLang="zh-CN" sz="1500" dirty="0">
                  <a:solidFill>
                    <a:schemeClr val="tx1">
                      <a:lumMod val="85000"/>
                      <a:lumOff val="15000"/>
                    </a:schemeClr>
                  </a:solidFill>
                  <a:latin typeface="+mn-ea"/>
                </a:rPr>
                <a:t>UTP</a:t>
              </a:r>
              <a:r>
                <a:rPr lang="zh-CN" altLang="en-US" sz="1500" dirty="0">
                  <a:solidFill>
                    <a:schemeClr val="tx1">
                      <a:lumMod val="85000"/>
                      <a:lumOff val="15000"/>
                    </a:schemeClr>
                  </a:solidFill>
                  <a:latin typeface="+mn-ea"/>
                </a:rPr>
                <a:t>。</a:t>
              </a:r>
            </a:p>
          </p:txBody>
        </p:sp>
      </p:grpSp>
      <p:sp>
        <p:nvSpPr>
          <p:cNvPr id="12" name="矩形 11">
            <a:extLst>
              <a:ext uri="{FF2B5EF4-FFF2-40B4-BE49-F238E27FC236}">
                <a16:creationId xmlns:a16="http://schemas.microsoft.com/office/drawing/2014/main" id="{5E9B1F77-7FDC-492D-BEFC-6DDEC84CFF2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151947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）光纤</a:t>
            </a:r>
          </a:p>
        </p:txBody>
      </p:sp>
      <p:grpSp>
        <p:nvGrpSpPr>
          <p:cNvPr id="44" name="组合 43">
            <a:extLst>
              <a:ext uri="{FF2B5EF4-FFF2-40B4-BE49-F238E27FC236}">
                <a16:creationId xmlns:a16="http://schemas.microsoft.com/office/drawing/2014/main" id="{C1FD84AD-397D-4879-B476-E375453DF4C4}"/>
              </a:ext>
            </a:extLst>
          </p:cNvPr>
          <p:cNvGrpSpPr/>
          <p:nvPr/>
        </p:nvGrpSpPr>
        <p:grpSpPr>
          <a:xfrm>
            <a:off x="554063" y="2391730"/>
            <a:ext cx="8035874" cy="2988332"/>
            <a:chOff x="1200150" y="1847849"/>
            <a:chExt cx="9867900" cy="2146415"/>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847849"/>
              <a:ext cx="9867900" cy="1752445"/>
              <a:chOff x="1200150" y="1847849"/>
              <a:chExt cx="9867900" cy="1752445"/>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847849"/>
                <a:ext cx="9867900" cy="175244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132187" y="3480844"/>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331635" y="2010550"/>
              <a:ext cx="9604929" cy="1983714"/>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光纤是光导纤维的简写，是一种由玻璃或塑料制成的纤维，可作为光传导工具，传输原理是“光的全反射”。光纤使用光脉冲形成的数字信号进行通信。有光脉冲相当于</a:t>
              </a:r>
              <a:r>
                <a:rPr lang="en-US" altLang="zh-CN" sz="1500" dirty="0">
                  <a:solidFill>
                    <a:schemeClr val="tx1">
                      <a:lumMod val="85000"/>
                      <a:lumOff val="15000"/>
                    </a:schemeClr>
                  </a:solidFill>
                  <a:latin typeface="+mn-ea"/>
                </a:rPr>
                <a:t>1</a:t>
              </a:r>
              <a:r>
                <a:rPr lang="zh-CN" altLang="en-US" sz="1500" dirty="0">
                  <a:solidFill>
                    <a:schemeClr val="tx1">
                      <a:lumMod val="85000"/>
                      <a:lumOff val="15000"/>
                    </a:schemeClr>
                  </a:solidFill>
                  <a:latin typeface="+mn-ea"/>
                </a:rPr>
                <a:t>，没有有光脉冲相当于</a:t>
              </a:r>
              <a:r>
                <a:rPr lang="en-US" altLang="zh-CN" sz="1500" dirty="0">
                  <a:solidFill>
                    <a:schemeClr val="tx1">
                      <a:lumMod val="85000"/>
                      <a:lumOff val="15000"/>
                    </a:schemeClr>
                  </a:solidFill>
                  <a:latin typeface="+mn-ea"/>
                </a:rPr>
                <a:t>0</a:t>
              </a:r>
              <a:r>
                <a:rPr lang="zh-CN" altLang="en-US" sz="1500" dirty="0">
                  <a:solidFill>
                    <a:schemeClr val="tx1">
                      <a:lumMod val="85000"/>
                      <a:lumOff val="15000"/>
                    </a:schemeClr>
                  </a:solidFill>
                  <a:latin typeface="+mn-ea"/>
                </a:rPr>
                <a:t>。由于可见光的频率极高，因此其传输速率高，抗干扰能力强，信号衰减小，传输距离远。 </a:t>
              </a:r>
            </a:p>
            <a:p>
              <a:pPr indent="450000">
                <a:lnSpc>
                  <a:spcPct val="150000"/>
                </a:lnSpc>
              </a:pPr>
              <a:r>
                <a:rPr lang="zh-CN" altLang="en-US" sz="1500" dirty="0">
                  <a:solidFill>
                    <a:schemeClr val="tx1">
                      <a:lumMod val="85000"/>
                      <a:lumOff val="15000"/>
                    </a:schemeClr>
                  </a:solidFill>
                  <a:latin typeface="+mn-ea"/>
                </a:rPr>
                <a:t>根据光源不同，可将光纤分为单模光纤和多模光纤。</a:t>
              </a:r>
            </a:p>
          </p:txBody>
        </p:sp>
      </p:grpSp>
      <p:pic>
        <p:nvPicPr>
          <p:cNvPr id="12" name="图片 11">
            <a:extLst>
              <a:ext uri="{FF2B5EF4-FFF2-40B4-BE49-F238E27FC236}">
                <a16:creationId xmlns:a16="http://schemas.microsoft.com/office/drawing/2014/main" id="{611C1BCB-B405-4417-8DB8-215D2F6FEE10}"/>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862107" y="1167594"/>
            <a:ext cx="3419785" cy="854381"/>
          </a:xfrm>
          <a:prstGeom prst="rect">
            <a:avLst/>
          </a:prstGeom>
          <a:noFill/>
          <a:ln>
            <a:noFill/>
          </a:ln>
        </p:spPr>
      </p:pic>
    </p:spTree>
    <p:extLst>
      <p:ext uri="{BB962C8B-B14F-4D97-AF65-F5344CB8AC3E}">
        <p14:creationId xmlns:p14="http://schemas.microsoft.com/office/powerpoint/2010/main" val="2576347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）光纤</a:t>
            </a:r>
          </a:p>
        </p:txBody>
      </p:sp>
      <p:grpSp>
        <p:nvGrpSpPr>
          <p:cNvPr id="44" name="组合 43">
            <a:extLst>
              <a:ext uri="{FF2B5EF4-FFF2-40B4-BE49-F238E27FC236}">
                <a16:creationId xmlns:a16="http://schemas.microsoft.com/office/drawing/2014/main" id="{C1FD84AD-397D-4879-B476-E375453DF4C4}"/>
              </a:ext>
            </a:extLst>
          </p:cNvPr>
          <p:cNvGrpSpPr/>
          <p:nvPr/>
        </p:nvGrpSpPr>
        <p:grpSpPr>
          <a:xfrm>
            <a:off x="554063" y="735546"/>
            <a:ext cx="8035874" cy="2276814"/>
            <a:chOff x="1200150" y="1964938"/>
            <a:chExt cx="9867900" cy="1635356"/>
          </a:xfrm>
        </p:grpSpPr>
        <p:grpSp>
          <p:nvGrpSpPr>
            <p:cNvPr id="45" name="组合 44">
              <a:extLst>
                <a:ext uri="{FF2B5EF4-FFF2-40B4-BE49-F238E27FC236}">
                  <a16:creationId xmlns:a16="http://schemas.microsoft.com/office/drawing/2014/main" id="{C811A4EB-8BA6-49FA-B48B-96F497733621}"/>
                </a:ext>
              </a:extLst>
            </p:cNvPr>
            <p:cNvGrpSpPr/>
            <p:nvPr/>
          </p:nvGrpSpPr>
          <p:grpSpPr>
            <a:xfrm>
              <a:off x="1200150" y="1964938"/>
              <a:ext cx="9867900" cy="1635356"/>
              <a:chOff x="1200150" y="1964938"/>
              <a:chExt cx="9867900" cy="1635356"/>
            </a:xfrm>
          </p:grpSpPr>
          <p:sp>
            <p:nvSpPr>
              <p:cNvPr id="47" name="矩形: 圆角 46">
                <a:extLst>
                  <a:ext uri="{FF2B5EF4-FFF2-40B4-BE49-F238E27FC236}">
                    <a16:creationId xmlns:a16="http://schemas.microsoft.com/office/drawing/2014/main" id="{28C9F9BB-578B-4ABA-A3CD-74103B2C99D6}"/>
                  </a:ext>
                </a:extLst>
              </p:cNvPr>
              <p:cNvSpPr/>
              <p:nvPr/>
            </p:nvSpPr>
            <p:spPr>
              <a:xfrm>
                <a:off x="1200150" y="1964938"/>
                <a:ext cx="9867900" cy="163535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48" name="矩形: 圆角 47">
                <a:extLst>
                  <a:ext uri="{FF2B5EF4-FFF2-40B4-BE49-F238E27FC236}">
                    <a16:creationId xmlns:a16="http://schemas.microsoft.com/office/drawing/2014/main" id="{37B078F0-5176-4EBF-BA21-E0F5C18BD883}"/>
                  </a:ext>
                </a:extLst>
              </p:cNvPr>
              <p:cNvSpPr/>
              <p:nvPr/>
            </p:nvSpPr>
            <p:spPr>
              <a:xfrm>
                <a:off x="9132187" y="3480844"/>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46" name="文本框 45">
              <a:extLst>
                <a:ext uri="{FF2B5EF4-FFF2-40B4-BE49-F238E27FC236}">
                  <a16:creationId xmlns:a16="http://schemas.microsoft.com/office/drawing/2014/main" id="{2EA2CBB8-63FC-4D91-95C8-F774264E129D}"/>
                </a:ext>
              </a:extLst>
            </p:cNvPr>
            <p:cNvSpPr txBox="1"/>
            <p:nvPr/>
          </p:nvSpPr>
          <p:spPr>
            <a:xfrm>
              <a:off x="1331635" y="2010550"/>
              <a:ext cx="9604929" cy="1519639"/>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由于光纤细微（细如头发的玻璃丝）且易折断，一般放置在光缆中使用。光缆是一定数量的光纤按照一定方式组成缆芯，外包有护套，有的还包覆外护层，用以实现光信号传输的一种通信线路。</a:t>
              </a:r>
              <a:endParaRPr lang="en-US" altLang="zh-CN" sz="1500" dirty="0">
                <a:solidFill>
                  <a:schemeClr val="tx1">
                    <a:lumMod val="85000"/>
                    <a:lumOff val="15000"/>
                  </a:schemeClr>
                </a:solidFill>
                <a:latin typeface="+mn-ea"/>
              </a:endParaRPr>
            </a:p>
            <a:p>
              <a:pPr indent="450000">
                <a:lnSpc>
                  <a:spcPct val="150000"/>
                </a:lnSpc>
              </a:pPr>
              <a:r>
                <a:rPr lang="zh-CN" altLang="en-US" sz="1500" dirty="0">
                  <a:solidFill>
                    <a:schemeClr val="tx1">
                      <a:lumMod val="85000"/>
                      <a:lumOff val="15000"/>
                    </a:schemeClr>
                  </a:solidFill>
                  <a:latin typeface="+mn-ea"/>
                </a:rPr>
                <a:t>光缆终端一般使用光缆终端盒熔接并固定，将光缆固定，光缆终端盒的作用和我们日常生活中的墙壁电源插座类似，是一个固定装置并留有接口，在光缆终端盒中将光缆里的每一根光纤芯分别熔接和光纤尾纤相连。</a:t>
              </a:r>
            </a:p>
          </p:txBody>
        </p:sp>
      </p:grpSp>
      <p:pic>
        <p:nvPicPr>
          <p:cNvPr id="13" name="图片 12">
            <a:extLst>
              <a:ext uri="{FF2B5EF4-FFF2-40B4-BE49-F238E27FC236}">
                <a16:creationId xmlns:a16="http://schemas.microsoft.com/office/drawing/2014/main" id="{A59901F2-1C2B-478B-BFF0-40BC3A5A2FDA}"/>
              </a:ext>
            </a:extLst>
          </p:cNvPr>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2134646" y="3120372"/>
            <a:ext cx="1838349" cy="1347964"/>
          </a:xfrm>
          <a:prstGeom prst="rect">
            <a:avLst/>
          </a:prstGeom>
          <a:noFill/>
          <a:ln>
            <a:noFill/>
          </a:ln>
        </p:spPr>
      </p:pic>
      <p:pic>
        <p:nvPicPr>
          <p:cNvPr id="14" name="图片 13">
            <a:extLst>
              <a:ext uri="{FF2B5EF4-FFF2-40B4-BE49-F238E27FC236}">
                <a16:creationId xmlns:a16="http://schemas.microsoft.com/office/drawing/2014/main" id="{2740A15F-C43E-419D-8E3F-C7B0FF26052D}"/>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256076" y="3077673"/>
            <a:ext cx="1838348" cy="1625040"/>
          </a:xfrm>
          <a:prstGeom prst="rect">
            <a:avLst/>
          </a:prstGeom>
          <a:noFill/>
          <a:ln>
            <a:noFill/>
          </a:ln>
        </p:spPr>
      </p:pic>
      <p:sp>
        <p:nvSpPr>
          <p:cNvPr id="15" name="文本框 14">
            <a:extLst>
              <a:ext uri="{FF2B5EF4-FFF2-40B4-BE49-F238E27FC236}">
                <a16:creationId xmlns:a16="http://schemas.microsoft.com/office/drawing/2014/main" id="{82619E46-6DAD-45E6-9379-D8CD6625B546}"/>
              </a:ext>
            </a:extLst>
          </p:cNvPr>
          <p:cNvSpPr txBox="1"/>
          <p:nvPr/>
        </p:nvSpPr>
        <p:spPr>
          <a:xfrm>
            <a:off x="2699792" y="4720813"/>
            <a:ext cx="5184576" cy="338554"/>
          </a:xfrm>
          <a:prstGeom prst="rect">
            <a:avLst/>
          </a:prstGeom>
          <a:noFill/>
        </p:spPr>
        <p:txBody>
          <a:bodyPr wrap="square">
            <a:spAutoFit/>
          </a:bodyPr>
          <a:lstStyle/>
          <a:p>
            <a:r>
              <a:rPr lang="zh-CN" altLang="en-US" sz="1600" dirty="0"/>
              <a:t>光缆                                                     光缆终端盒</a:t>
            </a:r>
          </a:p>
        </p:txBody>
      </p:sp>
    </p:spTree>
    <p:extLst>
      <p:ext uri="{BB962C8B-B14F-4D97-AF65-F5344CB8AC3E}">
        <p14:creationId xmlns:p14="http://schemas.microsoft.com/office/powerpoint/2010/main" val="2283720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常见的光电转换设备</a:t>
            </a:r>
          </a:p>
        </p:txBody>
      </p:sp>
      <p:sp>
        <p:nvSpPr>
          <p:cNvPr id="15" name="文本框 14">
            <a:extLst>
              <a:ext uri="{FF2B5EF4-FFF2-40B4-BE49-F238E27FC236}">
                <a16:creationId xmlns:a16="http://schemas.microsoft.com/office/drawing/2014/main" id="{82619E46-6DAD-45E6-9379-D8CD6625B546}"/>
              </a:ext>
            </a:extLst>
          </p:cNvPr>
          <p:cNvSpPr txBox="1"/>
          <p:nvPr/>
        </p:nvSpPr>
        <p:spPr>
          <a:xfrm>
            <a:off x="1209967" y="2710423"/>
            <a:ext cx="1263531" cy="338554"/>
          </a:xfrm>
          <a:prstGeom prst="rect">
            <a:avLst/>
          </a:prstGeom>
          <a:noFill/>
        </p:spPr>
        <p:txBody>
          <a:bodyPr wrap="square">
            <a:spAutoFit/>
          </a:bodyPr>
          <a:lstStyle/>
          <a:p>
            <a:r>
              <a:rPr lang="zh-CN" altLang="en-US" sz="1600" dirty="0"/>
              <a:t>光纤收发器</a:t>
            </a:r>
          </a:p>
        </p:txBody>
      </p:sp>
      <p:pic>
        <p:nvPicPr>
          <p:cNvPr id="12" name="图片 11">
            <a:extLst>
              <a:ext uri="{FF2B5EF4-FFF2-40B4-BE49-F238E27FC236}">
                <a16:creationId xmlns:a16="http://schemas.microsoft.com/office/drawing/2014/main" id="{6244ACA2-FE53-437C-9B5D-AE057C9D4C03}"/>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94618" y="1132205"/>
            <a:ext cx="2094230" cy="1439545"/>
          </a:xfrm>
          <a:prstGeom prst="rect">
            <a:avLst/>
          </a:prstGeom>
          <a:noFill/>
          <a:ln>
            <a:noFill/>
          </a:ln>
        </p:spPr>
      </p:pic>
      <p:pic>
        <p:nvPicPr>
          <p:cNvPr id="16" name="图片 15">
            <a:extLst>
              <a:ext uri="{FF2B5EF4-FFF2-40B4-BE49-F238E27FC236}">
                <a16:creationId xmlns:a16="http://schemas.microsoft.com/office/drawing/2014/main" id="{1A78CB76-23F0-4F01-8776-EB143759D47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635896" y="1133160"/>
            <a:ext cx="1557020" cy="1439545"/>
          </a:xfrm>
          <a:prstGeom prst="rect">
            <a:avLst/>
          </a:prstGeom>
          <a:noFill/>
          <a:ln>
            <a:noFill/>
          </a:ln>
        </p:spPr>
      </p:pic>
      <p:pic>
        <p:nvPicPr>
          <p:cNvPr id="17" name="图片 16">
            <a:extLst>
              <a:ext uri="{FF2B5EF4-FFF2-40B4-BE49-F238E27FC236}">
                <a16:creationId xmlns:a16="http://schemas.microsoft.com/office/drawing/2014/main" id="{F5F412C8-6658-4512-8FF7-747B6FE1E98D}"/>
              </a:ext>
            </a:extLst>
          </p:cNvPr>
          <p:cNvPicPr/>
          <p:nvPr/>
        </p:nvPicPr>
        <p:blipFill>
          <a:blip r:embed="rId4">
            <a:extLst>
              <a:ext uri="{28A0092B-C50C-407E-A947-70E740481C1C}">
                <a14:useLocalDpi xmlns:a14="http://schemas.microsoft.com/office/drawing/2010/main" val="0"/>
              </a:ext>
            </a:extLst>
          </a:blip>
          <a:srcRect/>
          <a:stretch>
            <a:fillRect/>
          </a:stretch>
        </p:blipFill>
        <p:spPr>
          <a:xfrm>
            <a:off x="5970330" y="1132204"/>
            <a:ext cx="2219325" cy="1439545"/>
          </a:xfrm>
          <a:prstGeom prst="rect">
            <a:avLst/>
          </a:prstGeom>
          <a:noFill/>
          <a:ln>
            <a:noFill/>
          </a:ln>
        </p:spPr>
      </p:pic>
      <p:pic>
        <p:nvPicPr>
          <p:cNvPr id="18" name="图片 17">
            <a:extLst>
              <a:ext uri="{FF2B5EF4-FFF2-40B4-BE49-F238E27FC236}">
                <a16:creationId xmlns:a16="http://schemas.microsoft.com/office/drawing/2014/main" id="{794C8639-DFD9-4E17-8783-855D02619774}"/>
              </a:ext>
            </a:extLst>
          </p:cNvPr>
          <p:cNvPicPr/>
          <p:nvPr/>
        </p:nvPicPr>
        <p:blipFill>
          <a:blip r:embed="rId5" cstate="print">
            <a:extLst>
              <a:ext uri="{28A0092B-C50C-407E-A947-70E740481C1C}">
                <a14:useLocalDpi xmlns:a14="http://schemas.microsoft.com/office/drawing/2010/main" val="0"/>
              </a:ext>
            </a:extLst>
          </a:blip>
          <a:srcRect/>
          <a:stretch>
            <a:fillRect/>
          </a:stretch>
        </p:blipFill>
        <p:spPr>
          <a:xfrm>
            <a:off x="1251848" y="3492393"/>
            <a:ext cx="2672080" cy="719455"/>
          </a:xfrm>
          <a:prstGeom prst="rect">
            <a:avLst/>
          </a:prstGeom>
          <a:noFill/>
          <a:ln>
            <a:noFill/>
          </a:ln>
        </p:spPr>
      </p:pic>
      <p:pic>
        <p:nvPicPr>
          <p:cNvPr id="19" name="图片 18">
            <a:extLst>
              <a:ext uri="{FF2B5EF4-FFF2-40B4-BE49-F238E27FC236}">
                <a16:creationId xmlns:a16="http://schemas.microsoft.com/office/drawing/2014/main" id="{FEC9EA92-3EB3-404A-BC07-130450709566}"/>
              </a:ext>
            </a:extLst>
          </p:cNvPr>
          <p:cNvPicPr/>
          <p:nvPr/>
        </p:nvPicPr>
        <p:blipFill>
          <a:blip r:embed="rId6" cstate="print">
            <a:extLst>
              <a:ext uri="{28A0092B-C50C-407E-A947-70E740481C1C}">
                <a14:useLocalDpi xmlns:a14="http://schemas.microsoft.com/office/drawing/2010/main" val="0"/>
              </a:ext>
            </a:extLst>
          </a:blip>
          <a:srcRect/>
          <a:stretch>
            <a:fillRect/>
          </a:stretch>
        </p:blipFill>
        <p:spPr>
          <a:xfrm>
            <a:off x="4646158" y="3168799"/>
            <a:ext cx="1839595" cy="1799590"/>
          </a:xfrm>
          <a:prstGeom prst="rect">
            <a:avLst/>
          </a:prstGeom>
          <a:noFill/>
          <a:ln>
            <a:noFill/>
          </a:ln>
        </p:spPr>
      </p:pic>
      <p:sp>
        <p:nvSpPr>
          <p:cNvPr id="20" name="文本框 19">
            <a:extLst>
              <a:ext uri="{FF2B5EF4-FFF2-40B4-BE49-F238E27FC236}">
                <a16:creationId xmlns:a16="http://schemas.microsoft.com/office/drawing/2014/main" id="{81CBAD56-1C0A-42F1-B43C-522B08AB5E54}"/>
              </a:ext>
            </a:extLst>
          </p:cNvPr>
          <p:cNvSpPr txBox="1"/>
          <p:nvPr/>
        </p:nvSpPr>
        <p:spPr>
          <a:xfrm>
            <a:off x="6732240" y="4090886"/>
            <a:ext cx="1263531" cy="338554"/>
          </a:xfrm>
          <a:prstGeom prst="rect">
            <a:avLst/>
          </a:prstGeom>
          <a:noFill/>
        </p:spPr>
        <p:txBody>
          <a:bodyPr wrap="square">
            <a:spAutoFit/>
          </a:bodyPr>
          <a:lstStyle/>
          <a:p>
            <a:r>
              <a:rPr lang="zh-CN" altLang="en-US" sz="1600" dirty="0"/>
              <a:t>光纤网卡</a:t>
            </a:r>
          </a:p>
        </p:txBody>
      </p:sp>
      <p:sp>
        <p:nvSpPr>
          <p:cNvPr id="21" name="文本框 20">
            <a:extLst>
              <a:ext uri="{FF2B5EF4-FFF2-40B4-BE49-F238E27FC236}">
                <a16:creationId xmlns:a16="http://schemas.microsoft.com/office/drawing/2014/main" id="{F3C1CDC8-8D05-4899-AA99-38C77726ADFD}"/>
              </a:ext>
            </a:extLst>
          </p:cNvPr>
          <p:cNvSpPr txBox="1"/>
          <p:nvPr/>
        </p:nvSpPr>
        <p:spPr>
          <a:xfrm>
            <a:off x="6274913" y="2700997"/>
            <a:ext cx="2373194" cy="338554"/>
          </a:xfrm>
          <a:prstGeom prst="rect">
            <a:avLst/>
          </a:prstGeom>
          <a:noFill/>
        </p:spPr>
        <p:txBody>
          <a:bodyPr wrap="square">
            <a:spAutoFit/>
          </a:bodyPr>
          <a:lstStyle/>
          <a:p>
            <a:r>
              <a:rPr lang="zh-CN" altLang="en-US" sz="1600" dirty="0"/>
              <a:t>带光模块的光纤收发器</a:t>
            </a:r>
          </a:p>
        </p:txBody>
      </p:sp>
      <p:sp>
        <p:nvSpPr>
          <p:cNvPr id="22" name="文本框 21">
            <a:extLst>
              <a:ext uri="{FF2B5EF4-FFF2-40B4-BE49-F238E27FC236}">
                <a16:creationId xmlns:a16="http://schemas.microsoft.com/office/drawing/2014/main" id="{CA0266C4-E9B6-4A62-9FDB-85DE6BCF5B3A}"/>
              </a:ext>
            </a:extLst>
          </p:cNvPr>
          <p:cNvSpPr txBox="1"/>
          <p:nvPr/>
        </p:nvSpPr>
        <p:spPr>
          <a:xfrm>
            <a:off x="4013012" y="2704048"/>
            <a:ext cx="793836" cy="338554"/>
          </a:xfrm>
          <a:prstGeom prst="rect">
            <a:avLst/>
          </a:prstGeom>
          <a:noFill/>
        </p:spPr>
        <p:txBody>
          <a:bodyPr wrap="square">
            <a:spAutoFit/>
          </a:bodyPr>
          <a:lstStyle/>
          <a:p>
            <a:r>
              <a:rPr lang="zh-CN" altLang="en-US" sz="1600" dirty="0"/>
              <a:t>光模块</a:t>
            </a:r>
          </a:p>
        </p:txBody>
      </p:sp>
      <p:sp>
        <p:nvSpPr>
          <p:cNvPr id="23" name="文本框 22">
            <a:extLst>
              <a:ext uri="{FF2B5EF4-FFF2-40B4-BE49-F238E27FC236}">
                <a16:creationId xmlns:a16="http://schemas.microsoft.com/office/drawing/2014/main" id="{117699E5-7E65-4AF4-B442-98FE6CF55535}"/>
              </a:ext>
            </a:extLst>
          </p:cNvPr>
          <p:cNvSpPr txBox="1"/>
          <p:nvPr/>
        </p:nvSpPr>
        <p:spPr>
          <a:xfrm>
            <a:off x="1634232" y="4429440"/>
            <a:ext cx="2010188" cy="338554"/>
          </a:xfrm>
          <a:prstGeom prst="rect">
            <a:avLst/>
          </a:prstGeom>
          <a:noFill/>
        </p:spPr>
        <p:txBody>
          <a:bodyPr wrap="square">
            <a:spAutoFit/>
          </a:bodyPr>
          <a:lstStyle/>
          <a:p>
            <a:r>
              <a:rPr lang="zh-CN" altLang="en-US" sz="1600" dirty="0"/>
              <a:t>带光口的交换机</a:t>
            </a:r>
          </a:p>
        </p:txBody>
      </p:sp>
    </p:spTree>
    <p:extLst>
      <p:ext uri="{BB962C8B-B14F-4D97-AF65-F5344CB8AC3E}">
        <p14:creationId xmlns:p14="http://schemas.microsoft.com/office/powerpoint/2010/main" val="30398769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双绞线的原理</a:t>
            </a: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765782" y="1529039"/>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我们生活中所说的网线又叫双绞线（</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Twisted Pair</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TP</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），双绞线是由一对相互绝缘的金属导线绞合而成，“双绞线”的名字也是由此而来。</a:t>
            </a:r>
            <a:endPar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endParaRPr>
          </a:p>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采用这种方式，不仅可以抵御一部分来自外界的电磁波干扰，也可以降低多对绞线之间的相互干扰。</a:t>
            </a:r>
            <a:endPar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id="{CDB03272-5463-4497-A625-FA89E63C8FC6}"/>
              </a:ext>
            </a:extLst>
          </p:cNvPr>
          <p:cNvSpPr/>
          <p:nvPr>
            <p:custDataLst>
              <p:tags r:id="rId4"/>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id="{F2658441-627F-4548-8131-DF5AF5226BF4}"/>
              </a:ext>
            </a:extLst>
          </p:cNvPr>
          <p:cNvSpPr/>
          <p:nvPr>
            <p:custDataLst>
              <p:tags r:id="rId5"/>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id="{D3EABFFD-51C2-4ECE-9B33-A2F0A9B0B144}"/>
              </a:ext>
            </a:extLst>
          </p:cNvPr>
          <p:cNvSpPr txBox="1"/>
          <p:nvPr>
            <p:custDataLst>
              <p:tags r:id="rId6"/>
            </p:custDataLst>
          </p:nvPr>
        </p:nvSpPr>
        <p:spPr>
          <a:xfrm>
            <a:off x="5158270" y="1523254"/>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双绞线一个扭绞周期的长度，叫做节距，节距越小（扭线越密），抗干扰能力越强。</a:t>
            </a:r>
          </a:p>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现行的用于数据通信的双绞线一般由</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8</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根铜导线分</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4</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对绞合在一起，每对双绞线均由不同的颜色标示。</a:t>
            </a:r>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）无线传输介质</a:t>
            </a:r>
          </a:p>
        </p:txBody>
      </p:sp>
      <p:sp>
        <p:nvSpPr>
          <p:cNvPr id="10" name="任意多边形: 形状 1">
            <a:extLst>
              <a:ext uri="{FF2B5EF4-FFF2-40B4-BE49-F238E27FC236}">
                <a16:creationId xmlns:a16="http://schemas.microsoft.com/office/drawing/2014/main" id="{732DFE18-1EA5-4AD9-A06C-E16333C60590}"/>
              </a:ext>
            </a:extLst>
          </p:cNvPr>
          <p:cNvSpPr/>
          <p:nvPr/>
        </p:nvSpPr>
        <p:spPr>
          <a:xfrm>
            <a:off x="0" y="1955574"/>
            <a:ext cx="9144000" cy="1463516"/>
          </a:xfrm>
          <a:custGeom>
            <a:avLst/>
            <a:gdLst>
              <a:gd name="connsiteX0" fmla="*/ 0 w 12192000"/>
              <a:gd name="connsiteY0" fmla="*/ 842570 h 1951355"/>
              <a:gd name="connsiteX1" fmla="*/ 3715657 w 12192000"/>
              <a:gd name="connsiteY1" fmla="*/ 1931141 h 1951355"/>
              <a:gd name="connsiteX2" fmla="*/ 6763657 w 12192000"/>
              <a:gd name="connsiteY2" fmla="*/ 741 h 1951355"/>
              <a:gd name="connsiteX3" fmla="*/ 9187543 w 12192000"/>
              <a:gd name="connsiteY3" fmla="*/ 1684398 h 1951355"/>
              <a:gd name="connsiteX4" fmla="*/ 12192000 w 12192000"/>
              <a:gd name="connsiteY4" fmla="*/ 247484 h 195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951355">
                <a:moveTo>
                  <a:pt x="0" y="842570"/>
                </a:moveTo>
                <a:cubicBezTo>
                  <a:pt x="1294190" y="1457008"/>
                  <a:pt x="2588381" y="2071446"/>
                  <a:pt x="3715657" y="1931141"/>
                </a:cubicBezTo>
                <a:cubicBezTo>
                  <a:pt x="4842933" y="1790836"/>
                  <a:pt x="5851676" y="41865"/>
                  <a:pt x="6763657" y="741"/>
                </a:cubicBezTo>
                <a:cubicBezTo>
                  <a:pt x="7675638" y="-40383"/>
                  <a:pt x="8282819" y="1643274"/>
                  <a:pt x="9187543" y="1684398"/>
                </a:cubicBezTo>
                <a:cubicBezTo>
                  <a:pt x="10092267" y="1725522"/>
                  <a:pt x="11142133" y="986503"/>
                  <a:pt x="12192000" y="247484"/>
                </a:cubicBezTo>
              </a:path>
            </a:pathLst>
          </a:custGeom>
          <a:noFill/>
          <a:ln w="12700" cap="flat" cmpd="sng" algn="ctr">
            <a:solidFill>
              <a:srgbClr val="FFFFFF">
                <a:lumMod val="65000"/>
              </a:srgb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11" name="Group 13">
            <a:extLst>
              <a:ext uri="{FF2B5EF4-FFF2-40B4-BE49-F238E27FC236}">
                <a16:creationId xmlns:a16="http://schemas.microsoft.com/office/drawing/2014/main" id="{52095DFE-4341-48A8-860E-68FBF5DF53C5}"/>
              </a:ext>
            </a:extLst>
          </p:cNvPr>
          <p:cNvGrpSpPr>
            <a:grpSpLocks/>
          </p:cNvGrpSpPr>
          <p:nvPr/>
        </p:nvGrpSpPr>
        <p:grpSpPr bwMode="auto">
          <a:xfrm>
            <a:off x="1450755" y="3020227"/>
            <a:ext cx="1364797" cy="901615"/>
            <a:chOff x="0" y="0"/>
            <a:chExt cx="3087" cy="2039"/>
          </a:xfrm>
        </p:grpSpPr>
        <p:sp>
          <p:nvSpPr>
            <p:cNvPr id="13" name="Freeform: Shape 14">
              <a:extLst>
                <a:ext uri="{FF2B5EF4-FFF2-40B4-BE49-F238E27FC236}">
                  <a16:creationId xmlns:a16="http://schemas.microsoft.com/office/drawing/2014/main" id="{8B3AD572-9624-499F-883E-3F4353FC0B10}"/>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4" name="Freeform: Shape 15">
              <a:extLst>
                <a:ext uri="{FF2B5EF4-FFF2-40B4-BE49-F238E27FC236}">
                  <a16:creationId xmlns:a16="http://schemas.microsoft.com/office/drawing/2014/main" id="{3FA30673-AAC1-46C5-818F-BE2DF3B93222}"/>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Freeform: Shape 16">
              <a:extLst>
                <a:ext uri="{FF2B5EF4-FFF2-40B4-BE49-F238E27FC236}">
                  <a16:creationId xmlns:a16="http://schemas.microsoft.com/office/drawing/2014/main" id="{735B8137-8768-4ACB-8BB8-D23BB72DD957}"/>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6" name="Freeform: Shape 17">
              <a:extLst>
                <a:ext uri="{FF2B5EF4-FFF2-40B4-BE49-F238E27FC236}">
                  <a16:creationId xmlns:a16="http://schemas.microsoft.com/office/drawing/2014/main" id="{47CD3D4C-EBCC-4F11-8D0E-DE97BBFF6D8F}"/>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17" name="Group 13">
            <a:extLst>
              <a:ext uri="{FF2B5EF4-FFF2-40B4-BE49-F238E27FC236}">
                <a16:creationId xmlns:a16="http://schemas.microsoft.com/office/drawing/2014/main" id="{55EFEBA7-692E-4DFB-B29E-94C548259810}"/>
              </a:ext>
            </a:extLst>
          </p:cNvPr>
          <p:cNvGrpSpPr>
            <a:grpSpLocks/>
          </p:cNvGrpSpPr>
          <p:nvPr/>
        </p:nvGrpSpPr>
        <p:grpSpPr bwMode="auto">
          <a:xfrm>
            <a:off x="4149340" y="1639147"/>
            <a:ext cx="1364797" cy="901615"/>
            <a:chOff x="0" y="0"/>
            <a:chExt cx="3087" cy="2039"/>
          </a:xfrm>
        </p:grpSpPr>
        <p:sp>
          <p:nvSpPr>
            <p:cNvPr id="18" name="Freeform: Shape 14">
              <a:extLst>
                <a:ext uri="{FF2B5EF4-FFF2-40B4-BE49-F238E27FC236}">
                  <a16:creationId xmlns:a16="http://schemas.microsoft.com/office/drawing/2014/main" id="{7C836CA9-347D-43E3-BB1A-B36F78036D23}"/>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Freeform: Shape 15">
              <a:extLst>
                <a:ext uri="{FF2B5EF4-FFF2-40B4-BE49-F238E27FC236}">
                  <a16:creationId xmlns:a16="http://schemas.microsoft.com/office/drawing/2014/main" id="{53C9D3B5-4A7D-47C8-992D-492EF3B9A2EE}"/>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Freeform: Shape 16">
              <a:extLst>
                <a:ext uri="{FF2B5EF4-FFF2-40B4-BE49-F238E27FC236}">
                  <a16:creationId xmlns:a16="http://schemas.microsoft.com/office/drawing/2014/main" id="{1C17BF9A-CA27-4CC6-A0DB-42B3CC997A42}"/>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Freeform: Shape 17">
              <a:extLst>
                <a:ext uri="{FF2B5EF4-FFF2-40B4-BE49-F238E27FC236}">
                  <a16:creationId xmlns:a16="http://schemas.microsoft.com/office/drawing/2014/main" id="{20987E53-D2EC-4D08-B92A-E732AB9E6BFF}"/>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22" name="Group 13">
            <a:extLst>
              <a:ext uri="{FF2B5EF4-FFF2-40B4-BE49-F238E27FC236}">
                <a16:creationId xmlns:a16="http://schemas.microsoft.com/office/drawing/2014/main" id="{9DF5B393-3576-4C69-8786-58BC624EBC68}"/>
              </a:ext>
            </a:extLst>
          </p:cNvPr>
          <p:cNvGrpSpPr>
            <a:grpSpLocks/>
          </p:cNvGrpSpPr>
          <p:nvPr/>
        </p:nvGrpSpPr>
        <p:grpSpPr bwMode="auto">
          <a:xfrm>
            <a:off x="6579788" y="2782773"/>
            <a:ext cx="1364797" cy="901615"/>
            <a:chOff x="0" y="0"/>
            <a:chExt cx="3087" cy="2039"/>
          </a:xfrm>
        </p:grpSpPr>
        <p:sp>
          <p:nvSpPr>
            <p:cNvPr id="23" name="Freeform: Shape 14">
              <a:extLst>
                <a:ext uri="{FF2B5EF4-FFF2-40B4-BE49-F238E27FC236}">
                  <a16:creationId xmlns:a16="http://schemas.microsoft.com/office/drawing/2014/main" id="{03360B49-FD31-46A2-8ABC-D5BB8E96824E}"/>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Freeform: Shape 15">
              <a:extLst>
                <a:ext uri="{FF2B5EF4-FFF2-40B4-BE49-F238E27FC236}">
                  <a16:creationId xmlns:a16="http://schemas.microsoft.com/office/drawing/2014/main" id="{98CBC6CB-5520-423E-A53F-5179EFC2675F}"/>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Freeform: Shape 16">
              <a:extLst>
                <a:ext uri="{FF2B5EF4-FFF2-40B4-BE49-F238E27FC236}">
                  <a16:creationId xmlns:a16="http://schemas.microsoft.com/office/drawing/2014/main" id="{A2E69DAA-E215-4017-8C2A-777D6F45E839}"/>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Freeform: Shape 17">
              <a:extLst>
                <a:ext uri="{FF2B5EF4-FFF2-40B4-BE49-F238E27FC236}">
                  <a16:creationId xmlns:a16="http://schemas.microsoft.com/office/drawing/2014/main" id="{10F4FEF0-328D-4682-91CE-63DB9CD4EAA0}"/>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1"/>
            </a:solidFill>
            <a:ln>
              <a:noFill/>
            </a:ln>
            <a:effectLst>
              <a:outerShdw blurRad="635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7" name="矩形 26">
            <a:extLst>
              <a:ext uri="{FF2B5EF4-FFF2-40B4-BE49-F238E27FC236}">
                <a16:creationId xmlns:a16="http://schemas.microsoft.com/office/drawing/2014/main" id="{94FE92AB-CE6D-4AC6-B383-9991640A8820}"/>
              </a:ext>
            </a:extLst>
          </p:cNvPr>
          <p:cNvSpPr/>
          <p:nvPr/>
        </p:nvSpPr>
        <p:spPr>
          <a:xfrm>
            <a:off x="1581373" y="2027731"/>
            <a:ext cx="1911803" cy="406906"/>
          </a:xfrm>
          <a:prstGeom prst="rect">
            <a:avLst/>
          </a:prstGeom>
        </p:spPr>
        <p:txBody>
          <a:bodyPr wrap="square">
            <a:spAutoFit/>
            <a:scene3d>
              <a:camera prst="orthographicFront"/>
              <a:lightRig rig="threePt" dir="t"/>
            </a:scene3d>
            <a:sp3d contourW="6350"/>
          </a:bodyPr>
          <a:lstStyle/>
          <a:p>
            <a:pPr fontAlgn="base">
              <a:lnSpc>
                <a:spcPct val="125000"/>
              </a:lnSpc>
              <a:spcBef>
                <a:spcPct val="0"/>
              </a:spcBef>
              <a:spcAft>
                <a:spcPct val="0"/>
              </a:spcAft>
              <a:buNone/>
            </a:pPr>
            <a:r>
              <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无线电波</a:t>
            </a:r>
            <a:endPar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矩形 27">
            <a:extLst>
              <a:ext uri="{FF2B5EF4-FFF2-40B4-BE49-F238E27FC236}">
                <a16:creationId xmlns:a16="http://schemas.microsoft.com/office/drawing/2014/main" id="{189DB711-1430-4AB4-9666-D6145E5DE32D}"/>
              </a:ext>
            </a:extLst>
          </p:cNvPr>
          <p:cNvSpPr/>
          <p:nvPr/>
        </p:nvSpPr>
        <p:spPr>
          <a:xfrm>
            <a:off x="8571419" y="1239602"/>
            <a:ext cx="1911803" cy="406906"/>
          </a:xfrm>
          <a:prstGeom prst="rect">
            <a:avLst/>
          </a:prstGeom>
        </p:spPr>
        <p:txBody>
          <a:bodyPr wrap="square">
            <a:spAutoFit/>
            <a:scene3d>
              <a:camera prst="orthographicFront"/>
              <a:lightRig rig="threePt" dir="t"/>
            </a:scene3d>
            <a:sp3d contourW="6350"/>
          </a:bodyPr>
          <a:lstStyle/>
          <a:p>
            <a:pPr fontAlgn="base">
              <a:lnSpc>
                <a:spcPct val="125000"/>
              </a:lnSpc>
              <a:spcBef>
                <a:spcPct val="0"/>
              </a:spcBef>
              <a:spcAft>
                <a:spcPct val="0"/>
              </a:spcAft>
              <a:buNone/>
            </a:pPr>
            <a:r>
              <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红外线</a:t>
            </a:r>
            <a:endPar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9" name="矩形 28">
            <a:extLst>
              <a:ext uri="{FF2B5EF4-FFF2-40B4-BE49-F238E27FC236}">
                <a16:creationId xmlns:a16="http://schemas.microsoft.com/office/drawing/2014/main" id="{ECD91DE9-32C7-40DE-84E4-74660A6178FB}"/>
              </a:ext>
            </a:extLst>
          </p:cNvPr>
          <p:cNvSpPr/>
          <p:nvPr/>
        </p:nvSpPr>
        <p:spPr>
          <a:xfrm>
            <a:off x="4572000" y="3026107"/>
            <a:ext cx="1733550" cy="406906"/>
          </a:xfrm>
          <a:prstGeom prst="rect">
            <a:avLst/>
          </a:prstGeom>
        </p:spPr>
        <p:txBody>
          <a:bodyPr wrap="square">
            <a:spAutoFit/>
          </a:bodyPr>
          <a:lstStyle/>
          <a:p>
            <a:pPr fontAlgn="base">
              <a:lnSpc>
                <a:spcPct val="125000"/>
              </a:lnSpc>
              <a:spcBef>
                <a:spcPct val="0"/>
              </a:spcBef>
              <a:spcAft>
                <a:spcPct val="0"/>
              </a:spcAft>
              <a:buNone/>
            </a:pPr>
            <a:r>
              <a:rPr lang="zh-CN" altLang="en-US"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微波</a:t>
            </a:r>
            <a:endParaRPr lang="en-US" altLang="zh-CN"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extLst>
      <p:ext uri="{BB962C8B-B14F-4D97-AF65-F5344CB8AC3E}">
        <p14:creationId xmlns:p14="http://schemas.microsoft.com/office/powerpoint/2010/main" val="1172898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7" grpId="0"/>
      <p:bldP spid="2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双绞线的分类</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13669C11-14A5-4E5E-8EA5-ABB1930B327E}"/>
              </a:ext>
            </a:extLst>
          </p:cNvPr>
          <p:cNvGrpSpPr/>
          <p:nvPr/>
        </p:nvGrpSpPr>
        <p:grpSpPr>
          <a:xfrm>
            <a:off x="1943708" y="1530102"/>
            <a:ext cx="609600" cy="609600"/>
            <a:chOff x="2581577" y="4127500"/>
            <a:chExt cx="609600" cy="609600"/>
          </a:xfrm>
          <a:solidFill>
            <a:srgbClr val="E10314"/>
          </a:solidFill>
        </p:grpSpPr>
        <p:sp>
          <p:nvSpPr>
            <p:cNvPr id="12" name="椭圆 11">
              <a:extLst>
                <a:ext uri="{FF2B5EF4-FFF2-40B4-BE49-F238E27FC236}">
                  <a16:creationId xmlns:a16="http://schemas.microsoft.com/office/drawing/2014/main" id="{6FC32CC1-A07B-42C2-8380-D8822B78EF8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3" name="graph_134483">
              <a:extLst>
                <a:ext uri="{FF2B5EF4-FFF2-40B4-BE49-F238E27FC236}">
                  <a16:creationId xmlns:a16="http://schemas.microsoft.com/office/drawing/2014/main" id="{4EB790B4-4E26-469D-9B46-F89DC48E4E9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4" name="矩形 13">
            <a:extLst>
              <a:ext uri="{FF2B5EF4-FFF2-40B4-BE49-F238E27FC236}">
                <a16:creationId xmlns:a16="http://schemas.microsoft.com/office/drawing/2014/main" id="{391D1EA1-AF3E-41D2-A8A3-E6AD22C46B40}"/>
              </a:ext>
            </a:extLst>
          </p:cNvPr>
          <p:cNvSpPr/>
          <p:nvPr/>
        </p:nvSpPr>
        <p:spPr>
          <a:xfrm>
            <a:off x="2714081" y="1606348"/>
            <a:ext cx="2335572" cy="390043"/>
          </a:xfrm>
          <a:prstGeom prst="rect">
            <a:avLst/>
          </a:prstGeom>
        </p:spPr>
        <p:txBody>
          <a:bodyPr wrap="square">
            <a:spAutoFit/>
          </a:bodyPr>
          <a:lstStyle/>
          <a:p>
            <a:pPr>
              <a:lnSpc>
                <a:spcPct val="114000"/>
              </a:lnSpc>
            </a:pPr>
            <a:r>
              <a:rPr lang="zh-CN" altLang="en-US" sz="18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按照有无屏蔽层分类</a:t>
            </a:r>
          </a:p>
        </p:txBody>
      </p:sp>
      <p:grpSp>
        <p:nvGrpSpPr>
          <p:cNvPr id="15" name="组合 14">
            <a:extLst>
              <a:ext uri="{FF2B5EF4-FFF2-40B4-BE49-F238E27FC236}">
                <a16:creationId xmlns:a16="http://schemas.microsoft.com/office/drawing/2014/main" id="{042B2801-4C2E-4F0F-B6C7-5A39919E9E29}"/>
              </a:ext>
            </a:extLst>
          </p:cNvPr>
          <p:cNvGrpSpPr/>
          <p:nvPr/>
        </p:nvGrpSpPr>
        <p:grpSpPr>
          <a:xfrm>
            <a:off x="1943708" y="2579557"/>
            <a:ext cx="609600" cy="609600"/>
            <a:chOff x="2581577" y="4127500"/>
            <a:chExt cx="609600" cy="609600"/>
          </a:xfrm>
          <a:solidFill>
            <a:srgbClr val="E10314"/>
          </a:solidFill>
        </p:grpSpPr>
        <p:sp>
          <p:nvSpPr>
            <p:cNvPr id="16" name="椭圆 15">
              <a:extLst>
                <a:ext uri="{FF2B5EF4-FFF2-40B4-BE49-F238E27FC236}">
                  <a16:creationId xmlns:a16="http://schemas.microsoft.com/office/drawing/2014/main" id="{B7402326-887F-4715-A359-3DD1A596B754}"/>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graph_134483">
              <a:extLst>
                <a:ext uri="{FF2B5EF4-FFF2-40B4-BE49-F238E27FC236}">
                  <a16:creationId xmlns:a16="http://schemas.microsoft.com/office/drawing/2014/main" id="{1613C530-741C-471D-95DE-CAD938AF3542}"/>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8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8" name="矩形 17">
            <a:extLst>
              <a:ext uri="{FF2B5EF4-FFF2-40B4-BE49-F238E27FC236}">
                <a16:creationId xmlns:a16="http://schemas.microsoft.com/office/drawing/2014/main" id="{5DEDF39B-F79A-49A8-A282-BB3DA5B8AB1A}"/>
              </a:ext>
            </a:extLst>
          </p:cNvPr>
          <p:cNvSpPr/>
          <p:nvPr/>
        </p:nvSpPr>
        <p:spPr>
          <a:xfrm>
            <a:off x="2714080" y="2531910"/>
            <a:ext cx="4086677" cy="384144"/>
          </a:xfrm>
          <a:prstGeom prst="rect">
            <a:avLst/>
          </a:prstGeom>
        </p:spPr>
        <p:txBody>
          <a:bodyPr wrap="square">
            <a:spAutoFit/>
          </a:bodyPr>
          <a:lstStyle/>
          <a:p>
            <a:pPr>
              <a:lnSpc>
                <a:spcPct val="114000"/>
              </a:lnSpc>
            </a:pPr>
            <a:r>
              <a:rPr lang="zh-CN" altLang="en-US" sz="18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按照电气特性分类</a:t>
            </a:r>
          </a:p>
        </p:txBody>
      </p:sp>
    </p:spTree>
    <p:extLst>
      <p:ext uri="{BB962C8B-B14F-4D97-AF65-F5344CB8AC3E}">
        <p14:creationId xmlns:p14="http://schemas.microsoft.com/office/powerpoint/2010/main" val="733818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按照有无屏蔽层分类</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矩形 18">
            <a:extLst>
              <a:ext uri="{FF2B5EF4-FFF2-40B4-BE49-F238E27FC236}">
                <a16:creationId xmlns:a16="http://schemas.microsoft.com/office/drawing/2014/main" id="{31964E13-3DC6-4E0F-8827-EE1FED324A4B}"/>
              </a:ext>
            </a:extLst>
          </p:cNvPr>
          <p:cNvSpPr/>
          <p:nvPr/>
        </p:nvSpPr>
        <p:spPr>
          <a:xfrm>
            <a:off x="1180336" y="3206756"/>
            <a:ext cx="3031625" cy="877163"/>
          </a:xfrm>
          <a:prstGeom prst="rect">
            <a:avLst/>
          </a:prstGeom>
        </p:spPr>
        <p:txBody>
          <a:bodyPr wrap="square" lIns="68580" tIns="34290" rIns="68580" bIns="34290">
            <a:spAutoFit/>
          </a:bodyPr>
          <a:lstStyle/>
          <a:p>
            <a:pPr algn="just"/>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屏蔽双绞线在双绞线与外层绝缘封套之间有一个金属屏蔽层。屏蔽双绞线分为</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STP</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和</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FTP</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Foil Twisted-Pair</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STP</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指每条线都有各自的屏蔽层，而</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FTP</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只在整个电缆有屏蔽装置，并且两端都正确接地时才起作用。</a:t>
            </a:r>
          </a:p>
        </p:txBody>
      </p:sp>
      <p:sp>
        <p:nvSpPr>
          <p:cNvPr id="20" name="矩形 19">
            <a:extLst>
              <a:ext uri="{FF2B5EF4-FFF2-40B4-BE49-F238E27FC236}">
                <a16:creationId xmlns:a16="http://schemas.microsoft.com/office/drawing/2014/main" id="{62A5EDE1-C916-4892-96F1-B3E8148861A4}"/>
              </a:ext>
            </a:extLst>
          </p:cNvPr>
          <p:cNvSpPr/>
          <p:nvPr/>
        </p:nvSpPr>
        <p:spPr>
          <a:xfrm>
            <a:off x="1180334" y="2787775"/>
            <a:ext cx="1674116" cy="315471"/>
          </a:xfrm>
          <a:prstGeom prst="rect">
            <a:avLst/>
          </a:prstGeom>
        </p:spPr>
        <p:txBody>
          <a:bodyPr wrap="square" lIns="68580" tIns="34290" rIns="68580" bIns="3429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屏蔽双绞线</a:t>
            </a:r>
          </a:p>
        </p:txBody>
      </p:sp>
      <p:pic>
        <p:nvPicPr>
          <p:cNvPr id="21" name="图片 20">
            <a:extLst>
              <a:ext uri="{FF2B5EF4-FFF2-40B4-BE49-F238E27FC236}">
                <a16:creationId xmlns:a16="http://schemas.microsoft.com/office/drawing/2014/main" id="{55801C29-79D1-4245-9538-AFC50331195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1236872" y="1023579"/>
            <a:ext cx="2038985" cy="1439545"/>
          </a:xfrm>
          <a:prstGeom prst="rect">
            <a:avLst/>
          </a:prstGeom>
          <a:noFill/>
          <a:ln>
            <a:noFill/>
          </a:ln>
        </p:spPr>
      </p:pic>
      <p:pic>
        <p:nvPicPr>
          <p:cNvPr id="22" name="图片 21">
            <a:extLst>
              <a:ext uri="{FF2B5EF4-FFF2-40B4-BE49-F238E27FC236}">
                <a16:creationId xmlns:a16="http://schemas.microsoft.com/office/drawing/2014/main" id="{C752B455-7A38-424F-A14D-B347F81463E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472716" y="1107600"/>
            <a:ext cx="1439545" cy="1439545"/>
          </a:xfrm>
          <a:prstGeom prst="rect">
            <a:avLst/>
          </a:prstGeom>
          <a:noFill/>
          <a:ln>
            <a:noFill/>
          </a:ln>
        </p:spPr>
      </p:pic>
      <p:sp>
        <p:nvSpPr>
          <p:cNvPr id="23" name="矩形 22">
            <a:extLst>
              <a:ext uri="{FF2B5EF4-FFF2-40B4-BE49-F238E27FC236}">
                <a16:creationId xmlns:a16="http://schemas.microsoft.com/office/drawing/2014/main" id="{FE8A283E-EBCF-489C-ADF7-D9EE85CFCD46}"/>
              </a:ext>
            </a:extLst>
          </p:cNvPr>
          <p:cNvSpPr/>
          <p:nvPr/>
        </p:nvSpPr>
        <p:spPr>
          <a:xfrm>
            <a:off x="5068768" y="3349900"/>
            <a:ext cx="2894898" cy="553998"/>
          </a:xfrm>
          <a:prstGeom prst="rect">
            <a:avLst/>
          </a:prstGeom>
        </p:spPr>
        <p:txBody>
          <a:bodyPr wrap="square" lIns="68580" tIns="34290" rIns="68580" bIns="34290">
            <a:spAutoFit/>
          </a:bodyPr>
          <a:lstStyle/>
          <a:p>
            <a:pPr algn="just"/>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非屏蔽双绞线（</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UTP</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）是一种数据传输线，有效传输距离一般为</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100</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米，由四对不同颜色的传输线所组成，广泛用于以太网路和电话线中。</a:t>
            </a:r>
          </a:p>
        </p:txBody>
      </p:sp>
      <p:sp>
        <p:nvSpPr>
          <p:cNvPr id="24" name="矩形 23">
            <a:extLst>
              <a:ext uri="{FF2B5EF4-FFF2-40B4-BE49-F238E27FC236}">
                <a16:creationId xmlns:a16="http://schemas.microsoft.com/office/drawing/2014/main" id="{B963B969-571D-4D92-AE1C-C73977072F78}"/>
              </a:ext>
            </a:extLst>
          </p:cNvPr>
          <p:cNvSpPr/>
          <p:nvPr/>
        </p:nvSpPr>
        <p:spPr>
          <a:xfrm>
            <a:off x="5068767" y="2823779"/>
            <a:ext cx="1674116" cy="315471"/>
          </a:xfrm>
          <a:prstGeom prst="rect">
            <a:avLst/>
          </a:prstGeom>
        </p:spPr>
        <p:txBody>
          <a:bodyPr wrap="square" lIns="68580" tIns="34290" rIns="68580" bIns="3429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非屏蔽双绞线</a:t>
            </a:r>
          </a:p>
        </p:txBody>
      </p:sp>
    </p:spTree>
    <p:extLst>
      <p:ext uri="{BB962C8B-B14F-4D97-AF65-F5344CB8AC3E}">
        <p14:creationId xmlns:p14="http://schemas.microsoft.com/office/powerpoint/2010/main" val="11353437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50" fill="hold"/>
                                        <p:tgtEl>
                                          <p:spTgt spid="20"/>
                                        </p:tgtEl>
                                        <p:attrNameLst>
                                          <p:attrName>ppt_w</p:attrName>
                                        </p:attrNameLst>
                                      </p:cBhvr>
                                      <p:tavLst>
                                        <p:tav tm="0">
                                          <p:val>
                                            <p:fltVal val="0"/>
                                          </p:val>
                                        </p:tav>
                                        <p:tav tm="100000">
                                          <p:val>
                                            <p:strVal val="#ppt_w"/>
                                          </p:val>
                                        </p:tav>
                                      </p:tavLst>
                                    </p:anim>
                                    <p:anim calcmode="lin" valueType="num">
                                      <p:cBhvr>
                                        <p:cTn id="8" dur="250" fill="hold"/>
                                        <p:tgtEl>
                                          <p:spTgt spid="20"/>
                                        </p:tgtEl>
                                        <p:attrNameLst>
                                          <p:attrName>ppt_h</p:attrName>
                                        </p:attrNameLst>
                                      </p:cBhvr>
                                      <p:tavLst>
                                        <p:tav tm="0">
                                          <p:val>
                                            <p:fltVal val="0"/>
                                          </p:val>
                                        </p:tav>
                                        <p:tav tm="100000">
                                          <p:val>
                                            <p:strVal val="#ppt_h"/>
                                          </p:val>
                                        </p:tav>
                                      </p:tavLst>
                                    </p:anim>
                                    <p:animEffect transition="in" filter="fade">
                                      <p:cBhvr>
                                        <p:cTn id="9" dur="250"/>
                                        <p:tgtEl>
                                          <p:spTgt spid="20"/>
                                        </p:tgtEl>
                                      </p:cBhvr>
                                    </p:animEffect>
                                  </p:childTnLst>
                                </p:cTn>
                              </p:par>
                            </p:childTnLst>
                          </p:cTn>
                        </p:par>
                        <p:par>
                          <p:cTn id="10" fill="hold">
                            <p:stCondLst>
                              <p:cond delay="2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250" fill="hold"/>
                                        <p:tgtEl>
                                          <p:spTgt spid="19"/>
                                        </p:tgtEl>
                                        <p:attrNameLst>
                                          <p:attrName>ppt_w</p:attrName>
                                        </p:attrNameLst>
                                      </p:cBhvr>
                                      <p:tavLst>
                                        <p:tav tm="0">
                                          <p:val>
                                            <p:fltVal val="0"/>
                                          </p:val>
                                        </p:tav>
                                        <p:tav tm="100000">
                                          <p:val>
                                            <p:strVal val="#ppt_w"/>
                                          </p:val>
                                        </p:tav>
                                      </p:tavLst>
                                    </p:anim>
                                    <p:anim calcmode="lin" valueType="num">
                                      <p:cBhvr>
                                        <p:cTn id="14" dur="250" fill="hold"/>
                                        <p:tgtEl>
                                          <p:spTgt spid="19"/>
                                        </p:tgtEl>
                                        <p:attrNameLst>
                                          <p:attrName>ppt_h</p:attrName>
                                        </p:attrNameLst>
                                      </p:cBhvr>
                                      <p:tavLst>
                                        <p:tav tm="0">
                                          <p:val>
                                            <p:fltVal val="0"/>
                                          </p:val>
                                        </p:tav>
                                        <p:tav tm="100000">
                                          <p:val>
                                            <p:strVal val="#ppt_h"/>
                                          </p:val>
                                        </p:tav>
                                      </p:tavLst>
                                    </p:anim>
                                    <p:animEffect transition="in" filter="fade">
                                      <p:cBhvr>
                                        <p:cTn id="15" dur="250"/>
                                        <p:tgtEl>
                                          <p:spTgt spid="19"/>
                                        </p:tgtEl>
                                      </p:cBhvr>
                                    </p:animEffect>
                                  </p:childTnLst>
                                </p:cTn>
                              </p:par>
                            </p:childTnLst>
                          </p:cTn>
                        </p:par>
                        <p:par>
                          <p:cTn id="16" fill="hold">
                            <p:stCondLst>
                              <p:cond delay="315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250" fill="hold"/>
                                        <p:tgtEl>
                                          <p:spTgt spid="24"/>
                                        </p:tgtEl>
                                        <p:attrNameLst>
                                          <p:attrName>ppt_w</p:attrName>
                                        </p:attrNameLst>
                                      </p:cBhvr>
                                      <p:tavLst>
                                        <p:tav tm="0">
                                          <p:val>
                                            <p:fltVal val="0"/>
                                          </p:val>
                                        </p:tav>
                                        <p:tav tm="100000">
                                          <p:val>
                                            <p:strVal val="#ppt_w"/>
                                          </p:val>
                                        </p:tav>
                                      </p:tavLst>
                                    </p:anim>
                                    <p:anim calcmode="lin" valueType="num">
                                      <p:cBhvr>
                                        <p:cTn id="20" dur="250" fill="hold"/>
                                        <p:tgtEl>
                                          <p:spTgt spid="24"/>
                                        </p:tgtEl>
                                        <p:attrNameLst>
                                          <p:attrName>ppt_h</p:attrName>
                                        </p:attrNameLst>
                                      </p:cBhvr>
                                      <p:tavLst>
                                        <p:tav tm="0">
                                          <p:val>
                                            <p:fltVal val="0"/>
                                          </p:val>
                                        </p:tav>
                                        <p:tav tm="100000">
                                          <p:val>
                                            <p:strVal val="#ppt_h"/>
                                          </p:val>
                                        </p:tav>
                                      </p:tavLst>
                                    </p:anim>
                                    <p:animEffect transition="in" filter="fade">
                                      <p:cBhvr>
                                        <p:cTn id="21" dur="250"/>
                                        <p:tgtEl>
                                          <p:spTgt spid="24"/>
                                        </p:tgtEl>
                                      </p:cBhvr>
                                    </p:animEffect>
                                  </p:childTnLst>
                                </p:cTn>
                              </p:par>
                            </p:childTnLst>
                          </p:cTn>
                        </p:par>
                        <p:par>
                          <p:cTn id="22" fill="hold">
                            <p:stCondLst>
                              <p:cond delay="34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23"/>
                                        </p:tgtEl>
                                        <p:attrNameLst>
                                          <p:attrName>style.visibility</p:attrName>
                                        </p:attrNameLst>
                                      </p:cBhvr>
                                      <p:to>
                                        <p:strVal val="visible"/>
                                      </p:to>
                                    </p:set>
                                    <p:anim calcmode="lin" valueType="num">
                                      <p:cBhvr>
                                        <p:cTn id="25" dur="250" fill="hold"/>
                                        <p:tgtEl>
                                          <p:spTgt spid="23"/>
                                        </p:tgtEl>
                                        <p:attrNameLst>
                                          <p:attrName>ppt_w</p:attrName>
                                        </p:attrNameLst>
                                      </p:cBhvr>
                                      <p:tavLst>
                                        <p:tav tm="0">
                                          <p:val>
                                            <p:fltVal val="0"/>
                                          </p:val>
                                        </p:tav>
                                        <p:tav tm="100000">
                                          <p:val>
                                            <p:strVal val="#ppt_w"/>
                                          </p:val>
                                        </p:tav>
                                      </p:tavLst>
                                    </p:anim>
                                    <p:anim calcmode="lin" valueType="num">
                                      <p:cBhvr>
                                        <p:cTn id="26" dur="250" fill="hold"/>
                                        <p:tgtEl>
                                          <p:spTgt spid="23"/>
                                        </p:tgtEl>
                                        <p:attrNameLst>
                                          <p:attrName>ppt_h</p:attrName>
                                        </p:attrNameLst>
                                      </p:cBhvr>
                                      <p:tavLst>
                                        <p:tav tm="0">
                                          <p:val>
                                            <p:fltVal val="0"/>
                                          </p:val>
                                        </p:tav>
                                        <p:tav tm="100000">
                                          <p:val>
                                            <p:strVal val="#ppt_h"/>
                                          </p:val>
                                        </p:tav>
                                      </p:tavLst>
                                    </p:anim>
                                    <p:animEffect transition="in" filter="fade">
                                      <p:cBhvr>
                                        <p:cTn id="27"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897_3*l_h_i*1_2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6"/>
  <p:tag name="KSO_WM_UNI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3897_3*l_h_i*1_3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7"/>
  <p:tag name="KSO_WM_UNIT_FILL_TYPE" val="1"/>
  <p:tag name="KSO_WM_UNIT_LINE_FORE_SCHEMECOLOR_INDEX" val="7"/>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3897_3*l_h_i*1_4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8"/>
  <p:tag name="KSO_WM_UNIT_FILL_TYPE" val="1"/>
  <p:tag name="KSO_WM_UNIT_LINE_FORE_SCHEMECOLOR_INDEX" val="8"/>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897_3*l_h_f*1_2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3897_3*l_h_f*1_3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3897_3*l_h_f*1_4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98_1*f*1"/>
  <p:tag name="KSO_WM_TEMPLATE_CATEGORY" val="diagram"/>
  <p:tag name="KSO_WM_TEMPLATE_INDEX" val="20212498"/>
  <p:tag name="KSO_WM_UNIT_LAYERLEVEL" val="1"/>
  <p:tag name="KSO_WM_TAG_VERSION" val="1.0"/>
  <p:tag name="KSO_WM_BEAUTIFY_FLAG" val="#wm#"/>
  <p:tag name="KSO_WM_UNIT_DEFAULT_FONT" val="14;20;2"/>
  <p:tag name="KSO_WM_UNIT_BLOCK" val="0"/>
  <p:tag name="KSO_WM_UNIT_VALUE" val="130"/>
  <p:tag name="KSO_WM_UNIT_SHOW_EDIT_AREA_INDICATION" val="1"/>
  <p:tag name="KSO_WM_CHIP_GROUPID" val="5e6b05596848fb12bee65ac8"/>
  <p:tag name="KSO_WM_CHIP_XID" val="5e6b05596848fb12bee65aca"/>
  <p:tag name="KSO_WM_UNIT_DEC_AREA_ID" val="8205624942b54c36a57f9fd5b3a584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efd029d3ff34c77b129d4c443383887"/>
  <p:tag name="KSO_WM_UNIT_SUPPORT_UNIT_TYPE" val="[&quot;d&quot;]"/>
  <p:tag name="KSO_WM_UNIT_TEXT_FILL_FORE_SCHEMECOLOR_INDEX_BRIGHTNESS" val="0.25"/>
  <p:tag name="KSO_WM_UNIT_TEXT_FILL_FORE_SCHEMECOLOR_INDEX" val="13"/>
  <p:tag name="KSO_WM_UNIT_TEXT_FILL_TYPE" val="1"/>
  <p:tag name="KSO_WM_TEMPLATE_ASSEMBLE_XID" val="60656f624054ed1e2fb80903"/>
  <p:tag name="KSO_WM_TEMPLATE_ASSEMBLE_GROUPID" val="60656f624054ed1e2fb80903"/>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3897_3*l_h_i*1_4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3897_3*l_h_i*1_4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13897_3*l_h_i*1_4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3897_3*l_h_i*1_3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3897_3*l_h_i*1_3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3897_3*l_h_i*1_3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897_3*l_h_i*1_2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897_3*l_h_i*1_2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3897_3*l_h_i*1_2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1026</TotalTime>
  <Words>4269</Words>
  <Application>Microsoft Office PowerPoint</Application>
  <PresentationFormat>全屏显示(16:9)</PresentationFormat>
  <Paragraphs>332</Paragraphs>
  <Slides>71</Slides>
  <Notes>25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71</vt:i4>
      </vt:variant>
    </vt:vector>
  </HeadingPairs>
  <TitlesOfParts>
    <vt:vector size="80" baseType="lpstr">
      <vt:lpstr>思源黑体 CN Medium</vt:lpstr>
      <vt:lpstr>思源黑体 CN Normal</vt:lpstr>
      <vt:lpstr>宋体</vt:lpstr>
      <vt:lpstr>造字工房悦黑演示版常规体</vt:lpstr>
      <vt:lpstr>Arial</vt:lpstr>
      <vt:lpstr>Calibri</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xuran</cp:lastModifiedBy>
  <cp:revision>71</cp:revision>
  <dcterms:created xsi:type="dcterms:W3CDTF">2017-06-17T16:19:32Z</dcterms:created>
  <dcterms:modified xsi:type="dcterms:W3CDTF">2023-04-22T12:36:51Z</dcterms:modified>
</cp:coreProperties>
</file>