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4.xml" ContentType="application/vnd.openxmlformats-officedocument.presentationml.notesSlide+xml"/>
  <Override PartName="/ppt/tags/tag6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174"/>
  </p:notesMasterIdLst>
  <p:sldIdLst>
    <p:sldId id="265" r:id="rId2"/>
    <p:sldId id="613" r:id="rId3"/>
    <p:sldId id="614" r:id="rId4"/>
    <p:sldId id="345" r:id="rId5"/>
    <p:sldId id="266" r:id="rId6"/>
    <p:sldId id="267" r:id="rId7"/>
    <p:sldId id="359" r:id="rId8"/>
    <p:sldId id="268" r:id="rId9"/>
    <p:sldId id="499" r:id="rId10"/>
    <p:sldId id="616" r:id="rId11"/>
    <p:sldId id="367" r:id="rId12"/>
    <p:sldId id="615" r:id="rId13"/>
    <p:sldId id="500" r:id="rId14"/>
    <p:sldId id="501" r:id="rId15"/>
    <p:sldId id="617" r:id="rId16"/>
    <p:sldId id="618" r:id="rId17"/>
    <p:sldId id="619" r:id="rId18"/>
    <p:sldId id="620" r:id="rId19"/>
    <p:sldId id="502" r:id="rId20"/>
    <p:sldId id="363" r:id="rId21"/>
    <p:sldId id="503" r:id="rId22"/>
    <p:sldId id="504" r:id="rId23"/>
    <p:sldId id="505" r:id="rId24"/>
    <p:sldId id="506" r:id="rId25"/>
    <p:sldId id="507" r:id="rId26"/>
    <p:sldId id="508" r:id="rId27"/>
    <p:sldId id="621" r:id="rId28"/>
    <p:sldId id="509" r:id="rId29"/>
    <p:sldId id="510" r:id="rId30"/>
    <p:sldId id="622" r:id="rId31"/>
    <p:sldId id="269" r:id="rId32"/>
    <p:sldId id="369" r:id="rId33"/>
    <p:sldId id="511" r:id="rId34"/>
    <p:sldId id="512" r:id="rId35"/>
    <p:sldId id="270" r:id="rId36"/>
    <p:sldId id="513" r:id="rId37"/>
    <p:sldId id="452" r:id="rId38"/>
    <p:sldId id="515" r:id="rId39"/>
    <p:sldId id="514" r:id="rId40"/>
    <p:sldId id="516" r:id="rId41"/>
    <p:sldId id="517" r:id="rId42"/>
    <p:sldId id="518" r:id="rId43"/>
    <p:sldId id="371" r:id="rId44"/>
    <p:sldId id="372" r:id="rId45"/>
    <p:sldId id="373" r:id="rId46"/>
    <p:sldId id="454" r:id="rId47"/>
    <p:sldId id="374" r:id="rId48"/>
    <p:sldId id="519" r:id="rId49"/>
    <p:sldId id="520" r:id="rId50"/>
    <p:sldId id="521" r:id="rId51"/>
    <p:sldId id="522" r:id="rId52"/>
    <p:sldId id="523" r:id="rId53"/>
    <p:sldId id="623" r:id="rId54"/>
    <p:sldId id="524" r:id="rId55"/>
    <p:sldId id="525" r:id="rId56"/>
    <p:sldId id="527" r:id="rId57"/>
    <p:sldId id="528" r:id="rId58"/>
    <p:sldId id="624" r:id="rId59"/>
    <p:sldId id="455" r:id="rId60"/>
    <p:sldId id="529" r:id="rId61"/>
    <p:sldId id="531" r:id="rId62"/>
    <p:sldId id="530" r:id="rId63"/>
    <p:sldId id="533" r:id="rId64"/>
    <p:sldId id="534" r:id="rId65"/>
    <p:sldId id="535" r:id="rId66"/>
    <p:sldId id="537" r:id="rId67"/>
    <p:sldId id="536" r:id="rId68"/>
    <p:sldId id="538" r:id="rId69"/>
    <p:sldId id="539" r:id="rId70"/>
    <p:sldId id="375" r:id="rId71"/>
    <p:sldId id="540" r:id="rId72"/>
    <p:sldId id="460" r:id="rId73"/>
    <p:sldId id="376" r:id="rId74"/>
    <p:sldId id="542" r:id="rId75"/>
    <p:sldId id="541" r:id="rId76"/>
    <p:sldId id="543" r:id="rId77"/>
    <p:sldId id="544" r:id="rId78"/>
    <p:sldId id="546" r:id="rId79"/>
    <p:sldId id="548" r:id="rId80"/>
    <p:sldId id="549" r:id="rId81"/>
    <p:sldId id="550" r:id="rId82"/>
    <p:sldId id="551" r:id="rId83"/>
    <p:sldId id="348" r:id="rId84"/>
    <p:sldId id="350" r:id="rId85"/>
    <p:sldId id="355" r:id="rId86"/>
    <p:sldId id="474" r:id="rId87"/>
    <p:sldId id="475" r:id="rId88"/>
    <p:sldId id="476" r:id="rId89"/>
    <p:sldId id="625" r:id="rId90"/>
    <p:sldId id="626" r:id="rId91"/>
    <p:sldId id="627" r:id="rId92"/>
    <p:sldId id="628" r:id="rId93"/>
    <p:sldId id="629" r:id="rId94"/>
    <p:sldId id="630" r:id="rId95"/>
    <p:sldId id="631" r:id="rId96"/>
    <p:sldId id="632" r:id="rId97"/>
    <p:sldId id="552" r:id="rId98"/>
    <p:sldId id="633" r:id="rId99"/>
    <p:sldId id="634" r:id="rId100"/>
    <p:sldId id="635" r:id="rId101"/>
    <p:sldId id="636" r:id="rId102"/>
    <p:sldId id="637" r:id="rId103"/>
    <p:sldId id="638" r:id="rId104"/>
    <p:sldId id="639" r:id="rId105"/>
    <p:sldId id="640" r:id="rId106"/>
    <p:sldId id="641" r:id="rId107"/>
    <p:sldId id="553" r:id="rId108"/>
    <p:sldId id="478" r:id="rId109"/>
    <p:sldId id="554" r:id="rId110"/>
    <p:sldId id="555" r:id="rId111"/>
    <p:sldId id="556" r:id="rId112"/>
    <p:sldId id="557" r:id="rId113"/>
    <p:sldId id="558" r:id="rId114"/>
    <p:sldId id="357" r:id="rId115"/>
    <p:sldId id="488" r:id="rId116"/>
    <p:sldId id="559" r:id="rId117"/>
    <p:sldId id="560" r:id="rId118"/>
    <p:sldId id="561" r:id="rId119"/>
    <p:sldId id="562" r:id="rId120"/>
    <p:sldId id="563" r:id="rId121"/>
    <p:sldId id="564" r:id="rId122"/>
    <p:sldId id="358" r:id="rId123"/>
    <p:sldId id="489" r:id="rId124"/>
    <p:sldId id="565" r:id="rId125"/>
    <p:sldId id="566" r:id="rId126"/>
    <p:sldId id="567" r:id="rId127"/>
    <p:sldId id="569" r:id="rId128"/>
    <p:sldId id="571" r:id="rId129"/>
    <p:sldId id="572" r:id="rId130"/>
    <p:sldId id="573" r:id="rId131"/>
    <p:sldId id="574" r:id="rId132"/>
    <p:sldId id="575" r:id="rId133"/>
    <p:sldId id="576" r:id="rId134"/>
    <p:sldId id="577" r:id="rId135"/>
    <p:sldId id="580" r:id="rId136"/>
    <p:sldId id="579" r:id="rId137"/>
    <p:sldId id="581" r:id="rId138"/>
    <p:sldId id="582" r:id="rId139"/>
    <p:sldId id="583" r:id="rId140"/>
    <p:sldId id="584" r:id="rId141"/>
    <p:sldId id="585" r:id="rId142"/>
    <p:sldId id="586" r:id="rId143"/>
    <p:sldId id="587" r:id="rId144"/>
    <p:sldId id="588" r:id="rId145"/>
    <p:sldId id="589" r:id="rId146"/>
    <p:sldId id="590" r:id="rId147"/>
    <p:sldId id="591" r:id="rId148"/>
    <p:sldId id="592" r:id="rId149"/>
    <p:sldId id="593" r:id="rId150"/>
    <p:sldId id="594" r:id="rId151"/>
    <p:sldId id="595" r:id="rId152"/>
    <p:sldId id="596" r:id="rId153"/>
    <p:sldId id="597" r:id="rId154"/>
    <p:sldId id="598" r:id="rId155"/>
    <p:sldId id="600" r:id="rId156"/>
    <p:sldId id="601" r:id="rId157"/>
    <p:sldId id="603" r:id="rId158"/>
    <p:sldId id="604" r:id="rId159"/>
    <p:sldId id="605" r:id="rId160"/>
    <p:sldId id="606" r:id="rId161"/>
    <p:sldId id="607" r:id="rId162"/>
    <p:sldId id="602" r:id="rId163"/>
    <p:sldId id="413" r:id="rId164"/>
    <p:sldId id="415" r:id="rId165"/>
    <p:sldId id="494" r:id="rId166"/>
    <p:sldId id="642" r:id="rId167"/>
    <p:sldId id="608" r:id="rId168"/>
    <p:sldId id="609" r:id="rId169"/>
    <p:sldId id="610" r:id="rId170"/>
    <p:sldId id="611" r:id="rId171"/>
    <p:sldId id="612" r:id="rId172"/>
    <p:sldId id="344" r:id="rId173"/>
  </p:sldIdLst>
  <p:sldSz cx="9144000" cy="5143500" type="screen16x9"/>
  <p:notesSz cx="6858000" cy="9144000"/>
  <p:custDataLst>
    <p:tags r:id="rId175"/>
  </p:custDataLst>
  <p:defaultText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D2DA"/>
    <a:srgbClr val="1C6089"/>
    <a:srgbClr val="214B64"/>
    <a:srgbClr val="6789A5"/>
    <a:srgbClr val="99B0C5"/>
    <a:srgbClr val="9AB1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21" autoAdjust="0"/>
    <p:restoredTop sz="94660"/>
  </p:normalViewPr>
  <p:slideViewPr>
    <p:cSldViewPr>
      <p:cViewPr>
        <p:scale>
          <a:sx n="100" d="100"/>
          <a:sy n="100" d="100"/>
        </p:scale>
        <p:origin x="1122" y="360"/>
      </p:cViewPr>
      <p:guideLst>
        <p:guide orient="horz" pos="1620"/>
        <p:guide pos="2880"/>
      </p:guideLst>
    </p:cSldViewPr>
  </p:slideViewPr>
  <p:notesTextViewPr>
    <p:cViewPr>
      <p:scale>
        <a:sx n="100" d="100"/>
        <a:sy n="100" d="100"/>
      </p:scale>
      <p:origin x="0" y="0"/>
    </p:cViewPr>
  </p:notesTextViewPr>
  <p:sorterViewPr>
    <p:cViewPr>
      <p:scale>
        <a:sx n="66" d="100"/>
        <a:sy n="66" d="100"/>
      </p:scale>
      <p:origin x="0" y="-156"/>
    </p:cViewPr>
  </p:sorterViewPr>
  <p:gridSpacing cx="36004" cy="36004"/>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viewProps" Target="viewProps.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notesMaster" Target="notesMasters/notesMaster1.xml"/><Relationship Id="rId179"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tags" Target="tags/tag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presProps" Target="pres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2023/4/28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extLst>
      <p:ext uri="{BB962C8B-B14F-4D97-AF65-F5344CB8AC3E}">
        <p14:creationId xmlns:p14="http://schemas.microsoft.com/office/powerpoint/2010/main" val="760850635"/>
      </p:ext>
    </p:extLst>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a:t>
            </a:fld>
            <a:endParaRPr lang="zh-CN" altLang="en-US"/>
          </a:p>
        </p:txBody>
      </p:sp>
    </p:spTree>
    <p:extLst>
      <p:ext uri="{BB962C8B-B14F-4D97-AF65-F5344CB8AC3E}">
        <p14:creationId xmlns:p14="http://schemas.microsoft.com/office/powerpoint/2010/main" val="2301541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44</a:t>
            </a:fld>
            <a:endParaRPr lang="zh-CN" altLang="en-US"/>
          </a:p>
        </p:txBody>
      </p:sp>
    </p:spTree>
    <p:extLst>
      <p:ext uri="{BB962C8B-B14F-4D97-AF65-F5344CB8AC3E}">
        <p14:creationId xmlns:p14="http://schemas.microsoft.com/office/powerpoint/2010/main" val="3942836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45</a:t>
            </a:fld>
            <a:endParaRPr lang="zh-CN" altLang="en-US"/>
          </a:p>
        </p:txBody>
      </p:sp>
    </p:spTree>
    <p:extLst>
      <p:ext uri="{BB962C8B-B14F-4D97-AF65-F5344CB8AC3E}">
        <p14:creationId xmlns:p14="http://schemas.microsoft.com/office/powerpoint/2010/main" val="184041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46</a:t>
            </a:fld>
            <a:endParaRPr lang="zh-CN" altLang="en-US" dirty="0">
              <a:solidFill>
                <a:prstClr val="black"/>
              </a:solidFill>
            </a:endParaRPr>
          </a:p>
        </p:txBody>
      </p:sp>
    </p:spTree>
    <p:extLst>
      <p:ext uri="{BB962C8B-B14F-4D97-AF65-F5344CB8AC3E}">
        <p14:creationId xmlns:p14="http://schemas.microsoft.com/office/powerpoint/2010/main" val="687659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47</a:t>
            </a:fld>
            <a:endParaRPr lang="zh-CN" altLang="en-US"/>
          </a:p>
        </p:txBody>
      </p:sp>
    </p:spTree>
    <p:extLst>
      <p:ext uri="{BB962C8B-B14F-4D97-AF65-F5344CB8AC3E}">
        <p14:creationId xmlns:p14="http://schemas.microsoft.com/office/powerpoint/2010/main" val="316971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70</a:t>
            </a:fld>
            <a:endParaRPr lang="zh-CN" altLang="en-US"/>
          </a:p>
        </p:txBody>
      </p:sp>
    </p:spTree>
    <p:extLst>
      <p:ext uri="{BB962C8B-B14F-4D97-AF65-F5344CB8AC3E}">
        <p14:creationId xmlns:p14="http://schemas.microsoft.com/office/powerpoint/2010/main" val="1268109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73</a:t>
            </a:fld>
            <a:endParaRPr lang="zh-CN" altLang="en-US"/>
          </a:p>
        </p:txBody>
      </p:sp>
    </p:spTree>
    <p:extLst>
      <p:ext uri="{BB962C8B-B14F-4D97-AF65-F5344CB8AC3E}">
        <p14:creationId xmlns:p14="http://schemas.microsoft.com/office/powerpoint/2010/main" val="82011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83</a:t>
            </a:fld>
            <a:endParaRPr lang="zh-CN" altLang="en-US"/>
          </a:p>
        </p:txBody>
      </p:sp>
    </p:spTree>
    <p:extLst>
      <p:ext uri="{BB962C8B-B14F-4D97-AF65-F5344CB8AC3E}">
        <p14:creationId xmlns:p14="http://schemas.microsoft.com/office/powerpoint/2010/main" val="3930685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84</a:t>
            </a:fld>
            <a:endParaRPr lang="zh-CN" altLang="en-US"/>
          </a:p>
        </p:txBody>
      </p:sp>
    </p:spTree>
    <p:extLst>
      <p:ext uri="{BB962C8B-B14F-4D97-AF65-F5344CB8AC3E}">
        <p14:creationId xmlns:p14="http://schemas.microsoft.com/office/powerpoint/2010/main" val="15112013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85</a:t>
            </a:fld>
            <a:endParaRPr lang="zh-CN" altLang="en-US"/>
          </a:p>
        </p:txBody>
      </p:sp>
    </p:spTree>
    <p:extLst>
      <p:ext uri="{BB962C8B-B14F-4D97-AF65-F5344CB8AC3E}">
        <p14:creationId xmlns:p14="http://schemas.microsoft.com/office/powerpoint/2010/main" val="3268863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86</a:t>
            </a:fld>
            <a:endParaRPr lang="zh-CN" altLang="en-US" dirty="0">
              <a:solidFill>
                <a:prstClr val="black"/>
              </a:solidFill>
            </a:endParaRPr>
          </a:p>
        </p:txBody>
      </p:sp>
    </p:spTree>
    <p:extLst>
      <p:ext uri="{BB962C8B-B14F-4D97-AF65-F5344CB8AC3E}">
        <p14:creationId xmlns:p14="http://schemas.microsoft.com/office/powerpoint/2010/main" val="3898159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a:t>
            </a:fld>
            <a:endParaRPr lang="zh-CN" altLang="en-US"/>
          </a:p>
        </p:txBody>
      </p:sp>
    </p:spTree>
    <p:extLst>
      <p:ext uri="{BB962C8B-B14F-4D97-AF65-F5344CB8AC3E}">
        <p14:creationId xmlns:p14="http://schemas.microsoft.com/office/powerpoint/2010/main" val="1350769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87</a:t>
            </a:fld>
            <a:endParaRPr lang="zh-CN" altLang="en-US"/>
          </a:p>
        </p:txBody>
      </p:sp>
    </p:spTree>
    <p:extLst>
      <p:ext uri="{BB962C8B-B14F-4D97-AF65-F5344CB8AC3E}">
        <p14:creationId xmlns:p14="http://schemas.microsoft.com/office/powerpoint/2010/main" val="15294542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114</a:t>
            </a:fld>
            <a:endParaRPr lang="zh-CN" altLang="en-US"/>
          </a:p>
        </p:txBody>
      </p:sp>
    </p:spTree>
    <p:extLst>
      <p:ext uri="{BB962C8B-B14F-4D97-AF65-F5344CB8AC3E}">
        <p14:creationId xmlns:p14="http://schemas.microsoft.com/office/powerpoint/2010/main" val="3662448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122</a:t>
            </a:fld>
            <a:endParaRPr lang="zh-CN" altLang="en-US"/>
          </a:p>
        </p:txBody>
      </p:sp>
    </p:spTree>
    <p:extLst>
      <p:ext uri="{BB962C8B-B14F-4D97-AF65-F5344CB8AC3E}">
        <p14:creationId xmlns:p14="http://schemas.microsoft.com/office/powerpoint/2010/main" val="88057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131</a:t>
            </a:fld>
            <a:endParaRPr lang="zh-CN" altLang="en-US"/>
          </a:p>
        </p:txBody>
      </p:sp>
    </p:spTree>
    <p:extLst>
      <p:ext uri="{BB962C8B-B14F-4D97-AF65-F5344CB8AC3E}">
        <p14:creationId xmlns:p14="http://schemas.microsoft.com/office/powerpoint/2010/main" val="2446706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132</a:t>
            </a:fld>
            <a:endParaRPr lang="zh-CN" altLang="en-US"/>
          </a:p>
        </p:txBody>
      </p:sp>
    </p:spTree>
    <p:extLst>
      <p:ext uri="{BB962C8B-B14F-4D97-AF65-F5344CB8AC3E}">
        <p14:creationId xmlns:p14="http://schemas.microsoft.com/office/powerpoint/2010/main" val="36647965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133</a:t>
            </a:fld>
            <a:endParaRPr lang="zh-CN" altLang="en-US"/>
          </a:p>
        </p:txBody>
      </p:sp>
    </p:spTree>
    <p:extLst>
      <p:ext uri="{BB962C8B-B14F-4D97-AF65-F5344CB8AC3E}">
        <p14:creationId xmlns:p14="http://schemas.microsoft.com/office/powerpoint/2010/main" val="769179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134</a:t>
            </a:fld>
            <a:endParaRPr lang="zh-CN" altLang="en-US" dirty="0">
              <a:solidFill>
                <a:prstClr val="black"/>
              </a:solidFill>
            </a:endParaRPr>
          </a:p>
        </p:txBody>
      </p:sp>
    </p:spTree>
    <p:extLst>
      <p:ext uri="{BB962C8B-B14F-4D97-AF65-F5344CB8AC3E}">
        <p14:creationId xmlns:p14="http://schemas.microsoft.com/office/powerpoint/2010/main" val="10947402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135</a:t>
            </a:fld>
            <a:endParaRPr lang="zh-CN" altLang="en-US"/>
          </a:p>
        </p:txBody>
      </p:sp>
    </p:spTree>
    <p:extLst>
      <p:ext uri="{BB962C8B-B14F-4D97-AF65-F5344CB8AC3E}">
        <p14:creationId xmlns:p14="http://schemas.microsoft.com/office/powerpoint/2010/main" val="31526939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147</a:t>
            </a:fld>
            <a:endParaRPr lang="zh-CN" altLang="en-US"/>
          </a:p>
        </p:txBody>
      </p:sp>
    </p:spTree>
    <p:extLst>
      <p:ext uri="{BB962C8B-B14F-4D97-AF65-F5344CB8AC3E}">
        <p14:creationId xmlns:p14="http://schemas.microsoft.com/office/powerpoint/2010/main" val="19026842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149</a:t>
            </a:fld>
            <a:endParaRPr lang="zh-CN" altLang="en-US"/>
          </a:p>
        </p:txBody>
      </p:sp>
    </p:spTree>
    <p:extLst>
      <p:ext uri="{BB962C8B-B14F-4D97-AF65-F5344CB8AC3E}">
        <p14:creationId xmlns:p14="http://schemas.microsoft.com/office/powerpoint/2010/main" val="911644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5</a:t>
            </a:fld>
            <a:endParaRPr lang="zh-CN" altLang="en-US"/>
          </a:p>
        </p:txBody>
      </p:sp>
    </p:spTree>
    <p:extLst>
      <p:ext uri="{BB962C8B-B14F-4D97-AF65-F5344CB8AC3E}">
        <p14:creationId xmlns:p14="http://schemas.microsoft.com/office/powerpoint/2010/main" val="2768598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163</a:t>
            </a:fld>
            <a:endParaRPr lang="zh-CN" altLang="en-US"/>
          </a:p>
        </p:txBody>
      </p:sp>
    </p:spTree>
    <p:extLst>
      <p:ext uri="{BB962C8B-B14F-4D97-AF65-F5344CB8AC3E}">
        <p14:creationId xmlns:p14="http://schemas.microsoft.com/office/powerpoint/2010/main" val="29869268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172</a:t>
            </a:fld>
            <a:endParaRPr lang="zh-CN" altLang="en-US"/>
          </a:p>
        </p:txBody>
      </p:sp>
    </p:spTree>
    <p:extLst>
      <p:ext uri="{BB962C8B-B14F-4D97-AF65-F5344CB8AC3E}">
        <p14:creationId xmlns:p14="http://schemas.microsoft.com/office/powerpoint/2010/main" val="4041311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6</a:t>
            </a:fld>
            <a:endParaRPr lang="zh-CN" altLang="en-US"/>
          </a:p>
        </p:txBody>
      </p:sp>
    </p:spTree>
    <p:extLst>
      <p:ext uri="{BB962C8B-B14F-4D97-AF65-F5344CB8AC3E}">
        <p14:creationId xmlns:p14="http://schemas.microsoft.com/office/powerpoint/2010/main" val="3004688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7</a:t>
            </a:fld>
            <a:endParaRPr lang="zh-CN" altLang="en-US" dirty="0">
              <a:solidFill>
                <a:prstClr val="black"/>
              </a:solidFill>
            </a:endParaRPr>
          </a:p>
        </p:txBody>
      </p:sp>
    </p:spTree>
    <p:extLst>
      <p:ext uri="{BB962C8B-B14F-4D97-AF65-F5344CB8AC3E}">
        <p14:creationId xmlns:p14="http://schemas.microsoft.com/office/powerpoint/2010/main" val="3301711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8</a:t>
            </a:fld>
            <a:endParaRPr lang="zh-CN" altLang="en-US"/>
          </a:p>
        </p:txBody>
      </p:sp>
    </p:spTree>
    <p:extLst>
      <p:ext uri="{BB962C8B-B14F-4D97-AF65-F5344CB8AC3E}">
        <p14:creationId xmlns:p14="http://schemas.microsoft.com/office/powerpoint/2010/main" val="1570658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31</a:t>
            </a:fld>
            <a:endParaRPr lang="zh-CN" altLang="en-US"/>
          </a:p>
        </p:txBody>
      </p:sp>
    </p:spTree>
    <p:extLst>
      <p:ext uri="{BB962C8B-B14F-4D97-AF65-F5344CB8AC3E}">
        <p14:creationId xmlns:p14="http://schemas.microsoft.com/office/powerpoint/2010/main" val="2101189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35</a:t>
            </a:fld>
            <a:endParaRPr lang="zh-CN" altLang="en-US"/>
          </a:p>
        </p:txBody>
      </p:sp>
    </p:spTree>
    <p:extLst>
      <p:ext uri="{BB962C8B-B14F-4D97-AF65-F5344CB8AC3E}">
        <p14:creationId xmlns:p14="http://schemas.microsoft.com/office/powerpoint/2010/main" val="1763674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FD833F6-39CB-47A6-A5EC-FEA82D01737A}" type="slidenum">
              <a:rPr lang="zh-CN" altLang="en-US" smtClean="0"/>
              <a:pPr/>
              <a:t>43</a:t>
            </a:fld>
            <a:endParaRPr lang="zh-CN" altLang="en-US"/>
          </a:p>
        </p:txBody>
      </p:sp>
    </p:spTree>
    <p:extLst>
      <p:ext uri="{BB962C8B-B14F-4D97-AF65-F5344CB8AC3E}">
        <p14:creationId xmlns:p14="http://schemas.microsoft.com/office/powerpoint/2010/main" val="4185740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599"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59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任务分析</a:t>
            </a:r>
          </a:p>
        </p:txBody>
      </p:sp>
    </p:spTree>
    <p:extLst>
      <p:ext uri="{BB962C8B-B14F-4D97-AF65-F5344CB8AC3E}">
        <p14:creationId xmlns:p14="http://schemas.microsoft.com/office/powerpoint/2010/main" val="887755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任务实施</a:t>
            </a:r>
          </a:p>
        </p:txBody>
      </p:sp>
    </p:spTree>
    <p:extLst>
      <p:ext uri="{BB962C8B-B14F-4D97-AF65-F5344CB8AC3E}">
        <p14:creationId xmlns:p14="http://schemas.microsoft.com/office/powerpoint/2010/main" val="5327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9"/>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7"/>
            <a:ext cx="3008313" cy="351829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3"/>
            <a:ext cx="5486400" cy="3086100"/>
          </a:xfrm>
        </p:spPr>
        <p:txBody>
          <a:bodyPr/>
          <a:lstStyle>
            <a:lvl1pPr marL="0" indent="0">
              <a:buNone/>
              <a:defRPr sz="3200"/>
            </a:lvl1pPr>
            <a:lvl2pPr marL="457200" indent="0">
              <a:buNone/>
              <a:defRPr sz="2800"/>
            </a:lvl2pPr>
            <a:lvl3pPr marL="914400" indent="0">
              <a:buNone/>
              <a:defRPr sz="2400"/>
            </a:lvl3pPr>
            <a:lvl4pPr marL="1371599"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599"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599"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599"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descr="L:\下载\清新树叶装饰标签矢量素材\56f33ebe31d64.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a:xfrm>
            <a:off x="1" y="160227"/>
            <a:ext cx="467291"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6" y="196220"/>
            <a:ext cx="2190351" cy="315378"/>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 name="文本框 38"/>
          <p:cNvSpPr txBox="1"/>
          <p:nvPr userDrawn="1"/>
        </p:nvSpPr>
        <p:spPr>
          <a:xfrm>
            <a:off x="2879813" y="304200"/>
            <a:ext cx="2039271" cy="207689"/>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207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6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441"/>
            <a:ext cx="8229600" cy="857514"/>
          </a:xfrm>
        </p:spPr>
        <p:txBody>
          <a:bodyPr/>
          <a:lstStyle/>
          <a:p>
            <a:r>
              <a:rPr lang="zh-CN" altLang="en-US"/>
              <a:t>单击此处编辑母版标题样式</a:t>
            </a:r>
          </a:p>
        </p:txBody>
      </p:sp>
      <p:sp>
        <p:nvSpPr>
          <p:cNvPr id="3" name="内容占位符 2"/>
          <p:cNvSpPr>
            <a:spLocks noGrp="1"/>
          </p:cNvSpPr>
          <p:nvPr>
            <p:ph sz="half" idx="1"/>
          </p:nvPr>
        </p:nvSpPr>
        <p:spPr>
          <a:xfrm>
            <a:off x="457200" y="1200522"/>
            <a:ext cx="4038600" cy="33935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520"/>
            <a:ext cx="4038600" cy="16197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2719"/>
            <a:ext cx="4038600" cy="162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4069443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6"/>
            <a:ext cx="7886700" cy="994172"/>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2023/4/28</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1357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矩形 1"/>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710"/>
            <a:ext cx="1292662" cy="300082"/>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548"/>
            <a:ext cx="2562232" cy="346249"/>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713957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599"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599"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1" y="1151334"/>
            <a:ext cx="4040188"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4"/>
            <a:ext cx="4041775" cy="479822"/>
          </a:xfrm>
        </p:spPr>
        <p:txBody>
          <a:bodyPr anchor="b"/>
          <a:lstStyle>
            <a:lvl1pPr marL="0" indent="0">
              <a:buNone/>
              <a:defRPr sz="2400" b="1"/>
            </a:lvl1pPr>
            <a:lvl2pPr marL="457200" indent="0">
              <a:buNone/>
              <a:defRPr sz="2000" b="1"/>
            </a:lvl2pPr>
            <a:lvl3pPr marL="914400" indent="0">
              <a:buNone/>
              <a:defRPr sz="1800" b="1"/>
            </a:lvl3pPr>
            <a:lvl4pPr marL="1371599"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59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8"/>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7691BD-859C-4763-B75E-4E3F739C180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096FA-8040-43AE-9781-056B1336D1E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任务导入</a:t>
            </a:r>
          </a:p>
        </p:txBody>
      </p:sp>
    </p:spTree>
    <p:extLst>
      <p:ext uri="{BB962C8B-B14F-4D97-AF65-F5344CB8AC3E}">
        <p14:creationId xmlns:p14="http://schemas.microsoft.com/office/powerpoint/2010/main" val="4058383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2023/4/28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198"/>
            <a:ext cx="732276" cy="32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1" y="340192"/>
            <a:ext cx="959245" cy="315378"/>
          </a:xfrm>
          <a:prstGeom prst="rect">
            <a:avLst/>
          </a:prstGeom>
          <a:noFill/>
        </p:spPr>
        <p:txBody>
          <a:bodyPr wrap="none" lIns="68584" tIns="34292" rIns="68584" bIns="34292" rtlCol="0">
            <a:spAutoFit/>
          </a:bodyPr>
          <a:lstStyle/>
          <a:p>
            <a:r>
              <a:rPr lang="zh-CN" altLang="en-US" sz="1600" kern="1200" dirty="0">
                <a:solidFill>
                  <a:schemeClr val="accent1"/>
                </a:solidFill>
                <a:latin typeface="+mn-lt"/>
                <a:ea typeface="微软雅黑" panose="020B0503020204020204" pitchFamily="34" charset="-122"/>
                <a:cs typeface="+mn-cs"/>
              </a:rPr>
              <a:t>相关知识</a:t>
            </a:r>
          </a:p>
        </p:txBody>
      </p:sp>
    </p:spTree>
    <p:extLst>
      <p:ext uri="{BB962C8B-B14F-4D97-AF65-F5344CB8AC3E}">
        <p14:creationId xmlns:p14="http://schemas.microsoft.com/office/powerpoint/2010/main" val="3150890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3"/>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B17691BD-859C-4763-B75E-4E3F739C1809}" type="datetimeFigureOut">
              <a:rPr lang="zh-CN" altLang="en-US" smtClean="0"/>
              <a:pPr/>
              <a:t>2023/4/28</a:t>
            </a:fld>
            <a:endParaRPr lang="zh-CN" altLang="en-US"/>
          </a:p>
        </p:txBody>
      </p:sp>
      <p:sp>
        <p:nvSpPr>
          <p:cNvPr id="5" name="页脚占位符 4"/>
          <p:cNvSpPr>
            <a:spLocks noGrp="1"/>
          </p:cNvSpPr>
          <p:nvPr>
            <p:ph type="ftr" sz="quarter" idx="3"/>
          </p:nvPr>
        </p:nvSpPr>
        <p:spPr>
          <a:xfrm>
            <a:off x="3124200" y="4767263"/>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4A5096FA-8040-43AE-9781-056B1336D1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7" r:id="rId18"/>
    <p:sldLayoutId id="2147483668" r:id="rId19"/>
    <p:sldLayoutId id="2147483669" r:id="rId20"/>
    <p:sldLayoutId id="2147483670" r:id="rId2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99"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599"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tags" Target="../tags/tag75.xml"/><Relationship Id="rId18" Type="http://schemas.openxmlformats.org/officeDocument/2006/relationships/tags" Target="../tags/tag80.xml"/><Relationship Id="rId3" Type="http://schemas.openxmlformats.org/officeDocument/2006/relationships/tags" Target="../tags/tag65.xml"/><Relationship Id="rId21" Type="http://schemas.openxmlformats.org/officeDocument/2006/relationships/tags" Target="../tags/tag83.xml"/><Relationship Id="rId7" Type="http://schemas.openxmlformats.org/officeDocument/2006/relationships/tags" Target="../tags/tag69.xml"/><Relationship Id="rId12" Type="http://schemas.openxmlformats.org/officeDocument/2006/relationships/tags" Target="../tags/tag74.xml"/><Relationship Id="rId17" Type="http://schemas.openxmlformats.org/officeDocument/2006/relationships/tags" Target="../tags/tag79.xml"/><Relationship Id="rId2" Type="http://schemas.openxmlformats.org/officeDocument/2006/relationships/tags" Target="../tags/tag64.xml"/><Relationship Id="rId16" Type="http://schemas.openxmlformats.org/officeDocument/2006/relationships/tags" Target="../tags/tag78.xml"/><Relationship Id="rId20" Type="http://schemas.openxmlformats.org/officeDocument/2006/relationships/tags" Target="../tags/tag82.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5" Type="http://schemas.openxmlformats.org/officeDocument/2006/relationships/tags" Target="../tags/tag77.xml"/><Relationship Id="rId10" Type="http://schemas.openxmlformats.org/officeDocument/2006/relationships/tags" Target="../tags/tag72.xml"/><Relationship Id="rId19" Type="http://schemas.openxmlformats.org/officeDocument/2006/relationships/tags" Target="../tags/tag81.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tags" Target="../tags/tag76.xml"/><Relationship Id="rId22"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13.png"/><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4.png"/><Relationship Id="rId4"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28.png"/><Relationship Id="rId4"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29.png"/><Relationship Id="rId4"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30.png"/><Relationship Id="rId4"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image" Target="../media/image31.png"/><Relationship Id="rId4"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32.png"/><Relationship Id="rId4"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image" Target="../media/image33.png"/><Relationship Id="rId4"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34.png"/><Relationship Id="rId4"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image" Target="../media/image43.png"/><Relationship Id="rId4"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6.png"/><Relationship Id="rId4"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8" y="3036851"/>
            <a:ext cx="2052228" cy="373444"/>
          </a:xfrm>
          <a:prstGeom prst="rect">
            <a:avLst/>
          </a:prstGeom>
          <a:noFill/>
        </p:spPr>
        <p:txBody>
          <a:bodyPr wrap="square" lIns="65032" tIns="32516" rIns="65032" bIns="32516" rtlCol="0">
            <a:spAutoFit/>
          </a:bodyPr>
          <a:lstStyle/>
          <a:p>
            <a:r>
              <a:rPr kumimoji="1" lang="zh-CN" altLang="en-US" sz="2000" b="1" dirty="0">
                <a:solidFill>
                  <a:srgbClr val="1C6089"/>
                </a:solidFill>
                <a:latin typeface="微软雅黑" panose="020B0503020204020204" pitchFamily="34" charset="-122"/>
                <a:ea typeface="微软雅黑" panose="020B0503020204020204" pitchFamily="34" charset="-122"/>
              </a:rPr>
              <a:t>计算机网络基础</a:t>
            </a:r>
          </a:p>
        </p:txBody>
      </p:sp>
      <p:pic>
        <p:nvPicPr>
          <p:cNvPr id="13" name="图片 12">
            <a:extLst>
              <a:ext uri="{FF2B5EF4-FFF2-40B4-BE49-F238E27FC236}">
                <a16:creationId xmlns:a16="http://schemas.microsoft.com/office/drawing/2014/main" xmlns=""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
        <p:nvSpPr>
          <p:cNvPr id="11" name="文本框 158"/>
          <p:cNvSpPr txBox="1"/>
          <p:nvPr/>
        </p:nvSpPr>
        <p:spPr>
          <a:xfrm>
            <a:off x="3779912" y="2093680"/>
            <a:ext cx="5148573" cy="496554"/>
          </a:xfrm>
          <a:prstGeom prst="rect">
            <a:avLst/>
          </a:prstGeom>
          <a:noFill/>
        </p:spPr>
        <p:txBody>
          <a:bodyPr wrap="square" lIns="65032" tIns="32516" rIns="65032" bIns="32516" rtlCol="0">
            <a:spAutoFit/>
          </a:bodyPr>
          <a:lstStyle/>
          <a:p>
            <a:r>
              <a:rPr kumimoji="1" lang="zh-CN" altLang="en-US" sz="2800" b="1" dirty="0" smtClean="0">
                <a:solidFill>
                  <a:schemeClr val="accent1"/>
                </a:solidFill>
                <a:latin typeface="微软雅黑" panose="020B0503020204020204" pitchFamily="34" charset="-122"/>
                <a:ea typeface="微软雅黑" panose="020B0503020204020204" pitchFamily="34" charset="-122"/>
              </a:rPr>
              <a:t>项目</a:t>
            </a:r>
            <a:r>
              <a:rPr kumimoji="1" lang="en-US" altLang="zh-CN" sz="2800" b="1" dirty="0" smtClean="0">
                <a:solidFill>
                  <a:schemeClr val="accent1"/>
                </a:solidFill>
                <a:latin typeface="微软雅黑" panose="020B0503020204020204" pitchFamily="34" charset="-122"/>
                <a:ea typeface="微软雅黑" panose="020B0503020204020204" pitchFamily="34" charset="-122"/>
              </a:rPr>
              <a:t>5 </a:t>
            </a:r>
            <a:r>
              <a:rPr kumimoji="1" lang="zh-CN" altLang="en-US" sz="2800" b="1" dirty="0" smtClean="0">
                <a:solidFill>
                  <a:schemeClr val="accent1"/>
                </a:solidFill>
                <a:latin typeface="微软雅黑" panose="020B0503020204020204" pitchFamily="34" charset="-122"/>
                <a:ea typeface="微软雅黑" panose="020B0503020204020204" pitchFamily="34" charset="-122"/>
              </a:rPr>
              <a:t>使用</a:t>
            </a:r>
            <a:r>
              <a:rPr kumimoji="1" lang="zh-CN" altLang="en-US" sz="2800" b="1" dirty="0">
                <a:solidFill>
                  <a:schemeClr val="accent1"/>
                </a:solidFill>
                <a:latin typeface="微软雅黑" panose="020B0503020204020204" pitchFamily="34" charset="-122"/>
                <a:ea typeface="微软雅黑" panose="020B0503020204020204" pitchFamily="34" charset="-122"/>
              </a:rPr>
              <a:t>路由器互联多个网络</a:t>
            </a:r>
          </a:p>
        </p:txBody>
      </p:sp>
      <p:cxnSp>
        <p:nvCxnSpPr>
          <p:cNvPr id="14" name="直接连接符 13"/>
          <p:cNvCxnSpPr/>
          <p:nvPr/>
        </p:nvCxnSpPr>
        <p:spPr>
          <a:xfrm>
            <a:off x="3923929" y="2787774"/>
            <a:ext cx="5220072"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8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
                                        </p:tgtEl>
                                        <p:attrNameLst>
                                          <p:attrName>ppt_y</p:attrName>
                                        </p:attrNameLst>
                                      </p:cBhvr>
                                      <p:tavLst>
                                        <p:tav tm="0">
                                          <p:val>
                                            <p:strVal val="#ppt_y"/>
                                          </p:val>
                                        </p:tav>
                                        <p:tav tm="100000">
                                          <p:val>
                                            <p:strVal val="#ppt_y"/>
                                          </p:val>
                                        </p:tav>
                                      </p:tavLst>
                                    </p:anim>
                                    <p:anim calcmode="lin" valueType="num">
                                      <p:cBhvr>
                                        <p:cTn id="3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1"/>
                                        </p:tgtEl>
                                      </p:cBhvr>
                                    </p:animEffect>
                                  </p:childTnLst>
                                </p:cTn>
                              </p:par>
                            </p:childTnLst>
                          </p:cTn>
                        </p:par>
                        <p:par>
                          <p:cTn id="35" fill="hold">
                            <p:stCondLst>
                              <p:cond delay="345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地址的层次结构</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35596" y="843558"/>
            <a:ext cx="7308812" cy="939009"/>
            <a:chOff x="1200150" y="2011315"/>
            <a:chExt cx="9867900" cy="133364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3" y="2164721"/>
              <a:ext cx="9604928" cy="1180238"/>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互联网络包括了多个网络，而一个网络又包括了多台主机，因此，</a:t>
              </a:r>
              <a:r>
                <a:rPr lang="zh-CN" altLang="en-US" sz="1600" b="1" dirty="0">
                  <a:latin typeface="微软雅黑" panose="020B0503020204020204" pitchFamily="34" charset="-122"/>
                  <a:ea typeface="微软雅黑" panose="020B0503020204020204" pitchFamily="34" charset="-122"/>
                </a:rPr>
                <a:t>互联网是具有层次结构的</a:t>
              </a:r>
              <a:r>
                <a:rPr lang="zh-CN" altLang="en-US" sz="1600" dirty="0">
                  <a:latin typeface="微软雅黑" panose="020B0503020204020204" pitchFamily="34" charset="-122"/>
                  <a:ea typeface="微软雅黑" panose="020B0503020204020204" pitchFamily="34" charset="-122"/>
                </a:rPr>
                <a:t>，如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743908" y="4757354"/>
            <a:ext cx="140134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地址的层次结构</a:t>
            </a:r>
            <a:endParaRPr lang="zh-CN" altLang="en-US" sz="2800" dirty="0">
              <a:latin typeface="微软雅黑" panose="020B0503020204020204" pitchFamily="34" charset="-122"/>
              <a:ea typeface="微软雅黑" panose="020B0503020204020204" pitchFamily="34" charset="-122"/>
            </a:endParaRPr>
          </a:p>
        </p:txBody>
      </p:sp>
      <p:pic>
        <p:nvPicPr>
          <p:cNvPr id="16" name="图片 15"/>
          <p:cNvPicPr/>
          <p:nvPr/>
        </p:nvPicPr>
        <p:blipFill>
          <a:blip r:embed="rId2"/>
          <a:stretch>
            <a:fillRect/>
          </a:stretch>
        </p:blipFill>
        <p:spPr>
          <a:xfrm>
            <a:off x="1981956" y="1930937"/>
            <a:ext cx="4925249" cy="2693041"/>
          </a:xfrm>
          <a:prstGeom prst="rect">
            <a:avLst/>
          </a:prstGeom>
          <a:ln>
            <a:noFill/>
          </a:ln>
        </p:spPr>
      </p:pic>
    </p:spTree>
    <p:extLst>
      <p:ext uri="{BB962C8B-B14F-4D97-AF65-F5344CB8AC3E}">
        <p14:creationId xmlns:p14="http://schemas.microsoft.com/office/powerpoint/2010/main" val="42474883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封装、分片与重组</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0"/>
            <a:ext cx="8558455" cy="2237550"/>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207352"/>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为了解决这一问题，</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互联网通常采用分片与重组技术。当一个数据报的尺寸大于将发往网络的</a:t>
              </a:r>
              <a:r>
                <a:rPr lang="en-US" altLang="zh-CN" sz="1400" dirty="0">
                  <a:latin typeface="微软雅黑" panose="020B0503020204020204" pitchFamily="34" charset="-122"/>
                  <a:ea typeface="微软雅黑" panose="020B0503020204020204" pitchFamily="34" charset="-122"/>
                </a:rPr>
                <a:t>MTU</a:t>
              </a:r>
              <a:r>
                <a:rPr lang="zh-CN" altLang="en-US" sz="1400" dirty="0">
                  <a:latin typeface="微软雅黑" panose="020B0503020204020204" pitchFamily="34" charset="-122"/>
                  <a:ea typeface="微软雅黑" panose="020B0503020204020204" pitchFamily="34" charset="-122"/>
                </a:rPr>
                <a:t>值时，路由器会将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数据报分成若干较小的部分，称为分片，然后再将每片独立地进行发送。</a:t>
              </a:r>
            </a:p>
            <a:p>
              <a:pPr indent="486000">
                <a:lnSpc>
                  <a:spcPct val="150000"/>
                </a:lnSpc>
              </a:pPr>
              <a:r>
                <a:rPr lang="zh-CN" altLang="en-US" sz="1400" dirty="0">
                  <a:latin typeface="微软雅黑" panose="020B0503020204020204" pitchFamily="34" charset="-122"/>
                  <a:ea typeface="微软雅黑" panose="020B0503020204020204" pitchFamily="34" charset="-122"/>
                </a:rPr>
                <a:t>与未分片的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数据报相同，分片后的数据报也由报头区和数据区两部分构成，而且除一些分片控制域（如标志域、片偏移域）之外，分片的报头与原</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数据报的报头非常相似，如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indent="486000">
                <a:lnSpc>
                  <a:spcPct val="150000"/>
                </a:lnSpc>
              </a:pPr>
              <a:r>
                <a:rPr lang="zh-CN" altLang="en-US" sz="1400" dirty="0">
                  <a:latin typeface="微软雅黑" panose="020B0503020204020204" pitchFamily="34" charset="-122"/>
                  <a:ea typeface="微软雅黑" panose="020B0503020204020204" pitchFamily="34" charset="-122"/>
                </a:rPr>
                <a:t>一旦进行分片，每片都可以像正常的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数据报一样经过独立的路由选择等处理过程，最终到达目的主机。</a:t>
              </a:r>
            </a:p>
          </p:txBody>
        </p:sp>
      </p:grpSp>
      <p:sp>
        <p:nvSpPr>
          <p:cNvPr id="13"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959932" y="4771699"/>
            <a:ext cx="113845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 IP</a:t>
            </a:r>
            <a:r>
              <a:rPr lang="zh-CN" altLang="en-US" sz="1200" dirty="0">
                <a:latin typeface="微软雅黑" panose="020B0503020204020204" pitchFamily="34" charset="-122"/>
                <a:ea typeface="微软雅黑" panose="020B0503020204020204" pitchFamily="34" charset="-122"/>
              </a:rPr>
              <a:t>数据报分片</a:t>
            </a:r>
            <a:endParaRPr lang="zh-CN" altLang="en-US" sz="2800" dirty="0">
              <a:latin typeface="微软雅黑" panose="020B0503020204020204" pitchFamily="34" charset="-122"/>
              <a:ea typeface="微软雅黑" panose="020B0503020204020204" pitchFamily="34" charset="-122"/>
            </a:endParaRPr>
          </a:p>
        </p:txBody>
      </p:sp>
      <p:pic>
        <p:nvPicPr>
          <p:cNvPr id="14" name="图片 13"/>
          <p:cNvPicPr/>
          <p:nvPr/>
        </p:nvPicPr>
        <p:blipFill>
          <a:blip r:embed="rId2"/>
          <a:stretch>
            <a:fillRect/>
          </a:stretch>
        </p:blipFill>
        <p:spPr>
          <a:xfrm>
            <a:off x="1151620" y="3145010"/>
            <a:ext cx="6588732" cy="1514972"/>
          </a:xfrm>
          <a:prstGeom prst="rect">
            <a:avLst/>
          </a:prstGeom>
          <a:ln>
            <a:noFill/>
          </a:ln>
        </p:spPr>
      </p:pic>
    </p:spTree>
    <p:extLst>
      <p:ext uri="{BB962C8B-B14F-4D97-AF65-F5344CB8AC3E}">
        <p14:creationId xmlns:p14="http://schemas.microsoft.com/office/powerpoint/2010/main" val="1802655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封装、分片与重组</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0"/>
            <a:ext cx="8558455" cy="2237550"/>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4" y="1830939"/>
              <a:ext cx="9604929" cy="1370734"/>
            </a:xfrm>
            <a:prstGeom prst="rect">
              <a:avLst/>
            </a:prstGeom>
            <a:noFill/>
          </p:spPr>
          <p:txBody>
            <a:bodyPr wrap="square" rtlCol="0">
              <a:spAutoFit/>
            </a:bodyPr>
            <a:lstStyle/>
            <a:p>
              <a:pPr indent="486000">
                <a:lnSpc>
                  <a:spcPct val="150000"/>
                </a:lnSpc>
              </a:pP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2</a:t>
              </a:r>
              <a:r>
                <a:rPr lang="zh-CN" altLang="en-US" sz="1400" b="1" dirty="0">
                  <a:latin typeface="微软雅黑" panose="020B0503020204020204" pitchFamily="34" charset="-122"/>
                  <a:ea typeface="微软雅黑" panose="020B0503020204020204" pitchFamily="34" charset="-122"/>
                </a:rPr>
                <a:t>）重组。</a:t>
              </a:r>
            </a:p>
            <a:p>
              <a:pPr indent="486000">
                <a:lnSpc>
                  <a:spcPct val="150000"/>
                </a:lnSpc>
              </a:pPr>
              <a:r>
                <a:rPr lang="zh-CN" altLang="en-US" sz="1400" dirty="0">
                  <a:latin typeface="微软雅黑" panose="020B0503020204020204" pitchFamily="34" charset="-122"/>
                  <a:ea typeface="微软雅黑" panose="020B0503020204020204" pitchFamily="34" charset="-122"/>
                </a:rPr>
                <a:t>在接收到所有分片的基础上，主机对分片进行重新组装的过程叫做</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数据报重组。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协议规定，只有最终的目的主机才可以对分片进行重组。这样做有两大好处，首先，目的主机进行重组减少了路由器的计算量。当转发一个</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数据报时，路由器不需要知道是不是一个分片；其次，路由器可以为每个分片独立选路，每个分片到达目的地所经过的路径可以不同</a:t>
              </a:r>
              <a:r>
                <a:rPr lang="zh-CN" altLang="en-US" sz="1400" dirty="0" smtClean="0">
                  <a:latin typeface="微软雅黑" panose="020B0503020204020204" pitchFamily="34" charset="-122"/>
                  <a:ea typeface="微软雅黑" panose="020B0503020204020204" pitchFamily="34" charset="-122"/>
                </a:rPr>
                <a:t>。下图显示</a:t>
              </a:r>
              <a:r>
                <a:rPr lang="zh-CN" altLang="en-US" sz="1400" dirty="0">
                  <a:latin typeface="微软雅黑" panose="020B0503020204020204" pitchFamily="34" charset="-122"/>
                  <a:ea typeface="微软雅黑" panose="020B0503020204020204" pitchFamily="34" charset="-122"/>
                </a:rPr>
                <a:t>了一个</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数据报分片、传输及重组的过程。</a:t>
              </a:r>
            </a:p>
          </p:txBody>
        </p:sp>
      </p:grpSp>
      <p:sp>
        <p:nvSpPr>
          <p:cNvPr id="13"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21272" y="4771699"/>
            <a:ext cx="14157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分片、传输与重组</a:t>
            </a:r>
            <a:endParaRPr lang="zh-CN" altLang="en-US" sz="2800" dirty="0">
              <a:latin typeface="微软雅黑" panose="020B0503020204020204" pitchFamily="34" charset="-122"/>
              <a:ea typeface="微软雅黑" panose="020B0503020204020204" pitchFamily="34" charset="-122"/>
            </a:endParaRPr>
          </a:p>
        </p:txBody>
      </p:sp>
      <p:pic>
        <p:nvPicPr>
          <p:cNvPr id="12" name="图片 11"/>
          <p:cNvPicPr/>
          <p:nvPr/>
        </p:nvPicPr>
        <p:blipFill>
          <a:blip r:embed="rId2"/>
          <a:stretch>
            <a:fillRect/>
          </a:stretch>
        </p:blipFill>
        <p:spPr>
          <a:xfrm>
            <a:off x="1974191" y="3150544"/>
            <a:ext cx="5278120" cy="1621155"/>
          </a:xfrm>
          <a:prstGeom prst="rect">
            <a:avLst/>
          </a:prstGeom>
          <a:ln>
            <a:noFill/>
          </a:ln>
        </p:spPr>
      </p:pic>
    </p:spTree>
    <p:extLst>
      <p:ext uri="{BB962C8B-B14F-4D97-AF65-F5344CB8AC3E}">
        <p14:creationId xmlns:p14="http://schemas.microsoft.com/office/powerpoint/2010/main" val="921035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封装、分片与重组</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0"/>
            <a:ext cx="8558455" cy="3837909"/>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4" y="1830939"/>
              <a:ext cx="9604929" cy="1434847"/>
            </a:xfrm>
            <a:prstGeom prst="rect">
              <a:avLst/>
            </a:prstGeom>
            <a:noFill/>
          </p:spPr>
          <p:txBody>
            <a:bodyPr wrap="square" rtlCol="0">
              <a:spAutoFit/>
            </a:bodyPr>
            <a:lstStyle/>
            <a:p>
              <a:pPr indent="486000">
                <a:lnSpc>
                  <a:spcPct val="150000"/>
                </a:lnSpc>
              </a:pP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2</a:t>
              </a:r>
              <a:r>
                <a:rPr lang="zh-CN" altLang="en-US" sz="1400" b="1" dirty="0">
                  <a:latin typeface="微软雅黑" panose="020B0503020204020204" pitchFamily="34" charset="-122"/>
                  <a:ea typeface="微软雅黑" panose="020B0503020204020204" pitchFamily="34" charset="-122"/>
                </a:rPr>
                <a:t>）重组。</a:t>
              </a:r>
            </a:p>
            <a:p>
              <a:pPr indent="486000">
                <a:lnSpc>
                  <a:spcPct val="150000"/>
                </a:lnSpc>
              </a:pPr>
              <a:r>
                <a:rPr lang="zh-CN" altLang="en-US" sz="1400" dirty="0" smtClean="0">
                  <a:latin typeface="微软雅黑" panose="020B0503020204020204" pitchFamily="34" charset="-122"/>
                  <a:ea typeface="微软雅黑" panose="020B0503020204020204" pitchFamily="34" charset="-122"/>
                </a:rPr>
                <a:t>如果主机</a:t>
              </a:r>
              <a:r>
                <a:rPr lang="en-US" altLang="zh-CN"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需要发送一个</a:t>
              </a:r>
              <a:r>
                <a:rPr lang="en-US" altLang="zh-CN" sz="1400" dirty="0" smtClean="0">
                  <a:latin typeface="微软雅黑" panose="020B0503020204020204" pitchFamily="34" charset="-122"/>
                  <a:ea typeface="微软雅黑" panose="020B0503020204020204" pitchFamily="34" charset="-122"/>
                </a:rPr>
                <a:t>1400B</a:t>
              </a:r>
              <a:r>
                <a:rPr lang="zh-CN" altLang="en-US" sz="1400" dirty="0" smtClean="0">
                  <a:latin typeface="微软雅黑" panose="020B0503020204020204" pitchFamily="34" charset="-122"/>
                  <a:ea typeface="微软雅黑" panose="020B0503020204020204" pitchFamily="34" charset="-122"/>
                </a:rPr>
                <a:t>长的</a:t>
              </a:r>
              <a:r>
                <a:rPr lang="en-US" altLang="zh-CN" sz="1400" dirty="0" smtClean="0">
                  <a:latin typeface="微软雅黑" panose="020B0503020204020204" pitchFamily="34" charset="-122"/>
                  <a:ea typeface="微软雅黑" panose="020B0503020204020204" pitchFamily="34" charset="-122"/>
                </a:rPr>
                <a:t>IP</a:t>
              </a:r>
              <a:r>
                <a:rPr lang="zh-CN" altLang="en-US" sz="1400" dirty="0" smtClean="0">
                  <a:latin typeface="微软雅黑" panose="020B0503020204020204" pitchFamily="34" charset="-122"/>
                  <a:ea typeface="微软雅黑" panose="020B0503020204020204" pitchFamily="34" charset="-122"/>
                </a:rPr>
                <a:t>数据报到主机</a:t>
              </a:r>
              <a:r>
                <a:rPr lang="en-US" altLang="zh-CN"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，那么，该数据报首先经过网络</a:t>
              </a: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到达路由器</a:t>
              </a:r>
              <a:r>
                <a:rPr lang="en-US" altLang="zh-CN" sz="1400" dirty="0" smtClean="0">
                  <a:latin typeface="微软雅黑" panose="020B0503020204020204" pitchFamily="34" charset="-122"/>
                  <a:ea typeface="微软雅黑" panose="020B0503020204020204" pitchFamily="34" charset="-122"/>
                </a:rPr>
                <a:t>R1</a:t>
              </a:r>
              <a:r>
                <a:rPr lang="zh-CN" altLang="en-US" sz="1400" dirty="0" smtClean="0">
                  <a:latin typeface="微软雅黑" panose="020B0503020204020204" pitchFamily="34" charset="-122"/>
                  <a:ea typeface="微软雅黑" panose="020B0503020204020204" pitchFamily="34" charset="-122"/>
                </a:rPr>
                <a:t>。由于网络</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的</a:t>
              </a:r>
              <a:r>
                <a:rPr lang="en-US" altLang="zh-CN" sz="1400" dirty="0" smtClean="0">
                  <a:latin typeface="微软雅黑" panose="020B0503020204020204" pitchFamily="34" charset="-122"/>
                  <a:ea typeface="微软雅黑" panose="020B0503020204020204" pitchFamily="34" charset="-122"/>
                </a:rPr>
                <a:t>MTU</a:t>
              </a:r>
              <a:r>
                <a:rPr lang="zh-CN" altLang="en-US" sz="1400" dirty="0" smtClean="0">
                  <a:latin typeface="微软雅黑" panose="020B0503020204020204" pitchFamily="34" charset="-122"/>
                  <a:ea typeface="微软雅黑" panose="020B0503020204020204" pitchFamily="34" charset="-122"/>
                </a:rPr>
                <a:t>为</a:t>
              </a:r>
              <a:r>
                <a:rPr lang="en-US" altLang="zh-CN" sz="1400" dirty="0" smtClean="0">
                  <a:latin typeface="微软雅黑" panose="020B0503020204020204" pitchFamily="34" charset="-122"/>
                  <a:ea typeface="微软雅黑" panose="020B0503020204020204" pitchFamily="34" charset="-122"/>
                </a:rPr>
                <a:t>1000B</a:t>
              </a:r>
              <a:r>
                <a:rPr lang="zh-CN" altLang="en-US" sz="1400" dirty="0" smtClean="0">
                  <a:latin typeface="微软雅黑" panose="020B0503020204020204" pitchFamily="34" charset="-122"/>
                  <a:ea typeface="微软雅黑" panose="020B0503020204020204" pitchFamily="34" charset="-122"/>
                </a:rPr>
                <a:t>，因此，</a:t>
              </a:r>
              <a:r>
                <a:rPr lang="en-US" altLang="zh-CN" sz="1400" dirty="0" smtClean="0">
                  <a:latin typeface="微软雅黑" panose="020B0503020204020204" pitchFamily="34" charset="-122"/>
                  <a:ea typeface="微软雅黑" panose="020B0503020204020204" pitchFamily="34" charset="-122"/>
                </a:rPr>
                <a:t>1400B</a:t>
              </a:r>
              <a:r>
                <a:rPr lang="zh-CN" altLang="en-US" sz="1400" dirty="0" smtClean="0">
                  <a:latin typeface="微软雅黑" panose="020B0503020204020204" pitchFamily="34" charset="-122"/>
                  <a:ea typeface="微软雅黑" panose="020B0503020204020204" pitchFamily="34" charset="-122"/>
                </a:rPr>
                <a:t>的</a:t>
              </a:r>
              <a:r>
                <a:rPr lang="en-US" altLang="zh-CN" sz="1400" dirty="0" smtClean="0">
                  <a:latin typeface="微软雅黑" panose="020B0503020204020204" pitchFamily="34" charset="-122"/>
                  <a:ea typeface="微软雅黑" panose="020B0503020204020204" pitchFamily="34" charset="-122"/>
                </a:rPr>
                <a:t>IP</a:t>
              </a:r>
              <a:r>
                <a:rPr lang="zh-CN" altLang="en-US" sz="1400" dirty="0" smtClean="0">
                  <a:latin typeface="微软雅黑" panose="020B0503020204020204" pitchFamily="34" charset="-122"/>
                  <a:ea typeface="微软雅黑" panose="020B0503020204020204" pitchFamily="34" charset="-122"/>
                </a:rPr>
                <a:t>数据报必须在</a:t>
              </a:r>
              <a:r>
                <a:rPr lang="en-US" altLang="zh-CN" sz="1400" dirty="0" smtClean="0">
                  <a:latin typeface="微软雅黑" panose="020B0503020204020204" pitchFamily="34" charset="-122"/>
                  <a:ea typeface="微软雅黑" panose="020B0503020204020204" pitchFamily="34" charset="-122"/>
                </a:rPr>
                <a:t>R1</a:t>
              </a:r>
              <a:r>
                <a:rPr lang="zh-CN" altLang="en-US" sz="1400" dirty="0" smtClean="0">
                  <a:latin typeface="微软雅黑" panose="020B0503020204020204" pitchFamily="34" charset="-122"/>
                  <a:ea typeface="微软雅黑" panose="020B0503020204020204" pitchFamily="34" charset="-122"/>
                </a:rPr>
                <a:t>中分成</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片才能通过网络</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。在分片完成之后，分片</a:t>
              </a: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和分片</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被看成独立的</a:t>
              </a:r>
              <a:r>
                <a:rPr lang="en-US" altLang="zh-CN" sz="1400" dirty="0" smtClean="0">
                  <a:latin typeface="微软雅黑" panose="020B0503020204020204" pitchFamily="34" charset="-122"/>
                  <a:ea typeface="微软雅黑" panose="020B0503020204020204" pitchFamily="34" charset="-122"/>
                </a:rPr>
                <a:t>IP</a:t>
              </a:r>
              <a:r>
                <a:rPr lang="zh-CN" altLang="en-US" sz="1400" dirty="0" smtClean="0">
                  <a:latin typeface="微软雅黑" panose="020B0503020204020204" pitchFamily="34" charset="-122"/>
                  <a:ea typeface="微软雅黑" panose="020B0503020204020204" pitchFamily="34" charset="-122"/>
                </a:rPr>
                <a:t>数据报，路由器</a:t>
              </a:r>
              <a:r>
                <a:rPr lang="en-US" altLang="zh-CN" sz="1400" dirty="0" smtClean="0">
                  <a:latin typeface="微软雅黑" panose="020B0503020204020204" pitchFamily="34" charset="-122"/>
                  <a:ea typeface="微软雅黑" panose="020B0503020204020204" pitchFamily="34" charset="-122"/>
                </a:rPr>
                <a:t>R1</a:t>
              </a:r>
              <a:r>
                <a:rPr lang="zh-CN" altLang="en-US" sz="1400" dirty="0" smtClean="0">
                  <a:latin typeface="微软雅黑" panose="020B0503020204020204" pitchFamily="34" charset="-122"/>
                  <a:ea typeface="微软雅黑" panose="020B0503020204020204" pitchFamily="34" charset="-122"/>
                </a:rPr>
                <a:t>分别为它们进行路由选择。于是，分片</a:t>
              </a: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经过网络</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、路由器</a:t>
              </a:r>
              <a:r>
                <a:rPr lang="en-US" altLang="zh-CN" sz="1400" dirty="0" smtClean="0">
                  <a:latin typeface="微软雅黑" panose="020B0503020204020204" pitchFamily="34" charset="-122"/>
                  <a:ea typeface="微软雅黑" panose="020B0503020204020204" pitchFamily="34" charset="-122"/>
                </a:rPr>
                <a:t>R2</a:t>
              </a:r>
              <a:r>
                <a:rPr lang="zh-CN" altLang="en-US" sz="1400" dirty="0" smtClean="0">
                  <a:latin typeface="微软雅黑" panose="020B0503020204020204" pitchFamily="34" charset="-122"/>
                  <a:ea typeface="微软雅黑" panose="020B0503020204020204" pitchFamily="34" charset="-122"/>
                </a:rPr>
                <a:t>、网络</a:t>
              </a:r>
              <a:r>
                <a:rPr lang="en-US" altLang="zh-CN"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、路由器</a:t>
              </a:r>
              <a:r>
                <a:rPr lang="en-US" altLang="zh-CN" sz="1400" dirty="0" smtClean="0">
                  <a:latin typeface="微软雅黑" panose="020B0503020204020204" pitchFamily="34" charset="-122"/>
                  <a:ea typeface="微软雅黑" panose="020B0503020204020204" pitchFamily="34" charset="-122"/>
                </a:rPr>
                <a:t>R4</a:t>
              </a:r>
              <a:r>
                <a:rPr lang="zh-CN" altLang="en-US" sz="1400" dirty="0" smtClean="0">
                  <a:latin typeface="微软雅黑" panose="020B0503020204020204" pitchFamily="34" charset="-122"/>
                  <a:ea typeface="微软雅黑" panose="020B0503020204020204" pitchFamily="34" charset="-122"/>
                </a:rPr>
                <a:t>、网络</a:t>
              </a:r>
              <a:r>
                <a:rPr lang="en-US" altLang="zh-CN"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最终到达主机</a:t>
              </a:r>
              <a:r>
                <a:rPr lang="en-US" altLang="zh-CN"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；而分片</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则经过网络</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、路由器</a:t>
              </a:r>
              <a:r>
                <a:rPr lang="en-US" altLang="zh-CN" sz="1400" dirty="0" smtClean="0">
                  <a:latin typeface="微软雅黑" panose="020B0503020204020204" pitchFamily="34" charset="-122"/>
                  <a:ea typeface="微软雅黑" panose="020B0503020204020204" pitchFamily="34" charset="-122"/>
                </a:rPr>
                <a:t>R3</a:t>
              </a:r>
              <a:r>
                <a:rPr lang="zh-CN" altLang="en-US" sz="1400" dirty="0" smtClean="0">
                  <a:latin typeface="微软雅黑" panose="020B0503020204020204" pitchFamily="34" charset="-122"/>
                  <a:ea typeface="微软雅黑" panose="020B0503020204020204" pitchFamily="34" charset="-122"/>
                </a:rPr>
                <a:t>、网络</a:t>
              </a:r>
              <a:r>
                <a:rPr lang="en-US" altLang="zh-CN"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、路由器</a:t>
              </a:r>
              <a:r>
                <a:rPr lang="en-US" altLang="zh-CN" sz="1400" dirty="0" smtClean="0">
                  <a:latin typeface="微软雅黑" panose="020B0503020204020204" pitchFamily="34" charset="-122"/>
                  <a:ea typeface="微软雅黑" panose="020B0503020204020204" pitchFamily="34" charset="-122"/>
                </a:rPr>
                <a:t>R5</a:t>
              </a:r>
              <a:r>
                <a:rPr lang="zh-CN" altLang="en-US" sz="1400" dirty="0" smtClean="0">
                  <a:latin typeface="微软雅黑" panose="020B0503020204020204" pitchFamily="34" charset="-122"/>
                  <a:ea typeface="微软雅黑" panose="020B0503020204020204" pitchFamily="34" charset="-122"/>
                </a:rPr>
                <a:t>、网络</a:t>
              </a:r>
              <a:r>
                <a:rPr lang="en-US" altLang="zh-CN"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到达主机</a:t>
              </a:r>
              <a:r>
                <a:rPr lang="en-US" altLang="zh-CN"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。当分片</a:t>
              </a: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和分片</a:t>
              </a: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全部到达后，主机</a:t>
              </a:r>
              <a:r>
                <a:rPr lang="en-US" altLang="zh-CN" sz="1400" dirty="0" smtClean="0">
                  <a:latin typeface="微软雅黑" panose="020B0503020204020204" pitchFamily="34" charset="-122"/>
                  <a:ea typeface="微软雅黑" panose="020B0503020204020204" pitchFamily="34" charset="-122"/>
                </a:rPr>
                <a:t>B</a:t>
              </a:r>
              <a:r>
                <a:rPr lang="zh-CN" altLang="en-US" sz="1400" dirty="0" smtClean="0">
                  <a:latin typeface="微软雅黑" panose="020B0503020204020204" pitchFamily="34" charset="-122"/>
                  <a:ea typeface="微软雅黑" panose="020B0503020204020204" pitchFamily="34" charset="-122"/>
                </a:rPr>
                <a:t>对它们进行重组，并将重组后的数据报提交高层处理。</a:t>
              </a:r>
            </a:p>
            <a:p>
              <a:pPr indent="486000">
                <a:lnSpc>
                  <a:spcPct val="150000"/>
                </a:lnSpc>
              </a:pPr>
              <a:r>
                <a:rPr lang="zh-CN" altLang="en-US" sz="1400" dirty="0" smtClean="0">
                  <a:latin typeface="微软雅黑" panose="020B0503020204020204" pitchFamily="34" charset="-122"/>
                  <a:ea typeface="微软雅黑" panose="020B0503020204020204" pitchFamily="34" charset="-122"/>
                </a:rPr>
                <a:t>从</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数据报的整个分片、传输及重组过程可以看出，尽管路由器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对数据报进行了分片处理，但路由器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R3</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R4</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R5</a:t>
              </a:r>
              <a:r>
                <a:rPr lang="zh-CN" altLang="en-US" sz="1400" dirty="0">
                  <a:latin typeface="微软雅黑" panose="020B0503020204020204" pitchFamily="34" charset="-122"/>
                  <a:ea typeface="微软雅黑" panose="020B0503020204020204" pitchFamily="34" charset="-122"/>
                </a:rPr>
                <a:t>并不理会所处理的数据报是分片数据报还是非分片数据报，路由器按照完全相同的算法对它们进行处理。同时，由于分片可能经过不同的路径到达目的主机，因此，中间路由器不可能对分片进行重组。</a:t>
              </a:r>
            </a:p>
          </p:txBody>
        </p:sp>
      </p:grpSp>
    </p:spTree>
    <p:extLst>
      <p:ext uri="{BB962C8B-B14F-4D97-AF65-F5344CB8AC3E}">
        <p14:creationId xmlns:p14="http://schemas.microsoft.com/office/powerpoint/2010/main" val="2329296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封装、分片与重组</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912743"/>
            <a:ext cx="8558455" cy="3397522"/>
            <a:chOff x="1200150" y="1847850"/>
            <a:chExt cx="9867900" cy="149298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949622"/>
              <a:ext cx="9604929" cy="1176650"/>
            </a:xfrm>
            <a:prstGeom prst="rect">
              <a:avLst/>
            </a:prstGeom>
            <a:noFill/>
          </p:spPr>
          <p:txBody>
            <a:bodyPr wrap="square" rtlCol="0">
              <a:spAutoFit/>
            </a:bodyPr>
            <a:lstStyle/>
            <a:p>
              <a:pPr indent="486000">
                <a:lnSpc>
                  <a:spcPct val="150000"/>
                </a:lnSpc>
              </a:pP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3</a:t>
              </a:r>
              <a:r>
                <a:rPr lang="zh-CN" altLang="en-US" sz="1400" b="1" dirty="0">
                  <a:latin typeface="微软雅黑" panose="020B0503020204020204" pitchFamily="34" charset="-122"/>
                  <a:ea typeface="微软雅黑" panose="020B0503020204020204" pitchFamily="34" charset="-122"/>
                </a:rPr>
                <a:t>）分片控制。</a:t>
              </a:r>
            </a:p>
            <a:p>
              <a:pPr indent="486000">
                <a:lnSpc>
                  <a:spcPct val="150000"/>
                </a:lnSpc>
              </a:pP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数据报报头中，标识、标志和片偏移</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个字段与控制分片和重组有关。</a:t>
              </a:r>
            </a:p>
            <a:p>
              <a:pPr indent="486000">
                <a:lnSpc>
                  <a:spcPct val="150000"/>
                </a:lnSpc>
              </a:pPr>
              <a:r>
                <a:rPr lang="zh-CN" altLang="en-US" sz="1400" dirty="0">
                  <a:latin typeface="微软雅黑" panose="020B0503020204020204" pitchFamily="34" charset="-122"/>
                  <a:ea typeface="微软雅黑" panose="020B0503020204020204" pitchFamily="34" charset="-122"/>
                </a:rPr>
                <a:t>标识是源主机赋予</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数据报的标识符。目的主机利用此域和目的地址判断收到的分片属于哪个数据报，以便数据报重组。分片时，该域必须不加修改地复制到新分片的报头中。</a:t>
              </a:r>
            </a:p>
            <a:p>
              <a:pPr indent="486000">
                <a:lnSpc>
                  <a:spcPct val="150000"/>
                </a:lnSpc>
              </a:pPr>
              <a:r>
                <a:rPr lang="zh-CN" altLang="en-US" sz="1400" dirty="0">
                  <a:latin typeface="微软雅黑" panose="020B0503020204020204" pitchFamily="34" charset="-122"/>
                  <a:ea typeface="微软雅黑" panose="020B0503020204020204" pitchFamily="34" charset="-122"/>
                </a:rPr>
                <a:t>标志字段用来告诉目的主机该数据报是否已经分片，是否是最后一个分片。</a:t>
              </a:r>
            </a:p>
            <a:p>
              <a:pPr indent="486000">
                <a:lnSpc>
                  <a:spcPct val="150000"/>
                </a:lnSpc>
              </a:pPr>
              <a:r>
                <a:rPr lang="zh-CN" altLang="en-US" sz="1400" dirty="0">
                  <a:latin typeface="微软雅黑" panose="020B0503020204020204" pitchFamily="34" charset="-122"/>
                  <a:ea typeface="微软雅黑" panose="020B0503020204020204" pitchFamily="34" charset="-122"/>
                </a:rPr>
                <a:t>片偏移字段指出本片数据在初始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数据报数据区中的位置，位置偏移量以</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个字节为单位。由于各分片数据报独立地进行传输，其到达目的主机的顺序是无法保证的，而路由器也不向目的主机提供附加的片顺序信息，因此，重组的分片顺序由片偏移提供。</a:t>
              </a:r>
            </a:p>
          </p:txBody>
        </p:sp>
      </p:grpSp>
    </p:spTree>
    <p:extLst>
      <p:ext uri="{BB962C8B-B14F-4D97-AF65-F5344CB8AC3E}">
        <p14:creationId xmlns:p14="http://schemas.microsoft.com/office/powerpoint/2010/main" val="4464221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数据报选项</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912743"/>
            <a:ext cx="8558455" cy="3397522"/>
            <a:chOff x="1200150" y="1847850"/>
            <a:chExt cx="9867900" cy="149298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949622"/>
              <a:ext cx="9604929" cy="892631"/>
            </a:xfrm>
            <a:prstGeom prst="rect">
              <a:avLst/>
            </a:prstGeom>
            <a:noFill/>
          </p:spPr>
          <p:txBody>
            <a:bodyPr wrap="square" rtlCol="0">
              <a:spAutoFit/>
            </a:bodyPr>
            <a:lstStyle/>
            <a:p>
              <a:pPr indent="486000">
                <a:lnSpc>
                  <a:spcPct val="150000"/>
                </a:lnSpc>
              </a:pPr>
              <a:r>
                <a:rPr lang="en-US" altLang="zh-CN" sz="1400" b="1" dirty="0">
                  <a:latin typeface="微软雅黑" panose="020B0503020204020204" pitchFamily="34" charset="-122"/>
                  <a:ea typeface="微软雅黑" panose="020B0503020204020204" pitchFamily="34" charset="-122"/>
                </a:rPr>
                <a:t>IP</a:t>
              </a:r>
              <a:r>
                <a:rPr lang="zh-CN" altLang="en-US" sz="1400" b="1" dirty="0">
                  <a:latin typeface="微软雅黑" panose="020B0503020204020204" pitchFamily="34" charset="-122"/>
                  <a:ea typeface="微软雅黑" panose="020B0503020204020204" pitchFamily="34" charset="-122"/>
                </a:rPr>
                <a:t>选项主要用于控制和测试两大目的</a:t>
              </a:r>
              <a:r>
                <a:rPr lang="zh-CN" altLang="en-US" sz="1400" dirty="0">
                  <a:latin typeface="微软雅黑" panose="020B0503020204020204" pitchFamily="34" charset="-122"/>
                  <a:ea typeface="微软雅黑" panose="020B0503020204020204" pitchFamily="34" charset="-122"/>
                </a:rPr>
                <a:t>。作为选项，用户可以使用也可以不使用它们。但作为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协议的组成部分，所有实现</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协议的设备必须能处理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选项。</a:t>
              </a:r>
            </a:p>
            <a:p>
              <a:pPr indent="486000">
                <a:lnSpc>
                  <a:spcPct val="150000"/>
                </a:lnSpc>
              </a:pPr>
              <a:r>
                <a:rPr lang="zh-CN" altLang="en-US" sz="1400" dirty="0">
                  <a:latin typeface="微软雅黑" panose="020B0503020204020204" pitchFamily="34" charset="-122"/>
                  <a:ea typeface="微软雅黑" panose="020B0503020204020204" pitchFamily="34" charset="-122"/>
                </a:rPr>
                <a:t>在使用选项过程中，有可能造成数据报的头部不是</a:t>
              </a:r>
              <a:r>
                <a:rPr lang="en-US" altLang="zh-CN" sz="1400" dirty="0">
                  <a:latin typeface="微软雅黑" panose="020B0503020204020204" pitchFamily="34" charset="-122"/>
                  <a:ea typeface="微软雅黑" panose="020B0503020204020204" pitchFamily="34" charset="-122"/>
                </a:rPr>
                <a:t>32</a:t>
              </a:r>
              <a:r>
                <a:rPr lang="zh-CN" altLang="en-US" sz="1400" dirty="0">
                  <a:latin typeface="微软雅黑" panose="020B0503020204020204" pitchFamily="34" charset="-122"/>
                  <a:ea typeface="微软雅黑" panose="020B0503020204020204" pitchFamily="34" charset="-122"/>
                </a:rPr>
                <a:t>位整数倍的情况，如果这种情况发生，则需要使用填充域凑齐。</a:t>
              </a:r>
            </a:p>
            <a:p>
              <a:pPr indent="486000">
                <a:lnSpc>
                  <a:spcPct val="150000"/>
                </a:lnSpc>
              </a:pP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数据报选项由选项码、长度和选项数据</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部分组成。其中选项码用于确定该选项的具体内容，选项数据部分的长度由选项的长度字段决定。</a:t>
              </a:r>
            </a:p>
          </p:txBody>
        </p:sp>
      </p:grpSp>
    </p:spTree>
    <p:extLst>
      <p:ext uri="{BB962C8B-B14F-4D97-AF65-F5344CB8AC3E}">
        <p14:creationId xmlns:p14="http://schemas.microsoft.com/office/powerpoint/2010/main" val="36842492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封装、分片与重组</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912743"/>
            <a:ext cx="8630464" cy="3855016"/>
            <a:chOff x="1200150" y="1847850"/>
            <a:chExt cx="9950926" cy="149298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866532"/>
              <a:ext cx="9819441" cy="1287324"/>
            </a:xfrm>
            <a:prstGeom prst="rect">
              <a:avLst/>
            </a:prstGeom>
            <a:noFill/>
          </p:spPr>
          <p:txBody>
            <a:bodyPr wrap="square" rtlCol="0">
              <a:spAutoFit/>
            </a:bodyPr>
            <a:lstStyle/>
            <a:p>
              <a:pPr indent="486000">
                <a:lnSpc>
                  <a:spcPct val="150000"/>
                </a:lnSpc>
              </a:pP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1</a:t>
              </a:r>
              <a:r>
                <a:rPr lang="zh-CN" altLang="en-US" sz="1400" b="1" dirty="0">
                  <a:latin typeface="微软雅黑" panose="020B0503020204020204" pitchFamily="34" charset="-122"/>
                  <a:ea typeface="微软雅黑" panose="020B0503020204020204" pitchFamily="34" charset="-122"/>
                </a:rPr>
                <a:t>）源路由。</a:t>
              </a:r>
            </a:p>
            <a:p>
              <a:pPr indent="486000">
                <a:lnSpc>
                  <a:spcPct val="150000"/>
                </a:lnSpc>
              </a:pPr>
              <a:r>
                <a:rPr lang="zh-CN" altLang="en-US" sz="1400" dirty="0">
                  <a:latin typeface="微软雅黑" panose="020B0503020204020204" pitchFamily="34" charset="-122"/>
                  <a:ea typeface="微软雅黑" panose="020B0503020204020204" pitchFamily="34" charset="-122"/>
                </a:rPr>
                <a:t>所谓源路由是指</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数据报穿越互联网所经过的路径是由源主机指定的，它区别于由主机或路由器的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层协议自行选路后得出的路径。</a:t>
              </a:r>
            </a:p>
            <a:p>
              <a:pPr indent="486000">
                <a:lnSpc>
                  <a:spcPct val="150000"/>
                </a:lnSpc>
              </a:pPr>
              <a:r>
                <a:rPr lang="zh-CN" altLang="en-US" sz="1400" dirty="0">
                  <a:latin typeface="微软雅黑" panose="020B0503020204020204" pitchFamily="34" charset="-122"/>
                  <a:ea typeface="微软雅黑" panose="020B0503020204020204" pitchFamily="34" charset="-122"/>
                </a:rPr>
                <a:t>源路由选项是非常有用的一个选项，可用于测试某特定网络的吞吐率，也可以使数据报绕开出错网络。</a:t>
              </a:r>
            </a:p>
            <a:p>
              <a:pPr indent="486000">
                <a:lnSpc>
                  <a:spcPct val="150000"/>
                </a:lnSpc>
              </a:pPr>
              <a:r>
                <a:rPr lang="zh-CN" altLang="en-US" sz="1400" dirty="0">
                  <a:latin typeface="微软雅黑" panose="020B0503020204020204" pitchFamily="34" charset="-122"/>
                  <a:ea typeface="微软雅黑" panose="020B0503020204020204" pitchFamily="34" charset="-122"/>
                </a:rPr>
                <a:t>源路由选项可以分为两类，一类是严格源路由选项（</a:t>
              </a:r>
              <a:r>
                <a:rPr lang="en-US" altLang="zh-CN" sz="1400" dirty="0">
                  <a:latin typeface="微软雅黑" panose="020B0503020204020204" pitchFamily="34" charset="-122"/>
                  <a:ea typeface="微软雅黑" panose="020B0503020204020204" pitchFamily="34" charset="-122"/>
                </a:rPr>
                <a:t>strict source route</a:t>
              </a:r>
              <a:r>
                <a:rPr lang="zh-CN" altLang="en-US" sz="1400" dirty="0">
                  <a:latin typeface="微软雅黑" panose="020B0503020204020204" pitchFamily="34" charset="-122"/>
                  <a:ea typeface="微软雅黑" panose="020B0503020204020204" pitchFamily="34" charset="-122"/>
                </a:rPr>
                <a:t>），一类是松散源路由选项（</a:t>
              </a:r>
              <a:r>
                <a:rPr lang="en-US" altLang="zh-CN" sz="1400" dirty="0">
                  <a:latin typeface="微软雅黑" panose="020B0503020204020204" pitchFamily="34" charset="-122"/>
                  <a:ea typeface="微软雅黑" panose="020B0503020204020204" pitchFamily="34" charset="-122"/>
                </a:rPr>
                <a:t>loose source route</a:t>
              </a:r>
              <a:r>
                <a:rPr lang="zh-CN" altLang="en-US" sz="1400" dirty="0">
                  <a:latin typeface="微软雅黑" panose="020B0503020204020204" pitchFamily="34" charset="-122"/>
                  <a:ea typeface="微软雅黑" panose="020B0503020204020204" pitchFamily="34" charset="-122"/>
                </a:rPr>
                <a:t>）。</a:t>
              </a:r>
            </a:p>
            <a:p>
              <a:pPr indent="486000">
                <a:lnSpc>
                  <a:spcPct val="150000"/>
                </a:lnSpc>
              </a:pPr>
              <a:r>
                <a:rPr lang="zh-CN" altLang="en-US" sz="1400" dirty="0">
                  <a:latin typeface="微软雅黑" panose="020B0503020204020204" pitchFamily="34" charset="-122"/>
                  <a:ea typeface="微软雅黑" panose="020B0503020204020204" pitchFamily="34" charset="-122"/>
                </a:rPr>
                <a:t>严格源路由选项：严格源路由选项规定</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数据报要经过路径上的每一个路由器，相邻路由器之间不得有中间路由器，并且所经过路由器的顺序不可更改。</a:t>
              </a:r>
            </a:p>
            <a:p>
              <a:pPr indent="486000">
                <a:lnSpc>
                  <a:spcPct val="150000"/>
                </a:lnSpc>
              </a:pPr>
              <a:r>
                <a:rPr lang="zh-CN" altLang="en-US" sz="1400" dirty="0">
                  <a:latin typeface="微软雅黑" panose="020B0503020204020204" pitchFamily="34" charset="-122"/>
                  <a:ea typeface="微软雅黑" panose="020B0503020204020204" pitchFamily="34" charset="-122"/>
                </a:rPr>
                <a:t>松散源路由选项：松散源路由选项只是给出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数据报必须经过的一些“要点”，并不给出一条完备的路径，无直接连接的路由器之间的路由尚需</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协议的寻址功能补充。</a:t>
              </a:r>
            </a:p>
          </p:txBody>
        </p:sp>
      </p:grpSp>
    </p:spTree>
    <p:extLst>
      <p:ext uri="{BB962C8B-B14F-4D97-AF65-F5344CB8AC3E}">
        <p14:creationId xmlns:p14="http://schemas.microsoft.com/office/powerpoint/2010/main" val="698535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封装、分片与重组</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912743"/>
            <a:ext cx="8558455" cy="3855016"/>
            <a:chOff x="1200150" y="1847850"/>
            <a:chExt cx="9867900" cy="149298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00150" y="1967126"/>
              <a:ext cx="9819441" cy="1147417"/>
            </a:xfrm>
            <a:prstGeom prst="rect">
              <a:avLst/>
            </a:prstGeom>
            <a:noFill/>
          </p:spPr>
          <p:txBody>
            <a:bodyPr wrap="square" rtlCol="0">
              <a:spAutoFit/>
            </a:bodyPr>
            <a:lstStyle/>
            <a:p>
              <a:pPr indent="486000">
                <a:lnSpc>
                  <a:spcPct val="150000"/>
                </a:lnSpc>
              </a:pP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2</a:t>
              </a:r>
              <a:r>
                <a:rPr lang="zh-CN" altLang="en-US" sz="1400" b="1" dirty="0">
                  <a:latin typeface="微软雅黑" panose="020B0503020204020204" pitchFamily="34" charset="-122"/>
                  <a:ea typeface="微软雅黑" panose="020B0503020204020204" pitchFamily="34" charset="-122"/>
                </a:rPr>
                <a:t>）记录路由。</a:t>
              </a:r>
            </a:p>
            <a:p>
              <a:pPr indent="486000">
                <a:lnSpc>
                  <a:spcPct val="150000"/>
                </a:lnSpc>
              </a:pPr>
              <a:r>
                <a:rPr lang="zh-CN" altLang="en-US" sz="1400" dirty="0">
                  <a:latin typeface="微软雅黑" panose="020B0503020204020204" pitchFamily="34" charset="-122"/>
                  <a:ea typeface="微软雅黑" panose="020B0503020204020204" pitchFamily="34" charset="-122"/>
                </a:rPr>
                <a:t>所谓记录路由是指记录下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数据报从源主机到目的主机所经过路径上各个路由器的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地址。记录路由功能可以通过</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数据报的记录路由选项完成。</a:t>
              </a:r>
            </a:p>
            <a:p>
              <a:pPr indent="486000">
                <a:lnSpc>
                  <a:spcPct val="150000"/>
                </a:lnSpc>
              </a:pPr>
              <a:r>
                <a:rPr lang="zh-CN" altLang="en-US" sz="1400" dirty="0">
                  <a:latin typeface="微软雅黑" panose="020B0503020204020204" pitchFamily="34" charset="-122"/>
                  <a:ea typeface="微软雅黑" panose="020B0503020204020204" pitchFamily="34" charset="-122"/>
                </a:rPr>
                <a:t>利用记录路由选项，可以判断</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数据报传输过程中所经过的路径。通常用于测试互联网中路由器的路由配置是否正确。</a:t>
              </a:r>
            </a:p>
            <a:p>
              <a:pPr indent="486000">
                <a:lnSpc>
                  <a:spcPct val="150000"/>
                </a:lnSpc>
              </a:pP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3</a:t>
              </a:r>
              <a:r>
                <a:rPr lang="zh-CN" altLang="en-US" sz="1400" b="1" dirty="0">
                  <a:latin typeface="微软雅黑" panose="020B0503020204020204" pitchFamily="34" charset="-122"/>
                  <a:ea typeface="微软雅黑" panose="020B0503020204020204" pitchFamily="34" charset="-122"/>
                </a:rPr>
                <a:t>）时间戳。</a:t>
              </a:r>
            </a:p>
            <a:p>
              <a:pPr indent="486000">
                <a:lnSpc>
                  <a:spcPct val="150000"/>
                </a:lnSpc>
              </a:pPr>
              <a:r>
                <a:rPr lang="zh-CN" altLang="en-US" sz="1400" dirty="0">
                  <a:latin typeface="微软雅黑" panose="020B0503020204020204" pitchFamily="34" charset="-122"/>
                  <a:ea typeface="微软雅黑" panose="020B0503020204020204" pitchFamily="34" charset="-122"/>
                </a:rPr>
                <a:t>所谓时间戳（</a:t>
              </a:r>
              <a:r>
                <a:rPr lang="en-US" altLang="zh-CN" sz="1400" dirty="0">
                  <a:latin typeface="微软雅黑" panose="020B0503020204020204" pitchFamily="34" charset="-122"/>
                  <a:ea typeface="微软雅黑" panose="020B0503020204020204" pitchFamily="34" charset="-122"/>
                </a:rPr>
                <a:t>time stamp</a:t>
              </a:r>
              <a:r>
                <a:rPr lang="zh-CN" altLang="en-US" sz="1400" dirty="0">
                  <a:latin typeface="微软雅黑" panose="020B0503020204020204" pitchFamily="34" charset="-122"/>
                  <a:ea typeface="微软雅黑" panose="020B0503020204020204" pitchFamily="34" charset="-122"/>
                </a:rPr>
                <a:t>）就是记录下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数据报经过每一个路由器时的当地时间。记录时间戳可以使用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数据报的时间戳选项。时间戳中的时间采用格林威治时间（</a:t>
              </a:r>
              <a:r>
                <a:rPr lang="en-US" altLang="zh-CN" sz="1400" dirty="0">
                  <a:latin typeface="微软雅黑" panose="020B0503020204020204" pitchFamily="34" charset="-122"/>
                  <a:ea typeface="微软雅黑" panose="020B0503020204020204" pitchFamily="34" charset="-122"/>
                </a:rPr>
                <a:t>universal time</a:t>
              </a:r>
              <a:r>
                <a:rPr lang="zh-CN" altLang="en-US" sz="1400" dirty="0">
                  <a:latin typeface="微软雅黑" panose="020B0503020204020204" pitchFamily="34" charset="-122"/>
                  <a:ea typeface="微软雅黑" panose="020B0503020204020204" pitchFamily="34" charset="-122"/>
                </a:rPr>
                <a:t>）表示，以</a:t>
              </a:r>
              <a:r>
                <a:rPr lang="en-US" altLang="zh-CN" sz="1400" dirty="0" err="1">
                  <a:latin typeface="微软雅黑" panose="020B0503020204020204" pitchFamily="34" charset="-122"/>
                  <a:ea typeface="微软雅黑" panose="020B0503020204020204" pitchFamily="34" charset="-122"/>
                </a:rPr>
                <a:t>ms</a:t>
              </a:r>
              <a:r>
                <a:rPr lang="zh-CN" altLang="en-US" sz="1400" dirty="0">
                  <a:latin typeface="微软雅黑" panose="020B0503020204020204" pitchFamily="34" charset="-122"/>
                  <a:ea typeface="微软雅黑" panose="020B0503020204020204" pitchFamily="34" charset="-122"/>
                </a:rPr>
                <a:t>为单位。</a:t>
              </a:r>
            </a:p>
            <a:p>
              <a:pPr indent="486000">
                <a:lnSpc>
                  <a:spcPct val="150000"/>
                </a:lnSpc>
              </a:pPr>
              <a:r>
                <a:rPr lang="zh-CN" altLang="en-US" sz="1400" dirty="0">
                  <a:latin typeface="微软雅黑" panose="020B0503020204020204" pitchFamily="34" charset="-122"/>
                  <a:ea typeface="微软雅黑" panose="020B0503020204020204" pitchFamily="34" charset="-122"/>
                </a:rPr>
                <a:t>时间戳选项提供了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数据报传输中的时域参数。用于分析网络吞吐率、拥塞情况、负载情况等。</a:t>
              </a:r>
            </a:p>
          </p:txBody>
        </p:sp>
      </p:grpSp>
    </p:spTree>
    <p:extLst>
      <p:ext uri="{BB962C8B-B14F-4D97-AF65-F5344CB8AC3E}">
        <p14:creationId xmlns:p14="http://schemas.microsoft.com/office/powerpoint/2010/main" val="28803164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路由选择</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表驱动路由器</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71500" y="654978"/>
            <a:ext cx="9072500" cy="3713434"/>
            <a:chOff x="861384" y="1847850"/>
            <a:chExt cx="11453634" cy="154877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1097291" cy="1548774"/>
              <a:chOff x="861384" y="1847850"/>
              <a:chExt cx="11097291"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1097291"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04268" y="1917116"/>
              <a:ext cx="11310750" cy="1386346"/>
            </a:xfrm>
            <a:prstGeom prst="rect">
              <a:avLst/>
            </a:prstGeom>
            <a:noFill/>
          </p:spPr>
          <p:txBody>
            <a:bodyPr wrap="square" rtlCol="0">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1</a:t>
              </a:r>
              <a:r>
                <a:rPr lang="zh-CN" altLang="en-US" sz="1400" b="1" dirty="0">
                  <a:latin typeface="微软雅黑" panose="020B0503020204020204" pitchFamily="34" charset="-122"/>
                  <a:ea typeface="微软雅黑" panose="020B0503020204020204" pitchFamily="34" charset="-122"/>
                </a:rPr>
                <a:t>）表驱动</a:t>
              </a:r>
              <a:r>
                <a:rPr lang="en-US" altLang="zh-CN" sz="1400" b="1" dirty="0">
                  <a:latin typeface="微软雅黑" panose="020B0503020204020204" pitchFamily="34" charset="-122"/>
                  <a:ea typeface="微软雅黑" panose="020B0503020204020204" pitchFamily="34" charset="-122"/>
                </a:rPr>
                <a:t>IP</a:t>
              </a:r>
              <a:r>
                <a:rPr lang="zh-CN" altLang="en-US" sz="1400" b="1" dirty="0">
                  <a:latin typeface="微软雅黑" panose="020B0503020204020204" pitchFamily="34" charset="-122"/>
                  <a:ea typeface="微软雅黑" panose="020B0503020204020204" pitchFamily="34" charset="-122"/>
                </a:rPr>
                <a:t>选路</a:t>
              </a:r>
            </a:p>
            <a:p>
              <a:pPr>
                <a:lnSpc>
                  <a:spcPct val="150000"/>
                </a:lnSpc>
              </a:pPr>
              <a:r>
                <a:rPr lang="zh-CN" altLang="en-US" sz="1400" dirty="0" smtClean="0">
                  <a:latin typeface="微软雅黑" panose="020B0503020204020204" pitchFamily="34" charset="-122"/>
                  <a:ea typeface="微软雅黑" panose="020B0503020204020204" pitchFamily="34" charset="-122"/>
                </a:rPr>
                <a:t>        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网络中，需要进行路由选择的设备一般采用表驱动的路由选择算法。每台需要路由选择的设备保存一张</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路由表（也叫</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选路表），该表存储着有关可能的目的地址及怎样到达目的地址的信息。在需要传送</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数据报时，它就查询该</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路由表，决定把数据报发往何处。</a:t>
              </a:r>
            </a:p>
            <a:p>
              <a:pPr>
                <a:lnSpc>
                  <a:spcPct val="150000"/>
                </a:lnSpc>
              </a:pPr>
              <a:r>
                <a:rPr lang="zh-CN" altLang="en-US" sz="1400" dirty="0" smtClean="0">
                  <a:latin typeface="微软雅黑" panose="020B0503020204020204" pitchFamily="34" charset="-122"/>
                  <a:ea typeface="微软雅黑" panose="020B0503020204020204" pitchFamily="34" charset="-122"/>
                </a:rPr>
                <a:t>        那么</a:t>
              </a: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路由表中目的地址怎么来表示呢？互联网可以包含成千上万台主机，如果路由表列出到达所有主机的路径信息，不但需要巨大的内存资源，而且需要很长的路由表查询时间。显然，这是不太可能的。幸运的是，</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地址的编址方法可以帮助我们隐藏网络上大量的主机信息。由于</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地址可以分为网络号（</a:t>
              </a:r>
              <a:r>
                <a:rPr lang="en-US" altLang="zh-CN" sz="1400" dirty="0" err="1">
                  <a:latin typeface="微软雅黑" panose="020B0503020204020204" pitchFamily="34" charset="-122"/>
                  <a:ea typeface="微软雅黑" panose="020B0503020204020204" pitchFamily="34" charset="-122"/>
                </a:rPr>
                <a:t>netid</a:t>
              </a:r>
              <a:r>
                <a:rPr lang="zh-CN" altLang="en-US" sz="1400" dirty="0">
                  <a:latin typeface="微软雅黑" panose="020B0503020204020204" pitchFamily="34" charset="-122"/>
                  <a:ea typeface="微软雅黑" panose="020B0503020204020204" pitchFamily="34" charset="-122"/>
                </a:rPr>
                <a:t>）和主机号（</a:t>
              </a:r>
              <a:r>
                <a:rPr lang="en-US" altLang="zh-CN" sz="1400" dirty="0" err="1">
                  <a:latin typeface="微软雅黑" panose="020B0503020204020204" pitchFamily="34" charset="-122"/>
                  <a:ea typeface="微软雅黑" panose="020B0503020204020204" pitchFamily="34" charset="-122"/>
                </a:rPr>
                <a:t>hostid</a:t>
              </a:r>
              <a:r>
                <a:rPr lang="zh-CN" altLang="en-US" sz="1400" dirty="0">
                  <a:latin typeface="微软雅黑" panose="020B0503020204020204" pitchFamily="34" charset="-122"/>
                  <a:ea typeface="微软雅黑" panose="020B0503020204020204" pitchFamily="34" charset="-122"/>
                </a:rPr>
                <a:t>）两部分，而连接到同一网络的所有主机共享同一网络号（</a:t>
              </a:r>
              <a:r>
                <a:rPr lang="en-US" altLang="zh-CN" sz="1400" dirty="0" err="1">
                  <a:latin typeface="微软雅黑" panose="020B0503020204020204" pitchFamily="34" charset="-122"/>
                  <a:ea typeface="微软雅黑" panose="020B0503020204020204" pitchFamily="34" charset="-122"/>
                </a:rPr>
                <a:t>netid</a:t>
              </a:r>
              <a:r>
                <a:rPr lang="zh-CN" altLang="en-US" sz="1400" dirty="0">
                  <a:latin typeface="微软雅黑" panose="020B0503020204020204" pitchFamily="34" charset="-122"/>
                  <a:ea typeface="微软雅黑" panose="020B0503020204020204" pitchFamily="34" charset="-122"/>
                </a:rPr>
                <a:t>），因此，可以把有关特定主机的信息与它所存在的环境隔离开来，</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路由表中仅保存相关的网络信息，使远端的主机在不知道细节的情况下将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数据报发送过来。</a:t>
              </a:r>
            </a:p>
          </p:txBody>
        </p:sp>
      </p:grpSp>
    </p:spTree>
    <p:extLst>
      <p:ext uri="{BB962C8B-B14F-4D97-AF65-F5344CB8AC3E}">
        <p14:creationId xmlns:p14="http://schemas.microsoft.com/office/powerpoint/2010/main" val="30932484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8858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路由选择</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标准路由选择算法</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04654"/>
            <a:ext cx="8717613" cy="1800894"/>
            <a:chOff x="1200150" y="1751399"/>
            <a:chExt cx="9914128" cy="2057879"/>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914128" cy="1961428"/>
              <a:chOff x="1200150" y="1847850"/>
              <a:chExt cx="9914128" cy="1961428"/>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412024" y="3703311"/>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451818" y="1751399"/>
              <a:ext cx="9604929" cy="1951912"/>
            </a:xfrm>
            <a:prstGeom prst="rect">
              <a:avLst/>
            </a:prstGeom>
            <a:noFill/>
          </p:spPr>
          <p:txBody>
            <a:bodyPr wrap="square" rtlCol="0">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一个标准的</a:t>
              </a:r>
              <a:r>
                <a:rPr lang="en-US" altLang="zh-CN" sz="1400" b="1" dirty="0">
                  <a:latin typeface="微软雅黑" panose="020B0503020204020204" pitchFamily="34" charset="-122"/>
                  <a:ea typeface="微软雅黑" panose="020B0503020204020204" pitchFamily="34" charset="-122"/>
                </a:rPr>
                <a:t>IP</a:t>
              </a:r>
              <a:r>
                <a:rPr lang="zh-CN" altLang="en-US" sz="1400" b="1" dirty="0">
                  <a:latin typeface="微软雅黑" panose="020B0503020204020204" pitchFamily="34" charset="-122"/>
                  <a:ea typeface="微软雅黑" panose="020B0503020204020204" pitchFamily="34" charset="-122"/>
                </a:rPr>
                <a:t>路由表通常包含许多（</a:t>
              </a:r>
              <a:r>
                <a:rPr lang="en-US" altLang="zh-CN" sz="1400" b="1" dirty="0">
                  <a:latin typeface="微软雅黑" panose="020B0503020204020204" pitchFamily="34" charset="-122"/>
                  <a:ea typeface="微软雅黑" panose="020B0503020204020204" pitchFamily="34" charset="-122"/>
                </a:rPr>
                <a:t>N</a:t>
              </a: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R</a:t>
              </a:r>
              <a:r>
                <a:rPr lang="zh-CN" altLang="en-US" sz="1400" b="1" dirty="0">
                  <a:latin typeface="微软雅黑" panose="020B0503020204020204" pitchFamily="34" charset="-122"/>
                  <a:ea typeface="微软雅黑" panose="020B0503020204020204" pitchFamily="34" charset="-122"/>
                </a:rPr>
                <a:t>）对序偶</a:t>
              </a:r>
              <a:r>
                <a:rPr lang="zh-CN" altLang="en-US" sz="1400" dirty="0">
                  <a:latin typeface="微软雅黑" panose="020B0503020204020204" pitchFamily="34" charset="-122"/>
                  <a:ea typeface="微软雅黑" panose="020B0503020204020204" pitchFamily="34" charset="-122"/>
                </a:rPr>
                <a:t>，其中</a:t>
              </a:r>
              <a:r>
                <a:rPr lang="en-US" altLang="zh-CN" sz="1400" dirty="0">
                  <a:latin typeface="微软雅黑" panose="020B0503020204020204" pitchFamily="34" charset="-122"/>
                  <a:ea typeface="微软雅黑" panose="020B0503020204020204" pitchFamily="34" charset="-122"/>
                </a:rPr>
                <a:t>N</a:t>
              </a:r>
              <a:r>
                <a:rPr lang="zh-CN" altLang="en-US" sz="1400" dirty="0">
                  <a:latin typeface="微软雅黑" panose="020B0503020204020204" pitchFamily="34" charset="-122"/>
                  <a:ea typeface="微软雅黑" panose="020B0503020204020204" pitchFamily="34" charset="-122"/>
                </a:rPr>
                <a:t>指的是目的网络的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网络地址，</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是到网络</a:t>
              </a:r>
              <a:r>
                <a:rPr lang="en-US" altLang="zh-CN" sz="1400" dirty="0">
                  <a:latin typeface="微软雅黑" panose="020B0503020204020204" pitchFamily="34" charset="-122"/>
                  <a:ea typeface="微软雅黑" panose="020B0503020204020204" pitchFamily="34" charset="-122"/>
                </a:rPr>
                <a:t>N</a:t>
              </a:r>
              <a:r>
                <a:rPr lang="zh-CN" altLang="en-US" sz="1400" dirty="0">
                  <a:latin typeface="微软雅黑" panose="020B0503020204020204" pitchFamily="34" charset="-122"/>
                  <a:ea typeface="微软雅黑" panose="020B0503020204020204" pitchFamily="34" charset="-122"/>
                </a:rPr>
                <a:t>路径上的“下一个”路由器的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地址。因此，在路由器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中的路由表仅仅指定了从</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到目的网络路径上的一步，而路由器并不知道到达目的地的完整路径。这就是下一步选路的基本思想。</a:t>
              </a:r>
            </a:p>
            <a:p>
              <a:pPr>
                <a:lnSpc>
                  <a:spcPct val="150000"/>
                </a:lnSpc>
              </a:pPr>
              <a:r>
                <a:rPr lang="zh-CN" altLang="en-US" sz="1400" dirty="0">
                  <a:latin typeface="微软雅黑" panose="020B0503020204020204" pitchFamily="34" charset="-122"/>
                  <a:ea typeface="微软雅黑" panose="020B0503020204020204" pitchFamily="34" charset="-122"/>
                </a:rPr>
                <a:t>需要注意的是，为了减小路由设备中路由表的长度，提高路由算法的效率，路由表中的</a:t>
              </a:r>
              <a:r>
                <a:rPr lang="en-US" altLang="zh-CN" sz="1400" dirty="0">
                  <a:latin typeface="微软雅黑" panose="020B0503020204020204" pitchFamily="34" charset="-122"/>
                  <a:ea typeface="微软雅黑" panose="020B0503020204020204" pitchFamily="34" charset="-122"/>
                </a:rPr>
                <a:t>N</a:t>
              </a:r>
              <a:r>
                <a:rPr lang="zh-CN" altLang="en-US" sz="1400" dirty="0">
                  <a:latin typeface="微软雅黑" panose="020B0503020204020204" pitchFamily="34" charset="-122"/>
                  <a:ea typeface="微软雅黑" panose="020B0503020204020204" pitchFamily="34" charset="-122"/>
                </a:rPr>
                <a:t>常常使用目的网络的网络地址，而不是目的主机地址</a:t>
              </a:r>
              <a:r>
                <a:rPr lang="zh-CN" altLang="en-US" sz="1400" dirty="0" smtClean="0">
                  <a:latin typeface="微软雅黑" panose="020B0503020204020204" pitchFamily="34" charset="-122"/>
                  <a:ea typeface="微软雅黑" panose="020B0503020204020204" pitchFamily="34" charset="-122"/>
                </a:rPr>
                <a:t>。下图给</a:t>
              </a:r>
              <a:r>
                <a:rPr lang="zh-CN" altLang="en-US" sz="1400" dirty="0">
                  <a:latin typeface="微软雅黑" panose="020B0503020204020204" pitchFamily="34" charset="-122"/>
                  <a:ea typeface="微软雅黑" panose="020B0503020204020204" pitchFamily="34" charset="-122"/>
                </a:rPr>
                <a:t>出了一个简单的网络互联图</a:t>
              </a:r>
              <a:r>
                <a:rPr lang="zh-CN" altLang="en-US" sz="1400" dirty="0" smtClean="0">
                  <a:latin typeface="微软雅黑" panose="020B0503020204020204" pitchFamily="34" charset="-122"/>
                  <a:ea typeface="微软雅黑" panose="020B0503020204020204" pitchFamily="34" charset="-122"/>
                </a:rPr>
                <a:t>，下表为</a:t>
              </a:r>
              <a:r>
                <a:rPr lang="zh-CN" altLang="en-US" sz="1400" dirty="0">
                  <a:latin typeface="微软雅黑" panose="020B0503020204020204" pitchFamily="34" charset="-122"/>
                  <a:ea typeface="微软雅黑" panose="020B0503020204020204" pitchFamily="34" charset="-122"/>
                </a:rPr>
                <a:t>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a:t>
              </a:r>
            </a:p>
          </p:txBody>
        </p:sp>
      </p:grpSp>
      <p:pic>
        <p:nvPicPr>
          <p:cNvPr id="11" name="图片 10"/>
          <p:cNvPicPr/>
          <p:nvPr/>
        </p:nvPicPr>
        <p:blipFill>
          <a:blip r:embed="rId2"/>
          <a:stretch>
            <a:fillRect/>
          </a:stretch>
        </p:blipFill>
        <p:spPr>
          <a:xfrm>
            <a:off x="1172256" y="2555520"/>
            <a:ext cx="6768752" cy="1182579"/>
          </a:xfrm>
          <a:prstGeom prst="rect">
            <a:avLst/>
          </a:prstGeom>
          <a:ln>
            <a:noFill/>
          </a:ln>
        </p:spPr>
      </p:pic>
      <p:pic>
        <p:nvPicPr>
          <p:cNvPr id="5" name="图片 4"/>
          <p:cNvPicPr>
            <a:picLocks noChangeAspect="1"/>
          </p:cNvPicPr>
          <p:nvPr/>
        </p:nvPicPr>
        <p:blipFill>
          <a:blip r:embed="rId3"/>
          <a:stretch>
            <a:fillRect/>
          </a:stretch>
        </p:blipFill>
        <p:spPr>
          <a:xfrm>
            <a:off x="1223628" y="3789586"/>
            <a:ext cx="6666009" cy="1334693"/>
          </a:xfrm>
          <a:prstGeom prst="rect">
            <a:avLst/>
          </a:prstGeom>
        </p:spPr>
      </p:pic>
    </p:spTree>
    <p:extLst>
      <p:ext uri="{BB962C8B-B14F-4D97-AF65-F5344CB8AC3E}">
        <p14:creationId xmlns:p14="http://schemas.microsoft.com/office/powerpoint/2010/main" val="6315495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09371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路由选择</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730015"/>
            <a:ext cx="8676964" cy="2377615"/>
            <a:chOff x="1200150" y="1847849"/>
            <a:chExt cx="9867900" cy="272385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2699934"/>
              <a:chOff x="1200150" y="1847849"/>
              <a:chExt cx="9867900" cy="2699934"/>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264695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365796" y="444181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00150" y="1874340"/>
              <a:ext cx="9604930" cy="2697362"/>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在下图中</a:t>
              </a:r>
              <a:r>
                <a:rPr lang="zh-CN" altLang="en-US" sz="1400" dirty="0">
                  <a:latin typeface="微软雅黑" panose="020B0503020204020204" pitchFamily="34" charset="-122"/>
                  <a:ea typeface="微软雅黑" panose="020B0503020204020204" pitchFamily="34" charset="-122"/>
                </a:rPr>
                <a:t>，网络</a:t>
              </a:r>
              <a:r>
                <a:rPr lang="en-US" altLang="zh-CN" sz="1400" dirty="0">
                  <a:latin typeface="微软雅黑" panose="020B0503020204020204" pitchFamily="34" charset="-122"/>
                  <a:ea typeface="微软雅黑" panose="020B0503020204020204" pitchFamily="34" charset="-122"/>
                </a:rPr>
                <a:t>192.168.2.0</a:t>
              </a:r>
              <a:r>
                <a:rPr lang="zh-CN" altLang="en-US" sz="1400" dirty="0">
                  <a:latin typeface="微软雅黑" panose="020B0503020204020204" pitchFamily="34" charset="-122"/>
                  <a:ea typeface="微软雅黑" panose="020B0503020204020204" pitchFamily="34" charset="-122"/>
                </a:rPr>
                <a:t>和网络</a:t>
              </a:r>
              <a:r>
                <a:rPr lang="en-US" altLang="zh-CN" sz="1400" dirty="0">
                  <a:latin typeface="微软雅黑" panose="020B0503020204020204" pitchFamily="34" charset="-122"/>
                  <a:ea typeface="微软雅黑" panose="020B0503020204020204" pitchFamily="34" charset="-122"/>
                </a:rPr>
                <a:t>192.168.3.0</a:t>
              </a:r>
              <a:r>
                <a:rPr lang="zh-CN" altLang="en-US" sz="1400" dirty="0">
                  <a:latin typeface="微软雅黑" panose="020B0503020204020204" pitchFamily="34" charset="-122"/>
                  <a:ea typeface="微软雅黑" panose="020B0503020204020204" pitchFamily="34" charset="-122"/>
                </a:rPr>
                <a:t>都与路由器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直接相连，路由器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收到一个</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数据报，如果其目的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地址的网络号为</a:t>
              </a:r>
              <a:r>
                <a:rPr lang="en-US" altLang="zh-CN" sz="1400" dirty="0">
                  <a:latin typeface="微软雅黑" panose="020B0503020204020204" pitchFamily="34" charset="-122"/>
                  <a:ea typeface="微软雅黑" panose="020B0503020204020204" pitchFamily="34" charset="-122"/>
                </a:rPr>
                <a:t>192.168.2.0</a:t>
              </a:r>
              <a:r>
                <a:rPr lang="zh-CN" altLang="en-US" sz="1400" dirty="0">
                  <a:latin typeface="微软雅黑" panose="020B0503020204020204" pitchFamily="34" charset="-122"/>
                  <a:ea typeface="微软雅黑" panose="020B0503020204020204" pitchFamily="34" charset="-122"/>
                </a:rPr>
                <a:t>或</a:t>
              </a:r>
              <a:r>
                <a:rPr lang="en-US" altLang="zh-CN" sz="1400" dirty="0">
                  <a:latin typeface="微软雅黑" panose="020B0503020204020204" pitchFamily="34" charset="-122"/>
                  <a:ea typeface="微软雅黑" panose="020B0503020204020204" pitchFamily="34" charset="-122"/>
                </a:rPr>
                <a:t>192.168.3.0</a:t>
              </a:r>
              <a:r>
                <a:rPr lang="zh-CN" altLang="en-US" sz="1400" dirty="0">
                  <a:latin typeface="微软雅黑" panose="020B0503020204020204" pitchFamily="34" charset="-122"/>
                  <a:ea typeface="微软雅黑" panose="020B0503020204020204" pitchFamily="34" charset="-122"/>
                </a:rPr>
                <a:t>，那么，</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就可以将该报文直接传送给目的主机。如果收到报文的目的地网络号为</a:t>
              </a:r>
              <a:r>
                <a:rPr lang="en-US" altLang="zh-CN" sz="1400" dirty="0">
                  <a:latin typeface="微软雅黑" panose="020B0503020204020204" pitchFamily="34" charset="-122"/>
                  <a:ea typeface="微软雅黑" panose="020B0503020204020204" pitchFamily="34" charset="-122"/>
                </a:rPr>
                <a:t>192.168.1.0</a:t>
              </a:r>
              <a:r>
                <a:rPr lang="zh-CN" altLang="en-US" sz="1400" dirty="0">
                  <a:latin typeface="微软雅黑" panose="020B0503020204020204" pitchFamily="34" charset="-122"/>
                  <a:ea typeface="微软雅黑" panose="020B0503020204020204" pitchFamily="34" charset="-122"/>
                </a:rPr>
                <a:t>，那么，</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就需要将该报文传送给与其直接相连的另一路由器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，由路由器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再次投递该报文。同理，如果接收报文的目的地网络号为</a:t>
              </a:r>
              <a:r>
                <a:rPr lang="en-US" altLang="zh-CN" sz="1400" dirty="0">
                  <a:latin typeface="微软雅黑" panose="020B0503020204020204" pitchFamily="34" charset="-122"/>
                  <a:ea typeface="微软雅黑" panose="020B0503020204020204" pitchFamily="34" charset="-122"/>
                </a:rPr>
                <a:t>192.168.4.0</a:t>
              </a:r>
              <a:r>
                <a:rPr lang="zh-CN" altLang="en-US" sz="1400" dirty="0">
                  <a:latin typeface="微软雅黑" panose="020B0503020204020204" pitchFamily="34" charset="-122"/>
                  <a:ea typeface="微软雅黑" panose="020B0503020204020204" pitchFamily="34" charset="-122"/>
                </a:rPr>
                <a:t>，那么，</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就需要将报文传送给路由器</a:t>
              </a:r>
              <a:r>
                <a:rPr lang="en-US" altLang="zh-CN" sz="1400" dirty="0">
                  <a:latin typeface="微软雅黑" panose="020B0503020204020204" pitchFamily="34" charset="-122"/>
                  <a:ea typeface="微软雅黑" panose="020B0503020204020204" pitchFamily="34" charset="-122"/>
                </a:rPr>
                <a:t>R3</a:t>
              </a:r>
              <a:r>
                <a:rPr lang="zh-CN" altLang="en-US" sz="1400" dirty="0">
                  <a:latin typeface="微软雅黑" panose="020B0503020204020204" pitchFamily="34" charset="-122"/>
                  <a:ea typeface="微软雅黑" panose="020B0503020204020204" pitchFamily="34" charset="-122"/>
                </a:rPr>
                <a:t>。即路由器收到</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数据报以后，会先计算改</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数据报中目的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地址的网络地址，然后用计算结果在路由表中进行匹配，如果匹配成功，按路由表中的下一站将此</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数据报转发至下一路由器，如果没有匹配的路由表项目，则会返回</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错误信息给源主机。</a:t>
              </a:r>
            </a:p>
          </p:txBody>
        </p:sp>
      </p:grpSp>
      <p:sp>
        <p:nvSpPr>
          <p:cNvPr id="13" name="文本框 37">
            <a:extLst>
              <a:ext uri="{FF2B5EF4-FFF2-40B4-BE49-F238E27FC236}">
                <a16:creationId xmlns:a16="http://schemas.microsoft.com/office/drawing/2014/main" xmlns="" id="{F23B6AEA-3D55-4050-B755-8516726166AE}"/>
              </a:ext>
            </a:extLst>
          </p:cNvPr>
          <p:cNvSpPr txBox="1"/>
          <p:nvPr/>
        </p:nvSpPr>
        <p:spPr>
          <a:xfrm>
            <a:off x="810430" y="339503"/>
            <a:ext cx="58858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路由选择</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标准路由选择算法</a:t>
            </a:r>
          </a:p>
        </p:txBody>
      </p:sp>
      <p:pic>
        <p:nvPicPr>
          <p:cNvPr id="14" name="图片 13"/>
          <p:cNvPicPr/>
          <p:nvPr/>
        </p:nvPicPr>
        <p:blipFill>
          <a:blip r:embed="rId2"/>
          <a:stretch>
            <a:fillRect/>
          </a:stretch>
        </p:blipFill>
        <p:spPr>
          <a:xfrm>
            <a:off x="810430" y="3227664"/>
            <a:ext cx="7488832" cy="1404156"/>
          </a:xfrm>
          <a:prstGeom prst="rect">
            <a:avLst/>
          </a:prstGeom>
          <a:ln>
            <a:noFill/>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423728" y="4771699"/>
            <a:ext cx="221086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通过</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台路由器连接的</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个网络</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82463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地址的层次结构</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07604" y="2342477"/>
            <a:ext cx="7308812" cy="2374056"/>
            <a:chOff x="1200150" y="2011315"/>
            <a:chExt cx="9867900" cy="132951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6" y="2048126"/>
              <a:ext cx="9604928" cy="1292707"/>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与互联网的层次结构对应，互联网使用的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地址也采用了层次结构，</a:t>
              </a:r>
              <a:r>
                <a:rPr lang="zh-CN" altLang="en-US" sz="1600" dirty="0" smtClean="0">
                  <a:latin typeface="微软雅黑" panose="020B0503020204020204" pitchFamily="34" charset="-122"/>
                  <a:ea typeface="微软雅黑" panose="020B0503020204020204" pitchFamily="34" charset="-122"/>
                </a:rPr>
                <a:t>如上图所</a:t>
              </a:r>
              <a:r>
                <a:rPr lang="zh-CN" altLang="en-US" sz="1600" dirty="0">
                  <a:latin typeface="微软雅黑" panose="020B0503020204020204" pitchFamily="34" charset="-122"/>
                  <a:ea typeface="微软雅黑" panose="020B0503020204020204" pitchFamily="34" charset="-122"/>
                </a:rPr>
                <a:t>示。</a:t>
              </a:r>
              <a:r>
                <a:rPr lang="en-US" altLang="zh-CN" sz="1600" b="1" dirty="0" smtClean="0">
                  <a:latin typeface="微软雅黑" panose="020B0503020204020204" pitchFamily="34" charset="-122"/>
                  <a:ea typeface="微软雅黑" panose="020B0503020204020204" pitchFamily="34" charset="-122"/>
                </a:rPr>
                <a:t>IP</a:t>
              </a:r>
              <a:r>
                <a:rPr lang="zh-CN" altLang="en-US" sz="1600" b="1" dirty="0">
                  <a:latin typeface="微软雅黑" panose="020B0503020204020204" pitchFamily="34" charset="-122"/>
                  <a:ea typeface="微软雅黑" panose="020B0503020204020204" pitchFamily="34" charset="-122"/>
                </a:rPr>
                <a:t>地址由网络号（</a:t>
              </a:r>
              <a:r>
                <a:rPr lang="en-US" altLang="zh-CN" sz="1600" b="1" dirty="0">
                  <a:latin typeface="微软雅黑" panose="020B0503020204020204" pitchFamily="34" charset="-122"/>
                  <a:ea typeface="微软雅黑" panose="020B0503020204020204" pitchFamily="34" charset="-122"/>
                </a:rPr>
                <a:t>netid</a:t>
              </a:r>
              <a:r>
                <a:rPr lang="zh-CN" altLang="en-US" sz="1600" b="1" dirty="0">
                  <a:latin typeface="微软雅黑" panose="020B0503020204020204" pitchFamily="34" charset="-122"/>
                  <a:ea typeface="微软雅黑" panose="020B0503020204020204" pitchFamily="34" charset="-122"/>
                </a:rPr>
                <a:t>）和主机号（</a:t>
              </a:r>
              <a:r>
                <a:rPr lang="en-US" altLang="zh-CN" sz="1600" b="1" dirty="0">
                  <a:latin typeface="微软雅黑" panose="020B0503020204020204" pitchFamily="34" charset="-122"/>
                  <a:ea typeface="微软雅黑" panose="020B0503020204020204" pitchFamily="34" charset="-122"/>
                </a:rPr>
                <a:t>hostid</a:t>
              </a:r>
              <a:r>
                <a:rPr lang="zh-CN" altLang="en-US" sz="1600" b="1" dirty="0">
                  <a:latin typeface="微软雅黑" panose="020B0503020204020204" pitchFamily="34" charset="-122"/>
                  <a:ea typeface="微软雅黑" panose="020B0503020204020204" pitchFamily="34" charset="-122"/>
                </a:rPr>
                <a:t>）两个层次组成</a:t>
              </a:r>
              <a:r>
                <a:rPr lang="zh-CN" altLang="en-US" sz="1600" dirty="0">
                  <a:latin typeface="微软雅黑" panose="020B0503020204020204" pitchFamily="34" charset="-122"/>
                  <a:ea typeface="微软雅黑" panose="020B0503020204020204" pitchFamily="34" charset="-122"/>
                </a:rPr>
                <a:t>。网络号用来标志互联网中的一个特定网络，而主机号则用来表示该网络中主机的一个特定连接。因此，</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地址的编址方式明显地携带了位置信息。如果给出一个具体的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地址，马上就能知道它位于哪个网络，这给</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互联网络的路由选择带来很大好处。</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69272" y="1854271"/>
            <a:ext cx="140134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地址的层次结构</a:t>
            </a:r>
            <a:endParaRPr lang="zh-CN" altLang="en-US" sz="2800" dirty="0">
              <a:latin typeface="微软雅黑" panose="020B0503020204020204" pitchFamily="34" charset="-122"/>
              <a:ea typeface="微软雅黑" panose="020B0503020204020204" pitchFamily="34" charset="-122"/>
            </a:endParaRPr>
          </a:p>
        </p:txBody>
      </p:sp>
      <p:pic>
        <p:nvPicPr>
          <p:cNvPr id="17" name="图片 16"/>
          <p:cNvPicPr/>
          <p:nvPr/>
        </p:nvPicPr>
        <p:blipFill>
          <a:blip r:embed="rId2"/>
          <a:stretch>
            <a:fillRect/>
          </a:stretch>
        </p:blipFill>
        <p:spPr>
          <a:xfrm>
            <a:off x="2375756" y="878608"/>
            <a:ext cx="3788378" cy="764456"/>
          </a:xfrm>
          <a:prstGeom prst="rect">
            <a:avLst/>
          </a:prstGeom>
        </p:spPr>
      </p:pic>
    </p:spTree>
    <p:extLst>
      <p:ext uri="{BB962C8B-B14F-4D97-AF65-F5344CB8AC3E}">
        <p14:creationId xmlns:p14="http://schemas.microsoft.com/office/powerpoint/2010/main" val="4049320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路由选择</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标准路由选择算法的</a:t>
            </a:r>
            <a:r>
              <a:rPr lang="zh-CN" altLang="en-US" sz="1600" dirty="0" smtClean="0">
                <a:solidFill>
                  <a:schemeClr val="accent1"/>
                </a:solidFill>
                <a:ea typeface="微软雅黑" panose="020B0503020204020204" pitchFamily="34" charset="-122"/>
              </a:rPr>
              <a:t>扩充（子网选路）</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71500" y="548606"/>
            <a:ext cx="8873748" cy="3819806"/>
            <a:chOff x="861384" y="1803485"/>
            <a:chExt cx="11475313" cy="1593139"/>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1097291" cy="1548774"/>
              <a:chOff x="861384" y="1847850"/>
              <a:chExt cx="11097291"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1097291"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947" y="1803485"/>
              <a:ext cx="11310750" cy="1505245"/>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我们知道，很多的网络并没有采用标准的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编址，而是采用了对标准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地址做进一步层次划分的子网编址。显然，引入子网编址以后，必须对标准路由选择算法进行修改和扩充，以满足子网选路的需要。</a:t>
              </a:r>
            </a:p>
            <a:p>
              <a:pPr>
                <a:lnSpc>
                  <a:spcPct val="150000"/>
                </a:lnSpc>
              </a:pPr>
              <a:r>
                <a:rPr lang="zh-CN" altLang="en-US" sz="1400" dirty="0">
                  <a:latin typeface="微软雅黑" panose="020B0503020204020204" pitchFamily="34" charset="-122"/>
                  <a:ea typeface="微软雅黑" panose="020B0503020204020204" pitchFamily="34" charset="-122"/>
                </a:rPr>
                <a:t>首先要修改和扩充的是路由表表目。标准的路由表包含很多（</a:t>
              </a:r>
              <a:r>
                <a:rPr lang="en-US" altLang="zh-CN" sz="1400" dirty="0">
                  <a:latin typeface="微软雅黑" panose="020B0503020204020204" pitchFamily="34" charset="-122"/>
                  <a:ea typeface="微软雅黑" panose="020B0503020204020204" pitchFamily="34" charset="-122"/>
                </a:rPr>
                <a:t>N</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）对序偶，由于不携带子网信息，因此不可能用于子网选路。</a:t>
              </a:r>
            </a:p>
            <a:p>
              <a:pPr>
                <a:lnSpc>
                  <a:spcPct val="150000"/>
                </a:lnSpc>
              </a:pPr>
              <a:r>
                <a:rPr lang="zh-CN" altLang="en-US" sz="1400" dirty="0">
                  <a:latin typeface="微软雅黑" panose="020B0503020204020204" pitchFamily="34" charset="-122"/>
                  <a:ea typeface="微软雅黑" panose="020B0503020204020204" pitchFamily="34" charset="-122"/>
                </a:rPr>
                <a:t>标准路由选择算法从</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地址前几位可以判断出地址类别，从而获得哪一部分对应于网络号，哪一部分对应于主机号。而在子网编址方式下，仅凭地址类别来判断网络号和主机号是不可能的，因此必须在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路由表中加入子网掩码，以判断</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地址中哪些位代表网络号，哪些位代表主机号。扩充子网掩码后的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路由表可以表示为（</a:t>
              </a:r>
              <a:r>
                <a:rPr lang="en-US" altLang="zh-CN" sz="1400" dirty="0">
                  <a:latin typeface="微软雅黑" panose="020B0503020204020204" pitchFamily="34" charset="-122"/>
                  <a:ea typeface="微软雅黑" panose="020B0503020204020204" pitchFamily="34" charset="-122"/>
                </a:rPr>
                <a:t>M</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N</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）三元组。其中，</a:t>
              </a:r>
              <a:r>
                <a:rPr lang="en-US" altLang="zh-CN" sz="1400" dirty="0">
                  <a:latin typeface="微软雅黑" panose="020B0503020204020204" pitchFamily="34" charset="-122"/>
                  <a:ea typeface="微软雅黑" panose="020B0503020204020204" pitchFamily="34" charset="-122"/>
                </a:rPr>
                <a:t>M</a:t>
              </a:r>
              <a:r>
                <a:rPr lang="zh-CN" altLang="en-US" sz="1400" dirty="0">
                  <a:latin typeface="微软雅黑" panose="020B0503020204020204" pitchFamily="34" charset="-122"/>
                  <a:ea typeface="微软雅黑" panose="020B0503020204020204" pitchFamily="34" charset="-122"/>
                </a:rPr>
                <a:t>表示子网掩码，</a:t>
              </a:r>
              <a:r>
                <a:rPr lang="en-US" altLang="zh-CN" sz="1400" dirty="0">
                  <a:latin typeface="微软雅黑" panose="020B0503020204020204" pitchFamily="34" charset="-122"/>
                  <a:ea typeface="微软雅黑" panose="020B0503020204020204" pitchFamily="34" charset="-122"/>
                </a:rPr>
                <a:t>N</a:t>
              </a:r>
              <a:r>
                <a:rPr lang="zh-CN" altLang="en-US" sz="1400" dirty="0">
                  <a:latin typeface="微软雅黑" panose="020B0503020204020204" pitchFamily="34" charset="-122"/>
                  <a:ea typeface="微软雅黑" panose="020B0503020204020204" pitchFamily="34" charset="-122"/>
                </a:rPr>
                <a:t>表示目的网络地址，</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表示到网络</a:t>
              </a:r>
              <a:r>
                <a:rPr lang="en-US" altLang="zh-CN" sz="1400" dirty="0">
                  <a:latin typeface="微软雅黑" panose="020B0503020204020204" pitchFamily="34" charset="-122"/>
                  <a:ea typeface="微软雅黑" panose="020B0503020204020204" pitchFamily="34" charset="-122"/>
                </a:rPr>
                <a:t>N</a:t>
              </a:r>
              <a:r>
                <a:rPr lang="zh-CN" altLang="en-US" sz="1400" dirty="0">
                  <a:latin typeface="微软雅黑" panose="020B0503020204020204" pitchFamily="34" charset="-122"/>
                  <a:ea typeface="微软雅黑" panose="020B0503020204020204" pitchFamily="34" charset="-122"/>
                </a:rPr>
                <a:t>路径上的“下一个”路由器的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p>
            <a:p>
              <a:pPr>
                <a:lnSpc>
                  <a:spcPct val="150000"/>
                </a:lnSpc>
              </a:pPr>
              <a:r>
                <a:rPr lang="zh-CN" altLang="en-US" sz="1400" dirty="0">
                  <a:latin typeface="微软雅黑" panose="020B0503020204020204" pitchFamily="34" charset="-122"/>
                  <a:ea typeface="微软雅黑" panose="020B0503020204020204" pitchFamily="34" charset="-122"/>
                </a:rPr>
                <a:t>当进行路由选择时，将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数据报中的目的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地址取出，与路由表表目中的“子网络码”进行逐位“与”运算，运算的结果再与表目中“目的网络地址”比较，如果相同，说明路中选择成功，</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数据报沿“下一站地址”传送出去。</a:t>
              </a:r>
            </a:p>
          </p:txBody>
        </p:sp>
      </p:grpSp>
    </p:spTree>
    <p:extLst>
      <p:ext uri="{BB962C8B-B14F-4D97-AF65-F5344CB8AC3E}">
        <p14:creationId xmlns:p14="http://schemas.microsoft.com/office/powerpoint/2010/main" val="9947884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811342"/>
            <a:ext cx="8676964" cy="2050403"/>
            <a:chOff x="1200150" y="1847849"/>
            <a:chExt cx="9867900" cy="2847138"/>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2699934"/>
              <a:chOff x="1200150" y="1847849"/>
              <a:chExt cx="9867900" cy="2699934"/>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264695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365796" y="444181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00150" y="1874340"/>
              <a:ext cx="9604930" cy="2820647"/>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下图显示</a:t>
              </a:r>
              <a:r>
                <a:rPr lang="zh-CN" altLang="en-US" sz="1200" dirty="0">
                  <a:latin typeface="微软雅黑" panose="020B0503020204020204" pitchFamily="34" charset="-122"/>
                  <a:ea typeface="微软雅黑" panose="020B0503020204020204" pitchFamily="34" charset="-122"/>
                </a:rPr>
                <a:t>了通过</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台路由器互联</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个子网的简单例子</a:t>
              </a:r>
              <a:r>
                <a:rPr lang="zh-CN" altLang="en-US" sz="1200" dirty="0" smtClean="0">
                  <a:latin typeface="微软雅黑" panose="020B0503020204020204" pitchFamily="34" charset="-122"/>
                  <a:ea typeface="微软雅黑" panose="020B0503020204020204" pitchFamily="34" charset="-122"/>
                </a:rPr>
                <a:t>，下表给</a:t>
              </a:r>
              <a:r>
                <a:rPr lang="zh-CN" altLang="en-US" sz="1200" dirty="0">
                  <a:latin typeface="微软雅黑" panose="020B0503020204020204" pitchFamily="34" charset="-122"/>
                  <a:ea typeface="微软雅黑" panose="020B0503020204020204" pitchFamily="34" charset="-122"/>
                </a:rPr>
                <a:t>出了路由器</a:t>
              </a:r>
              <a:r>
                <a:rPr lang="en-US" altLang="zh-CN" sz="1200" dirty="0">
                  <a:latin typeface="微软雅黑" panose="020B0503020204020204" pitchFamily="34" charset="-122"/>
                  <a:ea typeface="微软雅黑" panose="020B0503020204020204" pitchFamily="34" charset="-122"/>
                </a:rPr>
                <a:t>R2</a:t>
              </a:r>
              <a:r>
                <a:rPr lang="zh-CN" altLang="en-US" sz="1200" dirty="0">
                  <a:latin typeface="微软雅黑" panose="020B0503020204020204" pitchFamily="34" charset="-122"/>
                  <a:ea typeface="微软雅黑" panose="020B0503020204020204" pitchFamily="34" charset="-122"/>
                </a:rPr>
                <a:t>的路由表。如果路由器</a:t>
              </a:r>
              <a:r>
                <a:rPr lang="en-US" altLang="zh-CN" sz="1200" dirty="0">
                  <a:latin typeface="微软雅黑" panose="020B0503020204020204" pitchFamily="34" charset="-122"/>
                  <a:ea typeface="微软雅黑" panose="020B0503020204020204" pitchFamily="34" charset="-122"/>
                </a:rPr>
                <a:t>R2</a:t>
              </a:r>
              <a:r>
                <a:rPr lang="zh-CN" altLang="en-US" sz="1200" dirty="0">
                  <a:latin typeface="微软雅黑" panose="020B0503020204020204" pitchFamily="34" charset="-122"/>
                  <a:ea typeface="微软雅黑" panose="020B0503020204020204" pitchFamily="34" charset="-122"/>
                </a:rPr>
                <a:t>收到一个目的地址为</a:t>
              </a:r>
              <a:r>
                <a:rPr lang="en-US" altLang="zh-CN" sz="1200" dirty="0">
                  <a:latin typeface="微软雅黑" panose="020B0503020204020204" pitchFamily="34" charset="-122"/>
                  <a:ea typeface="微软雅黑" panose="020B0503020204020204" pitchFamily="34" charset="-122"/>
                </a:rPr>
                <a:t>172.16.4.16</a:t>
              </a:r>
              <a:r>
                <a:rPr lang="zh-CN" altLang="en-US" sz="1200" dirty="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数据报，那么它在进行路由选择时首先将该</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地址与路由表第一个表项的子网掩码</a:t>
              </a:r>
              <a:r>
                <a:rPr lang="en-US" altLang="zh-CN" sz="1200" dirty="0">
                  <a:latin typeface="微软雅黑" panose="020B0503020204020204" pitchFamily="34" charset="-122"/>
                  <a:ea typeface="微软雅黑" panose="020B0503020204020204" pitchFamily="34" charset="-122"/>
                </a:rPr>
                <a:t>255.255.255.0</a:t>
              </a:r>
              <a:r>
                <a:rPr lang="zh-CN" altLang="en-US" sz="1200" dirty="0">
                  <a:latin typeface="微软雅黑" panose="020B0503020204020204" pitchFamily="34" charset="-122"/>
                  <a:ea typeface="微软雅黑" panose="020B0503020204020204" pitchFamily="34" charset="-122"/>
                </a:rPr>
                <a:t>进行“与”操作，由于得到的操作结果</a:t>
              </a:r>
              <a:r>
                <a:rPr lang="en-US" altLang="zh-CN" sz="1200" dirty="0">
                  <a:latin typeface="微软雅黑" panose="020B0503020204020204" pitchFamily="34" charset="-122"/>
                  <a:ea typeface="微软雅黑" panose="020B0503020204020204" pitchFamily="34" charset="-122"/>
                </a:rPr>
                <a:t>172.16.4.0</a:t>
              </a:r>
              <a:r>
                <a:rPr lang="zh-CN" altLang="en-US" sz="1200" dirty="0">
                  <a:latin typeface="微软雅黑" panose="020B0503020204020204" pitchFamily="34" charset="-122"/>
                  <a:ea typeface="微软雅黑" panose="020B0503020204020204" pitchFamily="34" charset="-122"/>
                </a:rPr>
                <a:t>与本表项目的网络地址</a:t>
              </a:r>
              <a:r>
                <a:rPr lang="en-US" altLang="zh-CN" sz="1200" dirty="0">
                  <a:latin typeface="微软雅黑" panose="020B0503020204020204" pitchFamily="34" charset="-122"/>
                  <a:ea typeface="微软雅黑" panose="020B0503020204020204" pitchFamily="34" charset="-122"/>
                </a:rPr>
                <a:t>172.16.1.0</a:t>
              </a:r>
              <a:r>
                <a:rPr lang="zh-CN" altLang="en-US" sz="1200" dirty="0">
                  <a:latin typeface="微软雅黑" panose="020B0503020204020204" pitchFamily="34" charset="-122"/>
                  <a:ea typeface="微软雅黑" panose="020B0503020204020204" pitchFamily="34" charset="-122"/>
                </a:rPr>
                <a:t>不相同，说明路由选择不成功，需要对路由表的下一个表项进行相同的操作。当对路由表的最后一个表项操作时，</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a:t>
              </a:r>
              <a:r>
                <a:rPr lang="en-US" altLang="zh-CN" sz="1200" dirty="0">
                  <a:latin typeface="微软雅黑" panose="020B0503020204020204" pitchFamily="34" charset="-122"/>
                  <a:ea typeface="微软雅黑" panose="020B0503020204020204" pitchFamily="34" charset="-122"/>
                </a:rPr>
                <a:t>172.16.4.16</a:t>
              </a:r>
              <a:r>
                <a:rPr lang="zh-CN" altLang="en-US" sz="1200" dirty="0">
                  <a:latin typeface="微软雅黑" panose="020B0503020204020204" pitchFamily="34" charset="-122"/>
                  <a:ea typeface="微软雅黑" panose="020B0503020204020204" pitchFamily="34" charset="-122"/>
                </a:rPr>
                <a:t>与子网掩码</a:t>
              </a:r>
              <a:r>
                <a:rPr lang="en-US" altLang="zh-CN" sz="1200" dirty="0">
                  <a:latin typeface="微软雅黑" panose="020B0503020204020204" pitchFamily="34" charset="-122"/>
                  <a:ea typeface="微软雅黑" panose="020B0503020204020204" pitchFamily="34" charset="-122"/>
                </a:rPr>
                <a:t>255.255.255.0“</a:t>
              </a:r>
              <a:r>
                <a:rPr lang="zh-CN" altLang="en-US" sz="1200" dirty="0">
                  <a:latin typeface="微软雅黑" panose="020B0503020204020204" pitchFamily="34" charset="-122"/>
                  <a:ea typeface="微软雅黑" panose="020B0503020204020204" pitchFamily="34" charset="-122"/>
                </a:rPr>
                <a:t>与”操作的结果</a:t>
              </a:r>
              <a:r>
                <a:rPr lang="en-US" altLang="zh-CN" sz="1200" dirty="0">
                  <a:latin typeface="微软雅黑" panose="020B0503020204020204" pitchFamily="34" charset="-122"/>
                  <a:ea typeface="微软雅黑" panose="020B0503020204020204" pitchFamily="34" charset="-122"/>
                </a:rPr>
                <a:t>172.16.4.0</a:t>
              </a:r>
              <a:r>
                <a:rPr lang="zh-CN" altLang="en-US" sz="1200" dirty="0">
                  <a:latin typeface="微软雅黑" panose="020B0503020204020204" pitchFamily="34" charset="-122"/>
                  <a:ea typeface="微软雅黑" panose="020B0503020204020204" pitchFamily="34" charset="-122"/>
                </a:rPr>
                <a:t>同它的网络址</a:t>
              </a:r>
              <a:r>
                <a:rPr lang="en-US" altLang="zh-CN" sz="1200" dirty="0">
                  <a:latin typeface="微软雅黑" panose="020B0503020204020204" pitchFamily="34" charset="-122"/>
                  <a:ea typeface="微软雅黑" panose="020B0503020204020204" pitchFamily="34" charset="-122"/>
                </a:rPr>
                <a:t>172.16.4.0</a:t>
              </a:r>
              <a:r>
                <a:rPr lang="zh-CN" altLang="en-US" sz="1200" dirty="0">
                  <a:latin typeface="微软雅黑" panose="020B0503020204020204" pitchFamily="34" charset="-122"/>
                  <a:ea typeface="微软雅黑" panose="020B0503020204020204" pitchFamily="34" charset="-122"/>
                </a:rPr>
                <a:t>一致，说明选路成功，于是，路由器</a:t>
              </a:r>
              <a:r>
                <a:rPr lang="en-US" altLang="zh-CN" sz="1200" dirty="0">
                  <a:latin typeface="微软雅黑" panose="020B0503020204020204" pitchFamily="34" charset="-122"/>
                  <a:ea typeface="微软雅黑" panose="020B0503020204020204" pitchFamily="34" charset="-122"/>
                </a:rPr>
                <a:t>R2</a:t>
              </a:r>
              <a:r>
                <a:rPr lang="zh-CN" altLang="en-US" sz="1200" dirty="0">
                  <a:latin typeface="微软雅黑" panose="020B0503020204020204" pitchFamily="34" charset="-122"/>
                  <a:ea typeface="微软雅黑" panose="020B0503020204020204" pitchFamily="34" charset="-122"/>
                </a:rPr>
                <a:t>将报文转发给该表项指定的下一路由器</a:t>
              </a:r>
              <a:r>
                <a:rPr lang="en-US" altLang="zh-CN" sz="1200" dirty="0">
                  <a:latin typeface="微软雅黑" panose="020B0503020204020204" pitchFamily="34" charset="-122"/>
                  <a:ea typeface="微软雅黑" panose="020B0503020204020204" pitchFamily="34" charset="-122"/>
                </a:rPr>
                <a:t>172.16.3.253</a:t>
              </a:r>
              <a:r>
                <a:rPr lang="zh-CN" altLang="en-US" sz="1200" dirty="0">
                  <a:latin typeface="微软雅黑" panose="020B0503020204020204" pitchFamily="34" charset="-122"/>
                  <a:ea typeface="微软雅黑" panose="020B0503020204020204" pitchFamily="34" charset="-122"/>
                </a:rPr>
                <a:t>（即路由器</a:t>
              </a:r>
              <a:r>
                <a:rPr lang="en-US" altLang="zh-CN" sz="1200" dirty="0">
                  <a:latin typeface="微软雅黑" panose="020B0503020204020204" pitchFamily="34" charset="-122"/>
                  <a:ea typeface="微软雅黑" panose="020B0503020204020204" pitchFamily="34" charset="-122"/>
                </a:rPr>
                <a:t>R3</a:t>
              </a:r>
              <a:r>
                <a:rPr lang="zh-CN" altLang="en-US" sz="1200" dirty="0">
                  <a:latin typeface="微软雅黑" panose="020B0503020204020204" pitchFamily="34" charset="-122"/>
                  <a:ea typeface="微软雅黑" panose="020B0503020204020204" pitchFamily="34" charset="-122"/>
                </a:rPr>
                <a:t>）。</a:t>
              </a:r>
            </a:p>
            <a:p>
              <a:pPr>
                <a:lnSpc>
                  <a:spcPct val="150000"/>
                </a:lnSpc>
              </a:pPr>
              <a:r>
                <a:rPr lang="zh-CN" altLang="en-US" sz="1200" dirty="0">
                  <a:latin typeface="微软雅黑" panose="020B0503020204020204" pitchFamily="34" charset="-122"/>
                  <a:ea typeface="微软雅黑" panose="020B0503020204020204" pitchFamily="34" charset="-122"/>
                </a:rPr>
                <a:t>当然，路由器</a:t>
              </a:r>
              <a:r>
                <a:rPr lang="en-US" altLang="zh-CN" sz="1200" dirty="0">
                  <a:latin typeface="微软雅黑" panose="020B0503020204020204" pitchFamily="34" charset="-122"/>
                  <a:ea typeface="微软雅黑" panose="020B0503020204020204" pitchFamily="34" charset="-122"/>
                </a:rPr>
                <a:t>R3</a:t>
              </a:r>
              <a:r>
                <a:rPr lang="zh-CN" altLang="en-US" sz="1200" dirty="0">
                  <a:latin typeface="微软雅黑" panose="020B0503020204020204" pitchFamily="34" charset="-122"/>
                  <a:ea typeface="微软雅黑" panose="020B0503020204020204" pitchFamily="34" charset="-122"/>
                </a:rPr>
                <a:t>接收到该</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数据报后也需要按照自己的路由表，决定数据报的去向。</a:t>
              </a:r>
            </a:p>
          </p:txBody>
        </p:sp>
      </p:grpSp>
      <p:sp>
        <p:nvSpPr>
          <p:cNvPr id="13" name="文本框 37">
            <a:extLst>
              <a:ext uri="{FF2B5EF4-FFF2-40B4-BE49-F238E27FC236}">
                <a16:creationId xmlns:a16="http://schemas.microsoft.com/office/drawing/2014/main" xmlns="" id="{F23B6AEA-3D55-4050-B755-8516726166AE}"/>
              </a:ext>
            </a:extLst>
          </p:cNvPr>
          <p:cNvSpPr txBox="1"/>
          <p:nvPr/>
        </p:nvSpPr>
        <p:spPr>
          <a:xfrm>
            <a:off x="827584" y="344823"/>
            <a:ext cx="58858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路由选择</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标准路由选择算法的扩充（子网选路）</a:t>
            </a:r>
          </a:p>
        </p:txBody>
      </p:sp>
      <p:pic>
        <p:nvPicPr>
          <p:cNvPr id="12" name="图片 11"/>
          <p:cNvPicPr/>
          <p:nvPr/>
        </p:nvPicPr>
        <p:blipFill>
          <a:blip r:embed="rId2"/>
          <a:stretch>
            <a:fillRect/>
          </a:stretch>
        </p:blipFill>
        <p:spPr>
          <a:xfrm>
            <a:off x="1511660" y="2894509"/>
            <a:ext cx="5832649" cy="998099"/>
          </a:xfrm>
          <a:prstGeom prst="rect">
            <a:avLst/>
          </a:prstGeom>
          <a:ln>
            <a:noFill/>
          </a:ln>
        </p:spPr>
      </p:pic>
      <p:pic>
        <p:nvPicPr>
          <p:cNvPr id="5" name="图片 4"/>
          <p:cNvPicPr>
            <a:picLocks noChangeAspect="1"/>
          </p:cNvPicPr>
          <p:nvPr/>
        </p:nvPicPr>
        <p:blipFill>
          <a:blip r:embed="rId3"/>
          <a:stretch>
            <a:fillRect/>
          </a:stretch>
        </p:blipFill>
        <p:spPr>
          <a:xfrm>
            <a:off x="1947493" y="3993685"/>
            <a:ext cx="5126533" cy="1048218"/>
          </a:xfrm>
          <a:prstGeom prst="rect">
            <a:avLst/>
          </a:prstGeom>
        </p:spPr>
      </p:pic>
    </p:spTree>
    <p:extLst>
      <p:ext uri="{BB962C8B-B14F-4D97-AF65-F5344CB8AC3E}">
        <p14:creationId xmlns:p14="http://schemas.microsoft.com/office/powerpoint/2010/main" val="11851630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路由选择</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路由表中的特殊路由</a:t>
            </a: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7504" y="654978"/>
            <a:ext cx="8873748" cy="3320928"/>
            <a:chOff x="861384" y="1803485"/>
            <a:chExt cx="11475313" cy="1593139"/>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1097291" cy="1548774"/>
              <a:chOff x="861384" y="1847850"/>
              <a:chExt cx="11097291"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1097291"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947" y="1803485"/>
              <a:ext cx="11310750" cy="1583937"/>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）路由表中的特殊路由</a:t>
              </a:r>
            </a:p>
            <a:p>
              <a:pPr>
                <a:lnSpc>
                  <a:spcPct val="150000"/>
                </a:lnSpc>
              </a:pPr>
              <a:r>
                <a:rPr lang="zh-CN" altLang="en-US" sz="1400" dirty="0">
                  <a:latin typeface="微软雅黑" panose="020B0503020204020204" pitchFamily="34" charset="-122"/>
                  <a:ea typeface="微软雅黑" panose="020B0503020204020204" pitchFamily="34" charset="-122"/>
                </a:rPr>
                <a:t>用网络地址作为路由表的目的地址可以极大地缩小路由表的规模，既可以节省空间又可以提高处理速度。但是，路由表也可以包含两种特殊的路由表目，一种是默认路由，另一种是特定主机路由。</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）默认路由。</a:t>
              </a:r>
            </a:p>
            <a:p>
              <a:pPr>
                <a:lnSpc>
                  <a:spcPct val="150000"/>
                </a:lnSpc>
              </a:pPr>
              <a:r>
                <a:rPr lang="zh-CN" altLang="en-US" sz="1400" dirty="0">
                  <a:latin typeface="微软雅黑" panose="020B0503020204020204" pitchFamily="34" charset="-122"/>
                  <a:ea typeface="微软雅黑" panose="020B0503020204020204" pitchFamily="34" charset="-122"/>
                </a:rPr>
                <a:t>为了进一步隐藏互联网细节，缩小路由表的长度，经常用到一种称为“默认路由”技术。在路由选择过程中，如果路由表没有明确指明一条到达目的网络的路由信息，就可以把数据报转发到默认路由指定的路由器</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在下图中</a:t>
              </a:r>
              <a:r>
                <a:rPr lang="zh-CN" altLang="en-US" sz="1400" dirty="0">
                  <a:latin typeface="微软雅黑" panose="020B0503020204020204" pitchFamily="34" charset="-122"/>
                  <a:ea typeface="微软雅黑" panose="020B0503020204020204" pitchFamily="34" charset="-122"/>
                </a:rPr>
                <a:t>，如果路由器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建立一个指向路由器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的默认路由，就不必建立到达子网</a:t>
              </a:r>
              <a:r>
                <a:rPr lang="en-US" altLang="zh-CN" sz="1400" dirty="0">
                  <a:latin typeface="微软雅黑" panose="020B0503020204020204" pitchFamily="34" charset="-122"/>
                  <a:ea typeface="微软雅黑" panose="020B0503020204020204" pitchFamily="34" charset="-122"/>
                </a:rPr>
                <a:t>172.16.3.0</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172.16.4.0</a:t>
              </a:r>
              <a:r>
                <a:rPr lang="zh-CN" altLang="en-US" sz="1400" dirty="0">
                  <a:latin typeface="微软雅黑" panose="020B0503020204020204" pitchFamily="34" charset="-122"/>
                  <a:ea typeface="微软雅黑" panose="020B0503020204020204" pitchFamily="34" charset="-122"/>
                </a:rPr>
                <a:t>的路由了。只要收到的数据报的目的</a:t>
              </a:r>
              <a:r>
                <a:rPr lang="en-US" altLang="zh-CN" sz="1400" dirty="0">
                  <a:latin typeface="微软雅黑" panose="020B0503020204020204" pitchFamily="34" charset="-122"/>
                  <a:ea typeface="微软雅黑" panose="020B0503020204020204" pitchFamily="34" charset="-122"/>
                </a:rPr>
                <a:t>IP </a:t>
              </a:r>
              <a:r>
                <a:rPr lang="zh-CN" altLang="en-US" sz="1400" dirty="0">
                  <a:latin typeface="微软雅黑" panose="020B0503020204020204" pitchFamily="34" charset="-122"/>
                  <a:ea typeface="微软雅黑" panose="020B0503020204020204" pitchFamily="34" charset="-122"/>
                </a:rPr>
                <a:t>地址不属于与</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直接相连的</a:t>
              </a:r>
              <a:r>
                <a:rPr lang="en-US" altLang="zh-CN" sz="1400" dirty="0">
                  <a:latin typeface="微软雅黑" panose="020B0503020204020204" pitchFamily="34" charset="-122"/>
                  <a:ea typeface="微软雅黑" panose="020B0503020204020204" pitchFamily="34" charset="-122"/>
                </a:rPr>
                <a:t>172.16.1.0</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172.16.2.0</a:t>
              </a:r>
              <a:r>
                <a:rPr lang="zh-CN" altLang="en-US" sz="1400" dirty="0">
                  <a:latin typeface="微软雅黑" panose="020B0503020204020204" pitchFamily="34" charset="-122"/>
                  <a:ea typeface="微软雅黑" panose="020B0503020204020204" pitchFamily="34" charset="-122"/>
                </a:rPr>
                <a:t>子网，路由器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就按照默认路由将他们转发至路由器</a:t>
              </a:r>
              <a:r>
                <a:rPr lang="en-US" altLang="zh-CN" sz="1400" dirty="0">
                  <a:latin typeface="微软雅黑" panose="020B0503020204020204" pitchFamily="34" charset="-122"/>
                  <a:ea typeface="微软雅黑" panose="020B0503020204020204" pitchFamily="34" charset="-122"/>
                </a:rPr>
                <a:t>R2</a:t>
              </a:r>
              <a:r>
                <a:rPr lang="zh-CN" altLang="en-US" sz="1400" dirty="0" smtClean="0">
                  <a:latin typeface="微软雅黑" panose="020B0503020204020204" pitchFamily="34" charset="-122"/>
                  <a:ea typeface="微软雅黑" panose="020B0503020204020204" pitchFamily="34" charset="-122"/>
                </a:rPr>
                <a:t>。默认</a:t>
              </a:r>
              <a:r>
                <a:rPr lang="zh-CN" altLang="en-US" sz="1400" dirty="0">
                  <a:latin typeface="微软雅黑" panose="020B0503020204020204" pitchFamily="34" charset="-122"/>
                  <a:ea typeface="微软雅黑" panose="020B0503020204020204" pitchFamily="34" charset="-122"/>
                </a:rPr>
                <a:t>路由的目的网络为</a:t>
              </a:r>
              <a:r>
                <a:rPr lang="en-US" altLang="zh-CN" sz="1400" dirty="0">
                  <a:latin typeface="微软雅黑" panose="020B0503020204020204" pitchFamily="34" charset="-122"/>
                  <a:ea typeface="微软雅黑" panose="020B0503020204020204" pitchFamily="34" charset="-122"/>
                </a:rPr>
                <a:t>0.0.0.0</a:t>
              </a:r>
              <a:r>
                <a:rPr lang="zh-CN" altLang="en-US" sz="1400" dirty="0">
                  <a:latin typeface="微软雅黑" panose="020B0503020204020204" pitchFamily="34" charset="-122"/>
                  <a:ea typeface="微软雅黑" panose="020B0503020204020204" pitchFamily="34" charset="-122"/>
                </a:rPr>
                <a:t>，目的网络的子网掩码为</a:t>
              </a:r>
              <a:r>
                <a:rPr lang="en-US" altLang="zh-CN" sz="1400" dirty="0">
                  <a:latin typeface="微软雅黑" panose="020B0503020204020204" pitchFamily="34" charset="-122"/>
                  <a:ea typeface="微软雅黑" panose="020B0503020204020204" pitchFamily="34" charset="-122"/>
                </a:rPr>
                <a:t>0.0.0.0</a:t>
              </a:r>
              <a:r>
                <a:rPr lang="zh-CN" altLang="en-US" sz="1400" dirty="0">
                  <a:latin typeface="微软雅黑" panose="020B0503020204020204" pitchFamily="34" charset="-122"/>
                  <a:ea typeface="微软雅黑" panose="020B0503020204020204" pitchFamily="34" charset="-122"/>
                </a:rPr>
                <a:t>。</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grpSp>
      <p:pic>
        <p:nvPicPr>
          <p:cNvPr id="10" name="图片 9"/>
          <p:cNvPicPr/>
          <p:nvPr/>
        </p:nvPicPr>
        <p:blipFill>
          <a:blip r:embed="rId2">
            <a:clrChange>
              <a:clrFrom>
                <a:srgbClr val="FFFFFF"/>
              </a:clrFrom>
              <a:clrTo>
                <a:srgbClr val="FFFFFF">
                  <a:alpha val="0"/>
                </a:srgbClr>
              </a:clrTo>
            </a:clrChange>
          </a:blip>
          <a:stretch>
            <a:fillRect/>
          </a:stretch>
        </p:blipFill>
        <p:spPr>
          <a:xfrm>
            <a:off x="1422911" y="3687430"/>
            <a:ext cx="5950612" cy="1169538"/>
          </a:xfrm>
          <a:prstGeom prst="rect">
            <a:avLst/>
          </a:prstGeom>
          <a:ln>
            <a:noFill/>
          </a:ln>
        </p:spPr>
      </p:pic>
      <p:sp>
        <p:nvSpPr>
          <p:cNvPr id="16"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490360" y="4856968"/>
            <a:ext cx="190308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smtClean="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台路由器连接的</a:t>
            </a:r>
            <a:r>
              <a:rPr lang="en-US" altLang="zh-CN" sz="1200" dirty="0">
                <a:latin typeface="微软雅黑" panose="020B0503020204020204" pitchFamily="34" charset="-122"/>
                <a:ea typeface="微软雅黑" panose="020B0503020204020204" pitchFamily="34" charset="-122"/>
              </a:rPr>
              <a:t>4</a:t>
            </a:r>
            <a:r>
              <a:rPr lang="zh-CN" altLang="en-US" sz="1200" dirty="0" smtClean="0">
                <a:latin typeface="微软雅黑" panose="020B0503020204020204" pitchFamily="34" charset="-122"/>
                <a:ea typeface="微软雅黑" panose="020B0503020204020204" pitchFamily="34" charset="-122"/>
              </a:rPr>
              <a:t>个子网</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13930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路由选择</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路由表中的特殊路由</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611560" y="1023578"/>
            <a:ext cx="7668852" cy="2736304"/>
            <a:chOff x="861384" y="1803485"/>
            <a:chExt cx="11475313" cy="1593139"/>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1097291" cy="1548774"/>
              <a:chOff x="861384" y="1847850"/>
              <a:chExt cx="11097291"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1097291"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947" y="1803485"/>
              <a:ext cx="11310750" cy="137083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）特定主机路由。</a:t>
              </a:r>
            </a:p>
            <a:p>
              <a:pPr>
                <a:lnSpc>
                  <a:spcPct val="150000"/>
                </a:lnSpc>
              </a:pPr>
              <a:r>
                <a:rPr lang="zh-CN" altLang="en-US" sz="1400" dirty="0">
                  <a:latin typeface="微软雅黑" panose="020B0503020204020204" pitchFamily="34" charset="-122"/>
                  <a:ea typeface="微软雅黑" panose="020B0503020204020204" pitchFamily="34" charset="-122"/>
                </a:rPr>
                <a:t>我们知道，路由表的主要表项（包括默认路由）都是基于网络地址的。但是，</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协议也允许为一特定的主机建立路由表表项。对单个主机（而不是网络）指定一条特别的路径就是所谓的特定主机路由。</a:t>
              </a:r>
            </a:p>
            <a:p>
              <a:pPr>
                <a:lnSpc>
                  <a:spcPct val="150000"/>
                </a:lnSpc>
              </a:pPr>
              <a:r>
                <a:rPr lang="zh-CN" altLang="en-US" sz="1400" dirty="0">
                  <a:latin typeface="微软雅黑" panose="020B0503020204020204" pitchFamily="34" charset="-122"/>
                  <a:ea typeface="微软雅黑" panose="020B0503020204020204" pitchFamily="34" charset="-122"/>
                </a:rPr>
                <a:t>特定主机路由方式可以赋予本地网络管理人员更大的网络控制权，可用于安全性、网络连通性调试及路由表正确性判断等目的。</a:t>
              </a:r>
            </a:p>
            <a:p>
              <a:pPr>
                <a:lnSpc>
                  <a:spcPct val="150000"/>
                </a:lnSpc>
              </a:pPr>
              <a:r>
                <a:rPr lang="zh-CN" altLang="en-US" sz="1400" dirty="0">
                  <a:latin typeface="微软雅黑" panose="020B0503020204020204" pitchFamily="34" charset="-122"/>
                  <a:ea typeface="微软雅黑" panose="020B0503020204020204" pitchFamily="34" charset="-122"/>
                </a:rPr>
                <a:t>特定主机路由的目的网络为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地址，子网掩码为</a:t>
              </a:r>
              <a:r>
                <a:rPr lang="en-US" altLang="zh-CN" sz="1400" dirty="0">
                  <a:latin typeface="微软雅黑" panose="020B0503020204020204" pitchFamily="34" charset="-122"/>
                  <a:ea typeface="微软雅黑" panose="020B0503020204020204" pitchFamily="34" charset="-122"/>
                </a:rPr>
                <a:t>255.255.255.255</a:t>
              </a:r>
              <a:r>
                <a:rPr lang="zh-CN" altLang="en-US" sz="1400"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37575473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3335466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1115616" y="802758"/>
            <a:ext cx="6792230" cy="2201040"/>
            <a:chOff x="1200150" y="1777306"/>
            <a:chExt cx="9867900" cy="2197487"/>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2126943"/>
              <a:chOff x="1200150" y="1847850"/>
              <a:chExt cx="9867900" cy="212694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97589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365796" y="386882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777306"/>
              <a:ext cx="9604929" cy="1782316"/>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结合任务需求，生产部和物流部分别在两个网络中，而路由器的两个端口分别连接着这两个网络。由此，只要我们对路由器的两个端口分别配置两个网络的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地址，那么在路由器中，就会自动生成这两个网络的直连路由。</a:t>
              </a:r>
            </a:p>
            <a:p>
              <a:pPr indent="486000">
                <a:lnSpc>
                  <a:spcPct val="150000"/>
                </a:lnSpc>
              </a:pPr>
              <a:r>
                <a:rPr lang="zh-CN" altLang="en-US" sz="1400" dirty="0">
                  <a:latin typeface="微软雅黑" panose="020B0503020204020204" pitchFamily="34" charset="-122"/>
                  <a:ea typeface="微软雅黑" panose="020B0503020204020204" pitchFamily="34" charset="-122"/>
                </a:rPr>
                <a:t>另外，如果生产部的计算机要发送数据给物流部的计算机，需要经过路由器来转发数据，为此，需要告知两个网络的计算机路由器的位置，在本任务环境中，我们需要将路由器连接本网络的接口地址配置为本网络的网关（默认路由）。</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xmlns="" id="{AF97D421-B425-40F5-804B-EBA81CAB870E}"/>
              </a:ext>
            </a:extLst>
          </p:cNvPr>
          <p:cNvGrpSpPr/>
          <p:nvPr/>
        </p:nvGrpSpPr>
        <p:grpSpPr>
          <a:xfrm>
            <a:off x="1034183" y="3300305"/>
            <a:ext cx="448828" cy="440415"/>
            <a:chOff x="2581577" y="4127500"/>
            <a:chExt cx="609600" cy="609600"/>
          </a:xfrm>
          <a:solidFill>
            <a:srgbClr val="E10314"/>
          </a:solidFill>
        </p:grpSpPr>
        <p:sp>
          <p:nvSpPr>
            <p:cNvPr id="27" name="椭圆 26">
              <a:extLst>
                <a:ext uri="{FF2B5EF4-FFF2-40B4-BE49-F238E27FC236}">
                  <a16:creationId xmlns:a16="http://schemas.microsoft.com/office/drawing/2014/main" xmlns=""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xmlns=""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xmlns="" id="{8E6D40D9-7EA1-4F0D-885D-11C508C64E6E}"/>
              </a:ext>
            </a:extLst>
          </p:cNvPr>
          <p:cNvSpPr/>
          <p:nvPr/>
        </p:nvSpPr>
        <p:spPr>
          <a:xfrm>
            <a:off x="1583669" y="3352623"/>
            <a:ext cx="411919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两个网络</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IP</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数据传输与处理流程</a:t>
            </a:r>
          </a:p>
        </p:txBody>
      </p:sp>
      <p:grpSp>
        <p:nvGrpSpPr>
          <p:cNvPr id="30" name="组合 29">
            <a:extLst>
              <a:ext uri="{FF2B5EF4-FFF2-40B4-BE49-F238E27FC236}">
                <a16:creationId xmlns:a16="http://schemas.microsoft.com/office/drawing/2014/main" xmlns="" id="{FCDF8CDC-536A-443E-83F7-9A4F0CAD4436}"/>
              </a:ext>
            </a:extLst>
          </p:cNvPr>
          <p:cNvGrpSpPr/>
          <p:nvPr/>
        </p:nvGrpSpPr>
        <p:grpSpPr>
          <a:xfrm>
            <a:off x="1031191" y="3869735"/>
            <a:ext cx="448828" cy="425197"/>
            <a:chOff x="2581577" y="4127500"/>
            <a:chExt cx="609600" cy="609600"/>
          </a:xfrm>
          <a:solidFill>
            <a:srgbClr val="E10314"/>
          </a:solidFill>
        </p:grpSpPr>
        <p:sp>
          <p:nvSpPr>
            <p:cNvPr id="31" name="椭圆 30">
              <a:extLst>
                <a:ext uri="{FF2B5EF4-FFF2-40B4-BE49-F238E27FC236}">
                  <a16:creationId xmlns:a16="http://schemas.microsoft.com/office/drawing/2014/main" xmlns=""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xmlns=""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xmlns="" id="{ACFDE88A-9EAA-463A-B8EB-E436670FE978}"/>
              </a:ext>
            </a:extLst>
          </p:cNvPr>
          <p:cNvSpPr/>
          <p:nvPr/>
        </p:nvSpPr>
        <p:spPr>
          <a:xfrm>
            <a:off x="1583669" y="3886387"/>
            <a:ext cx="6291274"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华为路由器接口</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IP</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地址的配置命令</a:t>
            </a:r>
          </a:p>
        </p:txBody>
      </p:sp>
    </p:spTree>
    <p:extLst>
      <p:ext uri="{BB962C8B-B14F-4D97-AF65-F5344CB8AC3E}">
        <p14:creationId xmlns:p14="http://schemas.microsoft.com/office/powerpoint/2010/main" val="1257812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093717"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任务分析</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两个网络</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数据传输与处理</a:t>
            </a:r>
            <a:r>
              <a:rPr lang="zh-CN" altLang="en-US" sz="1600" dirty="0" smtClean="0">
                <a:solidFill>
                  <a:schemeClr val="accent1"/>
                </a:solidFill>
                <a:ea typeface="微软雅黑" panose="020B0503020204020204" pitchFamily="34" charset="-122"/>
              </a:rPr>
              <a:t>流程</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771550"/>
            <a:ext cx="8676964" cy="1071416"/>
            <a:chOff x="1200150" y="1847849"/>
            <a:chExt cx="9867900" cy="296045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2699934"/>
              <a:chOff x="1200150" y="1847849"/>
              <a:chExt cx="9867900" cy="2699934"/>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264695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365796" y="444181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00150" y="1874339"/>
              <a:ext cx="9604930" cy="2933962"/>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下图显示</a:t>
              </a:r>
              <a:r>
                <a:rPr lang="zh-CN" altLang="en-US" sz="1400" dirty="0">
                  <a:latin typeface="微软雅黑" panose="020B0503020204020204" pitchFamily="34" charset="-122"/>
                  <a:ea typeface="微软雅黑" panose="020B0503020204020204" pitchFamily="34" charset="-122"/>
                </a:rPr>
                <a:t>了由</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个路由器互联</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个以太网的互联网示意图，表</a:t>
              </a:r>
              <a:r>
                <a:rPr lang="en-US" altLang="zh-CN" sz="1400" dirty="0">
                  <a:latin typeface="微软雅黑" panose="020B0503020204020204" pitchFamily="34" charset="-122"/>
                  <a:ea typeface="微软雅黑" panose="020B0503020204020204" pitchFamily="34" charset="-122"/>
                </a:rPr>
                <a:t>5-8</a:t>
              </a:r>
              <a:r>
                <a:rPr lang="zh-CN" altLang="en-US" sz="1400" dirty="0">
                  <a:latin typeface="微软雅黑" panose="020B0503020204020204" pitchFamily="34" charset="-122"/>
                  <a:ea typeface="微软雅黑" panose="020B0503020204020204" pitchFamily="34" charset="-122"/>
                </a:rPr>
                <a:t>～表</a:t>
              </a:r>
              <a:r>
                <a:rPr lang="en-US" altLang="zh-CN" sz="1400" dirty="0">
                  <a:latin typeface="微软雅黑" panose="020B0503020204020204" pitchFamily="34" charset="-122"/>
                  <a:ea typeface="微软雅黑" panose="020B0503020204020204" pitchFamily="34" charset="-122"/>
                </a:rPr>
                <a:t>5-10 </a:t>
              </a:r>
              <a:r>
                <a:rPr lang="zh-CN" altLang="en-US" sz="1400" dirty="0">
                  <a:latin typeface="微软雅黑" panose="020B0503020204020204" pitchFamily="34" charset="-122"/>
                  <a:ea typeface="微软雅黑" panose="020B0503020204020204" pitchFamily="34" charset="-122"/>
                </a:rPr>
                <a:t>给出主机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和路由器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的路由表。假如主机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的某个应用程序需要发送数据到主机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的某个应用程序，</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数据报在互联网中的传输与处理大致要经历如下过程。</a:t>
              </a:r>
            </a:p>
          </p:txBody>
        </p:sp>
      </p:grpSp>
      <p:pic>
        <p:nvPicPr>
          <p:cNvPr id="14" name="图片 13"/>
          <p:cNvPicPr/>
          <p:nvPr/>
        </p:nvPicPr>
        <p:blipFill>
          <a:blip r:embed="rId2">
            <a:clrChange>
              <a:clrFrom>
                <a:srgbClr val="FFFFFF"/>
              </a:clrFrom>
              <a:clrTo>
                <a:srgbClr val="FFFFFF">
                  <a:alpha val="0"/>
                </a:srgbClr>
              </a:clrTo>
            </a:clrChange>
          </a:blip>
          <a:stretch>
            <a:fillRect/>
          </a:stretch>
        </p:blipFill>
        <p:spPr>
          <a:xfrm>
            <a:off x="412909" y="1693564"/>
            <a:ext cx="4081780" cy="3239770"/>
          </a:xfrm>
          <a:prstGeom prst="rect">
            <a:avLst/>
          </a:prstGeom>
          <a:ln>
            <a:noFill/>
          </a:ln>
        </p:spPr>
      </p:pic>
      <p:pic>
        <p:nvPicPr>
          <p:cNvPr id="6" name="图片 5"/>
          <p:cNvPicPr>
            <a:picLocks noChangeAspect="1"/>
          </p:cNvPicPr>
          <p:nvPr/>
        </p:nvPicPr>
        <p:blipFill>
          <a:blip r:embed="rId3"/>
          <a:stretch>
            <a:fillRect/>
          </a:stretch>
        </p:blipFill>
        <p:spPr>
          <a:xfrm>
            <a:off x="4730089" y="2510635"/>
            <a:ext cx="4222866" cy="1965003"/>
          </a:xfrm>
          <a:prstGeom prst="rect">
            <a:avLst/>
          </a:prstGeom>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2015716" y="4866501"/>
            <a:ext cx="190308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数据报传输与处理流程</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4909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两个网络</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数据传输与处理流程</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71500" y="548606"/>
            <a:ext cx="8873748" cy="3932230"/>
            <a:chOff x="861384" y="1803485"/>
            <a:chExt cx="11475313" cy="164002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1097291" cy="1548774"/>
              <a:chOff x="861384" y="1847850"/>
              <a:chExt cx="11097291"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1097291"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947" y="1803485"/>
              <a:ext cx="11310750" cy="1640028"/>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）主机发送 </a:t>
              </a:r>
              <a:r>
                <a:rPr lang="en-US" altLang="zh-CN" sz="1400" dirty="0">
                  <a:latin typeface="微软雅黑" panose="020B0503020204020204" pitchFamily="34" charset="-122"/>
                  <a:ea typeface="微软雅黑" panose="020B0503020204020204" pitchFamily="34" charset="-122"/>
                </a:rPr>
                <a:t>IP </a:t>
              </a:r>
              <a:r>
                <a:rPr lang="zh-CN" altLang="en-US" sz="1400" dirty="0">
                  <a:latin typeface="微软雅黑" panose="020B0503020204020204" pitchFamily="34" charset="-122"/>
                  <a:ea typeface="微软雅黑" panose="020B0503020204020204" pitchFamily="34" charset="-122"/>
                </a:rPr>
                <a:t>数据报</a:t>
              </a:r>
            </a:p>
            <a:p>
              <a:pPr>
                <a:lnSpc>
                  <a:spcPct val="150000"/>
                </a:lnSpc>
              </a:pPr>
              <a:r>
                <a:rPr lang="zh-CN" altLang="en-US" sz="1400" dirty="0">
                  <a:latin typeface="微软雅黑" panose="020B0503020204020204" pitchFamily="34" charset="-122"/>
                  <a:ea typeface="微软雅黑" panose="020B0503020204020204" pitchFamily="34" charset="-122"/>
                </a:rPr>
                <a:t>如果生产部的主机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要发送数据给物流部的另一台主机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，那么，主机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首先要构造一个目的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192.168.2.1</a:t>
              </a:r>
              <a:r>
                <a:rPr lang="zh-CN" altLang="en-US" sz="1400" dirty="0">
                  <a:latin typeface="微软雅黑" panose="020B0503020204020204" pitchFamily="34" charset="-122"/>
                  <a:ea typeface="微软雅黑" panose="020B0503020204020204" pitchFamily="34" charset="-122"/>
                </a:rPr>
                <a:t>），然后对该数据报进行路由选择。利用路由选择算法和主机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的路由表（见表</a:t>
              </a:r>
              <a:r>
                <a:rPr lang="en-US" altLang="zh-CN" sz="1400" dirty="0">
                  <a:latin typeface="微软雅黑" panose="020B0503020204020204" pitchFamily="34" charset="-122"/>
                  <a:ea typeface="微软雅黑" panose="020B0503020204020204" pitchFamily="34" charset="-122"/>
                </a:rPr>
                <a:t>5-8</a:t>
              </a:r>
              <a:r>
                <a:rPr lang="zh-CN" altLang="en-US" sz="1400" dirty="0">
                  <a:latin typeface="微软雅黑" panose="020B0503020204020204" pitchFamily="34" charset="-122"/>
                  <a:ea typeface="微软雅黑" panose="020B0503020204020204" pitchFamily="34" charset="-122"/>
                </a:rPr>
                <a:t>）可以得到，目的主机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和主机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不在同一网络，需要将该数据报转发到默认路由器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连接本网络的接口（</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192.168.1.254</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尽管主机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需要将数据报首先送到它的默认路由器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而不是目的主机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，但是它既不会修改原</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数据报的内容，也不会在原</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数据报上面附加内容（甚至不附加下一默认路由器的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地址）。那么，主机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怎样将数据报发送给下一路由器呢？在发送数据报之前，主机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首先调用</a:t>
              </a:r>
              <a:r>
                <a:rPr lang="en-US" altLang="zh-CN" sz="1400" dirty="0">
                  <a:latin typeface="微软雅黑" panose="020B0503020204020204" pitchFamily="34" charset="-122"/>
                  <a:ea typeface="微软雅黑" panose="020B0503020204020204" pitchFamily="34" charset="-122"/>
                </a:rPr>
                <a:t>ARP</a:t>
              </a:r>
              <a:r>
                <a:rPr lang="zh-CN" altLang="en-US" sz="1400" dirty="0">
                  <a:latin typeface="微软雅黑" panose="020B0503020204020204" pitchFamily="34" charset="-122"/>
                  <a:ea typeface="微软雅黑" panose="020B0503020204020204" pitchFamily="34" charset="-122"/>
                </a:rPr>
                <a:t>地址解析协议得到下一默认路由器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地址与</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地址的映射关系，然后以该</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地址为帧的目的地址形成一个帧，并将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数据报封装在帧的数据区，最后由具体的物理网络（以太网）完成数据报的真正传输。由此可见，在为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数据报选择路由时主机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使用数据报的目的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地址，并且得到的是默认路由器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地址。但真正的数据传输是通过将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数据报封装成帧，并利用默认路由器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地址实现的。</a:t>
              </a:r>
            </a:p>
          </p:txBody>
        </p:sp>
      </p:grpSp>
    </p:spTree>
    <p:extLst>
      <p:ext uri="{BB962C8B-B14F-4D97-AF65-F5344CB8AC3E}">
        <p14:creationId xmlns:p14="http://schemas.microsoft.com/office/powerpoint/2010/main" val="487471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两个网络</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数据传输与处理流程</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215516" y="1095586"/>
            <a:ext cx="8873748" cy="3128810"/>
            <a:chOff x="861384" y="1803485"/>
            <a:chExt cx="11475313" cy="1593139"/>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1097291" cy="1548774"/>
              <a:chOff x="861384" y="1847850"/>
              <a:chExt cx="11097291"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1097291"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947" y="1803485"/>
              <a:ext cx="11310750" cy="1100894"/>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处理和转发</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a:t>
              </a:r>
            </a:p>
            <a:p>
              <a:pPr>
                <a:lnSpc>
                  <a:spcPct val="150000"/>
                </a:lnSpc>
              </a:pPr>
              <a:r>
                <a:rPr lang="zh-CN" altLang="en-US" sz="1400" dirty="0">
                  <a:latin typeface="微软雅黑" panose="020B0503020204020204" pitchFamily="34" charset="-122"/>
                  <a:ea typeface="微软雅黑" panose="020B0503020204020204" pitchFamily="34" charset="-122"/>
                </a:rPr>
                <a:t>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接收到主机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发送给它的帧后，去掉帧头，并把</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数据报提交给</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协议处理。由于该</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数据报的目的地并不是路由器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，因此</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需要将它转发出去。</a:t>
              </a:r>
            </a:p>
            <a:p>
              <a:pPr>
                <a:lnSpc>
                  <a:spcPct val="150000"/>
                </a:lnSpc>
              </a:pPr>
              <a:r>
                <a:rPr lang="zh-CN" altLang="en-US" sz="1400" dirty="0">
                  <a:latin typeface="微软雅黑" panose="020B0503020204020204" pitchFamily="34" charset="-122"/>
                  <a:ea typeface="微软雅黑" panose="020B0503020204020204" pitchFamily="34" charset="-122"/>
                </a:rPr>
                <a:t>利用路由选择算法和路由器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的路由表（见表</a:t>
              </a:r>
              <a:r>
                <a:rPr lang="en-US" altLang="zh-CN" sz="1400" dirty="0">
                  <a:latin typeface="微软雅黑" panose="020B0503020204020204" pitchFamily="34" charset="-122"/>
                  <a:ea typeface="微软雅黑" panose="020B0503020204020204" pitchFamily="34" charset="-122"/>
                </a:rPr>
                <a:t>5-9</a:t>
              </a:r>
              <a:r>
                <a:rPr lang="zh-CN" altLang="en-US" sz="1400" dirty="0">
                  <a:latin typeface="微软雅黑" panose="020B0503020204020204" pitchFamily="34" charset="-122"/>
                  <a:ea typeface="微软雅黑" panose="020B0503020204020204" pitchFamily="34" charset="-122"/>
                </a:rPr>
                <a:t>）可知，目的网络与自己直接连接，可以直接投递。</a:t>
              </a:r>
            </a:p>
            <a:p>
              <a:pPr>
                <a:lnSpc>
                  <a:spcPct val="150000"/>
                </a:lnSpc>
              </a:pPr>
              <a:r>
                <a:rPr lang="zh-CN" altLang="en-US" sz="1400" dirty="0">
                  <a:latin typeface="微软雅黑" panose="020B0503020204020204" pitchFamily="34" charset="-122"/>
                  <a:ea typeface="微软雅黑" panose="020B0503020204020204" pitchFamily="34" charset="-122"/>
                </a:rPr>
                <a:t>通过以太网投递时，路由器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需要调用</a:t>
              </a:r>
              <a:r>
                <a:rPr lang="en-US" altLang="zh-CN" sz="1400" dirty="0">
                  <a:latin typeface="微软雅黑" panose="020B0503020204020204" pitchFamily="34" charset="-122"/>
                  <a:ea typeface="微软雅黑" panose="020B0503020204020204" pitchFamily="34" charset="-122"/>
                </a:rPr>
                <a:t>ARP</a:t>
              </a:r>
              <a:r>
                <a:rPr lang="zh-CN" altLang="en-US" sz="1400" dirty="0">
                  <a:latin typeface="微软雅黑" panose="020B0503020204020204" pitchFamily="34" charset="-122"/>
                  <a:ea typeface="微软雅黑" panose="020B0503020204020204" pitchFamily="34" charset="-122"/>
                </a:rPr>
                <a:t>地址解析软件得到路由器主机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IP </a:t>
              </a:r>
              <a:r>
                <a:rPr lang="zh-CN" altLang="en-US" sz="1400" dirty="0">
                  <a:latin typeface="微软雅黑" panose="020B0503020204020204" pitchFamily="34" charset="-122"/>
                  <a:ea typeface="微软雅黑" panose="020B0503020204020204" pitchFamily="34" charset="-122"/>
                </a:rPr>
                <a:t>地址与</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地址的映射关系，并利用该</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地址作为帧的目的地址将</a:t>
              </a:r>
              <a:r>
                <a:rPr lang="en-US" altLang="zh-CN" sz="1400" dirty="0">
                  <a:latin typeface="微软雅黑" panose="020B0503020204020204" pitchFamily="34" charset="-122"/>
                  <a:ea typeface="微软雅黑" panose="020B0503020204020204" pitchFamily="34" charset="-122"/>
                </a:rPr>
                <a:t>IP </a:t>
              </a:r>
              <a:r>
                <a:rPr lang="zh-CN" altLang="en-US" sz="1400" dirty="0">
                  <a:latin typeface="微软雅黑" panose="020B0503020204020204" pitchFamily="34" charset="-122"/>
                  <a:ea typeface="微软雅黑" panose="020B0503020204020204" pitchFamily="34" charset="-122"/>
                </a:rPr>
                <a:t>数据报封装成帧，最后由以太网完成真正的数据投递。</a:t>
              </a:r>
            </a:p>
            <a:p>
              <a:pPr>
                <a:lnSpc>
                  <a:spcPct val="150000"/>
                </a:lnSpc>
              </a:pPr>
              <a:r>
                <a:rPr lang="zh-CN" altLang="en-US" sz="1400" dirty="0">
                  <a:latin typeface="微软雅黑" panose="020B0503020204020204" pitchFamily="34" charset="-122"/>
                  <a:ea typeface="微软雅黑" panose="020B0503020204020204" pitchFamily="34" charset="-122"/>
                </a:rPr>
                <a:t>需要注意的是，路由器在转发数据报之前，</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协议需要从数据报报头的“生存周期”减去一定的值。若“生存周期”小于或等于</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，则抛弃该报文；否则，重新计算</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数据报的校验和并继续转发。</a:t>
              </a:r>
            </a:p>
          </p:txBody>
        </p:sp>
      </p:grpSp>
    </p:spTree>
    <p:extLst>
      <p:ext uri="{BB962C8B-B14F-4D97-AF65-F5344CB8AC3E}">
        <p14:creationId xmlns:p14="http://schemas.microsoft.com/office/powerpoint/2010/main" val="42686992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两个网络</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数据传输与处理流程</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215516" y="1095586"/>
            <a:ext cx="8873748" cy="3128810"/>
            <a:chOff x="861384" y="1803485"/>
            <a:chExt cx="11475313" cy="1593139"/>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1097291" cy="1548774"/>
              <a:chOff x="861384" y="1847850"/>
              <a:chExt cx="11097291"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1097291"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947" y="1803485"/>
              <a:ext cx="11310750" cy="1344025"/>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接收</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a:t>
              </a:r>
            </a:p>
            <a:p>
              <a:pPr>
                <a:lnSpc>
                  <a:spcPct val="150000"/>
                </a:lnSpc>
              </a:pPr>
              <a:r>
                <a:rPr lang="zh-CN" altLang="en-US" sz="1400" dirty="0">
                  <a:latin typeface="微软雅黑" panose="020B0503020204020204" pitchFamily="34" charset="-122"/>
                  <a:ea typeface="微软雅黑" panose="020B0503020204020204" pitchFamily="34" charset="-122"/>
                </a:rPr>
                <a:t>当封装</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数据报的帧到达主机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后，主机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对该帧进行解封装，并将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数据报送交主机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上的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协议处理。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协议确认该数据报的目的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192.168.2.1</a:t>
              </a:r>
              <a:r>
                <a:rPr lang="zh-CN" altLang="en-US" sz="1400" dirty="0">
                  <a:latin typeface="微软雅黑" panose="020B0503020204020204" pitchFamily="34" charset="-122"/>
                  <a:ea typeface="微软雅黑" panose="020B0503020204020204" pitchFamily="34" charset="-122"/>
                </a:rPr>
                <a:t>为自己的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地址后，将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数据报中封装的数据信息送交高层协议软件处理。</a:t>
              </a:r>
            </a:p>
            <a:p>
              <a:pPr>
                <a:lnSpc>
                  <a:spcPct val="150000"/>
                </a:lnSpc>
              </a:pPr>
              <a:r>
                <a:rPr lang="zh-CN" altLang="en-US" sz="1400" dirty="0">
                  <a:latin typeface="微软雅黑" panose="020B0503020204020204" pitchFamily="34" charset="-122"/>
                  <a:ea typeface="微软雅黑" panose="020B0503020204020204" pitchFamily="34" charset="-122"/>
                </a:rPr>
                <a:t>另外，图</a:t>
              </a:r>
              <a:r>
                <a:rPr lang="en-US" altLang="zh-CN" sz="1400" dirty="0">
                  <a:latin typeface="微软雅黑" panose="020B0503020204020204" pitchFamily="34" charset="-122"/>
                  <a:ea typeface="微软雅黑" panose="020B0503020204020204" pitchFamily="34" charset="-122"/>
                </a:rPr>
                <a:t>5-59</a:t>
              </a:r>
              <a:r>
                <a:rPr lang="zh-CN" altLang="en-US" sz="1400" dirty="0">
                  <a:latin typeface="微软雅黑" panose="020B0503020204020204" pitchFamily="34" charset="-122"/>
                  <a:ea typeface="微软雅黑" panose="020B0503020204020204" pitchFamily="34" charset="-122"/>
                </a:rPr>
                <a:t>所示的网络是</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个以太网的互联。由于它们的</a:t>
              </a:r>
              <a:r>
                <a:rPr lang="en-US" altLang="zh-CN" sz="1400" dirty="0">
                  <a:latin typeface="微软雅黑" panose="020B0503020204020204" pitchFamily="34" charset="-122"/>
                  <a:ea typeface="微软雅黑" panose="020B0503020204020204" pitchFamily="34" charset="-122"/>
                </a:rPr>
                <a:t>MTU</a:t>
              </a:r>
              <a:r>
                <a:rPr lang="zh-CN" altLang="en-US" sz="1400" dirty="0">
                  <a:latin typeface="微软雅黑" panose="020B0503020204020204" pitchFamily="34" charset="-122"/>
                  <a:ea typeface="微软雅黑" panose="020B0503020204020204" pitchFamily="34" charset="-122"/>
                </a:rPr>
                <a:t>相同，因此</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数据报在传递过程中不需要分片。如果路由器连接不同类型的网络，而这些网络的</a:t>
              </a:r>
              <a:r>
                <a:rPr lang="en-US" altLang="zh-CN" sz="1400" dirty="0">
                  <a:latin typeface="微软雅黑" panose="020B0503020204020204" pitchFamily="34" charset="-122"/>
                  <a:ea typeface="微软雅黑" panose="020B0503020204020204" pitchFamily="34" charset="-122"/>
                </a:rPr>
                <a:t>MTU</a:t>
              </a:r>
              <a:r>
                <a:rPr lang="zh-CN" altLang="en-US" sz="1400" dirty="0">
                  <a:latin typeface="微软雅黑" panose="020B0503020204020204" pitchFamily="34" charset="-122"/>
                  <a:ea typeface="微软雅黑" panose="020B0503020204020204" pitchFamily="34" charset="-122"/>
                </a:rPr>
                <a:t>又不相同，那么，路由器在转发之前可能需要对</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数据报分片。对接收到的数据报，不管它是分片后形成的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数据报还是未分片的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数据报，路由器都一视同仁，进行相同的路由处理和转发</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755913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地址的层次结构</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23528" y="843558"/>
            <a:ext cx="8748972" cy="2088232"/>
            <a:chOff x="1200150" y="2011315"/>
            <a:chExt cx="9867900" cy="132951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2036297"/>
              <a:ext cx="9604928" cy="1234501"/>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由于</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地址不仅包含了主机本身的地址信息，而且还包含了主机所在网络的地址息，因此，</a:t>
              </a:r>
              <a:r>
                <a:rPr lang="zh-CN" altLang="en-US" sz="1600" b="1" dirty="0">
                  <a:latin typeface="微软雅黑" panose="020B0503020204020204" pitchFamily="34" charset="-122"/>
                  <a:ea typeface="微软雅黑" panose="020B0503020204020204" pitchFamily="34" charset="-122"/>
                </a:rPr>
                <a:t>在将主机从一个网络移到另一个网络时，主机</a:t>
              </a:r>
              <a:r>
                <a:rPr lang="en-US" altLang="zh-CN" sz="1600" b="1" dirty="0">
                  <a:latin typeface="微软雅黑" panose="020B0503020204020204" pitchFamily="34" charset="-122"/>
                  <a:ea typeface="微软雅黑" panose="020B0503020204020204" pitchFamily="34" charset="-122"/>
                </a:rPr>
                <a:t>IP</a:t>
              </a:r>
              <a:r>
                <a:rPr lang="zh-CN" altLang="en-US" sz="1600" b="1" dirty="0">
                  <a:latin typeface="微软雅黑" panose="020B0503020204020204" pitchFamily="34" charset="-122"/>
                  <a:ea typeface="微软雅黑" panose="020B0503020204020204" pitchFamily="34" charset="-122"/>
                </a:rPr>
                <a:t>地址必须进行修改以正确地反应这个变化</a:t>
              </a:r>
              <a:r>
                <a:rPr lang="zh-CN" altLang="en-US"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在下图中</a:t>
              </a:r>
              <a:r>
                <a:rPr lang="zh-CN" altLang="en-US" sz="1600" dirty="0">
                  <a:latin typeface="微软雅黑" panose="020B0503020204020204" pitchFamily="34" charset="-122"/>
                  <a:ea typeface="微软雅黑" panose="020B0503020204020204" pitchFamily="34" charset="-122"/>
                </a:rPr>
                <a:t>，如果具有</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a:t>
              </a:r>
              <a:r>
                <a:rPr lang="en-US" altLang="zh-CN" sz="1600" dirty="0">
                  <a:latin typeface="微软雅黑" panose="020B0503020204020204" pitchFamily="34" charset="-122"/>
                  <a:ea typeface="微软雅黑" panose="020B0503020204020204" pitchFamily="34" charset="-122"/>
                </a:rPr>
                <a:t>192.168.101.82</a:t>
              </a:r>
              <a:r>
                <a:rPr lang="zh-CN" altLang="en-US" sz="1600" dirty="0">
                  <a:latin typeface="微软雅黑" panose="020B0503020204020204" pitchFamily="34" charset="-122"/>
                  <a:ea typeface="微软雅黑" panose="020B0503020204020204" pitchFamily="34" charset="-122"/>
                </a:rPr>
                <a:t>的计算机需要从网络</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动到网络</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，那么，当它加入网络</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后，必须为它分配新的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地址（如</a:t>
              </a:r>
              <a:r>
                <a:rPr lang="en-US" altLang="zh-CN" sz="1600" dirty="0">
                  <a:latin typeface="微软雅黑" panose="020B0503020204020204" pitchFamily="34" charset="-122"/>
                  <a:ea typeface="微软雅黑" panose="020B0503020204020204" pitchFamily="34" charset="-122"/>
                </a:rPr>
                <a:t>192.168.100.82</a:t>
              </a:r>
              <a:r>
                <a:rPr lang="zh-CN" altLang="en-US" sz="1600" dirty="0">
                  <a:latin typeface="微软雅黑" panose="020B0503020204020204" pitchFamily="34" charset="-122"/>
                  <a:ea typeface="微软雅黑" panose="020B0503020204020204" pitchFamily="34" charset="-122"/>
                </a:rPr>
                <a:t>），否则就不可能与互联网上的其他主机正常通信。</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77178" y="4833150"/>
            <a:ext cx="15696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主机在网络间的移动</a:t>
            </a:r>
            <a:endParaRPr lang="zh-CN" altLang="en-US" sz="2800" dirty="0">
              <a:latin typeface="微软雅黑" panose="020B0503020204020204" pitchFamily="34" charset="-122"/>
              <a:ea typeface="微软雅黑" panose="020B0503020204020204" pitchFamily="34" charset="-122"/>
            </a:endParaRPr>
          </a:p>
        </p:txBody>
      </p:sp>
      <p:pic>
        <p:nvPicPr>
          <p:cNvPr id="16" name="图片 15"/>
          <p:cNvPicPr/>
          <p:nvPr/>
        </p:nvPicPr>
        <p:blipFill>
          <a:blip r:embed="rId2"/>
          <a:srcRect t="3797" b="1267"/>
          <a:stretch>
            <a:fillRect/>
          </a:stretch>
        </p:blipFill>
        <p:spPr>
          <a:xfrm>
            <a:off x="1871700" y="2967520"/>
            <a:ext cx="5273040" cy="1865630"/>
          </a:xfrm>
          <a:prstGeom prst="rect">
            <a:avLst/>
          </a:prstGeom>
          <a:ln>
            <a:noFill/>
          </a:ln>
        </p:spPr>
      </p:pic>
    </p:spTree>
    <p:extLst>
      <p:ext uri="{BB962C8B-B14F-4D97-AF65-F5344CB8AC3E}">
        <p14:creationId xmlns:p14="http://schemas.microsoft.com/office/powerpoint/2010/main" val="41228049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华为路由器接口</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地址的配置命令</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215516" y="1095586"/>
            <a:ext cx="8873748" cy="3128810"/>
            <a:chOff x="861384" y="1803485"/>
            <a:chExt cx="11475313" cy="1593139"/>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1097291" cy="1548774"/>
              <a:chOff x="861384" y="1847850"/>
              <a:chExt cx="11097291"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1097291"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947" y="1803485"/>
              <a:ext cx="11310750" cy="1179475"/>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）配置步骤</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）执行命令</a:t>
              </a:r>
              <a:r>
                <a:rPr lang="en-US" altLang="zh-CN" sz="1400" dirty="0">
                  <a:latin typeface="微软雅黑" panose="020B0503020204020204" pitchFamily="34" charset="-122"/>
                  <a:ea typeface="微软雅黑" panose="020B0503020204020204" pitchFamily="34" charset="-122"/>
                </a:rPr>
                <a:t>system-view</a:t>
              </a:r>
              <a:r>
                <a:rPr lang="zh-CN" altLang="en-US" sz="1400" dirty="0">
                  <a:latin typeface="微软雅黑" panose="020B0503020204020204" pitchFamily="34" charset="-122"/>
                  <a:ea typeface="微软雅黑" panose="020B0503020204020204" pitchFamily="34" charset="-122"/>
                </a:rPr>
                <a:t>，进入系统视图。</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）在系统视图下执行命令</a:t>
              </a:r>
              <a:r>
                <a:rPr lang="en-US" altLang="zh-CN" sz="1400" dirty="0">
                  <a:latin typeface="微软雅黑" panose="020B0503020204020204" pitchFamily="34" charset="-122"/>
                  <a:ea typeface="微软雅黑" panose="020B0503020204020204" pitchFamily="34" charset="-122"/>
                </a:rPr>
                <a:t>interface interface-type interface-number</a:t>
              </a:r>
              <a:r>
                <a:rPr lang="zh-CN" altLang="en-US" sz="1400" dirty="0">
                  <a:latin typeface="微软雅黑" panose="020B0503020204020204" pitchFamily="34" charset="-122"/>
                  <a:ea typeface="微软雅黑" panose="020B0503020204020204" pitchFamily="34" charset="-122"/>
                </a:rPr>
                <a:t>，进入接口视图。</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）在接口视图下执行命令</a:t>
              </a:r>
              <a:r>
                <a:rPr lang="en-US" altLang="zh-CN" sz="1400" dirty="0" err="1">
                  <a:latin typeface="微软雅黑" panose="020B0503020204020204" pitchFamily="34" charset="-122"/>
                  <a:ea typeface="微软雅黑" panose="020B0503020204020204" pitchFamily="34" charset="-122"/>
                </a:rPr>
                <a:t>ip</a:t>
              </a:r>
              <a:r>
                <a:rPr lang="en-US" altLang="zh-CN" sz="1400" dirty="0">
                  <a:latin typeface="微软雅黑" panose="020B0503020204020204" pitchFamily="34" charset="-122"/>
                  <a:ea typeface="微软雅黑" panose="020B0503020204020204" pitchFamily="34" charset="-122"/>
                </a:rPr>
                <a:t> address </a:t>
              </a:r>
              <a:r>
                <a:rPr lang="en-US" altLang="zh-CN" sz="1400" dirty="0" err="1">
                  <a:latin typeface="微软雅黑" panose="020B0503020204020204" pitchFamily="34" charset="-122"/>
                  <a:ea typeface="微软雅黑" panose="020B0503020204020204" pitchFamily="34" charset="-122"/>
                </a:rPr>
                <a:t>ip</a:t>
              </a:r>
              <a:r>
                <a:rPr lang="en-US" altLang="zh-CN" sz="1400" dirty="0">
                  <a:latin typeface="微软雅黑" panose="020B0503020204020204" pitchFamily="34" charset="-122"/>
                  <a:ea typeface="微软雅黑" panose="020B0503020204020204" pitchFamily="34" charset="-122"/>
                </a:rPr>
                <a:t>-address { mask | mask-length }</a:t>
              </a:r>
              <a:r>
                <a:rPr lang="zh-CN" altLang="en-US" sz="1400" dirty="0">
                  <a:latin typeface="微软雅黑" panose="020B0503020204020204" pitchFamily="34" charset="-122"/>
                  <a:ea typeface="微软雅黑" panose="020B0503020204020204" pitchFamily="34" charset="-122"/>
                </a:rPr>
                <a:t>，配置主</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p>
            <a:p>
              <a:pPr>
                <a:lnSpc>
                  <a:spcPct val="150000"/>
                </a:lnSpc>
              </a:pPr>
              <a:r>
                <a:rPr lang="zh-CN" altLang="en-US" sz="1400" dirty="0">
                  <a:latin typeface="微软雅黑" panose="020B0503020204020204" pitchFamily="34" charset="-122"/>
                  <a:ea typeface="微软雅黑" panose="020B0503020204020204" pitchFamily="34" charset="-122"/>
                </a:rPr>
                <a:t>缺省情况下，接口未配置主</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p>
            <a:p>
              <a:pPr>
                <a:lnSpc>
                  <a:spcPct val="150000"/>
                </a:lnSpc>
              </a:pPr>
              <a:r>
                <a:rPr lang="zh-CN" altLang="en-US" sz="1400" dirty="0">
                  <a:latin typeface="微软雅黑" panose="020B0503020204020204" pitchFamily="34" charset="-122"/>
                  <a:ea typeface="微软雅黑" panose="020B0503020204020204" pitchFamily="34" charset="-122"/>
                </a:rPr>
                <a:t>一个接口只能有一个主</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地址，当配置主</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地址时，如果接口上已经有主</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地址，则原主</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地址被删除，新配置的地址成为主</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p>
          </p:txBody>
        </p:sp>
      </p:grpSp>
    </p:spTree>
    <p:extLst>
      <p:ext uri="{BB962C8B-B14F-4D97-AF65-F5344CB8AC3E}">
        <p14:creationId xmlns:p14="http://schemas.microsoft.com/office/powerpoint/2010/main" val="3243906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华为路由器接口</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地址的配置命令</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215516" y="1095586"/>
            <a:ext cx="8873748" cy="3128810"/>
            <a:chOff x="861384" y="1803485"/>
            <a:chExt cx="11475313" cy="1593139"/>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1097291" cy="1548774"/>
              <a:chOff x="861384" y="1847850"/>
              <a:chExt cx="11097291"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1097291"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947" y="1803485"/>
              <a:ext cx="11310750" cy="1179475"/>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）验证配置命令</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）执行命令</a:t>
              </a:r>
              <a:r>
                <a:rPr lang="en-US" altLang="zh-CN" sz="1400" dirty="0">
                  <a:latin typeface="微软雅黑" panose="020B0503020204020204" pitchFamily="34" charset="-122"/>
                  <a:ea typeface="微软雅黑" panose="020B0503020204020204" pitchFamily="34" charset="-122"/>
                </a:rPr>
                <a:t>display interface [ interface-type [ interface-number ] ]</a:t>
              </a:r>
              <a:r>
                <a:rPr lang="zh-CN" altLang="en-US" sz="1400" dirty="0">
                  <a:latin typeface="微软雅黑" panose="020B0503020204020204" pitchFamily="34" charset="-122"/>
                  <a:ea typeface="微软雅黑" panose="020B0503020204020204" pitchFamily="34" charset="-122"/>
                </a:rPr>
                <a:t>，查看接口当前运行状态信息，包括：接口当前运行状态、接口基本配置和报文通过接口的转发情况。</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）执行命令</a:t>
              </a:r>
              <a:r>
                <a:rPr lang="en-US" altLang="zh-CN" sz="1400" dirty="0">
                  <a:latin typeface="微软雅黑" panose="020B0503020204020204" pitchFamily="34" charset="-122"/>
                  <a:ea typeface="微软雅黑" panose="020B0503020204020204" pitchFamily="34" charset="-122"/>
                </a:rPr>
                <a:t>display interface brief</a:t>
              </a:r>
              <a:r>
                <a:rPr lang="zh-CN" altLang="en-US" sz="1400" dirty="0">
                  <a:latin typeface="微软雅黑" panose="020B0503020204020204" pitchFamily="34" charset="-122"/>
                  <a:ea typeface="微软雅黑" panose="020B0503020204020204" pitchFamily="34" charset="-122"/>
                </a:rPr>
                <a:t>，查看接口状态和配置的简要信息，包括：接口的物理状态、协议状态、接收方向最近一段时间的带宽利用率、发送方向最近一段时间的带宽利用率、接收的错误报文数和发送的错误报文数。</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）执行命令</a:t>
              </a:r>
              <a:r>
                <a:rPr lang="en-US" altLang="zh-CN" sz="1400" dirty="0">
                  <a:latin typeface="微软雅黑" panose="020B0503020204020204" pitchFamily="34" charset="-122"/>
                  <a:ea typeface="微软雅黑" panose="020B0503020204020204" pitchFamily="34" charset="-122"/>
                </a:rPr>
                <a:t>display </a:t>
              </a:r>
              <a:r>
                <a:rPr lang="en-US" altLang="zh-CN" sz="1400" dirty="0" err="1">
                  <a:latin typeface="微软雅黑" panose="020B0503020204020204" pitchFamily="34" charset="-122"/>
                  <a:ea typeface="微软雅黑" panose="020B0503020204020204" pitchFamily="34" charset="-122"/>
                </a:rPr>
                <a:t>ip</a:t>
              </a:r>
              <a:r>
                <a:rPr lang="en-US" altLang="zh-CN" sz="1400" dirty="0">
                  <a:latin typeface="微软雅黑" panose="020B0503020204020204" pitchFamily="34" charset="-122"/>
                  <a:ea typeface="微软雅黑" panose="020B0503020204020204" pitchFamily="34" charset="-122"/>
                </a:rPr>
                <a:t> routing-</a:t>
              </a:r>
              <a:r>
                <a:rPr lang="en-US" altLang="zh-CN" sz="1400" dirty="0" err="1">
                  <a:latin typeface="微软雅黑" panose="020B0503020204020204" pitchFamily="34" charset="-122"/>
                  <a:ea typeface="微软雅黑" panose="020B0503020204020204" pitchFamily="34" charset="-122"/>
                </a:rPr>
                <a:t>tablec</a:t>
              </a:r>
              <a:r>
                <a:rPr lang="zh-CN" altLang="en-US" sz="1400" dirty="0">
                  <a:latin typeface="微软雅黑" panose="020B0503020204020204" pitchFamily="34" charset="-122"/>
                  <a:ea typeface="微软雅黑" panose="020B0503020204020204" pitchFamily="34" charset="-122"/>
                </a:rPr>
                <a:t>，查看路由器的路由表。</a:t>
              </a:r>
            </a:p>
          </p:txBody>
        </p:sp>
      </p:grpSp>
    </p:spTree>
    <p:extLst>
      <p:ext uri="{BB962C8B-B14F-4D97-AF65-F5344CB8AC3E}">
        <p14:creationId xmlns:p14="http://schemas.microsoft.com/office/powerpoint/2010/main" val="4957547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1054483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879562"/>
            <a:ext cx="8687461" cy="432048"/>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1540916"/>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）按任务需求，使用</a:t>
              </a:r>
              <a:r>
                <a:rPr lang="en-US" altLang="zh-CN" sz="1400" dirty="0" err="1">
                  <a:latin typeface="微软雅黑" panose="020B0503020204020204" pitchFamily="34" charset="-122"/>
                  <a:ea typeface="微软雅黑" panose="020B0503020204020204" pitchFamily="34" charset="-122"/>
                </a:rPr>
                <a:t>eNSP</a:t>
              </a:r>
              <a:r>
                <a:rPr lang="zh-CN" altLang="en-US" sz="1400" dirty="0">
                  <a:latin typeface="微软雅黑" panose="020B0503020204020204" pitchFamily="34" charset="-122"/>
                  <a:ea typeface="微软雅黑" panose="020B0503020204020204" pitchFamily="34" charset="-122"/>
                </a:rPr>
                <a:t>软件创建拓扑图，并开启设备，如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stretch>
            <a:fillRect/>
          </a:stretch>
        </p:blipFill>
        <p:spPr>
          <a:xfrm>
            <a:off x="2087724" y="1599642"/>
            <a:ext cx="4680520" cy="2396668"/>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363283" y="3948698"/>
            <a:ext cx="165622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使用</a:t>
            </a:r>
            <a:r>
              <a:rPr lang="en-US" altLang="zh-CN" sz="1200" dirty="0" err="1">
                <a:latin typeface="微软雅黑" panose="020B0503020204020204" pitchFamily="34" charset="-122"/>
                <a:ea typeface="微软雅黑" panose="020B0503020204020204" pitchFamily="34" charset="-122"/>
              </a:rPr>
              <a:t>eNSP</a:t>
            </a:r>
            <a:r>
              <a:rPr lang="zh-CN" altLang="en-US" sz="1200" dirty="0">
                <a:latin typeface="微软雅黑" panose="020B0503020204020204" pitchFamily="34" charset="-122"/>
                <a:ea typeface="微软雅黑" panose="020B0503020204020204" pitchFamily="34" charset="-122"/>
              </a:rPr>
              <a:t>创建拓扑图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8640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627534"/>
            <a:ext cx="8687461" cy="834803"/>
            <a:chOff x="2375636" y="1705607"/>
            <a:chExt cx="9879838" cy="2548599"/>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54859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）为</a:t>
              </a:r>
              <a:r>
                <a:rPr lang="en-US" altLang="zh-CN" sz="1400" dirty="0">
                  <a:latin typeface="微软雅黑" panose="020B0503020204020204" pitchFamily="34" charset="-122"/>
                  <a:ea typeface="微软雅黑" panose="020B0503020204020204" pitchFamily="34" charset="-122"/>
                </a:rPr>
                <a:t>PCA</a:t>
              </a:r>
              <a:r>
                <a:rPr lang="zh-CN" altLang="en-US" sz="1400" dirty="0">
                  <a:latin typeface="微软雅黑" panose="020B0503020204020204" pitchFamily="34" charset="-122"/>
                  <a:ea typeface="微软雅黑" panose="020B0503020204020204" pitchFamily="34" charset="-122"/>
                </a:rPr>
                <a:t>配置生产部网络的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192.168.1.1/24</a:t>
              </a:r>
              <a:r>
                <a:rPr lang="zh-CN" altLang="en-US" sz="1400" dirty="0">
                  <a:latin typeface="微软雅黑" panose="020B0503020204020204" pitchFamily="34" charset="-122"/>
                  <a:ea typeface="微软雅黑" panose="020B0503020204020204" pitchFamily="34" charset="-122"/>
                </a:rPr>
                <a:t>，默认网关为</a:t>
              </a:r>
              <a:r>
                <a:rPr lang="en-US" altLang="zh-CN" sz="1400" dirty="0">
                  <a:latin typeface="微软雅黑" panose="020B0503020204020204" pitchFamily="34" charset="-122"/>
                  <a:ea typeface="微软雅黑" panose="020B0503020204020204" pitchFamily="34" charset="-122"/>
                </a:rPr>
                <a:t>192.168.1.254</a:t>
              </a:r>
              <a:r>
                <a:rPr lang="zh-CN" altLang="en-US" sz="1400" dirty="0">
                  <a:latin typeface="微软雅黑" panose="020B0503020204020204" pitchFamily="34" charset="-122"/>
                  <a:ea typeface="微软雅黑" panose="020B0503020204020204" pitchFamily="34" charset="-122"/>
                </a:rPr>
                <a:t>，单击“应用”按钮完成配置，如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stretch>
            <a:fillRect/>
          </a:stretch>
        </p:blipFill>
        <p:spPr>
          <a:xfrm>
            <a:off x="1907704" y="1462337"/>
            <a:ext cx="4968552" cy="3165461"/>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658300" y="4640137"/>
            <a:ext cx="18614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配置生产部</a:t>
            </a:r>
            <a:r>
              <a:rPr lang="en-US" altLang="zh-CN" sz="1200" dirty="0">
                <a:latin typeface="微软雅黑" panose="020B0503020204020204" pitchFamily="34" charset="-122"/>
                <a:ea typeface="微软雅黑" panose="020B0503020204020204" pitchFamily="34" charset="-122"/>
              </a:rPr>
              <a:t>PCA</a:t>
            </a:r>
            <a:r>
              <a:rPr lang="zh-CN" altLang="en-US" sz="1200" dirty="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374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654978"/>
            <a:ext cx="8687461" cy="876824"/>
            <a:chOff x="2375636" y="1705607"/>
            <a:chExt cx="9879838" cy="2548599"/>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nSpc>
                    <a:spcPct val="150000"/>
                  </a:lnSpc>
                </a:pPr>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lnSpc>
                    <a:spcPct val="150000"/>
                  </a:lnSpc>
                </a:pP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54859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）为</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配置物流部网络的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192.168.2.1/24</a:t>
              </a:r>
              <a:r>
                <a:rPr lang="zh-CN" altLang="en-US" sz="1400" dirty="0">
                  <a:latin typeface="微软雅黑" panose="020B0503020204020204" pitchFamily="34" charset="-122"/>
                  <a:ea typeface="微软雅黑" panose="020B0503020204020204" pitchFamily="34" charset="-122"/>
                </a:rPr>
                <a:t>，默认网关为</a:t>
              </a:r>
              <a:r>
                <a:rPr lang="en-US" altLang="zh-CN" sz="1400" dirty="0">
                  <a:latin typeface="微软雅黑" panose="020B0503020204020204" pitchFamily="34" charset="-122"/>
                  <a:ea typeface="微软雅黑" panose="020B0503020204020204" pitchFamily="34" charset="-122"/>
                </a:rPr>
                <a:t>192.168.2.254</a:t>
              </a:r>
              <a:r>
                <a:rPr lang="zh-CN" altLang="en-US" sz="1400" dirty="0">
                  <a:latin typeface="微软雅黑" panose="020B0503020204020204" pitchFamily="34" charset="-122"/>
                  <a:ea typeface="微软雅黑" panose="020B0503020204020204" pitchFamily="34" charset="-122"/>
                </a:rPr>
                <a:t>，单击“应用”按钮完成配置，如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stretch>
            <a:fillRect/>
          </a:stretch>
        </p:blipFill>
        <p:spPr>
          <a:xfrm>
            <a:off x="2063547" y="1498556"/>
            <a:ext cx="5050914" cy="3269438"/>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658300" y="4767994"/>
            <a:ext cx="18614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配置物流部</a:t>
            </a:r>
            <a:r>
              <a:rPr lang="en-US" altLang="zh-CN" sz="1200" dirty="0">
                <a:latin typeface="微软雅黑" panose="020B0503020204020204" pitchFamily="34" charset="-122"/>
                <a:ea typeface="微软雅黑" panose="020B0503020204020204" pitchFamily="34" charset="-122"/>
              </a:rPr>
              <a:t>PCB</a:t>
            </a:r>
            <a:r>
              <a:rPr lang="zh-CN" altLang="en-US" sz="1200" dirty="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57836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1150042"/>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1997173"/>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）配置路由器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连接两台</a:t>
              </a:r>
              <a:r>
                <a:rPr lang="en-US" altLang="zh-CN" sz="1400" dirty="0">
                  <a:latin typeface="微软雅黑" panose="020B0503020204020204" pitchFamily="34" charset="-122"/>
                  <a:ea typeface="微软雅黑" panose="020B0503020204020204" pitchFamily="34" charset="-122"/>
                </a:rPr>
                <a:t>PC</a:t>
              </a:r>
              <a:r>
                <a:rPr lang="zh-CN" altLang="en-US" sz="1400" dirty="0">
                  <a:latin typeface="微软雅黑" panose="020B0503020204020204" pitchFamily="34" charset="-122"/>
                  <a:ea typeface="微软雅黑" panose="020B0503020204020204" pitchFamily="34" charset="-122"/>
                </a:rPr>
                <a:t>的接口</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地址。由拓扑图可知，</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接口连接生产部的</a:t>
              </a:r>
              <a:r>
                <a:rPr lang="en-US" altLang="zh-CN" sz="1400" dirty="0">
                  <a:latin typeface="微软雅黑" panose="020B0503020204020204" pitchFamily="34" charset="-122"/>
                  <a:ea typeface="微软雅黑" panose="020B0503020204020204" pitchFamily="34" charset="-122"/>
                </a:rPr>
                <a:t>PCA</a:t>
              </a:r>
              <a:r>
                <a:rPr lang="zh-CN" altLang="en-US" sz="1400" dirty="0">
                  <a:latin typeface="微软雅黑" panose="020B0503020204020204" pitchFamily="34" charset="-122"/>
                  <a:ea typeface="微软雅黑" panose="020B0503020204020204" pitchFamily="34" charset="-122"/>
                </a:rPr>
                <a:t>，作为</a:t>
              </a:r>
              <a:r>
                <a:rPr lang="en-US" altLang="zh-CN" sz="1400" dirty="0">
                  <a:latin typeface="微软雅黑" panose="020B0503020204020204" pitchFamily="34" charset="-122"/>
                  <a:ea typeface="微软雅黑" panose="020B0503020204020204" pitchFamily="34" charset="-122"/>
                </a:rPr>
                <a:t>PCA</a:t>
              </a:r>
              <a:r>
                <a:rPr lang="zh-CN" altLang="en-US" sz="1400" dirty="0">
                  <a:latin typeface="微软雅黑" panose="020B0503020204020204" pitchFamily="34" charset="-122"/>
                  <a:ea typeface="微软雅黑" panose="020B0503020204020204" pitchFamily="34" charset="-122"/>
                </a:rPr>
                <a:t>的网关，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地址应配置为</a:t>
              </a:r>
              <a:r>
                <a:rPr lang="en-US" altLang="zh-CN" sz="1400" dirty="0">
                  <a:latin typeface="微软雅黑" panose="020B0503020204020204" pitchFamily="34" charset="-122"/>
                  <a:ea typeface="微软雅黑" panose="020B0503020204020204" pitchFamily="34" charset="-122"/>
                </a:rPr>
                <a:t>192.168.1.254/24</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接口连接物流部的</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，作为</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的网关，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地址应配置为</a:t>
              </a:r>
              <a:r>
                <a:rPr lang="en-US" altLang="zh-CN" sz="1400" dirty="0">
                  <a:latin typeface="微软雅黑" panose="020B0503020204020204" pitchFamily="34" charset="-122"/>
                  <a:ea typeface="微软雅黑" panose="020B0503020204020204" pitchFamily="34" charset="-122"/>
                </a:rPr>
                <a:t>192.168.2.254/24</a:t>
              </a:r>
              <a:r>
                <a:rPr lang="zh-CN" altLang="en-US" sz="1400" dirty="0">
                  <a:latin typeface="微软雅黑" panose="020B0503020204020204" pitchFamily="34" charset="-122"/>
                  <a:ea typeface="微软雅黑" panose="020B0503020204020204" pitchFamily="34" charset="-122"/>
                </a:rPr>
                <a:t>。配置过程如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extLst>
              <a:ext uri="{28A0092B-C50C-407E-A947-70E740481C1C}">
                <a14:useLocalDpi xmlns:a14="http://schemas.microsoft.com/office/drawing/2010/main" val="0"/>
              </a:ext>
            </a:extLst>
          </a:blip>
          <a:stretch>
            <a:fillRect/>
          </a:stretch>
        </p:blipFill>
        <p:spPr>
          <a:xfrm>
            <a:off x="1496461" y="2139702"/>
            <a:ext cx="6048672" cy="2505438"/>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727229" y="4623978"/>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华为路由器的配置流程</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8805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441838"/>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03413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）验证路由器的接口</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的配置情况，查看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是否配置正确，如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935596" y="1491630"/>
            <a:ext cx="7128792" cy="2808312"/>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88569" y="4623978"/>
            <a:ext cx="200086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验证</a:t>
            </a:r>
            <a:r>
              <a:rPr lang="en-US" altLang="zh-CN" sz="1200" dirty="0">
                <a:latin typeface="微软雅黑" panose="020B0503020204020204" pitchFamily="34" charset="-122"/>
                <a:ea typeface="微软雅黑" panose="020B0503020204020204" pitchFamily="34" charset="-122"/>
              </a:rPr>
              <a:t>GE0/0/0</a:t>
            </a:r>
            <a:r>
              <a:rPr lang="zh-CN" altLang="en-US" sz="1200" dirty="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配置情况</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86317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441838"/>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1847678"/>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）验证路由器的接口</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的配置情况，查看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是否配置正确，如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extLst>
              <a:ext uri="{28A0092B-C50C-407E-A947-70E740481C1C}">
                <a14:useLocalDpi xmlns:a14="http://schemas.microsoft.com/office/drawing/2010/main" val="0"/>
              </a:ext>
            </a:extLst>
          </a:blip>
          <a:stretch>
            <a:fillRect/>
          </a:stretch>
        </p:blipFill>
        <p:spPr>
          <a:xfrm>
            <a:off x="810430" y="1455626"/>
            <a:ext cx="7505986" cy="2952328"/>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88569" y="4623978"/>
            <a:ext cx="200086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验证</a:t>
            </a:r>
            <a:r>
              <a:rPr lang="en-US" altLang="zh-CN" sz="1200" dirty="0" smtClean="0">
                <a:latin typeface="微软雅黑" panose="020B0503020204020204" pitchFamily="34" charset="-122"/>
                <a:ea typeface="微软雅黑" panose="020B0503020204020204" pitchFamily="34" charset="-122"/>
              </a:rPr>
              <a:t>GE0/0/1</a:t>
            </a:r>
            <a:r>
              <a:rPr lang="zh-CN" altLang="en-US" sz="1200" dirty="0" smtClean="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配置情况</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35992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738664"/>
            <a:chOff x="2375636" y="1705607"/>
            <a:chExt cx="9879838" cy="2403876"/>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403876"/>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）查看路由器的路由表情况，是否已经有到达</a:t>
              </a:r>
              <a:r>
                <a:rPr lang="en-US" altLang="zh-CN" sz="1400" dirty="0">
                  <a:latin typeface="微软雅黑" panose="020B0503020204020204" pitchFamily="34" charset="-122"/>
                  <a:ea typeface="微软雅黑" panose="020B0503020204020204" pitchFamily="34" charset="-122"/>
                </a:rPr>
                <a:t>192.168.1.0/24</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192.168.2.0/24</a:t>
              </a:r>
              <a:r>
                <a:rPr lang="zh-CN" altLang="en-US" sz="1400" dirty="0">
                  <a:latin typeface="微软雅黑" panose="020B0503020204020204" pitchFamily="34" charset="-122"/>
                  <a:ea typeface="微软雅黑" panose="020B0503020204020204" pitchFamily="34" charset="-122"/>
                </a:rPr>
                <a:t>的直连路由，如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示。路由表中的</a:t>
              </a:r>
              <a:r>
                <a:rPr lang="en-US" altLang="zh-CN" sz="1400" dirty="0">
                  <a:latin typeface="微软雅黑" panose="020B0503020204020204" pitchFamily="34" charset="-122"/>
                  <a:ea typeface="微软雅黑" panose="020B0503020204020204" pitchFamily="34" charset="-122"/>
                </a:rPr>
                <a:t>Proto</a:t>
              </a:r>
              <a:r>
                <a:rPr lang="zh-CN" altLang="en-US" sz="1400" dirty="0">
                  <a:latin typeface="微软雅黑" panose="020B0503020204020204" pitchFamily="34" charset="-122"/>
                  <a:ea typeface="微软雅黑" panose="020B0503020204020204" pitchFamily="34" charset="-122"/>
                </a:rPr>
                <a:t>字段显示</a:t>
              </a:r>
              <a:r>
                <a:rPr lang="en-US" altLang="zh-CN" sz="1400" dirty="0">
                  <a:latin typeface="微软雅黑" panose="020B0503020204020204" pitchFamily="34" charset="-122"/>
                  <a:ea typeface="微软雅黑" panose="020B0503020204020204" pitchFamily="34" charset="-122"/>
                </a:rPr>
                <a:t>Direct</a:t>
              </a:r>
              <a:r>
                <a:rPr lang="zh-CN" altLang="en-US" sz="1400" dirty="0">
                  <a:latin typeface="微软雅黑" panose="020B0503020204020204" pitchFamily="34" charset="-122"/>
                  <a:ea typeface="微软雅黑" panose="020B0503020204020204" pitchFamily="34" charset="-122"/>
                </a:rPr>
                <a:t>为直连路由。</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cstate="print">
            <a:extLst>
              <a:ext uri="{28A0092B-C50C-407E-A947-70E740481C1C}">
                <a14:useLocalDpi xmlns:a14="http://schemas.microsoft.com/office/drawing/2010/main" val="0"/>
              </a:ext>
            </a:extLst>
          </a:blip>
          <a:stretch>
            <a:fillRect/>
          </a:stretch>
        </p:blipFill>
        <p:spPr>
          <a:xfrm>
            <a:off x="1574804" y="1596328"/>
            <a:ext cx="5517476" cy="2919637"/>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04173" y="4623978"/>
            <a:ext cx="15696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查看路由器的路由表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67232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地址的表示方法</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007604" y="2342477"/>
            <a:ext cx="7308812" cy="2374056"/>
            <a:chOff x="1200150" y="2011315"/>
            <a:chExt cx="9867900" cy="132951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3" y="2164721"/>
              <a:ext cx="9604928" cy="879040"/>
            </a:xfrm>
            <a:prstGeom prst="rect">
              <a:avLst/>
            </a:prstGeom>
            <a:noFill/>
          </p:spPr>
          <p:txBody>
            <a:bodyPr wrap="square" rtlCol="0">
              <a:spAutoFit/>
            </a:bodyPr>
            <a:lstStyle/>
            <a:p>
              <a:pPr indent="486000">
                <a:lnSpc>
                  <a:spcPct val="150000"/>
                </a:lnSpc>
              </a:pP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地址由</a:t>
              </a:r>
              <a:r>
                <a:rPr lang="en-US" altLang="zh-CN" sz="1600" b="1" dirty="0">
                  <a:latin typeface="微软雅黑" panose="020B0503020204020204" pitchFamily="34" charset="-122"/>
                  <a:ea typeface="微软雅黑" panose="020B0503020204020204" pitchFamily="34" charset="-122"/>
                </a:rPr>
                <a:t>32</a:t>
              </a:r>
              <a:r>
                <a:rPr lang="zh-CN" altLang="en-US" sz="1600" b="1" dirty="0">
                  <a:latin typeface="微软雅黑" panose="020B0503020204020204" pitchFamily="34" charset="-122"/>
                  <a:ea typeface="微软雅黑" panose="020B0503020204020204" pitchFamily="34" charset="-122"/>
                </a:rPr>
                <a:t>位二进制数值组成</a:t>
              </a:r>
              <a:r>
                <a:rPr lang="zh-CN" altLang="en-US" sz="1600" dirty="0">
                  <a:latin typeface="微软雅黑" panose="020B0503020204020204" pitchFamily="34" charset="-122"/>
                  <a:ea typeface="微软雅黑" panose="020B0503020204020204" pitchFamily="34" charset="-122"/>
                </a:rPr>
                <a:t>，即</a:t>
              </a:r>
              <a:r>
                <a:rPr lang="en-US" altLang="zh-CN" sz="1600" b="1" dirty="0">
                  <a:latin typeface="微软雅黑" panose="020B0503020204020204" pitchFamily="34" charset="-122"/>
                  <a:ea typeface="微软雅黑" panose="020B0503020204020204" pitchFamily="34" charset="-122"/>
                </a:rPr>
                <a:t>4</a:t>
              </a:r>
              <a:r>
                <a:rPr lang="zh-CN" altLang="en-US" sz="1600" b="1" dirty="0">
                  <a:latin typeface="微软雅黑" panose="020B0503020204020204" pitchFamily="34" charset="-122"/>
                  <a:ea typeface="微软雅黑" panose="020B0503020204020204" pitchFamily="34" charset="-122"/>
                </a:rPr>
                <a:t>个字节</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4B</a:t>
              </a:r>
              <a:r>
                <a:rPr lang="zh-CN" altLang="en-US" sz="1600" dirty="0">
                  <a:latin typeface="微软雅黑" panose="020B0503020204020204" pitchFamily="34" charset="-122"/>
                  <a:ea typeface="微软雅黑" panose="020B0503020204020204" pitchFamily="34" charset="-122"/>
                </a:rPr>
                <a:t>），但为了方便用户的理解和记忆，它采用了</a:t>
              </a:r>
              <a:r>
                <a:rPr lang="zh-CN" altLang="en-US" sz="1600" b="1" dirty="0">
                  <a:latin typeface="微软雅黑" panose="020B0503020204020204" pitchFamily="34" charset="-122"/>
                  <a:ea typeface="微软雅黑" panose="020B0503020204020204" pitchFamily="34" charset="-122"/>
                </a:rPr>
                <a:t>点分十进制</a:t>
              </a:r>
              <a:r>
                <a:rPr lang="zh-CN" altLang="en-US" sz="1600" dirty="0">
                  <a:latin typeface="微软雅黑" panose="020B0503020204020204" pitchFamily="34" charset="-122"/>
                  <a:ea typeface="微软雅黑" panose="020B0503020204020204" pitchFamily="34" charset="-122"/>
                </a:rPr>
                <a:t>的表示方法，即将</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字节中每个字节的二进制数值转换成十进制数值，每个数值小于等于</a:t>
              </a:r>
              <a:r>
                <a:rPr lang="en-US" altLang="zh-CN" sz="1600" dirty="0">
                  <a:latin typeface="微软雅黑" panose="020B0503020204020204" pitchFamily="34" charset="-122"/>
                  <a:ea typeface="微软雅黑" panose="020B0503020204020204" pitchFamily="34" charset="-122"/>
                </a:rPr>
                <a:t>255</a:t>
              </a:r>
              <a:r>
                <a:rPr lang="zh-CN" altLang="en-US" sz="1600" dirty="0">
                  <a:latin typeface="微软雅黑" panose="020B0503020204020204" pitchFamily="34" charset="-122"/>
                  <a:ea typeface="微软雅黑" panose="020B0503020204020204" pitchFamily="34" charset="-122"/>
                </a:rPr>
                <a:t>，然后将这</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个十进制数的中间用“</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隔开，表示成</a:t>
              </a:r>
              <a:r>
                <a:rPr lang="en-US" altLang="zh-CN" sz="1600" dirty="0" err="1">
                  <a:latin typeface="微软雅黑" panose="020B0503020204020204" pitchFamily="34" charset="-122"/>
                  <a:ea typeface="微软雅黑" panose="020B0503020204020204" pitchFamily="34" charset="-122"/>
                </a:rPr>
                <a:t>a.b.c.d</a:t>
              </a:r>
              <a:r>
                <a:rPr lang="zh-CN" altLang="en-US" sz="1600" dirty="0">
                  <a:latin typeface="微软雅黑" panose="020B0503020204020204" pitchFamily="34" charset="-122"/>
                  <a:ea typeface="微软雅黑" panose="020B0503020204020204" pitchFamily="34" charset="-122"/>
                </a:rPr>
                <a:t>的形式</a:t>
              </a:r>
              <a:r>
                <a:rPr lang="zh-CN" altLang="en-US" sz="1600" dirty="0" smtClean="0">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2019968" y="1854271"/>
            <a:ext cx="449995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smtClean="0">
                <a:latin typeface="微软雅黑" panose="020B0503020204020204" pitchFamily="34" charset="-122"/>
                <a:ea typeface="微软雅黑" panose="020B0503020204020204" pitchFamily="34" charset="-122"/>
              </a:rPr>
              <a:t>上面的</a:t>
            </a:r>
            <a:r>
              <a:rPr lang="en-US" altLang="zh-CN" sz="1200" dirty="0" smtClean="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地址，用点分十进制表示方法表示为：</a:t>
            </a:r>
            <a:r>
              <a:rPr lang="en-US" altLang="zh-CN" sz="1200" dirty="0">
                <a:latin typeface="微软雅黑" panose="020B0503020204020204" pitchFamily="34" charset="-122"/>
                <a:ea typeface="微软雅黑" panose="020B0503020204020204" pitchFamily="34" charset="-122"/>
              </a:rPr>
              <a:t>192.168.100.81</a:t>
            </a:r>
            <a:endParaRPr lang="zh-CN" altLang="en-US" sz="28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2411760" y="730119"/>
            <a:ext cx="4229100" cy="1066800"/>
          </a:xfrm>
          <a:prstGeom prst="rect">
            <a:avLst/>
          </a:prstGeom>
        </p:spPr>
      </p:pic>
    </p:spTree>
    <p:extLst>
      <p:ext uri="{BB962C8B-B14F-4D97-AF65-F5344CB8AC3E}">
        <p14:creationId xmlns:p14="http://schemas.microsoft.com/office/powerpoint/2010/main" val="31238494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700576"/>
            <a:chOff x="2375636" y="1705607"/>
            <a:chExt cx="9879838" cy="2279923"/>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279923"/>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）所有配置完成后，在</a:t>
              </a:r>
              <a:r>
                <a:rPr lang="en-US" altLang="zh-CN" sz="1400" dirty="0">
                  <a:latin typeface="微软雅黑" panose="020B0503020204020204" pitchFamily="34" charset="-122"/>
                  <a:ea typeface="微软雅黑" panose="020B0503020204020204" pitchFamily="34" charset="-122"/>
                </a:rPr>
                <a:t>PCA</a:t>
              </a:r>
              <a:r>
                <a:rPr lang="zh-CN" altLang="en-US" sz="1400" dirty="0">
                  <a:latin typeface="微软雅黑" panose="020B0503020204020204" pitchFamily="34" charset="-122"/>
                  <a:ea typeface="微软雅黑" panose="020B0503020204020204" pitchFamily="34" charset="-122"/>
                </a:rPr>
                <a:t>上使用</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命令测试</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地址，查看输出结果，验证网络连通性，如果看到正常的</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回复信息，表示配置正确，网络测试正常，如</a:t>
              </a:r>
              <a:r>
                <a:rPr lang="zh-CN" altLang="en-US" sz="1400" dirty="0" smtClean="0">
                  <a:latin typeface="微软雅黑" panose="020B0503020204020204" pitchFamily="34" charset="-122"/>
                  <a:ea typeface="微软雅黑" panose="020B0503020204020204" pitchFamily="34" charset="-122"/>
                </a:rPr>
                <a:t>图所示。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stretch>
            <a:fillRect/>
          </a:stretch>
        </p:blipFill>
        <p:spPr>
          <a:xfrm>
            <a:off x="2212739" y="1569118"/>
            <a:ext cx="4752528" cy="3090864"/>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638262" y="4676142"/>
            <a:ext cx="190148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使用</a:t>
            </a:r>
            <a:r>
              <a:rPr lang="en-US" altLang="zh-CN" sz="1200" dirty="0">
                <a:latin typeface="微软雅黑" panose="020B0503020204020204" pitchFamily="34" charset="-122"/>
                <a:ea typeface="微软雅黑" panose="020B0503020204020204" pitchFamily="34" charset="-122"/>
              </a:rPr>
              <a:t>ping</a:t>
            </a:r>
            <a:r>
              <a:rPr lang="zh-CN" altLang="en-US" sz="1200" dirty="0">
                <a:latin typeface="微软雅黑" panose="020B0503020204020204" pitchFamily="34" charset="-122"/>
                <a:ea typeface="微软雅黑" panose="020B0503020204020204" pitchFamily="34" charset="-122"/>
              </a:rPr>
              <a:t>命令测试连通性</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97955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1408894" y="1635647"/>
            <a:ext cx="6129339"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5.4 </a:t>
            </a:r>
            <a:r>
              <a:rPr lang="zh-CN" altLang="en-US" sz="3200" b="1" dirty="0" smtClean="0">
                <a:solidFill>
                  <a:schemeClr val="accent1"/>
                </a:solidFill>
                <a:ea typeface="微软雅黑" panose="020B0503020204020204" pitchFamily="34" charset="-122"/>
              </a:rPr>
              <a:t>配置</a:t>
            </a:r>
            <a:r>
              <a:rPr lang="zh-CN" altLang="en-US" sz="3200" b="1" dirty="0">
                <a:solidFill>
                  <a:schemeClr val="accent1"/>
                </a:solidFill>
                <a:ea typeface="微软雅黑" panose="020B0503020204020204" pitchFamily="34" charset="-122"/>
              </a:rPr>
              <a:t>路由器</a:t>
            </a:r>
            <a:r>
              <a:rPr lang="zh-CN" altLang="en-US" sz="3200" b="1" dirty="0" smtClean="0">
                <a:solidFill>
                  <a:schemeClr val="accent1"/>
                </a:solidFill>
                <a:ea typeface="微软雅黑" panose="020B0503020204020204" pitchFamily="34" charset="-122"/>
              </a:rPr>
              <a:t>连接</a:t>
            </a:r>
            <a:r>
              <a:rPr lang="zh-CN" altLang="en-US" sz="3200" b="1" dirty="0">
                <a:solidFill>
                  <a:schemeClr val="accent1"/>
                </a:solidFill>
                <a:ea typeface="微软雅黑" panose="020B0503020204020204" pitchFamily="34" charset="-122"/>
              </a:rPr>
              <a:t>多个</a:t>
            </a:r>
            <a:r>
              <a:rPr lang="zh-CN" altLang="en-US" sz="3200" b="1" dirty="0" smtClean="0">
                <a:solidFill>
                  <a:schemeClr val="accent1"/>
                </a:solidFill>
                <a:ea typeface="微软雅黑" panose="020B0503020204020204" pitchFamily="34" charset="-122"/>
              </a:rPr>
              <a:t>网络</a:t>
            </a:r>
            <a:endParaRPr lang="zh-CN" altLang="en-US" sz="3200" b="1" dirty="0">
              <a:solidFill>
                <a:schemeClr val="accent1"/>
              </a:solidFill>
              <a:ea typeface="微软雅黑" panose="020B0503020204020204" pitchFamily="34" charset="-122"/>
            </a:endParaRPr>
          </a:p>
        </p:txBody>
      </p:sp>
    </p:spTree>
    <p:extLst>
      <p:ext uri="{BB962C8B-B14F-4D97-AF65-F5344CB8AC3E}">
        <p14:creationId xmlns:p14="http://schemas.microsoft.com/office/powerpoint/2010/main" val="27203597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41653644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40505978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935596" y="699542"/>
            <a:ext cx="6948772" cy="1938992"/>
            <a:chOff x="1200150" y="1835522"/>
            <a:chExt cx="10095328" cy="1956509"/>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865419"/>
              <a:chOff x="1200150" y="1847850"/>
              <a:chExt cx="9867900" cy="1865419"/>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81269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255489" y="3607302"/>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200150" y="1835522"/>
              <a:ext cx="10095328" cy="1956509"/>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某公司为生产部和物流部所属计算机分别分配了两个网络，生产部计算机使用</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192.168.1.0/24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网络，物流部计算机使用</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192.168.2.0/24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网络。因业务需求，需要两部门的计算机能够互相访问。由于两部门的网络距离较远，需要使用两台路由器实现网络连接，现需要对两部门的计算机和连接两部门网络的两台路由器进行配置，以达到互相访问的目的</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。下图为</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拓扑图。</a:t>
              </a:r>
            </a:p>
          </p:txBody>
        </p:sp>
      </p:grpSp>
      <p:pic>
        <p:nvPicPr>
          <p:cNvPr id="8" name="图片 7"/>
          <p:cNvPicPr/>
          <p:nvPr/>
        </p:nvPicPr>
        <p:blipFill>
          <a:blip r:embed="rId3">
            <a:extLst>
              <a:ext uri="{28A0092B-C50C-407E-A947-70E740481C1C}">
                <a14:useLocalDpi xmlns:a14="http://schemas.microsoft.com/office/drawing/2010/main" val="0"/>
              </a:ext>
            </a:extLst>
          </a:blip>
          <a:stretch>
            <a:fillRect/>
          </a:stretch>
        </p:blipFill>
        <p:spPr>
          <a:xfrm>
            <a:off x="1295636" y="2787774"/>
            <a:ext cx="6228692" cy="1714265"/>
          </a:xfrm>
          <a:prstGeom prst="rect">
            <a:avLst/>
          </a:prstGeom>
          <a:ln>
            <a:noFill/>
          </a:ln>
        </p:spPr>
      </p:pic>
      <p:sp>
        <p:nvSpPr>
          <p:cNvPr id="9"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4111950" y="4676142"/>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任务拓扑图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56490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16014" y="2535747"/>
            <a:ext cx="178125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路由</a:t>
            </a:r>
            <a:r>
              <a:rPr lang="zh-CN" altLang="en-US" sz="1200" dirty="0" smtClean="0">
                <a:solidFill>
                  <a:schemeClr val="tx1">
                    <a:lumMod val="65000"/>
                    <a:lumOff val="35000"/>
                  </a:schemeClr>
                </a:solidFill>
                <a:latin typeface="微软雅黑" pitchFamily="34" charset="-122"/>
                <a:ea typeface="微软雅黑" pitchFamily="34" charset="-122"/>
              </a:rPr>
              <a:t>表与路由条目</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16015" y="2880949"/>
            <a:ext cx="178125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路由信息的来源</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4716015" y="3571353"/>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路由的开销</a:t>
            </a:r>
            <a:endParaRPr lang="zh-CN" altLang="en-US" sz="1200" dirty="0">
              <a:solidFill>
                <a:schemeClr val="tx1">
                  <a:lumMod val="65000"/>
                  <a:lumOff val="35000"/>
                </a:schemeClr>
              </a:solidFill>
            </a:endParaRPr>
          </a:p>
        </p:txBody>
      </p:sp>
      <p:sp>
        <p:nvSpPr>
          <p:cNvPr id="10" name="文本框 7"/>
          <p:cNvSpPr txBox="1">
            <a:spLocks noChangeArrowheads="1"/>
          </p:cNvSpPr>
          <p:nvPr/>
        </p:nvSpPr>
        <p:spPr bwMode="auto">
          <a:xfrm>
            <a:off x="4716015" y="3916555"/>
            <a:ext cx="178125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静态路由协议</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8C7C0143-C06B-48F0-A9CA-D420D66A7E9D}"/>
              </a:ext>
            </a:extLst>
          </p:cNvPr>
          <p:cNvSpPr txBox="1">
            <a:spLocks noChangeArrowheads="1"/>
          </p:cNvSpPr>
          <p:nvPr/>
        </p:nvSpPr>
        <p:spPr bwMode="auto">
          <a:xfrm>
            <a:off x="4716015" y="3226151"/>
            <a:ext cx="158417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路由的优先级</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11679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ppt_y</p:attrName>
                                        </p:attrNameLst>
                                      </p:cBhvr>
                                      <p:tavLst>
                                        <p:tav tm="0">
                                          <p:val>
                                            <p:strVal val="#ppt_y-#ppt_h*1.125000"/>
                                          </p:val>
                                        </p:tav>
                                        <p:tav tm="100000">
                                          <p:val>
                                            <p:strVal val="#ppt_y"/>
                                          </p:val>
                                        </p:tav>
                                      </p:tavLst>
                                    </p:anim>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P spid="10" grpId="0"/>
      <p:bldP spid="11"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路由表与路由条目</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184733" y="755593"/>
            <a:ext cx="8826256" cy="1348106"/>
            <a:chOff x="1030367" y="1711553"/>
            <a:chExt cx="10037683" cy="1629280"/>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030367" y="1711553"/>
              <a:ext cx="9906198" cy="1393367"/>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每台路由设备都会将去往各个网络的路由记录在一个数据表中，当它发送数据包时，就会查询这个数据表，尝试将数据包的目的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地址与这个数据表中的条目进行匹配，以此来判断该从哪个接口转发数据包，这个数据表就叫做路由表。</a:t>
              </a:r>
            </a:p>
            <a:p>
              <a:pPr indent="486000">
                <a:lnSpc>
                  <a:spcPct val="150000"/>
                </a:lnSpc>
              </a:pPr>
              <a:r>
                <a:rPr lang="zh-CN" altLang="en-US" sz="1400" dirty="0">
                  <a:latin typeface="微软雅黑" panose="020B0503020204020204" pitchFamily="34" charset="-122"/>
                  <a:ea typeface="微软雅黑" panose="020B0503020204020204" pitchFamily="34" charset="-122"/>
                </a:rPr>
                <a:t>在华为路由器上，我们可以使用</a:t>
              </a:r>
              <a:r>
                <a:rPr lang="en-US" altLang="zh-CN" sz="1400" dirty="0">
                  <a:latin typeface="微软雅黑" panose="020B0503020204020204" pitchFamily="34" charset="-122"/>
                  <a:ea typeface="微软雅黑" panose="020B0503020204020204" pitchFamily="34" charset="-122"/>
                </a:rPr>
                <a:t>display </a:t>
              </a:r>
              <a:r>
                <a:rPr lang="en-US" altLang="zh-CN" sz="1400" dirty="0" err="1">
                  <a:latin typeface="微软雅黑" panose="020B0503020204020204" pitchFamily="34" charset="-122"/>
                  <a:ea typeface="微软雅黑" panose="020B0503020204020204" pitchFamily="34" charset="-122"/>
                </a:rPr>
                <a:t>ip</a:t>
              </a:r>
              <a:r>
                <a:rPr lang="en-US" altLang="zh-CN" sz="1400" dirty="0">
                  <a:latin typeface="微软雅黑" panose="020B0503020204020204" pitchFamily="34" charset="-122"/>
                  <a:ea typeface="微软雅黑" panose="020B0503020204020204" pitchFamily="34" charset="-122"/>
                </a:rPr>
                <a:t> routing-table</a:t>
              </a:r>
              <a:r>
                <a:rPr lang="zh-CN" altLang="en-US" sz="1400" dirty="0">
                  <a:latin typeface="微软雅黑" panose="020B0503020204020204" pitchFamily="34" charset="-122"/>
                  <a:ea typeface="微软雅黑" panose="020B0503020204020204" pitchFamily="34" charset="-122"/>
                </a:rPr>
                <a:t>命令来查看网络设备的路由表，如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p:txBody>
        </p:sp>
      </p:grpSp>
      <p:pic>
        <p:nvPicPr>
          <p:cNvPr id="11" name="图片 10"/>
          <p:cNvPicPr/>
          <p:nvPr/>
        </p:nvPicPr>
        <p:blipFill>
          <a:blip r:embed="rId2" cstate="print">
            <a:extLst>
              <a:ext uri="{28A0092B-C50C-407E-A947-70E740481C1C}">
                <a14:useLocalDpi xmlns:a14="http://schemas.microsoft.com/office/drawing/2010/main" val="0"/>
              </a:ext>
            </a:extLst>
          </a:blip>
          <a:stretch>
            <a:fillRect/>
          </a:stretch>
        </p:blipFill>
        <p:spPr>
          <a:xfrm>
            <a:off x="2375756" y="2172635"/>
            <a:ext cx="4190788" cy="2591827"/>
          </a:xfrm>
          <a:prstGeom prst="rect">
            <a:avLst/>
          </a:prstGeom>
          <a:ln>
            <a:noFill/>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613521" y="4738737"/>
            <a:ext cx="18774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查看路由器的路由表信息</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5250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路由信息的来源</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23528" y="1203598"/>
            <a:ext cx="8449206" cy="2412268"/>
            <a:chOff x="861385" y="1847850"/>
            <a:chExt cx="10926306" cy="158183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5" y="1847850"/>
              <a:ext cx="10926306" cy="1548774"/>
              <a:chOff x="861385" y="1847850"/>
              <a:chExt cx="10926306"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5" y="1847850"/>
                <a:ext cx="10289647"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13505" y="1907870"/>
              <a:ext cx="9985406" cy="1521818"/>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从路由器向路由表填充该路由条目的方式来看，路由信息的来源可以分为三种。分别是设备自动发现、手工配置通和过动态路由协议生成。我们把设备自动发现的路由信息称为直连路由（</a:t>
              </a:r>
              <a:r>
                <a:rPr lang="en-US" altLang="zh-CN" sz="1600" dirty="0">
                  <a:latin typeface="微软雅黑" panose="020B0503020204020204" pitchFamily="34" charset="-122"/>
                  <a:ea typeface="微软雅黑" panose="020B0503020204020204" pitchFamily="34" charset="-122"/>
                </a:rPr>
                <a:t>Direct Route</a:t>
              </a:r>
              <a:r>
                <a:rPr lang="zh-CN" altLang="en-US" sz="1600" dirty="0">
                  <a:latin typeface="微软雅黑" panose="020B0503020204020204" pitchFamily="34" charset="-122"/>
                  <a:ea typeface="微软雅黑" panose="020B0503020204020204" pitchFamily="34" charset="-122"/>
                </a:rPr>
                <a:t>），把手工配置的路由信息称为静态路由（</a:t>
              </a:r>
              <a:r>
                <a:rPr lang="en-US" altLang="zh-CN" sz="1600" dirty="0">
                  <a:latin typeface="微软雅黑" panose="020B0503020204020204" pitchFamily="34" charset="-122"/>
                  <a:ea typeface="微软雅黑" panose="020B0503020204020204" pitchFamily="34" charset="-122"/>
                </a:rPr>
                <a:t>Static Route</a:t>
              </a:r>
              <a:r>
                <a:rPr lang="zh-CN" altLang="en-US" sz="1600" dirty="0">
                  <a:latin typeface="微软雅黑" panose="020B0503020204020204" pitchFamily="34" charset="-122"/>
                  <a:ea typeface="微软雅黑" panose="020B0503020204020204" pitchFamily="34" charset="-122"/>
                </a:rPr>
                <a:t>），把网络设备通过运行动态路由协议而得到路由信息称为动态路由（</a:t>
              </a:r>
              <a:r>
                <a:rPr lang="en-US" altLang="zh-CN" sz="1600" dirty="0">
                  <a:latin typeface="微软雅黑" panose="020B0503020204020204" pitchFamily="34" charset="-122"/>
                  <a:ea typeface="微软雅黑" panose="020B0503020204020204" pitchFamily="34" charset="-122"/>
                </a:rPr>
                <a:t>Dynamic Route</a:t>
              </a:r>
              <a:r>
                <a:rPr lang="zh-CN" altLang="en-US" sz="1600" dirty="0">
                  <a:latin typeface="微软雅黑" panose="020B0503020204020204" pitchFamily="34" charset="-122"/>
                  <a:ea typeface="微软雅黑" panose="020B0503020204020204" pitchFamily="34" charset="-122"/>
                </a:rPr>
                <a:t>）。下面我们分别对这三种路由获取方式进行简单的介绍。</a:t>
              </a:r>
            </a:p>
          </p:txBody>
        </p:sp>
      </p:grpSp>
    </p:spTree>
    <p:extLst>
      <p:ext uri="{BB962C8B-B14F-4D97-AF65-F5344CB8AC3E}">
        <p14:creationId xmlns:p14="http://schemas.microsoft.com/office/powerpoint/2010/main" val="27219304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路由信息的</a:t>
            </a:r>
            <a:r>
              <a:rPr lang="zh-CN" altLang="en-US" sz="1600" dirty="0" smtClean="0">
                <a:solidFill>
                  <a:schemeClr val="accent1"/>
                </a:solidFill>
                <a:ea typeface="微软雅黑" panose="020B0503020204020204" pitchFamily="34" charset="-122"/>
              </a:rPr>
              <a:t>来源</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直连路由</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05528" y="807553"/>
            <a:ext cx="8532948" cy="2077634"/>
            <a:chOff x="861385" y="1847850"/>
            <a:chExt cx="11034599" cy="154877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5" y="1847850"/>
              <a:ext cx="11034599" cy="1548774"/>
              <a:chOff x="861385" y="1847850"/>
              <a:chExt cx="11034599"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5" y="1847850"/>
                <a:ext cx="11034599"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13505" y="1847850"/>
              <a:ext cx="10882479" cy="1514253"/>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网络设备启动之后，当设备接口的状态为</a:t>
              </a:r>
              <a:r>
                <a:rPr lang="en-US" altLang="zh-CN" sz="1400" dirty="0" smtClean="0">
                  <a:latin typeface="微软雅黑" panose="020B0503020204020204" pitchFamily="34" charset="-122"/>
                  <a:ea typeface="微软雅黑" panose="020B0503020204020204" pitchFamily="34" charset="-122"/>
                </a:rPr>
                <a:t>UP</a:t>
              </a:r>
              <a:r>
                <a:rPr lang="zh-CN" altLang="en-US" sz="1400" dirty="0">
                  <a:latin typeface="微软雅黑" panose="020B0503020204020204" pitchFamily="34" charset="-122"/>
                  <a:ea typeface="微软雅黑" panose="020B0503020204020204" pitchFamily="34" charset="-122"/>
                </a:rPr>
                <a:t>时，设备就能够自动发现去往与自己的接口直接相连的网络的路由。如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接口的状态为</a:t>
              </a:r>
              <a:r>
                <a:rPr lang="en-US" altLang="zh-CN" sz="1400" dirty="0">
                  <a:latin typeface="微软雅黑" panose="020B0503020204020204" pitchFamily="34" charset="-122"/>
                  <a:ea typeface="微软雅黑" panose="020B0503020204020204" pitchFamily="34" charset="-122"/>
                </a:rPr>
                <a:t>UP</a:t>
              </a:r>
              <a:r>
                <a:rPr lang="zh-CN" altLang="en-US" sz="1400" dirty="0">
                  <a:latin typeface="微软雅黑" panose="020B0503020204020204" pitchFamily="34" charset="-122"/>
                  <a:ea typeface="微软雅黑" panose="020B0503020204020204" pitchFamily="34" charset="-122"/>
                </a:rPr>
                <a:t>时，</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便可以根据</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接口的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192.168.1.254/24</a:t>
              </a:r>
              <a:r>
                <a:rPr lang="zh-CN" altLang="en-US" sz="1400" dirty="0">
                  <a:latin typeface="微软雅黑" panose="020B0503020204020204" pitchFamily="34" charset="-122"/>
                  <a:ea typeface="微软雅黑" panose="020B0503020204020204" pitchFamily="34" charset="-122"/>
                </a:rPr>
                <a:t>推断出</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接口所在的网络的网络地址为</a:t>
              </a:r>
              <a:r>
                <a:rPr lang="en-US" altLang="zh-CN" sz="1400" dirty="0">
                  <a:latin typeface="微软雅黑" panose="020B0503020204020204" pitchFamily="34" charset="-122"/>
                  <a:ea typeface="微软雅黑" panose="020B0503020204020204" pitchFamily="34" charset="-122"/>
                </a:rPr>
                <a:t>192.168.1.0/24</a:t>
              </a:r>
              <a:r>
                <a:rPr lang="zh-CN" altLang="en-US" sz="1400" dirty="0">
                  <a:latin typeface="微软雅黑" panose="020B0503020204020204" pitchFamily="34" charset="-122"/>
                  <a:ea typeface="微软雅黑" panose="020B0503020204020204" pitchFamily="34" charset="-122"/>
                </a:rPr>
                <a:t>。于是，</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便会将</a:t>
              </a:r>
              <a:r>
                <a:rPr lang="en-US" altLang="zh-CN" sz="1400" dirty="0">
                  <a:latin typeface="微软雅黑" panose="020B0503020204020204" pitchFamily="34" charset="-122"/>
                  <a:ea typeface="微软雅黑" panose="020B0503020204020204" pitchFamily="34" charset="-122"/>
                </a:rPr>
                <a:t>192.168.1.0/24</a:t>
              </a:r>
              <a:r>
                <a:rPr lang="zh-CN" altLang="en-US" sz="1400" dirty="0">
                  <a:latin typeface="微软雅黑" panose="020B0503020204020204" pitchFamily="34" charset="-122"/>
                  <a:ea typeface="微软雅黑" panose="020B0503020204020204" pitchFamily="34" charset="-122"/>
                </a:rPr>
                <a:t>作为一个路由项填写进自己的路由表，这条路由的目的地／掩码为</a:t>
              </a:r>
              <a:r>
                <a:rPr lang="en-US" altLang="zh-CN" sz="1400" dirty="0">
                  <a:latin typeface="微软雅黑" panose="020B0503020204020204" pitchFamily="34" charset="-122"/>
                  <a:ea typeface="微软雅黑" panose="020B0503020204020204" pitchFamily="34" charset="-122"/>
                </a:rPr>
                <a:t>192.168.1.0/24</a:t>
              </a:r>
              <a:r>
                <a:rPr lang="zh-CN" altLang="en-US" sz="1400" dirty="0">
                  <a:latin typeface="微软雅黑" panose="020B0503020204020204" pitchFamily="34" charset="-122"/>
                  <a:ea typeface="微软雅黑" panose="020B0503020204020204" pitchFamily="34" charset="-122"/>
                </a:rPr>
                <a:t>，出接口为</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，下一跳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地址是与出接口的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地址相同的，即</a:t>
              </a:r>
              <a:r>
                <a:rPr lang="en-US" altLang="zh-CN" sz="1400" dirty="0">
                  <a:latin typeface="微软雅黑" panose="020B0503020204020204" pitchFamily="34" charset="-122"/>
                  <a:ea typeface="微软雅黑" panose="020B0503020204020204" pitchFamily="34" charset="-122"/>
                </a:rPr>
                <a:t>192.168.1.254</a:t>
              </a:r>
              <a:r>
                <a:rPr lang="zh-CN" altLang="en-US" sz="1400" dirty="0">
                  <a:latin typeface="微软雅黑" panose="020B0503020204020204" pitchFamily="34" charset="-122"/>
                  <a:ea typeface="微软雅黑" panose="020B0503020204020204" pitchFamily="34" charset="-122"/>
                </a:rPr>
                <a:t>。由于这条路由是直连路由，所以其</a:t>
              </a:r>
              <a:r>
                <a:rPr lang="en-US" altLang="zh-CN" sz="1400" dirty="0">
                  <a:latin typeface="微软雅黑" panose="020B0503020204020204" pitchFamily="34" charset="-122"/>
                  <a:ea typeface="微软雅黑" panose="020B0503020204020204" pitchFamily="34" charset="-122"/>
                </a:rPr>
                <a:t>Protocol</a:t>
              </a:r>
              <a:r>
                <a:rPr lang="zh-CN" altLang="en-US" sz="1400" dirty="0">
                  <a:latin typeface="微软雅黑" panose="020B0503020204020204" pitchFamily="34" charset="-122"/>
                  <a:ea typeface="微软雅黑" panose="020B0503020204020204" pitchFamily="34" charset="-122"/>
                </a:rPr>
                <a:t>属性为</a:t>
              </a:r>
              <a:r>
                <a:rPr lang="en-US" altLang="zh-CN" sz="1400" dirty="0">
                  <a:latin typeface="微软雅黑" panose="020B0503020204020204" pitchFamily="34" charset="-122"/>
                  <a:ea typeface="微软雅黑" panose="020B0503020204020204" pitchFamily="34" charset="-122"/>
                </a:rPr>
                <a:t>Direct</a:t>
              </a:r>
              <a:r>
                <a:rPr lang="zh-CN" altLang="en-US" sz="1400" dirty="0">
                  <a:latin typeface="微软雅黑" panose="020B0503020204020204" pitchFamily="34" charset="-122"/>
                  <a:ea typeface="微软雅黑" panose="020B0503020204020204" pitchFamily="34" charset="-122"/>
                </a:rPr>
                <a:t>。另外，对于直连路由，其</a:t>
              </a:r>
              <a:r>
                <a:rPr lang="en-US" altLang="zh-CN" sz="1400" dirty="0">
                  <a:latin typeface="微软雅黑" panose="020B0503020204020204" pitchFamily="34" charset="-122"/>
                  <a:ea typeface="微软雅黑" panose="020B0503020204020204" pitchFamily="34" charset="-122"/>
                </a:rPr>
                <a:t>Cost</a:t>
              </a:r>
              <a:r>
                <a:rPr lang="zh-CN" altLang="en-US" sz="1400" dirty="0">
                  <a:latin typeface="微软雅黑" panose="020B0503020204020204" pitchFamily="34" charset="-122"/>
                  <a:ea typeface="微软雅黑" panose="020B0503020204020204" pitchFamily="34" charset="-122"/>
                </a:rPr>
                <a:t>的值总是为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p>
          </p:txBody>
        </p:sp>
      </p:grpSp>
      <p:pic>
        <p:nvPicPr>
          <p:cNvPr id="10" name="图片 9"/>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5835" b="11136"/>
          <a:stretch>
            <a:fillRect/>
          </a:stretch>
        </p:blipFill>
        <p:spPr>
          <a:xfrm>
            <a:off x="1673680" y="2814111"/>
            <a:ext cx="5796644" cy="1956715"/>
          </a:xfrm>
          <a:prstGeom prst="rect">
            <a:avLst/>
          </a:prstGeom>
          <a:ln>
            <a:noFill/>
          </a:ln>
        </p:spPr>
      </p:pic>
      <p:sp>
        <p:nvSpPr>
          <p:cNvPr id="16"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690465" y="4738737"/>
            <a:ext cx="17235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设备自动发现直连路由</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6446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路由信息的</a:t>
            </a:r>
            <a:r>
              <a:rPr lang="zh-CN" altLang="en-US" sz="1600" dirty="0" smtClean="0">
                <a:solidFill>
                  <a:schemeClr val="accent1"/>
                </a:solidFill>
                <a:ea typeface="微软雅黑" panose="020B0503020204020204" pitchFamily="34" charset="-122"/>
              </a:rPr>
              <a:t>来源</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静态路由</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05528" y="665379"/>
            <a:ext cx="8532948" cy="2592289"/>
            <a:chOff x="861385" y="1753148"/>
            <a:chExt cx="11034599" cy="1726765"/>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5" y="1847850"/>
              <a:ext cx="11034599" cy="1548774"/>
              <a:chOff x="861385" y="1847850"/>
              <a:chExt cx="11034599"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5" y="1847850"/>
                <a:ext cx="11034599"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13505" y="1753148"/>
              <a:ext cx="10882479" cy="1726765"/>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对于没有直连的网络，管理员需要手工添加到这些网段的路由。在路由器上手工配置的路由信息被称为静态路由（</a:t>
              </a:r>
              <a:r>
                <a:rPr lang="en-US" altLang="zh-CN" sz="1400" dirty="0">
                  <a:latin typeface="微软雅黑" panose="020B0503020204020204" pitchFamily="34" charset="-122"/>
                  <a:ea typeface="微软雅黑" panose="020B0503020204020204" pitchFamily="34" charset="-122"/>
                </a:rPr>
                <a:t>Static Route</a:t>
              </a:r>
              <a:r>
                <a:rPr lang="zh-CN" altLang="en-US" sz="1400" dirty="0">
                  <a:latin typeface="微软雅黑" panose="020B0503020204020204" pitchFamily="34" charset="-122"/>
                  <a:ea typeface="微软雅黑" panose="020B0503020204020204" pitchFamily="34" charset="-122"/>
                </a:rPr>
                <a:t>），适合规模较小的网络或网络不怎么变化的情况。</a:t>
              </a:r>
            </a:p>
            <a:p>
              <a:pPr>
                <a:lnSpc>
                  <a:spcPct val="150000"/>
                </a:lnSpc>
              </a:pPr>
              <a:r>
                <a:rPr lang="zh-CN" altLang="en-US" sz="1400" dirty="0">
                  <a:latin typeface="微软雅黑" panose="020B0503020204020204" pitchFamily="34" charset="-122"/>
                  <a:ea typeface="微软雅黑" panose="020B0503020204020204" pitchFamily="34" charset="-122"/>
                </a:rPr>
                <a:t>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显然是可以自动发现</a:t>
              </a:r>
              <a:r>
                <a:rPr lang="en-US" altLang="zh-CN" sz="1400" dirty="0">
                  <a:latin typeface="微软雅黑" panose="020B0503020204020204" pitchFamily="34" charset="-122"/>
                  <a:ea typeface="微软雅黑" panose="020B0503020204020204" pitchFamily="34" charset="-122"/>
                </a:rPr>
                <a:t>192.168.1.0/24</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12.0.0.0/24</a:t>
              </a:r>
              <a:r>
                <a:rPr lang="zh-CN" altLang="en-US" sz="1400" dirty="0">
                  <a:latin typeface="微软雅黑" panose="020B0503020204020204" pitchFamily="34" charset="-122"/>
                  <a:ea typeface="微软雅黑" panose="020B0503020204020204" pitchFamily="34" charset="-122"/>
                </a:rPr>
                <a:t>这两条直连路由的。然而，</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无法自动发现</a:t>
              </a:r>
              <a:r>
                <a:rPr lang="en-US" altLang="zh-CN" sz="1400" dirty="0">
                  <a:latin typeface="微软雅黑" panose="020B0503020204020204" pitchFamily="34" charset="-122"/>
                  <a:ea typeface="微软雅黑" panose="020B0503020204020204" pitchFamily="34" charset="-122"/>
                </a:rPr>
                <a:t>192.168.2.0/24</a:t>
              </a:r>
              <a:r>
                <a:rPr lang="zh-CN" altLang="en-US" sz="1400" dirty="0">
                  <a:latin typeface="微软雅黑" panose="020B0503020204020204" pitchFamily="34" charset="-122"/>
                  <a:ea typeface="微软雅黑" panose="020B0503020204020204" pitchFamily="34" charset="-122"/>
                </a:rPr>
                <a:t>这条路由。为此，我们可以人为地在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上手工配置一条路由，该路由的目的地／掩码为</a:t>
              </a:r>
              <a:r>
                <a:rPr lang="en-US" altLang="zh-CN" sz="1400" dirty="0">
                  <a:latin typeface="微软雅黑" panose="020B0503020204020204" pitchFamily="34" charset="-122"/>
                  <a:ea typeface="微软雅黑" panose="020B0503020204020204" pitchFamily="34" charset="-122"/>
                </a:rPr>
                <a:t>192.168.2.0/24</a:t>
              </a:r>
              <a:r>
                <a:rPr lang="zh-CN" altLang="en-US" sz="1400" dirty="0">
                  <a:latin typeface="微软雅黑" panose="020B0503020204020204" pitchFamily="34" charset="-122"/>
                  <a:ea typeface="微软雅黑" panose="020B0503020204020204" pitchFamily="34" charset="-122"/>
                </a:rPr>
                <a:t>，出接口为</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，下一跳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接口的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12.0.0.2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Cost</a:t>
              </a:r>
              <a:r>
                <a:rPr lang="zh-CN" altLang="en-US" sz="1400" dirty="0">
                  <a:latin typeface="微软雅黑" panose="020B0503020204020204" pitchFamily="34" charset="-122"/>
                  <a:ea typeface="微软雅黑" panose="020B0503020204020204" pitchFamily="34" charset="-122"/>
                </a:rPr>
                <a:t>的值可以人为地设定为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（也可以是其他我们希望的值）。这条路由出现在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的路由表中时，</a:t>
              </a:r>
              <a:r>
                <a:rPr lang="en-US" altLang="zh-CN" sz="1400" dirty="0">
                  <a:latin typeface="微软雅黑" panose="020B0503020204020204" pitchFamily="34" charset="-122"/>
                  <a:ea typeface="微软雅黑" panose="020B0503020204020204" pitchFamily="34" charset="-122"/>
                </a:rPr>
                <a:t>Protocol</a:t>
              </a:r>
              <a:r>
                <a:rPr lang="zh-CN" altLang="en-US" sz="1400" dirty="0">
                  <a:latin typeface="微软雅黑" panose="020B0503020204020204" pitchFamily="34" charset="-122"/>
                  <a:ea typeface="微软雅黑" panose="020B0503020204020204" pitchFamily="34" charset="-122"/>
                </a:rPr>
                <a:t>属性将会是</a:t>
              </a:r>
              <a:r>
                <a:rPr lang="en-US" altLang="zh-CN" sz="1400" dirty="0">
                  <a:latin typeface="微软雅黑" panose="020B0503020204020204" pitchFamily="34" charset="-122"/>
                  <a:ea typeface="微软雅黑" panose="020B0503020204020204" pitchFamily="34" charset="-122"/>
                </a:rPr>
                <a:t>Static</a:t>
              </a:r>
              <a:r>
                <a:rPr lang="zh-CN" altLang="en-US" sz="1400" dirty="0">
                  <a:latin typeface="微软雅黑" panose="020B0503020204020204" pitchFamily="34" charset="-122"/>
                  <a:ea typeface="微软雅黑" panose="020B0503020204020204" pitchFamily="34" charset="-122"/>
                </a:rPr>
                <a:t>，表示这是一条静态路由。</a:t>
              </a:r>
            </a:p>
          </p:txBody>
        </p:sp>
      </p:grpSp>
      <p:pic>
        <p:nvPicPr>
          <p:cNvPr id="16" name="图片 15"/>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07604" y="2964746"/>
            <a:ext cx="6592648" cy="2041072"/>
          </a:xfrm>
          <a:prstGeom prst="rect">
            <a:avLst/>
          </a:prstGeom>
          <a:ln>
            <a:noFill/>
          </a:ln>
        </p:spPr>
      </p:pic>
      <p:sp>
        <p:nvSpPr>
          <p:cNvPr id="1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44353" y="4738737"/>
            <a:ext cx="14157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手工配置静态路由</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5257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地址的分类</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71600" y="735546"/>
            <a:ext cx="7308812" cy="2321245"/>
            <a:chOff x="1200150" y="2011315"/>
            <a:chExt cx="9867900" cy="146827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421767"/>
              <a:chOff x="1200150" y="2011315"/>
              <a:chExt cx="9867900" cy="1421767"/>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42176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6" y="2019488"/>
              <a:ext cx="9604928" cy="1460105"/>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在互联网中，网络数是一个难以确定的因素，而不同种类的网络规模也相差很大。有的网络具有成千上万台主机，而有的网络仅仅有几台主机。为了适应各种网络规模的不同，</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协议将</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地址分成</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D</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E</a:t>
              </a:r>
              <a:r>
                <a:rPr lang="zh-CN" altLang="en-US" sz="1600" dirty="0">
                  <a:latin typeface="微软雅黑" panose="020B0503020204020204" pitchFamily="34" charset="-122"/>
                  <a:ea typeface="微软雅黑" panose="020B0503020204020204" pitchFamily="34" charset="-122"/>
                </a:rPr>
                <a:t>这</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类，它们分别使用</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地址的前几位加以区分，</a:t>
              </a:r>
              <a:r>
                <a:rPr lang="zh-CN" altLang="en-US" sz="1600" dirty="0" smtClean="0">
                  <a:latin typeface="微软雅黑" panose="020B0503020204020204" pitchFamily="34" charset="-122"/>
                  <a:ea typeface="微软雅黑" panose="020B0503020204020204" pitchFamily="34" charset="-122"/>
                </a:rPr>
                <a:t>如上图所</a:t>
              </a:r>
              <a:r>
                <a:rPr lang="zh-CN" altLang="en-US" sz="1600" dirty="0">
                  <a:latin typeface="微软雅黑" panose="020B0503020204020204" pitchFamily="34" charset="-122"/>
                  <a:ea typeface="微软雅黑" panose="020B0503020204020204" pitchFamily="34" charset="-122"/>
                </a:rPr>
                <a:t>示。从图中可以看到，利用</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地址的前</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位就可以分辨出它的地址类型。但事实上，只需利用前两位就能做出判断，因为</a:t>
              </a:r>
              <a:r>
                <a:rPr lang="en-US" altLang="zh-CN" sz="1600" dirty="0">
                  <a:latin typeface="微软雅黑" panose="020B0503020204020204" pitchFamily="34" charset="-122"/>
                  <a:ea typeface="微软雅黑" panose="020B0503020204020204" pitchFamily="34" charset="-122"/>
                </a:rPr>
                <a:t>D</a:t>
              </a:r>
              <a:r>
                <a:rPr lang="zh-CN" altLang="en-US" sz="1600" dirty="0">
                  <a:latin typeface="微软雅黑" panose="020B0503020204020204" pitchFamily="34" charset="-122"/>
                  <a:ea typeface="微软雅黑" panose="020B0503020204020204" pitchFamily="34" charset="-122"/>
                </a:rPr>
                <a:t>类和</a:t>
              </a:r>
              <a:r>
                <a:rPr lang="en-US" altLang="zh-CN" sz="1600" dirty="0">
                  <a:latin typeface="微软雅黑" panose="020B0503020204020204" pitchFamily="34" charset="-122"/>
                  <a:ea typeface="微软雅黑" panose="020B0503020204020204" pitchFamily="34" charset="-122"/>
                </a:rPr>
                <a:t>E</a:t>
              </a:r>
              <a:r>
                <a:rPr lang="zh-CN" altLang="en-US" sz="1600" dirty="0">
                  <a:latin typeface="微软雅黑" panose="020B0503020204020204" pitchFamily="34" charset="-122"/>
                  <a:ea typeface="微软雅黑" panose="020B0503020204020204" pitchFamily="34" charset="-122"/>
                </a:rPr>
                <a:t>类</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地址在我们的日常应用中很少使用。</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7" name="图片 16"/>
          <p:cNvPicPr/>
          <p:nvPr/>
        </p:nvPicPr>
        <p:blipFill>
          <a:blip r:embed="rId2">
            <a:extLst>
              <a:ext uri="{28A0092B-C50C-407E-A947-70E740481C1C}">
                <a14:useLocalDpi xmlns:a14="http://schemas.microsoft.com/office/drawing/2010/main" val="0"/>
              </a:ext>
            </a:extLst>
          </a:blip>
          <a:srcRect t="3663" b="4404"/>
          <a:stretch>
            <a:fillRect/>
          </a:stretch>
        </p:blipFill>
        <p:spPr>
          <a:xfrm>
            <a:off x="2375756" y="2978882"/>
            <a:ext cx="4653915" cy="2159635"/>
          </a:xfrm>
          <a:prstGeom prst="rect">
            <a:avLst/>
          </a:prstGeom>
          <a:ln>
            <a:noFill/>
          </a:ln>
        </p:spPr>
      </p:pic>
    </p:spTree>
    <p:extLst>
      <p:ext uri="{BB962C8B-B14F-4D97-AF65-F5344CB8AC3E}">
        <p14:creationId xmlns:p14="http://schemas.microsoft.com/office/powerpoint/2010/main" val="19325157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路由信息的</a:t>
            </a:r>
            <a:r>
              <a:rPr lang="zh-CN" altLang="en-US" sz="1600" dirty="0" smtClean="0">
                <a:solidFill>
                  <a:schemeClr val="accent1"/>
                </a:solidFill>
                <a:ea typeface="微软雅黑" panose="020B0503020204020204" pitchFamily="34" charset="-122"/>
              </a:rPr>
              <a:t>来源</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动态</a:t>
            </a:r>
            <a:r>
              <a:rPr lang="zh-CN" altLang="en-US" sz="1600" dirty="0" smtClean="0">
                <a:solidFill>
                  <a:schemeClr val="accent1"/>
                </a:solidFill>
                <a:ea typeface="微软雅黑" panose="020B0503020204020204" pitchFamily="34" charset="-122"/>
              </a:rPr>
              <a:t>路由</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05528" y="807552"/>
            <a:ext cx="8532948" cy="2608030"/>
            <a:chOff x="861385" y="1847850"/>
            <a:chExt cx="11034599" cy="154877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5" y="1847850"/>
              <a:ext cx="11034599" cy="1548774"/>
              <a:chOff x="861385" y="1847850"/>
              <a:chExt cx="11034599"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5" y="1847850"/>
                <a:ext cx="11034599"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13505" y="1847850"/>
              <a:ext cx="10882479" cy="1370794"/>
            </a:xfrm>
            <a:prstGeom prst="rect">
              <a:avLst/>
            </a:prstGeom>
            <a:noFill/>
          </p:spPr>
          <p:txBody>
            <a:bodyPr wrap="square" rtlCol="0">
              <a:spAutoFit/>
            </a:bodyPr>
            <a:lstStyle/>
            <a:p>
              <a:pPr>
                <a:lnSpc>
                  <a:spcPct val="150000"/>
                </a:lnSpc>
              </a:pPr>
              <a:r>
                <a:rPr lang="zh-CN" altLang="zh-CN" sz="1200" dirty="0">
                  <a:latin typeface="微软雅黑" panose="020B0503020204020204" pitchFamily="34" charset="-122"/>
                  <a:ea typeface="微软雅黑" panose="020B0503020204020204" pitchFamily="34" charset="-122"/>
                </a:rPr>
                <a:t>网络设备通过运行路由协议而获取到的路由被称为动态路由。与静态路由不同，动态路由可以通过自身的学习，自动修改和刷新路由表。当网络管理员通过配置命令启动动态路由后，无论何时从互联网中收到新的路由信息，路由器都会利用路由管理进程自动更新路由表。</a:t>
              </a:r>
            </a:p>
            <a:p>
              <a:pPr>
                <a:lnSpc>
                  <a:spcPct val="150000"/>
                </a:lnSpc>
              </a:pPr>
              <a:r>
                <a:rPr lang="zh-CN" altLang="zh-CN" sz="1200" dirty="0">
                  <a:latin typeface="微软雅黑" panose="020B0503020204020204" pitchFamily="34" charset="-122"/>
                  <a:ea typeface="微软雅黑" panose="020B0503020204020204" pitchFamily="34" charset="-122"/>
                </a:rPr>
                <a:t>由于设备运行了路由协议，所以设备的路由表中的动态路由信息能够实时地反映出网络结构的变化。路由器根据路由选择</a:t>
              </a:r>
              <a:r>
                <a:rPr lang="zh-CN" altLang="zh-CN" sz="1200" dirty="0" smtClean="0">
                  <a:latin typeface="微软雅黑" panose="020B0503020204020204" pitchFamily="34" charset="-122"/>
                  <a:ea typeface="微软雅黑" panose="020B0503020204020204" pitchFamily="34" charset="-122"/>
                </a:rPr>
                <a:t>协议提供</a:t>
              </a:r>
              <a:r>
                <a:rPr lang="zh-CN" altLang="zh-CN" sz="1200" dirty="0">
                  <a:latin typeface="微软雅黑" panose="020B0503020204020204" pitchFamily="34" charset="-122"/>
                  <a:ea typeface="微软雅黑" panose="020B0503020204020204" pitchFamily="34" charset="-122"/>
                </a:rPr>
                <a:t>的功能，自动学习和记忆网络运行情况，在需要时自动计算数据传输的最佳路径。动态路由适合拓扑结构复杂、规模庞大的网络。如</a:t>
              </a:r>
              <a:r>
                <a:rPr lang="zh-CN" altLang="zh-CN" sz="1200" dirty="0" smtClean="0">
                  <a:latin typeface="微软雅黑" panose="020B0503020204020204" pitchFamily="34" charset="-122"/>
                  <a:ea typeface="微软雅黑" panose="020B0503020204020204" pitchFamily="34" charset="-122"/>
                </a:rPr>
                <a:t>图所</a:t>
              </a:r>
              <a:r>
                <a:rPr lang="zh-CN" altLang="zh-CN" sz="1200" dirty="0">
                  <a:latin typeface="微软雅黑" panose="020B0503020204020204" pitchFamily="34" charset="-122"/>
                  <a:ea typeface="微软雅黑" panose="020B0503020204020204" pitchFamily="34" charset="-122"/>
                </a:rPr>
                <a:t>示的互联网采用动态路由，那么根据各个路由器生成的路由表，开始时主机</a:t>
              </a:r>
              <a:r>
                <a:rPr lang="en-US" altLang="zh-CN" sz="1200" dirty="0">
                  <a:latin typeface="微软雅黑" panose="020B0503020204020204" pitchFamily="34" charset="-122"/>
                  <a:ea typeface="微软雅黑" panose="020B0503020204020204" pitchFamily="34" charset="-122"/>
                </a:rPr>
                <a:t>A</a:t>
              </a:r>
              <a:r>
                <a:rPr lang="zh-CN" altLang="zh-CN" sz="1200" dirty="0">
                  <a:latin typeface="微软雅黑" panose="020B0503020204020204" pitchFamily="34" charset="-122"/>
                  <a:ea typeface="微软雅黑" panose="020B0503020204020204" pitchFamily="34" charset="-122"/>
                </a:rPr>
                <a:t>发送的数据报可能通过路由器</a:t>
              </a:r>
              <a:r>
                <a:rPr lang="en-US" altLang="zh-CN" sz="1200" dirty="0">
                  <a:latin typeface="微软雅黑" panose="020B0503020204020204" pitchFamily="34" charset="-122"/>
                  <a:ea typeface="微软雅黑" panose="020B0503020204020204" pitchFamily="34" charset="-122"/>
                </a:rPr>
                <a:t>R1</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R2</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R4</a:t>
              </a:r>
              <a:r>
                <a:rPr lang="zh-CN" altLang="zh-CN" sz="1200" dirty="0">
                  <a:latin typeface="微软雅黑" panose="020B0503020204020204" pitchFamily="34" charset="-122"/>
                  <a:ea typeface="微软雅黑" panose="020B0503020204020204" pitchFamily="34" charset="-122"/>
                </a:rPr>
                <a:t>到达主机</a:t>
              </a:r>
              <a:r>
                <a:rPr lang="en-US" altLang="zh-CN" sz="1200" dirty="0">
                  <a:latin typeface="微软雅黑" panose="020B0503020204020204" pitchFamily="34" charset="-122"/>
                  <a:ea typeface="微软雅黑" panose="020B0503020204020204" pitchFamily="34" charset="-122"/>
                </a:rPr>
                <a:t>B</a:t>
              </a:r>
              <a:r>
                <a:rPr lang="zh-CN" altLang="zh-CN" sz="1200" dirty="0">
                  <a:latin typeface="微软雅黑" panose="020B0503020204020204" pitchFamily="34" charset="-122"/>
                  <a:ea typeface="微软雅黑" panose="020B0503020204020204" pitchFamily="34" charset="-122"/>
                </a:rPr>
                <a:t>。一旦路由器</a:t>
              </a:r>
              <a:r>
                <a:rPr lang="en-US" altLang="zh-CN" sz="1200" dirty="0">
                  <a:latin typeface="微软雅黑" panose="020B0503020204020204" pitchFamily="34" charset="-122"/>
                  <a:ea typeface="微软雅黑" panose="020B0503020204020204" pitchFamily="34" charset="-122"/>
                </a:rPr>
                <a:t>R2</a:t>
              </a:r>
              <a:r>
                <a:rPr lang="zh-CN" altLang="zh-CN" sz="1200" dirty="0">
                  <a:latin typeface="微软雅黑" panose="020B0503020204020204" pitchFamily="34" charset="-122"/>
                  <a:ea typeface="微软雅黑" panose="020B0503020204020204" pitchFamily="34" charset="-122"/>
                </a:rPr>
                <a:t>发生故障，路由器可以自动调整路由表，通过备份路径</a:t>
              </a:r>
              <a:r>
                <a:rPr lang="en-US" altLang="zh-CN" sz="1200" dirty="0">
                  <a:latin typeface="微软雅黑" panose="020B0503020204020204" pitchFamily="34" charset="-122"/>
                  <a:ea typeface="微软雅黑" panose="020B0503020204020204" pitchFamily="34" charset="-122"/>
                </a:rPr>
                <a:t>R1</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R3</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R4</a:t>
              </a:r>
              <a:r>
                <a:rPr lang="zh-CN" altLang="zh-CN" sz="1200" dirty="0">
                  <a:latin typeface="微软雅黑" panose="020B0503020204020204" pitchFamily="34" charset="-122"/>
                  <a:ea typeface="微软雅黑" panose="020B0503020204020204" pitchFamily="34" charset="-122"/>
                </a:rPr>
                <a:t>继续发送数据。当然，在路由器</a:t>
              </a:r>
              <a:r>
                <a:rPr lang="en-US" altLang="zh-CN" sz="1200" dirty="0">
                  <a:latin typeface="微软雅黑" panose="020B0503020204020204" pitchFamily="34" charset="-122"/>
                  <a:ea typeface="微软雅黑" panose="020B0503020204020204" pitchFamily="34" charset="-122"/>
                </a:rPr>
                <a:t>R2</a:t>
              </a:r>
              <a:r>
                <a:rPr lang="zh-CN" altLang="zh-CN" sz="1200" dirty="0">
                  <a:latin typeface="微软雅黑" panose="020B0503020204020204" pitchFamily="34" charset="-122"/>
                  <a:ea typeface="微软雅黑" panose="020B0503020204020204" pitchFamily="34" charset="-122"/>
                </a:rPr>
                <a:t>恢复正常工作之后，路由器可以再次自动修改路由表，仍然使用路径</a:t>
              </a:r>
              <a:r>
                <a:rPr lang="en-US" altLang="zh-CN" sz="1200" dirty="0">
                  <a:latin typeface="微软雅黑" panose="020B0503020204020204" pitchFamily="34" charset="-122"/>
                  <a:ea typeface="微软雅黑" panose="020B0503020204020204" pitchFamily="34" charset="-122"/>
                </a:rPr>
                <a:t>R1</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R2</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R4</a:t>
              </a:r>
              <a:r>
                <a:rPr lang="zh-CN" altLang="zh-CN" sz="1200" dirty="0">
                  <a:latin typeface="微软雅黑" panose="020B0503020204020204" pitchFamily="34" charset="-122"/>
                  <a:ea typeface="微软雅黑" panose="020B0503020204020204" pitchFamily="34" charset="-122"/>
                </a:rPr>
                <a:t>发送数据。</a:t>
              </a:r>
            </a:p>
          </p:txBody>
        </p:sp>
      </p:grpSp>
      <p:pic>
        <p:nvPicPr>
          <p:cNvPr id="16" name="图片 15"/>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58458" y="3075806"/>
            <a:ext cx="4744720" cy="1799590"/>
          </a:xfrm>
          <a:prstGeom prst="rect">
            <a:avLst/>
          </a:prstGeom>
          <a:ln>
            <a:noFill/>
          </a:ln>
        </p:spPr>
      </p:pic>
      <p:sp>
        <p:nvSpPr>
          <p:cNvPr id="1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094674" y="4866501"/>
            <a:ext cx="29546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动态路由可以在必要时自动使用备份路由</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74839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a:t>
            </a:r>
            <a:r>
              <a:rPr lang="zh-CN" altLang="en-US" sz="1600" dirty="0" smtClean="0">
                <a:solidFill>
                  <a:schemeClr val="accent1"/>
                </a:solidFill>
                <a:ea typeface="微软雅黑" panose="020B0503020204020204" pitchFamily="34" charset="-122"/>
              </a:rPr>
              <a:t>路由的优先级</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05528" y="756223"/>
            <a:ext cx="8532948" cy="1896095"/>
            <a:chOff x="861385" y="1817368"/>
            <a:chExt cx="11034599" cy="157925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5" y="1847850"/>
              <a:ext cx="11034599" cy="1548774"/>
              <a:chOff x="861385" y="1847850"/>
              <a:chExt cx="11034599"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5" y="1847850"/>
                <a:ext cx="11034599"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939766" y="1817368"/>
              <a:ext cx="10882479" cy="1577897"/>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我们给不同来源的路由规定了不同的优先级（</a:t>
              </a:r>
              <a:r>
                <a:rPr lang="en-US" altLang="zh-CN" sz="1400" dirty="0">
                  <a:latin typeface="微软雅黑" panose="020B0503020204020204" pitchFamily="34" charset="-122"/>
                  <a:ea typeface="微软雅黑" panose="020B0503020204020204" pitchFamily="34" charset="-122"/>
                </a:rPr>
                <a:t>Preference</a:t>
              </a:r>
              <a:r>
                <a:rPr lang="zh-CN" altLang="en-US" sz="1400" dirty="0">
                  <a:latin typeface="微软雅黑" panose="020B0503020204020204" pitchFamily="34" charset="-122"/>
                  <a:ea typeface="微软雅黑" panose="020B0503020204020204" pitchFamily="34" charset="-122"/>
                </a:rPr>
                <a:t>），并规定优先级的值越小，则路由的优先级就越高。这样，当存在多条目的地／掩码相同，但来源不同的路由时，则具有最高优先级的路由便成为了最优路由，并被加入进</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路由表中，而其他路由则处于未激活状态，不显示在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路由表中。</a:t>
              </a:r>
            </a:p>
            <a:p>
              <a:pPr>
                <a:lnSpc>
                  <a:spcPct val="150000"/>
                </a:lnSpc>
              </a:pPr>
              <a:r>
                <a:rPr lang="zh-CN" altLang="en-US" sz="1400" dirty="0">
                  <a:latin typeface="微软雅黑" panose="020B0503020204020204" pitchFamily="34" charset="-122"/>
                  <a:ea typeface="微软雅黑" panose="020B0503020204020204" pitchFamily="34" charset="-122"/>
                </a:rPr>
                <a:t>设备上的路由优先级一般都具有缺省值。不同厂家的设备上对于优先级的缺省值的规定可能不同。华为</a:t>
              </a:r>
              <a:r>
                <a:rPr lang="en-US" altLang="zh-CN" sz="1400" dirty="0">
                  <a:latin typeface="微软雅黑" panose="020B0503020204020204" pitchFamily="34" charset="-122"/>
                  <a:ea typeface="微软雅黑" panose="020B0503020204020204" pitchFamily="34" charset="-122"/>
                </a:rPr>
                <a:t>AR</a:t>
              </a:r>
              <a:r>
                <a:rPr lang="zh-CN" altLang="en-US" sz="1400" dirty="0">
                  <a:latin typeface="微软雅黑" panose="020B0503020204020204" pitchFamily="34" charset="-122"/>
                  <a:ea typeface="微软雅黑" panose="020B0503020204020204" pitchFamily="34" charset="-122"/>
                </a:rPr>
                <a:t>路由器上部分路由优先级的缺省值规定如表</a:t>
              </a:r>
              <a:r>
                <a:rPr lang="en-US" altLang="zh-CN" sz="1400" dirty="0">
                  <a:latin typeface="微软雅黑" panose="020B0503020204020204" pitchFamily="34" charset="-122"/>
                  <a:ea typeface="微软雅黑" panose="020B0503020204020204" pitchFamily="34" charset="-122"/>
                </a:rPr>
                <a:t>5-11</a:t>
              </a:r>
              <a:r>
                <a:rPr lang="zh-CN" altLang="en-US" sz="1400" dirty="0">
                  <a:latin typeface="微软雅黑" panose="020B0503020204020204" pitchFamily="34" charset="-122"/>
                  <a:ea typeface="微软雅黑" panose="020B0503020204020204" pitchFamily="34" charset="-122"/>
                </a:rPr>
                <a:t>所示。</a:t>
              </a:r>
            </a:p>
          </p:txBody>
        </p:sp>
      </p:grpSp>
      <p:pic>
        <p:nvPicPr>
          <p:cNvPr id="4" name="图片 3"/>
          <p:cNvPicPr>
            <a:picLocks noChangeAspect="1"/>
          </p:cNvPicPr>
          <p:nvPr/>
        </p:nvPicPr>
        <p:blipFill>
          <a:blip r:embed="rId2"/>
          <a:stretch>
            <a:fillRect/>
          </a:stretch>
        </p:blipFill>
        <p:spPr>
          <a:xfrm>
            <a:off x="899592" y="2679762"/>
            <a:ext cx="7274011" cy="1995384"/>
          </a:xfrm>
          <a:prstGeom prst="rect">
            <a:avLst/>
          </a:prstGeom>
        </p:spPr>
      </p:pic>
    </p:spTree>
    <p:extLst>
      <p:ext uri="{BB962C8B-B14F-4D97-AF65-F5344CB8AC3E}">
        <p14:creationId xmlns:p14="http://schemas.microsoft.com/office/powerpoint/2010/main" val="6256781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a:t>
            </a:r>
            <a:r>
              <a:rPr lang="zh-CN" altLang="en-US" sz="1600" dirty="0" smtClean="0">
                <a:solidFill>
                  <a:schemeClr val="accent1"/>
                </a:solidFill>
                <a:ea typeface="微软雅黑" panose="020B0503020204020204" pitchFamily="34" charset="-122"/>
              </a:rPr>
              <a:t>路由的开销</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05528" y="756223"/>
            <a:ext cx="8532948" cy="1896095"/>
            <a:chOff x="861385" y="1817368"/>
            <a:chExt cx="11034599" cy="157925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5" y="1847850"/>
              <a:ext cx="11034599" cy="1548774"/>
              <a:chOff x="861385" y="1847850"/>
              <a:chExt cx="11034599"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5" y="1847850"/>
                <a:ext cx="11034599"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939766" y="1817368"/>
              <a:ext cx="10882479" cy="1391002"/>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路由的开销（</a:t>
              </a:r>
              <a:r>
                <a:rPr lang="en-US" altLang="zh-CN" sz="1400" dirty="0">
                  <a:latin typeface="微软雅黑" panose="020B0503020204020204" pitchFamily="34" charset="-122"/>
                  <a:ea typeface="微软雅黑" panose="020B0503020204020204" pitchFamily="34" charset="-122"/>
                </a:rPr>
                <a:t>Cost</a:t>
              </a:r>
              <a:r>
                <a:rPr lang="zh-CN" altLang="en-US" sz="1400" dirty="0">
                  <a:latin typeface="微软雅黑" panose="020B0503020204020204" pitchFamily="34" charset="-122"/>
                  <a:ea typeface="微软雅黑" panose="020B0503020204020204" pitchFamily="34" charset="-122"/>
                </a:rPr>
                <a:t>）是路由的一个非常重要的属性。一条路由的开销是指到达这条路由的目的地／掩码需要付出的代价值。同一种路由协议发现有多条路由可以到达同一目的地／掩码时，将优选开销最小的路由，即只把开销最小的路由加入进本协议的路由表中。</a:t>
              </a:r>
            </a:p>
            <a:p>
              <a:pPr>
                <a:lnSpc>
                  <a:spcPct val="150000"/>
                </a:lnSpc>
              </a:pPr>
              <a:r>
                <a:rPr lang="zh-CN" altLang="en-US" sz="1400" dirty="0">
                  <a:latin typeface="微软雅黑" panose="020B0503020204020204" pitchFamily="34" charset="-122"/>
                  <a:ea typeface="微软雅黑" panose="020B0503020204020204" pitchFamily="34" charset="-122"/>
                </a:rPr>
                <a:t>不同的路由协议对于开销的具体定义是不同的。比如，</a:t>
              </a:r>
              <a:r>
                <a:rPr lang="en-US" altLang="zh-CN" sz="1400" dirty="0">
                  <a:latin typeface="微软雅黑" panose="020B0503020204020204" pitchFamily="34" charset="-122"/>
                  <a:ea typeface="微软雅黑" panose="020B0503020204020204" pitchFamily="34" charset="-122"/>
                </a:rPr>
                <a:t>RIP</a:t>
              </a:r>
              <a:r>
                <a:rPr lang="zh-CN" altLang="en-US" sz="1400" dirty="0">
                  <a:latin typeface="微软雅黑" panose="020B0503020204020204" pitchFamily="34" charset="-122"/>
                  <a:ea typeface="微软雅黑" panose="020B0503020204020204" pitchFamily="34" charset="-122"/>
                </a:rPr>
                <a:t>协议只能将“跳数（</a:t>
              </a:r>
              <a:r>
                <a:rPr lang="en-US" altLang="zh-CN" sz="1400" dirty="0">
                  <a:latin typeface="微软雅黑" panose="020B0503020204020204" pitchFamily="34" charset="-122"/>
                  <a:ea typeface="微软雅黑" panose="020B0503020204020204" pitchFamily="34" charset="-122"/>
                </a:rPr>
                <a:t>Hop Count</a:t>
              </a:r>
              <a:r>
                <a:rPr lang="zh-CN" altLang="en-US" sz="1400" dirty="0">
                  <a:latin typeface="微软雅黑" panose="020B0503020204020204" pitchFamily="34" charset="-122"/>
                  <a:ea typeface="微软雅黑" panose="020B0503020204020204" pitchFamily="34" charset="-122"/>
                </a:rPr>
                <a:t>）”作为开销。所谓跳数，就是指到达目的地／掩码需要经过的路由器的个数。</a:t>
              </a:r>
            </a:p>
          </p:txBody>
        </p:sp>
      </p:grpSp>
      <p:pic>
        <p:nvPicPr>
          <p:cNvPr id="10" name="图片 9"/>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03122" y="2426295"/>
            <a:ext cx="4937760" cy="2339975"/>
          </a:xfrm>
          <a:prstGeom prst="rect">
            <a:avLst/>
          </a:prstGeom>
          <a:ln>
            <a:noFill/>
          </a:ln>
        </p:spPr>
      </p:pic>
      <p:sp>
        <p:nvSpPr>
          <p:cNvPr id="16"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259783" y="4866501"/>
            <a:ext cx="262443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RIP</a:t>
            </a:r>
            <a:r>
              <a:rPr lang="zh-CN" altLang="en-US" sz="1200" dirty="0">
                <a:latin typeface="微软雅黑" panose="020B0503020204020204" pitchFamily="34" charset="-122"/>
                <a:ea typeface="微软雅黑" panose="020B0503020204020204" pitchFamily="34" charset="-122"/>
              </a:rPr>
              <a:t>协议只能以跳数作为路由的开销</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0143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a:t>
            </a:r>
            <a:r>
              <a:rPr lang="zh-CN" altLang="en-US" sz="1600" dirty="0" smtClean="0">
                <a:solidFill>
                  <a:schemeClr val="accent1"/>
                </a:solidFill>
                <a:ea typeface="微软雅黑" panose="020B0503020204020204" pitchFamily="34" charset="-122"/>
              </a:rPr>
              <a:t>路由的开销</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 y="654978"/>
            <a:ext cx="5184067" cy="4616649"/>
            <a:chOff x="861385" y="1817368"/>
            <a:chExt cx="11034599" cy="1591522"/>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5" y="1847850"/>
              <a:ext cx="11034599" cy="1548774"/>
              <a:chOff x="861385" y="1847850"/>
              <a:chExt cx="11034599"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5" y="1847850"/>
                <a:ext cx="11034599"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939765" y="1817368"/>
              <a:ext cx="10882479" cy="1591522"/>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示，假设路由器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R3</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R4</a:t>
              </a:r>
              <a:r>
                <a:rPr lang="zh-CN" altLang="en-US" sz="1400" dirty="0">
                  <a:latin typeface="微软雅黑" panose="020B0503020204020204" pitchFamily="34" charset="-122"/>
                  <a:ea typeface="微软雅黑" panose="020B0503020204020204" pitchFamily="34" charset="-122"/>
                </a:rPr>
                <a:t>均运行</a:t>
              </a:r>
              <a:r>
                <a:rPr lang="en-US" altLang="zh-CN" sz="1400" dirty="0">
                  <a:latin typeface="微软雅黑" panose="020B0503020204020204" pitchFamily="34" charset="-122"/>
                  <a:ea typeface="微软雅黑" panose="020B0503020204020204" pitchFamily="34" charset="-122"/>
                </a:rPr>
                <a:t>RIP</a:t>
              </a:r>
              <a:r>
                <a:rPr lang="zh-CN" altLang="en-US" sz="1400" dirty="0">
                  <a:latin typeface="微软雅黑" panose="020B0503020204020204" pitchFamily="34" charset="-122"/>
                  <a:ea typeface="微软雅黑" panose="020B0503020204020204" pitchFamily="34" charset="-122"/>
                </a:rPr>
                <a:t>路由协议。通过运行</a:t>
              </a:r>
              <a:r>
                <a:rPr lang="en-US" altLang="zh-CN" sz="1400" dirty="0">
                  <a:latin typeface="微软雅黑" panose="020B0503020204020204" pitchFamily="34" charset="-122"/>
                  <a:ea typeface="微软雅黑" panose="020B0503020204020204" pitchFamily="34" charset="-122"/>
                </a:rPr>
                <a:t>RIP</a:t>
              </a:r>
              <a:r>
                <a:rPr lang="zh-CN" altLang="en-US" sz="1400" dirty="0">
                  <a:latin typeface="微软雅黑" panose="020B0503020204020204" pitchFamily="34" charset="-122"/>
                  <a:ea typeface="微软雅黑" panose="020B0503020204020204" pitchFamily="34" charset="-122"/>
                </a:rPr>
                <a:t>协议，</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会发现两条去往</a:t>
              </a:r>
              <a:r>
                <a:rPr lang="en-US" altLang="zh-CN" sz="1400" dirty="0">
                  <a:latin typeface="微软雅黑" panose="020B0503020204020204" pitchFamily="34" charset="-122"/>
                  <a:ea typeface="微软雅黑" panose="020B0503020204020204" pitchFamily="34" charset="-122"/>
                </a:rPr>
                <a:t>2.0.0.0/8</a:t>
              </a:r>
              <a:r>
                <a:rPr lang="zh-CN" altLang="en-US" sz="1400" dirty="0">
                  <a:latin typeface="微软雅黑" panose="020B0503020204020204" pitchFamily="34" charset="-122"/>
                  <a:ea typeface="微软雅黑" panose="020B0503020204020204" pitchFamily="34" charset="-122"/>
                </a:rPr>
                <a:t>的路由，第一条路由的出接口是</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接口，下一跳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地址是</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接口的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地址，开销为</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（因为根据这条路由从</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去往</a:t>
              </a:r>
              <a:r>
                <a:rPr lang="en-US" altLang="zh-CN" sz="1400" dirty="0">
                  <a:latin typeface="微软雅黑" panose="020B0503020204020204" pitchFamily="34" charset="-122"/>
                  <a:ea typeface="微软雅黑" panose="020B0503020204020204" pitchFamily="34" charset="-122"/>
                </a:rPr>
                <a:t>2.0.0.0/8</a:t>
              </a:r>
              <a:r>
                <a:rPr lang="zh-CN" altLang="en-US" sz="1400" dirty="0">
                  <a:latin typeface="微软雅黑" panose="020B0503020204020204" pitchFamily="34" charset="-122"/>
                  <a:ea typeface="微软雅黑" panose="020B0503020204020204" pitchFamily="34" charset="-122"/>
                </a:rPr>
                <a:t>需要经过</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R3</a:t>
              </a:r>
              <a:r>
                <a:rPr lang="zh-CN" altLang="en-US" sz="1400" dirty="0">
                  <a:latin typeface="微软雅黑" panose="020B0503020204020204" pitchFamily="34" charset="-122"/>
                  <a:ea typeface="微软雅黑" panose="020B0503020204020204" pitchFamily="34" charset="-122"/>
                </a:rPr>
                <a:t>这</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个路由器）；第二条路由的出接口是</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GE0/0/2</a:t>
              </a:r>
              <a:r>
                <a:rPr lang="zh-CN" altLang="en-US" sz="1400" dirty="0">
                  <a:latin typeface="微软雅黑" panose="020B0503020204020204" pitchFamily="34" charset="-122"/>
                  <a:ea typeface="微软雅黑" panose="020B0503020204020204" pitchFamily="34" charset="-122"/>
                </a:rPr>
                <a:t>接口，下一跳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地址是</a:t>
              </a:r>
              <a:r>
                <a:rPr lang="en-US" altLang="zh-CN" sz="1400" dirty="0">
                  <a:latin typeface="微软雅黑" panose="020B0503020204020204" pitchFamily="34" charset="-122"/>
                  <a:ea typeface="微软雅黑" panose="020B0503020204020204" pitchFamily="34" charset="-122"/>
                </a:rPr>
                <a:t>R4</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接口的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地址，开销为</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（因为根据这条路由从</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去往</a:t>
              </a:r>
              <a:r>
                <a:rPr lang="en-US" altLang="zh-CN" sz="1400" dirty="0">
                  <a:latin typeface="微软雅黑" panose="020B0503020204020204" pitchFamily="34" charset="-122"/>
                  <a:ea typeface="微软雅黑" panose="020B0503020204020204" pitchFamily="34" charset="-122"/>
                </a:rPr>
                <a:t>2.0.0.0/8</a:t>
              </a:r>
              <a:r>
                <a:rPr lang="zh-CN" altLang="en-US" sz="1400" dirty="0">
                  <a:latin typeface="微软雅黑" panose="020B0503020204020204" pitchFamily="34" charset="-122"/>
                  <a:ea typeface="微软雅黑" panose="020B0503020204020204" pitchFamily="34" charset="-122"/>
                </a:rPr>
                <a:t>需要经过路由器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R4</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R3</a:t>
              </a:r>
              <a:r>
                <a:rPr lang="zh-CN" altLang="en-US" sz="1400" dirty="0">
                  <a:latin typeface="微软雅黑" panose="020B0503020204020204" pitchFamily="34" charset="-122"/>
                  <a:ea typeface="微软雅黑" panose="020B0503020204020204" pitchFamily="34" charset="-122"/>
                </a:rPr>
                <a:t>这</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个路由器）。由于这两条路由的</a:t>
              </a:r>
              <a:r>
                <a:rPr lang="zh-CN" altLang="en-US" sz="1400" dirty="0" smtClean="0">
                  <a:latin typeface="微软雅黑" panose="020B0503020204020204" pitchFamily="34" charset="-122"/>
                  <a:ea typeface="微软雅黑" panose="020B0503020204020204" pitchFamily="34" charset="-122"/>
                </a:rPr>
                <a:t>代价是</a:t>
              </a:r>
              <a:r>
                <a:rPr lang="zh-CN" altLang="en-US" sz="1400" dirty="0">
                  <a:latin typeface="微软雅黑" panose="020B0503020204020204" pitchFamily="34" charset="-122"/>
                  <a:ea typeface="微软雅黑" panose="020B0503020204020204" pitchFamily="34" charset="-122"/>
                </a:rPr>
                <a:t>相等的，所以它们被称为等价路由。在这种情况下，这两条路由都会被加入进</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RIP</a:t>
              </a:r>
              <a:r>
                <a:rPr lang="zh-CN" altLang="en-US" sz="1400" dirty="0">
                  <a:latin typeface="微软雅黑" panose="020B0503020204020204" pitchFamily="34" charset="-122"/>
                  <a:ea typeface="微软雅黑" panose="020B0503020204020204" pitchFamily="34" charset="-122"/>
                </a:rPr>
                <a:t>路由表。如果</a:t>
              </a:r>
              <a:r>
                <a:rPr lang="en-US" altLang="zh-CN" sz="1400" dirty="0">
                  <a:latin typeface="微软雅黑" panose="020B0503020204020204" pitchFamily="34" charset="-122"/>
                  <a:ea typeface="微软雅黑" panose="020B0503020204020204" pitchFamily="34" charset="-122"/>
                </a:rPr>
                <a:t>RIP</a:t>
              </a:r>
              <a:r>
                <a:rPr lang="zh-CN" altLang="en-US" sz="1400" dirty="0">
                  <a:latin typeface="微软雅黑" panose="020B0503020204020204" pitchFamily="34" charset="-122"/>
                  <a:ea typeface="微软雅黑" panose="020B0503020204020204" pitchFamily="34" charset="-122"/>
                </a:rPr>
                <a:t>路由表中的这两条路由能够被优选进入</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路由表的话，那么</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在转发去往</a:t>
              </a:r>
              <a:r>
                <a:rPr lang="en-US" altLang="zh-CN" sz="1400" dirty="0">
                  <a:latin typeface="微软雅黑" panose="020B0503020204020204" pitchFamily="34" charset="-122"/>
                  <a:ea typeface="微软雅黑" panose="020B0503020204020204" pitchFamily="34" charset="-122"/>
                </a:rPr>
                <a:t>2.0.0.0/8</a:t>
              </a:r>
              <a:r>
                <a:rPr lang="zh-CN" altLang="en-US" sz="1400" dirty="0">
                  <a:latin typeface="微软雅黑" panose="020B0503020204020204" pitchFamily="34" charset="-122"/>
                  <a:ea typeface="微软雅黑" panose="020B0503020204020204" pitchFamily="34" charset="-122"/>
                </a:rPr>
                <a:t>的流量时，一部分流量会根据第一条路由来进行转发，另一部分流量会根据第二条路由来进行转发，这种情况也被称为负载分担（</a:t>
              </a:r>
              <a:r>
                <a:rPr lang="en-US" altLang="zh-CN" sz="1400" dirty="0">
                  <a:latin typeface="微软雅黑" panose="020B0503020204020204" pitchFamily="34" charset="-122"/>
                  <a:ea typeface="微软雅黑" panose="020B0503020204020204" pitchFamily="34" charset="-122"/>
                </a:rPr>
                <a:t>Load Balance</a:t>
              </a:r>
              <a:r>
                <a:rPr lang="zh-CN" altLang="en-US" sz="1400" dirty="0">
                  <a:latin typeface="微软雅黑" panose="020B0503020204020204" pitchFamily="34" charset="-122"/>
                  <a:ea typeface="微软雅黑" panose="020B0503020204020204" pitchFamily="34" charset="-122"/>
                </a:rPr>
                <a:t>）。</a:t>
              </a:r>
            </a:p>
          </p:txBody>
        </p:sp>
      </p:grpSp>
      <p:pic>
        <p:nvPicPr>
          <p:cNvPr id="16" name="图片 15"/>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93576" y="1059582"/>
            <a:ext cx="3858969" cy="2317128"/>
          </a:xfrm>
          <a:prstGeom prst="rect">
            <a:avLst/>
          </a:prstGeom>
          <a:ln>
            <a:noFill/>
          </a:ln>
        </p:spPr>
      </p:pic>
      <p:sp>
        <p:nvSpPr>
          <p:cNvPr id="1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6660232" y="3642814"/>
            <a:ext cx="80021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等价路由</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79824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5.</a:t>
            </a:r>
            <a:r>
              <a:rPr lang="zh-CN" altLang="en-US" sz="1600" dirty="0" smtClean="0">
                <a:solidFill>
                  <a:schemeClr val="accent1"/>
                </a:solidFill>
                <a:ea typeface="微软雅黑" panose="020B0503020204020204" pitchFamily="34" charset="-122"/>
              </a:rPr>
              <a:t>静态路由协议</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静态路由</a:t>
            </a:r>
            <a:r>
              <a:rPr lang="zh-CN" altLang="en-US" sz="1600" dirty="0" smtClean="0">
                <a:solidFill>
                  <a:schemeClr val="accent1"/>
                </a:solidFill>
                <a:ea typeface="微软雅黑" panose="020B0503020204020204" pitchFamily="34" charset="-122"/>
              </a:rPr>
              <a:t>概述</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74760" y="987574"/>
            <a:ext cx="8449206" cy="4824536"/>
            <a:chOff x="861385" y="1847850"/>
            <a:chExt cx="10926306" cy="2469229"/>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5" y="1847850"/>
              <a:ext cx="10926306" cy="1548774"/>
              <a:chOff x="861385" y="1847850"/>
              <a:chExt cx="10926306"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5" y="1847850"/>
                <a:ext cx="10289647"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13505" y="1907870"/>
              <a:ext cx="9985406" cy="240920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静态路由是由管理员手动配置在路由器路由表中的路由条目。路由器在接收到数据包时，会根据数据包的目的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地址来查询自己的路由表。如有匹配，路由器则会根据最长匹配的路由条目来转发数据包</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静态路由就是网络管理员为了指示路由器如何转发去往某个网络的数据包，而手动添加到路由表中的路由条目。</a:t>
              </a:r>
            </a:p>
            <a:p>
              <a:pPr>
                <a:lnSpc>
                  <a:spcPct val="150000"/>
                </a:lnSpc>
              </a:pPr>
              <a:r>
                <a:rPr lang="zh-CN" altLang="en-US" sz="1400" dirty="0">
                  <a:latin typeface="微软雅黑" panose="020B0503020204020204" pitchFamily="34" charset="-122"/>
                  <a:ea typeface="微软雅黑" panose="020B0503020204020204" pitchFamily="34" charset="-122"/>
                </a:rPr>
                <a:t>在华为路由器上通过命令</a:t>
              </a:r>
              <a:r>
                <a:rPr lang="en-US" altLang="zh-CN" sz="1400" dirty="0">
                  <a:latin typeface="微软雅黑" panose="020B0503020204020204" pitchFamily="34" charset="-122"/>
                  <a:ea typeface="微软雅黑" panose="020B0503020204020204" pitchFamily="34" charset="-122"/>
                </a:rPr>
                <a:t>display </a:t>
              </a:r>
              <a:r>
                <a:rPr lang="en-US" altLang="zh-CN" sz="1400" dirty="0" err="1">
                  <a:latin typeface="微软雅黑" panose="020B0503020204020204" pitchFamily="34" charset="-122"/>
                  <a:ea typeface="微软雅黑" panose="020B0503020204020204" pitchFamily="34" charset="-122"/>
                </a:rPr>
                <a:t>ip</a:t>
              </a:r>
              <a:r>
                <a:rPr lang="en-US" altLang="zh-CN" sz="1400" dirty="0">
                  <a:latin typeface="微软雅黑" panose="020B0503020204020204" pitchFamily="34" charset="-122"/>
                  <a:ea typeface="微软雅黑" panose="020B0503020204020204" pitchFamily="34" charset="-122"/>
                </a:rPr>
                <a:t> routing-table</a:t>
              </a:r>
              <a:r>
                <a:rPr lang="zh-CN" altLang="en-US" sz="1400" dirty="0">
                  <a:latin typeface="微软雅黑" panose="020B0503020204020204" pitchFamily="34" charset="-122"/>
                  <a:ea typeface="微软雅黑" panose="020B0503020204020204" pitchFamily="34" charset="-122"/>
                </a:rPr>
                <a:t>查看路由器的路由表时，</a:t>
              </a:r>
              <a:r>
                <a:rPr lang="en-US" altLang="zh-CN" sz="1400" dirty="0">
                  <a:latin typeface="微软雅黑" panose="020B0503020204020204" pitchFamily="34" charset="-122"/>
                  <a:ea typeface="微软雅黑" panose="020B0503020204020204" pitchFamily="34" charset="-122"/>
                </a:rPr>
                <a:t>Proto</a:t>
              </a:r>
              <a:r>
                <a:rPr lang="zh-CN" altLang="en-US" sz="1400" dirty="0">
                  <a:latin typeface="微软雅黑" panose="020B0503020204020204" pitchFamily="34" charset="-122"/>
                  <a:ea typeface="微软雅黑" panose="020B0503020204020204" pitchFamily="34" charset="-122"/>
                </a:rPr>
                <a:t>一列中标记为</a:t>
              </a:r>
              <a:r>
                <a:rPr lang="en-US" altLang="zh-CN" sz="1400" dirty="0">
                  <a:latin typeface="微软雅黑" panose="020B0503020204020204" pitchFamily="34" charset="-122"/>
                  <a:ea typeface="微软雅黑" panose="020B0503020204020204" pitchFamily="34" charset="-122"/>
                </a:rPr>
                <a:t>Static</a:t>
              </a:r>
              <a:r>
                <a:rPr lang="zh-CN" altLang="en-US" sz="1400" dirty="0">
                  <a:latin typeface="微软雅黑" panose="020B0503020204020204" pitchFamily="34" charset="-122"/>
                  <a:ea typeface="微软雅黑" panose="020B0503020204020204" pitchFamily="34" charset="-122"/>
                </a:rPr>
                <a:t>的条目即为静态路由条目，静态路由的默认路由优先级为</a:t>
              </a:r>
              <a:r>
                <a:rPr lang="en-US" altLang="zh-CN" sz="1400" dirty="0">
                  <a:latin typeface="微软雅黑" panose="020B0503020204020204" pitchFamily="34" charset="-122"/>
                  <a:ea typeface="微软雅黑" panose="020B0503020204020204" pitchFamily="34" charset="-122"/>
                </a:rPr>
                <a:t>60</a:t>
              </a:r>
              <a:r>
                <a:rPr lang="zh-CN" altLang="en-US" sz="1400" dirty="0">
                  <a:latin typeface="微软雅黑" panose="020B0503020204020204" pitchFamily="34" charset="-122"/>
                  <a:ea typeface="微软雅黑" panose="020B0503020204020204" pitchFamily="34" charset="-122"/>
                </a:rPr>
                <a:t>。与直连路由不同的是，管理员还可以手动调整静态路由的优先级值。</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93142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5.</a:t>
            </a:r>
            <a:r>
              <a:rPr lang="zh-CN" altLang="en-US" sz="1600" dirty="0" smtClean="0">
                <a:solidFill>
                  <a:schemeClr val="accent1"/>
                </a:solidFill>
                <a:ea typeface="微软雅黑" panose="020B0503020204020204" pitchFamily="34" charset="-122"/>
              </a:rPr>
              <a:t>静态路由协议</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静态路由的特点</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74760" y="987574"/>
            <a:ext cx="8449206" cy="2952327"/>
            <a:chOff x="861385" y="1847850"/>
            <a:chExt cx="10926306" cy="154877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5" y="1847850"/>
              <a:ext cx="10926306" cy="1548774"/>
              <a:chOff x="861385" y="1847850"/>
              <a:chExt cx="10926306" cy="154877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5" y="1847850"/>
                <a:ext cx="10289647"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13505" y="1907870"/>
              <a:ext cx="9985406" cy="1235153"/>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）静态路由的</a:t>
              </a:r>
              <a:r>
                <a:rPr lang="zh-CN" altLang="en-US" sz="1400" dirty="0" smtClean="0">
                  <a:latin typeface="微软雅黑" panose="020B0503020204020204" pitchFamily="34" charset="-122"/>
                  <a:ea typeface="微软雅黑" panose="020B0503020204020204" pitchFamily="34" charset="-122"/>
                </a:rPr>
                <a:t>优点</a:t>
              </a:r>
              <a:endParaRPr lang="zh-CN" altLang="en-US"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400" dirty="0" smtClean="0">
                  <a:latin typeface="微软雅黑" panose="020B0503020204020204" pitchFamily="34" charset="-122"/>
                  <a:ea typeface="微软雅黑" panose="020B0503020204020204" pitchFamily="34" charset="-122"/>
                </a:rPr>
                <a:t>管理员</a:t>
              </a:r>
              <a:r>
                <a:rPr lang="zh-CN" altLang="en-US" sz="1400" dirty="0">
                  <a:latin typeface="微软雅黑" panose="020B0503020204020204" pitchFamily="34" charset="-122"/>
                  <a:ea typeface="微软雅黑" panose="020B0503020204020204" pitchFamily="34" charset="-122"/>
                </a:rPr>
                <a:t>手动配置至路由表中的条目相对于路由器动态学习的条目而言要更加稳定。</a:t>
              </a:r>
            </a:p>
            <a:p>
              <a:pPr marL="285750" indent="-285750">
                <a:lnSpc>
                  <a:spcPct val="150000"/>
                </a:lnSpc>
                <a:buFont typeface="Wingdings" panose="05000000000000000000" pitchFamily="2" charset="2"/>
                <a:buChar char="Ø"/>
              </a:pPr>
              <a:r>
                <a:rPr lang="zh-CN" altLang="en-US" sz="1400" dirty="0" smtClean="0">
                  <a:latin typeface="微软雅黑" panose="020B0503020204020204" pitchFamily="34" charset="-122"/>
                  <a:ea typeface="微软雅黑" panose="020B0503020204020204" pitchFamily="34" charset="-122"/>
                </a:rPr>
                <a:t>静态</a:t>
              </a:r>
              <a:r>
                <a:rPr lang="zh-CN" altLang="en-US" sz="1400" dirty="0">
                  <a:latin typeface="微软雅黑" panose="020B0503020204020204" pitchFamily="34" charset="-122"/>
                  <a:ea typeface="微软雅黑" panose="020B0503020204020204" pitchFamily="34" charset="-122"/>
                </a:rPr>
                <a:t>路由比动态路由更加可控。</a:t>
              </a:r>
            </a:p>
            <a:p>
              <a:pPr marL="285750" indent="-285750">
                <a:lnSpc>
                  <a:spcPct val="150000"/>
                </a:lnSpc>
                <a:buFont typeface="Wingdings" panose="05000000000000000000" pitchFamily="2" charset="2"/>
                <a:buChar char="Ø"/>
              </a:pPr>
              <a:r>
                <a:rPr lang="zh-CN" altLang="en-US" sz="1400" dirty="0" smtClean="0">
                  <a:latin typeface="微软雅黑" panose="020B0503020204020204" pitchFamily="34" charset="-122"/>
                  <a:ea typeface="微软雅黑" panose="020B0503020204020204" pitchFamily="34" charset="-122"/>
                </a:rPr>
                <a:t>静态路由比</a:t>
              </a:r>
              <a:r>
                <a:rPr lang="zh-CN" altLang="en-US" sz="1400" dirty="0">
                  <a:latin typeface="微软雅黑" panose="020B0503020204020204" pitchFamily="34" charset="-122"/>
                  <a:ea typeface="微软雅黑" panose="020B0503020204020204" pitchFamily="34" charset="-122"/>
                </a:rPr>
                <a:t>动态路由更容易部署</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）静态路由的</a:t>
              </a:r>
              <a:r>
                <a:rPr lang="zh-CN" altLang="en-US" sz="1400" dirty="0" smtClean="0">
                  <a:latin typeface="微软雅黑" panose="020B0503020204020204" pitchFamily="34" charset="-122"/>
                  <a:ea typeface="微软雅黑" panose="020B0503020204020204" pitchFamily="34" charset="-122"/>
                </a:rPr>
                <a:t>缺点</a:t>
              </a:r>
              <a:endParaRPr lang="zh-CN" altLang="en-US"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400" dirty="0">
                  <a:latin typeface="微软雅黑" panose="020B0503020204020204" pitchFamily="34" charset="-122"/>
                  <a:ea typeface="微软雅黑" panose="020B0503020204020204" pitchFamily="34" charset="-122"/>
                </a:rPr>
                <a:t>在规模越大的网络中，配置静态路由条目越比配置动态路由协议</a:t>
              </a:r>
              <a:r>
                <a:rPr lang="zh-CN" altLang="en-US" sz="1400" dirty="0" smtClean="0">
                  <a:latin typeface="微软雅黑" panose="020B0503020204020204" pitchFamily="34" charset="-122"/>
                  <a:ea typeface="微软雅黑" panose="020B0503020204020204" pitchFamily="34" charset="-122"/>
                </a:rPr>
                <a:t>复杂。</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400" dirty="0" smtClean="0">
                  <a:latin typeface="微软雅黑" panose="020B0503020204020204" pitchFamily="34" charset="-122"/>
                  <a:ea typeface="微软雅黑" panose="020B0503020204020204" pitchFamily="34" charset="-122"/>
                </a:rPr>
                <a:t>静态</a:t>
              </a:r>
              <a:r>
                <a:rPr lang="zh-CN" altLang="en-US" sz="1400" dirty="0">
                  <a:latin typeface="微软雅黑" panose="020B0503020204020204" pitchFamily="34" charset="-122"/>
                  <a:ea typeface="微软雅黑" panose="020B0503020204020204" pitchFamily="34" charset="-122"/>
                </a:rPr>
                <a:t>路由无法反映拓扑的变化</a:t>
              </a:r>
              <a:r>
                <a:rPr lang="zh-CN" altLang="en-US" sz="1400" dirty="0" smtClean="0">
                  <a:latin typeface="微软雅黑" panose="020B0503020204020204" pitchFamily="34" charset="-122"/>
                  <a:ea typeface="微软雅黑" panose="020B0503020204020204" pitchFamily="34" charset="-122"/>
                </a:rPr>
                <a:t>。当拓扑结构发生变化时，必须由网络工程师进行</a:t>
              </a:r>
              <a:r>
                <a:rPr lang="zh-CN" altLang="en-US" sz="1400" dirty="0">
                  <a:latin typeface="微软雅黑" panose="020B0503020204020204" pitchFamily="34" charset="-122"/>
                  <a:ea typeface="微软雅黑" panose="020B0503020204020204" pitchFamily="34" charset="-122"/>
                </a:rPr>
                <a:t>手动</a:t>
              </a:r>
              <a:r>
                <a:rPr lang="zh-CN" altLang="en-US" sz="1400" dirty="0" smtClean="0">
                  <a:latin typeface="微软雅黑" panose="020B0503020204020204" pitchFamily="34" charset="-122"/>
                  <a:ea typeface="微软雅黑" panose="020B0503020204020204" pitchFamily="34" charset="-122"/>
                </a:rPr>
                <a:t>干预。</a:t>
              </a:r>
              <a:endParaRPr lang="zh-CN" altLang="en-US"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007664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5.</a:t>
            </a:r>
            <a:r>
              <a:rPr lang="zh-CN" altLang="en-US" sz="1600" dirty="0" smtClean="0">
                <a:solidFill>
                  <a:schemeClr val="accent1"/>
                </a:solidFill>
                <a:ea typeface="微软雅黑" panose="020B0503020204020204" pitchFamily="34" charset="-122"/>
              </a:rPr>
              <a:t>静态路由协议</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静态路由的配置</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454464" y="735546"/>
            <a:ext cx="8402012" cy="3727604"/>
            <a:chOff x="1138294" y="1877099"/>
            <a:chExt cx="10865276" cy="1519525"/>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138294" y="1898855"/>
              <a:ext cx="10865276" cy="1497769"/>
              <a:chOff x="1138294" y="1898855"/>
              <a:chExt cx="10865276" cy="1497769"/>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138294" y="1898855"/>
                <a:ext cx="10865276" cy="142464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10085437" y="3290657"/>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6543" y="1877099"/>
              <a:ext cx="10667027" cy="135499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向路由器的路由表中添加一条静态路条目只需要在系统视图下添加一条</a:t>
              </a:r>
              <a:r>
                <a:rPr lang="zh-CN" altLang="en-US" sz="1400" dirty="0" smtClean="0">
                  <a:latin typeface="微软雅黑" panose="020B0503020204020204" pitchFamily="34" charset="-122"/>
                  <a:ea typeface="微软雅黑" panose="020B0503020204020204" pitchFamily="34" charset="-122"/>
                </a:rPr>
                <a:t>命令：</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b="1" dirty="0" err="1">
                  <a:latin typeface="微软雅黑" panose="020B0503020204020204" pitchFamily="34" charset="-122"/>
                  <a:ea typeface="微软雅黑" panose="020B0503020204020204" pitchFamily="34" charset="-122"/>
                </a:rPr>
                <a:t>ip</a:t>
              </a:r>
              <a:r>
                <a:rPr lang="en-US" altLang="zh-CN" sz="1400" b="1" dirty="0">
                  <a:latin typeface="微软雅黑" panose="020B0503020204020204" pitchFamily="34" charset="-122"/>
                  <a:ea typeface="微软雅黑" panose="020B0503020204020204" pitchFamily="34" charset="-122"/>
                </a:rPr>
                <a:t> route-static </a:t>
              </a:r>
              <a:r>
                <a:rPr lang="en-US" altLang="zh-CN" sz="1400" i="1" dirty="0" err="1">
                  <a:latin typeface="微软雅黑" panose="020B0503020204020204" pitchFamily="34" charset="-122"/>
                  <a:ea typeface="微软雅黑" panose="020B0503020204020204" pitchFamily="34" charset="-122"/>
                </a:rPr>
                <a:t>dest</a:t>
              </a:r>
              <a:r>
                <a:rPr lang="en-US" altLang="zh-CN" sz="1400" i="1" dirty="0">
                  <a:latin typeface="微软雅黑" panose="020B0503020204020204" pitchFamily="34" charset="-122"/>
                  <a:ea typeface="微软雅黑" panose="020B0503020204020204" pitchFamily="34" charset="-122"/>
                </a:rPr>
                <a:t>-address</a:t>
              </a:r>
              <a:r>
                <a:rPr lang="zh-CN" altLang="en-US" sz="1400" i="1" dirty="0">
                  <a:latin typeface="微软雅黑" panose="020B0503020204020204" pitchFamily="34" charset="-122"/>
                  <a:ea typeface="微软雅黑" panose="020B0503020204020204" pitchFamily="34" charset="-122"/>
                </a:rPr>
                <a:t>（</a:t>
              </a:r>
              <a:r>
                <a:rPr lang="en-US" altLang="zh-CN" sz="1400" i="1" dirty="0" err="1">
                  <a:latin typeface="微软雅黑" panose="020B0503020204020204" pitchFamily="34" charset="-122"/>
                  <a:ea typeface="微软雅黑" panose="020B0503020204020204" pitchFamily="34" charset="-122"/>
                </a:rPr>
                <a:t>mask|mask-length</a:t>
              </a:r>
              <a:r>
                <a:rPr lang="zh-CN" altLang="en-US" sz="1400" i="1" dirty="0">
                  <a:latin typeface="微软雅黑" panose="020B0503020204020204" pitchFamily="34" charset="-122"/>
                  <a:ea typeface="微软雅黑" panose="020B0503020204020204" pitchFamily="34" charset="-122"/>
                </a:rPr>
                <a:t>）</a:t>
              </a:r>
              <a:r>
                <a:rPr lang="en-US" altLang="zh-CN" sz="1400" i="1" dirty="0">
                  <a:latin typeface="微软雅黑" panose="020B0503020204020204" pitchFamily="34" charset="-122"/>
                  <a:ea typeface="微软雅黑" panose="020B0503020204020204" pitchFamily="34" charset="-122"/>
                </a:rPr>
                <a:t>{ </a:t>
              </a:r>
              <a:r>
                <a:rPr lang="en-US" altLang="zh-CN" sz="1400" i="1" dirty="0" err="1">
                  <a:latin typeface="微软雅黑" panose="020B0503020204020204" pitchFamily="34" charset="-122"/>
                  <a:ea typeface="微软雅黑" panose="020B0503020204020204" pitchFamily="34" charset="-122"/>
                </a:rPr>
                <a:t>gateway-address|interface-type</a:t>
              </a:r>
              <a:r>
                <a:rPr lang="en-US" altLang="zh-CN" sz="1400" i="1" dirty="0">
                  <a:latin typeface="微软雅黑" panose="020B0503020204020204" pitchFamily="34" charset="-122"/>
                  <a:ea typeface="微软雅黑" panose="020B0503020204020204" pitchFamily="34" charset="-122"/>
                </a:rPr>
                <a:t> interface number</a:t>
              </a:r>
              <a:r>
                <a:rPr lang="zh-CN" altLang="en-US" sz="1400" i="1"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preference</a:t>
              </a:r>
              <a:r>
                <a:rPr lang="en-US" altLang="zh-CN" sz="1400" dirty="0">
                  <a:latin typeface="微软雅黑" panose="020B0503020204020204" pitchFamily="34" charset="-122"/>
                  <a:ea typeface="微软雅黑" panose="020B0503020204020204" pitchFamily="34" charset="-122"/>
                </a:rPr>
                <a:t> </a:t>
              </a:r>
              <a:r>
                <a:rPr lang="en-US" altLang="zh-CN" sz="1400" i="1" dirty="0">
                  <a:latin typeface="微软雅黑" panose="020B0503020204020204" pitchFamily="34" charset="-122"/>
                  <a:ea typeface="微软雅黑" panose="020B0503020204020204" pitchFamily="34" charset="-122"/>
                </a:rPr>
                <a:t>preference-value</a:t>
              </a:r>
              <a:r>
                <a:rPr lang="en-US" altLang="zh-CN"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其中，</a:t>
              </a:r>
              <a:r>
                <a:rPr lang="en-US" altLang="zh-CN" sz="1400" dirty="0" err="1">
                  <a:latin typeface="微软雅黑" panose="020B0503020204020204" pitchFamily="34" charset="-122"/>
                  <a:ea typeface="微软雅黑" panose="020B0503020204020204" pitchFamily="34" charset="-122"/>
                </a:rPr>
                <a:t>ip</a:t>
              </a:r>
              <a:r>
                <a:rPr lang="en-US" altLang="zh-CN" sz="1400" dirty="0">
                  <a:latin typeface="微软雅黑" panose="020B0503020204020204" pitchFamily="34" charset="-122"/>
                  <a:ea typeface="微软雅黑" panose="020B0503020204020204" pitchFamily="34" charset="-122"/>
                </a:rPr>
                <a:t> route–static</a:t>
              </a:r>
              <a:r>
                <a:rPr lang="zh-CN" altLang="en-US" sz="1400" dirty="0">
                  <a:latin typeface="微软雅黑" panose="020B0503020204020204" pitchFamily="34" charset="-122"/>
                  <a:ea typeface="微软雅黑" panose="020B0503020204020204" pitchFamily="34" charset="-122"/>
                </a:rPr>
                <a:t>代表添加静态路由；</a:t>
              </a:r>
              <a:r>
                <a:rPr lang="en-US" altLang="zh-CN" sz="1400" dirty="0" err="1">
                  <a:latin typeface="微软雅黑" panose="020B0503020204020204" pitchFamily="34" charset="-122"/>
                  <a:ea typeface="微软雅黑" panose="020B0503020204020204" pitchFamily="34" charset="-122"/>
                </a:rPr>
                <a:t>dest</a:t>
              </a:r>
              <a:r>
                <a:rPr lang="en-US" altLang="zh-CN" sz="1400" dirty="0">
                  <a:latin typeface="微软雅黑" panose="020B0503020204020204" pitchFamily="34" charset="-122"/>
                  <a:ea typeface="微软雅黑" panose="020B0503020204020204" pitchFamily="34" charset="-122"/>
                </a:rPr>
                <a:t>–address</a:t>
              </a:r>
              <a:r>
                <a:rPr lang="zh-CN" altLang="en-US" sz="1400" dirty="0">
                  <a:latin typeface="微软雅黑" panose="020B0503020204020204" pitchFamily="34" charset="-122"/>
                  <a:ea typeface="微软雅黑" panose="020B0503020204020204" pitchFamily="34" charset="-122"/>
                </a:rPr>
                <a:t>代表目的网络地址；</a:t>
              </a:r>
              <a:r>
                <a:rPr lang="en-US" altLang="zh-CN" sz="1400" dirty="0" err="1">
                  <a:latin typeface="微软雅黑" panose="020B0503020204020204" pitchFamily="34" charset="-122"/>
                  <a:ea typeface="微软雅黑" panose="020B0503020204020204" pitchFamily="34" charset="-122"/>
                </a:rPr>
                <a:t>mask|mask</a:t>
              </a:r>
              <a:r>
                <a:rPr lang="en-US" altLang="zh-CN" sz="1400" dirty="0">
                  <a:latin typeface="微软雅黑" panose="020B0503020204020204" pitchFamily="34" charset="-122"/>
                  <a:ea typeface="微软雅黑" panose="020B0503020204020204" pitchFamily="34" charset="-122"/>
                </a:rPr>
                <a:t>–length</a:t>
              </a:r>
              <a:r>
                <a:rPr lang="zh-CN" altLang="en-US" sz="1400" dirty="0">
                  <a:latin typeface="微软雅黑" panose="020B0503020204020204" pitchFamily="34" charset="-122"/>
                  <a:ea typeface="微软雅黑" panose="020B0503020204020204" pitchFamily="34" charset="-122"/>
                </a:rPr>
                <a:t>代表目的网络的子网掩码，或者子网掩码中</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的位数（采用这种方法比较简单）；</a:t>
              </a:r>
              <a:r>
                <a:rPr lang="en-US" altLang="zh-CN" sz="1400" dirty="0">
                  <a:latin typeface="微软雅黑" panose="020B0503020204020204" pitchFamily="34" charset="-122"/>
                  <a:ea typeface="微软雅黑" panose="020B0503020204020204" pitchFamily="34" charset="-122"/>
                </a:rPr>
                <a:t>gateway–address</a:t>
              </a:r>
              <a:r>
                <a:rPr lang="zh-CN" altLang="en-US" sz="1400" dirty="0">
                  <a:latin typeface="微软雅黑" panose="020B0503020204020204" pitchFamily="34" charset="-122"/>
                  <a:ea typeface="微软雅黑" panose="020B0503020204020204" pitchFamily="34" charset="-122"/>
                </a:rPr>
                <a:t>代表下一跳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地址，下一跳是指数据包经过路由在封装后转发到的下一个路由接口</a:t>
              </a:r>
              <a:r>
                <a:rPr lang="en-US" altLang="zh-CN" sz="1400" dirty="0" err="1">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interface-type interface number</a:t>
              </a:r>
              <a:r>
                <a:rPr lang="zh-CN" altLang="en-US" sz="1400" dirty="0">
                  <a:latin typeface="微软雅黑" panose="020B0503020204020204" pitchFamily="34" charset="-122"/>
                  <a:ea typeface="微软雅黑" panose="020B0503020204020204" pitchFamily="34" charset="-122"/>
                </a:rPr>
                <a:t>代表出接口；</a:t>
              </a:r>
              <a:r>
                <a:rPr lang="en-US" altLang="zh-CN" sz="1400" dirty="0">
                  <a:latin typeface="微软雅黑" panose="020B0503020204020204" pitchFamily="34" charset="-122"/>
                  <a:ea typeface="微软雅黑" panose="020B0503020204020204" pitchFamily="34" charset="-122"/>
                </a:rPr>
                <a:t>preference</a:t>
              </a:r>
              <a:r>
                <a:rPr lang="zh-CN" altLang="en-US" sz="1400" dirty="0">
                  <a:latin typeface="微软雅黑" panose="020B0503020204020204" pitchFamily="34" charset="-122"/>
                  <a:ea typeface="微软雅黑" panose="020B0503020204020204" pitchFamily="34" charset="-122"/>
                </a:rPr>
                <a:t>用于修改静态路由的优先级，我们通常可以利用配置路由转发数据的优先级建立备份路由。</a:t>
              </a:r>
            </a:p>
            <a:p>
              <a:pPr>
                <a:lnSpc>
                  <a:spcPct val="150000"/>
                </a:lnSpc>
              </a:pPr>
              <a:r>
                <a:rPr lang="zh-CN" altLang="en-US" sz="1400" dirty="0">
                  <a:latin typeface="微软雅黑" panose="020B0503020204020204" pitchFamily="34" charset="-122"/>
                  <a:ea typeface="微软雅黑" panose="020B0503020204020204" pitchFamily="34" charset="-122"/>
                </a:rPr>
                <a:t>注意，配置静态路由时可以配置下一跳，也可以配置出接口。一般对于点到点接口（串口）指定出接口；而对于以太网接口和</a:t>
              </a:r>
              <a:r>
                <a:rPr lang="en-US" altLang="zh-CN" sz="1400" dirty="0">
                  <a:latin typeface="微软雅黑" panose="020B0503020204020204" pitchFamily="34" charset="-122"/>
                  <a:ea typeface="微软雅黑" panose="020B0503020204020204" pitchFamily="34" charset="-122"/>
                </a:rPr>
                <a:t>VT</a:t>
              </a:r>
              <a:r>
                <a:rPr lang="zh-CN" altLang="en-US" sz="1400" dirty="0">
                  <a:latin typeface="微软雅黑" panose="020B0503020204020204" pitchFamily="34" charset="-122"/>
                  <a:ea typeface="微软雅黑" panose="020B0503020204020204" pitchFamily="34" charset="-122"/>
                </a:rPr>
                <a:t>接口，指定下一跳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638362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11388847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1115616" y="856079"/>
            <a:ext cx="6792230" cy="1922742"/>
            <a:chOff x="1200150" y="1847850"/>
            <a:chExt cx="9867900" cy="220132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2126943"/>
              <a:chOff x="1200150" y="1847850"/>
              <a:chExt cx="9867900" cy="212694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97589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365796" y="386882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53740" y="2030017"/>
              <a:ext cx="9604929" cy="2019155"/>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当生产部和物流部的网络距离比较远时，我们通常要增加路由器才能实现网络的连通。增加一台路由器之后，如果只是配置路由器的接口地址，还是无法实现两个部门计算机之间的通信，这里我们可以配置静态路由实现两个网络的互联。</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xmlns="" id="{AF97D421-B425-40F5-804B-EBA81CAB870E}"/>
              </a:ext>
            </a:extLst>
          </p:cNvPr>
          <p:cNvGrpSpPr/>
          <p:nvPr/>
        </p:nvGrpSpPr>
        <p:grpSpPr>
          <a:xfrm>
            <a:off x="1034183" y="3300305"/>
            <a:ext cx="448828" cy="440415"/>
            <a:chOff x="2581577" y="4127500"/>
            <a:chExt cx="609600" cy="609600"/>
          </a:xfrm>
          <a:solidFill>
            <a:srgbClr val="E10314"/>
          </a:solidFill>
        </p:grpSpPr>
        <p:sp>
          <p:nvSpPr>
            <p:cNvPr id="27" name="椭圆 26">
              <a:extLst>
                <a:ext uri="{FF2B5EF4-FFF2-40B4-BE49-F238E27FC236}">
                  <a16:creationId xmlns:a16="http://schemas.microsoft.com/office/drawing/2014/main" xmlns=""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graph_134483">
              <a:extLst>
                <a:ext uri="{FF2B5EF4-FFF2-40B4-BE49-F238E27FC236}">
                  <a16:creationId xmlns:a16="http://schemas.microsoft.com/office/drawing/2014/main" xmlns=""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9" name="矩形 28">
            <a:extLst>
              <a:ext uri="{FF2B5EF4-FFF2-40B4-BE49-F238E27FC236}">
                <a16:creationId xmlns:a16="http://schemas.microsoft.com/office/drawing/2014/main" xmlns="" id="{8E6D40D9-7EA1-4F0D-885D-11C508C64E6E}"/>
              </a:ext>
            </a:extLst>
          </p:cNvPr>
          <p:cNvSpPr/>
          <p:nvPr/>
        </p:nvSpPr>
        <p:spPr>
          <a:xfrm>
            <a:off x="1583669" y="3352623"/>
            <a:ext cx="411919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在路由器上配置静态路由</a:t>
            </a:r>
          </a:p>
        </p:txBody>
      </p:sp>
      <p:grpSp>
        <p:nvGrpSpPr>
          <p:cNvPr id="30" name="组合 29">
            <a:extLst>
              <a:ext uri="{FF2B5EF4-FFF2-40B4-BE49-F238E27FC236}">
                <a16:creationId xmlns:a16="http://schemas.microsoft.com/office/drawing/2014/main" xmlns="" id="{FCDF8CDC-536A-443E-83F7-9A4F0CAD4436}"/>
              </a:ext>
            </a:extLst>
          </p:cNvPr>
          <p:cNvGrpSpPr/>
          <p:nvPr/>
        </p:nvGrpSpPr>
        <p:grpSpPr>
          <a:xfrm>
            <a:off x="1031191" y="3869735"/>
            <a:ext cx="448828" cy="425197"/>
            <a:chOff x="2581577" y="4127500"/>
            <a:chExt cx="609600" cy="609600"/>
          </a:xfrm>
          <a:solidFill>
            <a:srgbClr val="E10314"/>
          </a:solidFill>
        </p:grpSpPr>
        <p:sp>
          <p:nvSpPr>
            <p:cNvPr id="31" name="椭圆 30">
              <a:extLst>
                <a:ext uri="{FF2B5EF4-FFF2-40B4-BE49-F238E27FC236}">
                  <a16:creationId xmlns:a16="http://schemas.microsoft.com/office/drawing/2014/main" xmlns="" id="{11BA36D7-C9BD-419E-A430-DB7215A381B8}"/>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graph_134483">
              <a:extLst>
                <a:ext uri="{FF2B5EF4-FFF2-40B4-BE49-F238E27FC236}">
                  <a16:creationId xmlns:a16="http://schemas.microsoft.com/office/drawing/2014/main" xmlns="" id="{A1B25D41-315D-4675-A8D3-4B6E98C43369}"/>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3" name="矩形 32">
            <a:extLst>
              <a:ext uri="{FF2B5EF4-FFF2-40B4-BE49-F238E27FC236}">
                <a16:creationId xmlns:a16="http://schemas.microsoft.com/office/drawing/2014/main" xmlns="" id="{ACFDE88A-9EAA-463A-B8EB-E436670FE978}"/>
              </a:ext>
            </a:extLst>
          </p:cNvPr>
          <p:cNvSpPr/>
          <p:nvPr/>
        </p:nvSpPr>
        <p:spPr>
          <a:xfrm>
            <a:off x="1583669" y="3886387"/>
            <a:ext cx="6291274"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查看路由器的路由表，并测试终端设备之间的连通性</a:t>
            </a:r>
          </a:p>
        </p:txBody>
      </p:sp>
      <p:grpSp>
        <p:nvGrpSpPr>
          <p:cNvPr id="18" name="组合 17">
            <a:extLst>
              <a:ext uri="{FF2B5EF4-FFF2-40B4-BE49-F238E27FC236}">
                <a16:creationId xmlns:a16="http://schemas.microsoft.com/office/drawing/2014/main" xmlns="" id="{AF97D421-B425-40F5-804B-EBA81CAB870E}"/>
              </a:ext>
            </a:extLst>
          </p:cNvPr>
          <p:cNvGrpSpPr/>
          <p:nvPr/>
        </p:nvGrpSpPr>
        <p:grpSpPr>
          <a:xfrm>
            <a:off x="1034183" y="2726503"/>
            <a:ext cx="448828" cy="440415"/>
            <a:chOff x="2581577" y="4127500"/>
            <a:chExt cx="609600" cy="609600"/>
          </a:xfrm>
          <a:solidFill>
            <a:srgbClr val="E10314"/>
          </a:solidFill>
        </p:grpSpPr>
        <p:sp>
          <p:nvSpPr>
            <p:cNvPr id="19" name="椭圆 18">
              <a:extLst>
                <a:ext uri="{FF2B5EF4-FFF2-40B4-BE49-F238E27FC236}">
                  <a16:creationId xmlns:a16="http://schemas.microsoft.com/office/drawing/2014/main" xmlns="" id="{6603BAEE-D7F7-4E1A-806C-063B46F122FB}"/>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0" name="graph_134483">
              <a:extLst>
                <a:ext uri="{FF2B5EF4-FFF2-40B4-BE49-F238E27FC236}">
                  <a16:creationId xmlns:a16="http://schemas.microsoft.com/office/drawing/2014/main" xmlns="" id="{C95C6716-C521-4081-8C12-6C8105D98A50}"/>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4" name="矩形 33">
            <a:extLst>
              <a:ext uri="{FF2B5EF4-FFF2-40B4-BE49-F238E27FC236}">
                <a16:creationId xmlns:a16="http://schemas.microsoft.com/office/drawing/2014/main" xmlns="" id="{8E6D40D9-7EA1-4F0D-885D-11C508C64E6E}"/>
              </a:ext>
            </a:extLst>
          </p:cNvPr>
          <p:cNvSpPr/>
          <p:nvPr/>
        </p:nvSpPr>
        <p:spPr>
          <a:xfrm>
            <a:off x="1583669" y="2778821"/>
            <a:ext cx="4119190" cy="351763"/>
          </a:xfrm>
          <a:prstGeom prst="rect">
            <a:avLst/>
          </a:prstGeom>
        </p:spPr>
        <p:txBody>
          <a:bodyPr wrap="square">
            <a:spAutoFit/>
          </a:bodyPr>
          <a:lstStyle/>
          <a:p>
            <a:pPr>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配置路由器接口</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rPr>
              <a:t>地址</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Tree>
    <p:extLst>
      <p:ext uri="{BB962C8B-B14F-4D97-AF65-F5344CB8AC3E}">
        <p14:creationId xmlns:p14="http://schemas.microsoft.com/office/powerpoint/2010/main" val="34443381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4"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20767245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地址的分类</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732277" y="895596"/>
            <a:ext cx="7308812" cy="4247904"/>
            <a:chOff x="1200150" y="2011315"/>
            <a:chExt cx="9867900" cy="146827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421767"/>
              <a:chOff x="1200150" y="2011315"/>
              <a:chExt cx="9867900" cy="1421767"/>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42176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6" y="2019488"/>
              <a:ext cx="9604928" cy="1460105"/>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类地址。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以“</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开始的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类地址。</a:t>
              </a:r>
              <a:r>
                <a:rPr lang="en-US" altLang="zh-CN" sz="1600" dirty="0">
                  <a:latin typeface="微软雅黑" panose="020B0503020204020204" pitchFamily="34" charset="-122"/>
                  <a:ea typeface="微软雅黑" panose="020B0503020204020204" pitchFamily="34" charset="-122"/>
                </a:rPr>
                <a:t>A </a:t>
              </a:r>
              <a:r>
                <a:rPr lang="zh-CN" altLang="en-US" sz="1600" dirty="0">
                  <a:latin typeface="微软雅黑" panose="020B0503020204020204" pitchFamily="34" charset="-122"/>
                  <a:ea typeface="微软雅黑" panose="020B0503020204020204" pitchFamily="34" charset="-122"/>
                </a:rPr>
                <a:t>类地址的第</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位为网络号，后</a:t>
              </a:r>
              <a:r>
                <a:rPr lang="en-US" altLang="zh-CN" sz="1600" dirty="0">
                  <a:latin typeface="微软雅黑" panose="020B0503020204020204" pitchFamily="34" charset="-122"/>
                  <a:ea typeface="微软雅黑" panose="020B0503020204020204" pitchFamily="34" charset="-122"/>
                </a:rPr>
                <a:t>24</a:t>
              </a:r>
              <a:r>
                <a:rPr lang="zh-CN" altLang="en-US" sz="1600" dirty="0">
                  <a:latin typeface="微软雅黑" panose="020B0503020204020204" pitchFamily="34" charset="-122"/>
                  <a:ea typeface="微软雅黑" panose="020B0503020204020204" pitchFamily="34" charset="-122"/>
                </a:rPr>
                <a:t>位为主机号。在实际使用时约定网络号和主机号都不能全部取</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或者全部为</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，网络号或者主机号全</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或者全</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是有特殊含义的保留</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，不能配置在主机上。例如主机号全部取</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时表示的是本网络而不是其中的某台主机，而全部取</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时表示的是本网络的广播地址。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由此可见</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类地址的范围是：</a:t>
              </a:r>
              <a:r>
                <a:rPr lang="en-US" altLang="zh-CN" sz="1600" dirty="0">
                  <a:latin typeface="微软雅黑" panose="020B0503020204020204" pitchFamily="34" charset="-122"/>
                  <a:ea typeface="微软雅黑" panose="020B0503020204020204" pitchFamily="34" charset="-122"/>
                </a:rPr>
                <a:t>1.0.0.1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126.255.255.254</a:t>
              </a:r>
              <a:r>
                <a:rPr lang="zh-CN" altLang="en-US" sz="1600" dirty="0">
                  <a:latin typeface="微软雅黑" panose="020B0503020204020204" pitchFamily="34" charset="-122"/>
                  <a:ea typeface="微软雅黑" panose="020B0503020204020204" pitchFamily="34" charset="-122"/>
                </a:rPr>
                <a:t>（二进制表示为：</a:t>
              </a:r>
              <a:r>
                <a:rPr lang="en-US" altLang="zh-CN" sz="1600" dirty="0">
                  <a:latin typeface="微软雅黑" panose="020B0503020204020204" pitchFamily="34" charset="-122"/>
                  <a:ea typeface="微软雅黑" panose="020B0503020204020204" pitchFamily="34" charset="-122"/>
                </a:rPr>
                <a:t>00000001 00000000 00000000 00000001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01111110 11111111 11111111 11111110</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类地址主要用于超大型网络，因为每个</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类网络中可以容纳</a:t>
              </a:r>
              <a:r>
                <a:rPr lang="en-US" altLang="zh-CN" sz="1600" dirty="0">
                  <a:latin typeface="微软雅黑" panose="020B0503020204020204" pitchFamily="34" charset="-122"/>
                  <a:ea typeface="微软雅黑" panose="020B0503020204020204" pitchFamily="34" charset="-122"/>
                </a:rPr>
                <a:t>224-2=16777214</a:t>
              </a:r>
              <a:r>
                <a:rPr lang="zh-CN" altLang="en-US" sz="1600" dirty="0">
                  <a:latin typeface="微软雅黑" panose="020B0503020204020204" pitchFamily="34" charset="-122"/>
                  <a:ea typeface="微软雅黑" panose="020B0503020204020204" pitchFamily="34" charset="-122"/>
                </a:rPr>
                <a:t>台主机。</a:t>
              </a: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Tree>
    <p:extLst>
      <p:ext uri="{BB962C8B-B14F-4D97-AF65-F5344CB8AC3E}">
        <p14:creationId xmlns:p14="http://schemas.microsoft.com/office/powerpoint/2010/main" val="11885622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879562"/>
            <a:ext cx="8687461" cy="432048"/>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1540916"/>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）按任务需求，使用</a:t>
              </a:r>
              <a:r>
                <a:rPr lang="en-US" altLang="zh-CN" sz="1400" dirty="0" err="1">
                  <a:latin typeface="微软雅黑" panose="020B0503020204020204" pitchFamily="34" charset="-122"/>
                  <a:ea typeface="微软雅黑" panose="020B0503020204020204" pitchFamily="34" charset="-122"/>
                </a:rPr>
                <a:t>eNSP</a:t>
              </a:r>
              <a:r>
                <a:rPr lang="zh-CN" altLang="en-US" sz="1400" dirty="0">
                  <a:latin typeface="微软雅黑" panose="020B0503020204020204" pitchFamily="34" charset="-122"/>
                  <a:ea typeface="微软雅黑" panose="020B0503020204020204" pitchFamily="34" charset="-122"/>
                </a:rPr>
                <a:t>软件创建拓扑图，并开启设备，如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extLst>
              <a:ext uri="{28A0092B-C50C-407E-A947-70E740481C1C}">
                <a14:useLocalDpi xmlns:a14="http://schemas.microsoft.com/office/drawing/2010/main" val="0"/>
              </a:ext>
            </a:extLst>
          </a:blip>
          <a:stretch>
            <a:fillRect/>
          </a:stretch>
        </p:blipFill>
        <p:spPr>
          <a:xfrm>
            <a:off x="1942810" y="1546747"/>
            <a:ext cx="5544616" cy="2599394"/>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367608" y="4263938"/>
            <a:ext cx="200888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使用</a:t>
            </a:r>
            <a:r>
              <a:rPr lang="en-US" altLang="zh-CN" sz="1200" dirty="0" err="1">
                <a:latin typeface="微软雅黑" panose="020B0503020204020204" pitchFamily="34" charset="-122"/>
                <a:ea typeface="微软雅黑" panose="020B0503020204020204" pitchFamily="34" charset="-122"/>
              </a:rPr>
              <a:t>eNSP</a:t>
            </a:r>
            <a:r>
              <a:rPr lang="zh-CN" altLang="en-US" sz="1200" dirty="0">
                <a:latin typeface="微软雅黑" panose="020B0503020204020204" pitchFamily="34" charset="-122"/>
                <a:ea typeface="微软雅黑" panose="020B0503020204020204" pitchFamily="34" charset="-122"/>
              </a:rPr>
              <a:t>软件创建拓扑图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0506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627534"/>
            <a:ext cx="8687461" cy="834803"/>
            <a:chOff x="2375636" y="1705607"/>
            <a:chExt cx="9879838" cy="2548599"/>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54859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）为</a:t>
              </a:r>
              <a:r>
                <a:rPr lang="en-US" altLang="zh-CN" sz="1400" dirty="0">
                  <a:latin typeface="微软雅黑" panose="020B0503020204020204" pitchFamily="34" charset="-122"/>
                  <a:ea typeface="微软雅黑" panose="020B0503020204020204" pitchFamily="34" charset="-122"/>
                </a:rPr>
                <a:t>PCA</a:t>
              </a:r>
              <a:r>
                <a:rPr lang="zh-CN" altLang="en-US" sz="1400" dirty="0">
                  <a:latin typeface="微软雅黑" panose="020B0503020204020204" pitchFamily="34" charset="-122"/>
                  <a:ea typeface="微软雅黑" panose="020B0503020204020204" pitchFamily="34" charset="-122"/>
                </a:rPr>
                <a:t>配置生产部网络的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192.168.1.1/24</a:t>
              </a:r>
              <a:r>
                <a:rPr lang="zh-CN" altLang="en-US" sz="1400" dirty="0">
                  <a:latin typeface="微软雅黑" panose="020B0503020204020204" pitchFamily="34" charset="-122"/>
                  <a:ea typeface="微软雅黑" panose="020B0503020204020204" pitchFamily="34" charset="-122"/>
                </a:rPr>
                <a:t>，默认网关为</a:t>
              </a:r>
              <a:r>
                <a:rPr lang="en-US" altLang="zh-CN" sz="1400" dirty="0">
                  <a:latin typeface="微软雅黑" panose="020B0503020204020204" pitchFamily="34" charset="-122"/>
                  <a:ea typeface="微软雅黑" panose="020B0503020204020204" pitchFamily="34" charset="-122"/>
                </a:rPr>
                <a:t>192.168.1.254</a:t>
              </a:r>
              <a:r>
                <a:rPr lang="zh-CN" altLang="en-US" sz="1400" dirty="0">
                  <a:latin typeface="微软雅黑" panose="020B0503020204020204" pitchFamily="34" charset="-122"/>
                  <a:ea typeface="微软雅黑" panose="020B0503020204020204" pitchFamily="34" charset="-122"/>
                </a:rPr>
                <a:t>，单击“应用”按钮完成配置，如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stretch>
            <a:fillRect/>
          </a:stretch>
        </p:blipFill>
        <p:spPr>
          <a:xfrm>
            <a:off x="2231740" y="1419208"/>
            <a:ext cx="4403256" cy="2905056"/>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02664" y="4396905"/>
            <a:ext cx="18614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配置生产部</a:t>
            </a:r>
            <a:r>
              <a:rPr lang="en-US" altLang="zh-CN" sz="1200" dirty="0">
                <a:latin typeface="微软雅黑" panose="020B0503020204020204" pitchFamily="34" charset="-122"/>
                <a:ea typeface="微软雅黑" panose="020B0503020204020204" pitchFamily="34" charset="-122"/>
              </a:rPr>
              <a:t>PCA</a:t>
            </a:r>
            <a:r>
              <a:rPr lang="zh-CN" altLang="en-US" sz="1200" dirty="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34582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654978"/>
            <a:ext cx="8687461" cy="876824"/>
            <a:chOff x="2375636" y="1705608"/>
            <a:chExt cx="9879838" cy="2548598"/>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nSpc>
                    <a:spcPct val="150000"/>
                  </a:lnSpc>
                </a:pPr>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lnSpc>
                    <a:spcPct val="150000"/>
                  </a:lnSpc>
                </a:pP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8"/>
              <a:ext cx="9604930" cy="2548598"/>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）为</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配置物流部网络的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192.168.2.1/24</a:t>
              </a:r>
              <a:r>
                <a:rPr lang="zh-CN" altLang="en-US" sz="1400" dirty="0">
                  <a:latin typeface="微软雅黑" panose="020B0503020204020204" pitchFamily="34" charset="-122"/>
                  <a:ea typeface="微软雅黑" panose="020B0503020204020204" pitchFamily="34" charset="-122"/>
                </a:rPr>
                <a:t>，默认网关为</a:t>
              </a:r>
              <a:r>
                <a:rPr lang="en-US" altLang="zh-CN" sz="1400" dirty="0">
                  <a:latin typeface="微软雅黑" panose="020B0503020204020204" pitchFamily="34" charset="-122"/>
                  <a:ea typeface="微软雅黑" panose="020B0503020204020204" pitchFamily="34" charset="-122"/>
                </a:rPr>
                <a:t>192.168.2.254</a:t>
              </a:r>
              <a:r>
                <a:rPr lang="zh-CN" altLang="en-US" sz="1400" dirty="0">
                  <a:latin typeface="微软雅黑" panose="020B0503020204020204" pitchFamily="34" charset="-122"/>
                  <a:ea typeface="微软雅黑" panose="020B0503020204020204" pitchFamily="34" charset="-122"/>
                </a:rPr>
                <a:t>，单击“应用”按钮完成配置，如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stretch>
            <a:fillRect/>
          </a:stretch>
        </p:blipFill>
        <p:spPr>
          <a:xfrm>
            <a:off x="2423480" y="1519040"/>
            <a:ext cx="4583276" cy="2965149"/>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27883" y="4515966"/>
            <a:ext cx="18614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smtClean="0">
                <a:latin typeface="微软雅黑" panose="020B0503020204020204" pitchFamily="34" charset="-122"/>
                <a:ea typeface="微软雅黑" panose="020B0503020204020204" pitchFamily="34" charset="-122"/>
              </a:rPr>
              <a:t>配置</a:t>
            </a:r>
            <a:r>
              <a:rPr lang="zh-CN" altLang="en-US" sz="1200" dirty="0">
                <a:latin typeface="微软雅黑" panose="020B0503020204020204" pitchFamily="34" charset="-122"/>
                <a:ea typeface="微软雅黑" panose="020B0503020204020204" pitchFamily="34" charset="-122"/>
              </a:rPr>
              <a:t>物流</a:t>
            </a:r>
            <a:r>
              <a:rPr lang="zh-CN" altLang="en-US" sz="1200" dirty="0" smtClean="0">
                <a:latin typeface="微软雅黑" panose="020B0503020204020204" pitchFamily="34" charset="-122"/>
                <a:ea typeface="微软雅黑" panose="020B0503020204020204" pitchFamily="34" charset="-122"/>
              </a:rPr>
              <a:t>部</a:t>
            </a:r>
            <a:r>
              <a:rPr lang="en-US" altLang="zh-CN" sz="1200" dirty="0">
                <a:latin typeface="微软雅黑" panose="020B0503020204020204" pitchFamily="34" charset="-122"/>
                <a:ea typeface="微软雅黑" panose="020B0503020204020204" pitchFamily="34" charset="-122"/>
              </a:rPr>
              <a:t>PCA</a:t>
            </a:r>
            <a:r>
              <a:rPr lang="zh-CN" altLang="en-US" sz="1200" dirty="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3219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1150042"/>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1997173"/>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）配置路由器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接口</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地址。由拓扑图，</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接口连接生产部的</a:t>
              </a:r>
              <a:r>
                <a:rPr lang="en-US" altLang="zh-CN" sz="1400" dirty="0">
                  <a:latin typeface="微软雅黑" panose="020B0503020204020204" pitchFamily="34" charset="-122"/>
                  <a:ea typeface="微软雅黑" panose="020B0503020204020204" pitchFamily="34" charset="-122"/>
                </a:rPr>
                <a:t>PCA</a:t>
              </a:r>
              <a:r>
                <a:rPr lang="zh-CN" altLang="en-US" sz="1400" dirty="0">
                  <a:latin typeface="微软雅黑" panose="020B0503020204020204" pitchFamily="34" charset="-122"/>
                  <a:ea typeface="微软雅黑" panose="020B0503020204020204" pitchFamily="34" charset="-122"/>
                </a:rPr>
                <a:t>，作为</a:t>
              </a:r>
              <a:r>
                <a:rPr lang="en-US" altLang="zh-CN" sz="1400" dirty="0">
                  <a:latin typeface="微软雅黑" panose="020B0503020204020204" pitchFamily="34" charset="-122"/>
                  <a:ea typeface="微软雅黑" panose="020B0503020204020204" pitchFamily="34" charset="-122"/>
                </a:rPr>
                <a:t>PCA</a:t>
              </a:r>
              <a:r>
                <a:rPr lang="zh-CN" altLang="en-US" sz="1400" dirty="0">
                  <a:latin typeface="微软雅黑" panose="020B0503020204020204" pitchFamily="34" charset="-122"/>
                  <a:ea typeface="微软雅黑" panose="020B0503020204020204" pitchFamily="34" charset="-122"/>
                </a:rPr>
                <a:t>的网关，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地址应配置为</a:t>
              </a:r>
              <a:r>
                <a:rPr lang="en-US" altLang="zh-CN" sz="1400" dirty="0">
                  <a:latin typeface="微软雅黑" panose="020B0503020204020204" pitchFamily="34" charset="-122"/>
                  <a:ea typeface="微软雅黑" panose="020B0503020204020204" pitchFamily="34" charset="-122"/>
                </a:rPr>
                <a:t>192.168.1.254/24</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接口连接另外一台路由器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地址应配置为</a:t>
              </a:r>
              <a:r>
                <a:rPr lang="en-US" altLang="zh-CN" sz="1400" dirty="0">
                  <a:latin typeface="微软雅黑" panose="020B0503020204020204" pitchFamily="34" charset="-122"/>
                  <a:ea typeface="微软雅黑" panose="020B0503020204020204" pitchFamily="34" charset="-122"/>
                </a:rPr>
                <a:t>12.0.0.1/24</a:t>
              </a:r>
              <a:r>
                <a:rPr lang="zh-CN" altLang="en-US" sz="1400" dirty="0">
                  <a:latin typeface="微软雅黑" panose="020B0503020204020204" pitchFamily="34" charset="-122"/>
                  <a:ea typeface="微软雅黑" panose="020B0503020204020204" pitchFamily="34" charset="-122"/>
                </a:rPr>
                <a:t>。配置过程如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1951849" y="1966174"/>
            <a:ext cx="5274310" cy="2482850"/>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2788161" y="4623978"/>
            <a:ext cx="326884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配置生产部</a:t>
            </a:r>
            <a:r>
              <a:rPr lang="en-US" altLang="zh-CN" sz="1200" dirty="0">
                <a:latin typeface="微软雅黑" panose="020B0503020204020204" pitchFamily="34" charset="-122"/>
                <a:ea typeface="微软雅黑" panose="020B0503020204020204" pitchFamily="34" charset="-122"/>
              </a:rPr>
              <a:t>PCAR1</a:t>
            </a:r>
            <a:r>
              <a:rPr lang="zh-CN" altLang="en-US" sz="1200" dirty="0">
                <a:latin typeface="微软雅黑" panose="020B0503020204020204" pitchFamily="34" charset="-122"/>
                <a:ea typeface="微软雅黑" panose="020B0503020204020204" pitchFamily="34" charset="-122"/>
              </a:rPr>
              <a:t>接口</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地址配置过程</a:t>
            </a:r>
            <a:r>
              <a:rPr lang="en-US" altLang="zh-CN" sz="1200" dirty="0" smtClean="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0037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441838"/>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03413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）验证路由器的接口</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的配置情况，查看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是否配置正确，如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732277" y="1512100"/>
            <a:ext cx="7452828" cy="2808312"/>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249826" y="4623978"/>
            <a:ext cx="23455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验证</a:t>
            </a:r>
            <a:r>
              <a:rPr lang="en-US" altLang="zh-CN" sz="1200" dirty="0">
                <a:latin typeface="微软雅黑" panose="020B0503020204020204" pitchFamily="34" charset="-122"/>
                <a:ea typeface="微软雅黑" panose="020B0503020204020204" pitchFamily="34" charset="-122"/>
              </a:rPr>
              <a:t>R1</a:t>
            </a:r>
            <a:r>
              <a:rPr lang="zh-CN" altLang="en-US" sz="1200" dirty="0">
                <a:latin typeface="微软雅黑" panose="020B0503020204020204" pitchFamily="34" charset="-122"/>
                <a:ea typeface="微软雅黑" panose="020B0503020204020204" pitchFamily="34" charset="-122"/>
              </a:rPr>
              <a:t>上</a:t>
            </a:r>
            <a:r>
              <a:rPr lang="en-US" altLang="zh-CN" sz="1200" dirty="0">
                <a:latin typeface="微软雅黑" panose="020B0503020204020204" pitchFamily="34" charset="-122"/>
                <a:ea typeface="微软雅黑" panose="020B0503020204020204" pitchFamily="34" charset="-122"/>
              </a:rPr>
              <a:t>GE0/0/0</a:t>
            </a:r>
            <a:r>
              <a:rPr lang="zh-CN" altLang="en-US" sz="1200" dirty="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配置情况</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63784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441838"/>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1847678"/>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）验证路由器的接口</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的配置情况，查看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是否配置正确，如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extLst>
              <a:ext uri="{28A0092B-C50C-407E-A947-70E740481C1C}">
                <a14:useLocalDpi xmlns:a14="http://schemas.microsoft.com/office/drawing/2010/main" val="0"/>
              </a:ext>
            </a:extLst>
          </a:blip>
          <a:stretch>
            <a:fillRect/>
          </a:stretch>
        </p:blipFill>
        <p:spPr>
          <a:xfrm>
            <a:off x="387302" y="1455626"/>
            <a:ext cx="8145138" cy="3103925"/>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249826" y="4623978"/>
            <a:ext cx="23455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验证</a:t>
            </a:r>
            <a:r>
              <a:rPr lang="en-US" altLang="zh-CN" sz="1200" dirty="0">
                <a:latin typeface="微软雅黑" panose="020B0503020204020204" pitchFamily="34" charset="-122"/>
                <a:ea typeface="微软雅黑" panose="020B0503020204020204" pitchFamily="34" charset="-122"/>
              </a:rPr>
              <a:t>R1</a:t>
            </a:r>
            <a:r>
              <a:rPr lang="zh-CN" altLang="en-US" sz="1200" dirty="0">
                <a:latin typeface="微软雅黑" panose="020B0503020204020204" pitchFamily="34" charset="-122"/>
                <a:ea typeface="微软雅黑" panose="020B0503020204020204" pitchFamily="34" charset="-122"/>
              </a:rPr>
              <a:t>上</a:t>
            </a:r>
            <a:r>
              <a:rPr lang="en-US" altLang="zh-CN" sz="1200" dirty="0" smtClean="0">
                <a:latin typeface="微软雅黑" panose="020B0503020204020204" pitchFamily="34" charset="-122"/>
                <a:ea typeface="微软雅黑" panose="020B0503020204020204" pitchFamily="34" charset="-122"/>
              </a:rPr>
              <a:t>GE0/0/1</a:t>
            </a:r>
            <a:r>
              <a:rPr lang="zh-CN" altLang="en-US" sz="1200" dirty="0" smtClean="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配置情况</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397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1061829"/>
            <a:chOff x="2375636" y="1705607"/>
            <a:chExt cx="9879838" cy="2324384"/>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32438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）配置路由器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接口</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地址。由拓扑图可知，</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接口连接物流部的</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，作为</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的网关，</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地址应配置为</a:t>
              </a:r>
              <a:r>
                <a:rPr lang="en-US" altLang="zh-CN" sz="1400" dirty="0">
                  <a:latin typeface="微软雅黑" panose="020B0503020204020204" pitchFamily="34" charset="-122"/>
                  <a:ea typeface="微软雅黑" panose="020B0503020204020204" pitchFamily="34" charset="-122"/>
                </a:rPr>
                <a:t>192.168.2.254/24</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接口连接另外一台路由器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地址应配置为</a:t>
              </a:r>
              <a:r>
                <a:rPr lang="en-US" altLang="zh-CN" sz="1400" dirty="0">
                  <a:latin typeface="微软雅黑" panose="020B0503020204020204" pitchFamily="34" charset="-122"/>
                  <a:ea typeface="微软雅黑" panose="020B0503020204020204" pitchFamily="34" charset="-122"/>
                </a:rPr>
                <a:t>12.0.0.2/24</a:t>
              </a:r>
              <a:r>
                <a:rPr lang="zh-CN" altLang="en-US" sz="1400" dirty="0">
                  <a:latin typeface="微软雅黑" panose="020B0503020204020204" pitchFamily="34" charset="-122"/>
                  <a:ea typeface="微软雅黑" panose="020B0503020204020204" pitchFamily="34" charset="-122"/>
                </a:rPr>
                <a:t>。配置过程</a:t>
              </a:r>
              <a:r>
                <a:rPr lang="zh-CN" altLang="en-US" sz="1400">
                  <a:latin typeface="微软雅黑" panose="020B0503020204020204" pitchFamily="34" charset="-122"/>
                  <a:ea typeface="微软雅黑" panose="020B0503020204020204" pitchFamily="34" charset="-122"/>
                </a:rPr>
                <a:t>如</a:t>
              </a:r>
              <a:r>
                <a:rPr lang="zh-CN" altLang="en-US" sz="140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extLst>
              <a:ext uri="{28A0092B-C50C-407E-A947-70E740481C1C}">
                <a14:useLocalDpi xmlns:a14="http://schemas.microsoft.com/office/drawing/2010/main" val="0"/>
              </a:ext>
            </a:extLst>
          </a:blip>
          <a:stretch>
            <a:fillRect/>
          </a:stretch>
        </p:blipFill>
        <p:spPr>
          <a:xfrm>
            <a:off x="1043608" y="1942922"/>
            <a:ext cx="6597596" cy="2720670"/>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03609" y="4767994"/>
            <a:ext cx="174599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R2</a:t>
            </a:r>
            <a:r>
              <a:rPr lang="zh-CN" altLang="en-US" sz="1200" dirty="0">
                <a:latin typeface="微软雅黑" panose="020B0503020204020204" pitchFamily="34" charset="-122"/>
                <a:ea typeface="微软雅黑" panose="020B0503020204020204" pitchFamily="34" charset="-122"/>
              </a:rPr>
              <a:t>接口</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地址配置过程</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6859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1"/>
            <a:ext cx="8687461" cy="909890"/>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1533587"/>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的系统视图下，输入</a:t>
              </a:r>
              <a:r>
                <a:rPr lang="en-US" altLang="zh-CN" sz="1400" dirty="0">
                  <a:latin typeface="微软雅黑" panose="020B0503020204020204" pitchFamily="34" charset="-122"/>
                  <a:ea typeface="微软雅黑" panose="020B0503020204020204" pitchFamily="34" charset="-122"/>
                </a:rPr>
                <a:t>display interface GigabitEthernet0/0/0</a:t>
              </a:r>
              <a:r>
                <a:rPr lang="zh-CN" altLang="en-US" sz="1400" dirty="0">
                  <a:latin typeface="微软雅黑" panose="020B0503020204020204" pitchFamily="34" charset="-122"/>
                  <a:ea typeface="微软雅黑" panose="020B0503020204020204" pitchFamily="34" charset="-122"/>
                </a:rPr>
                <a:t>命令（可以简写为</a:t>
              </a:r>
              <a:r>
                <a:rPr lang="en-US" altLang="zh-CN" sz="1400" dirty="0">
                  <a:latin typeface="微软雅黑" panose="020B0503020204020204" pitchFamily="34" charset="-122"/>
                  <a:ea typeface="微软雅黑" panose="020B0503020204020204" pitchFamily="34" charset="-122"/>
                </a:rPr>
                <a:t>display </a:t>
              </a:r>
              <a:r>
                <a:rPr lang="en-US" altLang="zh-CN" sz="1400" dirty="0" err="1">
                  <a:latin typeface="微软雅黑" panose="020B0503020204020204" pitchFamily="34" charset="-122"/>
                  <a:ea typeface="微软雅黑" panose="020B0503020204020204" pitchFamily="34" charset="-122"/>
                </a:rPr>
                <a:t>int</a:t>
              </a:r>
              <a:r>
                <a:rPr lang="en-US" altLang="zh-CN" sz="1400" dirty="0">
                  <a:latin typeface="微软雅黑" panose="020B0503020204020204" pitchFamily="34" charset="-122"/>
                  <a:ea typeface="微软雅黑" panose="020B0503020204020204" pitchFamily="34" charset="-122"/>
                </a:rPr>
                <a:t> g0/0/0</a:t>
              </a:r>
              <a:r>
                <a:rPr lang="zh-CN" altLang="en-US" sz="1400" dirty="0">
                  <a:latin typeface="微软雅黑" panose="020B0503020204020204" pitchFamily="34" charset="-122"/>
                  <a:ea typeface="微软雅黑" panose="020B0503020204020204" pitchFamily="34" charset="-122"/>
                </a:rPr>
                <a:t>）来验证路由器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的接口</a:t>
              </a:r>
              <a:r>
                <a:rPr lang="en-US" altLang="zh-CN" sz="1400" dirty="0">
                  <a:latin typeface="微软雅黑" panose="020B0503020204020204" pitchFamily="34" charset="-122"/>
                  <a:ea typeface="微软雅黑" panose="020B0503020204020204" pitchFamily="34" charset="-122"/>
                </a:rPr>
                <a:t>GE0/0/0</a:t>
              </a:r>
              <a:r>
                <a:rPr lang="zh-CN" altLang="en-US" sz="1400" dirty="0">
                  <a:latin typeface="微软雅黑" panose="020B0503020204020204" pitchFamily="34" charset="-122"/>
                  <a:ea typeface="微软雅黑" panose="020B0503020204020204" pitchFamily="34" charset="-122"/>
                </a:rPr>
                <a:t>的配置情况，查看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是否配置正确，如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1043608" y="1779661"/>
            <a:ext cx="6912768" cy="2844151"/>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183219" y="4731822"/>
            <a:ext cx="23455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验证</a:t>
            </a:r>
            <a:r>
              <a:rPr lang="en-US" altLang="zh-CN" sz="1200" dirty="0" smtClean="0">
                <a:latin typeface="微软雅黑" panose="020B0503020204020204" pitchFamily="34" charset="-122"/>
                <a:ea typeface="微软雅黑" panose="020B0503020204020204" pitchFamily="34" charset="-122"/>
              </a:rPr>
              <a:t>R2</a:t>
            </a:r>
            <a:r>
              <a:rPr lang="zh-CN" altLang="en-US" sz="1200" dirty="0" smtClean="0">
                <a:latin typeface="微软雅黑" panose="020B0503020204020204" pitchFamily="34" charset="-122"/>
                <a:ea typeface="微软雅黑" panose="020B0503020204020204" pitchFamily="34" charset="-122"/>
              </a:rPr>
              <a:t>上</a:t>
            </a:r>
            <a:r>
              <a:rPr lang="en-US" altLang="zh-CN" sz="1200" dirty="0" smtClean="0">
                <a:latin typeface="微软雅黑" panose="020B0503020204020204" pitchFamily="34" charset="-122"/>
                <a:ea typeface="微软雅黑" panose="020B0503020204020204" pitchFamily="34" charset="-122"/>
              </a:rPr>
              <a:t>GE0/0/0</a:t>
            </a:r>
            <a:r>
              <a:rPr lang="zh-CN" altLang="en-US" sz="1200" dirty="0" smtClean="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配置情况</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34672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1"/>
            <a:ext cx="8687461" cy="909890"/>
            <a:chOff x="2375636" y="1705607"/>
            <a:chExt cx="9879838" cy="2163091"/>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1665487"/>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9</a:t>
              </a: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的系统视图下，输入</a:t>
              </a:r>
              <a:r>
                <a:rPr lang="en-US" altLang="zh-CN" sz="1400" dirty="0">
                  <a:latin typeface="微软雅黑" panose="020B0503020204020204" pitchFamily="34" charset="-122"/>
                  <a:ea typeface="微软雅黑" panose="020B0503020204020204" pitchFamily="34" charset="-122"/>
                </a:rPr>
                <a:t>display interface GigabitEthernet0/0/1</a:t>
              </a:r>
              <a:r>
                <a:rPr lang="zh-CN" altLang="en-US" sz="1400" dirty="0">
                  <a:latin typeface="微软雅黑" panose="020B0503020204020204" pitchFamily="34" charset="-122"/>
                  <a:ea typeface="微软雅黑" panose="020B0503020204020204" pitchFamily="34" charset="-122"/>
                </a:rPr>
                <a:t>命令（可以简写为</a:t>
              </a:r>
              <a:r>
                <a:rPr lang="en-US" altLang="zh-CN" sz="1400" dirty="0">
                  <a:latin typeface="微软雅黑" panose="020B0503020204020204" pitchFamily="34" charset="-122"/>
                  <a:ea typeface="微软雅黑" panose="020B0503020204020204" pitchFamily="34" charset="-122"/>
                </a:rPr>
                <a:t>display </a:t>
              </a:r>
              <a:r>
                <a:rPr lang="en-US" altLang="zh-CN" sz="1400" dirty="0" err="1">
                  <a:latin typeface="微软雅黑" panose="020B0503020204020204" pitchFamily="34" charset="-122"/>
                  <a:ea typeface="微软雅黑" panose="020B0503020204020204" pitchFamily="34" charset="-122"/>
                </a:rPr>
                <a:t>int</a:t>
              </a:r>
              <a:r>
                <a:rPr lang="en-US" altLang="zh-CN" sz="1400" dirty="0">
                  <a:latin typeface="微软雅黑" panose="020B0503020204020204" pitchFamily="34" charset="-122"/>
                  <a:ea typeface="微软雅黑" panose="020B0503020204020204" pitchFamily="34" charset="-122"/>
                </a:rPr>
                <a:t> g0/0/1</a:t>
              </a:r>
              <a:r>
                <a:rPr lang="zh-CN" altLang="en-US" sz="1400" dirty="0">
                  <a:latin typeface="微软雅黑" panose="020B0503020204020204" pitchFamily="34" charset="-122"/>
                  <a:ea typeface="微软雅黑" panose="020B0503020204020204" pitchFamily="34" charset="-122"/>
                </a:rPr>
                <a:t>）来验证路由器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的接口</a:t>
              </a:r>
              <a:r>
                <a:rPr lang="en-US" altLang="zh-CN" sz="1400" dirty="0">
                  <a:latin typeface="微软雅黑" panose="020B0503020204020204" pitchFamily="34" charset="-122"/>
                  <a:ea typeface="微软雅黑" panose="020B0503020204020204" pitchFamily="34" charset="-122"/>
                </a:rPr>
                <a:t>GE0/0/1</a:t>
              </a:r>
              <a:r>
                <a:rPr lang="zh-CN" altLang="en-US" sz="1400" dirty="0">
                  <a:latin typeface="微软雅黑" panose="020B0503020204020204" pitchFamily="34" charset="-122"/>
                  <a:ea typeface="微软雅黑" panose="020B0503020204020204" pitchFamily="34" charset="-122"/>
                </a:rPr>
                <a:t>的配置情况，查看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是否配置正确，如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extLst>
              <a:ext uri="{28A0092B-C50C-407E-A947-70E740481C1C}">
                <a14:useLocalDpi xmlns:a14="http://schemas.microsoft.com/office/drawing/2010/main" val="0"/>
              </a:ext>
            </a:extLst>
          </a:blip>
          <a:stretch>
            <a:fillRect/>
          </a:stretch>
        </p:blipFill>
        <p:spPr>
          <a:xfrm>
            <a:off x="871142" y="1822716"/>
            <a:ext cx="7435724" cy="2880155"/>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311860" y="4734486"/>
            <a:ext cx="23455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验证</a:t>
            </a:r>
            <a:r>
              <a:rPr lang="en-US" altLang="zh-CN" sz="1200" dirty="0" smtClean="0">
                <a:latin typeface="微软雅黑" panose="020B0503020204020204" pitchFamily="34" charset="-122"/>
                <a:ea typeface="微软雅黑" panose="020B0503020204020204" pitchFamily="34" charset="-122"/>
              </a:rPr>
              <a:t>R2</a:t>
            </a:r>
            <a:r>
              <a:rPr lang="zh-CN" altLang="en-US" sz="1200" dirty="0" smtClean="0">
                <a:latin typeface="微软雅黑" panose="020B0503020204020204" pitchFamily="34" charset="-122"/>
                <a:ea typeface="微软雅黑" panose="020B0503020204020204" pitchFamily="34" charset="-122"/>
              </a:rPr>
              <a:t>上</a:t>
            </a:r>
            <a:r>
              <a:rPr lang="en-US" altLang="zh-CN" sz="1200" dirty="0" smtClean="0">
                <a:latin typeface="微软雅黑" panose="020B0503020204020204" pitchFamily="34" charset="-122"/>
                <a:ea typeface="微软雅黑" panose="020B0503020204020204" pitchFamily="34" charset="-122"/>
              </a:rPr>
              <a:t>GE0/0/1</a:t>
            </a:r>
            <a:r>
              <a:rPr lang="zh-CN" altLang="en-US" sz="1200" dirty="0" smtClean="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配置情况</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78702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366138" y="915566"/>
            <a:ext cx="7935065" cy="3888432"/>
          </a:xfrm>
          <a:prstGeom prst="rect">
            <a:avLst/>
          </a:prstGeom>
        </p:spPr>
      </p:pic>
    </p:spTree>
    <p:extLst>
      <p:ext uri="{BB962C8B-B14F-4D97-AF65-F5344CB8AC3E}">
        <p14:creationId xmlns:p14="http://schemas.microsoft.com/office/powerpoint/2010/main" val="32900417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地址的分类</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732277" y="895596"/>
            <a:ext cx="7308812" cy="2864286"/>
            <a:chOff x="1200150" y="2011315"/>
            <a:chExt cx="9867900" cy="1421767"/>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421767"/>
              <a:chOff x="1200150" y="2011315"/>
              <a:chExt cx="9867900" cy="1421767"/>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42176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6" y="2019488"/>
              <a:ext cx="9604928" cy="782840"/>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类地址。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以“</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开始的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类地址。</a:t>
              </a:r>
              <a:r>
                <a:rPr lang="en-US" altLang="zh-CN" sz="1600" dirty="0">
                  <a:latin typeface="微软雅黑" panose="020B0503020204020204" pitchFamily="34" charset="-122"/>
                  <a:ea typeface="微软雅黑" panose="020B0503020204020204" pitchFamily="34" charset="-122"/>
                </a:rPr>
                <a:t>B </a:t>
              </a:r>
              <a:r>
                <a:rPr lang="zh-CN" altLang="en-US" sz="1600" dirty="0">
                  <a:latin typeface="微软雅黑" panose="020B0503020204020204" pitchFamily="34" charset="-122"/>
                  <a:ea typeface="微软雅黑" panose="020B0503020204020204" pitchFamily="34" charset="-122"/>
                </a:rPr>
                <a:t>类地址的第</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16 </a:t>
              </a:r>
              <a:r>
                <a:rPr lang="zh-CN" altLang="en-US" sz="1600" dirty="0">
                  <a:latin typeface="微软雅黑" panose="020B0503020204020204" pitchFamily="34" charset="-122"/>
                  <a:ea typeface="微软雅黑" panose="020B0503020204020204" pitchFamily="34" charset="-122"/>
                </a:rPr>
                <a:t>位为网络号，后</a:t>
              </a:r>
              <a:r>
                <a:rPr lang="en-US" altLang="zh-CN" sz="1600" dirty="0">
                  <a:latin typeface="微软雅黑" panose="020B0503020204020204" pitchFamily="34" charset="-122"/>
                  <a:ea typeface="微软雅黑" panose="020B0503020204020204" pitchFamily="34" charset="-122"/>
                </a:rPr>
                <a:t>16</a:t>
              </a:r>
              <a:r>
                <a:rPr lang="zh-CN" altLang="en-US" sz="1600" dirty="0">
                  <a:latin typeface="微软雅黑" panose="020B0503020204020204" pitchFamily="34" charset="-122"/>
                  <a:ea typeface="微软雅黑" panose="020B0503020204020204" pitchFamily="34" charset="-122"/>
                </a:rPr>
                <a:t>位为主机号，主机号不能全部取</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或者全部为</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。由此可见</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类地址的范围是：</a:t>
              </a:r>
              <a:r>
                <a:rPr lang="en-US" altLang="zh-CN" sz="1600" dirty="0">
                  <a:latin typeface="微软雅黑" panose="020B0503020204020204" pitchFamily="34" charset="-122"/>
                  <a:ea typeface="微软雅黑" panose="020B0503020204020204" pitchFamily="34" charset="-122"/>
                </a:rPr>
                <a:t>128.0.0.1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191.255.255.254</a:t>
              </a:r>
              <a:r>
                <a:rPr lang="zh-CN" altLang="en-US" sz="1600" dirty="0">
                  <a:latin typeface="微软雅黑" panose="020B0503020204020204" pitchFamily="34" charset="-122"/>
                  <a:ea typeface="微软雅黑" panose="020B0503020204020204" pitchFamily="34" charset="-122"/>
                </a:rPr>
                <a:t>（二进制表示为：</a:t>
              </a:r>
              <a:r>
                <a:rPr lang="en-US" altLang="zh-CN" sz="1600" dirty="0">
                  <a:latin typeface="微软雅黑" panose="020B0503020204020204" pitchFamily="34" charset="-122"/>
                  <a:ea typeface="微软雅黑" panose="020B0503020204020204" pitchFamily="34" charset="-122"/>
                </a:rPr>
                <a:t>10000000 00000000 00000000 00000001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10111111 11111111 11111111 11111110</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类地址主要用于中型网络，因为每个</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类网络中可以容纳</a:t>
              </a:r>
              <a:r>
                <a:rPr lang="en-US" altLang="zh-CN" sz="1600" dirty="0">
                  <a:latin typeface="微软雅黑" panose="020B0503020204020204" pitchFamily="34" charset="-122"/>
                  <a:ea typeface="微软雅黑" panose="020B0503020204020204" pitchFamily="34" charset="-122"/>
                </a:rPr>
                <a:t>216-2=65534</a:t>
              </a:r>
              <a:r>
                <a:rPr lang="zh-CN" altLang="en-US" sz="1600" dirty="0">
                  <a:latin typeface="微软雅黑" panose="020B0503020204020204" pitchFamily="34" charset="-122"/>
                  <a:ea typeface="微软雅黑" panose="020B0503020204020204" pitchFamily="34" charset="-122"/>
                </a:rPr>
                <a:t>台主机。</a:t>
              </a: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Tree>
    <p:extLst>
      <p:ext uri="{BB962C8B-B14F-4D97-AF65-F5344CB8AC3E}">
        <p14:creationId xmlns:p14="http://schemas.microsoft.com/office/powerpoint/2010/main" val="7650704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667157"/>
            <a:ext cx="8687461" cy="1023742"/>
            <a:chOff x="2375636" y="1705607"/>
            <a:chExt cx="9879838" cy="2433753"/>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433753"/>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的系统视图下，输入</a:t>
              </a:r>
              <a:r>
                <a:rPr lang="en-US" altLang="zh-CN" sz="1400" dirty="0">
                  <a:latin typeface="微软雅黑" panose="020B0503020204020204" pitchFamily="34" charset="-122"/>
                  <a:ea typeface="微软雅黑" panose="020B0503020204020204" pitchFamily="34" charset="-122"/>
                </a:rPr>
                <a:t>display </a:t>
              </a:r>
              <a:r>
                <a:rPr lang="en-US" altLang="zh-CN" sz="1400" dirty="0" err="1">
                  <a:latin typeface="微软雅黑" panose="020B0503020204020204" pitchFamily="34" charset="-122"/>
                  <a:ea typeface="微软雅黑" panose="020B0503020204020204" pitchFamily="34" charset="-122"/>
                </a:rPr>
                <a:t>ip</a:t>
              </a:r>
              <a:r>
                <a:rPr lang="en-US" altLang="zh-CN" sz="1400" dirty="0">
                  <a:latin typeface="微软雅黑" panose="020B0503020204020204" pitchFamily="34" charset="-122"/>
                  <a:ea typeface="微软雅黑" panose="020B0503020204020204" pitchFamily="34" charset="-122"/>
                </a:rPr>
                <a:t> routing-table</a:t>
              </a:r>
              <a:r>
                <a:rPr lang="zh-CN" altLang="en-US" sz="1400" dirty="0">
                  <a:latin typeface="微软雅黑" panose="020B0503020204020204" pitchFamily="34" charset="-122"/>
                  <a:ea typeface="微软雅黑" panose="020B0503020204020204" pitchFamily="34" charset="-122"/>
                </a:rPr>
                <a:t>命令来查看路由器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的路由表情况，是否已经有到达</a:t>
              </a:r>
              <a:r>
                <a:rPr lang="en-US" altLang="zh-CN" sz="1400" dirty="0">
                  <a:latin typeface="微软雅黑" panose="020B0503020204020204" pitchFamily="34" charset="-122"/>
                  <a:ea typeface="微软雅黑" panose="020B0503020204020204" pitchFamily="34" charset="-122"/>
                </a:rPr>
                <a:t>192.168.1.0/24</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12.0.0.0/24</a:t>
              </a:r>
              <a:r>
                <a:rPr lang="zh-CN" altLang="en-US" sz="1400" dirty="0">
                  <a:latin typeface="微软雅黑" panose="020B0503020204020204" pitchFamily="34" charset="-122"/>
                  <a:ea typeface="微软雅黑" panose="020B0503020204020204" pitchFamily="34" charset="-122"/>
                </a:rPr>
                <a:t>的直连路由，存在到达</a:t>
              </a:r>
              <a:r>
                <a:rPr lang="en-US" altLang="zh-CN" sz="1400" dirty="0">
                  <a:latin typeface="微软雅黑" panose="020B0503020204020204" pitchFamily="34" charset="-122"/>
                  <a:ea typeface="微软雅黑" panose="020B0503020204020204" pitchFamily="34" charset="-122"/>
                </a:rPr>
                <a:t>192.168.2.0/24</a:t>
              </a:r>
              <a:r>
                <a:rPr lang="zh-CN" altLang="en-US" sz="1400" dirty="0">
                  <a:latin typeface="微软雅黑" panose="020B0503020204020204" pitchFamily="34" charset="-122"/>
                  <a:ea typeface="微软雅黑" panose="020B0503020204020204" pitchFamily="34" charset="-122"/>
                </a:rPr>
                <a:t>的静态路由，如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示。路由表中的</a:t>
              </a:r>
              <a:r>
                <a:rPr lang="en-US" altLang="zh-CN" sz="1400" dirty="0">
                  <a:latin typeface="微软雅黑" panose="020B0503020204020204" pitchFamily="34" charset="-122"/>
                  <a:ea typeface="微软雅黑" panose="020B0503020204020204" pitchFamily="34" charset="-122"/>
                </a:rPr>
                <a:t>Proto</a:t>
              </a:r>
              <a:r>
                <a:rPr lang="zh-CN" altLang="en-US" sz="1400" dirty="0">
                  <a:latin typeface="微软雅黑" panose="020B0503020204020204" pitchFamily="34" charset="-122"/>
                  <a:ea typeface="微软雅黑" panose="020B0503020204020204" pitchFamily="34" charset="-122"/>
                </a:rPr>
                <a:t>字段显示</a:t>
              </a:r>
              <a:r>
                <a:rPr lang="en-US" altLang="zh-CN" sz="1400" dirty="0">
                  <a:latin typeface="微软雅黑" panose="020B0503020204020204" pitchFamily="34" charset="-122"/>
                  <a:ea typeface="微软雅黑" panose="020B0503020204020204" pitchFamily="34" charset="-122"/>
                </a:rPr>
                <a:t>Direct</a:t>
              </a:r>
              <a:r>
                <a:rPr lang="zh-CN" altLang="en-US" sz="1400" dirty="0">
                  <a:latin typeface="微软雅黑" panose="020B0503020204020204" pitchFamily="34" charset="-122"/>
                  <a:ea typeface="微软雅黑" panose="020B0503020204020204" pitchFamily="34" charset="-122"/>
                </a:rPr>
                <a:t>为直连路由，</a:t>
              </a:r>
              <a:r>
                <a:rPr lang="en-US" altLang="zh-CN" sz="1400" dirty="0">
                  <a:latin typeface="微软雅黑" panose="020B0503020204020204" pitchFamily="34" charset="-122"/>
                  <a:ea typeface="微软雅黑" panose="020B0503020204020204" pitchFamily="34" charset="-122"/>
                </a:rPr>
                <a:t>Static</a:t>
              </a:r>
              <a:r>
                <a:rPr lang="zh-CN" altLang="en-US" sz="1400" dirty="0">
                  <a:latin typeface="微软雅黑" panose="020B0503020204020204" pitchFamily="34" charset="-122"/>
                  <a:ea typeface="微软雅黑" panose="020B0503020204020204" pitchFamily="34" charset="-122"/>
                </a:rPr>
                <a:t>为静态路由。</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cstate="print">
            <a:extLst>
              <a:ext uri="{28A0092B-C50C-407E-A947-70E740481C1C}">
                <a14:useLocalDpi xmlns:a14="http://schemas.microsoft.com/office/drawing/2010/main" val="0"/>
              </a:ext>
            </a:extLst>
          </a:blip>
          <a:stretch>
            <a:fillRect/>
          </a:stretch>
        </p:blipFill>
        <p:spPr>
          <a:xfrm>
            <a:off x="2361492" y="1759870"/>
            <a:ext cx="4122182" cy="2795136"/>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460392" y="4731990"/>
            <a:ext cx="176041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查看路由器</a:t>
            </a:r>
            <a:r>
              <a:rPr lang="en-US" altLang="zh-CN" sz="1200" dirty="0">
                <a:latin typeface="微软雅黑" panose="020B0503020204020204" pitchFamily="34" charset="-122"/>
                <a:ea typeface="微软雅黑" panose="020B0503020204020204" pitchFamily="34" charset="-122"/>
              </a:rPr>
              <a:t>R1</a:t>
            </a:r>
            <a:r>
              <a:rPr lang="zh-CN" altLang="en-US" sz="1200" dirty="0">
                <a:latin typeface="微软雅黑" panose="020B0503020204020204" pitchFamily="34" charset="-122"/>
                <a:ea typeface="微软雅黑" panose="020B0503020204020204" pitchFamily="34" charset="-122"/>
              </a:rPr>
              <a:t>的路由表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209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667157"/>
            <a:ext cx="8687461" cy="1023742"/>
            <a:chOff x="2375636" y="1705607"/>
            <a:chExt cx="9879838" cy="2433753"/>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433753"/>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13</a:t>
              </a: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的系统视图下，输入</a:t>
              </a:r>
              <a:r>
                <a:rPr lang="en-US" altLang="zh-CN" sz="1400" dirty="0">
                  <a:latin typeface="微软雅黑" panose="020B0503020204020204" pitchFamily="34" charset="-122"/>
                  <a:ea typeface="微软雅黑" panose="020B0503020204020204" pitchFamily="34" charset="-122"/>
                </a:rPr>
                <a:t>display </a:t>
              </a:r>
              <a:r>
                <a:rPr lang="en-US" altLang="zh-CN" sz="1400" dirty="0" err="1">
                  <a:latin typeface="微软雅黑" panose="020B0503020204020204" pitchFamily="34" charset="-122"/>
                  <a:ea typeface="微软雅黑" panose="020B0503020204020204" pitchFamily="34" charset="-122"/>
                </a:rPr>
                <a:t>ip</a:t>
              </a:r>
              <a:r>
                <a:rPr lang="en-US" altLang="zh-CN" sz="1400" dirty="0">
                  <a:latin typeface="微软雅黑" panose="020B0503020204020204" pitchFamily="34" charset="-122"/>
                  <a:ea typeface="微软雅黑" panose="020B0503020204020204" pitchFamily="34" charset="-122"/>
                </a:rPr>
                <a:t> routing-table</a:t>
              </a:r>
              <a:r>
                <a:rPr lang="zh-CN" altLang="en-US" sz="1400" dirty="0">
                  <a:latin typeface="微软雅黑" panose="020B0503020204020204" pitchFamily="34" charset="-122"/>
                  <a:ea typeface="微软雅黑" panose="020B0503020204020204" pitchFamily="34" charset="-122"/>
                </a:rPr>
                <a:t>命令来查看路由器</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的路由表情况，是否已经有到达</a:t>
              </a:r>
              <a:r>
                <a:rPr lang="en-US" altLang="zh-CN" sz="1400" dirty="0">
                  <a:latin typeface="微软雅黑" panose="020B0503020204020204" pitchFamily="34" charset="-122"/>
                  <a:ea typeface="微软雅黑" panose="020B0503020204020204" pitchFamily="34" charset="-122"/>
                </a:rPr>
                <a:t>12.0.0.0</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192.168.2.0/24</a:t>
              </a:r>
              <a:r>
                <a:rPr lang="zh-CN" altLang="en-US" sz="1400" dirty="0">
                  <a:latin typeface="微软雅黑" panose="020B0503020204020204" pitchFamily="34" charset="-122"/>
                  <a:ea typeface="微软雅黑" panose="020B0503020204020204" pitchFamily="34" charset="-122"/>
                </a:rPr>
                <a:t>的直连路由，存在到达</a:t>
              </a:r>
              <a:r>
                <a:rPr lang="en-US" altLang="zh-CN" sz="1400" dirty="0">
                  <a:latin typeface="微软雅黑" panose="020B0503020204020204" pitchFamily="34" charset="-122"/>
                  <a:ea typeface="微软雅黑" panose="020B0503020204020204" pitchFamily="34" charset="-122"/>
                </a:rPr>
                <a:t>192.168.1.0/24</a:t>
              </a:r>
              <a:r>
                <a:rPr lang="zh-CN" altLang="en-US" sz="1400" dirty="0">
                  <a:latin typeface="微软雅黑" panose="020B0503020204020204" pitchFamily="34" charset="-122"/>
                  <a:ea typeface="微软雅黑" panose="020B0503020204020204" pitchFamily="34" charset="-122"/>
                </a:rPr>
                <a:t>的静态路由，如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示。路由表中的</a:t>
              </a:r>
              <a:r>
                <a:rPr lang="en-US" altLang="zh-CN" sz="1400" dirty="0">
                  <a:latin typeface="微软雅黑" panose="020B0503020204020204" pitchFamily="34" charset="-122"/>
                  <a:ea typeface="微软雅黑" panose="020B0503020204020204" pitchFamily="34" charset="-122"/>
                </a:rPr>
                <a:t>Proto</a:t>
              </a:r>
              <a:r>
                <a:rPr lang="zh-CN" altLang="en-US" sz="1400" dirty="0">
                  <a:latin typeface="微软雅黑" panose="020B0503020204020204" pitchFamily="34" charset="-122"/>
                  <a:ea typeface="微软雅黑" panose="020B0503020204020204" pitchFamily="34" charset="-122"/>
                </a:rPr>
                <a:t>字段显示</a:t>
              </a:r>
              <a:r>
                <a:rPr lang="en-US" altLang="zh-CN" sz="1400" dirty="0">
                  <a:latin typeface="微软雅黑" panose="020B0503020204020204" pitchFamily="34" charset="-122"/>
                  <a:ea typeface="微软雅黑" panose="020B0503020204020204" pitchFamily="34" charset="-122"/>
                </a:rPr>
                <a:t>Direct</a:t>
              </a:r>
              <a:r>
                <a:rPr lang="zh-CN" altLang="en-US" sz="1400" dirty="0">
                  <a:latin typeface="微软雅黑" panose="020B0503020204020204" pitchFamily="34" charset="-122"/>
                  <a:ea typeface="微软雅黑" panose="020B0503020204020204" pitchFamily="34" charset="-122"/>
                </a:rPr>
                <a:t>为直连路由，</a:t>
              </a:r>
              <a:r>
                <a:rPr lang="en-US" altLang="zh-CN" sz="1400" dirty="0">
                  <a:latin typeface="微软雅黑" panose="020B0503020204020204" pitchFamily="34" charset="-122"/>
                  <a:ea typeface="微软雅黑" panose="020B0503020204020204" pitchFamily="34" charset="-122"/>
                </a:rPr>
                <a:t>Static</a:t>
              </a:r>
              <a:r>
                <a:rPr lang="zh-CN" altLang="en-US" sz="1400" dirty="0">
                  <a:latin typeface="微软雅黑" panose="020B0503020204020204" pitchFamily="34" charset="-122"/>
                  <a:ea typeface="微软雅黑" panose="020B0503020204020204" pitchFamily="34" charset="-122"/>
                </a:rPr>
                <a:t>为静态路由。</a:t>
              </a:r>
              <a:endParaRPr lang="en-US" altLang="zh-CN" sz="1400" dirty="0" smtClean="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cstate="print">
            <a:extLst>
              <a:ext uri="{28A0092B-C50C-407E-A947-70E740481C1C}">
                <a14:useLocalDpi xmlns:a14="http://schemas.microsoft.com/office/drawing/2010/main" val="0"/>
              </a:ext>
            </a:extLst>
          </a:blip>
          <a:stretch>
            <a:fillRect/>
          </a:stretch>
        </p:blipFill>
        <p:spPr>
          <a:xfrm>
            <a:off x="2487506" y="1731080"/>
            <a:ext cx="3870154" cy="2715766"/>
          </a:xfrm>
          <a:prstGeom prst="rect">
            <a:avLst/>
          </a:prstGeom>
          <a:ln>
            <a:noFill/>
          </a:ln>
        </p:spPr>
      </p:pic>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42374" y="4623978"/>
            <a:ext cx="176041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查看路由器</a:t>
            </a:r>
            <a:r>
              <a:rPr lang="en-US" altLang="zh-CN" sz="1200" dirty="0" smtClean="0">
                <a:latin typeface="微软雅黑" panose="020B0503020204020204" pitchFamily="34" charset="-122"/>
                <a:ea typeface="微软雅黑" panose="020B0503020204020204" pitchFamily="34" charset="-122"/>
              </a:rPr>
              <a:t>R2</a:t>
            </a:r>
            <a:r>
              <a:rPr lang="zh-CN" altLang="en-US" sz="1200" dirty="0" smtClean="0">
                <a:latin typeface="微软雅黑" panose="020B0503020204020204" pitchFamily="34" charset="-122"/>
                <a:ea typeface="微软雅黑" panose="020B0503020204020204" pitchFamily="34" charset="-122"/>
              </a:rPr>
              <a:t>的</a:t>
            </a:r>
            <a:r>
              <a:rPr lang="zh-CN" altLang="en-US" sz="1200" dirty="0">
                <a:latin typeface="微软雅黑" panose="020B0503020204020204" pitchFamily="34" charset="-122"/>
                <a:ea typeface="微软雅黑" panose="020B0503020204020204" pitchFamily="34" charset="-122"/>
              </a:rPr>
              <a:t>路由表</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58066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8" name="组合 7">
            <a:extLst>
              <a:ext uri="{FF2B5EF4-FFF2-40B4-BE49-F238E27FC236}">
                <a16:creationId xmlns:a16="http://schemas.microsoft.com/office/drawing/2014/main" xmlns="" id="{6307949D-9519-43B6-BCA2-6109CA0AA7A1}"/>
              </a:ext>
            </a:extLst>
          </p:cNvPr>
          <p:cNvGrpSpPr/>
          <p:nvPr/>
        </p:nvGrpSpPr>
        <p:grpSpPr>
          <a:xfrm>
            <a:off x="366139" y="761760"/>
            <a:ext cx="8687461" cy="700576"/>
            <a:chOff x="2375636" y="1705607"/>
            <a:chExt cx="9879838" cy="2279922"/>
          </a:xfrm>
        </p:grpSpPr>
        <p:grpSp>
          <p:nvGrpSpPr>
            <p:cNvPr id="9" name="组合 8">
              <a:extLst>
                <a:ext uri="{FF2B5EF4-FFF2-40B4-BE49-F238E27FC236}">
                  <a16:creationId xmlns:a16="http://schemas.microsoft.com/office/drawing/2014/main" xmlns="" id="{45288A66-7521-475B-95C4-CD72CC1FF54F}"/>
                </a:ext>
              </a:extLst>
            </p:cNvPr>
            <p:cNvGrpSpPr/>
            <p:nvPr/>
          </p:nvGrpSpPr>
          <p:grpSpPr>
            <a:xfrm>
              <a:off x="2387574" y="1733523"/>
              <a:ext cx="9867900" cy="2135175"/>
              <a:chOff x="2387574" y="1733523"/>
              <a:chExt cx="9867900" cy="2135175"/>
            </a:xfrm>
          </p:grpSpPr>
          <p:sp>
            <p:nvSpPr>
              <p:cNvPr id="12" name="矩形: 圆角 23">
                <a:extLst>
                  <a:ext uri="{FF2B5EF4-FFF2-40B4-BE49-F238E27FC236}">
                    <a16:creationId xmlns:a16="http://schemas.microsoft.com/office/drawing/2014/main" xmlns="" id="{B07DDB2F-5412-4359-9150-FAADF199DBFA}"/>
                  </a:ext>
                </a:extLst>
              </p:cNvPr>
              <p:cNvSpPr/>
              <p:nvPr/>
            </p:nvSpPr>
            <p:spPr>
              <a:xfrm>
                <a:off x="2387574" y="1733523"/>
                <a:ext cx="9867900" cy="213517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 name="矩形: 圆角 24">
                <a:extLst>
                  <a:ext uri="{FF2B5EF4-FFF2-40B4-BE49-F238E27FC236}">
                    <a16:creationId xmlns:a16="http://schemas.microsoft.com/office/drawing/2014/main" xmlns="" id="{BFB4DD8F-D43E-47D9-91E5-9F3580CA3C81}"/>
                  </a:ext>
                </a:extLst>
              </p:cNvPr>
              <p:cNvSpPr/>
              <p:nvPr/>
            </p:nvSpPr>
            <p:spPr>
              <a:xfrm>
                <a:off x="10546934" y="3762339"/>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A82A98D5-6737-4D70-BB1E-AFFA1949757B}"/>
                </a:ext>
              </a:extLst>
            </p:cNvPr>
            <p:cNvSpPr txBox="1"/>
            <p:nvPr/>
          </p:nvSpPr>
          <p:spPr>
            <a:xfrm>
              <a:off x="2375636" y="1705607"/>
              <a:ext cx="9604930" cy="2279922"/>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14</a:t>
              </a:r>
              <a:r>
                <a:rPr lang="zh-CN" altLang="en-US" sz="1400" dirty="0">
                  <a:latin typeface="微软雅黑" panose="020B0503020204020204" pitchFamily="34" charset="-122"/>
                  <a:ea typeface="微软雅黑" panose="020B0503020204020204" pitchFamily="34" charset="-122"/>
                </a:rPr>
                <a:t>）所有配置完成后，在</a:t>
              </a:r>
              <a:r>
                <a:rPr lang="en-US" altLang="zh-CN" sz="1400" dirty="0">
                  <a:latin typeface="微软雅黑" panose="020B0503020204020204" pitchFamily="34" charset="-122"/>
                  <a:ea typeface="微软雅黑" panose="020B0503020204020204" pitchFamily="34" charset="-122"/>
                </a:rPr>
                <a:t>PCA</a:t>
              </a:r>
              <a:r>
                <a:rPr lang="zh-CN" altLang="en-US" sz="1400" dirty="0">
                  <a:latin typeface="微软雅黑" panose="020B0503020204020204" pitchFamily="34" charset="-122"/>
                  <a:ea typeface="微软雅黑" panose="020B0503020204020204" pitchFamily="34" charset="-122"/>
                </a:rPr>
                <a:t>上使用</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命令测试</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地址，查看输出结果，验证网络连通性，如果看到正常的</a:t>
              </a:r>
              <a:r>
                <a:rPr lang="en-US" altLang="zh-CN" sz="1400" dirty="0">
                  <a:latin typeface="微软雅黑" panose="020B0503020204020204" pitchFamily="34" charset="-122"/>
                  <a:ea typeface="微软雅黑" panose="020B0503020204020204" pitchFamily="34" charset="-122"/>
                </a:rPr>
                <a:t>PCB</a:t>
              </a:r>
              <a:r>
                <a:rPr lang="zh-CN" altLang="en-US" sz="1400" dirty="0">
                  <a:latin typeface="微软雅黑" panose="020B0503020204020204" pitchFamily="34" charset="-122"/>
                  <a:ea typeface="微软雅黑" panose="020B0503020204020204" pitchFamily="34" charset="-122"/>
                </a:rPr>
                <a:t>回复信息，表示配置正确，网络测试正常。如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endParaRPr lang="en-US" altLang="zh-CN" sz="1400" dirty="0" smtClean="0">
                <a:latin typeface="微软雅黑" panose="020B0503020204020204" pitchFamily="34" charset="-122"/>
                <a:ea typeface="微软雅黑" panose="020B0503020204020204" pitchFamily="34" charset="-122"/>
              </a:endParaRPr>
            </a:p>
          </p:txBody>
        </p:sp>
      </p:gr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2373755" y="1596562"/>
            <a:ext cx="4097655" cy="2879725"/>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471842" y="4623978"/>
            <a:ext cx="190148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使用</a:t>
            </a:r>
            <a:r>
              <a:rPr lang="en-US" altLang="zh-CN" sz="1200" dirty="0">
                <a:latin typeface="微软雅黑" panose="020B0503020204020204" pitchFamily="34" charset="-122"/>
                <a:ea typeface="微软雅黑" panose="020B0503020204020204" pitchFamily="34" charset="-122"/>
              </a:rPr>
              <a:t>ping</a:t>
            </a:r>
            <a:r>
              <a:rPr lang="zh-CN" altLang="en-US" sz="1200" dirty="0">
                <a:latin typeface="微软雅黑" panose="020B0503020204020204" pitchFamily="34" charset="-122"/>
                <a:ea typeface="微软雅黑" panose="020B0503020204020204" pitchFamily="34" charset="-122"/>
              </a:rPr>
              <a:t>命令测试连通性</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1149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3359750" y="1635647"/>
            <a:ext cx="2227630"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归纳与提高</a:t>
            </a:r>
          </a:p>
        </p:txBody>
      </p:sp>
      <p:sp>
        <p:nvSpPr>
          <p:cNvPr id="4" name="文本框 7">
            <a:extLst>
              <a:ext uri="{FF2B5EF4-FFF2-40B4-BE49-F238E27FC236}">
                <a16:creationId xmlns:a16="http://schemas.microsoft.com/office/drawing/2014/main" xmlns="" id="{1A2DF5DE-1279-4E03-98B7-4DB2809A78AD}"/>
              </a:ext>
            </a:extLst>
          </p:cNvPr>
          <p:cNvSpPr txBox="1">
            <a:spLocks noChangeArrowheads="1"/>
          </p:cNvSpPr>
          <p:nvPr/>
        </p:nvSpPr>
        <p:spPr bwMode="auto">
          <a:xfrm>
            <a:off x="3347864" y="2535747"/>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网络</a:t>
            </a:r>
            <a:r>
              <a:rPr lang="zh-CN" altLang="en-US" sz="1200" dirty="0" smtClean="0">
                <a:solidFill>
                  <a:schemeClr val="tx1">
                    <a:lumMod val="65000"/>
                    <a:lumOff val="35000"/>
                  </a:schemeClr>
                </a:solidFill>
                <a:latin typeface="微软雅黑" pitchFamily="34" charset="-122"/>
                <a:ea typeface="微软雅黑" pitchFamily="34" charset="-122"/>
              </a:rPr>
              <a:t>层作用</a:t>
            </a:r>
            <a:endParaRPr lang="zh-CN" altLang="en-US" sz="1200" dirty="0">
              <a:solidFill>
                <a:schemeClr val="tx1">
                  <a:lumMod val="65000"/>
                  <a:lumOff val="35000"/>
                </a:schemeClr>
              </a:solidFill>
            </a:endParaRPr>
          </a:p>
        </p:txBody>
      </p:sp>
      <p:sp>
        <p:nvSpPr>
          <p:cNvPr id="7" name="文本框 7">
            <a:extLst>
              <a:ext uri="{FF2B5EF4-FFF2-40B4-BE49-F238E27FC236}">
                <a16:creationId xmlns:a16="http://schemas.microsoft.com/office/drawing/2014/main" xmlns="" id="{9FA6FE71-B37E-49E9-A5B8-33B52647027B}"/>
              </a:ext>
            </a:extLst>
          </p:cNvPr>
          <p:cNvSpPr txBox="1">
            <a:spLocks noChangeArrowheads="1"/>
          </p:cNvSpPr>
          <p:nvPr/>
        </p:nvSpPr>
        <p:spPr bwMode="auto">
          <a:xfrm>
            <a:off x="3347864" y="2931790"/>
            <a:ext cx="190821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路由选择协议</a:t>
            </a:r>
            <a:endParaRPr lang="zh-CN" altLang="en-US" sz="1200" dirty="0">
              <a:solidFill>
                <a:schemeClr val="tx1">
                  <a:lumMod val="65000"/>
                  <a:lumOff val="35000"/>
                </a:schemeClr>
              </a:solidFill>
            </a:endParaRPr>
          </a:p>
        </p:txBody>
      </p:sp>
      <p:sp>
        <p:nvSpPr>
          <p:cNvPr id="8" name="文本框 7">
            <a:extLst>
              <a:ext uri="{FF2B5EF4-FFF2-40B4-BE49-F238E27FC236}">
                <a16:creationId xmlns:a16="http://schemas.microsoft.com/office/drawing/2014/main" xmlns="" id="{1A2DF5DE-1279-4E03-98B7-4DB2809A78AD}"/>
              </a:ext>
            </a:extLst>
          </p:cNvPr>
          <p:cNvSpPr txBox="1">
            <a:spLocks noChangeArrowheads="1"/>
          </p:cNvSpPr>
          <p:nvPr/>
        </p:nvSpPr>
        <p:spPr bwMode="auto">
          <a:xfrm>
            <a:off x="3359750" y="3336150"/>
            <a:ext cx="2616406"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IPv6</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13416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down)">
                                      <p:cBhvr>
                                        <p:cTn id="15" dur="500"/>
                                        <p:tgtEl>
                                          <p:spTgt spid="4"/>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4" grpId="0"/>
      <p:bldP spid="7" grpId="0"/>
      <p:bldP spid="8"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网络</a:t>
            </a:r>
            <a:r>
              <a:rPr lang="zh-CN" altLang="en-US" sz="1600" dirty="0" smtClean="0">
                <a:solidFill>
                  <a:schemeClr val="accent1"/>
                </a:solidFill>
                <a:ea typeface="微软雅黑" panose="020B0503020204020204" pitchFamily="34" charset="-122"/>
              </a:rPr>
              <a:t>层</a:t>
            </a:r>
            <a:r>
              <a:rPr lang="zh-CN" altLang="en-US" sz="1600" dirty="0">
                <a:solidFill>
                  <a:schemeClr val="accent1"/>
                </a:solidFill>
                <a:ea typeface="微软雅黑" panose="020B0503020204020204" pitchFamily="34" charset="-122"/>
              </a:rPr>
              <a:t>作用</a:t>
            </a:r>
          </a:p>
        </p:txBody>
      </p:sp>
      <p:grpSp>
        <p:nvGrpSpPr>
          <p:cNvPr id="10" name="Group 4">
            <a:extLst>
              <a:ext uri="{FF2B5EF4-FFF2-40B4-BE49-F238E27FC236}">
                <a16:creationId xmlns:a16="http://schemas.microsoft.com/office/drawing/2014/main" xmlns="" id="{D3E8F0C4-A5BF-4C62-BF3A-3FEAB13418BD}"/>
              </a:ext>
            </a:extLst>
          </p:cNvPr>
          <p:cNvGrpSpPr>
            <a:grpSpLocks noChangeAspect="1"/>
          </p:cNvGrpSpPr>
          <p:nvPr>
            <p:custDataLst>
              <p:tags r:id="rId1"/>
            </p:custDataLst>
          </p:nvPr>
        </p:nvGrpSpPr>
        <p:grpSpPr bwMode="auto">
          <a:xfrm>
            <a:off x="1887535" y="1406188"/>
            <a:ext cx="369950" cy="344814"/>
            <a:chOff x="911" y="1810"/>
            <a:chExt cx="574" cy="535"/>
          </a:xfrm>
          <a:solidFill>
            <a:schemeClr val="accent1"/>
          </a:solidFill>
        </p:grpSpPr>
        <p:sp>
          <p:nvSpPr>
            <p:cNvPr id="16" name="Freeform 5">
              <a:extLst>
                <a:ext uri="{FF2B5EF4-FFF2-40B4-BE49-F238E27FC236}">
                  <a16:creationId xmlns:a16="http://schemas.microsoft.com/office/drawing/2014/main" xmlns="" id="{8C30112B-FCB1-4C12-AE09-5B26B9DB3BC3}"/>
                </a:ext>
              </a:extLst>
            </p:cNvPr>
            <p:cNvSpPr>
              <a:spLocks noEditPoints="1"/>
            </p:cNvSpPr>
            <p:nvPr>
              <p:custDataLst>
                <p:tags r:id="rId19"/>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17" name="Freeform 6">
              <a:extLst>
                <a:ext uri="{FF2B5EF4-FFF2-40B4-BE49-F238E27FC236}">
                  <a16:creationId xmlns:a16="http://schemas.microsoft.com/office/drawing/2014/main" xmlns="" id="{2E4F59BF-FB7F-444A-A3C5-22DB7962DA98}"/>
                </a:ext>
              </a:extLst>
            </p:cNvPr>
            <p:cNvSpPr/>
            <p:nvPr>
              <p:custDataLst>
                <p:tags r:id="rId20"/>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18" name="Freeform 7">
              <a:extLst>
                <a:ext uri="{FF2B5EF4-FFF2-40B4-BE49-F238E27FC236}">
                  <a16:creationId xmlns:a16="http://schemas.microsoft.com/office/drawing/2014/main" xmlns="" id="{BBD10548-CD2B-4639-B2DB-9AE248E74284}"/>
                </a:ext>
              </a:extLst>
            </p:cNvPr>
            <p:cNvSpPr/>
            <p:nvPr>
              <p:custDataLst>
                <p:tags r:id="rId21"/>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19" name="Group 4">
            <a:extLst>
              <a:ext uri="{FF2B5EF4-FFF2-40B4-BE49-F238E27FC236}">
                <a16:creationId xmlns:a16="http://schemas.microsoft.com/office/drawing/2014/main" xmlns="" id="{788C2C5E-2DAD-4B85-9682-E681B3F89BCE}"/>
              </a:ext>
            </a:extLst>
          </p:cNvPr>
          <p:cNvGrpSpPr>
            <a:grpSpLocks noChangeAspect="1"/>
          </p:cNvGrpSpPr>
          <p:nvPr>
            <p:custDataLst>
              <p:tags r:id="rId2"/>
            </p:custDataLst>
          </p:nvPr>
        </p:nvGrpSpPr>
        <p:grpSpPr bwMode="auto">
          <a:xfrm>
            <a:off x="1887535" y="2849310"/>
            <a:ext cx="369950" cy="344814"/>
            <a:chOff x="911" y="1810"/>
            <a:chExt cx="574" cy="535"/>
          </a:xfrm>
          <a:solidFill>
            <a:schemeClr val="accent2"/>
          </a:solidFill>
        </p:grpSpPr>
        <p:sp>
          <p:nvSpPr>
            <p:cNvPr id="20" name="Freeform 5">
              <a:extLst>
                <a:ext uri="{FF2B5EF4-FFF2-40B4-BE49-F238E27FC236}">
                  <a16:creationId xmlns:a16="http://schemas.microsoft.com/office/drawing/2014/main" xmlns="" id="{62F0CA7F-1769-4D78-AEE6-DAD7B9348FB1}"/>
                </a:ext>
              </a:extLst>
            </p:cNvPr>
            <p:cNvSpPr>
              <a:spLocks noEditPoints="1"/>
            </p:cNvSpPr>
            <p:nvPr>
              <p:custDataLst>
                <p:tags r:id="rId16"/>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1" name="Freeform 6">
              <a:extLst>
                <a:ext uri="{FF2B5EF4-FFF2-40B4-BE49-F238E27FC236}">
                  <a16:creationId xmlns:a16="http://schemas.microsoft.com/office/drawing/2014/main" xmlns="" id="{A5D299AA-600B-473C-9B8D-9695A169E182}"/>
                </a:ext>
              </a:extLst>
            </p:cNvPr>
            <p:cNvSpPr/>
            <p:nvPr>
              <p:custDataLst>
                <p:tags r:id="rId17"/>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2" name="Freeform 7">
              <a:extLst>
                <a:ext uri="{FF2B5EF4-FFF2-40B4-BE49-F238E27FC236}">
                  <a16:creationId xmlns:a16="http://schemas.microsoft.com/office/drawing/2014/main" xmlns="" id="{A537D266-1056-474D-91BC-A33373165500}"/>
                </a:ext>
              </a:extLst>
            </p:cNvPr>
            <p:cNvSpPr/>
            <p:nvPr>
              <p:custDataLst>
                <p:tags r:id="rId18"/>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2"/>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grpSp>
        <p:nvGrpSpPr>
          <p:cNvPr id="23" name="Group 4">
            <a:extLst>
              <a:ext uri="{FF2B5EF4-FFF2-40B4-BE49-F238E27FC236}">
                <a16:creationId xmlns:a16="http://schemas.microsoft.com/office/drawing/2014/main" xmlns="" id="{82B90A22-2FAD-4E6F-92D8-DB1F7542A8B8}"/>
              </a:ext>
            </a:extLst>
          </p:cNvPr>
          <p:cNvGrpSpPr>
            <a:grpSpLocks noChangeAspect="1"/>
          </p:cNvGrpSpPr>
          <p:nvPr>
            <p:custDataLst>
              <p:tags r:id="rId3"/>
            </p:custDataLst>
          </p:nvPr>
        </p:nvGrpSpPr>
        <p:grpSpPr bwMode="auto">
          <a:xfrm>
            <a:off x="1887535" y="3570872"/>
            <a:ext cx="369950" cy="344814"/>
            <a:chOff x="911" y="1810"/>
            <a:chExt cx="574" cy="535"/>
          </a:xfrm>
          <a:solidFill>
            <a:schemeClr val="accent3"/>
          </a:solidFill>
        </p:grpSpPr>
        <p:sp>
          <p:nvSpPr>
            <p:cNvPr id="24" name="Freeform 5">
              <a:extLst>
                <a:ext uri="{FF2B5EF4-FFF2-40B4-BE49-F238E27FC236}">
                  <a16:creationId xmlns:a16="http://schemas.microsoft.com/office/drawing/2014/main" xmlns="" id="{65F4CF3C-E883-4BE4-926C-F34E79E06F11}"/>
                </a:ext>
              </a:extLst>
            </p:cNvPr>
            <p:cNvSpPr>
              <a:spLocks noEditPoints="1"/>
            </p:cNvSpPr>
            <p:nvPr>
              <p:custDataLst>
                <p:tags r:id="rId13"/>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5" name="Freeform 6">
              <a:extLst>
                <a:ext uri="{FF2B5EF4-FFF2-40B4-BE49-F238E27FC236}">
                  <a16:creationId xmlns:a16="http://schemas.microsoft.com/office/drawing/2014/main" xmlns="" id="{AD9438CD-C5C0-420D-9339-D1C463F5091E}"/>
                </a:ext>
              </a:extLst>
            </p:cNvPr>
            <p:cNvSpPr/>
            <p:nvPr>
              <p:custDataLst>
                <p:tags r:id="rId14"/>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26" name="Freeform 7">
              <a:extLst>
                <a:ext uri="{FF2B5EF4-FFF2-40B4-BE49-F238E27FC236}">
                  <a16:creationId xmlns:a16="http://schemas.microsoft.com/office/drawing/2014/main" xmlns="" id="{B30832FB-9146-4CE8-8F96-99082A9463BA}"/>
                </a:ext>
              </a:extLst>
            </p:cNvPr>
            <p:cNvSpPr/>
            <p:nvPr>
              <p:custDataLst>
                <p:tags r:id="rId15"/>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3"/>
            </a:solidFill>
            <a:ln w="9525">
              <a:solidFill>
                <a:schemeClr val="tx1">
                  <a:lumMod val="85000"/>
                  <a:lumOff val="1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1" name="TextBox 21">
            <a:extLst>
              <a:ext uri="{FF2B5EF4-FFF2-40B4-BE49-F238E27FC236}">
                <a16:creationId xmlns:a16="http://schemas.microsoft.com/office/drawing/2014/main" xmlns="" id="{A2B9B916-B11C-438C-8429-5EB911321D1D}"/>
              </a:ext>
            </a:extLst>
          </p:cNvPr>
          <p:cNvSpPr txBox="1"/>
          <p:nvPr>
            <p:custDataLst>
              <p:tags r:id="rId4"/>
            </p:custDataLst>
          </p:nvPr>
        </p:nvSpPr>
        <p:spPr>
          <a:xfrm>
            <a:off x="2375756" y="1362784"/>
            <a:ext cx="4856826" cy="388218"/>
          </a:xfrm>
          <a:prstGeom prst="rect">
            <a:avLst/>
          </a:prstGeom>
          <a:noFill/>
        </p:spPr>
        <p:txBody>
          <a:bodyPr wrap="square" rtlCol="0" anchor="ctr">
            <a:no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屏蔽网络差异，提供透明传输</a:t>
            </a:r>
          </a:p>
        </p:txBody>
      </p:sp>
      <p:sp>
        <p:nvSpPr>
          <p:cNvPr id="32" name="TextBox 21">
            <a:extLst>
              <a:ext uri="{FF2B5EF4-FFF2-40B4-BE49-F238E27FC236}">
                <a16:creationId xmlns:a16="http://schemas.microsoft.com/office/drawing/2014/main" xmlns="" id="{386EBC59-8382-4B30-BAD9-029AC767E3F8}"/>
              </a:ext>
            </a:extLst>
          </p:cNvPr>
          <p:cNvSpPr txBox="1"/>
          <p:nvPr>
            <p:custDataLst>
              <p:tags r:id="rId5"/>
            </p:custDataLst>
          </p:nvPr>
        </p:nvSpPr>
        <p:spPr>
          <a:xfrm>
            <a:off x="2375756" y="2778182"/>
            <a:ext cx="4832211" cy="435294"/>
          </a:xfrm>
          <a:prstGeom prst="rect">
            <a:avLst/>
          </a:prstGeom>
          <a:noFill/>
        </p:spPr>
        <p:txBody>
          <a:bodyPr wrap="square" rtlCol="0" anchor="ctr">
            <a:normAutofit/>
          </a:bodyPr>
          <a:lstStyle/>
          <a:p>
            <a:pPr lvl="0">
              <a:lnSpc>
                <a:spcPct val="150000"/>
              </a:lnSpc>
              <a:spcAft>
                <a:spcPts val="800"/>
              </a:spcAft>
              <a:buSzPct val="100000"/>
            </a:pPr>
            <a:r>
              <a:rPr lang="zh-CN" altLang="en-US" sz="1400" dirty="0">
                <a:latin typeface="微软雅黑" panose="020B0503020204020204" pitchFamily="34" charset="-122"/>
                <a:ea typeface="微软雅黑" panose="020B0503020204020204" pitchFamily="34" charset="-122"/>
                <a:sym typeface="+mn-ea"/>
              </a:rPr>
              <a:t>数据包封装和解</a:t>
            </a:r>
            <a:r>
              <a:rPr lang="zh-CN" altLang="en-US" sz="1400" dirty="0" smtClean="0">
                <a:latin typeface="微软雅黑" panose="020B0503020204020204" pitchFamily="34" charset="-122"/>
                <a:ea typeface="微软雅黑" panose="020B0503020204020204" pitchFamily="34" charset="-122"/>
                <a:sym typeface="+mn-ea"/>
              </a:rPr>
              <a:t>封装</a:t>
            </a:r>
            <a:endParaRPr lang="zh-CN" altLang="en-US" sz="1400" dirty="0">
              <a:latin typeface="微软雅黑" panose="020B0503020204020204" pitchFamily="34" charset="-122"/>
              <a:ea typeface="微软雅黑" panose="020B0503020204020204" pitchFamily="34" charset="-122"/>
              <a:sym typeface="+mn-ea"/>
            </a:endParaRPr>
          </a:p>
        </p:txBody>
      </p:sp>
      <p:sp>
        <p:nvSpPr>
          <p:cNvPr id="33" name="TextBox 21">
            <a:extLst>
              <a:ext uri="{FF2B5EF4-FFF2-40B4-BE49-F238E27FC236}">
                <a16:creationId xmlns:a16="http://schemas.microsoft.com/office/drawing/2014/main" xmlns="" id="{4A40BCD2-19EA-440E-94D6-ECBE331BBF0A}"/>
              </a:ext>
            </a:extLst>
          </p:cNvPr>
          <p:cNvSpPr txBox="1"/>
          <p:nvPr>
            <p:custDataLst>
              <p:tags r:id="rId6"/>
            </p:custDataLst>
          </p:nvPr>
        </p:nvSpPr>
        <p:spPr>
          <a:xfrm>
            <a:off x="2375756" y="3548957"/>
            <a:ext cx="4868215" cy="389290"/>
          </a:xfrm>
          <a:prstGeom prst="rect">
            <a:avLst/>
          </a:prstGeom>
          <a:noFill/>
        </p:spPr>
        <p:txBody>
          <a:bodyPr wrap="square" rtlCol="0" anchor="ctr">
            <a:no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拥塞控制</a:t>
            </a:r>
          </a:p>
        </p:txBody>
      </p:sp>
      <p:grpSp>
        <p:nvGrpSpPr>
          <p:cNvPr id="35" name="Group 4">
            <a:extLst>
              <a:ext uri="{FF2B5EF4-FFF2-40B4-BE49-F238E27FC236}">
                <a16:creationId xmlns:a16="http://schemas.microsoft.com/office/drawing/2014/main" xmlns="" id="{46DD7C30-21AE-4891-98A4-9737101A8479}"/>
              </a:ext>
            </a:extLst>
          </p:cNvPr>
          <p:cNvGrpSpPr>
            <a:grpSpLocks noChangeAspect="1"/>
          </p:cNvGrpSpPr>
          <p:nvPr>
            <p:custDataLst>
              <p:tags r:id="rId7"/>
            </p:custDataLst>
          </p:nvPr>
        </p:nvGrpSpPr>
        <p:grpSpPr bwMode="auto">
          <a:xfrm>
            <a:off x="1887535" y="2127749"/>
            <a:ext cx="369950" cy="344814"/>
            <a:chOff x="911" y="1810"/>
            <a:chExt cx="574" cy="535"/>
          </a:xfrm>
          <a:solidFill>
            <a:schemeClr val="accent1"/>
          </a:solidFill>
        </p:grpSpPr>
        <p:sp>
          <p:nvSpPr>
            <p:cNvPr id="36" name="Freeform 5">
              <a:extLst>
                <a:ext uri="{FF2B5EF4-FFF2-40B4-BE49-F238E27FC236}">
                  <a16:creationId xmlns:a16="http://schemas.microsoft.com/office/drawing/2014/main" xmlns="" id="{BED7DBB9-68E5-4229-AB92-56F2F090E43D}"/>
                </a:ext>
              </a:extLst>
            </p:cNvPr>
            <p:cNvSpPr>
              <a:spLocks noEditPoints="1"/>
            </p:cNvSpPr>
            <p:nvPr>
              <p:custDataLst>
                <p:tags r:id="rId10"/>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7" name="Freeform 6">
              <a:extLst>
                <a:ext uri="{FF2B5EF4-FFF2-40B4-BE49-F238E27FC236}">
                  <a16:creationId xmlns:a16="http://schemas.microsoft.com/office/drawing/2014/main" xmlns="" id="{4290CFBF-36D9-409D-B9AD-A75A56C231E2}"/>
                </a:ext>
              </a:extLst>
            </p:cNvPr>
            <p:cNvSpPr/>
            <p:nvPr>
              <p:custDataLst>
                <p:tags r:id="rId11"/>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sp>
          <p:nvSpPr>
            <p:cNvPr id="38" name="Freeform 7">
              <a:extLst>
                <a:ext uri="{FF2B5EF4-FFF2-40B4-BE49-F238E27FC236}">
                  <a16:creationId xmlns:a16="http://schemas.microsoft.com/office/drawing/2014/main" xmlns="" id="{B8FBD8FF-B829-4DDD-953E-20B245A5A6D5}"/>
                </a:ext>
              </a:extLst>
            </p:cNvPr>
            <p:cNvSpPr/>
            <p:nvPr>
              <p:custDataLst>
                <p:tags r:id="rId12"/>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schemeClr val="accent1"/>
            </a:solidFill>
            <a:ln w="9525">
              <a:solidFill>
                <a:schemeClr val="tx1">
                  <a:lumMod val="75000"/>
                  <a:lumOff val="25000"/>
                </a:schemeClr>
              </a:solidFill>
              <a:round/>
            </a:ln>
          </p:spPr>
          <p:txBody>
            <a:bodyPr vert="horz" wrap="square" lIns="91440" tIns="45720" rIns="91440" bIns="45720" numCol="1" anchor="t" anchorCtr="0" compatLnSpc="1"/>
            <a:lstStyle/>
            <a:p>
              <a:endParaRPr lang="en-US" sz="1600">
                <a:solidFill>
                  <a:schemeClr val="dk1"/>
                </a:solidFill>
                <a:latin typeface="微软雅黑" charset="-122"/>
                <a:ea typeface="微软雅黑" charset="-122"/>
              </a:endParaRPr>
            </a:p>
          </p:txBody>
        </p:sp>
      </p:grpSp>
      <p:sp>
        <p:nvSpPr>
          <p:cNvPr id="39" name="TextBox 21">
            <a:extLst>
              <a:ext uri="{FF2B5EF4-FFF2-40B4-BE49-F238E27FC236}">
                <a16:creationId xmlns:a16="http://schemas.microsoft.com/office/drawing/2014/main" xmlns="" id="{B014DAB8-0ED3-41EF-8F7C-A97ECCE2DDBE}"/>
              </a:ext>
            </a:extLst>
          </p:cNvPr>
          <p:cNvSpPr txBox="1"/>
          <p:nvPr>
            <p:custDataLst>
              <p:tags r:id="rId8"/>
            </p:custDataLst>
          </p:nvPr>
        </p:nvSpPr>
        <p:spPr>
          <a:xfrm>
            <a:off x="2375756" y="2086482"/>
            <a:ext cx="4868215" cy="356220"/>
          </a:xfrm>
          <a:prstGeom prst="rect">
            <a:avLst/>
          </a:prstGeom>
          <a:noFill/>
        </p:spPr>
        <p:txBody>
          <a:bodyPr wrap="square" rtlCol="0" anchor="ctr">
            <a:no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为网络间通信提供路由选择</a:t>
            </a:r>
          </a:p>
        </p:txBody>
      </p:sp>
      <p:sp>
        <p:nvSpPr>
          <p:cNvPr id="40" name="椭圆 39">
            <a:extLst>
              <a:ext uri="{FF2B5EF4-FFF2-40B4-BE49-F238E27FC236}">
                <a16:creationId xmlns:a16="http://schemas.microsoft.com/office/drawing/2014/main" xmlns="" id="{07C48EF2-925D-437F-B208-769861751DCC}"/>
              </a:ext>
            </a:extLst>
          </p:cNvPr>
          <p:cNvSpPr/>
          <p:nvPr/>
        </p:nvSpPr>
        <p:spPr>
          <a:xfrm>
            <a:off x="6507306" y="1608901"/>
            <a:ext cx="2329346" cy="23293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itle 6">
            <a:extLst>
              <a:ext uri="{FF2B5EF4-FFF2-40B4-BE49-F238E27FC236}">
                <a16:creationId xmlns:a16="http://schemas.microsoft.com/office/drawing/2014/main" xmlns="" id="{D23D0459-F627-45A5-8509-777A3C25DF5E}"/>
              </a:ext>
            </a:extLst>
          </p:cNvPr>
          <p:cNvSpPr txBox="1"/>
          <p:nvPr>
            <p:custDataLst>
              <p:tags r:id="rId9"/>
            </p:custDataLst>
          </p:nvPr>
        </p:nvSpPr>
        <p:spPr>
          <a:xfrm>
            <a:off x="6767053" y="2386421"/>
            <a:ext cx="1809852" cy="77430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0" algn="ctr" fontAlgn="auto">
              <a:lnSpc>
                <a:spcPct val="120000"/>
              </a:lnSpc>
              <a:spcBef>
                <a:spcPts val="0"/>
              </a:spcBef>
              <a:spcAft>
                <a:spcPts val="800"/>
              </a:spcAft>
              <a:buSzPct val="100000"/>
              <a:buNone/>
            </a:pPr>
            <a:r>
              <a:rPr lang="zh-CN" altLang="en-US" sz="1800" b="1" spc="100" dirty="0" smtClean="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rPr>
              <a:t>主要作用</a:t>
            </a:r>
            <a:endParaRPr lang="zh-CN" altLang="en-US" sz="1800" b="1" spc="100" dirty="0">
              <a:ln w="3175">
                <a:noFill/>
                <a:prstDash val="dash"/>
              </a:ln>
              <a:solidFill>
                <a:schemeClr val="bg1"/>
              </a:solidFill>
              <a:latin typeface="思源黑体 CN Medium" panose="020B0600000000000000" pitchFamily="34" charset="-122"/>
              <a:ea typeface="思源黑体 CN Medium" panose="020B0600000000000000" pitchFamily="34" charset="-122"/>
              <a:cs typeface="思源黑体" panose="020B0500000000000000" charset="-122"/>
              <a:sym typeface="+mn-ea"/>
            </a:endParaRPr>
          </a:p>
        </p:txBody>
      </p:sp>
    </p:spTree>
    <p:extLst>
      <p:ext uri="{BB962C8B-B14F-4D97-AF65-F5344CB8AC3E}">
        <p14:creationId xmlns:p14="http://schemas.microsoft.com/office/powerpoint/2010/main" val="27025576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a:t>
            </a:r>
            <a:r>
              <a:rPr lang="zh-CN" altLang="en-US" sz="1600" dirty="0" smtClean="0">
                <a:solidFill>
                  <a:schemeClr val="accent1"/>
                </a:solidFill>
                <a:ea typeface="微软雅黑" panose="020B0503020204020204" pitchFamily="34" charset="-122"/>
              </a:rPr>
              <a:t>路由选择协议</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31362" y="766606"/>
            <a:ext cx="8417102" cy="3498602"/>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644260" y="1108569"/>
              <a:ext cx="9604930" cy="4195686"/>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为了使用动态路由，互联网中的路由器必须运行相同的路由选择协议，执行相同的路由选择算法。遵循相同路由协议的设备之间可以相互分享关于转发路径的信息，并且根据其他设备分享的信息计算出向各个网络转发数据包的最佳路由。</a:t>
              </a:r>
            </a:p>
            <a:p>
              <a:pPr>
                <a:lnSpc>
                  <a:spcPct val="150000"/>
                </a:lnSpc>
              </a:pPr>
              <a:r>
                <a:rPr lang="zh-CN" altLang="en-US" sz="1400" dirty="0">
                  <a:latin typeface="微软雅黑" panose="020B0503020204020204" pitchFamily="34" charset="-122"/>
                  <a:ea typeface="微软雅黑" panose="020B0503020204020204" pitchFamily="34" charset="-122"/>
                </a:rPr>
                <a:t>目前，应用最广泛的路由选择协议有两种，一种叫做</a:t>
              </a:r>
              <a:r>
                <a:rPr lang="zh-CN" altLang="en-US" sz="1400" b="1" dirty="0">
                  <a:latin typeface="微软雅黑" panose="020B0503020204020204" pitchFamily="34" charset="-122"/>
                  <a:ea typeface="微软雅黑" panose="020B0503020204020204" pitchFamily="34" charset="-122"/>
                </a:rPr>
                <a:t>路由信息协议</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routing  information protocol</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RIP</a:t>
              </a:r>
              <a:r>
                <a:rPr lang="zh-CN" altLang="en-US" sz="1400" dirty="0">
                  <a:latin typeface="微软雅黑" panose="020B0503020204020204" pitchFamily="34" charset="-122"/>
                  <a:ea typeface="微软雅黑" panose="020B0503020204020204" pitchFamily="34" charset="-122"/>
                </a:rPr>
                <a:t>），另一种叫做</a:t>
              </a:r>
              <a:r>
                <a:rPr lang="zh-CN" altLang="en-US" sz="1400" b="1" dirty="0">
                  <a:latin typeface="微软雅黑" panose="020B0503020204020204" pitchFamily="34" charset="-122"/>
                  <a:ea typeface="微软雅黑" panose="020B0503020204020204" pitchFamily="34" charset="-122"/>
                </a:rPr>
                <a:t>开放式最短路径优先协议</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open shortest path first</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OSPF</a:t>
              </a:r>
              <a:r>
                <a:rPr lang="zh-CN" altLang="en-US" sz="1400" dirty="0">
                  <a:latin typeface="微软雅黑" panose="020B0503020204020204" pitchFamily="34" charset="-122"/>
                  <a:ea typeface="微软雅黑" panose="020B0503020204020204" pitchFamily="34" charset="-122"/>
                </a:rPr>
                <a:t>）。</a:t>
              </a:r>
            </a:p>
            <a:p>
              <a:pPr>
                <a:lnSpc>
                  <a:spcPct val="150000"/>
                </a:lnSpc>
              </a:pPr>
              <a:r>
                <a:rPr lang="en-US" altLang="zh-CN" sz="1400" dirty="0">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RIP</a:t>
              </a:r>
              <a:r>
                <a:rPr lang="zh-CN" altLang="en-US" sz="1400" b="1" dirty="0">
                  <a:latin typeface="微软雅黑" panose="020B0503020204020204" pitchFamily="34" charset="-122"/>
                  <a:ea typeface="微软雅黑" panose="020B0503020204020204" pitchFamily="34" charset="-122"/>
                </a:rPr>
                <a:t>协议</a:t>
              </a:r>
              <a:r>
                <a:rPr lang="zh-CN" altLang="en-US" sz="1400" dirty="0">
                  <a:latin typeface="微软雅黑" panose="020B0503020204020204" pitchFamily="34" charset="-122"/>
                  <a:ea typeface="微软雅黑" panose="020B0503020204020204" pitchFamily="34" charset="-122"/>
                </a:rPr>
                <a:t>利用距离矢量路由算，这类算法只会根据距离和方向来计算去往某个网络的最佳路径。因此，采用这类路由协议的路由器之间也基本只会相互交换从自己去往各个网络的方向及距离。 </a:t>
              </a:r>
              <a:r>
                <a:rPr lang="en-US" altLang="zh-CN" sz="1400" b="1" dirty="0" smtClean="0">
                  <a:latin typeface="微软雅黑" panose="020B0503020204020204" pitchFamily="34" charset="-122"/>
                  <a:ea typeface="微软雅黑" panose="020B0503020204020204" pitchFamily="34" charset="-122"/>
                </a:rPr>
                <a:t>OSPF</a:t>
              </a:r>
              <a:r>
                <a:rPr lang="zh-CN" altLang="en-US" sz="1400" b="1" dirty="0" smtClean="0">
                  <a:latin typeface="微软雅黑" panose="020B0503020204020204" pitchFamily="34" charset="-122"/>
                  <a:ea typeface="微软雅黑" panose="020B0503020204020204" pitchFamily="34" charset="-122"/>
                </a:rPr>
                <a:t>协议</a:t>
              </a:r>
              <a:r>
                <a:rPr lang="zh-CN" altLang="en-US" sz="1400" dirty="0" smtClean="0">
                  <a:latin typeface="微软雅黑" panose="020B0503020204020204" pitchFamily="34" charset="-122"/>
                  <a:ea typeface="微软雅黑" panose="020B0503020204020204" pitchFamily="34" charset="-122"/>
                </a:rPr>
                <a:t>使用</a:t>
              </a:r>
              <a:r>
                <a:rPr lang="zh-CN" altLang="en-US" sz="1400" dirty="0">
                  <a:latin typeface="微软雅黑" panose="020B0503020204020204" pitchFamily="34" charset="-122"/>
                  <a:ea typeface="微软雅黑" panose="020B0503020204020204" pitchFamily="34" charset="-122"/>
                </a:rPr>
                <a:t>链路状态路由算法，使用这种算法时设备之间会相互交换关于网络的各类状态信息，在网络中的设备之间充分交换状态信息之后，每台设备会基于对网络整体连接状态，也就是基于对网络拓扑的了解，以自己为源计算出向各个网络发送数据包的最佳路由。</a:t>
              </a:r>
            </a:p>
          </p:txBody>
        </p:sp>
      </p:grpSp>
    </p:spTree>
    <p:extLst>
      <p:ext uri="{BB962C8B-B14F-4D97-AF65-F5344CB8AC3E}">
        <p14:creationId xmlns:p14="http://schemas.microsoft.com/office/powerpoint/2010/main" val="2468677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3.IPv6</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95536" y="1203598"/>
            <a:ext cx="8417102" cy="2813169"/>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6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500074" y="1108570"/>
              <a:ext cx="9749115" cy="3623591"/>
            </a:xfrm>
            <a:prstGeom prst="rect">
              <a:avLst/>
            </a:prstGeom>
            <a:noFill/>
          </p:spPr>
          <p:txBody>
            <a:bodyPr wrap="square" rtlCol="0">
              <a:spAutoFit/>
            </a:bodyPr>
            <a:lstStyle/>
            <a:p>
              <a:pPr indent="457200">
                <a:lnSpc>
                  <a:spcPct val="150000"/>
                </a:lnSpc>
              </a:pPr>
              <a:r>
                <a:rPr lang="en-US" altLang="zh-CN" sz="1600" dirty="0">
                  <a:latin typeface="微软雅黑" panose="020B0503020204020204" pitchFamily="34" charset="-122"/>
                  <a:ea typeface="微软雅黑" panose="020B0503020204020204" pitchFamily="34" charset="-122"/>
                </a:rPr>
                <a:t>IPv4</a:t>
              </a:r>
              <a:r>
                <a:rPr lang="zh-CN" altLang="en-US" sz="1600" dirty="0">
                  <a:latin typeface="微软雅黑" panose="020B0503020204020204" pitchFamily="34" charset="-122"/>
                  <a:ea typeface="微软雅黑" panose="020B0503020204020204" pitchFamily="34" charset="-122"/>
                </a:rPr>
                <a:t>定义</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地址的长度为</a:t>
              </a:r>
              <a:r>
                <a:rPr lang="en-US" altLang="zh-CN" sz="1600" dirty="0">
                  <a:latin typeface="微软雅黑" panose="020B0503020204020204" pitchFamily="34" charset="-122"/>
                  <a:ea typeface="微软雅黑" panose="020B0503020204020204" pitchFamily="34" charset="-122"/>
                </a:rPr>
                <a:t>32</a:t>
              </a:r>
              <a:r>
                <a:rPr lang="zh-CN" altLang="en-US" sz="1600" dirty="0">
                  <a:latin typeface="微软雅黑" panose="020B0503020204020204" pitchFamily="34" charset="-122"/>
                  <a:ea typeface="微软雅黑" panose="020B0503020204020204" pitchFamily="34" charset="-122"/>
                </a:rPr>
                <a:t>位，</a:t>
              </a:r>
              <a:r>
                <a:rPr lang="en-US" altLang="zh-CN" sz="1600" dirty="0">
                  <a:latin typeface="微软雅黑" panose="020B0503020204020204" pitchFamily="34" charset="-122"/>
                  <a:ea typeface="微软雅黑" panose="020B0503020204020204" pitchFamily="34" charset="-122"/>
                </a:rPr>
                <a:t>Internet</a:t>
              </a:r>
              <a:r>
                <a:rPr lang="zh-CN" altLang="en-US" sz="1600" dirty="0">
                  <a:latin typeface="微软雅黑" panose="020B0503020204020204" pitchFamily="34" charset="-122"/>
                  <a:ea typeface="微软雅黑" panose="020B0503020204020204" pitchFamily="34" charset="-122"/>
                </a:rPr>
                <a:t>上的每台主机至少分配了</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个</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地址，同时为提高路由效率将</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地址进行了分类，从而造成了</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地址的浪费。网络用户和节点的增长不仅导致</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地址的短缺，也导致了路由表的迅速膨胀。</a:t>
              </a:r>
            </a:p>
            <a:p>
              <a:pPr indent="457200">
                <a:lnSpc>
                  <a:spcPct val="150000"/>
                </a:lnSpc>
              </a:pPr>
              <a:r>
                <a:rPr lang="zh-CN" altLang="en-US" sz="1600" dirty="0">
                  <a:latin typeface="微软雅黑" panose="020B0503020204020204" pitchFamily="34" charset="-122"/>
                  <a:ea typeface="微软雅黑" panose="020B0503020204020204" pitchFamily="34" charset="-122"/>
                </a:rPr>
                <a:t>针对</a:t>
              </a:r>
              <a:r>
                <a:rPr lang="en-US" altLang="zh-CN" sz="1600" dirty="0">
                  <a:latin typeface="微软雅黑" panose="020B0503020204020204" pitchFamily="34" charset="-122"/>
                  <a:ea typeface="微软雅黑" panose="020B0503020204020204" pitchFamily="34" charset="-122"/>
                </a:rPr>
                <a:t>IPv4</a:t>
              </a:r>
              <a:r>
                <a:rPr lang="zh-CN" altLang="en-US" sz="1600" dirty="0">
                  <a:latin typeface="微软雅黑" panose="020B0503020204020204" pitchFamily="34" charset="-122"/>
                  <a:ea typeface="微软雅黑" panose="020B0503020204020204" pitchFamily="34" charset="-122"/>
                </a:rPr>
                <a:t>的不足，国际互联网工程任务组</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IETF</a:t>
              </a:r>
              <a:r>
                <a:rPr lang="zh-CN" altLang="en-US" sz="1600" dirty="0">
                  <a:latin typeface="微软雅黑" panose="020B0503020204020204" pitchFamily="34" charset="-122"/>
                  <a:ea typeface="微软雅黑" panose="020B0503020204020204" pitchFamily="34" charset="-122"/>
                </a:rPr>
                <a:t>）的</a:t>
              </a:r>
              <a:r>
                <a:rPr lang="en-US" altLang="zh-CN" sz="1600" dirty="0" err="1">
                  <a:latin typeface="微软雅黑" panose="020B0503020204020204" pitchFamily="34" charset="-122"/>
                  <a:ea typeface="微软雅黑" panose="020B0503020204020204" pitchFamily="34" charset="-122"/>
                </a:rPr>
                <a:t>IPng</a:t>
              </a:r>
              <a:r>
                <a:rPr lang="zh-CN" altLang="en-US" sz="1600" dirty="0">
                  <a:latin typeface="微软雅黑" panose="020B0503020204020204" pitchFamily="34" charset="-122"/>
                  <a:ea typeface="微软雅黑" panose="020B0503020204020204" pitchFamily="34" charset="-122"/>
                </a:rPr>
                <a:t>工作组在</a:t>
              </a:r>
              <a:r>
                <a:rPr lang="en-US" altLang="zh-CN" sz="1600" dirty="0">
                  <a:latin typeface="微软雅黑" panose="020B0503020204020204" pitchFamily="34" charset="-122"/>
                  <a:ea typeface="微软雅黑" panose="020B0503020204020204" pitchFamily="34" charset="-122"/>
                </a:rPr>
                <a:t>1994</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月提出了一个正式的草案</a:t>
              </a:r>
              <a:r>
                <a:rPr lang="en-US" altLang="zh-CN" sz="1600" dirty="0">
                  <a:latin typeface="微软雅黑" panose="020B0503020204020204" pitchFamily="34" charset="-122"/>
                  <a:ea typeface="微软雅黑" panose="020B0503020204020204" pitchFamily="34" charset="-122"/>
                </a:rPr>
                <a:t>the recommendation for the IP next generation protocol</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1995</a:t>
              </a:r>
              <a:r>
                <a:rPr lang="zh-CN" altLang="en-US" sz="1600" dirty="0">
                  <a:latin typeface="微软雅黑" panose="020B0503020204020204" pitchFamily="34" charset="-122"/>
                  <a:ea typeface="微软雅黑" panose="020B0503020204020204" pitchFamily="34" charset="-122"/>
                </a:rPr>
                <a:t>年年底确定了</a:t>
              </a:r>
              <a:r>
                <a:rPr lang="en-US" altLang="zh-CN" sz="1600" dirty="0" err="1">
                  <a:latin typeface="微软雅黑" panose="020B0503020204020204" pitchFamily="34" charset="-122"/>
                  <a:ea typeface="微软雅黑" panose="020B0503020204020204" pitchFamily="34" charset="-122"/>
                </a:rPr>
                <a:t>IPng</a:t>
              </a:r>
              <a:r>
                <a:rPr lang="zh-CN" altLang="en-US" sz="1600" dirty="0">
                  <a:latin typeface="微软雅黑" panose="020B0503020204020204" pitchFamily="34" charset="-122"/>
                  <a:ea typeface="微软雅黑" panose="020B0503020204020204" pitchFamily="34" charset="-122"/>
                </a:rPr>
                <a:t>的协议规范，并称为“</a:t>
              </a:r>
              <a:r>
                <a:rPr lang="en-US" altLang="zh-CN" sz="1600" b="1" dirty="0">
                  <a:latin typeface="微软雅黑" panose="020B0503020204020204" pitchFamily="34" charset="-122"/>
                  <a:ea typeface="微软雅黑" panose="020B0503020204020204" pitchFamily="34" charset="-122"/>
                </a:rPr>
                <a:t>IP</a:t>
              </a:r>
              <a:r>
                <a:rPr lang="zh-CN" altLang="en-US" sz="1600" b="1" dirty="0">
                  <a:latin typeface="微软雅黑" panose="020B0503020204020204" pitchFamily="34" charset="-122"/>
                  <a:ea typeface="微软雅黑" panose="020B0503020204020204" pitchFamily="34" charset="-122"/>
                </a:rPr>
                <a:t>版本</a:t>
              </a:r>
              <a:r>
                <a:rPr lang="en-US" altLang="zh-CN" sz="1600" b="1" dirty="0">
                  <a:latin typeface="微软雅黑" panose="020B0503020204020204" pitchFamily="34" charset="-122"/>
                  <a:ea typeface="微软雅黑" panose="020B0503020204020204" pitchFamily="34" charset="-122"/>
                </a:rPr>
                <a:t>6</a:t>
              </a:r>
              <a:r>
                <a:rPr lang="zh-CN" altLang="en-US" sz="1600" b="1" dirty="0">
                  <a:latin typeface="微软雅黑" panose="020B0503020204020204" pitchFamily="34" charset="-122"/>
                  <a:ea typeface="微软雅黑" panose="020B0503020204020204" pitchFamily="34" charset="-122"/>
                </a:rPr>
                <a:t>（</a:t>
              </a:r>
              <a:r>
                <a:rPr lang="en-US" altLang="zh-CN" sz="1600" b="1" dirty="0">
                  <a:latin typeface="微软雅黑" panose="020B0503020204020204" pitchFamily="34" charset="-122"/>
                  <a:ea typeface="微软雅黑" panose="020B0503020204020204" pitchFamily="34" charset="-122"/>
                </a:rPr>
                <a:t>IPv6</a:t>
              </a:r>
              <a:r>
                <a:rPr lang="zh-CN" altLang="en-US" sz="1600" b="1"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4010110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3.IPv6——IPv6</a:t>
            </a:r>
            <a:r>
              <a:rPr lang="zh-CN" altLang="en-US" sz="1600" dirty="0">
                <a:solidFill>
                  <a:schemeClr val="accent1"/>
                </a:solidFill>
                <a:ea typeface="微软雅黑" panose="020B0503020204020204" pitchFamily="34" charset="-122"/>
              </a:rPr>
              <a:t>的</a:t>
            </a:r>
            <a:r>
              <a:rPr lang="zh-CN" altLang="en-US" sz="1600" dirty="0" smtClean="0">
                <a:solidFill>
                  <a:schemeClr val="accent1"/>
                </a:solidFill>
                <a:ea typeface="微软雅黑" panose="020B0503020204020204" pitchFamily="34" charset="-122"/>
              </a:rPr>
              <a:t>优点</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31362" y="766606"/>
            <a:ext cx="8417102" cy="3498603"/>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500074" y="1108569"/>
              <a:ext cx="9749115" cy="419568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超大的地址空间</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IPv6</a:t>
              </a:r>
              <a:r>
                <a:rPr lang="zh-CN" altLang="en-US" sz="1400" dirty="0" smtClean="0">
                  <a:latin typeface="微软雅黑" panose="020B0503020204020204" pitchFamily="34" charset="-122"/>
                  <a:ea typeface="微软雅黑" panose="020B0503020204020204" pitchFamily="34" charset="-122"/>
                </a:rPr>
                <a:t>将</a:t>
              </a:r>
              <a:r>
                <a:rPr lang="en-US" altLang="zh-CN" sz="1400" dirty="0" smtClean="0">
                  <a:latin typeface="微软雅黑" panose="020B0503020204020204" pitchFamily="34" charset="-122"/>
                  <a:ea typeface="微软雅黑" panose="020B0503020204020204" pitchFamily="34" charset="-122"/>
                </a:rPr>
                <a:t>IP</a:t>
              </a:r>
              <a:r>
                <a:rPr lang="zh-CN" altLang="en-US" sz="1400" dirty="0" smtClean="0">
                  <a:latin typeface="微软雅黑" panose="020B0503020204020204" pitchFamily="34" charset="-122"/>
                  <a:ea typeface="微软雅黑" panose="020B0503020204020204" pitchFamily="34" charset="-122"/>
                </a:rPr>
                <a:t>地址从</a:t>
              </a:r>
              <a:r>
                <a:rPr lang="en-US" altLang="zh-CN" sz="1400" dirty="0" smtClean="0">
                  <a:latin typeface="微软雅黑" panose="020B0503020204020204" pitchFamily="34" charset="-122"/>
                  <a:ea typeface="微软雅黑" panose="020B0503020204020204" pitchFamily="34" charset="-122"/>
                </a:rPr>
                <a:t>32</a:t>
              </a:r>
              <a:r>
                <a:rPr lang="zh-CN" altLang="en-US" sz="1400" dirty="0" smtClean="0">
                  <a:latin typeface="微软雅黑" panose="020B0503020204020204" pitchFamily="34" charset="-122"/>
                  <a:ea typeface="微软雅黑" panose="020B0503020204020204" pitchFamily="34" charset="-122"/>
                </a:rPr>
                <a:t>位增加到</a:t>
              </a:r>
              <a:r>
                <a:rPr lang="en-US" altLang="zh-CN" sz="1400" dirty="0" smtClean="0">
                  <a:latin typeface="微软雅黑" panose="020B0503020204020204" pitchFamily="34" charset="-122"/>
                  <a:ea typeface="微软雅黑" panose="020B0503020204020204" pitchFamily="34" charset="-122"/>
                </a:rPr>
                <a:t>128</a:t>
              </a:r>
              <a:r>
                <a:rPr lang="zh-CN" altLang="en-US" sz="1400" dirty="0" smtClean="0">
                  <a:latin typeface="微软雅黑" panose="020B0503020204020204" pitchFamily="34" charset="-122"/>
                  <a:ea typeface="微软雅黑" panose="020B0503020204020204" pitchFamily="34" charset="-122"/>
                </a:rPr>
                <a:t>位，所包含的</a:t>
              </a:r>
              <a:r>
                <a:rPr lang="en-US" altLang="zh-CN" sz="1400" dirty="0" smtClean="0">
                  <a:latin typeface="微软雅黑" panose="020B0503020204020204" pitchFamily="34" charset="-122"/>
                  <a:ea typeface="微软雅黑" panose="020B0503020204020204" pitchFamily="34" charset="-122"/>
                </a:rPr>
                <a:t>IP</a:t>
              </a:r>
              <a:r>
                <a:rPr lang="zh-CN" altLang="en-US" sz="1400" dirty="0" smtClean="0">
                  <a:latin typeface="微软雅黑" panose="020B0503020204020204" pitchFamily="34" charset="-122"/>
                  <a:ea typeface="微软雅黑" panose="020B0503020204020204" pitchFamily="34" charset="-122"/>
                </a:rPr>
                <a:t>地址数目高达</a:t>
              </a:r>
              <a:r>
                <a:rPr lang="en-US" altLang="zh-CN" sz="1400" dirty="0" smtClean="0">
                  <a:latin typeface="微软雅黑" panose="020B0503020204020204" pitchFamily="34" charset="-122"/>
                  <a:ea typeface="微软雅黑" panose="020B0503020204020204" pitchFamily="34" charset="-122"/>
                </a:rPr>
                <a:t>2128</a:t>
              </a:r>
              <a:r>
                <a:rPr lang="zh-CN" altLang="en-US" sz="1400" dirty="0" smtClean="0">
                  <a:latin typeface="微软雅黑" panose="020B0503020204020204" pitchFamily="34" charset="-122"/>
                  <a:ea typeface="微软雅黑" panose="020B0503020204020204" pitchFamily="34" charset="-122"/>
                </a:rPr>
                <a:t>（约为</a:t>
              </a:r>
              <a:r>
                <a:rPr lang="en-US" altLang="zh-CN" sz="1400" dirty="0" smtClean="0">
                  <a:latin typeface="微软雅黑" panose="020B0503020204020204" pitchFamily="34" charset="-122"/>
                  <a:ea typeface="微软雅黑" panose="020B0503020204020204" pitchFamily="34" charset="-122"/>
                </a:rPr>
                <a:t>3.41038</a:t>
              </a:r>
              <a:r>
                <a:rPr lang="zh-CN" altLang="en-US" sz="1400" dirty="0" smtClean="0">
                  <a:latin typeface="微软雅黑" panose="020B0503020204020204" pitchFamily="34" charset="-122"/>
                  <a:ea typeface="微软雅黑" panose="020B0503020204020204" pitchFamily="34" charset="-122"/>
                </a:rPr>
                <a:t>）个。如果所有地址平均散布在整个地球表面，大约每平方米有</a:t>
              </a:r>
              <a:r>
                <a:rPr lang="en-US" altLang="zh-CN" sz="1400" dirty="0" smtClean="0">
                  <a:latin typeface="微软雅黑" panose="020B0503020204020204" pitchFamily="34" charset="-122"/>
                  <a:ea typeface="微软雅黑" panose="020B0503020204020204" pitchFamily="34" charset="-122"/>
                </a:rPr>
                <a:t>1024</a:t>
              </a:r>
              <a:r>
                <a:rPr lang="zh-CN" altLang="en-US" sz="1400" dirty="0" smtClean="0">
                  <a:latin typeface="微软雅黑" panose="020B0503020204020204" pitchFamily="34" charset="-122"/>
                  <a:ea typeface="微软雅黑" panose="020B0503020204020204" pitchFamily="34" charset="-122"/>
                </a:rPr>
                <a:t>个地址，远超过了地球上的人数。</a:t>
              </a:r>
            </a:p>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更好的首部格式</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采用了新的首部格式，将选项与基本首部分开，并将选项插入到首部与上层数据之间。首部具有固定的</a:t>
              </a:r>
              <a:r>
                <a:rPr lang="en-US" altLang="zh-CN" sz="1400" dirty="0">
                  <a:latin typeface="微软雅黑" panose="020B0503020204020204" pitchFamily="34" charset="-122"/>
                  <a:ea typeface="微软雅黑" panose="020B0503020204020204" pitchFamily="34" charset="-122"/>
                </a:rPr>
                <a:t>40</a:t>
              </a:r>
              <a:r>
                <a:rPr lang="zh-CN" altLang="en-US" sz="1400" dirty="0">
                  <a:latin typeface="微软雅黑" panose="020B0503020204020204" pitchFamily="34" charset="-122"/>
                  <a:ea typeface="微软雅黑" panose="020B0503020204020204" pitchFamily="34" charset="-122"/>
                </a:rPr>
                <a:t>字节的长度，简化和加速了路由选择的过程。</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增加了新的选项</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有一些新的选项可以实现附加的功能。</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允许扩充</a:t>
              </a:r>
              <a:r>
                <a:rPr lang="zh-CN" altLang="en-US" sz="1400" dirty="0">
                  <a:latin typeface="微软雅黑" panose="020B0503020204020204" pitchFamily="34" charset="-122"/>
                  <a:ea typeface="微软雅黑" panose="020B0503020204020204" pitchFamily="34" charset="-122"/>
                </a:rPr>
                <a:t>。留有充分的备用地址空间和选项空间，当有新的技术或应用需要时允许协议进行扩充。</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支持资源分配</a:t>
              </a: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中删除了</a:t>
              </a:r>
              <a:r>
                <a:rPr lang="en-US" altLang="zh-CN" sz="1400" dirty="0">
                  <a:latin typeface="微软雅黑" panose="020B0503020204020204" pitchFamily="34" charset="-122"/>
                  <a:ea typeface="微软雅黑" panose="020B0503020204020204" pitchFamily="34" charset="-122"/>
                </a:rPr>
                <a:t>IPv4</a:t>
              </a:r>
              <a:r>
                <a:rPr lang="zh-CN" altLang="en-US" sz="1400" dirty="0">
                  <a:latin typeface="微软雅黑" panose="020B0503020204020204" pitchFamily="34" charset="-122"/>
                  <a:ea typeface="微软雅黑" panose="020B0503020204020204" pitchFamily="34" charset="-122"/>
                </a:rPr>
                <a:t>中的服务类型，但增加了流标记字段，可用来标识特定的用户数据流或通信量类型，以支持实时音频和视频等需实时通信的通信量。</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增加了安全性考虑</a:t>
              </a:r>
              <a:r>
                <a:rPr lang="zh-CN" altLang="en-US" sz="1400" dirty="0">
                  <a:latin typeface="微软雅黑" panose="020B0503020204020204" pitchFamily="34" charset="-122"/>
                  <a:ea typeface="微软雅黑" panose="020B0503020204020204" pitchFamily="34" charset="-122"/>
                </a:rPr>
                <a:t>。扩展了对认证、数据一致性和数据保密的支持。</a:t>
              </a:r>
            </a:p>
          </p:txBody>
        </p:sp>
      </p:grpSp>
    </p:spTree>
    <p:extLst>
      <p:ext uri="{BB962C8B-B14F-4D97-AF65-F5344CB8AC3E}">
        <p14:creationId xmlns:p14="http://schemas.microsoft.com/office/powerpoint/2010/main" val="42070327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3.IPv6——IPv6</a:t>
            </a:r>
            <a:r>
              <a:rPr lang="zh-CN" altLang="en-US" sz="1600" dirty="0">
                <a:solidFill>
                  <a:schemeClr val="accent1"/>
                </a:solidFill>
                <a:ea typeface="微软雅黑" panose="020B0503020204020204" pitchFamily="34" charset="-122"/>
              </a:rPr>
              <a:t>的地址表示</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31362" y="766606"/>
            <a:ext cx="8417102" cy="3498605"/>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500074" y="1108569"/>
              <a:ext cx="9749115" cy="3787768"/>
            </a:xfrm>
            <a:prstGeom prst="rect">
              <a:avLst/>
            </a:prstGeom>
            <a:noFill/>
          </p:spPr>
          <p:txBody>
            <a:bodyPr wrap="square" rtlCol="0">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IPv6</a:t>
              </a:r>
              <a:r>
                <a:rPr lang="zh-CN" altLang="en-US" sz="1400" b="1" dirty="0">
                  <a:latin typeface="微软雅黑" panose="020B0503020204020204" pitchFamily="34" charset="-122"/>
                  <a:ea typeface="微软雅黑" panose="020B0503020204020204" pitchFamily="34" charset="-122"/>
                </a:rPr>
                <a:t>地址采用</a:t>
              </a:r>
              <a:r>
                <a:rPr lang="en-US" altLang="zh-CN" sz="1400" b="1" dirty="0">
                  <a:latin typeface="微软雅黑" panose="020B0503020204020204" pitchFamily="34" charset="-122"/>
                  <a:ea typeface="微软雅黑" panose="020B0503020204020204" pitchFamily="34" charset="-122"/>
                </a:rPr>
                <a:t>128</a:t>
              </a:r>
              <a:r>
                <a:rPr lang="zh-CN" altLang="en-US" sz="1400" b="1" dirty="0">
                  <a:latin typeface="微软雅黑" panose="020B0503020204020204" pitchFamily="34" charset="-122"/>
                  <a:ea typeface="微软雅黑" panose="020B0503020204020204" pitchFamily="34" charset="-122"/>
                </a:rPr>
                <a:t>位二进制数</a:t>
              </a:r>
              <a:r>
                <a:rPr lang="zh-CN" altLang="en-US" sz="1400" dirty="0">
                  <a:latin typeface="微软雅黑" panose="020B0503020204020204" pitchFamily="34" charset="-122"/>
                  <a:ea typeface="微软雅黑" panose="020B0503020204020204" pitchFamily="34" charset="-122"/>
                </a:rPr>
                <a:t>，其表示格式有以下几种。</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 </a:t>
              </a:r>
              <a:r>
                <a:rPr lang="zh-CN" altLang="en-US" sz="1400" b="1" dirty="0">
                  <a:latin typeface="微软雅黑" panose="020B0503020204020204" pitchFamily="34" charset="-122"/>
                  <a:ea typeface="微软雅黑" panose="020B0503020204020204" pitchFamily="34" charset="-122"/>
                </a:rPr>
                <a:t>首选格式</a:t>
              </a:r>
              <a:r>
                <a:rPr lang="zh-CN" altLang="en-US" sz="1400" dirty="0">
                  <a:latin typeface="微软雅黑" panose="020B0503020204020204" pitchFamily="34" charset="-122"/>
                  <a:ea typeface="微软雅黑" panose="020B0503020204020204" pitchFamily="34" charset="-122"/>
                </a:rPr>
                <a:t>：按</a:t>
              </a:r>
              <a:r>
                <a:rPr lang="en-US" altLang="zh-CN" sz="1400" dirty="0">
                  <a:latin typeface="微软雅黑" panose="020B0503020204020204" pitchFamily="34" charset="-122"/>
                  <a:ea typeface="微软雅黑" panose="020B0503020204020204" pitchFamily="34" charset="-122"/>
                </a:rPr>
                <a:t>16</a:t>
              </a:r>
              <a:r>
                <a:rPr lang="zh-CN" altLang="en-US" sz="1400" dirty="0">
                  <a:latin typeface="微软雅黑" panose="020B0503020204020204" pitchFamily="34" charset="-122"/>
                  <a:ea typeface="微软雅黑" panose="020B0503020204020204" pitchFamily="34" charset="-122"/>
                </a:rPr>
                <a:t>位一组，每组转换为</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位十六进制数，并用冒号隔开。例如“</a:t>
              </a:r>
              <a:r>
                <a:rPr lang="en-US" altLang="zh-CN" sz="1400" dirty="0">
                  <a:latin typeface="微软雅黑" panose="020B0503020204020204" pitchFamily="34" charset="-122"/>
                  <a:ea typeface="微软雅黑" panose="020B0503020204020204" pitchFamily="34" charset="-122"/>
                </a:rPr>
                <a:t>2001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0db8</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0000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0000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0008</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0800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200c</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417a”</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压缩表示</a:t>
              </a:r>
              <a:r>
                <a:rPr lang="zh-CN" altLang="en-US" sz="1400" dirty="0">
                  <a:latin typeface="微软雅黑" panose="020B0503020204020204" pitchFamily="34" charset="-122"/>
                  <a:ea typeface="微软雅黑" panose="020B0503020204020204" pitchFamily="34" charset="-122"/>
                </a:rPr>
                <a:t>：一组中的前导</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可以不写；在有多个</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连续出现时，可以用一对冒号取代，且只能取代一次。如上面地址可表示为“</a:t>
              </a:r>
              <a:r>
                <a:rPr lang="en-US" altLang="zh-CN" sz="1400" dirty="0">
                  <a:latin typeface="微软雅黑" panose="020B0503020204020204" pitchFamily="34" charset="-122"/>
                  <a:ea typeface="微软雅黑" panose="020B0503020204020204" pitchFamily="34" charset="-122"/>
                </a:rPr>
                <a:t>2001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db8</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800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200c</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417a”</a:t>
              </a:r>
              <a:r>
                <a:rPr lang="zh-CN" altLang="en-US" sz="1400" dirty="0">
                  <a:latin typeface="微软雅黑" panose="020B0503020204020204" pitchFamily="34" charset="-122"/>
                  <a:ea typeface="微软雅黑" panose="020B0503020204020204" pitchFamily="34" charset="-122"/>
                </a:rPr>
                <a:t>，由于第</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段均为全</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（即每段的</a:t>
              </a:r>
              <a:r>
                <a:rPr lang="en-US" altLang="zh-CN" sz="1400" dirty="0">
                  <a:latin typeface="微软雅黑" panose="020B0503020204020204" pitchFamily="34" charset="-122"/>
                  <a:ea typeface="微软雅黑" panose="020B0503020204020204" pitchFamily="34" charset="-122"/>
                </a:rPr>
                <a:t>16</a:t>
              </a:r>
              <a:r>
                <a:rPr lang="zh-CN" altLang="en-US" sz="1400" dirty="0">
                  <a:latin typeface="微软雅黑" panose="020B0503020204020204" pitchFamily="34" charset="-122"/>
                  <a:ea typeface="微软雅黑" panose="020B0503020204020204" pitchFamily="34" charset="-122"/>
                </a:rPr>
                <a:t>位均为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），则</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段可压缩为：：，压缩后该地址为“</a:t>
              </a:r>
              <a:r>
                <a:rPr lang="en-US" altLang="zh-CN" sz="1400" dirty="0">
                  <a:latin typeface="微软雅黑" panose="020B0503020204020204" pitchFamily="34" charset="-122"/>
                  <a:ea typeface="微软雅黑" panose="020B0503020204020204" pitchFamily="34" charset="-122"/>
                </a:rPr>
                <a:t>2001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db8</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800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200c</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417a”</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内嵌</a:t>
              </a:r>
              <a:r>
                <a:rPr lang="en-US" altLang="zh-CN" sz="1400" b="1" dirty="0" smtClean="0">
                  <a:latin typeface="微软雅黑" panose="020B0503020204020204" pitchFamily="34" charset="-122"/>
                  <a:ea typeface="微软雅黑" panose="020B0503020204020204" pitchFamily="34" charset="-122"/>
                </a:rPr>
                <a:t>IPv4</a:t>
              </a:r>
              <a:r>
                <a:rPr lang="zh-CN" altLang="en-US" sz="1400" b="1" dirty="0" smtClean="0">
                  <a:latin typeface="微软雅黑" panose="020B0503020204020204" pitchFamily="34" charset="-122"/>
                  <a:ea typeface="微软雅黑" panose="020B0503020204020204" pitchFamily="34" charset="-122"/>
                </a:rPr>
                <a:t>地址的</a:t>
              </a:r>
              <a:r>
                <a:rPr lang="en-US" altLang="zh-CN" sz="1400" b="1" dirty="0" smtClean="0">
                  <a:latin typeface="微软雅黑" panose="020B0503020204020204" pitchFamily="34" charset="-122"/>
                  <a:ea typeface="微软雅黑" panose="020B0503020204020204" pitchFamily="34" charset="-122"/>
                </a:rPr>
                <a:t>IPv6</a:t>
              </a:r>
              <a:r>
                <a:rPr lang="zh-CN" altLang="en-US" sz="1400" b="1" dirty="0" smtClean="0">
                  <a:latin typeface="微软雅黑" panose="020B0503020204020204" pitchFamily="34" charset="-122"/>
                  <a:ea typeface="微软雅黑" panose="020B0503020204020204" pitchFamily="34" charset="-122"/>
                </a:rPr>
                <a:t>地址</a:t>
              </a:r>
              <a:r>
                <a:rPr lang="zh-CN" altLang="en-US" sz="1400" dirty="0" smtClean="0">
                  <a:latin typeface="微软雅黑" panose="020B0503020204020204" pitchFamily="34" charset="-122"/>
                  <a:ea typeface="微软雅黑" panose="020B0503020204020204" pitchFamily="34" charset="-122"/>
                </a:rPr>
                <a:t>：为了从</a:t>
              </a:r>
              <a:r>
                <a:rPr lang="en-US" altLang="zh-CN" sz="1400" dirty="0" smtClean="0">
                  <a:latin typeface="微软雅黑" panose="020B0503020204020204" pitchFamily="34" charset="-122"/>
                  <a:ea typeface="微软雅黑" panose="020B0503020204020204" pitchFamily="34" charset="-122"/>
                </a:rPr>
                <a:t>IPv4</a:t>
              </a:r>
              <a:r>
                <a:rPr lang="zh-CN" altLang="en-US" sz="1400" dirty="0" smtClean="0">
                  <a:latin typeface="微软雅黑" panose="020B0503020204020204" pitchFamily="34" charset="-122"/>
                  <a:ea typeface="微软雅黑" panose="020B0503020204020204" pitchFamily="34" charset="-122"/>
                </a:rPr>
                <a:t>平稳过渡到</a:t>
              </a:r>
              <a:r>
                <a:rPr lang="en-US" altLang="zh-CN" sz="1400" dirty="0" smtClean="0">
                  <a:latin typeface="微软雅黑" panose="020B0503020204020204" pitchFamily="34" charset="-122"/>
                  <a:ea typeface="微软雅黑" panose="020B0503020204020204" pitchFamily="34" charset="-122"/>
                </a:rPr>
                <a:t>IPv6</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IPv6</a:t>
              </a:r>
              <a:r>
                <a:rPr lang="zh-CN" altLang="en-US" sz="1400" dirty="0" smtClean="0">
                  <a:latin typeface="微软雅黑" panose="020B0503020204020204" pitchFamily="34" charset="-122"/>
                  <a:ea typeface="微软雅黑" panose="020B0503020204020204" pitchFamily="34" charset="-122"/>
                </a:rPr>
                <a:t>引入一种特殊的格式，即在</a:t>
              </a:r>
              <a:r>
                <a:rPr lang="en-US" altLang="zh-CN" sz="1400" dirty="0" smtClean="0">
                  <a:latin typeface="微软雅黑" panose="020B0503020204020204" pitchFamily="34" charset="-122"/>
                  <a:ea typeface="微软雅黑" panose="020B0503020204020204" pitchFamily="34" charset="-122"/>
                </a:rPr>
                <a:t>IPv4</a:t>
              </a:r>
              <a:r>
                <a:rPr lang="zh-CN" altLang="en-US" sz="1400" dirty="0" smtClean="0">
                  <a:latin typeface="微软雅黑" panose="020B0503020204020204" pitchFamily="34" charset="-122"/>
                  <a:ea typeface="微软雅黑" panose="020B0503020204020204" pitchFamily="34" charset="-122"/>
                </a:rPr>
                <a:t>地址前置</a:t>
              </a:r>
              <a:r>
                <a:rPr lang="en-US" altLang="zh-CN" sz="1400" dirty="0" smtClean="0">
                  <a:latin typeface="微软雅黑" panose="020B0503020204020204" pitchFamily="34" charset="-122"/>
                  <a:ea typeface="微软雅黑" panose="020B0503020204020204" pitchFamily="34" charset="-122"/>
                </a:rPr>
                <a:t>96</a:t>
              </a:r>
              <a:r>
                <a:rPr lang="zh-CN" altLang="en-US" sz="1400" dirty="0" smtClean="0">
                  <a:latin typeface="微软雅黑" panose="020B0503020204020204" pitchFamily="34" charset="-122"/>
                  <a:ea typeface="微软雅黑" panose="020B0503020204020204" pitchFamily="34" charset="-122"/>
                </a:rPr>
                <a:t>个</a:t>
              </a:r>
              <a:r>
                <a:rPr lang="en-US" altLang="zh-CN" sz="1400" dirty="0" smtClean="0">
                  <a:latin typeface="微软雅黑" panose="020B0503020204020204" pitchFamily="34" charset="-122"/>
                  <a:ea typeface="微软雅黑" panose="020B0503020204020204" pitchFamily="34" charset="-122"/>
                </a:rPr>
                <a:t>0</a:t>
              </a:r>
              <a:r>
                <a:rPr lang="zh-CN" altLang="en-US" sz="1400" dirty="0" smtClean="0">
                  <a:latin typeface="微软雅黑" panose="020B0503020204020204" pitchFamily="34" charset="-122"/>
                  <a:ea typeface="微软雅黑" panose="020B0503020204020204" pitchFamily="34" charset="-122"/>
                </a:rPr>
                <a:t>，保留十进制点分格式，如“：：</a:t>
              </a:r>
              <a:r>
                <a:rPr lang="en-US" altLang="zh-CN" sz="1400" dirty="0" smtClean="0">
                  <a:latin typeface="微软雅黑" panose="020B0503020204020204" pitchFamily="34" charset="-122"/>
                  <a:ea typeface="微软雅黑" panose="020B0503020204020204" pitchFamily="34" charset="-122"/>
                </a:rPr>
                <a:t>192.168.0.1”</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06710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3.IPv6——IPv6</a:t>
            </a:r>
            <a:r>
              <a:rPr lang="zh-CN" altLang="en-US" sz="1600" dirty="0">
                <a:solidFill>
                  <a:schemeClr val="accent1"/>
                </a:solidFill>
                <a:ea typeface="微软雅黑" panose="020B0503020204020204" pitchFamily="34" charset="-122"/>
              </a:rPr>
              <a:t>的</a:t>
            </a:r>
            <a:r>
              <a:rPr lang="zh-CN" altLang="en-US" sz="1600" dirty="0" smtClean="0">
                <a:solidFill>
                  <a:schemeClr val="accent1"/>
                </a:solidFill>
                <a:ea typeface="微软雅黑" panose="020B0503020204020204" pitchFamily="34" charset="-122"/>
              </a:rPr>
              <a:t>地址类型</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31362" y="766606"/>
            <a:ext cx="8417102" cy="3498605"/>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500074" y="1108569"/>
              <a:ext cx="9749115" cy="4195682"/>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地址有单播、组播和任播</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种类型。</a:t>
              </a: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取消了广播类型。</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单播地址</a:t>
              </a:r>
              <a:r>
                <a:rPr lang="zh-CN" altLang="en-US" sz="1400" dirty="0">
                  <a:latin typeface="微软雅黑" panose="020B0503020204020204" pitchFamily="34" charset="-122"/>
                  <a:ea typeface="微软雅黑" panose="020B0503020204020204" pitchFamily="34" charset="-122"/>
                </a:rPr>
                <a:t>。单播地址是点对点通信时使用的地址，该地址仅标识一个接口。网络负责将向单播地址发送的分组发送到这个接口上。</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组播地址</a:t>
              </a:r>
              <a:r>
                <a:rPr lang="zh-CN" altLang="en-US" sz="1400" dirty="0">
                  <a:latin typeface="微软雅黑" panose="020B0503020204020204" pitchFamily="34" charset="-122"/>
                  <a:ea typeface="微软雅黑" panose="020B0503020204020204" pitchFamily="34" charset="-122"/>
                </a:rPr>
                <a:t>。组播地址（前</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位均为“</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）表示主机组，它标识一组网络接口，发送给组播的分组必须交付到该组中的所有成员。</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任播地址</a:t>
              </a:r>
              <a:r>
                <a:rPr lang="zh-CN" altLang="en-US" sz="1400" dirty="0">
                  <a:latin typeface="微软雅黑" panose="020B0503020204020204" pitchFamily="34" charset="-122"/>
                  <a:ea typeface="微软雅黑" panose="020B0503020204020204" pitchFamily="34" charset="-122"/>
                </a:rPr>
                <a:t>。任播地址也表示主机组，但它用于标识属于同一个系统的一组网络接口（通常属于不同的节点），路由器会将目的地址是任播地址的数据包发送给距离本地路由器最近的一个网络接口。如移动用户上网就需要因地理位置的不同而接入离用户距离最近的一个接收站，这样才可以使移动用户在地理位置上不受太多的限制。当一个单播地址被分配给多于</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个的接口时，就属于任播地址。任播地址从单播地址中分配，可使用单播地址的任何格式，从语法上任播地址与单播地址没有任何区别。</a:t>
              </a:r>
            </a:p>
          </p:txBody>
        </p:sp>
      </p:grpSp>
    </p:spTree>
    <p:extLst>
      <p:ext uri="{BB962C8B-B14F-4D97-AF65-F5344CB8AC3E}">
        <p14:creationId xmlns:p14="http://schemas.microsoft.com/office/powerpoint/2010/main" val="3113243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地址的分类</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732277" y="895596"/>
            <a:ext cx="7308812" cy="2864286"/>
            <a:chOff x="1200150" y="2011315"/>
            <a:chExt cx="9867900" cy="1421767"/>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421767"/>
              <a:chOff x="1200150" y="2011315"/>
              <a:chExt cx="9867900" cy="1421767"/>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42176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6" y="2110645"/>
              <a:ext cx="9604928" cy="1124221"/>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类地址。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以“</a:t>
              </a:r>
              <a:r>
                <a:rPr lang="en-US" altLang="zh-CN" sz="1600" dirty="0">
                  <a:latin typeface="微软雅黑" panose="020B0503020204020204" pitchFamily="34" charset="-122"/>
                  <a:ea typeface="微软雅黑" panose="020B0503020204020204" pitchFamily="34" charset="-122"/>
                </a:rPr>
                <a:t>110”</a:t>
              </a:r>
              <a:r>
                <a:rPr lang="zh-CN" altLang="en-US" sz="1600" dirty="0">
                  <a:latin typeface="微软雅黑" panose="020B0503020204020204" pitchFamily="34" charset="-122"/>
                  <a:ea typeface="微软雅黑" panose="020B0503020204020204" pitchFamily="34" charset="-122"/>
                </a:rPr>
                <a:t>开始的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类地址。</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类地址的第</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24</a:t>
              </a:r>
              <a:r>
                <a:rPr lang="zh-CN" altLang="en-US" sz="1600" dirty="0">
                  <a:latin typeface="微软雅黑" panose="020B0503020204020204" pitchFamily="34" charset="-122"/>
                  <a:ea typeface="微软雅黑" panose="020B0503020204020204" pitchFamily="34" charset="-122"/>
                </a:rPr>
                <a:t>位为网络号，后</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位为主机号。</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类地址的范围是：</a:t>
              </a:r>
              <a:r>
                <a:rPr lang="en-US" altLang="zh-CN" sz="1600" dirty="0">
                  <a:latin typeface="微软雅黑" panose="020B0503020204020204" pitchFamily="34" charset="-122"/>
                  <a:ea typeface="微软雅黑" panose="020B0503020204020204" pitchFamily="34" charset="-122"/>
                </a:rPr>
                <a:t>192.0.0.1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223.255.255.254</a:t>
              </a:r>
              <a:r>
                <a:rPr lang="zh-CN" altLang="en-US" sz="1600" dirty="0">
                  <a:latin typeface="微软雅黑" panose="020B0503020204020204" pitchFamily="34" charset="-122"/>
                  <a:ea typeface="微软雅黑" panose="020B0503020204020204" pitchFamily="34" charset="-122"/>
                </a:rPr>
                <a:t>（二进制表示为：</a:t>
              </a:r>
              <a:r>
                <a:rPr lang="en-US" altLang="zh-CN" sz="1600" dirty="0">
                  <a:latin typeface="微软雅黑" panose="020B0503020204020204" pitchFamily="34" charset="-122"/>
                  <a:ea typeface="微软雅黑" panose="020B0503020204020204" pitchFamily="34" charset="-122"/>
                </a:rPr>
                <a:t>11000000 00000000 0000000 00000001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11011111 11111111 11111111 11111110</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类地址主要用于小型网络，因为每个</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类网络中可以容纳</a:t>
              </a:r>
              <a:r>
                <a:rPr lang="en-US" altLang="zh-CN" sz="1600" dirty="0">
                  <a:latin typeface="微软雅黑" panose="020B0503020204020204" pitchFamily="34" charset="-122"/>
                  <a:ea typeface="微软雅黑" panose="020B0503020204020204" pitchFamily="34" charset="-122"/>
                </a:rPr>
                <a:t>28-2=254</a:t>
              </a:r>
              <a:r>
                <a:rPr lang="zh-CN" altLang="en-US" sz="1600" dirty="0">
                  <a:latin typeface="微软雅黑" panose="020B0503020204020204" pitchFamily="34" charset="-122"/>
                  <a:ea typeface="微软雅黑" panose="020B0503020204020204" pitchFamily="34" charset="-122"/>
                </a:rPr>
                <a:t>台主机。</a:t>
              </a: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Tree>
    <p:extLst>
      <p:ext uri="{BB962C8B-B14F-4D97-AF65-F5344CB8AC3E}">
        <p14:creationId xmlns:p14="http://schemas.microsoft.com/office/powerpoint/2010/main" val="24008225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3.IPv6</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特殊</a:t>
            </a:r>
            <a:r>
              <a:rPr lang="en-US" altLang="zh-CN" sz="1600" dirty="0">
                <a:solidFill>
                  <a:schemeClr val="accent1"/>
                </a:solidFill>
                <a:ea typeface="微软雅黑" panose="020B0503020204020204" pitchFamily="34" charset="-122"/>
              </a:rPr>
              <a:t>IPv6</a:t>
            </a:r>
            <a:r>
              <a:rPr lang="zh-CN" altLang="en-US" sz="1600" dirty="0">
                <a:solidFill>
                  <a:schemeClr val="accent1"/>
                </a:solidFill>
                <a:ea typeface="微软雅黑" panose="020B0503020204020204" pitchFamily="34" charset="-122"/>
              </a:rPr>
              <a:t>地址</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287524" y="1131590"/>
            <a:ext cx="8417102" cy="1769140"/>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500074" y="1108569"/>
              <a:ext cx="9749115" cy="1700125"/>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当所有</a:t>
              </a:r>
              <a:r>
                <a:rPr lang="en-US" altLang="zh-CN" sz="1400" dirty="0">
                  <a:latin typeface="微软雅黑" panose="020B0503020204020204" pitchFamily="34" charset="-122"/>
                  <a:ea typeface="微软雅黑" panose="020B0503020204020204" pitchFamily="34" charset="-122"/>
                </a:rPr>
                <a:t>128</a:t>
              </a:r>
              <a:r>
                <a:rPr lang="zh-CN" altLang="en-US" sz="1400" dirty="0">
                  <a:latin typeface="微软雅黑" panose="020B0503020204020204" pitchFamily="34" charset="-122"/>
                  <a:ea typeface="微软雅黑" panose="020B0503020204020204" pitchFamily="34" charset="-122"/>
                </a:rPr>
                <a:t>位都为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时（即</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），如果主机不知道自己的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地址，在发送查询报文时用作源地址。注意该地址不能用作目的地址。</a:t>
              </a:r>
            </a:p>
            <a:p>
              <a:pPr>
                <a:lnSpc>
                  <a:spcPct val="150000"/>
                </a:lnSpc>
              </a:pPr>
              <a:r>
                <a:rPr lang="zh-CN" altLang="en-US" sz="1400" dirty="0">
                  <a:latin typeface="微软雅黑" panose="020B0503020204020204" pitchFamily="34" charset="-122"/>
                  <a:ea typeface="微软雅黑" panose="020B0503020204020204" pitchFamily="34" charset="-122"/>
                </a:rPr>
                <a:t>当前</a:t>
              </a:r>
              <a:r>
                <a:rPr lang="en-US" altLang="zh-CN" sz="1400" dirty="0">
                  <a:latin typeface="微软雅黑" panose="020B0503020204020204" pitchFamily="34" charset="-122"/>
                  <a:ea typeface="微软雅黑" panose="020B0503020204020204" pitchFamily="34" charset="-122"/>
                </a:rPr>
                <a:t>127</a:t>
              </a:r>
              <a:r>
                <a:rPr lang="zh-CN" altLang="en-US" sz="1400" dirty="0">
                  <a:latin typeface="微软雅黑" panose="020B0503020204020204" pitchFamily="34" charset="-122"/>
                  <a:ea typeface="微软雅黑" panose="020B0503020204020204" pitchFamily="34" charset="-122"/>
                </a:rPr>
                <a:t>位为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，而第</a:t>
              </a:r>
              <a:r>
                <a:rPr lang="en-US" altLang="zh-CN" sz="1400" dirty="0">
                  <a:latin typeface="微软雅黑" panose="020B0503020204020204" pitchFamily="34" charset="-122"/>
                  <a:ea typeface="微软雅黑" panose="020B0503020204020204" pitchFamily="34" charset="-122"/>
                </a:rPr>
                <a:t>128</a:t>
              </a:r>
              <a:r>
                <a:rPr lang="zh-CN" altLang="en-US" sz="1400" dirty="0">
                  <a:latin typeface="微软雅黑" panose="020B0503020204020204" pitchFamily="34" charset="-122"/>
                  <a:ea typeface="微软雅黑" panose="020B0503020204020204" pitchFamily="34" charset="-122"/>
                </a:rPr>
                <a:t>位为</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时（即</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），作为回送地址使用。</a:t>
              </a:r>
            </a:p>
            <a:p>
              <a:pPr>
                <a:lnSpc>
                  <a:spcPct val="150000"/>
                </a:lnSpc>
              </a:pPr>
              <a:r>
                <a:rPr lang="zh-CN" altLang="en-US" sz="1400" dirty="0">
                  <a:latin typeface="微软雅黑" panose="020B0503020204020204" pitchFamily="34" charset="-122"/>
                  <a:ea typeface="微软雅黑" panose="020B0503020204020204" pitchFamily="34" charset="-122"/>
                </a:rPr>
                <a:t>当前</a:t>
              </a:r>
              <a:r>
                <a:rPr lang="en-US" altLang="zh-CN" sz="1400" dirty="0">
                  <a:latin typeface="微软雅黑" panose="020B0503020204020204" pitchFamily="34" charset="-122"/>
                  <a:ea typeface="微软雅黑" panose="020B0503020204020204" pitchFamily="34" charset="-122"/>
                </a:rPr>
                <a:t>96</a:t>
              </a:r>
              <a:r>
                <a:rPr lang="zh-CN" altLang="en-US" sz="1400" dirty="0">
                  <a:latin typeface="微软雅黑" panose="020B0503020204020204" pitchFamily="34" charset="-122"/>
                  <a:ea typeface="微软雅黑" panose="020B0503020204020204" pitchFamily="34" charset="-122"/>
                </a:rPr>
                <a:t>位为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，而最后</a:t>
              </a:r>
              <a:r>
                <a:rPr lang="en-US" altLang="zh-CN" sz="1400" dirty="0">
                  <a:latin typeface="微软雅黑" panose="020B0503020204020204" pitchFamily="34" charset="-122"/>
                  <a:ea typeface="微软雅黑" panose="020B0503020204020204" pitchFamily="34" charset="-122"/>
                </a:rPr>
                <a:t>32</a:t>
              </a:r>
              <a:r>
                <a:rPr lang="zh-CN" altLang="en-US" sz="1400" dirty="0">
                  <a:latin typeface="微软雅黑" panose="020B0503020204020204" pitchFamily="34" charset="-122"/>
                  <a:ea typeface="微软雅黑" panose="020B0503020204020204" pitchFamily="34" charset="-122"/>
                </a:rPr>
                <a:t>位为</a:t>
              </a:r>
              <a:r>
                <a:rPr lang="en-US" altLang="zh-CN" sz="1400" dirty="0">
                  <a:latin typeface="微软雅黑" panose="020B0503020204020204" pitchFamily="34" charset="-122"/>
                  <a:ea typeface="微软雅黑" panose="020B0503020204020204" pitchFamily="34" charset="-122"/>
                </a:rPr>
                <a:t>IPv4</a:t>
              </a:r>
              <a:r>
                <a:rPr lang="zh-CN" altLang="en-US" sz="1400" dirty="0">
                  <a:latin typeface="微软雅黑" panose="020B0503020204020204" pitchFamily="34" charset="-122"/>
                  <a:ea typeface="微软雅黑" panose="020B0503020204020204" pitchFamily="34" charset="-122"/>
                </a:rPr>
                <a:t>地址时，可以作为内嵌</a:t>
              </a:r>
              <a:r>
                <a:rPr lang="en-US" altLang="zh-CN" sz="1400" dirty="0">
                  <a:latin typeface="微软雅黑" panose="020B0503020204020204" pitchFamily="34" charset="-122"/>
                  <a:ea typeface="微软雅黑" panose="020B0503020204020204" pitchFamily="34" charset="-122"/>
                </a:rPr>
                <a:t>IPv4</a:t>
              </a:r>
              <a:r>
                <a:rPr lang="zh-CN" altLang="en-US" sz="1400" dirty="0">
                  <a:latin typeface="微软雅黑" panose="020B0503020204020204" pitchFamily="34" charset="-122"/>
                  <a:ea typeface="微软雅黑" panose="020B0503020204020204" pitchFamily="34" charset="-122"/>
                </a:rPr>
                <a:t>地址的</a:t>
              </a: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地址使用。</a:t>
              </a:r>
            </a:p>
          </p:txBody>
        </p:sp>
      </p:grpSp>
    </p:spTree>
    <p:extLst>
      <p:ext uri="{BB962C8B-B14F-4D97-AF65-F5344CB8AC3E}">
        <p14:creationId xmlns:p14="http://schemas.microsoft.com/office/powerpoint/2010/main" val="30009141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18550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3.IPv6——IPv6</a:t>
            </a:r>
            <a:r>
              <a:rPr lang="zh-CN" altLang="en-US" sz="1600" dirty="0">
                <a:solidFill>
                  <a:schemeClr val="accent1"/>
                </a:solidFill>
                <a:ea typeface="微软雅黑" panose="020B0503020204020204" pitchFamily="34" charset="-122"/>
              </a:rPr>
              <a:t>的地址自动配置</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6307949D-9519-43B6-BCA2-6109CA0AA7A1}"/>
              </a:ext>
            </a:extLst>
          </p:cNvPr>
          <p:cNvGrpSpPr/>
          <p:nvPr/>
        </p:nvGrpSpPr>
        <p:grpSpPr>
          <a:xfrm>
            <a:off x="331362" y="766606"/>
            <a:ext cx="8417102" cy="3498605"/>
            <a:chOff x="2381289" y="1108568"/>
            <a:chExt cx="9980474" cy="4416093"/>
          </a:xfrm>
        </p:grpSpPr>
        <p:grpSp>
          <p:nvGrpSpPr>
            <p:cNvPr id="11" name="组合 10">
              <a:extLst>
                <a:ext uri="{FF2B5EF4-FFF2-40B4-BE49-F238E27FC236}">
                  <a16:creationId xmlns:a16="http://schemas.microsoft.com/office/drawing/2014/main" xmlns="" id="{45288A66-7521-475B-95C4-CD72CC1FF54F}"/>
                </a:ext>
              </a:extLst>
            </p:cNvPr>
            <p:cNvGrpSpPr/>
            <p:nvPr/>
          </p:nvGrpSpPr>
          <p:grpSpPr>
            <a:xfrm>
              <a:off x="2381289" y="1108568"/>
              <a:ext cx="9980474" cy="4416093"/>
              <a:chOff x="2381289" y="1108568"/>
              <a:chExt cx="9980474" cy="4416093"/>
            </a:xfrm>
          </p:grpSpPr>
          <p:sp>
            <p:nvSpPr>
              <p:cNvPr id="13" name="矩形: 圆角 23">
                <a:extLst>
                  <a:ext uri="{FF2B5EF4-FFF2-40B4-BE49-F238E27FC236}">
                    <a16:creationId xmlns:a16="http://schemas.microsoft.com/office/drawing/2014/main" xmlns="" id="{B07DDB2F-5412-4359-9150-FAADF199DBFA}"/>
                  </a:ext>
                </a:extLst>
              </p:cNvPr>
              <p:cNvSpPr/>
              <p:nvPr/>
            </p:nvSpPr>
            <p:spPr>
              <a:xfrm>
                <a:off x="2381289" y="1108568"/>
                <a:ext cx="9867900" cy="4362433"/>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圆角 24">
                <a:extLst>
                  <a:ext uri="{FF2B5EF4-FFF2-40B4-BE49-F238E27FC236}">
                    <a16:creationId xmlns:a16="http://schemas.microsoft.com/office/drawing/2014/main" xmlns="" id="{BFB4DD8F-D43E-47D9-91E5-9F3580CA3C81}"/>
                  </a:ext>
                </a:extLst>
              </p:cNvPr>
              <p:cNvSpPr/>
              <p:nvPr/>
            </p:nvSpPr>
            <p:spPr>
              <a:xfrm>
                <a:off x="10659507" y="5418694"/>
                <a:ext cx="1702256"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A82A98D5-6737-4D70-BB1E-AFFA1949757B}"/>
                </a:ext>
              </a:extLst>
            </p:cNvPr>
            <p:cNvSpPr txBox="1"/>
            <p:nvPr/>
          </p:nvSpPr>
          <p:spPr>
            <a:xfrm>
              <a:off x="2500074" y="1108569"/>
              <a:ext cx="9749115" cy="4195682"/>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的地址自动配置分为</a:t>
              </a:r>
              <a:r>
                <a:rPr lang="zh-CN" altLang="en-US" sz="1400" b="1" dirty="0">
                  <a:latin typeface="微软雅黑" panose="020B0503020204020204" pitchFamily="34" charset="-122"/>
                  <a:ea typeface="微软雅黑" panose="020B0503020204020204" pitchFamily="34" charset="-122"/>
                </a:rPr>
                <a:t>无状态地址配置</a:t>
              </a:r>
              <a:r>
                <a:rPr lang="zh-CN" altLang="en-US" sz="1400" dirty="0">
                  <a:latin typeface="微软雅黑" panose="020B0503020204020204" pitchFamily="34" charset="-122"/>
                  <a:ea typeface="微软雅黑" panose="020B0503020204020204" pitchFamily="34" charset="-122"/>
                </a:rPr>
                <a:t>和</a:t>
              </a:r>
              <a:r>
                <a:rPr lang="zh-CN" altLang="en-US" sz="1400" b="1" dirty="0">
                  <a:latin typeface="微软雅黑" panose="020B0503020204020204" pitchFamily="34" charset="-122"/>
                  <a:ea typeface="微软雅黑" panose="020B0503020204020204" pitchFamily="34" charset="-122"/>
                </a:rPr>
                <a:t>有状态地址配置</a:t>
              </a:r>
              <a:r>
                <a:rPr lang="zh-CN" altLang="en-US" sz="1400" dirty="0">
                  <a:latin typeface="微软雅黑" panose="020B0503020204020204" pitchFamily="34" charset="-122"/>
                  <a:ea typeface="微软雅黑" panose="020B0503020204020204" pitchFamily="34" charset="-122"/>
                </a:rPr>
                <a:t>两类。</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无状态地址配置</a:t>
              </a:r>
              <a:r>
                <a:rPr lang="zh-CN" altLang="en-US" sz="1400" dirty="0">
                  <a:latin typeface="微软雅黑" panose="020B0503020204020204" pitchFamily="34" charset="-122"/>
                  <a:ea typeface="微软雅黑" panose="020B0503020204020204" pitchFamily="34" charset="-122"/>
                </a:rPr>
                <a:t>。</a:t>
              </a:r>
            </a:p>
            <a:p>
              <a:pPr>
                <a:lnSpc>
                  <a:spcPct val="150000"/>
                </a:lnSpc>
              </a:pPr>
              <a:r>
                <a:rPr lang="en-US" altLang="zh-CN" sz="1400" dirty="0">
                  <a:latin typeface="微软雅黑" panose="020B0503020204020204" pitchFamily="34" charset="-122"/>
                  <a:ea typeface="微软雅黑" panose="020B0503020204020204" pitchFamily="34" charset="-122"/>
                </a:rPr>
                <a:t>128</a:t>
              </a:r>
              <a:r>
                <a:rPr lang="zh-CN" altLang="en-US" sz="1400" dirty="0">
                  <a:latin typeface="微软雅黑" panose="020B0503020204020204" pitchFamily="34" charset="-122"/>
                  <a:ea typeface="微软雅黑" panose="020B0503020204020204" pitchFamily="34" charset="-122"/>
                </a:rPr>
                <a:t>位的</a:t>
              </a: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地址由</a:t>
              </a:r>
              <a:r>
                <a:rPr lang="en-US" altLang="zh-CN" sz="1400" dirty="0">
                  <a:latin typeface="微软雅黑" panose="020B0503020204020204" pitchFamily="34" charset="-122"/>
                  <a:ea typeface="微软雅黑" panose="020B0503020204020204" pitchFamily="34" charset="-122"/>
                </a:rPr>
                <a:t>64</a:t>
              </a:r>
              <a:r>
                <a:rPr lang="zh-CN" altLang="en-US" sz="1400" dirty="0">
                  <a:latin typeface="微软雅黑" panose="020B0503020204020204" pitchFamily="34" charset="-122"/>
                  <a:ea typeface="微软雅黑" panose="020B0503020204020204" pitchFamily="34" charset="-122"/>
                </a:rPr>
                <a:t>位前缀和</a:t>
              </a:r>
              <a:r>
                <a:rPr lang="en-US" altLang="zh-CN" sz="1400" dirty="0">
                  <a:latin typeface="微软雅黑" panose="020B0503020204020204" pitchFamily="34" charset="-122"/>
                  <a:ea typeface="微软雅黑" panose="020B0503020204020204" pitchFamily="34" charset="-122"/>
                </a:rPr>
                <a:t>64</a:t>
              </a:r>
              <a:r>
                <a:rPr lang="zh-CN" altLang="en-US" sz="1400" dirty="0">
                  <a:latin typeface="微软雅黑" panose="020B0503020204020204" pitchFamily="34" charset="-122"/>
                  <a:ea typeface="微软雅黑" panose="020B0503020204020204" pitchFamily="34" charset="-122"/>
                </a:rPr>
                <a:t>位网络接口标识符（网卡</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中</a:t>
              </a:r>
              <a:r>
                <a:rPr lang="en-US" altLang="zh-CN" sz="1400" dirty="0">
                  <a:latin typeface="微软雅黑" panose="020B0503020204020204" pitchFamily="34" charset="-122"/>
                  <a:ea typeface="微软雅黑" panose="020B0503020204020204" pitchFamily="34" charset="-122"/>
                </a:rPr>
                <a:t>IEEE</a:t>
              </a:r>
              <a:r>
                <a:rPr lang="zh-CN" altLang="en-US" sz="1400" dirty="0">
                  <a:latin typeface="微软雅黑" panose="020B0503020204020204" pitchFamily="34" charset="-122"/>
                  <a:ea typeface="微软雅黑" panose="020B0503020204020204" pitchFamily="34" charset="-122"/>
                </a:rPr>
                <a:t>已经将网卡</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地址由</a:t>
              </a:r>
              <a:r>
                <a:rPr lang="en-US" altLang="zh-CN" sz="1400" dirty="0">
                  <a:latin typeface="微软雅黑" panose="020B0503020204020204" pitchFamily="34" charset="-122"/>
                  <a:ea typeface="微软雅黑" panose="020B0503020204020204" pitchFamily="34" charset="-122"/>
                </a:rPr>
                <a:t>48</a:t>
              </a:r>
              <a:r>
                <a:rPr lang="zh-CN" altLang="en-US" sz="1400" dirty="0">
                  <a:latin typeface="微软雅黑" panose="020B0503020204020204" pitchFamily="34" charset="-122"/>
                  <a:ea typeface="微软雅黑" panose="020B0503020204020204" pitchFamily="34" charset="-122"/>
                </a:rPr>
                <a:t>位改为</a:t>
              </a:r>
              <a:r>
                <a:rPr lang="en-US" altLang="zh-CN" sz="1400" dirty="0">
                  <a:latin typeface="微软雅黑" panose="020B0503020204020204" pitchFamily="34" charset="-122"/>
                  <a:ea typeface="微软雅黑" panose="020B0503020204020204" pitchFamily="34" charset="-122"/>
                </a:rPr>
                <a:t>64</a:t>
              </a:r>
              <a:r>
                <a:rPr lang="zh-CN" altLang="en-US" sz="1400" dirty="0">
                  <a:latin typeface="微软雅黑" panose="020B0503020204020204" pitchFamily="34" charset="-122"/>
                  <a:ea typeface="微软雅黑" panose="020B0503020204020204" pitchFamily="34" charset="-122"/>
                </a:rPr>
                <a:t>位）组成。如果主机与本地网络的主机通信，可以直接通信，这是因为它们处于同一网络中，有相同的</a:t>
              </a:r>
              <a:r>
                <a:rPr lang="en-US" altLang="zh-CN" sz="1400" dirty="0">
                  <a:latin typeface="微软雅黑" panose="020B0503020204020204" pitchFamily="34" charset="-122"/>
                  <a:ea typeface="微软雅黑" panose="020B0503020204020204" pitchFamily="34" charset="-122"/>
                </a:rPr>
                <a:t>64</a:t>
              </a:r>
              <a:r>
                <a:rPr lang="zh-CN" altLang="en-US" sz="1400" dirty="0">
                  <a:latin typeface="微软雅黑" panose="020B0503020204020204" pitchFamily="34" charset="-122"/>
                  <a:ea typeface="微软雅黑" panose="020B0503020204020204" pitchFamily="34" charset="-122"/>
                </a:rPr>
                <a:t>位前缀。如果与其他网络互联，主机则需要从网络中的路由器中获得该网络所使用的网络前缀，然后与</a:t>
              </a:r>
              <a:r>
                <a:rPr lang="en-US" altLang="zh-CN" sz="1400" dirty="0">
                  <a:latin typeface="微软雅黑" panose="020B0503020204020204" pitchFamily="34" charset="-122"/>
                  <a:ea typeface="微软雅黑" panose="020B0503020204020204" pitchFamily="34" charset="-122"/>
                </a:rPr>
                <a:t>64</a:t>
              </a:r>
              <a:r>
                <a:rPr lang="zh-CN" altLang="en-US" sz="1400" dirty="0">
                  <a:latin typeface="微软雅黑" panose="020B0503020204020204" pitchFamily="34" charset="-122"/>
                  <a:ea typeface="微软雅黑" panose="020B0503020204020204" pitchFamily="34" charset="-122"/>
                </a:rPr>
                <a:t>位网络接口标识符结合形成有效的</a:t>
              </a: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地址。</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有状态地址配置</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自动配置需要</a:t>
              </a:r>
              <a:r>
                <a:rPr lang="en-US" altLang="zh-CN" sz="1400" dirty="0">
                  <a:latin typeface="微软雅黑" panose="020B0503020204020204" pitchFamily="34" charset="-122"/>
                  <a:ea typeface="微软雅黑" panose="020B0503020204020204" pitchFamily="34" charset="-122"/>
                </a:rPr>
                <a:t>DHCPv6</a:t>
              </a:r>
              <a:r>
                <a:rPr lang="zh-CN" altLang="en-US" sz="1400" dirty="0">
                  <a:latin typeface="微软雅黑" panose="020B0503020204020204" pitchFamily="34" charset="-122"/>
                  <a:ea typeface="微软雅黑" panose="020B0503020204020204" pitchFamily="34" charset="-122"/>
                </a:rPr>
                <a:t>服务器的支持，主机向本地连接中的所有</a:t>
              </a:r>
              <a:r>
                <a:rPr lang="en-US" altLang="zh-CN" sz="1400" dirty="0">
                  <a:latin typeface="微软雅黑" panose="020B0503020204020204" pitchFamily="34" charset="-122"/>
                  <a:ea typeface="微软雅黑" panose="020B0503020204020204" pitchFamily="34" charset="-122"/>
                </a:rPr>
                <a:t>DHCPv6</a:t>
              </a:r>
              <a:r>
                <a:rPr lang="zh-CN" altLang="en-US" sz="1400" dirty="0">
                  <a:latin typeface="微软雅黑" panose="020B0503020204020204" pitchFamily="34" charset="-122"/>
                  <a:ea typeface="微软雅黑" panose="020B0503020204020204" pitchFamily="34" charset="-122"/>
                </a:rPr>
                <a:t>服务器发送多点广播“</a:t>
              </a:r>
              <a:r>
                <a:rPr lang="en-US" altLang="zh-CN" sz="1400" dirty="0">
                  <a:latin typeface="微软雅黑" panose="020B0503020204020204" pitchFamily="34" charset="-122"/>
                  <a:ea typeface="微软雅黑" panose="020B0503020204020204" pitchFamily="34" charset="-122"/>
                </a:rPr>
                <a:t>DHCP</a:t>
              </a:r>
              <a:r>
                <a:rPr lang="zh-CN" altLang="en-US" sz="1400" dirty="0">
                  <a:latin typeface="微软雅黑" panose="020B0503020204020204" pitchFamily="34" charset="-122"/>
                  <a:ea typeface="微软雅黑" panose="020B0503020204020204" pitchFamily="34" charset="-122"/>
                </a:rPr>
                <a:t>请求信息”，</a:t>
              </a:r>
              <a:r>
                <a:rPr lang="en-US" altLang="zh-CN" sz="1400" dirty="0">
                  <a:latin typeface="微软雅黑" panose="020B0503020204020204" pitchFamily="34" charset="-122"/>
                  <a:ea typeface="微软雅黑" panose="020B0503020204020204" pitchFamily="34" charset="-122"/>
                </a:rPr>
                <a:t>DHCPv6</a:t>
              </a:r>
              <a:r>
                <a:rPr lang="zh-CN" altLang="en-US" sz="1400" dirty="0">
                  <a:latin typeface="微软雅黑" panose="020B0503020204020204" pitchFamily="34" charset="-122"/>
                  <a:ea typeface="微软雅黑" panose="020B0503020204020204" pitchFamily="34" charset="-122"/>
                </a:rPr>
                <a:t>返回“</a:t>
              </a:r>
              <a:r>
                <a:rPr lang="en-US" altLang="zh-CN" sz="1400" dirty="0">
                  <a:latin typeface="微软雅黑" panose="020B0503020204020204" pitchFamily="34" charset="-122"/>
                  <a:ea typeface="微软雅黑" panose="020B0503020204020204" pitchFamily="34" charset="-122"/>
                </a:rPr>
                <a:t>DHCP</a:t>
              </a:r>
              <a:r>
                <a:rPr lang="zh-CN" altLang="en-US" sz="1400" dirty="0">
                  <a:latin typeface="微软雅黑" panose="020B0503020204020204" pitchFamily="34" charset="-122"/>
                  <a:ea typeface="微软雅黑" panose="020B0503020204020204" pitchFamily="34" charset="-122"/>
                </a:rPr>
                <a:t>应答消息”中分配的地址给请求主机，主机利用该地址作为自己的</a:t>
              </a:r>
              <a:r>
                <a:rPr lang="en-US" altLang="zh-CN" sz="1400" dirty="0">
                  <a:latin typeface="微软雅黑" panose="020B0503020204020204" pitchFamily="34" charset="-122"/>
                  <a:ea typeface="微软雅黑" panose="020B0503020204020204" pitchFamily="34" charset="-122"/>
                </a:rPr>
                <a:t>IPv6</a:t>
              </a:r>
              <a:r>
                <a:rPr lang="zh-CN" altLang="en-US" sz="1400" dirty="0">
                  <a:latin typeface="微软雅黑" panose="020B0503020204020204" pitchFamily="34" charset="-122"/>
                  <a:ea typeface="微软雅黑" panose="020B0503020204020204" pitchFamily="34" charset="-122"/>
                </a:rPr>
                <a:t>地址进行配置。</a:t>
              </a:r>
            </a:p>
          </p:txBody>
        </p:sp>
      </p:grpSp>
    </p:spTree>
    <p:extLst>
      <p:ext uri="{BB962C8B-B14F-4D97-AF65-F5344CB8AC3E}">
        <p14:creationId xmlns:p14="http://schemas.microsoft.com/office/powerpoint/2010/main" val="27999475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C0EEA917-A7A9-4D06-BAF7-D59E5B885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28" y="1527634"/>
            <a:ext cx="3600384" cy="3610554"/>
          </a:xfrm>
          <a:prstGeom prst="rect">
            <a:avLst/>
          </a:prstGeom>
        </p:spPr>
      </p:pic>
      <p:sp>
        <p:nvSpPr>
          <p:cNvPr id="4" name="文本框 158"/>
          <p:cNvSpPr txBox="1"/>
          <p:nvPr/>
        </p:nvSpPr>
        <p:spPr>
          <a:xfrm>
            <a:off x="5544109" y="2646486"/>
            <a:ext cx="1670217" cy="681220"/>
          </a:xfrm>
          <a:prstGeom prst="rect">
            <a:avLst/>
          </a:prstGeom>
          <a:noFill/>
        </p:spPr>
        <p:txBody>
          <a:bodyPr wrap="none" lIns="65032" tIns="32516" rIns="65032" bIns="32516" rtlCol="0">
            <a:spAutoFit/>
          </a:bodyPr>
          <a:lstStyle/>
          <a:p>
            <a:r>
              <a:rPr kumimoji="1" lang="zh-CN" altLang="en-US" sz="4000" b="1" dirty="0">
                <a:solidFill>
                  <a:schemeClr val="accent1"/>
                </a:solidFill>
                <a:latin typeface="微软雅黑" panose="020B0503020204020204" pitchFamily="34" charset="-122"/>
                <a:ea typeface="微软雅黑" panose="020B0503020204020204" pitchFamily="34" charset="-122"/>
              </a:rPr>
              <a:t>谢谢！</a:t>
            </a:r>
          </a:p>
        </p:txBody>
      </p:sp>
      <p:pic>
        <p:nvPicPr>
          <p:cNvPr id="13" name="图片 12">
            <a:extLst>
              <a:ext uri="{FF2B5EF4-FFF2-40B4-BE49-F238E27FC236}">
                <a16:creationId xmlns:a16="http://schemas.microsoft.com/office/drawing/2014/main" xmlns="" id="{AD597C7E-1A88-4971-9772-C5F5947EB4B3}"/>
              </a:ext>
            </a:extLst>
          </p:cNvPr>
          <p:cNvPicPr>
            <a:picLocks noChangeAspect="1"/>
          </p:cNvPicPr>
          <p:nvPr/>
        </p:nvPicPr>
        <p:blipFill rotWithShape="1">
          <a:blip r:embed="rId3">
            <a:extLst>
              <a:ext uri="{28A0092B-C50C-407E-A947-70E740481C1C}">
                <a14:useLocalDpi xmlns:a14="http://schemas.microsoft.com/office/drawing/2010/main" val="0"/>
              </a:ext>
            </a:extLst>
          </a:blip>
          <a:srcRect b="73570"/>
          <a:stretch/>
        </p:blipFill>
        <p:spPr>
          <a:xfrm rot="10800000">
            <a:off x="5652120" y="-20537"/>
            <a:ext cx="3600384" cy="954272"/>
          </a:xfrm>
          <a:prstGeom prst="rect">
            <a:avLst/>
          </a:prstGeom>
        </p:spPr>
      </p:pic>
    </p:spTree>
    <p:extLst>
      <p:ext uri="{BB962C8B-B14F-4D97-AF65-F5344CB8AC3E}">
        <p14:creationId xmlns:p14="http://schemas.microsoft.com/office/powerpoint/2010/main" val="601423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60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地址的分类</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732277" y="895596"/>
            <a:ext cx="7308812" cy="2864286"/>
            <a:chOff x="1200150" y="2011315"/>
            <a:chExt cx="9867900" cy="1421767"/>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421767"/>
              <a:chOff x="1200150" y="2011315"/>
              <a:chExt cx="9867900" cy="1421767"/>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42176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6" y="2110645"/>
              <a:ext cx="9604928" cy="1124221"/>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D</a:t>
              </a:r>
              <a:r>
                <a:rPr lang="zh-CN" altLang="en-US" sz="1600" dirty="0">
                  <a:latin typeface="微软雅黑" panose="020B0503020204020204" pitchFamily="34" charset="-122"/>
                  <a:ea typeface="微软雅黑" panose="020B0503020204020204" pitchFamily="34" charset="-122"/>
                </a:rPr>
                <a:t>类地址。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以“</a:t>
              </a:r>
              <a:r>
                <a:rPr lang="en-US" altLang="zh-CN" sz="1600" dirty="0">
                  <a:latin typeface="微软雅黑" panose="020B0503020204020204" pitchFamily="34" charset="-122"/>
                  <a:ea typeface="微软雅黑" panose="020B0503020204020204" pitchFamily="34" charset="-122"/>
                </a:rPr>
                <a:t>1110”</a:t>
              </a:r>
              <a:r>
                <a:rPr lang="zh-CN" altLang="en-US" sz="1600" dirty="0">
                  <a:latin typeface="微软雅黑" panose="020B0503020204020204" pitchFamily="34" charset="-122"/>
                  <a:ea typeface="微软雅黑" panose="020B0503020204020204" pitchFamily="34" charset="-122"/>
                </a:rPr>
                <a:t>开始的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D</a:t>
              </a:r>
              <a:r>
                <a:rPr lang="zh-CN" altLang="en-US" sz="1600" dirty="0">
                  <a:latin typeface="微软雅黑" panose="020B0503020204020204" pitchFamily="34" charset="-122"/>
                  <a:ea typeface="微软雅黑" panose="020B0503020204020204" pitchFamily="34" charset="-122"/>
                </a:rPr>
                <a:t>类地址，称为组播地址。组播地址指的是一台主机可以同时将一些数据发送给一组主机，如网上视频会议就应用了组播地址。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E</a:t>
              </a:r>
              <a:r>
                <a:rPr lang="zh-CN" altLang="en-US" sz="1600" dirty="0">
                  <a:latin typeface="微软雅黑" panose="020B0503020204020204" pitchFamily="34" charset="-122"/>
                  <a:ea typeface="微软雅黑" panose="020B0503020204020204" pitchFamily="34" charset="-122"/>
                </a:rPr>
                <a:t>类地址。</a:t>
              </a:r>
            </a:p>
            <a:p>
              <a:pPr indent="486000">
                <a:lnSpc>
                  <a:spcPct val="150000"/>
                </a:lnSpc>
              </a:pPr>
              <a:r>
                <a:rPr lang="en-US" altLang="zh-CN" sz="1600" dirty="0">
                  <a:latin typeface="微软雅黑" panose="020B0503020204020204" pitchFamily="34" charset="-122"/>
                  <a:ea typeface="微软雅黑" panose="020B0503020204020204" pitchFamily="34" charset="-122"/>
                </a:rPr>
                <a:t>E</a:t>
              </a:r>
              <a:r>
                <a:rPr lang="zh-CN" altLang="en-US" sz="1600" dirty="0">
                  <a:latin typeface="微软雅黑" panose="020B0503020204020204" pitchFamily="34" charset="-122"/>
                  <a:ea typeface="微软雅黑" panose="020B0503020204020204" pitchFamily="34" charset="-122"/>
                </a:rPr>
                <a:t>类地址以“</a:t>
              </a:r>
              <a:r>
                <a:rPr lang="en-US" altLang="zh-CN" sz="1600" dirty="0">
                  <a:latin typeface="微软雅黑" panose="020B0503020204020204" pitchFamily="34" charset="-122"/>
                  <a:ea typeface="微软雅黑" panose="020B0503020204020204" pitchFamily="34" charset="-122"/>
                </a:rPr>
                <a:t>11110”</a:t>
              </a:r>
              <a:r>
                <a:rPr lang="zh-CN" altLang="en-US" sz="1600" dirty="0">
                  <a:latin typeface="微软雅黑" panose="020B0503020204020204" pitchFamily="34" charset="-122"/>
                  <a:ea typeface="微软雅黑" panose="020B0503020204020204" pitchFamily="34" charset="-122"/>
                </a:rPr>
                <a:t>开始，为将来预留和实验使用。</a:t>
              </a: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Tree>
    <p:extLst>
      <p:ext uri="{BB962C8B-B14F-4D97-AF65-F5344CB8AC3E}">
        <p14:creationId xmlns:p14="http://schemas.microsoft.com/office/powerpoint/2010/main" val="914005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2.IP</a:t>
            </a:r>
            <a:r>
              <a:rPr lang="zh-CN" altLang="en-US" sz="1600" dirty="0" smtClean="0">
                <a:solidFill>
                  <a:schemeClr val="accent1"/>
                </a:solidFill>
                <a:ea typeface="微软雅黑" panose="020B0503020204020204" pitchFamily="34" charset="-122"/>
              </a:rPr>
              <a:t>地址的组成</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地址的分类</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935596" y="1239602"/>
            <a:ext cx="7308812" cy="1260140"/>
            <a:chOff x="1200150" y="2011315"/>
            <a:chExt cx="9867900" cy="1421767"/>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421767"/>
              <a:chOff x="1200150" y="2011315"/>
              <a:chExt cx="9867900" cy="1421767"/>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42176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6" y="2019488"/>
              <a:ext cx="9604928" cy="731756"/>
            </a:xfrm>
            <a:prstGeom prst="rect">
              <a:avLst/>
            </a:prstGeom>
            <a:noFill/>
          </p:spPr>
          <p:txBody>
            <a:bodyPr wrap="square" rtlCol="0">
              <a:spAutoFit/>
            </a:bodyPr>
            <a:lstStyle/>
            <a:p>
              <a:pPr indent="486000">
                <a:lnSpc>
                  <a:spcPct val="150000"/>
                </a:lnSpc>
              </a:pP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地址的分类是经过精心设计的，它能适应不同的网络规模，具有一定的灵活性</a:t>
              </a:r>
              <a:r>
                <a:rPr lang="zh-CN" altLang="en-US" sz="1600" dirty="0" smtClean="0">
                  <a:latin typeface="微软雅黑" panose="020B0503020204020204" pitchFamily="34" charset="-122"/>
                  <a:ea typeface="微软雅黑" panose="020B0503020204020204" pitchFamily="34" charset="-122"/>
                </a:rPr>
                <a:t>。上表简要</a:t>
              </a:r>
              <a:r>
                <a:rPr lang="zh-CN" altLang="en-US" sz="1600" dirty="0">
                  <a:latin typeface="微软雅黑" panose="020B0503020204020204" pitchFamily="34" charset="-122"/>
                  <a:ea typeface="微软雅黑" panose="020B0503020204020204" pitchFamily="34" charset="-122"/>
                </a:rPr>
                <a:t>地总结了</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C 3</a:t>
              </a:r>
              <a:r>
                <a:rPr lang="zh-CN" altLang="en-US" sz="1600" dirty="0">
                  <a:latin typeface="微软雅黑" panose="020B0503020204020204" pitchFamily="34" charset="-122"/>
                  <a:ea typeface="微软雅黑" panose="020B0503020204020204" pitchFamily="34" charset="-122"/>
                </a:rPr>
                <a:t>类</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地址第一字节的范围和每个网络可以容纳的主机数。</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5" name="图片 4"/>
          <p:cNvPicPr>
            <a:picLocks noChangeAspect="1"/>
          </p:cNvPicPr>
          <p:nvPr/>
        </p:nvPicPr>
        <p:blipFill>
          <a:blip r:embed="rId2"/>
          <a:stretch>
            <a:fillRect/>
          </a:stretch>
        </p:blipFill>
        <p:spPr>
          <a:xfrm>
            <a:off x="446355" y="3058768"/>
            <a:ext cx="8287289" cy="1358572"/>
          </a:xfrm>
          <a:prstGeom prst="rect">
            <a:avLst/>
          </a:prstGeom>
        </p:spPr>
      </p:pic>
      <p:sp>
        <p:nvSpPr>
          <p:cNvPr id="16"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2516356" y="2648450"/>
            <a:ext cx="4147289"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100" dirty="0">
                <a:latin typeface="微软雅黑" panose="020B0503020204020204" pitchFamily="34" charset="-122"/>
                <a:ea typeface="微软雅黑" panose="020B0503020204020204" pitchFamily="34" charset="-122"/>
              </a:rPr>
              <a:t> </a:t>
            </a:r>
            <a:r>
              <a:rPr lang="en-US" altLang="zh-CN" sz="1100" dirty="0">
                <a:latin typeface="微软雅黑" panose="020B0503020204020204" pitchFamily="34" charset="-122"/>
                <a:ea typeface="微软雅黑" panose="020B0503020204020204" pitchFamily="34" charset="-122"/>
              </a:rPr>
              <a:t>A</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B</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C 3</a:t>
            </a:r>
            <a:r>
              <a:rPr lang="zh-CN" altLang="en-US" sz="1100" dirty="0">
                <a:latin typeface="微软雅黑" panose="020B0503020204020204" pitchFamily="34" charset="-122"/>
                <a:ea typeface="微软雅黑" panose="020B0503020204020204" pitchFamily="34" charset="-122"/>
              </a:rPr>
              <a:t>类</a:t>
            </a:r>
            <a:r>
              <a:rPr lang="en-US" altLang="zh-CN" sz="1100" dirty="0">
                <a:latin typeface="微软雅黑" panose="020B0503020204020204" pitchFamily="34" charset="-122"/>
                <a:ea typeface="微软雅黑" panose="020B0503020204020204" pitchFamily="34" charset="-122"/>
              </a:rPr>
              <a:t>IP</a:t>
            </a:r>
            <a:r>
              <a:rPr lang="zh-CN" altLang="en-US" sz="1100" dirty="0">
                <a:latin typeface="微软雅黑" panose="020B0503020204020204" pitchFamily="34" charset="-122"/>
                <a:ea typeface="微软雅黑" panose="020B0503020204020204" pitchFamily="34" charset="-122"/>
              </a:rPr>
              <a:t>地址第一字节的范围和每个网络包含的主机数量</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29166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项目描述</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431540" y="2394886"/>
            <a:ext cx="8139030" cy="2534063"/>
            <a:chOff x="1200150" y="2011315"/>
            <a:chExt cx="9887666" cy="1602894"/>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87666" cy="1602894"/>
              <a:chOff x="1200150" y="2011315"/>
              <a:chExt cx="9887666" cy="160289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42176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385561" y="3508242"/>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2040463"/>
              <a:ext cx="9604929" cy="1460106"/>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在项目</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中，我们学习了二层以太网连接技术。作为一种局域网，以太网能够在较小的地理范围内提供高速可靠的服务。实际上，世界上存在着各种各样的网络，而每种网络都有其与众不同的技术特点。这些网络有的提供短距离高速服务（如以太网），有的提供长距离大容量服务（如</a:t>
              </a:r>
              <a:r>
                <a:rPr lang="en-US" altLang="zh-CN" sz="1600" dirty="0">
                  <a:latin typeface="微软雅黑" panose="020B0503020204020204" pitchFamily="34" charset="-122"/>
                  <a:ea typeface="微软雅黑" panose="020B0503020204020204" pitchFamily="34" charset="-122"/>
                </a:rPr>
                <a:t>DDN</a:t>
              </a:r>
              <a:r>
                <a:rPr lang="zh-CN" altLang="en-US" sz="1600" dirty="0">
                  <a:latin typeface="微软雅黑" panose="020B0503020204020204" pitchFamily="34" charset="-122"/>
                  <a:ea typeface="微软雅黑" panose="020B0503020204020204" pitchFamily="34" charset="-122"/>
                </a:rPr>
                <a:t>），有的提供移动高速网络服务（如移动通信</a:t>
              </a:r>
              <a:r>
                <a:rPr lang="en-US" altLang="zh-CN" sz="1600" dirty="0">
                  <a:latin typeface="微软雅黑" panose="020B0503020204020204" pitchFamily="34" charset="-122"/>
                  <a:ea typeface="微软雅黑" panose="020B0503020204020204" pitchFamily="34" charset="-122"/>
                </a:rPr>
                <a:t>4G</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5G</a:t>
              </a:r>
              <a:r>
                <a:rPr lang="zh-CN" altLang="en-US" sz="1600" dirty="0">
                  <a:latin typeface="微软雅黑" panose="020B0503020204020204" pitchFamily="34" charset="-122"/>
                  <a:ea typeface="微软雅黑" panose="020B0503020204020204" pitchFamily="34" charset="-122"/>
                </a:rPr>
                <a:t>）。因为在寻址机制、分组最大长度、差错控制、状态报告、用户接入等方面存在很大差异，所以这些物理网络不能直接连接，形成了相互隔离的网络孤岛，</a:t>
              </a:r>
              <a:r>
                <a:rPr lang="zh-CN" altLang="en-US" sz="1600" dirty="0" smtClean="0">
                  <a:latin typeface="微软雅黑" panose="020B0503020204020204" pitchFamily="34" charset="-122"/>
                  <a:ea typeface="微软雅黑" panose="020B0503020204020204" pitchFamily="34" charset="-122"/>
                </a:rPr>
                <a:t>如上图所</a:t>
              </a:r>
              <a:r>
                <a:rPr lang="zh-CN" altLang="en-US" sz="1600" dirty="0">
                  <a:latin typeface="微软雅黑" panose="020B0503020204020204" pitchFamily="34" charset="-122"/>
                  <a:ea typeface="微软雅黑" panose="020B0503020204020204" pitchFamily="34" charset="-122"/>
                </a:rPr>
                <a:t>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pic>
        <p:nvPicPr>
          <p:cNvPr id="17" name="图片 16"/>
          <p:cNvPicPr/>
          <p:nvPr/>
        </p:nvPicPr>
        <p:blipFill>
          <a:blip r:embed="rId2"/>
          <a:stretch>
            <a:fillRect/>
          </a:stretch>
        </p:blipFill>
        <p:spPr>
          <a:xfrm>
            <a:off x="2082776" y="508489"/>
            <a:ext cx="4820285" cy="1439545"/>
          </a:xfrm>
          <a:prstGeom prst="rect">
            <a:avLst/>
          </a:prstGeom>
          <a:ln>
            <a:noFill/>
          </a:ln>
        </p:spPr>
      </p:pic>
      <p:sp>
        <p:nvSpPr>
          <p:cNvPr id="5" name="文本框 4"/>
          <p:cNvSpPr txBox="1"/>
          <p:nvPr/>
        </p:nvSpPr>
        <p:spPr>
          <a:xfrm>
            <a:off x="3502903" y="2029842"/>
            <a:ext cx="1980029" cy="246221"/>
          </a:xfrm>
          <a:prstGeom prst="rect">
            <a:avLst/>
          </a:prstGeom>
          <a:noFill/>
        </p:spPr>
        <p:txBody>
          <a:bodyPr wrap="none" rtlCol="0">
            <a:spAutoFit/>
          </a:bodyPr>
          <a:lstStyle/>
          <a:p>
            <a:r>
              <a:rPr lang="zh-CN" altLang="zh-CN" sz="1000" dirty="0">
                <a:latin typeface="微软雅黑" panose="020B0503020204020204" pitchFamily="34" charset="-122"/>
                <a:ea typeface="微软雅黑" panose="020B0503020204020204" pitchFamily="34" charset="-122"/>
              </a:rPr>
              <a:t>物理网络形成了互相隔离的孤岛</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81801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941589"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 </a:t>
            </a:r>
            <a:r>
              <a:rPr lang="zh-CN" altLang="en-US" sz="1600" dirty="0" smtClean="0">
                <a:solidFill>
                  <a:schemeClr val="accent1"/>
                </a:solidFill>
                <a:ea typeface="微软雅黑" panose="020B0503020204020204" pitchFamily="34" charset="-122"/>
              </a:rPr>
              <a:t>特殊的</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网络地址</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765782" y="1256373"/>
            <a:ext cx="6794550" cy="2700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）网络地址</a:t>
            </a:r>
          </a:p>
          <a:p>
            <a:pPr>
              <a:lnSpc>
                <a:spcPct val="150000"/>
              </a:lnSpc>
            </a:pPr>
            <a:r>
              <a:rPr lang="zh-CN" altLang="en-US" sz="1600" b="1" dirty="0">
                <a:latin typeface="微软雅黑" panose="020B0503020204020204" pitchFamily="34" charset="-122"/>
                <a:ea typeface="微软雅黑" panose="020B0503020204020204" pitchFamily="34" charset="-122"/>
              </a:rPr>
              <a:t>网络地址</a:t>
            </a:r>
            <a:r>
              <a:rPr lang="zh-CN" altLang="en-US" sz="1600" dirty="0">
                <a:latin typeface="微软雅黑" panose="020B0503020204020204" pitchFamily="34" charset="-122"/>
                <a:ea typeface="微软雅黑" panose="020B0503020204020204" pitchFamily="34" charset="-122"/>
              </a:rPr>
              <a:t>主要是用来标识一个网络，它不是指具体的哪一个主机或设备，而是标识属于同一个网络的主机或网络设备的集合。对于任意一个</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地址来说，</a:t>
            </a:r>
            <a:r>
              <a:rPr lang="zh-CN" altLang="en-US" sz="1600" b="1" dirty="0">
                <a:latin typeface="微软雅黑" panose="020B0503020204020204" pitchFamily="34" charset="-122"/>
                <a:ea typeface="微软雅黑" panose="020B0503020204020204" pitchFamily="34" charset="-122"/>
              </a:rPr>
              <a:t>网络位数据不变</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主机所在位全部取为</a:t>
            </a:r>
            <a:r>
              <a:rPr lang="en-US" altLang="zh-CN" sz="1600" b="1" dirty="0">
                <a:latin typeface="微软雅黑" panose="020B0503020204020204" pitchFamily="34" charset="-122"/>
                <a:ea typeface="微软雅黑" panose="020B0503020204020204" pitchFamily="34" charset="-122"/>
              </a:rPr>
              <a:t>0</a:t>
            </a:r>
            <a:r>
              <a:rPr lang="zh-CN" altLang="en-US" sz="1600" b="1" dirty="0">
                <a:latin typeface="微软雅黑" panose="020B0503020204020204" pitchFamily="34" charset="-122"/>
                <a:ea typeface="微软雅黑" panose="020B0503020204020204" pitchFamily="34" charset="-122"/>
              </a:rPr>
              <a:t>就得到了它所处的网络地址</a:t>
            </a:r>
            <a:r>
              <a:rPr lang="zh-CN" altLang="en-US" sz="1600" dirty="0">
                <a:latin typeface="微软雅黑" panose="020B0503020204020204" pitchFamily="34" charset="-122"/>
                <a:ea typeface="微软雅黑" panose="020B0503020204020204" pitchFamily="34" charset="-122"/>
              </a:rPr>
              <a:t>。例如，一个</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类</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a:t>
            </a:r>
            <a:r>
              <a:rPr lang="en-US" altLang="zh-CN" sz="1600" dirty="0">
                <a:latin typeface="微软雅黑" panose="020B0503020204020204" pitchFamily="34" charset="-122"/>
                <a:ea typeface="微软雅黑" panose="020B0503020204020204" pitchFamily="34" charset="-122"/>
              </a:rPr>
              <a:t>10.0.0.1</a:t>
            </a:r>
            <a:r>
              <a:rPr lang="zh-CN" altLang="en-US" sz="1600" dirty="0">
                <a:latin typeface="微软雅黑" panose="020B0503020204020204" pitchFamily="34" charset="-122"/>
                <a:ea typeface="微软雅黑" panose="020B0503020204020204" pitchFamily="34" charset="-122"/>
              </a:rPr>
              <a:t>，其中</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为网络号，后</a:t>
            </a:r>
            <a:r>
              <a:rPr lang="en-US" altLang="zh-CN" sz="1600" dirty="0">
                <a:latin typeface="微软雅黑" panose="020B0503020204020204" pitchFamily="34" charset="-122"/>
                <a:ea typeface="微软雅黑" panose="020B0503020204020204" pitchFamily="34" charset="-122"/>
              </a:rPr>
              <a:t>24</a:t>
            </a:r>
            <a:r>
              <a:rPr lang="zh-CN" altLang="en-US" sz="1600" dirty="0">
                <a:latin typeface="微软雅黑" panose="020B0503020204020204" pitchFamily="34" charset="-122"/>
                <a:ea typeface="微软雅黑" panose="020B0503020204020204" pitchFamily="34" charset="-122"/>
              </a:rPr>
              <a:t>位主机号全都取为</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，得到了其网络地址是</a:t>
            </a:r>
            <a:r>
              <a:rPr lang="en-US" altLang="zh-CN" sz="1600" dirty="0">
                <a:latin typeface="微软雅黑" panose="020B0503020204020204" pitchFamily="34" charset="-122"/>
                <a:ea typeface="微软雅黑" panose="020B0503020204020204" pitchFamily="34" charset="-122"/>
              </a:rPr>
              <a:t>10.0.0.0</a:t>
            </a:r>
            <a:r>
              <a:rPr lang="zh-CN" altLang="en-US" sz="1600" dirty="0">
                <a:latin typeface="微软雅黑" panose="020B0503020204020204" pitchFamily="34" charset="-122"/>
                <a:ea typeface="微软雅黑" panose="020B0503020204020204" pitchFamily="34" charset="-122"/>
              </a:rPr>
              <a:t>。而一个具有</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类</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a:t>
            </a:r>
            <a:r>
              <a:rPr lang="en-US" altLang="zh-CN" sz="1600" dirty="0">
                <a:latin typeface="微软雅黑" panose="020B0503020204020204" pitchFamily="34" charset="-122"/>
                <a:ea typeface="微软雅黑" panose="020B0503020204020204" pitchFamily="34" charset="-122"/>
              </a:rPr>
              <a:t>192.168.100.80</a:t>
            </a:r>
            <a:r>
              <a:rPr lang="zh-CN" altLang="en-US" sz="1600" dirty="0">
                <a:latin typeface="微软雅黑" panose="020B0503020204020204" pitchFamily="34" charset="-122"/>
                <a:ea typeface="微软雅黑" panose="020B0503020204020204" pitchFamily="34" charset="-122"/>
              </a:rPr>
              <a:t>的主机，所处的网络为</a:t>
            </a:r>
            <a:r>
              <a:rPr lang="en-US" altLang="zh-CN" sz="1600" dirty="0">
                <a:latin typeface="微软雅黑" panose="020B0503020204020204" pitchFamily="34" charset="-122"/>
                <a:ea typeface="微软雅黑" panose="020B0503020204020204" pitchFamily="34" charset="-122"/>
              </a:rPr>
              <a:t>192.168.100.0</a:t>
            </a:r>
            <a:r>
              <a:rPr lang="zh-CN" altLang="en-US" sz="1600" dirty="0">
                <a:latin typeface="微软雅黑" panose="020B0503020204020204" pitchFamily="34" charset="-122"/>
                <a:ea typeface="微软雅黑" panose="020B0503020204020204" pitchFamily="34" charset="-122"/>
              </a:rPr>
              <a:t>，它的主机号为</a:t>
            </a:r>
            <a:r>
              <a:rPr lang="en-US" altLang="zh-CN" sz="1600" dirty="0">
                <a:latin typeface="微软雅黑" panose="020B0503020204020204" pitchFamily="34" charset="-122"/>
                <a:ea typeface="微软雅黑" panose="020B0503020204020204" pitchFamily="34" charset="-122"/>
              </a:rPr>
              <a:t>80</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网络地址不能分配给主机使用</a:t>
            </a:r>
            <a:r>
              <a:rPr lang="zh-CN" altLang="en-US" sz="1600" dirty="0">
                <a:latin typeface="微软雅黑" panose="020B0503020204020204" pitchFamily="34" charset="-122"/>
                <a:ea typeface="微软雅黑" panose="020B0503020204020204" pitchFamily="34" charset="-122"/>
              </a:rPr>
              <a:t>。</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215222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121609"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 </a:t>
            </a:r>
            <a:r>
              <a:rPr lang="zh-CN" altLang="en-US" sz="1600" dirty="0" smtClean="0">
                <a:solidFill>
                  <a:schemeClr val="accent1"/>
                </a:solidFill>
                <a:ea typeface="微软雅黑" panose="020B0503020204020204" pitchFamily="34" charset="-122"/>
              </a:rPr>
              <a:t>特殊的</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广播</a:t>
            </a:r>
            <a:r>
              <a:rPr lang="zh-CN" altLang="en-US" sz="1600" dirty="0" smtClean="0">
                <a:solidFill>
                  <a:schemeClr val="accent1"/>
                </a:solidFill>
                <a:ea typeface="微软雅黑" panose="020B0503020204020204" pitchFamily="34" charset="-122"/>
              </a:rPr>
              <a:t>地址</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765782" y="1256373"/>
            <a:ext cx="6794550" cy="2700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）广播地址</a:t>
            </a:r>
          </a:p>
          <a:p>
            <a:pPr>
              <a:lnSpc>
                <a:spcPct val="150000"/>
              </a:lnSpc>
            </a:pPr>
            <a:r>
              <a:rPr lang="zh-CN" altLang="en-US" sz="1600" dirty="0">
                <a:latin typeface="微软雅黑" panose="020B0503020204020204" pitchFamily="34" charset="-122"/>
                <a:ea typeface="微软雅黑" panose="020B0503020204020204" pitchFamily="34" charset="-122"/>
              </a:rPr>
              <a:t>当一个设备向网络上所有的设备发送数据时，就产生了广播。为了使网络上所有设备能够注意到这样一个广播，必须使用一个可进行识别和侦听的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地址，称为</a:t>
            </a:r>
            <a:r>
              <a:rPr lang="zh-CN" altLang="en-US" sz="1600" b="1" dirty="0">
                <a:latin typeface="微软雅黑" panose="020B0503020204020204" pitchFamily="34" charset="-122"/>
                <a:ea typeface="微软雅黑" panose="020B0503020204020204" pitchFamily="34" charset="-122"/>
              </a:rPr>
              <a:t>广播地址</a:t>
            </a:r>
            <a:r>
              <a:rPr lang="zh-CN" altLang="en-US" sz="1600" dirty="0">
                <a:latin typeface="微软雅黑" panose="020B0503020204020204" pitchFamily="34" charset="-122"/>
                <a:ea typeface="微软雅黑" panose="020B0503020204020204" pitchFamily="34" charset="-122"/>
              </a:rPr>
              <a:t>。对于任意一个</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地址来说，网络位数据不变，主机所在位全部取为</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就得到了它所处网络的广播地址。广播地址同样不能分配给主机使用。</a:t>
            </a:r>
          </a:p>
          <a:p>
            <a:pPr>
              <a:lnSpc>
                <a:spcPct val="150000"/>
              </a:lnSpc>
            </a:pP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广播有两种形式，一种是</a:t>
            </a:r>
            <a:r>
              <a:rPr lang="zh-CN" altLang="en-US" sz="1600" b="1" dirty="0">
                <a:latin typeface="微软雅黑" panose="020B0503020204020204" pitchFamily="34" charset="-122"/>
                <a:ea typeface="微软雅黑" panose="020B0503020204020204" pitchFamily="34" charset="-122"/>
              </a:rPr>
              <a:t>直接广播</a:t>
            </a:r>
            <a:r>
              <a:rPr lang="zh-CN" altLang="en-US" sz="1600" dirty="0">
                <a:latin typeface="微软雅黑" panose="020B0503020204020204" pitchFamily="34" charset="-122"/>
                <a:ea typeface="微软雅黑" panose="020B0503020204020204" pitchFamily="34" charset="-122"/>
              </a:rPr>
              <a:t>，另一种是</a:t>
            </a:r>
            <a:r>
              <a:rPr lang="zh-CN" altLang="en-US" sz="1600" b="1" dirty="0">
                <a:latin typeface="微软雅黑" panose="020B0503020204020204" pitchFamily="34" charset="-122"/>
                <a:ea typeface="微软雅黑" panose="020B0503020204020204" pitchFamily="34" charset="-122"/>
              </a:rPr>
              <a:t>有限广播</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4114191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79757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3. </a:t>
            </a:r>
            <a:r>
              <a:rPr lang="zh-CN" altLang="en-US" sz="1600" dirty="0" smtClean="0">
                <a:solidFill>
                  <a:schemeClr val="accent1"/>
                </a:solidFill>
                <a:ea typeface="微软雅黑" panose="020B0503020204020204" pitchFamily="34" charset="-122"/>
              </a:rPr>
              <a:t>特殊的</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地址</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回环地址</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765782" y="1256373"/>
            <a:ext cx="6794550" cy="2700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）回环地址</a:t>
            </a:r>
          </a:p>
          <a:p>
            <a:pPr>
              <a:lnSpc>
                <a:spcPct val="150000"/>
              </a:lnSpc>
            </a:pP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类网络地址</a:t>
            </a:r>
            <a:r>
              <a:rPr lang="en-US" altLang="zh-CN" sz="1600" b="1" dirty="0">
                <a:latin typeface="微软雅黑" panose="020B0503020204020204" pitchFamily="34" charset="-122"/>
                <a:ea typeface="微软雅黑" panose="020B0503020204020204" pitchFamily="34" charset="-122"/>
              </a:rPr>
              <a:t>127.0.0.0</a:t>
            </a:r>
            <a:r>
              <a:rPr lang="zh-CN" altLang="en-US" sz="1600" dirty="0">
                <a:latin typeface="微软雅黑" panose="020B0503020204020204" pitchFamily="34" charset="-122"/>
                <a:ea typeface="微软雅黑" panose="020B0503020204020204" pitchFamily="34" charset="-122"/>
              </a:rPr>
              <a:t>是一个保留地址，用于网络软件测试以及本地机器进程间通信。这个</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地址叫做</a:t>
            </a:r>
            <a:r>
              <a:rPr lang="zh-CN" altLang="en-US" sz="1600" b="1" dirty="0">
                <a:latin typeface="微软雅黑" panose="020B0503020204020204" pitchFamily="34" charset="-122"/>
                <a:ea typeface="微软雅黑" panose="020B0503020204020204" pitchFamily="34" charset="-122"/>
              </a:rPr>
              <a:t>回环地址</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loopback address</a:t>
            </a:r>
            <a:r>
              <a:rPr lang="zh-CN" altLang="en-US" sz="1600" dirty="0">
                <a:latin typeface="微软雅黑" panose="020B0503020204020204" pitchFamily="34" charset="-122"/>
                <a:ea typeface="微软雅黑" panose="020B0503020204020204" pitchFamily="34" charset="-122"/>
              </a:rPr>
              <a:t>）。无论什么程序，一旦使用回环地址发送数据，协议软件不进行任何网络传输，立即将之返回。因此，含有网络号</a:t>
            </a:r>
            <a:r>
              <a:rPr lang="en-US" altLang="zh-CN" sz="1600" dirty="0">
                <a:latin typeface="微软雅黑" panose="020B0503020204020204" pitchFamily="34" charset="-122"/>
                <a:ea typeface="微软雅黑" panose="020B0503020204020204" pitchFamily="34" charset="-122"/>
              </a:rPr>
              <a:t>127</a:t>
            </a:r>
            <a:r>
              <a:rPr lang="zh-CN" altLang="en-US" sz="1600" dirty="0">
                <a:latin typeface="微软雅黑" panose="020B0503020204020204" pitchFamily="34" charset="-122"/>
                <a:ea typeface="微软雅黑" panose="020B0503020204020204" pitchFamily="34" charset="-122"/>
              </a:rPr>
              <a:t>的数据报不可能出现在任何网络上，即回环地址代表本地设备自身，发送给网络号位</a:t>
            </a:r>
            <a:r>
              <a:rPr lang="en-US" altLang="zh-CN" sz="1600" dirty="0">
                <a:latin typeface="微软雅黑" panose="020B0503020204020204" pitchFamily="34" charset="-122"/>
                <a:ea typeface="微软雅黑" panose="020B0503020204020204" pitchFamily="34" charset="-122"/>
              </a:rPr>
              <a:t>127</a:t>
            </a:r>
            <a:r>
              <a:rPr lang="zh-CN" altLang="en-US" sz="1600" dirty="0">
                <a:latin typeface="微软雅黑" panose="020B0503020204020204" pitchFamily="34" charset="-122"/>
                <a:ea typeface="微软雅黑" panose="020B0503020204020204" pitchFamily="34" charset="-122"/>
              </a:rPr>
              <a:t>的数据报是发送给设备自身的。</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4735606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4.</a:t>
            </a:r>
            <a:r>
              <a:rPr lang="zh-CN" altLang="en-US" sz="1600" dirty="0" smtClean="0">
                <a:solidFill>
                  <a:schemeClr val="accent1"/>
                </a:solidFill>
                <a:ea typeface="微软雅黑" panose="020B0503020204020204" pitchFamily="34" charset="-122"/>
              </a:rPr>
              <a:t>私网地址</a:t>
            </a:r>
            <a:endParaRPr lang="zh-CN" altLang="en-US" sz="1600" dirty="0">
              <a:solidFill>
                <a:schemeClr val="accent1"/>
              </a:solidFill>
              <a:ea typeface="微软雅黑" panose="020B0503020204020204" pitchFamily="34" charset="-122"/>
            </a:endParaRPr>
          </a:p>
        </p:txBody>
      </p:sp>
      <p:sp>
        <p:nvSpPr>
          <p:cNvPr id="4" name="矩形 12">
            <a:extLst>
              <a:ext uri="{FF2B5EF4-FFF2-40B4-BE49-F238E27FC236}">
                <a16:creationId xmlns:a16="http://schemas.microsoft.com/office/drawing/2014/main" xmlns="" id="{F0156F21-5E2B-44E2-B6EC-84BC729F6C17}"/>
              </a:ext>
            </a:extLst>
          </p:cNvPr>
          <p:cNvSpPr/>
          <p:nvPr>
            <p:custDataLst>
              <p:tags r:id="rId1"/>
            </p:custDataLst>
          </p:nvPr>
        </p:nvSpPr>
        <p:spPr>
          <a:xfrm>
            <a:off x="290801" y="1275606"/>
            <a:ext cx="7593567" cy="2751120"/>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5" name="矩形 14">
            <a:extLst>
              <a:ext uri="{FF2B5EF4-FFF2-40B4-BE49-F238E27FC236}">
                <a16:creationId xmlns:a16="http://schemas.microsoft.com/office/drawing/2014/main" xmlns="" id="{550EE016-CBAF-4683-AB38-09CC5765F780}"/>
              </a:ext>
            </a:extLst>
          </p:cNvPr>
          <p:cNvSpPr/>
          <p:nvPr>
            <p:custDataLst>
              <p:tags r:id="rId2"/>
            </p:custDataLst>
          </p:nvPr>
        </p:nvSpPr>
        <p:spPr>
          <a:xfrm>
            <a:off x="443202" y="1428007"/>
            <a:ext cx="7621186" cy="2751120"/>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6" name="Title 6">
            <a:extLst>
              <a:ext uri="{FF2B5EF4-FFF2-40B4-BE49-F238E27FC236}">
                <a16:creationId xmlns:a16="http://schemas.microsoft.com/office/drawing/2014/main" xmlns="" id="{8C96DFB8-AD59-4267-B731-B842FEBD98B4}"/>
              </a:ext>
            </a:extLst>
          </p:cNvPr>
          <p:cNvSpPr txBox="1"/>
          <p:nvPr>
            <p:custDataLst>
              <p:tags r:id="rId3"/>
            </p:custDataLst>
          </p:nvPr>
        </p:nvSpPr>
        <p:spPr>
          <a:xfrm>
            <a:off x="765782" y="1256373"/>
            <a:ext cx="6794550" cy="2922754"/>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三类</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分类中各保留了一个连续区域作为私网地址，局域网可以直接使用。私网地址不能在公网上出现，只能用在内部网路中，所有的公网路由器都不能发送目标地址为私网地址的数据报，如果接收到相关的数据报，会直接丢弃。</a:t>
            </a:r>
          </a:p>
          <a:p>
            <a:pPr>
              <a:lnSpc>
                <a:spcPct val="150000"/>
              </a:lnSpc>
            </a:pPr>
            <a:r>
              <a:rPr lang="en-US" altLang="zh-CN" sz="1600" b="1" dirty="0">
                <a:latin typeface="微软雅黑" panose="020B0503020204020204" pitchFamily="34" charset="-122"/>
                <a:ea typeface="微软雅黑" panose="020B0503020204020204" pitchFamily="34" charset="-122"/>
              </a:rPr>
              <a:t>A</a:t>
            </a:r>
            <a:r>
              <a:rPr lang="zh-CN" altLang="en-US" sz="1600" b="1" dirty="0">
                <a:latin typeface="微软雅黑" panose="020B0503020204020204" pitchFamily="34" charset="-122"/>
                <a:ea typeface="微软雅黑" panose="020B0503020204020204" pitchFamily="34" charset="-122"/>
              </a:rPr>
              <a:t>、</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a:t>
            </a:r>
            <a:r>
              <a:rPr lang="en-US" altLang="zh-CN" sz="1600" b="1" dirty="0">
                <a:latin typeface="微软雅黑" panose="020B0503020204020204" pitchFamily="34" charset="-122"/>
                <a:ea typeface="微软雅黑" panose="020B0503020204020204" pitchFamily="34" charset="-122"/>
              </a:rPr>
              <a:t>C</a:t>
            </a:r>
            <a:r>
              <a:rPr lang="zh-CN" altLang="en-US" sz="1600" b="1" dirty="0">
                <a:latin typeface="微软雅黑" panose="020B0503020204020204" pitchFamily="34" charset="-122"/>
                <a:ea typeface="微软雅黑" panose="020B0503020204020204" pitchFamily="34" charset="-122"/>
              </a:rPr>
              <a:t>三类私网地址范围</a:t>
            </a:r>
            <a:r>
              <a:rPr lang="zh-CN" altLang="en-US" sz="1600" dirty="0">
                <a:latin typeface="微软雅黑" panose="020B0503020204020204" pitchFamily="34" charset="-122"/>
                <a:ea typeface="微软雅黑" panose="020B0503020204020204" pitchFamily="34" charset="-122"/>
              </a:rPr>
              <a:t>分别是：</a:t>
            </a:r>
          </a:p>
          <a:p>
            <a:pPr>
              <a:lnSpc>
                <a:spcPct val="150000"/>
              </a:lnSpc>
            </a:pP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类地址：</a:t>
            </a:r>
            <a:r>
              <a:rPr lang="en-US" altLang="zh-CN" sz="1600" dirty="0">
                <a:latin typeface="微软雅黑" panose="020B0503020204020204" pitchFamily="34" charset="-122"/>
                <a:ea typeface="微软雅黑" panose="020B0503020204020204" pitchFamily="34" charset="-122"/>
              </a:rPr>
              <a:t>10.0.0.0</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10.255.255.255</a:t>
            </a:r>
          </a:p>
          <a:p>
            <a:pPr>
              <a:lnSpc>
                <a:spcPct val="150000"/>
              </a:lnSpc>
            </a:pP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类地址：</a:t>
            </a:r>
            <a:r>
              <a:rPr lang="en-US" altLang="zh-CN" sz="1600" dirty="0">
                <a:latin typeface="微软雅黑" panose="020B0503020204020204" pitchFamily="34" charset="-122"/>
                <a:ea typeface="微软雅黑" panose="020B0503020204020204" pitchFamily="34" charset="-122"/>
              </a:rPr>
              <a:t>172.16.0.0 </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172.31.255.255</a:t>
            </a:r>
          </a:p>
          <a:p>
            <a:pPr>
              <a:lnSpc>
                <a:spcPct val="150000"/>
              </a:lnSpc>
            </a:pP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类地址：</a:t>
            </a:r>
            <a:r>
              <a:rPr lang="en-US" altLang="zh-CN" sz="1600" dirty="0">
                <a:latin typeface="微软雅黑" panose="020B0503020204020204" pitchFamily="34" charset="-122"/>
                <a:ea typeface="微软雅黑" panose="020B0503020204020204" pitchFamily="34" charset="-122"/>
              </a:rPr>
              <a:t>192.168.0.0</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192.168.255.255</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486166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97759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5.</a:t>
            </a:r>
            <a:r>
              <a:rPr lang="zh-CN" altLang="en-US" sz="1600" dirty="0" smtClean="0">
                <a:solidFill>
                  <a:schemeClr val="accent1"/>
                </a:solidFill>
                <a:ea typeface="微软雅黑" panose="020B0503020204020204" pitchFamily="34" charset="-122"/>
              </a:rPr>
              <a:t>子网编址</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子网编址的方法</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132337" y="1004323"/>
            <a:ext cx="4608511"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255580" y="1167594"/>
            <a:ext cx="4716524" cy="309634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355976" y="1311610"/>
            <a:ext cx="4572509" cy="263910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我们已经知道，</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地址具有层次结构，标准的</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地址分为网络号和主机号两层。为了避免</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地址的浪费，</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子网编址将</a:t>
            </a:r>
            <a:r>
              <a:rPr lang="en-US"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地址的主机号部分进一步划分成子网部分和主机部分</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如左图</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所</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en-US" altLang="zh-CN"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为了创建一个子网地址，网络管理员</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从标准</a:t>
            </a:r>
            <a:r>
              <a:rPr lang="en-US"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地址的主机号部分“借”位并把它们指定为子网号部分</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。在保留主机号至少剩余</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位的前提下，子网地址可以借用主机号部分的任何位数。</a:t>
            </a:r>
          </a:p>
        </p:txBody>
      </p:sp>
      <p:pic>
        <p:nvPicPr>
          <p:cNvPr id="11" name="图片 10"/>
          <p:cNvPicPr/>
          <p:nvPr/>
        </p:nvPicPr>
        <p:blipFill>
          <a:blip r:embed="rId5"/>
          <a:stretch>
            <a:fillRect/>
          </a:stretch>
        </p:blipFill>
        <p:spPr>
          <a:xfrm>
            <a:off x="372275" y="1707654"/>
            <a:ext cx="3572425" cy="1584176"/>
          </a:xfrm>
          <a:prstGeom prst="rect">
            <a:avLst/>
          </a:prstGeom>
          <a:ln>
            <a:noFill/>
          </a:ln>
        </p:spPr>
      </p:pic>
      <p:sp>
        <p:nvSpPr>
          <p:cNvPr id="4" name="矩形 3"/>
          <p:cNvSpPr/>
          <p:nvPr/>
        </p:nvSpPr>
        <p:spPr>
          <a:xfrm>
            <a:off x="1619672" y="3451567"/>
            <a:ext cx="1476164" cy="246221"/>
          </a:xfrm>
          <a:prstGeom prst="rect">
            <a:avLst/>
          </a:prstGeom>
        </p:spPr>
        <p:txBody>
          <a:bodyPr wrap="square">
            <a:spAutoFit/>
          </a:bodyPr>
          <a:lstStyle/>
          <a:p>
            <a:r>
              <a:rPr lang="zh-CN" altLang="en-US" sz="1000" kern="100" dirty="0">
                <a:latin typeface="微软雅黑" panose="020B0503020204020204" pitchFamily="34" charset="-122"/>
                <a:ea typeface="微软雅黑" panose="020B0503020204020204" pitchFamily="34" charset="-122"/>
                <a:cs typeface="Times New Roman" panose="02020603050405020304" pitchFamily="18" charset="0"/>
              </a:rPr>
              <a:t>子网编址的层次结构</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9829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977593" cy="315475"/>
          </a:xfrm>
          <a:prstGeom prst="rect">
            <a:avLst/>
          </a:prstGeom>
          <a:noFill/>
        </p:spPr>
        <p:txBody>
          <a:bodyPr wrap="square" lIns="68584" tIns="34292" rIns="68584" bIns="34292" rtlCol="0">
            <a:spAutoFit/>
          </a:bodyPr>
          <a:lstStyle/>
          <a:p>
            <a:r>
              <a:rPr lang="en-US" altLang="zh-CN" sz="1600" dirty="0" smtClean="0">
                <a:solidFill>
                  <a:schemeClr val="accent1"/>
                </a:solidFill>
                <a:ea typeface="微软雅黑" panose="020B0503020204020204" pitchFamily="34" charset="-122"/>
              </a:rPr>
              <a:t>5.</a:t>
            </a:r>
            <a:r>
              <a:rPr lang="zh-CN" altLang="en-US" sz="1600" dirty="0" smtClean="0">
                <a:solidFill>
                  <a:schemeClr val="accent1"/>
                </a:solidFill>
                <a:ea typeface="微软雅黑" panose="020B0503020204020204" pitchFamily="34" charset="-122"/>
              </a:rPr>
              <a:t>子网编址</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子网编址的方法</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132337" y="1004323"/>
            <a:ext cx="4608511"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255580" y="1167594"/>
            <a:ext cx="4716524" cy="309634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255580" y="1311610"/>
            <a:ext cx="4672905" cy="263910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例如：</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172.16.0.0</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是一个</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类</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地址，它的主机号部分有两个字节。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在左图中</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，借用了其中的一个字节分配子网。此时，路由器左右两侧网络已经不是一个</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网络了</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当然，如果借用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地址的主机号部分来创建子网，相应子网中的主机数目就会减少。例如一个</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类网络，它用一个字节表示主机号，可以容纳的主机数为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254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台。当利用这个</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类网络创建子网时，如果借用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位作为子网号，那么可以用剩下的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5</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位表示子网中的主机，可以容纳的主机数为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25-2=30</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台；如果借用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位作为子网号，那么仅可以使用剩下的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位来表示子网中的主机，可以容纳的主机数也就减少到</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台。</a:t>
            </a:r>
          </a:p>
        </p:txBody>
      </p:sp>
      <p:pic>
        <p:nvPicPr>
          <p:cNvPr id="12" name="图片 11"/>
          <p:cNvPicPr/>
          <p:nvPr/>
        </p:nvPicPr>
        <p:blipFill>
          <a:blip r:embed="rId5"/>
          <a:stretch>
            <a:fillRect/>
          </a:stretch>
        </p:blipFill>
        <p:spPr>
          <a:xfrm>
            <a:off x="233760" y="1223519"/>
            <a:ext cx="3710940" cy="2699385"/>
          </a:xfrm>
          <a:prstGeom prst="rect">
            <a:avLst/>
          </a:prstGeom>
          <a:ln>
            <a:noFill/>
          </a:ln>
        </p:spPr>
      </p:pic>
      <p:sp>
        <p:nvSpPr>
          <p:cNvPr id="11" name="矩形 10"/>
          <p:cNvSpPr/>
          <p:nvPr/>
        </p:nvSpPr>
        <p:spPr>
          <a:xfrm>
            <a:off x="1198885" y="4000211"/>
            <a:ext cx="1996716" cy="246221"/>
          </a:xfrm>
          <a:prstGeom prst="rect">
            <a:avLst/>
          </a:prstGeom>
        </p:spPr>
        <p:txBody>
          <a:bodyPr wrap="square">
            <a:spAutoFit/>
          </a:bodyPr>
          <a:lstStyle/>
          <a:p>
            <a:r>
              <a:rPr lang="zh-CN" altLang="en-US" sz="1000" kern="100" dirty="0">
                <a:latin typeface="微软雅黑" panose="020B0503020204020204" pitchFamily="34" charset="-122"/>
                <a:ea typeface="微软雅黑" panose="020B0503020204020204" pitchFamily="34" charset="-122"/>
                <a:cs typeface="Times New Roman" panose="02020603050405020304" pitchFamily="18" charset="0"/>
              </a:rPr>
              <a:t>借用标准</a:t>
            </a:r>
            <a:r>
              <a:rPr lang="en-US" altLang="zh-CN" sz="1000" kern="100" dirty="0">
                <a:latin typeface="微软雅黑" panose="020B0503020204020204" pitchFamily="34" charset="-122"/>
                <a:ea typeface="微软雅黑" panose="020B0503020204020204" pitchFamily="34" charset="-122"/>
                <a:cs typeface="Times New Roman" panose="02020603050405020304" pitchFamily="18" charset="0"/>
              </a:rPr>
              <a:t>IP</a:t>
            </a:r>
            <a:r>
              <a:rPr lang="zh-CN" altLang="en-US" sz="1000" kern="100" dirty="0">
                <a:latin typeface="微软雅黑" panose="020B0503020204020204" pitchFamily="34" charset="-122"/>
                <a:ea typeface="微软雅黑" panose="020B0503020204020204" pitchFamily="34" charset="-122"/>
                <a:cs typeface="Times New Roman" panose="02020603050405020304" pitchFamily="18" charset="0"/>
              </a:rPr>
              <a:t>的主机位创建子网</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6369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37363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a:t>
            </a:r>
            <a:r>
              <a:rPr lang="zh-CN" altLang="en-US" sz="1600" dirty="0">
                <a:solidFill>
                  <a:schemeClr val="accent1"/>
                </a:solidFill>
                <a:ea typeface="微软雅黑" panose="020B0503020204020204" pitchFamily="34" charset="-122"/>
              </a:rPr>
              <a:t>子网编址</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子网地址和子网广播地址</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17" name="矩形 1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6" name="图片 5"/>
          <p:cNvPicPr>
            <a:picLocks noChangeAspect="1"/>
          </p:cNvPicPr>
          <p:nvPr/>
        </p:nvPicPr>
        <p:blipFill>
          <a:blip r:embed="rId2"/>
          <a:stretch>
            <a:fillRect/>
          </a:stretch>
        </p:blipFill>
        <p:spPr>
          <a:xfrm>
            <a:off x="1385889" y="612967"/>
            <a:ext cx="6372225" cy="2533650"/>
          </a:xfrm>
          <a:prstGeom prst="rect">
            <a:avLst/>
          </a:prstGeom>
        </p:spPr>
      </p:pic>
      <p:grpSp>
        <p:nvGrpSpPr>
          <p:cNvPr id="10" name="组合 9">
            <a:extLst>
              <a:ext uri="{FF2B5EF4-FFF2-40B4-BE49-F238E27FC236}">
                <a16:creationId xmlns:a16="http://schemas.microsoft.com/office/drawing/2014/main" xmlns="" id="{9CF7D503-13D3-4302-8E1A-E10E1C73C8BC}"/>
              </a:ext>
            </a:extLst>
          </p:cNvPr>
          <p:cNvGrpSpPr/>
          <p:nvPr/>
        </p:nvGrpSpPr>
        <p:grpSpPr>
          <a:xfrm>
            <a:off x="720515" y="3233852"/>
            <a:ext cx="8100900" cy="1084250"/>
            <a:chOff x="1200150" y="2011315"/>
            <a:chExt cx="9867900" cy="1361306"/>
          </a:xfrm>
        </p:grpSpPr>
        <p:grpSp>
          <p:nvGrpSpPr>
            <p:cNvPr id="11" name="组合 10">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3"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4"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B6ADEC3E-A88B-4DBC-B19A-E49605301076}"/>
                </a:ext>
              </a:extLst>
            </p:cNvPr>
            <p:cNvSpPr txBox="1"/>
            <p:nvPr/>
          </p:nvSpPr>
          <p:spPr>
            <a:xfrm>
              <a:off x="1331636" y="2039466"/>
              <a:ext cx="9604929" cy="1333155"/>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假设有一个网络号为</a:t>
              </a:r>
              <a:r>
                <a:rPr lang="en-US" altLang="zh-CN" sz="1400" dirty="0">
                  <a:latin typeface="微软雅黑" panose="020B0503020204020204" pitchFamily="34" charset="-122"/>
                  <a:ea typeface="微软雅黑" panose="020B0503020204020204" pitchFamily="34" charset="-122"/>
                </a:rPr>
                <a:t>192.168.100.0</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C</a:t>
              </a:r>
              <a:r>
                <a:rPr lang="zh-CN" altLang="en-US" sz="1400" dirty="0">
                  <a:latin typeface="微软雅黑" panose="020B0503020204020204" pitchFamily="34" charset="-122"/>
                  <a:ea typeface="微软雅黑" panose="020B0503020204020204" pitchFamily="34" charset="-122"/>
                </a:rPr>
                <a:t>类网络，</a:t>
              </a:r>
            </a:p>
            <a:p>
              <a:pPr indent="486000">
                <a:lnSpc>
                  <a:spcPct val="150000"/>
                </a:lnSpc>
              </a:pPr>
              <a:r>
                <a:rPr lang="zh-CN" altLang="en-US" sz="1400" dirty="0">
                  <a:latin typeface="微软雅黑" panose="020B0503020204020204" pitchFamily="34" charset="-122"/>
                  <a:ea typeface="微软雅黑" panose="020B0503020204020204" pitchFamily="34" charset="-122"/>
                </a:rPr>
                <a:t>可以借用主机号部分的</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位来划分子网，</a:t>
              </a:r>
            </a:p>
            <a:p>
              <a:pPr indent="486000">
                <a:lnSpc>
                  <a:spcPct val="150000"/>
                </a:lnSpc>
              </a:pPr>
              <a:r>
                <a:rPr lang="zh-CN" altLang="en-US" sz="1400" dirty="0">
                  <a:latin typeface="微软雅黑" panose="020B0503020204020204" pitchFamily="34" charset="-122"/>
                  <a:ea typeface="微软雅黑" panose="020B0503020204020204" pitchFamily="34" charset="-122"/>
                </a:rPr>
                <a:t>其中子网号、主机号范围、可容纳的主机数、子网地址、子网广播地址</a:t>
              </a:r>
              <a:r>
                <a:rPr lang="zh-CN" altLang="en-US" sz="1400" dirty="0" smtClean="0">
                  <a:latin typeface="微软雅黑" panose="020B0503020204020204" pitchFamily="34" charset="-122"/>
                  <a:ea typeface="微软雅黑" panose="020B0503020204020204" pitchFamily="34" charset="-122"/>
                </a:rPr>
                <a:t>如上表</a:t>
              </a:r>
              <a:r>
                <a:rPr lang="zh-CN" altLang="en-US" sz="1400" dirty="0">
                  <a:latin typeface="微软雅黑" panose="020B0503020204020204" pitchFamily="34" charset="-122"/>
                  <a:ea typeface="微软雅黑" panose="020B0503020204020204" pitchFamily="34" charset="-122"/>
                </a:rPr>
                <a:t>所示</a:t>
              </a:r>
            </a:p>
          </p:txBody>
        </p:sp>
      </p:grpSp>
    </p:spTree>
    <p:extLst>
      <p:ext uri="{BB962C8B-B14F-4D97-AF65-F5344CB8AC3E}">
        <p14:creationId xmlns:p14="http://schemas.microsoft.com/office/powerpoint/2010/main" val="19200049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37363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a:t>
            </a:r>
            <a:r>
              <a:rPr lang="zh-CN" altLang="en-US" sz="1600" dirty="0">
                <a:solidFill>
                  <a:schemeClr val="accent1"/>
                </a:solidFill>
                <a:ea typeface="微软雅黑" panose="020B0503020204020204" pitchFamily="34" charset="-122"/>
              </a:rPr>
              <a:t>子网编址</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子网地址和子网广播地址</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17" name="矩形 1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9CF7D503-13D3-4302-8E1A-E10E1C73C8BC}"/>
              </a:ext>
            </a:extLst>
          </p:cNvPr>
          <p:cNvGrpSpPr/>
          <p:nvPr/>
        </p:nvGrpSpPr>
        <p:grpSpPr>
          <a:xfrm>
            <a:off x="720515" y="771550"/>
            <a:ext cx="8100900" cy="3463736"/>
            <a:chOff x="1200150" y="2011315"/>
            <a:chExt cx="9867900" cy="1329518"/>
          </a:xfrm>
        </p:grpSpPr>
        <p:grpSp>
          <p:nvGrpSpPr>
            <p:cNvPr id="11" name="组合 10">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3"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4"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B6ADEC3E-A88B-4DBC-B19A-E49605301076}"/>
                </a:ext>
              </a:extLst>
            </p:cNvPr>
            <p:cNvSpPr txBox="1"/>
            <p:nvPr/>
          </p:nvSpPr>
          <p:spPr>
            <a:xfrm>
              <a:off x="1331636" y="2039466"/>
              <a:ext cx="9604929" cy="1152867"/>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由于这个</a:t>
              </a:r>
              <a:r>
                <a:rPr lang="en-US" altLang="zh-CN" sz="1600" dirty="0">
                  <a:latin typeface="微软雅黑" panose="020B0503020204020204" pitchFamily="34" charset="-122"/>
                  <a:ea typeface="微软雅黑" panose="020B0503020204020204" pitchFamily="34" charset="-122"/>
                </a:rPr>
                <a:t>C</a:t>
              </a:r>
              <a:r>
                <a:rPr lang="zh-CN" altLang="en-US" sz="1600" dirty="0">
                  <a:latin typeface="微软雅黑" panose="020B0503020204020204" pitchFamily="34" charset="-122"/>
                  <a:ea typeface="微软雅黑" panose="020B0503020204020204" pitchFamily="34" charset="-122"/>
                </a:rPr>
                <a:t>类地址最后一个字节的</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位用作划分子网，因此子网中的主机号只能用剩下的</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位来表达。在这</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位中，全部为“</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的表示该子网网络，全部为“</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的表示子网广播，其余的可以分配给子网中的主机。</a:t>
              </a:r>
            </a:p>
            <a:p>
              <a:pPr indent="486000">
                <a:lnSpc>
                  <a:spcPct val="150000"/>
                </a:lnSpc>
              </a:pPr>
              <a:r>
                <a:rPr lang="zh-CN" altLang="en-US" sz="1600" dirty="0">
                  <a:latin typeface="微软雅黑" panose="020B0503020204020204" pitchFamily="34" charset="-122"/>
                  <a:ea typeface="微软雅黑" panose="020B0503020204020204" pitchFamily="34" charset="-122"/>
                </a:rPr>
                <a:t>为了与标准的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编址保持一致，也避免初学者造成混淆，二进制全“</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或全“</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的子网号不建议初学者分配给实际的子网。在上面的例子中，除“</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外（二进制“</a:t>
              </a:r>
              <a:r>
                <a:rPr lang="en-US" altLang="zh-CN" sz="1600" dirty="0">
                  <a:latin typeface="微软雅黑" panose="020B0503020204020204" pitchFamily="34" charset="-122"/>
                  <a:ea typeface="微软雅黑" panose="020B0503020204020204" pitchFamily="34" charset="-122"/>
                </a:rPr>
                <a:t>000”</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111”</a:t>
              </a:r>
              <a:r>
                <a:rPr lang="zh-CN" altLang="en-US" sz="1600" dirty="0">
                  <a:latin typeface="微软雅黑" panose="020B0503020204020204" pitchFamily="34" charset="-122"/>
                  <a:ea typeface="微软雅黑" panose="020B0503020204020204" pitchFamily="34" charset="-122"/>
                </a:rPr>
                <a:t>），其他的子网号都可进行分配。</a:t>
              </a:r>
            </a:p>
            <a:p>
              <a:pPr indent="486000">
                <a:lnSpc>
                  <a:spcPct val="150000"/>
                </a:lnSpc>
              </a:pPr>
              <a:r>
                <a:rPr lang="zh-CN" altLang="en-US" sz="1600" dirty="0">
                  <a:latin typeface="微软雅黑" panose="020B0503020204020204" pitchFamily="34" charset="-122"/>
                  <a:ea typeface="微软雅黑" panose="020B0503020204020204" pitchFamily="34" charset="-122"/>
                </a:rPr>
                <a:t>我们知道</a:t>
              </a:r>
              <a:r>
                <a:rPr lang="en-US" altLang="zh-CN" sz="1600" dirty="0">
                  <a:latin typeface="微软雅黑" panose="020B0503020204020204" pitchFamily="34" charset="-122"/>
                  <a:ea typeface="微软雅黑" panose="020B0503020204020204" pitchFamily="34" charset="-122"/>
                </a:rPr>
                <a:t>32</a:t>
              </a:r>
              <a:r>
                <a:rPr lang="zh-CN" altLang="en-US" sz="1600" dirty="0">
                  <a:latin typeface="微软雅黑" panose="020B0503020204020204" pitchFamily="34" charset="-122"/>
                  <a:ea typeface="微软雅黑" panose="020B0503020204020204" pitchFamily="34" charset="-122"/>
                </a:rPr>
                <a:t>位全为“</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a:t>
              </a:r>
              <a:r>
                <a:rPr lang="en-US" altLang="zh-CN" sz="1600" dirty="0">
                  <a:latin typeface="微软雅黑" panose="020B0503020204020204" pitchFamily="34" charset="-122"/>
                  <a:ea typeface="微软雅黑" panose="020B0503020204020204" pitchFamily="34" charset="-122"/>
                </a:rPr>
                <a:t>255.255.255.255</a:t>
              </a:r>
              <a:r>
                <a:rPr lang="zh-CN" altLang="en-US" sz="1600" dirty="0">
                  <a:latin typeface="微软雅黑" panose="020B0503020204020204" pitchFamily="34" charset="-122"/>
                  <a:ea typeface="微软雅黑" panose="020B0503020204020204" pitchFamily="34" charset="-122"/>
                </a:rPr>
                <a:t>）为有限广播地址，如果在子网中使用该广播地址，广播将被限制在本子网内。</a:t>
              </a:r>
            </a:p>
          </p:txBody>
        </p:sp>
      </p:grpSp>
    </p:spTree>
    <p:extLst>
      <p:ext uri="{BB962C8B-B14F-4D97-AF65-F5344CB8AC3E}">
        <p14:creationId xmlns:p14="http://schemas.microsoft.com/office/powerpoint/2010/main" val="16385416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37363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a:t>
            </a:r>
            <a:r>
              <a:rPr lang="zh-CN" altLang="en-US" sz="1600" dirty="0">
                <a:solidFill>
                  <a:schemeClr val="accent1"/>
                </a:solidFill>
                <a:ea typeface="微软雅黑" panose="020B0503020204020204" pitchFamily="34" charset="-122"/>
              </a:rPr>
              <a:t>子网编址</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子网表示法</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17" name="矩形 1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0" name="图片 9"/>
          <p:cNvPicPr/>
          <p:nvPr/>
        </p:nvPicPr>
        <p:blipFill>
          <a:blip r:embed="rId2"/>
          <a:stretch>
            <a:fillRect/>
          </a:stretch>
        </p:blipFill>
        <p:spPr>
          <a:xfrm>
            <a:off x="2195736" y="821430"/>
            <a:ext cx="4792040" cy="1524845"/>
          </a:xfrm>
          <a:prstGeom prst="rect">
            <a:avLst/>
          </a:prstGeom>
          <a:ln>
            <a:noFill/>
          </a:ln>
        </p:spPr>
      </p:pic>
      <p:grpSp>
        <p:nvGrpSpPr>
          <p:cNvPr id="11" name="组合 10">
            <a:extLst>
              <a:ext uri="{FF2B5EF4-FFF2-40B4-BE49-F238E27FC236}">
                <a16:creationId xmlns:a16="http://schemas.microsoft.com/office/drawing/2014/main" xmlns="" id="{9CF7D503-13D3-4302-8E1A-E10E1C73C8BC}"/>
              </a:ext>
            </a:extLst>
          </p:cNvPr>
          <p:cNvGrpSpPr/>
          <p:nvPr/>
        </p:nvGrpSpPr>
        <p:grpSpPr>
          <a:xfrm>
            <a:off x="1175887" y="2818125"/>
            <a:ext cx="6792230" cy="1440159"/>
            <a:chOff x="1200150" y="2011315"/>
            <a:chExt cx="9867900" cy="132951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5" y="2023755"/>
              <a:ext cx="9604929" cy="956484"/>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给出一个经过子网编址的</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类</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172.16.2.88</a:t>
              </a:r>
              <a:r>
                <a:rPr lang="zh-CN" altLang="en-US" sz="1400" dirty="0">
                  <a:latin typeface="微软雅黑" panose="020B0503020204020204" pitchFamily="34" charset="-122"/>
                  <a:ea typeface="微软雅黑" panose="020B0503020204020204" pitchFamily="34" charset="-122"/>
                </a:rPr>
                <a:t>，我们并不知道在子网划分时到底借用了几位主机号来表示子网，但是，当给出它的子网掩码</a:t>
              </a:r>
              <a:r>
                <a:rPr lang="en-US" altLang="zh-CN" sz="1400" dirty="0">
                  <a:latin typeface="微软雅黑" panose="020B0503020204020204" pitchFamily="34" charset="-122"/>
                  <a:ea typeface="微软雅黑" panose="020B0503020204020204" pitchFamily="34" charset="-122"/>
                </a:rPr>
                <a:t>255.255.255.0</a:t>
              </a:r>
              <a:r>
                <a:rPr lang="zh-CN" altLang="en-US" sz="1400" dirty="0">
                  <a:latin typeface="微软雅黑" panose="020B0503020204020204" pitchFamily="34" charset="-122"/>
                  <a:ea typeface="微软雅黑" panose="020B0503020204020204" pitchFamily="34" charset="-122"/>
                </a:rPr>
                <a:t>后，如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示，就可以根据与子网掩码中“</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相对应的位表示网络的规定，得到该子网划分借用了</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位来表示子网，并且该</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地址所处的子网号为</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p>
          </p:txBody>
        </p:sp>
      </p:grpSp>
      <p:sp>
        <p:nvSpPr>
          <p:cNvPr id="16" name="矩形 15"/>
          <p:cNvSpPr/>
          <p:nvPr/>
        </p:nvSpPr>
        <p:spPr>
          <a:xfrm>
            <a:off x="3593398" y="2467937"/>
            <a:ext cx="1996716" cy="246221"/>
          </a:xfrm>
          <a:prstGeom prst="rect">
            <a:avLst/>
          </a:prstGeom>
        </p:spPr>
        <p:txBody>
          <a:bodyPr wrap="square">
            <a:spAutoFit/>
          </a:bodyPr>
          <a:lstStyle/>
          <a:p>
            <a:r>
              <a:rPr lang="zh-CN" altLang="en-US" sz="1000" kern="100" dirty="0">
                <a:latin typeface="微软雅黑" panose="020B0503020204020204" pitchFamily="34" charset="-122"/>
                <a:ea typeface="微软雅黑" panose="020B0503020204020204" pitchFamily="34" charset="-122"/>
                <a:cs typeface="Times New Roman" panose="02020603050405020304" pitchFamily="18" charset="0"/>
              </a:rPr>
              <a:t>借用</a:t>
            </a:r>
            <a:r>
              <a:rPr lang="en-US" altLang="zh-CN" sz="1000" kern="100" dirty="0">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1000" kern="100" dirty="0">
                <a:latin typeface="微软雅黑" panose="020B0503020204020204" pitchFamily="34" charset="-122"/>
                <a:ea typeface="微软雅黑" panose="020B0503020204020204" pitchFamily="34" charset="-122"/>
                <a:cs typeface="Times New Roman" panose="02020603050405020304" pitchFamily="18" charset="0"/>
              </a:rPr>
              <a:t>类地址</a:t>
            </a:r>
            <a:r>
              <a:rPr lang="en-US" altLang="zh-CN" sz="1000" kern="100" dirty="0">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1000" kern="100" dirty="0">
                <a:latin typeface="微软雅黑" panose="020B0503020204020204" pitchFamily="34" charset="-122"/>
                <a:ea typeface="微软雅黑" panose="020B0503020204020204" pitchFamily="34" charset="-122"/>
                <a:cs typeface="Times New Roman" panose="02020603050405020304" pitchFamily="18" charset="0"/>
              </a:rPr>
              <a:t>位主机位表示子网</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39579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37363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a:t>
            </a:r>
            <a:r>
              <a:rPr lang="zh-CN" altLang="en-US" sz="1600" dirty="0">
                <a:solidFill>
                  <a:schemeClr val="accent1"/>
                </a:solidFill>
                <a:ea typeface="微软雅黑" panose="020B0503020204020204" pitchFamily="34" charset="-122"/>
              </a:rPr>
              <a:t>子网编址</a:t>
            </a:r>
            <a:r>
              <a:rPr lang="en-US" altLang="zh-CN" sz="1600" dirty="0" smtClean="0">
                <a:solidFill>
                  <a:schemeClr val="accent1"/>
                </a:solidFill>
                <a:ea typeface="微软雅黑" panose="020B0503020204020204" pitchFamily="34" charset="-122"/>
              </a:rPr>
              <a:t>——</a:t>
            </a:r>
            <a:r>
              <a:rPr lang="zh-CN" altLang="en-US" sz="1600" dirty="0" smtClean="0">
                <a:solidFill>
                  <a:schemeClr val="accent1"/>
                </a:solidFill>
                <a:ea typeface="微软雅黑" panose="020B0503020204020204" pitchFamily="34" charset="-122"/>
              </a:rPr>
              <a:t>子网表示法</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17" name="矩形 1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175887" y="3111810"/>
            <a:ext cx="6792230" cy="972108"/>
            <a:chOff x="1200150" y="2011315"/>
            <a:chExt cx="9867900" cy="132951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3197" y="2083010"/>
              <a:ext cx="9604929" cy="646754"/>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如果借用该</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类</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地址的</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位主机号来划分子网，如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示，可以得出它的子网掩码为</a:t>
              </a:r>
              <a:r>
                <a:rPr lang="en-US" altLang="zh-CN" sz="1400" dirty="0">
                  <a:latin typeface="微软雅黑" panose="020B0503020204020204" pitchFamily="34" charset="-122"/>
                  <a:ea typeface="微软雅黑" panose="020B0503020204020204" pitchFamily="34" charset="-122"/>
                </a:rPr>
                <a:t>255.255.240.0</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172.16.2.88</a:t>
              </a:r>
              <a:r>
                <a:rPr lang="zh-CN" altLang="en-US" sz="1400" dirty="0">
                  <a:latin typeface="微软雅黑" panose="020B0503020204020204" pitchFamily="34" charset="-122"/>
                  <a:ea typeface="微软雅黑" panose="020B0503020204020204" pitchFamily="34" charset="-122"/>
                </a:rPr>
                <a:t>所处的子网号为</a:t>
              </a:r>
              <a:r>
                <a:rPr lang="en-US" altLang="zh-CN" sz="1400" dirty="0">
                  <a:latin typeface="微软雅黑" panose="020B0503020204020204" pitchFamily="34" charset="-122"/>
                  <a:ea typeface="微软雅黑" panose="020B0503020204020204" pitchFamily="34" charset="-122"/>
                </a:rPr>
                <a:t>0</a:t>
              </a:r>
              <a:r>
                <a:rPr lang="zh-CN" altLang="en-US" sz="1400" dirty="0">
                  <a:latin typeface="微软雅黑" panose="020B0503020204020204" pitchFamily="34" charset="-122"/>
                  <a:ea typeface="微软雅黑" panose="020B0503020204020204" pitchFamily="34" charset="-122"/>
                </a:rPr>
                <a:t>。</a:t>
              </a:r>
            </a:p>
          </p:txBody>
        </p:sp>
      </p:grpSp>
      <p:pic>
        <p:nvPicPr>
          <p:cNvPr id="16" name="图片 15"/>
          <p:cNvPicPr/>
          <p:nvPr/>
        </p:nvPicPr>
        <p:blipFill>
          <a:blip r:embed="rId2"/>
          <a:stretch>
            <a:fillRect/>
          </a:stretch>
        </p:blipFill>
        <p:spPr>
          <a:xfrm>
            <a:off x="2123728" y="921822"/>
            <a:ext cx="4709766" cy="1650313"/>
          </a:xfrm>
          <a:prstGeom prst="rect">
            <a:avLst/>
          </a:prstGeom>
          <a:ln>
            <a:noFill/>
          </a:ln>
        </p:spPr>
      </p:pic>
      <p:sp>
        <p:nvSpPr>
          <p:cNvPr id="18" name="矩形 17"/>
          <p:cNvSpPr/>
          <p:nvPr/>
        </p:nvSpPr>
        <p:spPr>
          <a:xfrm>
            <a:off x="3573644" y="2671802"/>
            <a:ext cx="1996716" cy="246221"/>
          </a:xfrm>
          <a:prstGeom prst="rect">
            <a:avLst/>
          </a:prstGeom>
        </p:spPr>
        <p:txBody>
          <a:bodyPr wrap="square">
            <a:spAutoFit/>
          </a:bodyPr>
          <a:lstStyle/>
          <a:p>
            <a:r>
              <a:rPr lang="zh-CN" altLang="en-US" sz="1000" kern="100" dirty="0">
                <a:latin typeface="微软雅黑" panose="020B0503020204020204" pitchFamily="34" charset="-122"/>
                <a:ea typeface="微软雅黑" panose="020B0503020204020204" pitchFamily="34" charset="-122"/>
                <a:cs typeface="Times New Roman" panose="02020603050405020304" pitchFamily="18" charset="0"/>
              </a:rPr>
              <a:t>借助</a:t>
            </a:r>
            <a:r>
              <a:rPr lang="en-US" altLang="zh-CN" sz="1000" kern="100" dirty="0">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1000" kern="100" dirty="0">
                <a:latin typeface="微软雅黑" panose="020B0503020204020204" pitchFamily="34" charset="-122"/>
                <a:ea typeface="微软雅黑" panose="020B0503020204020204" pitchFamily="34" charset="-122"/>
                <a:cs typeface="Times New Roman" panose="02020603050405020304" pitchFamily="18" charset="0"/>
              </a:rPr>
              <a:t>类地址</a:t>
            </a:r>
            <a:r>
              <a:rPr lang="en-US" altLang="zh-CN" sz="1000"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000" kern="100" dirty="0">
                <a:latin typeface="微软雅黑" panose="020B0503020204020204" pitchFamily="34" charset="-122"/>
                <a:ea typeface="微软雅黑" panose="020B0503020204020204" pitchFamily="34" charset="-122"/>
                <a:cs typeface="Times New Roman" panose="02020603050405020304" pitchFamily="18" charset="0"/>
              </a:rPr>
              <a:t>位主机位表示子网</a:t>
            </a:r>
            <a:endParaRPr lang="zh-CN" altLang="en-US"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7983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5370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项目描述</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184732" y="737175"/>
            <a:ext cx="5410148" cy="4498871"/>
            <a:chOff x="1200150" y="1972494"/>
            <a:chExt cx="9887666" cy="1641715"/>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1200150" y="2011315"/>
              <a:ext cx="9887666" cy="1602894"/>
              <a:chOff x="1200150" y="2011315"/>
              <a:chExt cx="9887666" cy="1602894"/>
            </a:xfrm>
          </p:grpSpPr>
          <p:sp>
            <p:nvSpPr>
              <p:cNvPr id="14" name="矩形: 圆角 13">
                <a:extLst>
                  <a:ext uri="{FF2B5EF4-FFF2-40B4-BE49-F238E27FC236}">
                    <a16:creationId xmlns:a16="http://schemas.microsoft.com/office/drawing/2014/main" xmlns="" id="{0D070223-48C4-414E-82FA-86C2CBFF3029}"/>
                  </a:ext>
                </a:extLst>
              </p:cNvPr>
              <p:cNvSpPr/>
              <p:nvPr/>
            </p:nvSpPr>
            <p:spPr>
              <a:xfrm>
                <a:off x="1200150" y="2011315"/>
                <a:ext cx="9867900" cy="142176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385561" y="3508242"/>
                <a:ext cx="1702255"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331634" y="1972494"/>
              <a:ext cx="9604929" cy="1516225"/>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随着网络应用的深入和发展，用户越来越不满足网络孤岛的现状。不但一个网上的用户有与另一个网上用户通信的需要，而且一个网上的用户也有共享另一个网上资源的需求。在强大用户需求的推动下，互联网络诞生了。互联网络（</a:t>
              </a:r>
              <a:r>
                <a:rPr lang="en-US" altLang="zh-CN" sz="1600" dirty="0">
                  <a:latin typeface="微软雅黑" panose="020B0503020204020204" pitchFamily="34" charset="-122"/>
                  <a:ea typeface="微软雅黑" panose="020B0503020204020204" pitchFamily="34" charset="-122"/>
                </a:rPr>
                <a:t>Internetwork</a:t>
              </a:r>
              <a:r>
                <a:rPr lang="zh-CN" altLang="en-US" sz="1600" dirty="0">
                  <a:latin typeface="微软雅黑" panose="020B0503020204020204" pitchFamily="34" charset="-122"/>
                  <a:ea typeface="微软雅黑" panose="020B0503020204020204" pitchFamily="34" charset="-122"/>
                </a:rPr>
                <a:t>）简称为</a:t>
              </a:r>
              <a:r>
                <a:rPr lang="zh-CN" altLang="en-US" sz="1600" b="1" dirty="0">
                  <a:latin typeface="微软雅黑" panose="020B0503020204020204" pitchFamily="34" charset="-122"/>
                  <a:ea typeface="微软雅黑" panose="020B0503020204020204" pitchFamily="34" charset="-122"/>
                </a:rPr>
                <a:t>互联网</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Internet</a:t>
              </a:r>
              <a:r>
                <a:rPr lang="zh-CN" altLang="en-US" sz="1600" dirty="0">
                  <a:latin typeface="微软雅黑" panose="020B0503020204020204" pitchFamily="34" charset="-122"/>
                  <a:ea typeface="微软雅黑" panose="020B0503020204020204" pitchFamily="34" charset="-122"/>
                </a:rPr>
                <a:t>），是</a:t>
              </a:r>
              <a:r>
                <a:rPr lang="zh-CN" altLang="en-US" sz="1600" b="1" dirty="0">
                  <a:latin typeface="微软雅黑" panose="020B0503020204020204" pitchFamily="34" charset="-122"/>
                  <a:ea typeface="微软雅黑" panose="020B0503020204020204" pitchFamily="34" charset="-122"/>
                </a:rPr>
                <a:t>利用互联设备（也称为路由器 </a:t>
              </a:r>
              <a:r>
                <a:rPr lang="en-US" altLang="zh-CN" sz="1600" b="1" dirty="0">
                  <a:latin typeface="微软雅黑" panose="020B0503020204020204" pitchFamily="34" charset="-122"/>
                  <a:ea typeface="微软雅黑" panose="020B0503020204020204" pitchFamily="34" charset="-122"/>
                </a:rPr>
                <a:t>Router</a:t>
              </a:r>
              <a:r>
                <a:rPr lang="zh-CN" altLang="en-US" sz="1600" b="1" dirty="0">
                  <a:latin typeface="微软雅黑" panose="020B0503020204020204" pitchFamily="34" charset="-122"/>
                  <a:ea typeface="微软雅黑" panose="020B0503020204020204" pitchFamily="34" charset="-122"/>
                </a:rPr>
                <a:t>）将两个或多个物理网络相互连接而形成的</a:t>
              </a:r>
              <a:r>
                <a:rPr lang="zh-CN" altLang="en-US"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如右图所</a:t>
              </a:r>
              <a:r>
                <a:rPr lang="zh-CN" altLang="en-US" sz="1600" dirty="0">
                  <a:latin typeface="微软雅黑" panose="020B0503020204020204" pitchFamily="34" charset="-122"/>
                  <a:ea typeface="微软雅黑" panose="020B0503020204020204" pitchFamily="34" charset="-122"/>
                </a:rPr>
                <a:t>示</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indent="486000">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路由器通过统一的逻辑地址统一了寻址机制，同时路由器提供各种物理网络的接口，屏蔽了各种物理网络的差异，将不同属性的物理网络连接成了互联网络。</a:t>
              </a:r>
            </a:p>
            <a:p>
              <a:pPr indent="486000">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本项目我们使用路由器来连接多个</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以太网。</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5" name="文本框 4"/>
          <p:cNvSpPr txBox="1"/>
          <p:nvPr/>
        </p:nvSpPr>
        <p:spPr>
          <a:xfrm>
            <a:off x="6336194" y="4011188"/>
            <a:ext cx="1980029" cy="246221"/>
          </a:xfrm>
          <a:prstGeom prst="rect">
            <a:avLst/>
          </a:prstGeom>
          <a:noFill/>
        </p:spPr>
        <p:txBody>
          <a:bodyPr wrap="none" rtlCol="0">
            <a:spAutoFit/>
          </a:bodyPr>
          <a:lstStyle/>
          <a:p>
            <a:r>
              <a:rPr lang="zh-CN" altLang="zh-CN" sz="1000" dirty="0">
                <a:latin typeface="微软雅黑" panose="020B0503020204020204" pitchFamily="34" charset="-122"/>
                <a:ea typeface="微软雅黑" panose="020B0503020204020204" pitchFamily="34" charset="-122"/>
              </a:rPr>
              <a:t>物理网络形成了互相隔离的孤岛</a:t>
            </a:r>
            <a:endParaRPr lang="zh-CN" altLang="en-US" sz="1000" dirty="0">
              <a:latin typeface="微软雅黑" panose="020B0503020204020204" pitchFamily="34" charset="-122"/>
              <a:ea typeface="微软雅黑" panose="020B0503020204020204" pitchFamily="34" charset="-122"/>
            </a:endParaRPr>
          </a:p>
        </p:txBody>
      </p:sp>
      <p:pic>
        <p:nvPicPr>
          <p:cNvPr id="16" name="图片 15"/>
          <p:cNvPicPr/>
          <p:nvPr/>
        </p:nvPicPr>
        <p:blipFill>
          <a:blip r:embed="rId2"/>
          <a:stretch>
            <a:fillRect/>
          </a:stretch>
        </p:blipFill>
        <p:spPr>
          <a:xfrm>
            <a:off x="5594880" y="1561430"/>
            <a:ext cx="3462655" cy="2159635"/>
          </a:xfrm>
          <a:prstGeom prst="rect">
            <a:avLst/>
          </a:prstGeom>
          <a:ln>
            <a:noFill/>
          </a:ln>
        </p:spPr>
      </p:pic>
    </p:spTree>
    <p:extLst>
      <p:ext uri="{BB962C8B-B14F-4D97-AF65-F5344CB8AC3E}">
        <p14:creationId xmlns:p14="http://schemas.microsoft.com/office/powerpoint/2010/main" val="34886840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373637"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5.</a:t>
            </a:r>
            <a:r>
              <a:rPr lang="zh-CN" altLang="en-US" sz="1600" dirty="0">
                <a:solidFill>
                  <a:schemeClr val="accent1"/>
                </a:solidFill>
                <a:ea typeface="微软雅黑" panose="020B0503020204020204" pitchFamily="34" charset="-122"/>
              </a:rPr>
              <a:t>子网编址</a:t>
            </a:r>
            <a:r>
              <a:rPr lang="en-US" altLang="zh-CN" sz="1600" dirty="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子网表示法</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sp>
        <p:nvSpPr>
          <p:cNvPr id="17" name="矩形 1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0" name="组合 9">
            <a:extLst>
              <a:ext uri="{FF2B5EF4-FFF2-40B4-BE49-F238E27FC236}">
                <a16:creationId xmlns:a16="http://schemas.microsoft.com/office/drawing/2014/main" xmlns="" id="{9CF7D503-13D3-4302-8E1A-E10E1C73C8BC}"/>
              </a:ext>
            </a:extLst>
          </p:cNvPr>
          <p:cNvGrpSpPr/>
          <p:nvPr/>
        </p:nvGrpSpPr>
        <p:grpSpPr>
          <a:xfrm>
            <a:off x="720515" y="771550"/>
            <a:ext cx="8100900" cy="3463736"/>
            <a:chOff x="1200150" y="2011315"/>
            <a:chExt cx="9867900" cy="1329518"/>
          </a:xfrm>
        </p:grpSpPr>
        <p:grpSp>
          <p:nvGrpSpPr>
            <p:cNvPr id="11" name="组合 10">
              <a:extLst>
                <a:ext uri="{FF2B5EF4-FFF2-40B4-BE49-F238E27FC236}">
                  <a16:creationId xmlns:a16="http://schemas.microsoft.com/office/drawing/2014/main" xmlns="" id="{F9F7AADF-93FE-46DC-98D3-3156EF72388E}"/>
                </a:ext>
              </a:extLst>
            </p:cNvPr>
            <p:cNvGrpSpPr/>
            <p:nvPr/>
          </p:nvGrpSpPr>
          <p:grpSpPr>
            <a:xfrm>
              <a:off x="1200150" y="2011315"/>
              <a:ext cx="9867900" cy="1329518"/>
              <a:chOff x="1200150" y="2011315"/>
              <a:chExt cx="9867900" cy="1329518"/>
            </a:xfrm>
          </p:grpSpPr>
          <p:sp>
            <p:nvSpPr>
              <p:cNvPr id="13" name="矩形: 圆角 13">
                <a:extLst>
                  <a:ext uri="{FF2B5EF4-FFF2-40B4-BE49-F238E27FC236}">
                    <a16:creationId xmlns:a16="http://schemas.microsoft.com/office/drawing/2014/main" xmlns="" id="{0D070223-48C4-414E-82FA-86C2CBFF3029}"/>
                  </a:ext>
                </a:extLst>
              </p:cNvPr>
              <p:cNvSpPr/>
              <p:nvPr/>
            </p:nvSpPr>
            <p:spPr>
              <a:xfrm>
                <a:off x="1200150" y="2011315"/>
                <a:ext cx="9867900" cy="1276535"/>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4"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 name="文本框 11">
              <a:extLst>
                <a:ext uri="{FF2B5EF4-FFF2-40B4-BE49-F238E27FC236}">
                  <a16:creationId xmlns:a16="http://schemas.microsoft.com/office/drawing/2014/main" xmlns="" id="{B6ADEC3E-A88B-4DBC-B19A-E49605301076}"/>
                </a:ext>
              </a:extLst>
            </p:cNvPr>
            <p:cNvSpPr txBox="1"/>
            <p:nvPr/>
          </p:nvSpPr>
          <p:spPr>
            <a:xfrm>
              <a:off x="1331636" y="2039466"/>
              <a:ext cx="9604929" cy="1169554"/>
            </a:xfrm>
            <a:prstGeom prst="rect">
              <a:avLst/>
            </a:prstGeom>
            <a:noFill/>
          </p:spPr>
          <p:txBody>
            <a:bodyPr wrap="square" rtlCol="0">
              <a:spAutoFit/>
            </a:bodyPr>
            <a:lstStyle/>
            <a:p>
              <a:pPr indent="486000">
                <a:lnSpc>
                  <a:spcPct val="150000"/>
                </a:lnSpc>
              </a:pPr>
              <a:r>
                <a:rPr lang="zh-CN" altLang="en-US" sz="1600" dirty="0" smtClean="0">
                  <a:latin typeface="微软雅黑" panose="020B0503020204020204" pitchFamily="34" charset="-122"/>
                  <a:ea typeface="微软雅黑" panose="020B0503020204020204" pitchFamily="34" charset="-122"/>
                </a:rPr>
                <a:t>通过前面两</a:t>
              </a:r>
              <a:r>
                <a:rPr lang="zh-CN" altLang="en-US" sz="1600" dirty="0">
                  <a:latin typeface="微软雅黑" panose="020B0503020204020204" pitchFamily="34" charset="-122"/>
                  <a:ea typeface="微软雅黑" panose="020B0503020204020204" pitchFamily="34" charset="-122"/>
                </a:rPr>
                <a:t>个例子，我们可以总结出</a:t>
              </a:r>
              <a:r>
                <a:rPr lang="zh-CN" altLang="en-US" sz="1600" b="1" dirty="0">
                  <a:latin typeface="微软雅黑" panose="020B0503020204020204" pitchFamily="34" charset="-122"/>
                  <a:ea typeface="微软雅黑" panose="020B0503020204020204" pitchFamily="34" charset="-122"/>
                </a:rPr>
                <a:t>计算某个</a:t>
              </a:r>
              <a:r>
                <a:rPr lang="en-US" altLang="zh-CN" sz="1600" b="1" dirty="0">
                  <a:latin typeface="微软雅黑" panose="020B0503020204020204" pitchFamily="34" charset="-122"/>
                  <a:ea typeface="微软雅黑" panose="020B0503020204020204" pitchFamily="34" charset="-122"/>
                </a:rPr>
                <a:t>IP</a:t>
              </a:r>
              <a:r>
                <a:rPr lang="zh-CN" altLang="en-US" sz="1600" b="1" dirty="0">
                  <a:latin typeface="微软雅黑" panose="020B0503020204020204" pitchFamily="34" charset="-122"/>
                  <a:ea typeface="微软雅黑" panose="020B0503020204020204" pitchFamily="34" charset="-122"/>
                </a:rPr>
                <a:t>地址的网络（子网）地址的方法</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即将</a:t>
              </a:r>
              <a:r>
                <a:rPr lang="en-US" altLang="zh-CN" sz="1600" b="1" dirty="0">
                  <a:latin typeface="微软雅黑" panose="020B0503020204020204" pitchFamily="34" charset="-122"/>
                  <a:ea typeface="微软雅黑" panose="020B0503020204020204" pitchFamily="34" charset="-122"/>
                </a:rPr>
                <a:t>IP</a:t>
              </a:r>
              <a:r>
                <a:rPr lang="zh-CN" altLang="en-US" sz="1600" b="1" dirty="0">
                  <a:latin typeface="微软雅黑" panose="020B0503020204020204" pitchFamily="34" charset="-122"/>
                  <a:ea typeface="微软雅黑" panose="020B0503020204020204" pitchFamily="34" charset="-122"/>
                </a:rPr>
                <a:t>地址与子网掩码做与运算</a:t>
              </a:r>
              <a:r>
                <a:rPr lang="zh-CN" altLang="en-US" sz="1600" dirty="0">
                  <a:latin typeface="微软雅黑" panose="020B0503020204020204" pitchFamily="34" charset="-122"/>
                  <a:ea typeface="微软雅黑" panose="020B0503020204020204" pitchFamily="34" charset="-122"/>
                </a:rPr>
                <a:t>。如</a:t>
              </a:r>
              <a:r>
                <a:rPr lang="en-US" altLang="zh-CN" sz="1600" dirty="0">
                  <a:latin typeface="微软雅黑" panose="020B0503020204020204" pitchFamily="34" charset="-122"/>
                  <a:ea typeface="微软雅黑" panose="020B0503020204020204" pitchFamily="34" charset="-122"/>
                </a:rPr>
                <a:t>172.16.2.88&amp;255.255.255.0=172.16.2.0</a:t>
              </a:r>
              <a:r>
                <a:rPr lang="zh-CN" altLang="en-US" sz="1600" dirty="0">
                  <a:latin typeface="微软雅黑" panose="020B0503020204020204" pitchFamily="34" charset="-122"/>
                  <a:ea typeface="微软雅黑" panose="020B0503020204020204" pitchFamily="34" charset="-122"/>
                </a:rPr>
                <a:t>，即</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a:t>
              </a:r>
              <a:r>
                <a:rPr lang="en-US" altLang="zh-CN" sz="1600" dirty="0">
                  <a:latin typeface="微软雅黑" panose="020B0503020204020204" pitchFamily="34" charset="-122"/>
                  <a:ea typeface="微软雅黑" panose="020B0503020204020204" pitchFamily="34" charset="-122"/>
                </a:rPr>
                <a:t>172.16.2.88</a:t>
              </a:r>
              <a:r>
                <a:rPr lang="zh-CN" altLang="en-US" sz="1600" dirty="0">
                  <a:latin typeface="微软雅黑" panose="020B0503020204020204" pitchFamily="34" charset="-122"/>
                  <a:ea typeface="微软雅黑" panose="020B0503020204020204" pitchFamily="34" charset="-122"/>
                </a:rPr>
                <a:t>在子网掩码为</a:t>
              </a:r>
              <a:r>
                <a:rPr lang="en-US" altLang="zh-CN" sz="1600" dirty="0">
                  <a:latin typeface="微软雅黑" panose="020B0503020204020204" pitchFamily="34" charset="-122"/>
                  <a:ea typeface="微软雅黑" panose="020B0503020204020204" pitchFamily="34" charset="-122"/>
                </a:rPr>
                <a:t>255.255.255.0</a:t>
              </a:r>
              <a:r>
                <a:rPr lang="zh-CN" altLang="en-US" sz="1600" dirty="0">
                  <a:latin typeface="微软雅黑" panose="020B0503020204020204" pitchFamily="34" charset="-122"/>
                  <a:ea typeface="微软雅黑" panose="020B0503020204020204" pitchFamily="34" charset="-122"/>
                </a:rPr>
                <a:t>时的网络地址为</a:t>
              </a:r>
              <a:r>
                <a:rPr lang="en-US" altLang="zh-CN" sz="1600" dirty="0">
                  <a:latin typeface="微软雅黑" panose="020B0503020204020204" pitchFamily="34" charset="-122"/>
                  <a:ea typeface="微软雅黑" panose="020B0503020204020204" pitchFamily="34" charset="-122"/>
                </a:rPr>
                <a:t>172.16.2.0</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indent="486000">
                <a:lnSpc>
                  <a:spcPct val="150000"/>
                </a:lnSpc>
              </a:pPr>
              <a:r>
                <a:rPr lang="zh-CN" altLang="en-US" sz="1600" dirty="0" smtClean="0">
                  <a:latin typeface="微软雅黑" panose="020B0503020204020204" pitchFamily="34" charset="-122"/>
                  <a:ea typeface="微软雅黑" panose="020B0503020204020204" pitchFamily="34" charset="-122"/>
                </a:rPr>
                <a:t>因此</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在书写</a:t>
              </a:r>
              <a:r>
                <a:rPr lang="en-US" altLang="zh-CN" sz="1600" b="1" dirty="0">
                  <a:latin typeface="微软雅黑" panose="020B0503020204020204" pitchFamily="34" charset="-122"/>
                  <a:ea typeface="微软雅黑" panose="020B0503020204020204" pitchFamily="34" charset="-122"/>
                </a:rPr>
                <a:t>IP</a:t>
              </a:r>
              <a:r>
                <a:rPr lang="zh-CN" altLang="en-US" sz="1600" b="1" dirty="0">
                  <a:latin typeface="微软雅黑" panose="020B0503020204020204" pitchFamily="34" charset="-122"/>
                  <a:ea typeface="微软雅黑" panose="020B0503020204020204" pitchFamily="34" charset="-122"/>
                </a:rPr>
                <a:t>地址时，应该带有子网掩码</a:t>
              </a:r>
              <a:r>
                <a:rPr lang="zh-CN" altLang="en-US" sz="1600" dirty="0">
                  <a:latin typeface="微软雅黑" panose="020B0503020204020204" pitchFamily="34" charset="-122"/>
                  <a:ea typeface="微软雅黑" panose="020B0503020204020204" pitchFamily="34" charset="-122"/>
                </a:rPr>
                <a:t>，无论是标准</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地址，还是子网</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地址，都应该带有子网掩码。如：</a:t>
              </a:r>
              <a:r>
                <a:rPr lang="en-US" altLang="zh-CN" sz="1600" dirty="0">
                  <a:latin typeface="微软雅黑" panose="020B0503020204020204" pitchFamily="34" charset="-122"/>
                  <a:ea typeface="微软雅黑" panose="020B0503020204020204" pitchFamily="34" charset="-122"/>
                </a:rPr>
                <a:t>172.16.2.88 255.255.0.0</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172.16.2.88 255.255.255.0</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172.16.2.88 255.255.240.0</a:t>
              </a:r>
              <a:r>
                <a:rPr lang="zh-CN" altLang="en-US" sz="1600" dirty="0">
                  <a:latin typeface="微软雅黑" panose="020B0503020204020204" pitchFamily="34" charset="-122"/>
                  <a:ea typeface="微软雅黑" panose="020B0503020204020204" pitchFamily="34" charset="-122"/>
                </a:rPr>
                <a:t>。也可以写做</a:t>
              </a:r>
              <a:r>
                <a:rPr lang="en-US" altLang="zh-CN" sz="1600" dirty="0">
                  <a:latin typeface="微软雅黑" panose="020B0503020204020204" pitchFamily="34" charset="-122"/>
                  <a:ea typeface="微软雅黑" panose="020B0503020204020204" pitchFamily="34" charset="-122"/>
                </a:rPr>
                <a:t>172.16.2.88/16</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172.16.2.88/24</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172.16.2.88/20</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这里的“</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后面的数字为网络掩码的位数</a:t>
              </a:r>
              <a:r>
                <a:rPr lang="zh-CN" altLang="en-US" sz="1600" dirty="0">
                  <a:latin typeface="微软雅黑" panose="020B0503020204020204" pitchFamily="34" charset="-122"/>
                  <a:ea typeface="微软雅黑" panose="020B0503020204020204" pitchFamily="34" charset="-122"/>
                </a:rPr>
                <a:t>，即网络掩码包含的“</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的个数。</a:t>
              </a:r>
            </a:p>
          </p:txBody>
        </p:sp>
      </p:grpSp>
    </p:spTree>
    <p:extLst>
      <p:ext uri="{BB962C8B-B14F-4D97-AF65-F5344CB8AC3E}">
        <p14:creationId xmlns:p14="http://schemas.microsoft.com/office/powerpoint/2010/main" val="2393639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1007604" y="1159396"/>
            <a:ext cx="6792230" cy="2996530"/>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830939"/>
              <a:ext cx="9604929" cy="1349220"/>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子网规划和</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地址分配在网络规划中占有重要地位，在</a:t>
              </a:r>
              <a:r>
                <a:rPr lang="zh-CN" altLang="en-US" sz="1600" b="1" dirty="0">
                  <a:latin typeface="微软雅黑" panose="020B0503020204020204" pitchFamily="34" charset="-122"/>
                  <a:ea typeface="微软雅黑" panose="020B0503020204020204" pitchFamily="34" charset="-122"/>
                </a:rPr>
                <a:t>选择子网号和主机号中应使子网号部分产生足够的子网，而主机号部分能容纳足够的主机。</a:t>
              </a:r>
            </a:p>
            <a:p>
              <a:pPr indent="486000">
                <a:lnSpc>
                  <a:spcPct val="150000"/>
                </a:lnSpc>
              </a:pPr>
              <a:r>
                <a:rPr lang="zh-CN" altLang="en-US" sz="1600" dirty="0">
                  <a:latin typeface="微软雅黑" panose="020B0503020204020204" pitchFamily="34" charset="-122"/>
                  <a:ea typeface="微软雅黑" panose="020B0503020204020204" pitchFamily="34" charset="-122"/>
                </a:rPr>
                <a:t>根据</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地址的规范、子网划分的原理、结合任务需求，假设使用的</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类私网为</a:t>
              </a:r>
              <a:r>
                <a:rPr lang="en-US" altLang="zh-CN" sz="1600" dirty="0">
                  <a:latin typeface="微软雅黑" panose="020B0503020204020204" pitchFamily="34" charset="-122"/>
                  <a:ea typeface="微软雅黑" panose="020B0503020204020204" pitchFamily="34" charset="-122"/>
                </a:rPr>
                <a:t>172.16.0.0/16</a:t>
              </a:r>
              <a:r>
                <a:rPr lang="zh-CN" altLang="en-US" sz="1600" dirty="0">
                  <a:latin typeface="微软雅黑" panose="020B0503020204020204" pitchFamily="34" charset="-122"/>
                  <a:ea typeface="微软雅黑" panose="020B0503020204020204" pitchFamily="34" charset="-122"/>
                </a:rPr>
                <a:t>，我们需要在此标准</a:t>
              </a:r>
              <a:r>
                <a:rPr lang="en-US" altLang="zh-CN" sz="1600" dirty="0">
                  <a:latin typeface="微软雅黑" panose="020B0503020204020204" pitchFamily="34" charset="-122"/>
                  <a:ea typeface="微软雅黑" panose="020B0503020204020204" pitchFamily="34" charset="-122"/>
                </a:rPr>
                <a:t>B</a:t>
              </a:r>
              <a:r>
                <a:rPr lang="zh-CN" altLang="en-US" sz="1600" dirty="0">
                  <a:latin typeface="微软雅黑" panose="020B0503020204020204" pitchFamily="34" charset="-122"/>
                  <a:ea typeface="微软雅黑" panose="020B0503020204020204" pitchFamily="34" charset="-122"/>
                </a:rPr>
                <a:t>类网络中按需求划分出</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个子网来满足</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的需要，即容纳</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个</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260</a:t>
              </a:r>
              <a:r>
                <a:rPr lang="zh-CN" altLang="en-US" sz="1600" dirty="0">
                  <a:latin typeface="微软雅黑" panose="020B0503020204020204" pitchFamily="34" charset="-122"/>
                  <a:ea typeface="微软雅黑" panose="020B0503020204020204" pitchFamily="34" charset="-122"/>
                </a:rPr>
                <a:t>个</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62</a:t>
              </a:r>
              <a:r>
                <a:rPr lang="zh-CN" altLang="en-US" sz="1600" dirty="0">
                  <a:latin typeface="微软雅黑" panose="020B0503020204020204" pitchFamily="34" charset="-122"/>
                  <a:ea typeface="微软雅黑" panose="020B0503020204020204" pitchFamily="34" charset="-122"/>
                </a:rPr>
                <a:t>个</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的</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个子网。</a:t>
              </a:r>
            </a:p>
          </p:txBody>
        </p:sp>
      </p:grpSp>
    </p:spTree>
    <p:extLst>
      <p:ext uri="{BB962C8B-B14F-4D97-AF65-F5344CB8AC3E}">
        <p14:creationId xmlns:p14="http://schemas.microsoft.com/office/powerpoint/2010/main" val="4216773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1007604" y="1159396"/>
            <a:ext cx="6792230" cy="3312843"/>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830939"/>
              <a:ext cx="9604929" cy="1388725"/>
            </a:xfrm>
            <a:prstGeom prst="rect">
              <a:avLst/>
            </a:prstGeom>
            <a:noFill/>
          </p:spPr>
          <p:txBody>
            <a:bodyPr wrap="square" rtlCol="0">
              <a:spAutoFit/>
            </a:bodyPr>
            <a:lstStyle/>
            <a:p>
              <a:pPr indent="486000">
                <a:lnSpc>
                  <a:spcPct val="150000"/>
                </a:lnSpc>
              </a:pPr>
              <a:r>
                <a:rPr lang="zh-CN" altLang="en-US" sz="1600" b="1" dirty="0">
                  <a:latin typeface="微软雅黑" panose="020B0503020204020204" pitchFamily="34" charset="-122"/>
                  <a:ea typeface="微软雅黑" panose="020B0503020204020204" pitchFamily="34" charset="-122"/>
                </a:rPr>
                <a:t>子网规划与划分的思路</a:t>
              </a:r>
              <a:r>
                <a:rPr lang="zh-CN" altLang="en-US" sz="1600" dirty="0">
                  <a:latin typeface="微软雅黑" panose="020B0503020204020204" pitchFamily="34" charset="-122"/>
                  <a:ea typeface="微软雅黑" panose="020B0503020204020204" pitchFamily="34" charset="-122"/>
                </a:rPr>
                <a:t>如下：</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）为节省</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地址，采用先多后少的原则，即先对地址需求多的子网进行划分，再依次对地址需求少的子网进行划分；</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地址数量需求的基础上，需要加上本子网的子网地址和广播地址，即要按需求</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地址数量</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进行计算；</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）为保证本子网的联网设备能够访问其他网络，可按需求至少增加一个网关地址（原理后面会介绍），即要按需求</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地址数量</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进行计算，由此得出，</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个子网的地址数量应该为：</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263</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65</a:t>
              </a:r>
              <a:r>
                <a:rPr lang="zh-CN" altLang="en-US" sz="1600"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878403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926630"/>
            <a:ext cx="8254551" cy="3849602"/>
            <a:chOff x="1121531" y="1847849"/>
            <a:chExt cx="9922763" cy="175453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176394" y="1847849"/>
              <a:ext cx="9867900" cy="1754533"/>
              <a:chOff x="1176394" y="1847849"/>
              <a:chExt cx="9867900" cy="175453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176394" y="1847849"/>
                <a:ext cx="9867900" cy="170155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342040" y="3496415"/>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121531" y="1863847"/>
              <a:ext cx="9604929" cy="1725386"/>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）按照子网编址的方法，计算出每个子网要容纳相应数量的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地址需要的主机位位数，另主机位位数为</a:t>
              </a:r>
              <a:r>
                <a:rPr lang="en-US" altLang="zh-CN" sz="1600" dirty="0">
                  <a:latin typeface="微软雅黑" panose="020B0503020204020204" pitchFamily="34" charset="-122"/>
                  <a:ea typeface="微软雅黑" panose="020B0503020204020204" pitchFamily="34" charset="-122"/>
                </a:rPr>
                <a:t>N</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计算思路</a:t>
              </a:r>
              <a:r>
                <a:rPr lang="zh-CN" altLang="en-US" sz="1600" dirty="0">
                  <a:latin typeface="微软雅黑" panose="020B0503020204020204" pitchFamily="34" charset="-122"/>
                  <a:ea typeface="微软雅黑" panose="020B0503020204020204" pitchFamily="34" charset="-122"/>
                </a:rPr>
                <a:t>为：</a:t>
              </a:r>
            </a:p>
            <a:p>
              <a:pPr indent="486000">
                <a:lnSpc>
                  <a:spcPct val="150000"/>
                </a:lnSpc>
              </a:pPr>
              <a:r>
                <a:rPr lang="zh-CN" altLang="en-US" sz="1600" dirty="0">
                  <a:latin typeface="微软雅黑" panose="020B0503020204020204" pitchFamily="34" charset="-122"/>
                  <a:ea typeface="微软雅黑" panose="020B0503020204020204" pitchFamily="34" charset="-122"/>
                </a:rPr>
                <a:t>① </a:t>
              </a:r>
              <a:r>
                <a:rPr lang="en-US" altLang="zh-CN" sz="1600" dirty="0">
                  <a:latin typeface="微软雅黑" panose="020B0503020204020204" pitchFamily="34" charset="-122"/>
                  <a:ea typeface="微软雅黑" panose="020B0503020204020204" pitchFamily="34" charset="-122"/>
                </a:rPr>
                <a:t>2N ≥IP</a:t>
              </a:r>
              <a:r>
                <a:rPr lang="zh-CN" altLang="en-US" sz="1600" dirty="0">
                  <a:latin typeface="微软雅黑" panose="020B0503020204020204" pitchFamily="34" charset="-122"/>
                  <a:ea typeface="微软雅黑" panose="020B0503020204020204" pitchFamily="34" charset="-122"/>
                </a:rPr>
                <a:t>地址数量，</a:t>
              </a:r>
              <a:r>
                <a:rPr lang="en-US" altLang="zh-CN" sz="1600" dirty="0">
                  <a:latin typeface="微软雅黑" panose="020B0503020204020204" pitchFamily="34" charset="-122"/>
                  <a:ea typeface="微软雅黑" panose="020B0503020204020204" pitchFamily="34" charset="-122"/>
                </a:rPr>
                <a:t>N</a:t>
              </a:r>
              <a:r>
                <a:rPr lang="zh-CN" altLang="en-US" sz="1600" dirty="0">
                  <a:latin typeface="微软雅黑" panose="020B0503020204020204" pitchFamily="34" charset="-122"/>
                  <a:ea typeface="微软雅黑" panose="020B0503020204020204" pitchFamily="34" charset="-122"/>
                </a:rPr>
                <a:t>取最小值</a:t>
              </a:r>
            </a:p>
            <a:p>
              <a:pPr indent="486000">
                <a:lnSpc>
                  <a:spcPct val="150000"/>
                </a:lnSpc>
              </a:pPr>
              <a:r>
                <a:rPr lang="zh-CN" altLang="en-US" sz="1600" dirty="0">
                  <a:latin typeface="微软雅黑" panose="020B0503020204020204" pitchFamily="34" charset="-122"/>
                  <a:ea typeface="微软雅黑" panose="020B0503020204020204" pitchFamily="34" charset="-122"/>
                </a:rPr>
                <a:t>② </a:t>
              </a:r>
              <a:r>
                <a:rPr lang="en-US" altLang="zh-CN" sz="1600" dirty="0">
                  <a:latin typeface="微软雅黑" panose="020B0503020204020204" pitchFamily="34" charset="-122"/>
                  <a:ea typeface="微软雅黑" panose="020B0503020204020204" pitchFamily="34" charset="-122"/>
                </a:rPr>
                <a:t>N≥2</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）将各参数带入，分别计算出所需子网的网络地址和子网掩码。计算方法为：</a:t>
              </a:r>
            </a:p>
            <a:p>
              <a:pPr indent="486000">
                <a:lnSpc>
                  <a:spcPct val="150000"/>
                </a:lnSpc>
              </a:pPr>
              <a:r>
                <a:rPr lang="zh-CN" altLang="en-US" sz="1600" dirty="0">
                  <a:latin typeface="微软雅黑" panose="020B0503020204020204" pitchFamily="34" charset="-122"/>
                  <a:ea typeface="微软雅黑" panose="020B0503020204020204" pitchFamily="34" charset="-122"/>
                </a:rPr>
                <a:t>① 按所需主机位数得到子网掩码，即“</a:t>
              </a:r>
              <a:r>
                <a:rPr lang="en-US" altLang="zh-CN" sz="1600" dirty="0">
                  <a:latin typeface="微软雅黑" panose="020B0503020204020204" pitchFamily="34" charset="-122"/>
                  <a:ea typeface="微软雅黑" panose="020B0503020204020204" pitchFamily="34" charset="-122"/>
                </a:rPr>
                <a:t>32-</a:t>
              </a:r>
              <a:r>
                <a:rPr lang="zh-CN" altLang="en-US" sz="1600" dirty="0">
                  <a:latin typeface="微软雅黑" panose="020B0503020204020204" pitchFamily="34" charset="-122"/>
                  <a:ea typeface="微软雅黑" panose="020B0503020204020204" pitchFamily="34" charset="-122"/>
                </a:rPr>
                <a:t>主机位数”个</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，“主机位数”个</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② 按照子网掩码分割待划分网络地址，得到新的子网地址。一般子网位从</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开始；</a:t>
              </a:r>
            </a:p>
            <a:p>
              <a:pPr indent="486000">
                <a:lnSpc>
                  <a:spcPct val="150000"/>
                </a:lnSpc>
              </a:pPr>
              <a:r>
                <a:rPr lang="zh-CN" altLang="en-US" sz="1600" dirty="0">
                  <a:latin typeface="微软雅黑" panose="020B0503020204020204" pitchFamily="34" charset="-122"/>
                  <a:ea typeface="微软雅黑" panose="020B0503020204020204" pitchFamily="34" charset="-122"/>
                </a:rPr>
                <a:t>③ 如果需要继续划分其他子网，将步骤②得到的子网位</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作为待划分的网络地址，并重复步骤①、步骤②；</a:t>
              </a:r>
            </a:p>
            <a:p>
              <a:pPr indent="486000">
                <a:lnSpc>
                  <a:spcPct val="150000"/>
                </a:lnSpc>
              </a:pPr>
              <a:r>
                <a:rPr lang="zh-CN" altLang="en-US" sz="1600" dirty="0">
                  <a:latin typeface="微软雅黑" panose="020B0503020204020204" pitchFamily="34" charset="-122"/>
                  <a:ea typeface="微软雅黑" panose="020B0503020204020204" pitchFamily="34" charset="-122"/>
                </a:rPr>
                <a:t>④ 由于选择的子网号不同，划分的结果并不唯一。</a:t>
              </a:r>
            </a:p>
          </p:txBody>
        </p:sp>
      </p:grpSp>
    </p:spTree>
    <p:extLst>
      <p:ext uri="{BB962C8B-B14F-4D97-AF65-F5344CB8AC3E}">
        <p14:creationId xmlns:p14="http://schemas.microsoft.com/office/powerpoint/2010/main" val="2321806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6307949D-9519-43B6-BCA2-6109CA0AA7A1}"/>
              </a:ext>
            </a:extLst>
          </p:cNvPr>
          <p:cNvGrpSpPr/>
          <p:nvPr/>
        </p:nvGrpSpPr>
        <p:grpSpPr>
          <a:xfrm>
            <a:off x="251520" y="951570"/>
            <a:ext cx="8676964" cy="3204356"/>
            <a:chOff x="1121531" y="1847849"/>
            <a:chExt cx="9922763" cy="1754533"/>
          </a:xfrm>
        </p:grpSpPr>
        <p:grpSp>
          <p:nvGrpSpPr>
            <p:cNvPr id="15" name="组合 14">
              <a:extLst>
                <a:ext uri="{FF2B5EF4-FFF2-40B4-BE49-F238E27FC236}">
                  <a16:creationId xmlns:a16="http://schemas.microsoft.com/office/drawing/2014/main" xmlns="" id="{45288A66-7521-475B-95C4-CD72CC1FF54F}"/>
                </a:ext>
              </a:extLst>
            </p:cNvPr>
            <p:cNvGrpSpPr/>
            <p:nvPr/>
          </p:nvGrpSpPr>
          <p:grpSpPr>
            <a:xfrm>
              <a:off x="1176394" y="1847849"/>
              <a:ext cx="9867900" cy="1754533"/>
              <a:chOff x="1176394" y="1847849"/>
              <a:chExt cx="9867900" cy="1754533"/>
            </a:xfrm>
          </p:grpSpPr>
          <p:sp>
            <p:nvSpPr>
              <p:cNvPr id="17" name="矩形: 圆角 23">
                <a:extLst>
                  <a:ext uri="{FF2B5EF4-FFF2-40B4-BE49-F238E27FC236}">
                    <a16:creationId xmlns:a16="http://schemas.microsoft.com/office/drawing/2014/main" xmlns="" id="{B07DDB2F-5412-4359-9150-FAADF199DBFA}"/>
                  </a:ext>
                </a:extLst>
              </p:cNvPr>
              <p:cNvSpPr/>
              <p:nvPr/>
            </p:nvSpPr>
            <p:spPr>
              <a:xfrm>
                <a:off x="1176394" y="1847849"/>
                <a:ext cx="9867900" cy="170155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8" name="矩形: 圆角 24">
                <a:extLst>
                  <a:ext uri="{FF2B5EF4-FFF2-40B4-BE49-F238E27FC236}">
                    <a16:creationId xmlns:a16="http://schemas.microsoft.com/office/drawing/2014/main" xmlns="" id="{BFB4DD8F-D43E-47D9-91E5-9F3580CA3C81}"/>
                  </a:ext>
                </a:extLst>
              </p:cNvPr>
              <p:cNvSpPr/>
              <p:nvPr/>
            </p:nvSpPr>
            <p:spPr>
              <a:xfrm>
                <a:off x="9342040" y="3496415"/>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6" name="文本框 15">
              <a:extLst>
                <a:ext uri="{FF2B5EF4-FFF2-40B4-BE49-F238E27FC236}">
                  <a16:creationId xmlns:a16="http://schemas.microsoft.com/office/drawing/2014/main" xmlns="" id="{A82A98D5-6737-4D70-BB1E-AFFA1949757B}"/>
                </a:ext>
              </a:extLst>
            </p:cNvPr>
            <p:cNvSpPr txBox="1"/>
            <p:nvPr/>
          </p:nvSpPr>
          <p:spPr>
            <a:xfrm>
              <a:off x="1121531" y="1863847"/>
              <a:ext cx="9773398" cy="1668367"/>
            </a:xfrm>
            <a:prstGeom prst="rect">
              <a:avLst/>
            </a:prstGeom>
            <a:noFill/>
          </p:spPr>
          <p:txBody>
            <a:bodyPr wrap="square" rtlCol="0">
              <a:spAutoFit/>
            </a:bodyPr>
            <a:lstStyle/>
            <a:p>
              <a:pPr indent="486000">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b="1" dirty="0">
                  <a:latin typeface="微软雅黑" panose="020B0503020204020204" pitchFamily="34" charset="-122"/>
                  <a:ea typeface="微软雅黑" panose="020B0503020204020204" pitchFamily="34" charset="-122"/>
                </a:rPr>
                <a:t>计算各子网所需</a:t>
              </a:r>
              <a:r>
                <a:rPr lang="en-US" altLang="zh-CN" sz="1600" b="1" dirty="0">
                  <a:latin typeface="微软雅黑" panose="020B0503020204020204" pitchFamily="34" charset="-122"/>
                  <a:ea typeface="微软雅黑" panose="020B0503020204020204" pitchFamily="34" charset="-122"/>
                </a:rPr>
                <a:t>IP</a:t>
              </a:r>
              <a:r>
                <a:rPr lang="zh-CN" altLang="en-US" sz="1600" b="1" dirty="0">
                  <a:latin typeface="微软雅黑" panose="020B0503020204020204" pitchFamily="34" charset="-122"/>
                  <a:ea typeface="微软雅黑" panose="020B0503020204020204" pitchFamily="34" charset="-122"/>
                </a:rPr>
                <a:t>地址数量</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所在子网有</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台计算机，所需</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地址最少为</a:t>
              </a:r>
              <a:r>
                <a:rPr lang="en-US" altLang="zh-CN" sz="1600" dirty="0">
                  <a:latin typeface="微软雅黑" panose="020B0503020204020204" pitchFamily="34" charset="-122"/>
                  <a:ea typeface="微软雅黑" panose="020B0503020204020204" pitchFamily="34" charset="-122"/>
                </a:rPr>
                <a:t>5+3=8</a:t>
              </a:r>
              <a:r>
                <a:rPr lang="zh-CN" altLang="en-US" sz="1600" dirty="0">
                  <a:latin typeface="微软雅黑" panose="020B0503020204020204" pitchFamily="34" charset="-122"/>
                  <a:ea typeface="微软雅黑" panose="020B0503020204020204" pitchFamily="34" charset="-122"/>
                </a:rPr>
                <a:t>个；</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所在子网有</a:t>
              </a:r>
              <a:r>
                <a:rPr lang="en-US" altLang="zh-CN" sz="1600" dirty="0">
                  <a:latin typeface="微软雅黑" panose="020B0503020204020204" pitchFamily="34" charset="-122"/>
                  <a:ea typeface="微软雅黑" panose="020B0503020204020204" pitchFamily="34" charset="-122"/>
                </a:rPr>
                <a:t>260</a:t>
              </a:r>
              <a:r>
                <a:rPr lang="zh-CN" altLang="en-US" sz="1600" dirty="0">
                  <a:latin typeface="微软雅黑" panose="020B0503020204020204" pitchFamily="34" charset="-122"/>
                  <a:ea typeface="微软雅黑" panose="020B0503020204020204" pitchFamily="34" charset="-122"/>
                </a:rPr>
                <a:t>台计算机，所需</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地址最少为</a:t>
              </a:r>
              <a:r>
                <a:rPr lang="en-US" altLang="zh-CN" sz="1600" dirty="0">
                  <a:latin typeface="微软雅黑" panose="020B0503020204020204" pitchFamily="34" charset="-122"/>
                  <a:ea typeface="微软雅黑" panose="020B0503020204020204" pitchFamily="34" charset="-122"/>
                </a:rPr>
                <a:t>260+3=263</a:t>
              </a:r>
              <a:r>
                <a:rPr lang="zh-CN" altLang="en-US" sz="1600" dirty="0">
                  <a:latin typeface="微软雅黑" panose="020B0503020204020204" pitchFamily="34" charset="-122"/>
                  <a:ea typeface="微软雅黑" panose="020B0503020204020204" pitchFamily="34" charset="-122"/>
                </a:rPr>
                <a:t>个；</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所在子网有</a:t>
              </a:r>
              <a:r>
                <a:rPr lang="en-US" altLang="zh-CN" sz="1600" dirty="0">
                  <a:latin typeface="微软雅黑" panose="020B0503020204020204" pitchFamily="34" charset="-122"/>
                  <a:ea typeface="微软雅黑" panose="020B0503020204020204" pitchFamily="34" charset="-122"/>
                </a:rPr>
                <a:t>62</a:t>
              </a:r>
              <a:r>
                <a:rPr lang="zh-CN" altLang="en-US" sz="1600" dirty="0">
                  <a:latin typeface="微软雅黑" panose="020B0503020204020204" pitchFamily="34" charset="-122"/>
                  <a:ea typeface="微软雅黑" panose="020B0503020204020204" pitchFamily="34" charset="-122"/>
                </a:rPr>
                <a:t>台计算机，所需</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地址最少为</a:t>
              </a:r>
              <a:r>
                <a:rPr lang="en-US" altLang="zh-CN" sz="1600" dirty="0">
                  <a:latin typeface="微软雅黑" panose="020B0503020204020204" pitchFamily="34" charset="-122"/>
                  <a:ea typeface="微软雅黑" panose="020B0503020204020204" pitchFamily="34" charset="-122"/>
                </a:rPr>
                <a:t>62+3=65</a:t>
              </a:r>
              <a:r>
                <a:rPr lang="zh-CN" altLang="en-US" sz="1600" dirty="0">
                  <a:latin typeface="微软雅黑" panose="020B0503020204020204" pitchFamily="34" charset="-122"/>
                  <a:ea typeface="微软雅黑" panose="020B0503020204020204" pitchFamily="34" charset="-122"/>
                </a:rPr>
                <a:t>个。</a:t>
              </a:r>
            </a:p>
            <a:p>
              <a:pPr indent="486000">
                <a:lnSpc>
                  <a:spcPct val="150000"/>
                </a:lnSpc>
              </a:pPr>
              <a:r>
                <a:rPr lang="en-US" altLang="zh-CN" sz="1600" dirty="0">
                  <a:latin typeface="微软雅黑" panose="020B0503020204020204" pitchFamily="34" charset="-122"/>
                  <a:ea typeface="微软雅黑" panose="020B0503020204020204" pitchFamily="34" charset="-122"/>
                </a:rPr>
                <a:t>2. </a:t>
              </a:r>
              <a:r>
                <a:rPr lang="zh-CN" altLang="en-US" sz="1600" b="1" dirty="0">
                  <a:latin typeface="微软雅黑" panose="020B0503020204020204" pitchFamily="34" charset="-122"/>
                  <a:ea typeface="微软雅黑" panose="020B0503020204020204" pitchFamily="34" charset="-122"/>
                </a:rPr>
                <a:t>计算各子网容纳该子网的主机数量所需要的主机位位数</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所需的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个， </a:t>
              </a:r>
              <a:r>
                <a:rPr lang="en-US" altLang="zh-CN" sz="1600" dirty="0">
                  <a:latin typeface="微软雅黑" panose="020B0503020204020204" pitchFamily="34" charset="-122"/>
                  <a:ea typeface="微软雅黑" panose="020B0503020204020204" pitchFamily="34" charset="-122"/>
                </a:rPr>
                <a:t>23=8 </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N=3</a:t>
              </a:r>
              <a:r>
                <a:rPr lang="zh-CN" altLang="en-US" sz="1600" dirty="0">
                  <a:latin typeface="微软雅黑" panose="020B0503020204020204" pitchFamily="34" charset="-122"/>
                  <a:ea typeface="微软雅黑" panose="020B0503020204020204" pitchFamily="34" charset="-122"/>
                </a:rPr>
                <a:t>，因此</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需要</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位主机位；</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所需的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263</a:t>
              </a:r>
              <a:r>
                <a:rPr lang="zh-CN" altLang="en-US" sz="1600" dirty="0">
                  <a:latin typeface="微软雅黑" panose="020B0503020204020204" pitchFamily="34" charset="-122"/>
                  <a:ea typeface="微软雅黑" panose="020B0503020204020204" pitchFamily="34" charset="-122"/>
                </a:rPr>
                <a:t>个， </a:t>
              </a:r>
              <a:r>
                <a:rPr lang="en-US" altLang="zh-CN" sz="1600" dirty="0">
                  <a:latin typeface="微软雅黑" panose="020B0503020204020204" pitchFamily="34" charset="-122"/>
                  <a:ea typeface="微软雅黑" panose="020B0503020204020204" pitchFamily="34" charset="-122"/>
                </a:rPr>
                <a:t>29≥263</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N=9</a:t>
              </a:r>
              <a:r>
                <a:rPr lang="zh-CN" altLang="en-US" sz="1600" dirty="0">
                  <a:latin typeface="微软雅黑" panose="020B0503020204020204" pitchFamily="34" charset="-122"/>
                  <a:ea typeface="微软雅黑" panose="020B0503020204020204" pitchFamily="34" charset="-122"/>
                </a:rPr>
                <a:t>，因此</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需要</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位主机位</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所需的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65</a:t>
              </a:r>
              <a:r>
                <a:rPr lang="zh-CN" altLang="en-US" sz="1600" dirty="0">
                  <a:latin typeface="微软雅黑" panose="020B0503020204020204" pitchFamily="34" charset="-122"/>
                  <a:ea typeface="微软雅黑" panose="020B0503020204020204" pitchFamily="34" charset="-122"/>
                </a:rPr>
                <a:t>个， </a:t>
              </a:r>
              <a:r>
                <a:rPr lang="en-US" altLang="zh-CN" sz="1600" dirty="0">
                  <a:latin typeface="微软雅黑" panose="020B0503020204020204" pitchFamily="34" charset="-122"/>
                  <a:ea typeface="微软雅黑" panose="020B0503020204020204" pitchFamily="34" charset="-122"/>
                </a:rPr>
                <a:t>27≥65</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N=7</a:t>
              </a:r>
              <a:r>
                <a:rPr lang="zh-CN" altLang="en-US" sz="1600" dirty="0">
                  <a:latin typeface="微软雅黑" panose="020B0503020204020204" pitchFamily="34" charset="-122"/>
                  <a:ea typeface="微软雅黑" panose="020B0503020204020204" pitchFamily="34" charset="-122"/>
                </a:rPr>
                <a:t>，因此</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需要</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位主机位。</a:t>
              </a:r>
            </a:p>
          </p:txBody>
        </p:sp>
      </p:grpSp>
    </p:spTree>
    <p:extLst>
      <p:ext uri="{BB962C8B-B14F-4D97-AF65-F5344CB8AC3E}">
        <p14:creationId xmlns:p14="http://schemas.microsoft.com/office/powerpoint/2010/main" val="4503307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6307949D-9519-43B6-BCA2-6109CA0AA7A1}"/>
              </a:ext>
            </a:extLst>
          </p:cNvPr>
          <p:cNvGrpSpPr/>
          <p:nvPr/>
        </p:nvGrpSpPr>
        <p:grpSpPr>
          <a:xfrm>
            <a:off x="299495" y="951570"/>
            <a:ext cx="8628989" cy="1656184"/>
            <a:chOff x="1176394" y="1847849"/>
            <a:chExt cx="9867900" cy="1754533"/>
          </a:xfrm>
        </p:grpSpPr>
        <p:grpSp>
          <p:nvGrpSpPr>
            <p:cNvPr id="15" name="组合 14">
              <a:extLst>
                <a:ext uri="{FF2B5EF4-FFF2-40B4-BE49-F238E27FC236}">
                  <a16:creationId xmlns:a16="http://schemas.microsoft.com/office/drawing/2014/main" xmlns="" id="{45288A66-7521-475B-95C4-CD72CC1FF54F}"/>
                </a:ext>
              </a:extLst>
            </p:cNvPr>
            <p:cNvGrpSpPr/>
            <p:nvPr/>
          </p:nvGrpSpPr>
          <p:grpSpPr>
            <a:xfrm>
              <a:off x="1176394" y="1847849"/>
              <a:ext cx="9867900" cy="1754533"/>
              <a:chOff x="1176394" y="1847849"/>
              <a:chExt cx="9867900" cy="1754533"/>
            </a:xfrm>
          </p:grpSpPr>
          <p:sp>
            <p:nvSpPr>
              <p:cNvPr id="17" name="矩形: 圆角 23">
                <a:extLst>
                  <a:ext uri="{FF2B5EF4-FFF2-40B4-BE49-F238E27FC236}">
                    <a16:creationId xmlns:a16="http://schemas.microsoft.com/office/drawing/2014/main" xmlns="" id="{B07DDB2F-5412-4359-9150-FAADF199DBFA}"/>
                  </a:ext>
                </a:extLst>
              </p:cNvPr>
              <p:cNvSpPr/>
              <p:nvPr/>
            </p:nvSpPr>
            <p:spPr>
              <a:xfrm>
                <a:off x="1176394" y="1847849"/>
                <a:ext cx="9867900" cy="170155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8" name="矩形: 圆角 24">
                <a:extLst>
                  <a:ext uri="{FF2B5EF4-FFF2-40B4-BE49-F238E27FC236}">
                    <a16:creationId xmlns:a16="http://schemas.microsoft.com/office/drawing/2014/main" xmlns="" id="{BFB4DD8F-D43E-47D9-91E5-9F3580CA3C81}"/>
                  </a:ext>
                </a:extLst>
              </p:cNvPr>
              <p:cNvSpPr/>
              <p:nvPr/>
            </p:nvSpPr>
            <p:spPr>
              <a:xfrm>
                <a:off x="9342040" y="3496415"/>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6" name="文本框 15">
              <a:extLst>
                <a:ext uri="{FF2B5EF4-FFF2-40B4-BE49-F238E27FC236}">
                  <a16:creationId xmlns:a16="http://schemas.microsoft.com/office/drawing/2014/main" xmlns="" id="{A82A98D5-6737-4D70-BB1E-AFFA1949757B}"/>
                </a:ext>
              </a:extLst>
            </p:cNvPr>
            <p:cNvSpPr txBox="1"/>
            <p:nvPr/>
          </p:nvSpPr>
          <p:spPr>
            <a:xfrm>
              <a:off x="1408924" y="1938031"/>
              <a:ext cx="9402839" cy="1662871"/>
            </a:xfrm>
            <a:prstGeom prst="rect">
              <a:avLst/>
            </a:prstGeom>
            <a:noFill/>
          </p:spPr>
          <p:txBody>
            <a:bodyPr wrap="square" rtlCol="0">
              <a:spAutoFit/>
            </a:bodyPr>
            <a:lstStyle/>
            <a:p>
              <a:pPr indent="486000">
                <a:lnSpc>
                  <a:spcPct val="150000"/>
                </a:lnSpc>
              </a:pPr>
              <a:r>
                <a:rPr lang="en-US" altLang="zh-CN" sz="1600" dirty="0">
                  <a:latin typeface="微软雅黑" panose="020B0503020204020204" pitchFamily="34" charset="-122"/>
                  <a:ea typeface="微软雅黑" panose="020B0503020204020204" pitchFamily="34" charset="-122"/>
                </a:rPr>
                <a:t>3.</a:t>
              </a:r>
              <a:r>
                <a:rPr lang="zh-CN" altLang="en-US" sz="1600" b="1" dirty="0">
                  <a:latin typeface="微软雅黑" panose="020B0503020204020204" pitchFamily="34" charset="-122"/>
                  <a:ea typeface="微软雅黑" panose="020B0503020204020204" pitchFamily="34" charset="-122"/>
                </a:rPr>
                <a:t>按照主机数先多后少的原则计算各</a:t>
              </a:r>
              <a:r>
                <a:rPr lang="en-US" altLang="zh-CN" sz="1600" b="1" dirty="0">
                  <a:latin typeface="微软雅黑" panose="020B0503020204020204" pitchFamily="34" charset="-122"/>
                  <a:ea typeface="微软雅黑" panose="020B0503020204020204" pitchFamily="34" charset="-122"/>
                </a:rPr>
                <a:t>VLAN</a:t>
              </a:r>
              <a:r>
                <a:rPr lang="zh-CN" altLang="en-US" sz="1600" b="1" dirty="0">
                  <a:latin typeface="微软雅黑" panose="020B0503020204020204" pitchFamily="34" charset="-122"/>
                  <a:ea typeface="微软雅黑" panose="020B0503020204020204" pitchFamily="34" charset="-122"/>
                </a:rPr>
                <a:t>的网络地址和子网掩码</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）计算</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的子网掩码</a:t>
              </a:r>
            </a:p>
            <a:p>
              <a:pPr indent="486000">
                <a:lnSpc>
                  <a:spcPct val="150000"/>
                </a:lnSpc>
              </a:pPr>
              <a:r>
                <a:rPr lang="zh-CN" altLang="en-US" sz="1600" dirty="0">
                  <a:latin typeface="微软雅黑" panose="020B0503020204020204" pitchFamily="34" charset="-122"/>
                  <a:ea typeface="微软雅黑" panose="020B0503020204020204" pitchFamily="34" charset="-122"/>
                </a:rPr>
                <a:t>由</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的主机地址位数为</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位，得到</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的子网掩码为</a:t>
              </a:r>
              <a:r>
                <a:rPr lang="en-US" altLang="zh-CN" sz="1600" dirty="0">
                  <a:latin typeface="微软雅黑" panose="020B0503020204020204" pitchFamily="34" charset="-122"/>
                  <a:ea typeface="微软雅黑" panose="020B0503020204020204" pitchFamily="34" charset="-122"/>
                </a:rPr>
                <a:t>255.255.254.0</a:t>
              </a:r>
              <a:r>
                <a:rPr lang="zh-CN" altLang="en-US" sz="1600" dirty="0">
                  <a:latin typeface="微软雅黑" panose="020B0503020204020204" pitchFamily="34" charset="-122"/>
                  <a:ea typeface="微软雅黑" panose="020B0503020204020204" pitchFamily="34" charset="-122"/>
                </a:rPr>
                <a:t>，方法如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p>
          </p:txBody>
        </p:sp>
      </p:grpSp>
      <p:pic>
        <p:nvPicPr>
          <p:cNvPr id="19" name="图片 18"/>
          <p:cNvPicPr/>
          <p:nvPr/>
        </p:nvPicPr>
        <p:blipFill>
          <a:blip r:embed="rId2"/>
          <a:stretch>
            <a:fillRect/>
          </a:stretch>
        </p:blipFill>
        <p:spPr>
          <a:xfrm>
            <a:off x="1349644" y="2642868"/>
            <a:ext cx="6444716" cy="1277114"/>
          </a:xfrm>
          <a:prstGeom prst="rect">
            <a:avLst/>
          </a:prstGeom>
          <a:ln>
            <a:noFill/>
          </a:ln>
        </p:spPr>
      </p:pic>
      <p:sp>
        <p:nvSpPr>
          <p:cNvPr id="2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83097" y="4023750"/>
            <a:ext cx="206178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VLAN 20</a:t>
            </a:r>
            <a:r>
              <a:rPr lang="zh-CN" altLang="en-US" sz="1200" dirty="0">
                <a:latin typeface="微软雅黑" panose="020B0503020204020204" pitchFamily="34" charset="-122"/>
                <a:ea typeface="微软雅黑" panose="020B0503020204020204" pitchFamily="34" charset="-122"/>
              </a:rPr>
              <a:t>子网掩码计算方法</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07189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6307949D-9519-43B6-BCA2-6109CA0AA7A1}"/>
              </a:ext>
            </a:extLst>
          </p:cNvPr>
          <p:cNvGrpSpPr/>
          <p:nvPr/>
        </p:nvGrpSpPr>
        <p:grpSpPr>
          <a:xfrm>
            <a:off x="257507" y="682517"/>
            <a:ext cx="8628989" cy="1656184"/>
            <a:chOff x="1176394" y="1847849"/>
            <a:chExt cx="9867900" cy="1754533"/>
          </a:xfrm>
        </p:grpSpPr>
        <p:grpSp>
          <p:nvGrpSpPr>
            <p:cNvPr id="15" name="组合 14">
              <a:extLst>
                <a:ext uri="{FF2B5EF4-FFF2-40B4-BE49-F238E27FC236}">
                  <a16:creationId xmlns:a16="http://schemas.microsoft.com/office/drawing/2014/main" xmlns="" id="{45288A66-7521-475B-95C4-CD72CC1FF54F}"/>
                </a:ext>
              </a:extLst>
            </p:cNvPr>
            <p:cNvGrpSpPr/>
            <p:nvPr/>
          </p:nvGrpSpPr>
          <p:grpSpPr>
            <a:xfrm>
              <a:off x="1176394" y="1847849"/>
              <a:ext cx="9867900" cy="1754533"/>
              <a:chOff x="1176394" y="1847849"/>
              <a:chExt cx="9867900" cy="1754533"/>
            </a:xfrm>
          </p:grpSpPr>
          <p:sp>
            <p:nvSpPr>
              <p:cNvPr id="17" name="矩形: 圆角 23">
                <a:extLst>
                  <a:ext uri="{FF2B5EF4-FFF2-40B4-BE49-F238E27FC236}">
                    <a16:creationId xmlns:a16="http://schemas.microsoft.com/office/drawing/2014/main" xmlns="" id="{B07DDB2F-5412-4359-9150-FAADF199DBFA}"/>
                  </a:ext>
                </a:extLst>
              </p:cNvPr>
              <p:cNvSpPr/>
              <p:nvPr/>
            </p:nvSpPr>
            <p:spPr>
              <a:xfrm>
                <a:off x="1176394" y="1847849"/>
                <a:ext cx="9867900" cy="170155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8" name="矩形: 圆角 24">
                <a:extLst>
                  <a:ext uri="{FF2B5EF4-FFF2-40B4-BE49-F238E27FC236}">
                    <a16:creationId xmlns:a16="http://schemas.microsoft.com/office/drawing/2014/main" xmlns="" id="{BFB4DD8F-D43E-47D9-91E5-9F3580CA3C81}"/>
                  </a:ext>
                </a:extLst>
              </p:cNvPr>
              <p:cNvSpPr/>
              <p:nvPr/>
            </p:nvSpPr>
            <p:spPr>
              <a:xfrm>
                <a:off x="9342040" y="3496415"/>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6" name="文本框 15">
              <a:extLst>
                <a:ext uri="{FF2B5EF4-FFF2-40B4-BE49-F238E27FC236}">
                  <a16:creationId xmlns:a16="http://schemas.microsoft.com/office/drawing/2014/main" xmlns="" id="{A82A98D5-6737-4D70-BB1E-AFFA1949757B}"/>
                </a:ext>
              </a:extLst>
            </p:cNvPr>
            <p:cNvSpPr txBox="1"/>
            <p:nvPr/>
          </p:nvSpPr>
          <p:spPr>
            <a:xfrm>
              <a:off x="1408924" y="1858346"/>
              <a:ext cx="9402839" cy="1662871"/>
            </a:xfrm>
            <a:prstGeom prst="rect">
              <a:avLst/>
            </a:prstGeom>
            <a:noFill/>
          </p:spPr>
          <p:txBody>
            <a:bodyPr wrap="square" rtlCol="0">
              <a:spAutoFit/>
            </a:bodyPr>
            <a:lstStyle/>
            <a:p>
              <a:pPr indent="486000">
                <a:lnSpc>
                  <a:spcPct val="150000"/>
                </a:lnSpc>
              </a:pPr>
              <a:r>
                <a:rPr lang="en-US" altLang="zh-CN" sz="1600" dirty="0">
                  <a:latin typeface="微软雅黑" panose="020B0503020204020204" pitchFamily="34" charset="-122"/>
                  <a:ea typeface="微软雅黑" panose="020B0503020204020204" pitchFamily="34" charset="-122"/>
                </a:rPr>
                <a:t>3.</a:t>
              </a:r>
              <a:r>
                <a:rPr lang="zh-CN" altLang="en-US" sz="1600" b="1" dirty="0">
                  <a:latin typeface="微软雅黑" panose="020B0503020204020204" pitchFamily="34" charset="-122"/>
                  <a:ea typeface="微软雅黑" panose="020B0503020204020204" pitchFamily="34" charset="-122"/>
                </a:rPr>
                <a:t>按照主机数先多后少的原则计算各</a:t>
              </a:r>
              <a:r>
                <a:rPr lang="en-US" altLang="zh-CN" sz="1600" b="1" dirty="0">
                  <a:latin typeface="微软雅黑" panose="020B0503020204020204" pitchFamily="34" charset="-122"/>
                  <a:ea typeface="微软雅黑" panose="020B0503020204020204" pitchFamily="34" charset="-122"/>
                </a:rPr>
                <a:t>VLAN</a:t>
              </a:r>
              <a:r>
                <a:rPr lang="zh-CN" altLang="en-US" sz="1600" b="1" dirty="0">
                  <a:latin typeface="微软雅黑" panose="020B0503020204020204" pitchFamily="34" charset="-122"/>
                  <a:ea typeface="微软雅黑" panose="020B0503020204020204" pitchFamily="34" charset="-122"/>
                </a:rPr>
                <a:t>的网络地址和子网掩码</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）计算</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的网络地址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将</a:t>
              </a:r>
              <a:r>
                <a:rPr lang="en-US" altLang="zh-CN" sz="1600" dirty="0">
                  <a:latin typeface="微软雅黑" panose="020B0503020204020204" pitchFamily="34" charset="-122"/>
                  <a:ea typeface="微软雅黑" panose="020B0503020204020204" pitchFamily="34" charset="-122"/>
                </a:rPr>
                <a:t>172.16.0.0/16</a:t>
              </a:r>
              <a:r>
                <a:rPr lang="zh-CN" altLang="en-US" sz="1600" dirty="0">
                  <a:latin typeface="微软雅黑" panose="020B0503020204020204" pitchFamily="34" charset="-122"/>
                  <a:ea typeface="微软雅黑" panose="020B0503020204020204" pitchFamily="34" charset="-122"/>
                </a:rPr>
                <a:t>作为待划分网络，结合步骤（</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）得到的子网掩码，另子网位从</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开始，计算出</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的网络地址为</a:t>
              </a:r>
              <a:r>
                <a:rPr lang="en-US" altLang="zh-CN" sz="1600" dirty="0">
                  <a:latin typeface="微软雅黑" panose="020B0503020204020204" pitchFamily="34" charset="-122"/>
                  <a:ea typeface="微软雅黑" panose="020B0503020204020204" pitchFamily="34" charset="-122"/>
                </a:rPr>
                <a:t>172.16.2.0</a:t>
              </a:r>
              <a:r>
                <a:rPr lang="zh-CN" altLang="en-US" sz="1600" dirty="0">
                  <a:latin typeface="微软雅黑" panose="020B0503020204020204" pitchFamily="34" charset="-122"/>
                  <a:ea typeface="微软雅黑" panose="020B0503020204020204" pitchFamily="34" charset="-122"/>
                </a:rPr>
                <a:t>，过程如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p>
          </p:txBody>
        </p:sp>
      </p:grpSp>
      <p:sp>
        <p:nvSpPr>
          <p:cNvPr id="2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06153" y="4023750"/>
            <a:ext cx="221567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VLAN 20</a:t>
            </a:r>
            <a:r>
              <a:rPr lang="zh-CN" altLang="en-US" sz="1200" dirty="0">
                <a:latin typeface="微软雅黑" panose="020B0503020204020204" pitchFamily="34" charset="-122"/>
                <a:ea typeface="微软雅黑" panose="020B0503020204020204" pitchFamily="34" charset="-122"/>
              </a:rPr>
              <a:t>的网络地址计算过程</a:t>
            </a:r>
            <a:endParaRPr lang="zh-CN" altLang="en-US" sz="2800" dirty="0">
              <a:latin typeface="微软雅黑" panose="020B0503020204020204" pitchFamily="34" charset="-122"/>
              <a:ea typeface="微软雅黑" panose="020B0503020204020204" pitchFamily="34" charset="-122"/>
            </a:endParaRPr>
          </a:p>
        </p:txBody>
      </p:sp>
      <p:pic>
        <p:nvPicPr>
          <p:cNvPr id="12" name="图片 11"/>
          <p:cNvPicPr/>
          <p:nvPr/>
        </p:nvPicPr>
        <p:blipFill>
          <a:blip r:embed="rId2"/>
          <a:stretch>
            <a:fillRect/>
          </a:stretch>
        </p:blipFill>
        <p:spPr>
          <a:xfrm>
            <a:off x="2789972" y="2365034"/>
            <a:ext cx="3564058" cy="1633710"/>
          </a:xfrm>
          <a:prstGeom prst="rect">
            <a:avLst/>
          </a:prstGeom>
          <a:ln>
            <a:noFill/>
          </a:ln>
        </p:spPr>
      </p:pic>
    </p:spTree>
    <p:extLst>
      <p:ext uri="{BB962C8B-B14F-4D97-AF65-F5344CB8AC3E}">
        <p14:creationId xmlns:p14="http://schemas.microsoft.com/office/powerpoint/2010/main" val="9972984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6307949D-9519-43B6-BCA2-6109CA0AA7A1}"/>
              </a:ext>
            </a:extLst>
          </p:cNvPr>
          <p:cNvGrpSpPr/>
          <p:nvPr/>
        </p:nvGrpSpPr>
        <p:grpSpPr>
          <a:xfrm>
            <a:off x="323529" y="731400"/>
            <a:ext cx="8496944" cy="1826716"/>
            <a:chOff x="1121531" y="1847849"/>
            <a:chExt cx="9922763" cy="2697541"/>
          </a:xfrm>
        </p:grpSpPr>
        <p:grpSp>
          <p:nvGrpSpPr>
            <p:cNvPr id="15" name="组合 14">
              <a:extLst>
                <a:ext uri="{FF2B5EF4-FFF2-40B4-BE49-F238E27FC236}">
                  <a16:creationId xmlns:a16="http://schemas.microsoft.com/office/drawing/2014/main" xmlns="" id="{45288A66-7521-475B-95C4-CD72CC1FF54F}"/>
                </a:ext>
              </a:extLst>
            </p:cNvPr>
            <p:cNvGrpSpPr/>
            <p:nvPr/>
          </p:nvGrpSpPr>
          <p:grpSpPr>
            <a:xfrm>
              <a:off x="1176394" y="1847849"/>
              <a:ext cx="9867900" cy="2286027"/>
              <a:chOff x="1176394" y="1847849"/>
              <a:chExt cx="9867900" cy="2286027"/>
            </a:xfrm>
          </p:grpSpPr>
          <p:sp>
            <p:nvSpPr>
              <p:cNvPr id="17" name="矩形: 圆角 23">
                <a:extLst>
                  <a:ext uri="{FF2B5EF4-FFF2-40B4-BE49-F238E27FC236}">
                    <a16:creationId xmlns:a16="http://schemas.microsoft.com/office/drawing/2014/main" xmlns="" id="{B07DDB2F-5412-4359-9150-FAADF199DBFA}"/>
                  </a:ext>
                </a:extLst>
              </p:cNvPr>
              <p:cNvSpPr/>
              <p:nvPr/>
            </p:nvSpPr>
            <p:spPr>
              <a:xfrm>
                <a:off x="1176394" y="1847849"/>
                <a:ext cx="9867900" cy="218005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8" name="矩形: 圆角 24">
                <a:extLst>
                  <a:ext uri="{FF2B5EF4-FFF2-40B4-BE49-F238E27FC236}">
                    <a16:creationId xmlns:a16="http://schemas.microsoft.com/office/drawing/2014/main" xmlns="" id="{BFB4DD8F-D43E-47D9-91E5-9F3580CA3C81}"/>
                  </a:ext>
                </a:extLst>
              </p:cNvPr>
              <p:cNvSpPr/>
              <p:nvPr/>
            </p:nvSpPr>
            <p:spPr>
              <a:xfrm>
                <a:off x="9192676" y="4027908"/>
                <a:ext cx="1702254" cy="105968"/>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6" name="文本框 15">
              <a:extLst>
                <a:ext uri="{FF2B5EF4-FFF2-40B4-BE49-F238E27FC236}">
                  <a16:creationId xmlns:a16="http://schemas.microsoft.com/office/drawing/2014/main" xmlns="" id="{A82A98D5-6737-4D70-BB1E-AFFA1949757B}"/>
                </a:ext>
              </a:extLst>
            </p:cNvPr>
            <p:cNvSpPr txBox="1"/>
            <p:nvPr/>
          </p:nvSpPr>
          <p:spPr>
            <a:xfrm>
              <a:off x="1121531" y="1863848"/>
              <a:ext cx="9773399" cy="2681542"/>
            </a:xfrm>
            <a:prstGeom prst="rect">
              <a:avLst/>
            </a:prstGeom>
            <a:noFill/>
          </p:spPr>
          <p:txBody>
            <a:bodyPr wrap="square" rtlCol="0">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zh-CN" sz="1600" dirty="0">
                  <a:latin typeface="微软雅黑" panose="020B0503020204020204" pitchFamily="34" charset="-122"/>
                  <a:ea typeface="微软雅黑" panose="020B0503020204020204" pitchFamily="34" charset="-122"/>
                </a:rPr>
                <a:t>）由步骤（</a:t>
              </a:r>
              <a:r>
                <a:rPr lang="en-US" altLang="zh-CN" sz="1600" dirty="0">
                  <a:latin typeface="微软雅黑" panose="020B0503020204020204" pitchFamily="34" charset="-122"/>
                  <a:ea typeface="微软雅黑" panose="020B0503020204020204" pitchFamily="34" charset="-122"/>
                </a:rPr>
                <a:t>1</a:t>
              </a:r>
              <a:r>
                <a:rPr lang="zh-CN" altLang="zh-CN" sz="1600" dirty="0">
                  <a:latin typeface="微软雅黑" panose="020B0503020204020204" pitchFamily="34" charset="-122"/>
                  <a:ea typeface="微软雅黑" panose="020B0503020204020204" pitchFamily="34" charset="-122"/>
                </a:rPr>
                <a:t>）和步骤（</a:t>
              </a:r>
              <a:r>
                <a:rPr lang="en-US" altLang="zh-CN" sz="1600" dirty="0">
                  <a:latin typeface="微软雅黑" panose="020B0503020204020204" pitchFamily="34" charset="-122"/>
                  <a:ea typeface="微软雅黑" panose="020B0503020204020204" pitchFamily="34" charset="-122"/>
                </a:rPr>
                <a:t>2</a:t>
              </a:r>
              <a:r>
                <a:rPr lang="zh-CN" altLang="zh-CN" sz="1600" dirty="0">
                  <a:latin typeface="微软雅黑" panose="020B0503020204020204" pitchFamily="34" charset="-122"/>
                  <a:ea typeface="微软雅黑" panose="020B0503020204020204" pitchFamily="34" charset="-122"/>
                </a:rPr>
                <a:t>）得到</a:t>
              </a:r>
              <a:r>
                <a:rPr lang="en-US" altLang="zh-CN" sz="1600" dirty="0">
                  <a:latin typeface="微软雅黑" panose="020B0503020204020204" pitchFamily="34" charset="-122"/>
                  <a:ea typeface="微软雅黑" panose="020B0503020204020204" pitchFamily="34" charset="-122"/>
                </a:rPr>
                <a:t>VLAN 20</a:t>
              </a:r>
              <a:r>
                <a:rPr lang="zh-CN" altLang="zh-CN" sz="1600" dirty="0">
                  <a:latin typeface="微软雅黑" panose="020B0503020204020204" pitchFamily="34" charset="-122"/>
                  <a:ea typeface="微软雅黑" panose="020B0503020204020204" pitchFamily="34" charset="-122"/>
                </a:rPr>
                <a:t>的地址规划如</a:t>
              </a:r>
              <a:r>
                <a:rPr lang="zh-CN" altLang="zh-CN" sz="1600" dirty="0" smtClean="0">
                  <a:latin typeface="微软雅黑" panose="020B0503020204020204" pitchFamily="34" charset="-122"/>
                  <a:ea typeface="微软雅黑" panose="020B0503020204020204" pitchFamily="34" charset="-122"/>
                </a:rPr>
                <a:t>表所</a:t>
              </a:r>
              <a:r>
                <a:rPr lang="zh-CN" altLang="zh-CN" sz="1600" dirty="0">
                  <a:latin typeface="微软雅黑" panose="020B0503020204020204" pitchFamily="34" charset="-122"/>
                  <a:ea typeface="微软雅黑" panose="020B0503020204020204" pitchFamily="34" charset="-122"/>
                </a:rPr>
                <a:t>示</a:t>
              </a:r>
              <a:r>
                <a:rPr lang="zh-CN" altLang="zh-CN"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）计算</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的子网掩码</a:t>
              </a:r>
            </a:p>
            <a:p>
              <a:pPr>
                <a:lnSpc>
                  <a:spcPct val="150000"/>
                </a:lnSpc>
              </a:pPr>
              <a:r>
                <a:rPr lang="zh-CN" altLang="en-US" sz="1600" dirty="0">
                  <a:latin typeface="微软雅黑" panose="020B0503020204020204" pitchFamily="34" charset="-122"/>
                  <a:ea typeface="微软雅黑" panose="020B0503020204020204" pitchFamily="34" charset="-122"/>
                </a:rPr>
                <a:t>由</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的主机地址位数为</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位，得到</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的子网掩码为</a:t>
              </a:r>
              <a:r>
                <a:rPr lang="en-US" altLang="zh-CN" sz="1600" dirty="0">
                  <a:latin typeface="微软雅黑" panose="020B0503020204020204" pitchFamily="34" charset="-122"/>
                  <a:ea typeface="微软雅黑" panose="020B0503020204020204" pitchFamily="34" charset="-122"/>
                </a:rPr>
                <a:t>255.255.255.128</a:t>
              </a:r>
              <a:r>
                <a:rPr lang="zh-CN" altLang="en-US" sz="1600" dirty="0">
                  <a:latin typeface="微软雅黑" panose="020B0503020204020204" pitchFamily="34" charset="-122"/>
                  <a:ea typeface="微软雅黑" panose="020B0503020204020204" pitchFamily="34" charset="-122"/>
                </a:rPr>
                <a:t>，方法如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p>
            <a:p>
              <a:endParaRPr lang="zh-CN" altLang="zh-CN" sz="1600" dirty="0"/>
            </a:p>
          </p:txBody>
        </p:sp>
      </p:grpSp>
      <p:pic>
        <p:nvPicPr>
          <p:cNvPr id="9" name="图片 8"/>
          <p:cNvPicPr>
            <a:picLocks noChangeAspect="1"/>
          </p:cNvPicPr>
          <p:nvPr/>
        </p:nvPicPr>
        <p:blipFill>
          <a:blip r:embed="rId2"/>
          <a:stretch>
            <a:fillRect/>
          </a:stretch>
        </p:blipFill>
        <p:spPr>
          <a:xfrm>
            <a:off x="1366260" y="2391478"/>
            <a:ext cx="5924550" cy="647700"/>
          </a:xfrm>
          <a:prstGeom prst="rect">
            <a:avLst/>
          </a:prstGeom>
        </p:spPr>
      </p:pic>
      <p:pic>
        <p:nvPicPr>
          <p:cNvPr id="19" name="图片 18"/>
          <p:cNvPicPr/>
          <p:nvPr/>
        </p:nvPicPr>
        <p:blipFill>
          <a:blip r:embed="rId3"/>
          <a:stretch>
            <a:fillRect/>
          </a:stretch>
        </p:blipFill>
        <p:spPr>
          <a:xfrm>
            <a:off x="2006277" y="3121021"/>
            <a:ext cx="4644516" cy="915317"/>
          </a:xfrm>
          <a:prstGeom prst="rect">
            <a:avLst/>
          </a:prstGeom>
          <a:ln>
            <a:noFill/>
          </a:ln>
        </p:spPr>
      </p:pic>
      <p:sp>
        <p:nvSpPr>
          <p:cNvPr id="2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41110" y="4064649"/>
            <a:ext cx="206178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VLAN 30</a:t>
            </a:r>
            <a:r>
              <a:rPr lang="zh-CN" altLang="en-US" sz="1200" dirty="0">
                <a:latin typeface="微软雅黑" panose="020B0503020204020204" pitchFamily="34" charset="-122"/>
                <a:ea typeface="微软雅黑" panose="020B0503020204020204" pitchFamily="34" charset="-122"/>
              </a:rPr>
              <a:t>子网掩码计算方法</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26558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629834" y="1635647"/>
            <a:ext cx="7687458"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5.1 </a:t>
            </a:r>
            <a:r>
              <a:rPr lang="zh-CN" altLang="en-US" sz="3200" b="1" dirty="0" smtClean="0">
                <a:solidFill>
                  <a:schemeClr val="accent1"/>
                </a:solidFill>
                <a:ea typeface="微软雅黑" panose="020B0503020204020204" pitchFamily="34" charset="-122"/>
              </a:rPr>
              <a:t>使用</a:t>
            </a:r>
            <a:r>
              <a:rPr lang="zh-CN" altLang="en-US" sz="3200" b="1" dirty="0">
                <a:solidFill>
                  <a:schemeClr val="accent1"/>
                </a:solidFill>
                <a:ea typeface="微软雅黑" panose="020B0503020204020204" pitchFamily="34" charset="-122"/>
              </a:rPr>
              <a:t>逻辑地址（</a:t>
            </a:r>
            <a:r>
              <a:rPr lang="en-US" altLang="zh-CN" sz="3200" b="1" dirty="0">
                <a:solidFill>
                  <a:schemeClr val="accent1"/>
                </a:solidFill>
                <a:ea typeface="微软雅黑" panose="020B0503020204020204" pitchFamily="34" charset="-122"/>
              </a:rPr>
              <a:t>IP</a:t>
            </a:r>
            <a:r>
              <a:rPr lang="zh-CN" altLang="en-US" sz="3200" b="1" dirty="0">
                <a:solidFill>
                  <a:schemeClr val="accent1"/>
                </a:solidFill>
                <a:ea typeface="微软雅黑" panose="020B0503020204020204" pitchFamily="34" charset="-122"/>
              </a:rPr>
              <a:t>地址）划分网络</a:t>
            </a:r>
          </a:p>
        </p:txBody>
      </p:sp>
    </p:spTree>
    <p:extLst>
      <p:ext uri="{BB962C8B-B14F-4D97-AF65-F5344CB8AC3E}">
        <p14:creationId xmlns:p14="http://schemas.microsoft.com/office/powerpoint/2010/main" val="2037617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6307949D-9519-43B6-BCA2-6109CA0AA7A1}"/>
              </a:ext>
            </a:extLst>
          </p:cNvPr>
          <p:cNvGrpSpPr/>
          <p:nvPr/>
        </p:nvGrpSpPr>
        <p:grpSpPr>
          <a:xfrm>
            <a:off x="323529" y="731400"/>
            <a:ext cx="8496944" cy="1826716"/>
            <a:chOff x="1121531" y="1847849"/>
            <a:chExt cx="9922763" cy="2697541"/>
          </a:xfrm>
        </p:grpSpPr>
        <p:grpSp>
          <p:nvGrpSpPr>
            <p:cNvPr id="15" name="组合 14">
              <a:extLst>
                <a:ext uri="{FF2B5EF4-FFF2-40B4-BE49-F238E27FC236}">
                  <a16:creationId xmlns:a16="http://schemas.microsoft.com/office/drawing/2014/main" xmlns="" id="{45288A66-7521-475B-95C4-CD72CC1FF54F}"/>
                </a:ext>
              </a:extLst>
            </p:cNvPr>
            <p:cNvGrpSpPr/>
            <p:nvPr/>
          </p:nvGrpSpPr>
          <p:grpSpPr>
            <a:xfrm>
              <a:off x="1176394" y="1847849"/>
              <a:ext cx="9867900" cy="2286027"/>
              <a:chOff x="1176394" y="1847849"/>
              <a:chExt cx="9867900" cy="2286027"/>
            </a:xfrm>
          </p:grpSpPr>
          <p:sp>
            <p:nvSpPr>
              <p:cNvPr id="17" name="矩形: 圆角 23">
                <a:extLst>
                  <a:ext uri="{FF2B5EF4-FFF2-40B4-BE49-F238E27FC236}">
                    <a16:creationId xmlns:a16="http://schemas.microsoft.com/office/drawing/2014/main" xmlns="" id="{B07DDB2F-5412-4359-9150-FAADF199DBFA}"/>
                  </a:ext>
                </a:extLst>
              </p:cNvPr>
              <p:cNvSpPr/>
              <p:nvPr/>
            </p:nvSpPr>
            <p:spPr>
              <a:xfrm>
                <a:off x="1176394" y="1847849"/>
                <a:ext cx="9867900" cy="218005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8" name="矩形: 圆角 24">
                <a:extLst>
                  <a:ext uri="{FF2B5EF4-FFF2-40B4-BE49-F238E27FC236}">
                    <a16:creationId xmlns:a16="http://schemas.microsoft.com/office/drawing/2014/main" xmlns="" id="{BFB4DD8F-D43E-47D9-91E5-9F3580CA3C81}"/>
                  </a:ext>
                </a:extLst>
              </p:cNvPr>
              <p:cNvSpPr/>
              <p:nvPr/>
            </p:nvSpPr>
            <p:spPr>
              <a:xfrm>
                <a:off x="9192676" y="4027908"/>
                <a:ext cx="1702254" cy="105968"/>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6" name="文本框 15">
              <a:extLst>
                <a:ext uri="{FF2B5EF4-FFF2-40B4-BE49-F238E27FC236}">
                  <a16:creationId xmlns:a16="http://schemas.microsoft.com/office/drawing/2014/main" xmlns="" id="{A82A98D5-6737-4D70-BB1E-AFFA1949757B}"/>
                </a:ext>
              </a:extLst>
            </p:cNvPr>
            <p:cNvSpPr txBox="1"/>
            <p:nvPr/>
          </p:nvSpPr>
          <p:spPr>
            <a:xfrm>
              <a:off x="1121531" y="1863848"/>
              <a:ext cx="9773399" cy="2681542"/>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）计算</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的网络地址</a:t>
              </a:r>
            </a:p>
            <a:p>
              <a:pPr>
                <a:lnSpc>
                  <a:spcPct val="150000"/>
                </a:lnSpc>
              </a:pPr>
              <a:r>
                <a:rPr lang="zh-CN" altLang="en-US" sz="1600" dirty="0">
                  <a:latin typeface="微软雅黑" panose="020B0503020204020204" pitchFamily="34" charset="-122"/>
                  <a:ea typeface="微软雅黑" panose="020B0503020204020204" pitchFamily="34" charset="-122"/>
                </a:rPr>
                <a:t>将</a:t>
              </a:r>
              <a:r>
                <a:rPr lang="en-US" altLang="zh-CN" sz="1600" dirty="0">
                  <a:latin typeface="微软雅黑" panose="020B0503020204020204" pitchFamily="34" charset="-122"/>
                  <a:ea typeface="微软雅黑" panose="020B0503020204020204" pitchFamily="34" charset="-122"/>
                </a:rPr>
                <a:t>VLAN 20</a:t>
              </a:r>
              <a:r>
                <a:rPr lang="zh-CN" altLang="en-US" sz="1600" dirty="0">
                  <a:latin typeface="微软雅黑" panose="020B0503020204020204" pitchFamily="34" charset="-122"/>
                  <a:ea typeface="微软雅黑" panose="020B0503020204020204" pitchFamily="34" charset="-122"/>
                </a:rPr>
                <a:t>的子网位</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，得到</a:t>
              </a:r>
              <a:r>
                <a:rPr lang="en-US" altLang="zh-CN" sz="1600" dirty="0">
                  <a:latin typeface="微软雅黑" panose="020B0503020204020204" pitchFamily="34" charset="-122"/>
                  <a:ea typeface="微软雅黑" panose="020B0503020204020204" pitchFamily="34" charset="-122"/>
                </a:rPr>
                <a:t>172.16.4.0/23</a:t>
              </a:r>
              <a:r>
                <a:rPr lang="zh-CN" altLang="en-US" sz="1600" dirty="0">
                  <a:latin typeface="微软雅黑" panose="020B0503020204020204" pitchFamily="34" charset="-122"/>
                  <a:ea typeface="微软雅黑" panose="020B0503020204020204" pitchFamily="34" charset="-122"/>
                </a:rPr>
                <a:t>，将其作为</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的待划分网络，结合步骤（</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）得到的子网掩码，另</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的子网位从</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开始，计算出</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的网络地址为</a:t>
              </a:r>
              <a:r>
                <a:rPr lang="en-US" altLang="zh-CN" sz="1600" dirty="0">
                  <a:latin typeface="微软雅黑" panose="020B0503020204020204" pitchFamily="34" charset="-122"/>
                  <a:ea typeface="微软雅黑" panose="020B0503020204020204" pitchFamily="34" charset="-122"/>
                </a:rPr>
                <a:t>172.16.4.128</a:t>
              </a:r>
              <a:r>
                <a:rPr lang="zh-CN" altLang="en-US" sz="1600" dirty="0">
                  <a:latin typeface="微软雅黑" panose="020B0503020204020204" pitchFamily="34" charset="-122"/>
                  <a:ea typeface="微软雅黑" panose="020B0503020204020204" pitchFamily="34" charset="-122"/>
                </a:rPr>
                <a:t>，过程如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p>
            <a:p>
              <a:endParaRPr lang="zh-CN" altLang="zh-CN" sz="1600" dirty="0"/>
            </a:p>
          </p:txBody>
        </p:sp>
      </p:grpSp>
      <p:sp>
        <p:nvSpPr>
          <p:cNvPr id="2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441724" y="4064649"/>
            <a:ext cx="22605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VLAN 30</a:t>
            </a:r>
            <a:r>
              <a:rPr lang="zh-CN" altLang="en-US" sz="1200" dirty="0">
                <a:latin typeface="微软雅黑" panose="020B0503020204020204" pitchFamily="34" charset="-122"/>
                <a:ea typeface="微软雅黑" panose="020B0503020204020204" pitchFamily="34" charset="-122"/>
              </a:rPr>
              <a:t>的网络地址计算过程</a:t>
            </a:r>
            <a:endParaRPr lang="zh-CN" altLang="en-US" sz="2800" dirty="0">
              <a:latin typeface="微软雅黑" panose="020B0503020204020204" pitchFamily="34" charset="-122"/>
              <a:ea typeface="微软雅黑" panose="020B0503020204020204" pitchFamily="34" charset="-122"/>
            </a:endParaRPr>
          </a:p>
        </p:txBody>
      </p:sp>
      <p:pic>
        <p:nvPicPr>
          <p:cNvPr id="13" name="图片 12"/>
          <p:cNvPicPr/>
          <p:nvPr/>
        </p:nvPicPr>
        <p:blipFill>
          <a:blip r:embed="rId2"/>
          <a:srcRect t="3111" b="4052"/>
          <a:stretch>
            <a:fillRect/>
          </a:stretch>
        </p:blipFill>
        <p:spPr>
          <a:xfrm>
            <a:off x="2408422" y="2309230"/>
            <a:ext cx="4199255" cy="1670050"/>
          </a:xfrm>
          <a:prstGeom prst="rect">
            <a:avLst/>
          </a:prstGeom>
          <a:ln>
            <a:noFill/>
          </a:ln>
        </p:spPr>
      </p:pic>
    </p:spTree>
    <p:extLst>
      <p:ext uri="{BB962C8B-B14F-4D97-AF65-F5344CB8AC3E}">
        <p14:creationId xmlns:p14="http://schemas.microsoft.com/office/powerpoint/2010/main" val="2252221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6307949D-9519-43B6-BCA2-6109CA0AA7A1}"/>
              </a:ext>
            </a:extLst>
          </p:cNvPr>
          <p:cNvGrpSpPr/>
          <p:nvPr/>
        </p:nvGrpSpPr>
        <p:grpSpPr>
          <a:xfrm>
            <a:off x="323529" y="731400"/>
            <a:ext cx="8496944" cy="1826716"/>
            <a:chOff x="1121531" y="1847849"/>
            <a:chExt cx="9922763" cy="2697542"/>
          </a:xfrm>
        </p:grpSpPr>
        <p:grpSp>
          <p:nvGrpSpPr>
            <p:cNvPr id="15" name="组合 14">
              <a:extLst>
                <a:ext uri="{FF2B5EF4-FFF2-40B4-BE49-F238E27FC236}">
                  <a16:creationId xmlns:a16="http://schemas.microsoft.com/office/drawing/2014/main" xmlns="" id="{45288A66-7521-475B-95C4-CD72CC1FF54F}"/>
                </a:ext>
              </a:extLst>
            </p:cNvPr>
            <p:cNvGrpSpPr/>
            <p:nvPr/>
          </p:nvGrpSpPr>
          <p:grpSpPr>
            <a:xfrm>
              <a:off x="1176394" y="1847849"/>
              <a:ext cx="9867900" cy="2286027"/>
              <a:chOff x="1176394" y="1847849"/>
              <a:chExt cx="9867900" cy="2286027"/>
            </a:xfrm>
          </p:grpSpPr>
          <p:sp>
            <p:nvSpPr>
              <p:cNvPr id="17" name="矩形: 圆角 23">
                <a:extLst>
                  <a:ext uri="{FF2B5EF4-FFF2-40B4-BE49-F238E27FC236}">
                    <a16:creationId xmlns:a16="http://schemas.microsoft.com/office/drawing/2014/main" xmlns="" id="{B07DDB2F-5412-4359-9150-FAADF199DBFA}"/>
                  </a:ext>
                </a:extLst>
              </p:cNvPr>
              <p:cNvSpPr/>
              <p:nvPr/>
            </p:nvSpPr>
            <p:spPr>
              <a:xfrm>
                <a:off x="1176394" y="1847849"/>
                <a:ext cx="9867900" cy="218005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8" name="矩形: 圆角 24">
                <a:extLst>
                  <a:ext uri="{FF2B5EF4-FFF2-40B4-BE49-F238E27FC236}">
                    <a16:creationId xmlns:a16="http://schemas.microsoft.com/office/drawing/2014/main" xmlns="" id="{BFB4DD8F-D43E-47D9-91E5-9F3580CA3C81}"/>
                  </a:ext>
                </a:extLst>
              </p:cNvPr>
              <p:cNvSpPr/>
              <p:nvPr/>
            </p:nvSpPr>
            <p:spPr>
              <a:xfrm>
                <a:off x="9192676" y="4027908"/>
                <a:ext cx="1702254" cy="105968"/>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6" name="文本框 15">
              <a:extLst>
                <a:ext uri="{FF2B5EF4-FFF2-40B4-BE49-F238E27FC236}">
                  <a16:creationId xmlns:a16="http://schemas.microsoft.com/office/drawing/2014/main" xmlns="" id="{A82A98D5-6737-4D70-BB1E-AFFA1949757B}"/>
                </a:ext>
              </a:extLst>
            </p:cNvPr>
            <p:cNvSpPr txBox="1"/>
            <p:nvPr/>
          </p:nvSpPr>
          <p:spPr>
            <a:xfrm>
              <a:off x="1121531" y="1863848"/>
              <a:ext cx="9773399" cy="2681543"/>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）由步骤（</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）和步骤（</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）得到</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的地址规划如表</a:t>
              </a:r>
              <a:r>
                <a:rPr lang="en-US" altLang="zh-CN" sz="1600" dirty="0">
                  <a:latin typeface="微软雅黑" panose="020B0503020204020204" pitchFamily="34" charset="-122"/>
                  <a:ea typeface="微软雅黑" panose="020B0503020204020204" pitchFamily="34" charset="-122"/>
                </a:rPr>
                <a:t>5-4</a:t>
              </a:r>
              <a:r>
                <a:rPr lang="zh-CN" altLang="en-US" sz="1600" dirty="0">
                  <a:latin typeface="微软雅黑" panose="020B0503020204020204" pitchFamily="34" charset="-122"/>
                  <a:ea typeface="微软雅黑" panose="020B0503020204020204" pitchFamily="34" charset="-122"/>
                </a:rPr>
                <a:t>所示</a:t>
              </a:r>
              <a:r>
                <a:rPr lang="zh-CN" altLang="zh-CN"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）计算</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的子网掩码</a:t>
              </a:r>
            </a:p>
            <a:p>
              <a:pPr>
                <a:lnSpc>
                  <a:spcPct val="150000"/>
                </a:lnSpc>
              </a:pPr>
              <a:r>
                <a:rPr lang="zh-CN" altLang="en-US" sz="1600" dirty="0">
                  <a:latin typeface="微软雅黑" panose="020B0503020204020204" pitchFamily="34" charset="-122"/>
                  <a:ea typeface="微软雅黑" panose="020B0503020204020204" pitchFamily="34" charset="-122"/>
                </a:rPr>
                <a:t>由</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的主机地址位数为</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位，得到</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的子网掩码为</a:t>
              </a:r>
              <a:r>
                <a:rPr lang="en-US" altLang="zh-CN" sz="1600" dirty="0">
                  <a:latin typeface="微软雅黑" panose="020B0503020204020204" pitchFamily="34" charset="-122"/>
                  <a:ea typeface="微软雅黑" panose="020B0503020204020204" pitchFamily="34" charset="-122"/>
                </a:rPr>
                <a:t>255.255.255.128</a:t>
              </a:r>
              <a:r>
                <a:rPr lang="zh-CN" altLang="en-US" sz="1600" dirty="0">
                  <a:latin typeface="微软雅黑" panose="020B0503020204020204" pitchFamily="34" charset="-122"/>
                  <a:ea typeface="微软雅黑" panose="020B0503020204020204" pitchFamily="34" charset="-122"/>
                </a:rPr>
                <a:t>，方法如</a:t>
              </a:r>
              <a:r>
                <a:rPr lang="zh-CN" altLang="en-US" sz="1600" dirty="0" smtClean="0">
                  <a:latin typeface="微软雅黑" panose="020B0503020204020204" pitchFamily="34" charset="-122"/>
                  <a:ea typeface="微软雅黑" panose="020B0503020204020204" pitchFamily="34" charset="-122"/>
                </a:rPr>
                <a:t>图所</a:t>
              </a:r>
              <a:r>
                <a:rPr lang="zh-CN" altLang="en-US" sz="1600" dirty="0">
                  <a:latin typeface="微软雅黑" panose="020B0503020204020204" pitchFamily="34" charset="-122"/>
                  <a:ea typeface="微软雅黑" panose="020B0503020204020204" pitchFamily="34" charset="-122"/>
                </a:rPr>
                <a:t>示。</a:t>
              </a:r>
            </a:p>
            <a:p>
              <a:endParaRPr lang="zh-CN" altLang="zh-CN" sz="1600" dirty="0"/>
            </a:p>
          </p:txBody>
        </p:sp>
      </p:grpSp>
      <p:sp>
        <p:nvSpPr>
          <p:cNvPr id="2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518668" y="4064649"/>
            <a:ext cx="210666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VLAN 10</a:t>
            </a:r>
            <a:r>
              <a:rPr lang="zh-CN" altLang="en-US" sz="1200" dirty="0">
                <a:latin typeface="微软雅黑" panose="020B0503020204020204" pitchFamily="34" charset="-122"/>
                <a:ea typeface="微软雅黑" panose="020B0503020204020204" pitchFamily="34" charset="-122"/>
              </a:rPr>
              <a:t>子网掩码计算方法</a:t>
            </a:r>
            <a:endParaRPr lang="zh-CN" altLang="en-US" sz="28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628650" y="2200275"/>
            <a:ext cx="7886700" cy="742950"/>
          </a:xfrm>
          <a:prstGeom prst="rect">
            <a:avLst/>
          </a:prstGeom>
        </p:spPr>
      </p:pic>
      <p:pic>
        <p:nvPicPr>
          <p:cNvPr id="14" name="图片 13"/>
          <p:cNvPicPr/>
          <p:nvPr/>
        </p:nvPicPr>
        <p:blipFill>
          <a:blip r:embed="rId3"/>
          <a:srcRect t="10375" b="11776"/>
          <a:stretch>
            <a:fillRect/>
          </a:stretch>
        </p:blipFill>
        <p:spPr>
          <a:xfrm>
            <a:off x="1439652" y="3064582"/>
            <a:ext cx="6192688" cy="901071"/>
          </a:xfrm>
          <a:prstGeom prst="rect">
            <a:avLst/>
          </a:prstGeom>
          <a:ln>
            <a:noFill/>
          </a:ln>
        </p:spPr>
      </p:pic>
    </p:spTree>
    <p:extLst>
      <p:ext uri="{BB962C8B-B14F-4D97-AF65-F5344CB8AC3E}">
        <p14:creationId xmlns:p14="http://schemas.microsoft.com/office/powerpoint/2010/main" val="9522393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grpSp>
        <p:nvGrpSpPr>
          <p:cNvPr id="11" name="组合 10">
            <a:extLst>
              <a:ext uri="{FF2B5EF4-FFF2-40B4-BE49-F238E27FC236}">
                <a16:creationId xmlns:a16="http://schemas.microsoft.com/office/drawing/2014/main" xmlns="" id="{6307949D-9519-43B6-BCA2-6109CA0AA7A1}"/>
              </a:ext>
            </a:extLst>
          </p:cNvPr>
          <p:cNvGrpSpPr/>
          <p:nvPr/>
        </p:nvGrpSpPr>
        <p:grpSpPr>
          <a:xfrm>
            <a:off x="287524" y="664250"/>
            <a:ext cx="8496944" cy="1580494"/>
            <a:chOff x="1121531" y="1847849"/>
            <a:chExt cx="9922763" cy="2333941"/>
          </a:xfrm>
        </p:grpSpPr>
        <p:grpSp>
          <p:nvGrpSpPr>
            <p:cNvPr id="15" name="组合 14">
              <a:extLst>
                <a:ext uri="{FF2B5EF4-FFF2-40B4-BE49-F238E27FC236}">
                  <a16:creationId xmlns:a16="http://schemas.microsoft.com/office/drawing/2014/main" xmlns="" id="{45288A66-7521-475B-95C4-CD72CC1FF54F}"/>
                </a:ext>
              </a:extLst>
            </p:cNvPr>
            <p:cNvGrpSpPr/>
            <p:nvPr/>
          </p:nvGrpSpPr>
          <p:grpSpPr>
            <a:xfrm>
              <a:off x="1176394" y="1847849"/>
              <a:ext cx="9867900" cy="2286027"/>
              <a:chOff x="1176394" y="1847849"/>
              <a:chExt cx="9867900" cy="2286027"/>
            </a:xfrm>
          </p:grpSpPr>
          <p:sp>
            <p:nvSpPr>
              <p:cNvPr id="17" name="矩形: 圆角 23">
                <a:extLst>
                  <a:ext uri="{FF2B5EF4-FFF2-40B4-BE49-F238E27FC236}">
                    <a16:creationId xmlns:a16="http://schemas.microsoft.com/office/drawing/2014/main" xmlns="" id="{B07DDB2F-5412-4359-9150-FAADF199DBFA}"/>
                  </a:ext>
                </a:extLst>
              </p:cNvPr>
              <p:cNvSpPr/>
              <p:nvPr/>
            </p:nvSpPr>
            <p:spPr>
              <a:xfrm>
                <a:off x="1176394" y="1847849"/>
                <a:ext cx="9867900" cy="2180059"/>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8" name="矩形: 圆角 24">
                <a:extLst>
                  <a:ext uri="{FF2B5EF4-FFF2-40B4-BE49-F238E27FC236}">
                    <a16:creationId xmlns:a16="http://schemas.microsoft.com/office/drawing/2014/main" xmlns="" id="{BFB4DD8F-D43E-47D9-91E5-9F3580CA3C81}"/>
                  </a:ext>
                </a:extLst>
              </p:cNvPr>
              <p:cNvSpPr/>
              <p:nvPr/>
            </p:nvSpPr>
            <p:spPr>
              <a:xfrm>
                <a:off x="9192676" y="4027908"/>
                <a:ext cx="1702254" cy="105968"/>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6" name="文本框 15">
              <a:extLst>
                <a:ext uri="{FF2B5EF4-FFF2-40B4-BE49-F238E27FC236}">
                  <a16:creationId xmlns:a16="http://schemas.microsoft.com/office/drawing/2014/main" xmlns="" id="{A82A98D5-6737-4D70-BB1E-AFFA1949757B}"/>
                </a:ext>
              </a:extLst>
            </p:cNvPr>
            <p:cNvSpPr txBox="1"/>
            <p:nvPr/>
          </p:nvSpPr>
          <p:spPr>
            <a:xfrm>
              <a:off x="1121531" y="1863848"/>
              <a:ext cx="9773399" cy="2317942"/>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）计算</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的网络地址</a:t>
              </a:r>
            </a:p>
            <a:p>
              <a:pPr>
                <a:lnSpc>
                  <a:spcPct val="150000"/>
                </a:lnSpc>
              </a:pPr>
              <a:r>
                <a:rPr lang="zh-CN" altLang="en-US" sz="1600" dirty="0">
                  <a:latin typeface="微软雅黑" panose="020B0503020204020204" pitchFamily="34" charset="-122"/>
                  <a:ea typeface="微软雅黑" panose="020B0503020204020204" pitchFamily="34" charset="-122"/>
                </a:rPr>
                <a:t>将</a:t>
              </a:r>
              <a:r>
                <a:rPr lang="en-US" altLang="zh-CN" sz="1600" dirty="0">
                  <a:latin typeface="微软雅黑" panose="020B0503020204020204" pitchFamily="34" charset="-122"/>
                  <a:ea typeface="微软雅黑" panose="020B0503020204020204" pitchFamily="34" charset="-122"/>
                </a:rPr>
                <a:t>VLAN 30</a:t>
              </a:r>
              <a:r>
                <a:rPr lang="zh-CN" altLang="en-US" sz="1600" dirty="0">
                  <a:latin typeface="微软雅黑" panose="020B0503020204020204" pitchFamily="34" charset="-122"/>
                  <a:ea typeface="微软雅黑" panose="020B0503020204020204" pitchFamily="34" charset="-122"/>
                </a:rPr>
                <a:t>的子网位</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，得到</a:t>
              </a:r>
              <a:r>
                <a:rPr lang="en-US" altLang="zh-CN" sz="1600" dirty="0">
                  <a:latin typeface="微软雅黑" panose="020B0503020204020204" pitchFamily="34" charset="-122"/>
                  <a:ea typeface="微软雅黑" panose="020B0503020204020204" pitchFamily="34" charset="-122"/>
                </a:rPr>
                <a:t>172.16.5.0/25</a:t>
              </a:r>
              <a:r>
                <a:rPr lang="zh-CN" altLang="en-US" sz="1600" dirty="0">
                  <a:latin typeface="微软雅黑" panose="020B0503020204020204" pitchFamily="34" charset="-122"/>
                  <a:ea typeface="微软雅黑" panose="020B0503020204020204" pitchFamily="34" charset="-122"/>
                </a:rPr>
                <a:t>，将其作为</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的待划分网络，结合步骤（</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）得到的子网掩码，另</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的子网位从</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开始，计算出</a:t>
              </a:r>
              <a:r>
                <a:rPr lang="en-US" altLang="zh-CN" sz="1600" dirty="0">
                  <a:latin typeface="微软雅黑" panose="020B0503020204020204" pitchFamily="34" charset="-122"/>
                  <a:ea typeface="微软雅黑" panose="020B0503020204020204" pitchFamily="34" charset="-122"/>
                </a:rPr>
                <a:t>VLAN 10</a:t>
              </a:r>
              <a:r>
                <a:rPr lang="zh-CN" altLang="en-US" sz="1600" dirty="0">
                  <a:latin typeface="微软雅黑" panose="020B0503020204020204" pitchFamily="34" charset="-122"/>
                  <a:ea typeface="微软雅黑" panose="020B0503020204020204" pitchFamily="34" charset="-122"/>
                </a:rPr>
                <a:t>的网络地址为</a:t>
              </a:r>
              <a:r>
                <a:rPr lang="en-US" altLang="zh-CN" sz="1600" dirty="0">
                  <a:latin typeface="微软雅黑" panose="020B0503020204020204" pitchFamily="34" charset="-122"/>
                  <a:ea typeface="微软雅黑" panose="020B0503020204020204" pitchFamily="34" charset="-122"/>
                </a:rPr>
                <a:t>172.16.5.8</a:t>
              </a:r>
              <a:r>
                <a:rPr lang="zh-CN" altLang="en-US" sz="1600" dirty="0">
                  <a:latin typeface="微软雅黑" panose="020B0503020204020204" pitchFamily="34" charset="-122"/>
                  <a:ea typeface="微软雅黑" panose="020B0503020204020204" pitchFamily="34" charset="-122"/>
                </a:rPr>
                <a:t>，过程</a:t>
              </a:r>
              <a:r>
                <a:rPr lang="zh-CN" altLang="en-US" sz="1600" dirty="0" smtClean="0">
                  <a:latin typeface="微软雅黑" panose="020B0503020204020204" pitchFamily="34" charset="-122"/>
                  <a:ea typeface="微软雅黑" panose="020B0503020204020204" pitchFamily="34" charset="-122"/>
                </a:rPr>
                <a:t>如下图所</a:t>
              </a:r>
              <a:r>
                <a:rPr lang="zh-CN" altLang="en-US" sz="1600" dirty="0">
                  <a:latin typeface="微软雅黑" panose="020B0503020204020204" pitchFamily="34" charset="-122"/>
                  <a:ea typeface="微软雅黑" panose="020B0503020204020204" pitchFamily="34" charset="-122"/>
                </a:rPr>
                <a:t>示</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sp>
        <p:nvSpPr>
          <p:cNvPr id="20"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095836" y="3970052"/>
            <a:ext cx="22605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VLAN 30</a:t>
            </a:r>
            <a:r>
              <a:rPr lang="zh-CN" altLang="en-US" sz="1200" dirty="0">
                <a:latin typeface="微软雅黑" panose="020B0503020204020204" pitchFamily="34" charset="-122"/>
                <a:ea typeface="微软雅黑" panose="020B0503020204020204" pitchFamily="34" charset="-122"/>
              </a:rPr>
              <a:t>的网络地址计算过程</a:t>
            </a:r>
            <a:endParaRPr lang="zh-CN" altLang="en-US" sz="2800" dirty="0">
              <a:latin typeface="微软雅黑" panose="020B0503020204020204" pitchFamily="34" charset="-122"/>
              <a:ea typeface="微软雅黑" panose="020B0503020204020204" pitchFamily="34" charset="-122"/>
            </a:endParaRPr>
          </a:p>
        </p:txBody>
      </p:sp>
      <p:pic>
        <p:nvPicPr>
          <p:cNvPr id="12" name="图片 11"/>
          <p:cNvPicPr/>
          <p:nvPr/>
        </p:nvPicPr>
        <p:blipFill>
          <a:blip r:embed="rId2"/>
          <a:srcRect t="3629" b="3551"/>
          <a:stretch>
            <a:fillRect/>
          </a:stretch>
        </p:blipFill>
        <p:spPr>
          <a:xfrm>
            <a:off x="1763688" y="2300002"/>
            <a:ext cx="4518025" cy="1670050"/>
          </a:xfrm>
          <a:prstGeom prst="rect">
            <a:avLst/>
          </a:prstGeom>
          <a:ln>
            <a:noFill/>
          </a:ln>
        </p:spPr>
      </p:pic>
      <p:pic>
        <p:nvPicPr>
          <p:cNvPr id="4" name="图片 3"/>
          <p:cNvPicPr>
            <a:picLocks noChangeAspect="1"/>
          </p:cNvPicPr>
          <p:nvPr/>
        </p:nvPicPr>
        <p:blipFill>
          <a:blip r:embed="rId3"/>
          <a:stretch>
            <a:fillRect/>
          </a:stretch>
        </p:blipFill>
        <p:spPr>
          <a:xfrm>
            <a:off x="1747106" y="4247051"/>
            <a:ext cx="4837162" cy="842292"/>
          </a:xfrm>
          <a:prstGeom prst="rect">
            <a:avLst/>
          </a:prstGeom>
        </p:spPr>
      </p:pic>
    </p:spTree>
    <p:extLst>
      <p:ext uri="{BB962C8B-B14F-4D97-AF65-F5344CB8AC3E}">
        <p14:creationId xmlns:p14="http://schemas.microsoft.com/office/powerpoint/2010/main" val="41492246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2271306" y="1635647"/>
            <a:ext cx="4404508"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5.2 </a:t>
            </a:r>
            <a:r>
              <a:rPr lang="zh-CN" altLang="en-US" sz="3200" b="1" dirty="0" smtClean="0">
                <a:solidFill>
                  <a:schemeClr val="accent1"/>
                </a:solidFill>
                <a:ea typeface="微软雅黑" panose="020B0503020204020204" pitchFamily="34" charset="-122"/>
              </a:rPr>
              <a:t>测试</a:t>
            </a:r>
            <a:r>
              <a:rPr lang="en-US" altLang="zh-CN" sz="3200" b="1" dirty="0">
                <a:solidFill>
                  <a:schemeClr val="accent1"/>
                </a:solidFill>
                <a:ea typeface="微软雅黑" panose="020B0503020204020204" pitchFamily="34" charset="-122"/>
              </a:rPr>
              <a:t>IP</a:t>
            </a:r>
            <a:r>
              <a:rPr lang="zh-CN" altLang="en-US" sz="3200" b="1" dirty="0">
                <a:solidFill>
                  <a:schemeClr val="accent1"/>
                </a:solidFill>
                <a:ea typeface="微软雅黑" panose="020B0503020204020204" pitchFamily="34" charset="-122"/>
              </a:rPr>
              <a:t>网络通信</a:t>
            </a:r>
          </a:p>
        </p:txBody>
      </p:sp>
    </p:spTree>
    <p:extLst>
      <p:ext uri="{BB962C8B-B14F-4D97-AF65-F5344CB8AC3E}">
        <p14:creationId xmlns:p14="http://schemas.microsoft.com/office/powerpoint/2010/main" val="152860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615349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3861447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935596" y="918627"/>
            <a:ext cx="6660740" cy="1437101"/>
            <a:chOff x="1334853" y="1789337"/>
            <a:chExt cx="9867900" cy="1551496"/>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334853" y="1789337"/>
              <a:ext cx="9867900" cy="1551496"/>
              <a:chOff x="1334853" y="1789337"/>
              <a:chExt cx="9867900" cy="1551496"/>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334853" y="1789337"/>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6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6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679187" y="1834475"/>
              <a:ext cx="9179233" cy="1042858"/>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某公司新建办公网络，公司规模较小，计划使用</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192.168.0.0/24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网络，现需要对所有计算机进行</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地址的配置并进行测试，拓扑结构如</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图所</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示。</a:t>
              </a:r>
            </a:p>
          </p:txBody>
        </p:sp>
      </p:gr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a:xfrm>
            <a:off x="2646872" y="2372285"/>
            <a:ext cx="3238185" cy="2130498"/>
          </a:xfrm>
          <a:prstGeom prst="rect">
            <a:avLst/>
          </a:prstGeom>
          <a:noFill/>
          <a:ln>
            <a:noFill/>
          </a:ln>
        </p:spPr>
      </p:pic>
      <p:sp>
        <p:nvSpPr>
          <p:cNvPr id="8"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635023" y="4595764"/>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公司网络拓扑图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12458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52020" y="2535747"/>
            <a:ext cx="284431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地址解析协议（</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ARP</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7"/>
          <p:cNvSpPr txBox="1">
            <a:spLocks noChangeArrowheads="1"/>
          </p:cNvSpPr>
          <p:nvPr/>
        </p:nvSpPr>
        <p:spPr bwMode="auto">
          <a:xfrm>
            <a:off x="4752020" y="2859783"/>
            <a:ext cx="2988331"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互联网控制报文协议（</a:t>
            </a:r>
            <a:r>
              <a:rPr lang="en-US" altLang="zh-CN" sz="1200" dirty="0" smtClean="0">
                <a:solidFill>
                  <a:schemeClr val="tx1">
                    <a:lumMod val="65000"/>
                    <a:lumOff val="35000"/>
                  </a:schemeClr>
                </a:solidFill>
                <a:latin typeface="微软雅黑" pitchFamily="34" charset="-122"/>
                <a:ea typeface="微软雅黑" pitchFamily="34" charset="-122"/>
              </a:rPr>
              <a:t>ICMP</a:t>
            </a:r>
            <a:r>
              <a:rPr lang="zh-CN" altLang="en-US" sz="1200" dirty="0" smtClean="0">
                <a:solidFill>
                  <a:schemeClr val="tx1">
                    <a:lumMod val="65000"/>
                    <a:lumOff val="35000"/>
                  </a:schemeClr>
                </a:solidFill>
                <a:latin typeface="微软雅黑" pitchFamily="34" charset="-122"/>
                <a:ea typeface="微软雅黑" pitchFamily="34" charset="-122"/>
              </a:rPr>
              <a:t>）</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918630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849801"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地址解析协议（</a:t>
            </a:r>
            <a:r>
              <a:rPr lang="en-US" altLang="zh-CN" sz="1600" dirty="0">
                <a:solidFill>
                  <a:schemeClr val="accent1"/>
                </a:solidFill>
                <a:ea typeface="微软雅黑" panose="020B0503020204020204" pitchFamily="34" charset="-122"/>
              </a:rPr>
              <a:t>ARP</a:t>
            </a:r>
            <a:r>
              <a:rPr lang="zh-CN" altLang="en-US" sz="1600" dirty="0" smtClean="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——ARP</a:t>
            </a:r>
            <a:r>
              <a:rPr lang="zh-CN" altLang="en-US" sz="1600" dirty="0">
                <a:solidFill>
                  <a:schemeClr val="accent1"/>
                </a:solidFill>
                <a:ea typeface="微软雅黑" panose="020B0503020204020204" pitchFamily="34" charset="-122"/>
              </a:rPr>
              <a:t>协议的基本原理</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608007" y="1098014"/>
            <a:ext cx="4320478" cy="331520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假定在一个以太网中，主机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欲获得主机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）的映射关系，相应的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协议工作过程如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广播发送一个带有</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的请求信息包，请求主机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用它的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的映射关系进行响应；</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）以太网上的所有主机接收到这个请求信息（包括主机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在内）；</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识别该请求信息，并向主机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发送带有自己的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映射关系的响应信息包；</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得到</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的映射关系，并可以在随后的发送过程中使用该映射关系。</a:t>
            </a:r>
          </a:p>
        </p:txBody>
      </p:sp>
      <p:pic>
        <p:nvPicPr>
          <p:cNvPr id="12" name="图片 11"/>
          <p:cNvPicPr/>
          <p:nvPr/>
        </p:nvPicPr>
        <p:blipFill>
          <a:blip r:embed="rId5"/>
          <a:stretch>
            <a:fillRect/>
          </a:stretch>
        </p:blipFill>
        <p:spPr>
          <a:xfrm>
            <a:off x="230376" y="1434462"/>
            <a:ext cx="3805555" cy="2339975"/>
          </a:xfrm>
          <a:prstGeom prst="rect">
            <a:avLst/>
          </a:prstGeom>
          <a:ln>
            <a:noFill/>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1347744" y="3826730"/>
            <a:ext cx="15664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ARP</a:t>
            </a:r>
            <a:r>
              <a:rPr lang="zh-CN" altLang="en-US" sz="1200" dirty="0">
                <a:latin typeface="微软雅黑" panose="020B0503020204020204" pitchFamily="34" charset="-122"/>
                <a:ea typeface="微软雅黑" panose="020B0503020204020204" pitchFamily="34" charset="-122"/>
              </a:rPr>
              <a:t>协议的基本原理</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64501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849801"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地址解析协议（</a:t>
            </a:r>
            <a:r>
              <a:rPr lang="en-US" altLang="zh-CN" sz="1600" dirty="0">
                <a:solidFill>
                  <a:schemeClr val="accent1"/>
                </a:solidFill>
                <a:ea typeface="微软雅黑" panose="020B0503020204020204" pitchFamily="34" charset="-122"/>
              </a:rPr>
              <a:t>ARP</a:t>
            </a:r>
            <a:r>
              <a:rPr lang="zh-CN" altLang="en-US" sz="1600" dirty="0" smtClean="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——ARP</a:t>
            </a:r>
            <a:r>
              <a:rPr lang="zh-CN" altLang="en-US" sz="1600" dirty="0">
                <a:solidFill>
                  <a:schemeClr val="accent1"/>
                </a:solidFill>
                <a:ea typeface="微软雅黑" panose="020B0503020204020204" pitchFamily="34" charset="-122"/>
              </a:rPr>
              <a:t>协议的优化</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608007" y="1098014"/>
            <a:ext cx="4320478" cy="3315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）其他优化技术。</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为了提高网络效率，有些软件在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实现过程中还采取了以下措施。</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①主机在发送</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请求时，信息包中包含了自己的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地址与物理地址的映射关系。这样目的主机就可以将该映射关系存储在自己的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表中，以备随后使用。由于主机之间的通信一般是相互的，因此，当主机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发送信息到主机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后，主机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通常需要做出回应。利用这种</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改进技术，可以防止目的主机紧接着为解析源主机的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地址与物理地址的映射关系而再来一次</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广播请求。</a:t>
            </a:r>
          </a:p>
        </p:txBody>
      </p:sp>
      <p:sp>
        <p:nvSpPr>
          <p:cNvPr id="11" name="矩形 12">
            <a:extLst>
              <a:ext uri="{FF2B5EF4-FFF2-40B4-BE49-F238E27FC236}">
                <a16:creationId xmlns:a16="http://schemas.microsoft.com/office/drawing/2014/main" xmlns="" id="{CDB03272-5463-4497-A625-FA89E63C8FC6}"/>
              </a:ext>
            </a:extLst>
          </p:cNvPr>
          <p:cNvSpPr/>
          <p:nvPr>
            <p:custDataLst>
              <p:tags r:id="rId4"/>
            </p:custDataLst>
          </p:nvPr>
        </p:nvSpPr>
        <p:spPr>
          <a:xfrm>
            <a:off x="-54514" y="1027153"/>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13" name="矩形 14">
            <a:extLst>
              <a:ext uri="{FF2B5EF4-FFF2-40B4-BE49-F238E27FC236}">
                <a16:creationId xmlns:a16="http://schemas.microsoft.com/office/drawing/2014/main" xmlns="" id="{F2658441-627F-4548-8131-DF5AF5226BF4}"/>
              </a:ext>
            </a:extLst>
          </p:cNvPr>
          <p:cNvSpPr/>
          <p:nvPr>
            <p:custDataLst>
              <p:tags r:id="rId5"/>
            </p:custDataLst>
          </p:nvPr>
        </p:nvSpPr>
        <p:spPr>
          <a:xfrm>
            <a:off x="89504" y="1152058"/>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4" name="Title 6">
            <a:extLst>
              <a:ext uri="{FF2B5EF4-FFF2-40B4-BE49-F238E27FC236}">
                <a16:creationId xmlns:a16="http://schemas.microsoft.com/office/drawing/2014/main" xmlns="" id="{D3EABFFD-51C2-4ECE-9B33-A2F0A9B0B144}"/>
              </a:ext>
            </a:extLst>
          </p:cNvPr>
          <p:cNvSpPr txBox="1"/>
          <p:nvPr>
            <p:custDataLst>
              <p:tags r:id="rId6"/>
            </p:custDataLst>
          </p:nvPr>
        </p:nvSpPr>
        <p:spPr>
          <a:xfrm>
            <a:off x="125509" y="1089605"/>
            <a:ext cx="4320478" cy="3315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）高速缓存技术（</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caching</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在每台使用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的主机中，都保留了一个专用的高速缓存区（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cache</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），用于保存已知的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表项。一旦收到</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应答，主机就将获得的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地址与物理地址的映射关系存入高速</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cache</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表中。当发送信息时，主机首先到高速</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cache</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表中查找相应的映射关系，若找不到，再利用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请求广播进行地址解析。利用高速缓存技术，主机不必为每个发送的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数据报使用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请求广播，这样就可以减少网络流量，提高处理的效率，特别是在大型局域网</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中。</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994696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849801"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地址解析协议（</a:t>
            </a:r>
            <a:r>
              <a:rPr lang="en-US" altLang="zh-CN" sz="1600" dirty="0">
                <a:solidFill>
                  <a:schemeClr val="accent1"/>
                </a:solidFill>
                <a:ea typeface="微软雅黑" panose="020B0503020204020204" pitchFamily="34" charset="-122"/>
              </a:rPr>
              <a:t>ARP</a:t>
            </a:r>
            <a:r>
              <a:rPr lang="zh-CN" altLang="en-US" sz="1600" dirty="0" smtClean="0">
                <a:solidFill>
                  <a:schemeClr val="accent1"/>
                </a:solidFill>
                <a:ea typeface="微软雅黑" panose="020B0503020204020204" pitchFamily="34" charset="-122"/>
              </a:rPr>
              <a:t>）</a:t>
            </a:r>
            <a:r>
              <a:rPr lang="en-US" altLang="zh-CN" sz="1600" dirty="0" smtClean="0">
                <a:solidFill>
                  <a:schemeClr val="accent1"/>
                </a:solidFill>
                <a:ea typeface="微软雅黑" panose="020B0503020204020204" pitchFamily="34" charset="-122"/>
              </a:rPr>
              <a:t>——</a:t>
            </a:r>
            <a:r>
              <a:rPr lang="zh-CN" altLang="en-US" sz="1600" dirty="0">
                <a:solidFill>
                  <a:schemeClr val="accent1"/>
                </a:solidFill>
                <a:ea typeface="微软雅黑" panose="020B0503020204020204" pitchFamily="34" charset="-122"/>
              </a:rPr>
              <a:t>完整的</a:t>
            </a:r>
            <a:r>
              <a:rPr lang="en-US" altLang="zh-CN" sz="1600" dirty="0">
                <a:solidFill>
                  <a:schemeClr val="accent1"/>
                </a:solidFill>
                <a:ea typeface="微软雅黑" panose="020B0503020204020204" pitchFamily="34" charset="-122"/>
              </a:rPr>
              <a:t>ARP</a:t>
            </a:r>
            <a:r>
              <a:rPr lang="zh-CN" altLang="en-US" sz="1600" dirty="0">
                <a:solidFill>
                  <a:schemeClr val="accent1"/>
                </a:solidFill>
                <a:ea typeface="微软雅黑" panose="020B0503020204020204" pitchFamily="34" charset="-122"/>
              </a:rPr>
              <a:t>工作过程</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3851920" y="741802"/>
            <a:ext cx="4932548" cy="343153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3887924" y="801301"/>
            <a:ext cx="5189530" cy="345886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3851921" y="832399"/>
            <a:ext cx="5292081" cy="373224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检查自己高速缓存中的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表，判断</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表中是否存有计算机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地址的映射关系。如果找到，则完成</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地址解析；如果没有找到，则转至下一步。</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广播含有自身</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地址映射关系的请求信息包，请求解析计算机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地址映射关系。</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）包括计算机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在内的所有计算机接收到计算机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的请求信息，然后将计算机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地址的映射关系存入各自的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表中。</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发送</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响应信息，通知自己的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地址的对应关系。</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5</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收到计算机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的响应信息，并将计算机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地址的映射关系存入自己的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表中，从而完成计算机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地址解析。</a:t>
            </a:r>
          </a:p>
          <a:p>
            <a:pPr algn="just">
              <a:lnSpc>
                <a:spcPct val="150000"/>
              </a:lnSpc>
              <a:spcBef>
                <a:spcPts val="0"/>
              </a:spcBef>
              <a:spcAft>
                <a:spcPts val="800"/>
              </a:spcAft>
              <a:buSzPct val="100000"/>
            </a:pP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5"/>
          <a:srcRect t="6481" b="3637"/>
          <a:stretch>
            <a:fillRect/>
          </a:stretch>
        </p:blipFill>
        <p:spPr>
          <a:xfrm>
            <a:off x="165995" y="1518868"/>
            <a:ext cx="3569335" cy="1940560"/>
          </a:xfrm>
          <a:prstGeom prst="rect">
            <a:avLst/>
          </a:prstGeom>
          <a:ln>
            <a:noFill/>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1347744" y="3826730"/>
            <a:ext cx="156645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完整的</a:t>
            </a:r>
            <a:r>
              <a:rPr lang="en-US" altLang="zh-CN" sz="1200" dirty="0">
                <a:latin typeface="微软雅黑" panose="020B0503020204020204" pitchFamily="34" charset="-122"/>
                <a:ea typeface="微软雅黑" panose="020B0503020204020204" pitchFamily="34" charset="-122"/>
              </a:rPr>
              <a:t>ARP</a:t>
            </a:r>
            <a:r>
              <a:rPr lang="zh-CN" altLang="en-US" sz="1200" dirty="0">
                <a:latin typeface="微软雅黑" panose="020B0503020204020204" pitchFamily="34" charset="-122"/>
                <a:ea typeface="微软雅黑" panose="020B0503020204020204" pitchFamily="34" charset="-122"/>
              </a:rPr>
              <a:t>工作流程</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4500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26562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地址解析协议（</a:t>
            </a:r>
            <a:r>
              <a:rPr lang="en-US" altLang="zh-CN" sz="1600" dirty="0">
                <a:solidFill>
                  <a:schemeClr val="accent1"/>
                </a:solidFill>
                <a:ea typeface="微软雅黑" panose="020B0503020204020204" pitchFamily="34" charset="-122"/>
              </a:rPr>
              <a:t>ARP</a:t>
            </a:r>
            <a:r>
              <a:rPr lang="zh-CN" altLang="en-US" sz="1600" dirty="0">
                <a:solidFill>
                  <a:schemeClr val="accent1"/>
                </a:solidFill>
                <a:ea typeface="微软雅黑" panose="020B0503020204020204" pitchFamily="34" charset="-122"/>
              </a:rPr>
              <a:t>）</a:t>
            </a:r>
            <a:r>
              <a:rPr lang="en-US" altLang="zh-CN" sz="1600" dirty="0" smtClean="0">
                <a:solidFill>
                  <a:schemeClr val="accent1"/>
                </a:solidFill>
                <a:ea typeface="微软雅黑" panose="020B0503020204020204" pitchFamily="34" charset="-122"/>
              </a:rPr>
              <a:t>——ARP</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806279" y="1562814"/>
            <a:ext cx="3599892" cy="208327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命令需要在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Windows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操作系统命令提示符窗口使用，如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示，使用“</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命令显示出</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命令的帮助信息，其中含有</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命令的格式及各种参数的具体含义。</a:t>
            </a:r>
          </a:p>
        </p:txBody>
      </p:sp>
      <p:pic>
        <p:nvPicPr>
          <p:cNvPr id="12" name="图片 11"/>
          <p:cNvPicPr/>
          <p:nvPr/>
        </p:nvPicPr>
        <p:blipFill>
          <a:blip r:embed="rId5"/>
          <a:stretch>
            <a:fillRect/>
          </a:stretch>
        </p:blipFill>
        <p:spPr>
          <a:xfrm>
            <a:off x="601665" y="842576"/>
            <a:ext cx="3368675" cy="3419475"/>
          </a:xfrm>
          <a:prstGeom prst="rect">
            <a:avLst/>
          </a:prstGeom>
          <a:ln>
            <a:noFill/>
          </a:ln>
        </p:spPr>
      </p:pic>
    </p:spTree>
    <p:extLst>
      <p:ext uri="{BB962C8B-B14F-4D97-AF65-F5344CB8AC3E}">
        <p14:creationId xmlns:p14="http://schemas.microsoft.com/office/powerpoint/2010/main" val="7886456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26562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地址解析协议（</a:t>
            </a:r>
            <a:r>
              <a:rPr lang="en-US" altLang="zh-CN" sz="1600" dirty="0">
                <a:solidFill>
                  <a:schemeClr val="accent1"/>
                </a:solidFill>
                <a:ea typeface="微软雅黑" panose="020B0503020204020204" pitchFamily="34" charset="-122"/>
              </a:rPr>
              <a:t>ARP</a:t>
            </a:r>
            <a:r>
              <a:rPr lang="zh-CN" altLang="en-US" sz="1600" dirty="0">
                <a:solidFill>
                  <a:schemeClr val="accent1"/>
                </a:solidFill>
                <a:ea typeface="微软雅黑" panose="020B0503020204020204" pitchFamily="34" charset="-122"/>
              </a:rPr>
              <a:t>）</a:t>
            </a:r>
            <a:r>
              <a:rPr lang="en-US" altLang="zh-CN" sz="1600" dirty="0" smtClean="0">
                <a:solidFill>
                  <a:schemeClr val="accent1"/>
                </a:solidFill>
                <a:ea typeface="微软雅黑" panose="020B0503020204020204" pitchFamily="34" charset="-122"/>
              </a:rPr>
              <a:t>——ARP</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806279" y="1562814"/>
            <a:ext cx="3599892" cy="208327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2</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）使用</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命令可以查看</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表中现有的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地址的对应关系，同时，此命令会给出各表项的类型是动态表项还是静态表项，如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p>
        </p:txBody>
      </p:sp>
      <p:pic>
        <p:nvPicPr>
          <p:cNvPr id="11" name="图片 10"/>
          <p:cNvPicPr/>
          <p:nvPr/>
        </p:nvPicPr>
        <p:blipFill>
          <a:blip r:embed="rId5"/>
          <a:stretch>
            <a:fillRect/>
          </a:stretch>
        </p:blipFill>
        <p:spPr>
          <a:xfrm>
            <a:off x="742385" y="1035562"/>
            <a:ext cx="3134360" cy="3059430"/>
          </a:xfrm>
          <a:prstGeom prst="rect">
            <a:avLst/>
          </a:prstGeom>
          <a:ln>
            <a:noFill/>
          </a:ln>
        </p:spPr>
      </p:pic>
    </p:spTree>
    <p:extLst>
      <p:ext uri="{BB962C8B-B14F-4D97-AF65-F5344CB8AC3E}">
        <p14:creationId xmlns:p14="http://schemas.microsoft.com/office/powerpoint/2010/main" val="31728839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26562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地址解析协议（</a:t>
            </a:r>
            <a:r>
              <a:rPr lang="en-US" altLang="zh-CN" sz="1600" dirty="0">
                <a:solidFill>
                  <a:schemeClr val="accent1"/>
                </a:solidFill>
                <a:ea typeface="微软雅黑" panose="020B0503020204020204" pitchFamily="34" charset="-122"/>
              </a:rPr>
              <a:t>ARP</a:t>
            </a:r>
            <a:r>
              <a:rPr lang="zh-CN" altLang="en-US" sz="1600" dirty="0">
                <a:solidFill>
                  <a:schemeClr val="accent1"/>
                </a:solidFill>
                <a:ea typeface="微软雅黑" panose="020B0503020204020204" pitchFamily="34" charset="-122"/>
              </a:rPr>
              <a:t>）</a:t>
            </a:r>
            <a:r>
              <a:rPr lang="en-US" altLang="zh-CN" sz="1600" dirty="0" smtClean="0">
                <a:solidFill>
                  <a:schemeClr val="accent1"/>
                </a:solidFill>
                <a:ea typeface="微软雅黑" panose="020B0503020204020204" pitchFamily="34" charset="-122"/>
              </a:rPr>
              <a:t>——ARP</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806279" y="1562814"/>
            <a:ext cx="3402125" cy="208327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如果计算机中存在多个网卡，可以使用“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-N”</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参数显示指定接口的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表项，“</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-N”</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参数后面要加入需要查看网卡的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地址，例如：“</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-a -N 192.168.5.6”</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2" name="图片 11"/>
          <p:cNvPicPr/>
          <p:nvPr/>
        </p:nvPicPr>
        <p:blipFill>
          <a:blip r:embed="rId5"/>
          <a:srcRect b="14473"/>
          <a:stretch>
            <a:fillRect/>
          </a:stretch>
        </p:blipFill>
        <p:spPr>
          <a:xfrm>
            <a:off x="503548" y="1275606"/>
            <a:ext cx="3492391" cy="2268252"/>
          </a:xfrm>
          <a:prstGeom prst="rect">
            <a:avLst/>
          </a:prstGeom>
          <a:ln w="9525" cap="flat" cmpd="sng" algn="ctr">
            <a:noFill/>
            <a:prstDash val="solid"/>
            <a:round/>
            <a:headEnd type="none" w="med" len="med"/>
            <a:tailEnd type="none" w="med" len="med"/>
          </a:ln>
        </p:spPr>
      </p:pic>
    </p:spTree>
    <p:extLst>
      <p:ext uri="{BB962C8B-B14F-4D97-AF65-F5344CB8AC3E}">
        <p14:creationId xmlns:p14="http://schemas.microsoft.com/office/powerpoint/2010/main" val="1613991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26562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地址解析协议（</a:t>
            </a:r>
            <a:r>
              <a:rPr lang="en-US" altLang="zh-CN" sz="1600" dirty="0">
                <a:solidFill>
                  <a:schemeClr val="accent1"/>
                </a:solidFill>
                <a:ea typeface="微软雅黑" panose="020B0503020204020204" pitchFamily="34" charset="-122"/>
              </a:rPr>
              <a:t>ARP</a:t>
            </a:r>
            <a:r>
              <a:rPr lang="zh-CN" altLang="en-US" sz="1600" dirty="0">
                <a:solidFill>
                  <a:schemeClr val="accent1"/>
                </a:solidFill>
                <a:ea typeface="微软雅黑" panose="020B0503020204020204" pitchFamily="34" charset="-122"/>
              </a:rPr>
              <a:t>）</a:t>
            </a:r>
            <a:r>
              <a:rPr lang="en-US" altLang="zh-CN" sz="1600" dirty="0" smtClean="0">
                <a:solidFill>
                  <a:schemeClr val="accent1"/>
                </a:solidFill>
                <a:ea typeface="微软雅黑" panose="020B0503020204020204" pitchFamily="34" charset="-122"/>
              </a:rPr>
              <a:t>——ARP</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806279" y="1562814"/>
            <a:ext cx="3599892" cy="208327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）使用“</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命令添加</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静态表项，命令格式为“</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-s 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 </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MAC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 </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接口地址</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，其中接口地址为可选项。例如：“</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-s 192.168.5.1 55-55-55-55-55-55”</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或“</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-s </a:t>
            </a:r>
            <a:r>
              <a:rPr lang="en-US" altLang="zh-CN"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192.168.55.1 </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55-55-55-55-55-55 192.168.5.6”</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，命令完成后，我们再使用“</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命令可看到已添加的静态表项，如</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p>
        </p:txBody>
      </p:sp>
      <p:pic>
        <p:nvPicPr>
          <p:cNvPr id="12" name="图片 11"/>
          <p:cNvPicPr/>
          <p:nvPr/>
        </p:nvPicPr>
        <p:blipFill>
          <a:blip r:embed="rId5"/>
          <a:srcRect b="5400"/>
          <a:stretch>
            <a:fillRect/>
          </a:stretch>
        </p:blipFill>
        <p:spPr>
          <a:xfrm>
            <a:off x="179512" y="1301427"/>
            <a:ext cx="3744416" cy="2782491"/>
          </a:xfrm>
          <a:prstGeom prst="rect">
            <a:avLst/>
          </a:prstGeom>
          <a:ln w="9525" cap="flat" cmpd="sng" algn="ctr">
            <a:noFill/>
            <a:prstDash val="solid"/>
            <a:round/>
            <a:headEnd type="none" w="med" len="med"/>
            <a:tailEnd type="none" w="med" len="med"/>
          </a:ln>
        </p:spPr>
      </p:pic>
    </p:spTree>
    <p:extLst>
      <p:ext uri="{BB962C8B-B14F-4D97-AF65-F5344CB8AC3E}">
        <p14:creationId xmlns:p14="http://schemas.microsoft.com/office/powerpoint/2010/main" val="3705349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26562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a:t>
            </a:r>
            <a:r>
              <a:rPr lang="zh-CN" altLang="en-US" sz="1600" dirty="0">
                <a:solidFill>
                  <a:schemeClr val="accent1"/>
                </a:solidFill>
                <a:ea typeface="微软雅黑" panose="020B0503020204020204" pitchFamily="34" charset="-122"/>
              </a:rPr>
              <a:t>地址解析协议（</a:t>
            </a:r>
            <a:r>
              <a:rPr lang="en-US" altLang="zh-CN" sz="1600" dirty="0">
                <a:solidFill>
                  <a:schemeClr val="accent1"/>
                </a:solidFill>
                <a:ea typeface="微软雅黑" panose="020B0503020204020204" pitchFamily="34" charset="-122"/>
              </a:rPr>
              <a:t>ARP</a:t>
            </a:r>
            <a:r>
              <a:rPr lang="zh-CN" altLang="en-US" sz="1600" dirty="0">
                <a:solidFill>
                  <a:schemeClr val="accent1"/>
                </a:solidFill>
                <a:ea typeface="微软雅黑" panose="020B0503020204020204" pitchFamily="34" charset="-122"/>
              </a:rPr>
              <a:t>）</a:t>
            </a:r>
            <a:r>
              <a:rPr lang="en-US" altLang="zh-CN" sz="1600" dirty="0" smtClean="0">
                <a:solidFill>
                  <a:schemeClr val="accent1"/>
                </a:solidFill>
                <a:ea typeface="微软雅黑" panose="020B0503020204020204" pitchFamily="34" charset="-122"/>
              </a:rPr>
              <a:t>——ARP</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427984" y="1035562"/>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572002" y="1160467"/>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806279" y="1562814"/>
            <a:ext cx="3599892" cy="208327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）使用“</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-d”</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命令可以删除</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表项，静态或者动态表项都可以用此命令删除。命令格式为“</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-d 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地址”，这里的“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地址”是需要删除的对应关系中的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地址字段。例如：“</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-d 192.168.5.1”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可以把（</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）中添加的静态表项删除，命令完成后，我们再使用“</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arp</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 –a”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命令可看到该静态表项已经删除，</a:t>
            </a:r>
            <a:r>
              <a:rPr lang="zh-CN" altLang="en-US" sz="1200"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a:t>
            </a:r>
            <a:r>
              <a:rPr lang="zh-CN" altLang="en-US" sz="1200" spc="12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p>
        </p:txBody>
      </p:sp>
      <p:pic>
        <p:nvPicPr>
          <p:cNvPr id="11" name="图片 10"/>
          <p:cNvPicPr/>
          <p:nvPr/>
        </p:nvPicPr>
        <p:blipFill>
          <a:blip r:embed="rId5"/>
          <a:srcRect t="47967" b="3034"/>
          <a:stretch>
            <a:fillRect/>
          </a:stretch>
        </p:blipFill>
        <p:spPr>
          <a:xfrm>
            <a:off x="179512" y="1222812"/>
            <a:ext cx="3780420" cy="2753094"/>
          </a:xfrm>
          <a:prstGeom prst="rect">
            <a:avLst/>
          </a:prstGeom>
          <a:ln w="9525" cap="flat" cmpd="sng" algn="ctr">
            <a:noFill/>
            <a:prstDash val="solid"/>
            <a:round/>
            <a:headEnd type="none" w="med" len="med"/>
            <a:tailEnd type="none" w="med" len="med"/>
          </a:ln>
        </p:spPr>
      </p:pic>
    </p:spTree>
    <p:extLst>
      <p:ext uri="{BB962C8B-B14F-4D97-AF65-F5344CB8AC3E}">
        <p14:creationId xmlns:p14="http://schemas.microsoft.com/office/powerpoint/2010/main" val="2906973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——ICMP</a:t>
            </a:r>
            <a:r>
              <a:rPr lang="zh-CN" altLang="en-US" sz="1600" dirty="0">
                <a:solidFill>
                  <a:schemeClr val="accent1"/>
                </a:solidFill>
                <a:ea typeface="微软雅黑" panose="020B0503020204020204" pitchFamily="34" charset="-122"/>
              </a:rPr>
              <a:t>差错控制</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50622" y="735546"/>
            <a:ext cx="8676964" cy="3672408"/>
            <a:chOff x="1200150" y="1843814"/>
            <a:chExt cx="9867900" cy="195014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946108"/>
              <a:chOff x="1200150" y="1847850"/>
              <a:chExt cx="9867900" cy="1946108"/>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356915" y="3687991"/>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604930" cy="1814155"/>
            </a:xfrm>
            <a:prstGeom prst="rect">
              <a:avLst/>
            </a:prstGeom>
            <a:noFill/>
          </p:spPr>
          <p:txBody>
            <a:bodyPr wrap="square" rtlCol="0">
              <a:spAutoFit/>
            </a:bodyPr>
            <a:lstStyle/>
            <a:p>
              <a:pPr>
                <a:lnSpc>
                  <a:spcPct val="150000"/>
                </a:lnSpc>
              </a:pPr>
              <a:r>
                <a:rPr lang="en-US" altLang="zh-CN" sz="1600" b="1"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作为</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层的差错报文传输机制，最基本的功能是提供差错报告</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b="1" dirty="0">
                  <a:latin typeface="微软雅黑" panose="020B0503020204020204" pitchFamily="34" charset="-122"/>
                  <a:ea typeface="微软雅黑" panose="020B0503020204020204" pitchFamily="34" charset="-122"/>
                </a:rPr>
                <a:t>ICMP</a:t>
              </a:r>
              <a:r>
                <a:rPr lang="zh-CN" altLang="en-US" sz="1600" b="1" dirty="0">
                  <a:latin typeface="微软雅黑" panose="020B0503020204020204" pitchFamily="34" charset="-122"/>
                  <a:ea typeface="微软雅黑" panose="020B0503020204020204" pitchFamily="34" charset="-122"/>
                </a:rPr>
                <a:t>差错报文</a:t>
              </a:r>
              <a:r>
                <a:rPr lang="zh-CN" altLang="en-US" sz="1600" dirty="0">
                  <a:latin typeface="微软雅黑" panose="020B0503020204020204" pitchFamily="34" charset="-122"/>
                  <a:ea typeface="微软雅黑" panose="020B0503020204020204" pitchFamily="34" charset="-122"/>
                </a:rPr>
                <a:t>有以下几个</a:t>
              </a:r>
              <a:r>
                <a:rPr lang="zh-CN" altLang="en-US" sz="1600" b="1" dirty="0">
                  <a:latin typeface="微软雅黑" panose="020B0503020204020204" pitchFamily="34" charset="-122"/>
                  <a:ea typeface="微软雅黑" panose="020B0503020204020204" pitchFamily="34" charset="-122"/>
                </a:rPr>
                <a:t>特点</a:t>
              </a:r>
              <a:r>
                <a:rPr lang="zh-CN" altLang="en-US" sz="1600" dirty="0">
                  <a:latin typeface="微软雅黑" panose="020B0503020204020204" pitchFamily="34" charset="-122"/>
                  <a:ea typeface="微软雅黑" panose="020B0503020204020204" pitchFamily="34" charset="-122"/>
                </a:rPr>
                <a:t>：</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）差错报告不享受特别优先权和可靠性，作为一般数据传输。在传输过程中，它完全有可能丢失、损坏或被抛弃。</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差错报告数据中除包含故障</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数据报报头外，还包含故障</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数据报数据区的前</a:t>
              </a:r>
              <a:r>
                <a:rPr lang="en-US" altLang="zh-CN" sz="1600" dirty="0">
                  <a:latin typeface="微软雅黑" panose="020B0503020204020204" pitchFamily="34" charset="-122"/>
                  <a:ea typeface="微软雅黑" panose="020B0503020204020204" pitchFamily="34" charset="-122"/>
                </a:rPr>
                <a:t>64</a:t>
              </a:r>
              <a:r>
                <a:rPr lang="zh-CN" altLang="en-US" sz="1600" dirty="0">
                  <a:latin typeface="微软雅黑" panose="020B0503020204020204" pitchFamily="34" charset="-122"/>
                  <a:ea typeface="微软雅黑" panose="020B0503020204020204" pitchFamily="34" charset="-122"/>
                </a:rPr>
                <a:t>比特数据。通常，利用这</a:t>
              </a:r>
              <a:r>
                <a:rPr lang="en-US" altLang="zh-CN" sz="1600" dirty="0">
                  <a:latin typeface="微软雅黑" panose="020B0503020204020204" pitchFamily="34" charset="-122"/>
                  <a:ea typeface="微软雅黑" panose="020B0503020204020204" pitchFamily="34" charset="-122"/>
                </a:rPr>
                <a:t>64</a:t>
              </a:r>
              <a:r>
                <a:rPr lang="zh-CN" altLang="en-US" sz="1600" dirty="0">
                  <a:latin typeface="微软雅黑" panose="020B0503020204020204" pitchFamily="34" charset="-122"/>
                  <a:ea typeface="微软雅黑" panose="020B0503020204020204" pitchFamily="34" charset="-122"/>
                </a:rPr>
                <a:t>个比特可以了解高层协议（如</a:t>
              </a:r>
              <a:r>
                <a:rPr lang="en-US" altLang="zh-CN" sz="1600" dirty="0">
                  <a:latin typeface="微软雅黑" panose="020B0503020204020204" pitchFamily="34" charset="-122"/>
                  <a:ea typeface="微软雅黑" panose="020B0503020204020204" pitchFamily="34" charset="-122"/>
                </a:rPr>
                <a:t>TCP</a:t>
              </a:r>
              <a:r>
                <a:rPr lang="zh-CN" altLang="en-US" sz="1600" dirty="0">
                  <a:latin typeface="微软雅黑" panose="020B0503020204020204" pitchFamily="34" charset="-122"/>
                  <a:ea typeface="微软雅黑" panose="020B0503020204020204" pitchFamily="34" charset="-122"/>
                </a:rPr>
                <a:t>协议）的重要信息。</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差错报告是伴随着抛弃出错</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数据报而产生的。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软件一旦发现传输错误，它首先把出错报文抛弃，然后调用</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向源主机报告差错信息。</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出错报告包括目的地不可达报告、超时报告、参数出错报告等</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66508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——ICMP</a:t>
            </a:r>
            <a:r>
              <a:rPr lang="zh-CN" altLang="en-US" sz="1600" dirty="0">
                <a:solidFill>
                  <a:schemeClr val="accent1"/>
                </a:solidFill>
                <a:ea typeface="微软雅黑" panose="020B0503020204020204" pitchFamily="34" charset="-122"/>
              </a:rPr>
              <a:t>差错控制</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50622" y="735546"/>
            <a:ext cx="8676964" cy="2074214"/>
            <a:chOff x="1200150" y="1843814"/>
            <a:chExt cx="9867900" cy="194005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936016"/>
              <a:chOff x="1200150" y="1847850"/>
              <a:chExt cx="9867900" cy="1936016"/>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604929" cy="1813577"/>
            </a:xfrm>
            <a:prstGeom prst="rect">
              <a:avLst/>
            </a:prstGeom>
            <a:noFill/>
          </p:spPr>
          <p:txBody>
            <a:bodyPr wrap="square" rtlCol="0">
              <a:spAutoFit/>
            </a:bodyPr>
            <a:lstStyle/>
            <a:p>
              <a:pPr>
                <a:lnSpc>
                  <a:spcPct val="150000"/>
                </a:lnSpc>
              </a:pP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出错</a:t>
              </a:r>
              <a:r>
                <a:rPr lang="zh-CN" altLang="en-US" sz="1600" dirty="0" smtClean="0">
                  <a:latin typeface="微软雅黑" panose="020B0503020204020204" pitchFamily="34" charset="-122"/>
                  <a:ea typeface="微软雅黑" panose="020B0503020204020204" pitchFamily="34" charset="-122"/>
                </a:rPr>
                <a:t>报告：</a:t>
              </a:r>
              <a:r>
                <a:rPr lang="zh-CN" altLang="en-US" sz="1600" b="1" dirty="0" smtClean="0">
                  <a:latin typeface="微软雅黑" panose="020B0503020204020204" pitchFamily="34" charset="-122"/>
                  <a:ea typeface="微软雅黑" panose="020B0503020204020204" pitchFamily="34" charset="-122"/>
                </a:rPr>
                <a:t>①</a:t>
              </a:r>
              <a:r>
                <a:rPr lang="zh-CN" altLang="en-US" sz="1600" b="1" dirty="0">
                  <a:latin typeface="微软雅黑" panose="020B0503020204020204" pitchFamily="34" charset="-122"/>
                  <a:ea typeface="微软雅黑" panose="020B0503020204020204" pitchFamily="34" charset="-122"/>
                </a:rPr>
                <a:t>目的地不可达报告</a:t>
              </a:r>
              <a:r>
                <a:rPr lang="zh-CN" altLang="en-US" sz="1600" dirty="0">
                  <a:latin typeface="微软雅黑" panose="020B0503020204020204" pitchFamily="34" charset="-122"/>
                  <a:ea typeface="微软雅黑" panose="020B0503020204020204" pitchFamily="34" charset="-122"/>
                </a:rPr>
                <a:t>。</a:t>
              </a:r>
            </a:p>
            <a:p>
              <a:pPr>
                <a:lnSpc>
                  <a:spcPct val="150000"/>
                </a:lnSpc>
              </a:pPr>
              <a:r>
                <a:rPr lang="zh-CN" altLang="en-US" sz="1600" dirty="0" smtClean="0">
                  <a:latin typeface="微软雅黑" panose="020B0503020204020204" pitchFamily="34" charset="-122"/>
                  <a:ea typeface="微软雅黑" panose="020B0503020204020204" pitchFamily="34" charset="-122"/>
                </a:rPr>
                <a:t>路由器的主要功能是进行</a:t>
              </a:r>
              <a:r>
                <a:rPr lang="en-US" altLang="zh-CN" sz="1600" dirty="0" smtClean="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数据报的路由选择和转发，但是路由器的路由选择和转发并不是总能成功的。在路由选择和转发出现错误的情况下，路由器便发出目的地不可达报告，如图所示。目的地不可达可以分为</a:t>
              </a:r>
              <a:r>
                <a:rPr lang="zh-CN" altLang="en-US" sz="1600" b="1" dirty="0">
                  <a:latin typeface="微软雅黑" panose="020B0503020204020204" pitchFamily="34" charset="-122"/>
                  <a:ea typeface="微软雅黑" panose="020B0503020204020204" pitchFamily="34" charset="-122"/>
                </a:rPr>
                <a:t>网络不可达</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主机不可达</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协议和端口不可达</a:t>
              </a:r>
              <a:r>
                <a:rPr lang="zh-CN" altLang="en-US" sz="1600" dirty="0">
                  <a:latin typeface="微软雅黑" panose="020B0503020204020204" pitchFamily="34" charset="-122"/>
                  <a:ea typeface="微软雅黑" panose="020B0503020204020204" pitchFamily="34" charset="-122"/>
                </a:rPr>
                <a:t>等多种情况。根据每一种不可达的具体原因，路由器发出相应的</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目的地不可达差错报告。</a:t>
              </a:r>
            </a:p>
          </p:txBody>
        </p:sp>
      </p:grpSp>
      <p:pic>
        <p:nvPicPr>
          <p:cNvPr id="11" name="图片 10"/>
          <p:cNvPicPr/>
          <p:nvPr/>
        </p:nvPicPr>
        <p:blipFill>
          <a:blip r:embed="rId2"/>
          <a:srcRect b="5329"/>
          <a:stretch>
            <a:fillRect/>
          </a:stretch>
        </p:blipFill>
        <p:spPr>
          <a:xfrm>
            <a:off x="1871700" y="2750000"/>
            <a:ext cx="5278120" cy="2005965"/>
          </a:xfrm>
          <a:prstGeom prst="rect">
            <a:avLst/>
          </a:prstGeom>
          <a:ln>
            <a:noFill/>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131840" y="4755965"/>
            <a:ext cx="257795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ICMP</a:t>
            </a:r>
            <a:r>
              <a:rPr lang="zh-CN" altLang="en-US" sz="1200" dirty="0">
                <a:latin typeface="微软雅黑" panose="020B0503020204020204" pitchFamily="34" charset="-122"/>
                <a:ea typeface="微软雅黑" panose="020B0503020204020204" pitchFamily="34" charset="-122"/>
              </a:rPr>
              <a:t>向源主机报告目的主机不可达</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75855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——ICMP</a:t>
            </a:r>
            <a:r>
              <a:rPr lang="zh-CN" altLang="en-US" sz="1600" dirty="0">
                <a:solidFill>
                  <a:schemeClr val="accent1"/>
                </a:solidFill>
                <a:ea typeface="微软雅黑" panose="020B0503020204020204" pitchFamily="34" charset="-122"/>
              </a:rPr>
              <a:t>差错控制</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50622" y="735546"/>
            <a:ext cx="8676964" cy="4104456"/>
            <a:chOff x="1200150" y="1843814"/>
            <a:chExt cx="9867900" cy="194005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936016"/>
              <a:chOff x="1200150" y="1847850"/>
              <a:chExt cx="9867900" cy="1936016"/>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604929" cy="1884531"/>
            </a:xfrm>
            <a:prstGeom prst="rect">
              <a:avLst/>
            </a:prstGeom>
            <a:noFill/>
          </p:spPr>
          <p:txBody>
            <a:bodyPr wrap="square" rtlCol="0">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②超时报告。</a:t>
              </a:r>
            </a:p>
            <a:p>
              <a:pPr>
                <a:lnSpc>
                  <a:spcPct val="150000"/>
                </a:lnSpc>
              </a:pPr>
              <a:r>
                <a:rPr lang="zh-CN" altLang="en-US"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互联网中，每个路由器独立地为</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数据报选路。一个路由器的路由选择出现问题，</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数据报的传输就有可能出现兜圈子的情况。</a:t>
              </a:r>
            </a:p>
            <a:p>
              <a:pPr>
                <a:lnSpc>
                  <a:spcPct val="150000"/>
                </a:lnSpc>
              </a:pPr>
              <a:r>
                <a:rPr lang="zh-CN" altLang="en-US" sz="1600" dirty="0">
                  <a:latin typeface="微软雅黑" panose="020B0503020204020204" pitchFamily="34" charset="-122"/>
                  <a:ea typeface="微软雅黑" panose="020B0503020204020204" pitchFamily="34" charset="-122"/>
                </a:rPr>
                <a:t>利用</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数据报报头的生存周期字段，可以有效地避免</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数据报在互联网中无休止地循环传输。一个</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数据报一旦到达生存周期，路由器立刻将其抛弃。与此同时，路由器也产生一个</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超时差错报告，通知源主机该数据报已被抛弃。</a:t>
              </a:r>
            </a:p>
            <a:p>
              <a:pPr>
                <a:lnSpc>
                  <a:spcPct val="150000"/>
                </a:lnSpc>
              </a:pPr>
              <a:r>
                <a:rPr lang="zh-CN" altLang="en-US" sz="1600" b="1" dirty="0">
                  <a:latin typeface="微软雅黑" panose="020B0503020204020204" pitchFamily="34" charset="-122"/>
                  <a:ea typeface="微软雅黑" panose="020B0503020204020204" pitchFamily="34" charset="-122"/>
                </a:rPr>
                <a:t>③参数出错报告。</a:t>
              </a:r>
            </a:p>
            <a:p>
              <a:pPr>
                <a:lnSpc>
                  <a:spcPct val="150000"/>
                </a:lnSpc>
              </a:pPr>
              <a:r>
                <a:rPr lang="zh-CN" altLang="en-US" sz="1600" dirty="0">
                  <a:latin typeface="微软雅黑" panose="020B0503020204020204" pitchFamily="34" charset="-122"/>
                  <a:ea typeface="微软雅黑" panose="020B0503020204020204" pitchFamily="34" charset="-122"/>
                </a:rPr>
                <a:t>另一类重要的</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差错报文是参数出错报文，报告错误的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数据报报头和错误的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数据报选项参数等情况。一旦参数错误严重到机器不得不抛弃</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数据报时，机器便向源主机发送此报文指出可能出现错误的参数位置。</a:t>
              </a:r>
            </a:p>
          </p:txBody>
        </p:sp>
      </p:grpSp>
    </p:spTree>
    <p:extLst>
      <p:ext uri="{BB962C8B-B14F-4D97-AF65-F5344CB8AC3E}">
        <p14:creationId xmlns:p14="http://schemas.microsoft.com/office/powerpoint/2010/main" val="7771837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——ICMP</a:t>
            </a:r>
            <a:r>
              <a:rPr lang="zh-CN" altLang="en-US" sz="1600" dirty="0">
                <a:solidFill>
                  <a:schemeClr val="accent1"/>
                </a:solidFill>
                <a:ea typeface="微软雅黑" panose="020B0503020204020204" pitchFamily="34" charset="-122"/>
              </a:rPr>
              <a:t>控制报文</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359532" y="843558"/>
            <a:ext cx="8640960" cy="3046989"/>
            <a:chOff x="861384" y="1839056"/>
            <a:chExt cx="10075180" cy="151887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0075180" cy="1492983"/>
              <a:chOff x="861384" y="1847850"/>
              <a:chExt cx="1007518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007518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43227" y="1839056"/>
              <a:ext cx="9893337" cy="1518878"/>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层控制主要包括拥塞控制、路由控制两大内容，与之对应，</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提供相应的控制报文。</a:t>
              </a:r>
            </a:p>
            <a:p>
              <a:pPr>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拥塞控制与源抑制报文</a:t>
              </a:r>
              <a:r>
                <a:rPr lang="zh-CN" altLang="en-US" sz="1600" dirty="0">
                  <a:latin typeface="微软雅黑" panose="020B0503020204020204" pitchFamily="34" charset="-122"/>
                  <a:ea typeface="微软雅黑" panose="020B0503020204020204" pitchFamily="34" charset="-122"/>
                </a:rPr>
                <a:t>。</a:t>
              </a:r>
            </a:p>
            <a:p>
              <a:pPr>
                <a:lnSpc>
                  <a:spcPct val="150000"/>
                </a:lnSpc>
              </a:pPr>
              <a:r>
                <a:rPr lang="zh-CN" altLang="en-US" sz="1600" dirty="0">
                  <a:latin typeface="微软雅黑" panose="020B0503020204020204" pitchFamily="34" charset="-122"/>
                  <a:ea typeface="微软雅黑" panose="020B0503020204020204" pitchFamily="34" charset="-122"/>
                </a:rPr>
                <a:t>所谓的拥塞就是路由器被大量涌入的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数据报“淹没”的现象。造成拥塞的原因有以下两种：</a:t>
              </a:r>
            </a:p>
            <a:p>
              <a:pPr>
                <a:lnSpc>
                  <a:spcPct val="150000"/>
                </a:lnSpc>
              </a:pPr>
              <a:r>
                <a:rPr lang="zh-CN" altLang="en-US" sz="1600" dirty="0">
                  <a:latin typeface="微软雅黑" panose="020B0503020204020204" pitchFamily="34" charset="-122"/>
                  <a:ea typeface="微软雅黑" panose="020B0503020204020204" pitchFamily="34" charset="-122"/>
                </a:rPr>
                <a:t>①路由器的处理速度太慢，不能完成</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数据报排队等日常工作。</a:t>
              </a:r>
            </a:p>
            <a:p>
              <a:pPr>
                <a:lnSpc>
                  <a:spcPct val="150000"/>
                </a:lnSpc>
              </a:pPr>
              <a:r>
                <a:rPr lang="zh-CN" altLang="en-US" sz="1600" dirty="0">
                  <a:latin typeface="微软雅黑" panose="020B0503020204020204" pitchFamily="34" charset="-122"/>
                  <a:ea typeface="微软雅黑" panose="020B0503020204020204" pitchFamily="34" charset="-122"/>
                </a:rPr>
                <a:t>②路由器传入数据速率大于传出数据速率</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a:latin typeface="微软雅黑" panose="020B0503020204020204" pitchFamily="34" charset="-122"/>
                  <a:ea typeface="微软雅黑" panose="020B0503020204020204" pitchFamily="34" charset="-122"/>
                </a:rPr>
                <a:t>无论何种形式的拥塞，就其实质而言，都在于没有足够的缓冲区存放大量涌入的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数据报。一旦有足够的缓冲区，路由器就可以将传入的数据报存入队列，等待处理，而不至于被“淹没”。</a:t>
              </a:r>
              <a:endParaRPr lang="zh-CN" altLang="en-US" sz="16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53828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——ICMP</a:t>
            </a:r>
            <a:r>
              <a:rPr lang="zh-CN" altLang="en-US" sz="1600" dirty="0">
                <a:solidFill>
                  <a:schemeClr val="accent1"/>
                </a:solidFill>
                <a:ea typeface="微软雅黑" panose="020B0503020204020204" pitchFamily="34" charset="-122"/>
              </a:rPr>
              <a:t>控制报文</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732277" y="791237"/>
            <a:ext cx="7527998" cy="3103259"/>
            <a:chOff x="861384" y="1793905"/>
            <a:chExt cx="10096462" cy="1546928"/>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0075180" cy="1492983"/>
              <a:chOff x="861384" y="1847850"/>
              <a:chExt cx="1007518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007518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64510" y="1793905"/>
              <a:ext cx="9893336" cy="1518878"/>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路由控制与重定向报文。</a:t>
              </a:r>
            </a:p>
            <a:p>
              <a:pPr>
                <a:lnSpc>
                  <a:spcPct val="150000"/>
                </a:lnSpc>
              </a:pPr>
              <a:r>
                <a:rPr lang="zh-CN" altLang="en-US"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互联网中，主机可以在数据传输过程中不断地从相邻的路由器获得新的路由信息。通常，主机在启动时都具有一定的路由信息，这些信息可以保证主机将</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数据报发送出去，但经过的路径不一定是最优的。路由器一旦检测到某</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数据报经非优路径传输，它一方面继续将该数据报转发出去，另一方面将向主机发送一个路由重定向</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报文，通知主机去往相应目的主机的最优路径。这样主机经过不断积累便能掌握越来越多的路由信息。</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重定向机制的优点是保证主机拥有一个动态的、既小且优的路由表。</a:t>
              </a:r>
            </a:p>
          </p:txBody>
        </p:sp>
      </p:grpSp>
    </p:spTree>
    <p:extLst>
      <p:ext uri="{BB962C8B-B14F-4D97-AF65-F5344CB8AC3E}">
        <p14:creationId xmlns:p14="http://schemas.microsoft.com/office/powerpoint/2010/main" val="3411054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——ICMP</a:t>
            </a:r>
            <a:r>
              <a:rPr lang="zh-CN" altLang="en-US" sz="1600" dirty="0">
                <a:solidFill>
                  <a:schemeClr val="accent1"/>
                </a:solidFill>
                <a:ea typeface="微软雅黑" panose="020B0503020204020204" pitchFamily="34" charset="-122"/>
              </a:rPr>
              <a:t>控制报文</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50622" y="735546"/>
            <a:ext cx="8676964" cy="2367411"/>
            <a:chOff x="1200150" y="1843814"/>
            <a:chExt cx="9867900" cy="194005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936016"/>
              <a:chOff x="1200150" y="1847850"/>
              <a:chExt cx="9867900" cy="1936016"/>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604929" cy="1929464"/>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ICMP</a:t>
              </a:r>
              <a:r>
                <a:rPr lang="zh-CN" altLang="en-US" sz="1400" b="1" dirty="0">
                  <a:latin typeface="微软雅黑" panose="020B0503020204020204" pitchFamily="34" charset="-122"/>
                  <a:ea typeface="微软雅黑" panose="020B0503020204020204" pitchFamily="34" charset="-122"/>
                </a:rPr>
                <a:t>请求</a:t>
              </a:r>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应答报文对</a:t>
              </a:r>
            </a:p>
            <a:p>
              <a:pPr>
                <a:lnSpc>
                  <a:spcPct val="150000"/>
                </a:lnSpc>
              </a:pPr>
              <a:r>
                <a:rPr lang="zh-CN" altLang="en-US" sz="1400" dirty="0">
                  <a:latin typeface="微软雅黑" panose="020B0503020204020204" pitchFamily="34" charset="-122"/>
                  <a:ea typeface="微软雅黑" panose="020B0503020204020204" pitchFamily="34" charset="-122"/>
                </a:rPr>
                <a:t>为了便于进行故障诊断和网络控制，</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还设计了</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请求和应答报文对，用于获取某些有用的信息。</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）回应请求与应答。</a:t>
              </a:r>
            </a:p>
            <a:p>
              <a:pPr>
                <a:lnSpc>
                  <a:spcPct val="150000"/>
                </a:lnSpc>
              </a:pPr>
              <a:r>
                <a:rPr lang="zh-CN" altLang="en-US" sz="1400" dirty="0">
                  <a:latin typeface="微软雅黑" panose="020B0503020204020204" pitchFamily="34" charset="-122"/>
                  <a:ea typeface="微软雅黑" panose="020B0503020204020204" pitchFamily="34" charset="-122"/>
                </a:rPr>
                <a:t>回应请求</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应答</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报文对用于测试目的主机或路由器的可达性，如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请求</a:t>
              </a:r>
              <a:r>
                <a:rPr lang="zh-CN" altLang="en-US" sz="1400" dirty="0">
                  <a:latin typeface="微软雅黑" panose="020B0503020204020204" pitchFamily="34" charset="-122"/>
                  <a:ea typeface="微软雅黑" panose="020B0503020204020204" pitchFamily="34" charset="-122"/>
                </a:rPr>
                <a:t>者（某主机）向特定目的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地址发送一个包含任选数据区的回应请求，要求具有目的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地址的主机或路由器响应。当目的主机或路由器收到该请求后，发出相应的回应应答，其中包含请求报文中任选数据的拷贝</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a:srcRect t="4753" b="2780"/>
          <a:stretch>
            <a:fillRect/>
          </a:stretch>
        </p:blipFill>
        <p:spPr>
          <a:xfrm>
            <a:off x="2663788" y="2956375"/>
            <a:ext cx="3704590" cy="1799590"/>
          </a:xfrm>
          <a:prstGeom prst="rect">
            <a:avLst/>
          </a:prstGeom>
          <a:ln>
            <a:noFill/>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2868146" y="4755965"/>
            <a:ext cx="31053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回应请求</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应答</a:t>
            </a:r>
            <a:r>
              <a:rPr lang="en-US" altLang="zh-CN" sz="1200" dirty="0">
                <a:latin typeface="微软雅黑" panose="020B0503020204020204" pitchFamily="34" charset="-122"/>
                <a:ea typeface="微软雅黑" panose="020B0503020204020204" pitchFamily="34" charset="-122"/>
              </a:rPr>
              <a:t>ICMP</a:t>
            </a:r>
            <a:r>
              <a:rPr lang="zh-CN" altLang="en-US" sz="1200" dirty="0">
                <a:latin typeface="微软雅黑" panose="020B0503020204020204" pitchFamily="34" charset="-122"/>
                <a:ea typeface="微软雅黑" panose="020B0503020204020204" pitchFamily="34" charset="-122"/>
              </a:rPr>
              <a:t>报文对用于测试可达性</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1401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smtClean="0">
                <a:solidFill>
                  <a:schemeClr val="accent1"/>
                </a:solidFill>
                <a:ea typeface="微软雅黑" panose="020B0503020204020204" pitchFamily="34" charset="-122"/>
              </a:rPr>
              <a:t>——ping</a:t>
            </a:r>
            <a:r>
              <a:rPr lang="zh-CN" altLang="en-US" sz="1600" dirty="0">
                <a:solidFill>
                  <a:schemeClr val="accent1"/>
                </a:solidFill>
                <a:ea typeface="微软雅黑" panose="020B0503020204020204" pitchFamily="34" charset="-122"/>
              </a:rPr>
              <a:t>命令</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810430" y="645550"/>
            <a:ext cx="7794018" cy="3647153"/>
            <a:chOff x="861384" y="1843918"/>
            <a:chExt cx="10075180" cy="1521130"/>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0075180" cy="1492983"/>
              <a:chOff x="861384" y="1847850"/>
              <a:chExt cx="1007518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007518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547" y="1843918"/>
              <a:ext cx="9893336" cy="1521130"/>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在使用互联网过程中，</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是最常用的一种命令。不论</a:t>
              </a:r>
              <a:r>
                <a:rPr lang="en-US" altLang="zh-CN" sz="1400" dirty="0">
                  <a:latin typeface="微软雅黑" panose="020B0503020204020204" pitchFamily="34" charset="-122"/>
                  <a:ea typeface="微软雅黑" panose="020B0503020204020204" pitchFamily="34" charset="-122"/>
                </a:rPr>
                <a:t>Unix</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Linux </a:t>
              </a:r>
              <a:r>
                <a:rPr lang="zh-CN" altLang="en-US" sz="1400" dirty="0">
                  <a:latin typeface="微软雅黑" panose="020B0503020204020204" pitchFamily="34" charset="-122"/>
                  <a:ea typeface="微软雅黑" panose="020B0503020204020204" pitchFamily="34" charset="-122"/>
                </a:rPr>
                <a:t>还是</a:t>
              </a:r>
              <a:r>
                <a:rPr lang="en-US" altLang="zh-CN" sz="1400" dirty="0">
                  <a:latin typeface="微软雅黑" panose="020B0503020204020204" pitchFamily="34" charset="-122"/>
                  <a:ea typeface="微软雅黑" panose="020B0503020204020204" pitchFamily="34" charset="-122"/>
                </a:rPr>
                <a:t>Windows</a:t>
              </a:r>
              <a:r>
                <a:rPr lang="zh-CN" altLang="en-US" sz="1400" dirty="0">
                  <a:latin typeface="微软雅黑" panose="020B0503020204020204" pitchFamily="34" charset="-122"/>
                  <a:ea typeface="微软雅黑" panose="020B0503020204020204" pitchFamily="34" charset="-122"/>
                </a:rPr>
                <a:t>，都集成了</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命令是个使用频率极高的网络诊断工具，它是</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协议的一部分，用于确定本地主机是否能与另一台主机交换数据报。根据返回的信息，我们可以推断</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参数设置是否正确以及运行是否正常</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需要</a:t>
              </a:r>
              <a:r>
                <a:rPr lang="zh-CN" altLang="en-US" sz="1400" dirty="0">
                  <a:latin typeface="微软雅黑" panose="020B0503020204020204" pitchFamily="34" charset="-122"/>
                  <a:ea typeface="微软雅黑" panose="020B0503020204020204" pitchFamily="34" charset="-122"/>
                </a:rPr>
                <a:t>注意的是，成功与另一台主机进行一次或两次数据报交换并不表示</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配置就是正确的，必须成功执行大量的数据报交换，才能确信</a:t>
              </a:r>
              <a:r>
                <a:rPr lang="en-US" altLang="zh-CN" sz="1400" dirty="0">
                  <a:latin typeface="微软雅黑" panose="020B0503020204020204" pitchFamily="34" charset="-122"/>
                  <a:ea typeface="微软雅黑" panose="020B0503020204020204" pitchFamily="34" charset="-122"/>
                </a:rPr>
                <a:t>TCP/IP</a:t>
              </a:r>
              <a:r>
                <a:rPr lang="zh-CN" altLang="en-US" sz="1400" dirty="0">
                  <a:latin typeface="微软雅黑" panose="020B0503020204020204" pitchFamily="34" charset="-122"/>
                  <a:ea typeface="微软雅黑" panose="020B0503020204020204" pitchFamily="34" charset="-122"/>
                </a:rPr>
                <a:t>的正确性。下面就以</a:t>
              </a:r>
              <a:r>
                <a:rPr lang="en-US" altLang="zh-CN" sz="1400" dirty="0">
                  <a:latin typeface="微软雅黑" panose="020B0503020204020204" pitchFamily="34" charset="-122"/>
                  <a:ea typeface="微软雅黑" panose="020B0503020204020204" pitchFamily="34" charset="-122"/>
                </a:rPr>
                <a:t>Windows</a:t>
              </a:r>
              <a:r>
                <a:rPr lang="zh-CN" altLang="en-US" sz="1400" dirty="0">
                  <a:latin typeface="微软雅黑" panose="020B0503020204020204" pitchFamily="34" charset="-122"/>
                  <a:ea typeface="微软雅黑" panose="020B0503020204020204" pitchFamily="34" charset="-122"/>
                </a:rPr>
                <a:t>系统为例，介绍一下</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命令的基本使用方法</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实际上，</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命令就是利用回应请求</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应答</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报文来测试目的主机或路由器的可达性。不同网络操作系统对</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命令的实现稍有不同，较复杂实现方法是发送一系列的回应请求</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报文、捕获回应应答并提供丢失数据报的统计信息。而简单实现方则仅仅发送一个回应请求</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报文并等待回应应答。</a:t>
              </a:r>
            </a:p>
          </p:txBody>
        </p:sp>
      </p:grpSp>
    </p:spTree>
    <p:extLst>
      <p:ext uri="{BB962C8B-B14F-4D97-AF65-F5344CB8AC3E}">
        <p14:creationId xmlns:p14="http://schemas.microsoft.com/office/powerpoint/2010/main" val="40919043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smtClean="0">
                <a:solidFill>
                  <a:schemeClr val="accent1"/>
                </a:solidFill>
                <a:ea typeface="微软雅黑" panose="020B0503020204020204" pitchFamily="34" charset="-122"/>
              </a:rPr>
              <a:t>——ping</a:t>
            </a:r>
            <a:r>
              <a:rPr lang="zh-CN" altLang="en-US" sz="1600" dirty="0">
                <a:solidFill>
                  <a:schemeClr val="accent1"/>
                </a:solidFill>
                <a:ea typeface="微软雅黑" panose="020B0503020204020204" pitchFamily="34" charset="-122"/>
              </a:rPr>
              <a:t>命令</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810430" y="771549"/>
            <a:ext cx="7686006" cy="3463095"/>
            <a:chOff x="861384" y="1843917"/>
            <a:chExt cx="10075180" cy="149691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0075180" cy="1492983"/>
              <a:chOff x="861384" y="1847850"/>
              <a:chExt cx="1007518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007518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547" y="1843917"/>
              <a:ext cx="9893336" cy="1386346"/>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ping</a:t>
              </a:r>
              <a:r>
                <a:rPr lang="zh-CN" altLang="en-US" sz="1400" dirty="0" smtClean="0">
                  <a:latin typeface="微软雅黑" panose="020B0503020204020204" pitchFamily="34" charset="-122"/>
                  <a:ea typeface="微软雅黑" panose="020B0503020204020204" pitchFamily="34" charset="-122"/>
                </a:rPr>
                <a:t>命令的原理</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假定主机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地址是</a:t>
              </a:r>
              <a:r>
                <a:rPr lang="en-US" altLang="zh-CN" sz="1400" dirty="0">
                  <a:latin typeface="微软雅黑" panose="020B0503020204020204" pitchFamily="34" charset="-122"/>
                  <a:ea typeface="微软雅黑" panose="020B0503020204020204" pitchFamily="34" charset="-122"/>
                </a:rPr>
                <a:t>192.168.5.6</a:t>
              </a:r>
              <a:r>
                <a:rPr lang="zh-CN" altLang="en-US" sz="1400" dirty="0">
                  <a:latin typeface="微软雅黑" panose="020B0503020204020204" pitchFamily="34" charset="-122"/>
                  <a:ea typeface="微软雅黑" panose="020B0503020204020204" pitchFamily="34" charset="-122"/>
                </a:rPr>
                <a:t>，主机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地址是</a:t>
              </a:r>
              <a:r>
                <a:rPr lang="en-US" altLang="zh-CN" sz="1400" dirty="0">
                  <a:latin typeface="微软雅黑" panose="020B0503020204020204" pitchFamily="34" charset="-122"/>
                  <a:ea typeface="微软雅黑" panose="020B0503020204020204" pitchFamily="34" charset="-122"/>
                </a:rPr>
                <a:t>192.168.5.5</a:t>
              </a:r>
              <a:r>
                <a:rPr lang="zh-CN" altLang="en-US" sz="1400" dirty="0">
                  <a:latin typeface="微软雅黑" panose="020B0503020204020204" pitchFamily="34" charset="-122"/>
                  <a:ea typeface="微软雅黑" panose="020B0503020204020204" pitchFamily="34" charset="-122"/>
                </a:rPr>
                <a:t>，都在同一子网内，则当你在主机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上运行“</a:t>
              </a:r>
              <a:r>
                <a:rPr lang="en-US" altLang="zh-CN" sz="1400" dirty="0">
                  <a:latin typeface="微软雅黑" panose="020B0503020204020204" pitchFamily="34" charset="-122"/>
                  <a:ea typeface="微软雅黑" panose="020B0503020204020204" pitchFamily="34" charset="-122"/>
                </a:rPr>
                <a:t>ping 192.168.1.5”</a:t>
              </a:r>
              <a:r>
                <a:rPr lang="zh-CN" altLang="en-US" sz="1400" dirty="0">
                  <a:latin typeface="微软雅黑" panose="020B0503020204020204" pitchFamily="34" charset="-122"/>
                  <a:ea typeface="微软雅黑" panose="020B0503020204020204" pitchFamily="34" charset="-122"/>
                </a:rPr>
                <a:t>后，都发生了些什么呢</a:t>
              </a:r>
              <a:r>
                <a:rPr lang="en-US" altLang="zh-CN"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首先，</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命令会构建一个固定格式的</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请求数据包，然后由</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协议将这个数据包连同地址“</a:t>
              </a:r>
              <a:r>
                <a:rPr lang="en-US" altLang="zh-CN" sz="1400" dirty="0">
                  <a:latin typeface="微软雅黑" panose="020B0503020204020204" pitchFamily="34" charset="-122"/>
                  <a:ea typeface="微软雅黑" panose="020B0503020204020204" pitchFamily="34" charset="-122"/>
                </a:rPr>
                <a:t>192.168.5.5”</a:t>
              </a:r>
              <a:r>
                <a:rPr lang="zh-CN" altLang="en-US" sz="1400" dirty="0">
                  <a:latin typeface="微软雅黑" panose="020B0503020204020204" pitchFamily="34" charset="-122"/>
                  <a:ea typeface="微软雅黑" panose="020B0503020204020204" pitchFamily="34" charset="-122"/>
                </a:rPr>
                <a:t>一起交给</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层协议（和</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一样，实际上是一组后台运行的进程）。</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层协议将以地址“</a:t>
              </a:r>
              <a:r>
                <a:rPr lang="en-US" altLang="zh-CN" sz="1400" dirty="0">
                  <a:latin typeface="微软雅黑" panose="020B0503020204020204" pitchFamily="34" charset="-122"/>
                  <a:ea typeface="微软雅黑" panose="020B0503020204020204" pitchFamily="34" charset="-122"/>
                </a:rPr>
                <a:t>192.168.5.5”</a:t>
              </a:r>
              <a:r>
                <a:rPr lang="zh-CN" altLang="en-US" sz="1400" dirty="0">
                  <a:latin typeface="微软雅黑" panose="020B0503020204020204" pitchFamily="34" charset="-122"/>
                  <a:ea typeface="微软雅黑" panose="020B0503020204020204" pitchFamily="34" charset="-122"/>
                </a:rPr>
                <a:t>作为目的地址，本机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地址作为源地址，加上一些其他的控制信息，构建一个</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数据报，并在</a:t>
              </a:r>
              <a:r>
                <a:rPr lang="en-US" altLang="zh-CN" sz="1400" dirty="0">
                  <a:latin typeface="微软雅黑" panose="020B0503020204020204" pitchFamily="34" charset="-122"/>
                  <a:ea typeface="微软雅黑" panose="020B0503020204020204" pitchFamily="34" charset="-122"/>
                </a:rPr>
                <a:t>ARP</a:t>
              </a:r>
              <a:r>
                <a:rPr lang="zh-CN" altLang="en-US" sz="1400" dirty="0">
                  <a:latin typeface="微软雅黑" panose="020B0503020204020204" pitchFamily="34" charset="-122"/>
                  <a:ea typeface="微软雅黑" panose="020B0503020204020204" pitchFamily="34" charset="-122"/>
                </a:rPr>
                <a:t>映射表中查找出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a:t>
              </a:r>
              <a:r>
                <a:rPr lang="en-US" altLang="zh-CN" sz="1400" dirty="0">
                  <a:latin typeface="微软雅黑" panose="020B0503020204020204" pitchFamily="34" charset="-122"/>
                  <a:ea typeface="微软雅黑" panose="020B0503020204020204" pitchFamily="34" charset="-122"/>
                </a:rPr>
                <a:t>192.168.5.5</a:t>
              </a:r>
              <a:r>
                <a:rPr lang="zh-CN" altLang="en-US" sz="1400" dirty="0">
                  <a:latin typeface="微软雅黑" panose="020B0503020204020204" pitchFamily="34" charset="-122"/>
                  <a:ea typeface="微软雅黑" panose="020B0503020204020204" pitchFamily="34" charset="-122"/>
                </a:rPr>
                <a:t>所对应的物理地址，一并交给数据链路层。后者构建一个数据帧，目的地址是</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层传过来的物理地址，源地址则是本机的物理地址，还要附加上一些控制信息，依据以太网的介质访问规则，将它们传送出去</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07007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53457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smtClean="0">
                <a:solidFill>
                  <a:schemeClr val="accent1"/>
                </a:solidFill>
                <a:ea typeface="微软雅黑" panose="020B0503020204020204" pitchFamily="34" charset="-122"/>
              </a:rPr>
              <a:t>——ping</a:t>
            </a:r>
            <a:r>
              <a:rPr lang="zh-CN" altLang="en-US" sz="1600" dirty="0">
                <a:solidFill>
                  <a:schemeClr val="accent1"/>
                </a:solidFill>
                <a:ea typeface="微软雅黑" panose="020B0503020204020204" pitchFamily="34" charset="-122"/>
              </a:rPr>
              <a:t>命令</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11" name="组合 10">
            <a:extLst>
              <a:ext uri="{FF2B5EF4-FFF2-40B4-BE49-F238E27FC236}">
                <a16:creationId xmlns:a16="http://schemas.microsoft.com/office/drawing/2014/main" xmlns="" id="{9CF7D503-13D3-4302-8E1A-E10E1C73C8BC}"/>
              </a:ext>
            </a:extLst>
          </p:cNvPr>
          <p:cNvGrpSpPr/>
          <p:nvPr/>
        </p:nvGrpSpPr>
        <p:grpSpPr>
          <a:xfrm>
            <a:off x="821282" y="1023578"/>
            <a:ext cx="7722010" cy="2808313"/>
            <a:chOff x="861384" y="1843917"/>
            <a:chExt cx="10075180" cy="1496916"/>
          </a:xfrm>
        </p:grpSpPr>
        <p:grpSp>
          <p:nvGrpSpPr>
            <p:cNvPr id="12" name="组合 11">
              <a:extLst>
                <a:ext uri="{FF2B5EF4-FFF2-40B4-BE49-F238E27FC236}">
                  <a16:creationId xmlns:a16="http://schemas.microsoft.com/office/drawing/2014/main" xmlns="" id="{F9F7AADF-93FE-46DC-98D3-3156EF72388E}"/>
                </a:ext>
              </a:extLst>
            </p:cNvPr>
            <p:cNvGrpSpPr/>
            <p:nvPr/>
          </p:nvGrpSpPr>
          <p:grpSpPr>
            <a:xfrm>
              <a:off x="861384" y="1847850"/>
              <a:ext cx="10075180" cy="1492983"/>
              <a:chOff x="861384" y="1847850"/>
              <a:chExt cx="10075180" cy="1492983"/>
            </a:xfrm>
          </p:grpSpPr>
          <p:sp>
            <p:nvSpPr>
              <p:cNvPr id="14" name="矩形: 圆角 13">
                <a:extLst>
                  <a:ext uri="{FF2B5EF4-FFF2-40B4-BE49-F238E27FC236}">
                    <a16:creationId xmlns:a16="http://schemas.microsoft.com/office/drawing/2014/main" xmlns="" id="{0D070223-48C4-414E-82FA-86C2CBFF3029}"/>
                  </a:ext>
                </a:extLst>
              </p:cNvPr>
              <p:cNvSpPr/>
              <p:nvPr/>
            </p:nvSpPr>
            <p:spPr>
              <a:xfrm>
                <a:off x="861384" y="1847850"/>
                <a:ext cx="1007518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5" name="矩形: 圆角 14">
                <a:extLst>
                  <a:ext uri="{FF2B5EF4-FFF2-40B4-BE49-F238E27FC236}">
                    <a16:creationId xmlns:a16="http://schemas.microsoft.com/office/drawing/2014/main" xmlns="" id="{0A688DC5-6486-492E-B9F6-6B47DDF3170C}"/>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3" name="文本框 12">
              <a:extLst>
                <a:ext uri="{FF2B5EF4-FFF2-40B4-BE49-F238E27FC236}">
                  <a16:creationId xmlns:a16="http://schemas.microsoft.com/office/drawing/2014/main" xmlns="" id="{B6ADEC3E-A88B-4DBC-B19A-E49605301076}"/>
                </a:ext>
              </a:extLst>
            </p:cNvPr>
            <p:cNvSpPr txBox="1"/>
            <p:nvPr/>
          </p:nvSpPr>
          <p:spPr>
            <a:xfrm>
              <a:off x="1025547" y="1843917"/>
              <a:ext cx="9893336" cy="1251562"/>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ping</a:t>
              </a:r>
              <a:r>
                <a:rPr lang="zh-CN" altLang="en-US" sz="1400" dirty="0" smtClean="0">
                  <a:latin typeface="微软雅黑" panose="020B0503020204020204" pitchFamily="34" charset="-122"/>
                  <a:ea typeface="微软雅黑" panose="020B0503020204020204" pitchFamily="34" charset="-122"/>
                </a:rPr>
                <a:t>命令的原理</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收到这个数据帧后，先检查它的目的地址，并和本机的物理地址对比，如符合，则接收，否则丢弃。接收后检查该数据帧，将</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数据报文从帧中提取出来，交给本机的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层协议。同样，</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层检查后，将有用的信息提取后交给</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协议，后者处理后，马上构建一个</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应答包，发送给主机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，其过程和主机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发送</a:t>
              </a:r>
              <a:r>
                <a:rPr lang="en-US" altLang="zh-CN" sz="1400" dirty="0">
                  <a:latin typeface="微软雅黑" panose="020B0503020204020204" pitchFamily="34" charset="-122"/>
                  <a:ea typeface="微软雅黑" panose="020B0503020204020204" pitchFamily="34" charset="-122"/>
                </a:rPr>
                <a:t>ICMP</a:t>
              </a:r>
              <a:r>
                <a:rPr lang="zh-CN" altLang="en-US" sz="1400" dirty="0">
                  <a:latin typeface="微软雅黑" panose="020B0503020204020204" pitchFamily="34" charset="-122"/>
                  <a:ea typeface="微软雅黑" panose="020B0503020204020204" pitchFamily="34" charset="-122"/>
                </a:rPr>
                <a:t>请求包到主机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一模一样。</a:t>
              </a:r>
            </a:p>
            <a:p>
              <a:pPr>
                <a:lnSpc>
                  <a:spcPct val="150000"/>
                </a:lnSpc>
              </a:pPr>
              <a:r>
                <a:rPr lang="zh-CN" altLang="en-US" sz="1400" dirty="0">
                  <a:latin typeface="微软雅黑" panose="020B0503020204020204" pitchFamily="34" charset="-122"/>
                  <a:ea typeface="微软雅黑" panose="020B0503020204020204" pitchFamily="34" charset="-122"/>
                </a:rPr>
                <a:t>从</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的工作过程，可以知道，主机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收到了主机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的一个应答包，说明两台主机之间的去、回通路均正常。即无论从主机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到主机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，还是从主机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到主机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，都是正常的。</a:t>
              </a:r>
            </a:p>
          </p:txBody>
        </p:sp>
      </p:grpSp>
    </p:spTree>
    <p:extLst>
      <p:ext uri="{BB962C8B-B14F-4D97-AF65-F5344CB8AC3E}">
        <p14:creationId xmlns:p14="http://schemas.microsoft.com/office/powerpoint/2010/main" val="16984443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smtClean="0">
                <a:solidFill>
                  <a:schemeClr val="accent1"/>
                </a:solidFill>
                <a:ea typeface="微软雅黑" panose="020B0503020204020204" pitchFamily="34" charset="-122"/>
              </a:rPr>
              <a:t>——ping</a:t>
            </a:r>
            <a:r>
              <a:rPr lang="zh-CN" altLang="en-US" sz="1600" dirty="0" smtClean="0">
                <a:solidFill>
                  <a:schemeClr val="accent1"/>
                </a:solidFill>
                <a:ea typeface="微软雅黑" panose="020B0503020204020204" pitchFamily="34" charset="-122"/>
              </a:rPr>
              <a:t>命令</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50622" y="735547"/>
            <a:ext cx="8676964" cy="1404156"/>
            <a:chOff x="1200150" y="1843814"/>
            <a:chExt cx="9867900" cy="194005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936016"/>
              <a:chOff x="1200150" y="1847850"/>
              <a:chExt cx="9867900" cy="1936016"/>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604929" cy="1913578"/>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命令需要在</a:t>
              </a:r>
              <a:r>
                <a:rPr lang="en-US" altLang="zh-CN" sz="1400" dirty="0">
                  <a:latin typeface="微软雅黑" panose="020B0503020204020204" pitchFamily="34" charset="-122"/>
                  <a:ea typeface="微软雅黑" panose="020B0503020204020204" pitchFamily="34" charset="-122"/>
                </a:rPr>
                <a:t>Windows</a:t>
              </a:r>
              <a:r>
                <a:rPr lang="zh-CN" altLang="en-US" sz="1400" dirty="0">
                  <a:latin typeface="微软雅黑" panose="020B0503020204020204" pitchFamily="34" charset="-122"/>
                  <a:ea typeface="微软雅黑" panose="020B0503020204020204" pitchFamily="34" charset="-122"/>
                </a:rPr>
                <a:t>操作系统命令提示符窗口使用。</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命令的使用格式为“</a:t>
              </a:r>
              <a:r>
                <a:rPr lang="en-US" altLang="zh-CN" sz="1400" dirty="0">
                  <a:latin typeface="微软雅黑" panose="020B0503020204020204" pitchFamily="34" charset="-122"/>
                  <a:ea typeface="微软雅黑" panose="020B0503020204020204" pitchFamily="34" charset="-122"/>
                </a:rPr>
                <a:t>ping [-</a:t>
              </a:r>
              <a:r>
                <a:rPr lang="zh-CN" altLang="en-US" sz="1400" dirty="0">
                  <a:latin typeface="微软雅黑" panose="020B0503020204020204" pitchFamily="34" charset="-122"/>
                  <a:ea typeface="微软雅黑" panose="020B0503020204020204" pitchFamily="34" charset="-122"/>
                </a:rPr>
                <a:t>选项</a:t>
              </a: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参数</a:t>
              </a: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目标</a:t>
              </a:r>
              <a:r>
                <a:rPr lang="en-US" altLang="zh-CN" sz="1400" dirty="0" err="1">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地址（或者</a:t>
              </a:r>
              <a:r>
                <a:rPr lang="en-US" altLang="zh-CN" sz="1400" dirty="0">
                  <a:latin typeface="微软雅黑" panose="020B0503020204020204" pitchFamily="34" charset="-122"/>
                  <a:ea typeface="微软雅黑" panose="020B0503020204020204" pitchFamily="34" charset="-122"/>
                </a:rPr>
                <a:t>netbios</a:t>
              </a:r>
              <a:r>
                <a:rPr lang="zh-CN" altLang="en-US" sz="1400" dirty="0">
                  <a:latin typeface="微软雅黑" panose="020B0503020204020204" pitchFamily="34" charset="-122"/>
                  <a:ea typeface="微软雅黑" panose="020B0503020204020204" pitchFamily="34" charset="-122"/>
                </a:rPr>
                <a:t>名、域名）”，命令、选项、参数中间需要有空格。使用“</a:t>
              </a:r>
              <a:r>
                <a:rPr lang="en-US" altLang="zh-CN" sz="1400" dirty="0">
                  <a:latin typeface="微软雅黑" panose="020B0503020204020204" pitchFamily="34" charset="-122"/>
                  <a:ea typeface="微软雅黑" panose="020B0503020204020204" pitchFamily="34" charset="-122"/>
                </a:rPr>
                <a:t>ping /?”</a:t>
              </a:r>
              <a:r>
                <a:rPr lang="zh-CN" altLang="en-US" sz="1400" dirty="0">
                  <a:latin typeface="微软雅黑" panose="020B0503020204020204" pitchFamily="34" charset="-122"/>
                  <a:ea typeface="微软雅黑" panose="020B0503020204020204" pitchFamily="34" charset="-122"/>
                </a:rPr>
                <a:t>命令可以显示帮助信息，</a:t>
              </a:r>
              <a:r>
                <a:rPr lang="zh-CN" altLang="en-US" sz="1400" dirty="0" smtClean="0">
                  <a:latin typeface="微软雅黑" panose="020B0503020204020204" pitchFamily="34" charset="-122"/>
                  <a:ea typeface="微软雅黑" panose="020B0503020204020204" pitchFamily="34" charset="-122"/>
                </a:rPr>
                <a:t>如左图所</a:t>
              </a:r>
              <a:r>
                <a:rPr lang="zh-CN" altLang="en-US" sz="1400" dirty="0">
                  <a:latin typeface="微软雅黑" panose="020B0503020204020204" pitchFamily="34" charset="-122"/>
                  <a:ea typeface="微软雅黑" panose="020B0503020204020204" pitchFamily="34" charset="-122"/>
                </a:rPr>
                <a:t>示，可以查询到</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命令的格式及各种选项参数的具体含义</a:t>
              </a:r>
              <a:r>
                <a:rPr lang="zh-CN" altLang="en-US" sz="1400" dirty="0" smtClean="0">
                  <a:latin typeface="微软雅黑" panose="020B0503020204020204" pitchFamily="34" charset="-122"/>
                  <a:ea typeface="微软雅黑" panose="020B0503020204020204" pitchFamily="34" charset="-122"/>
                </a:rPr>
                <a:t>。右图为</a:t>
              </a:r>
              <a:r>
                <a:rPr lang="zh-CN" altLang="en-US" sz="1400" dirty="0">
                  <a:latin typeface="微软雅黑" panose="020B0503020204020204" pitchFamily="34" charset="-122"/>
                  <a:ea typeface="微软雅黑" panose="020B0503020204020204" pitchFamily="34" charset="-122"/>
                </a:rPr>
                <a:t>不带任何选项和参数的</a:t>
              </a:r>
              <a:r>
                <a:rPr lang="en-US" altLang="zh-CN" sz="1400" dirty="0">
                  <a:latin typeface="微软雅黑" panose="020B0503020204020204" pitchFamily="34" charset="-122"/>
                  <a:ea typeface="微软雅黑" panose="020B0503020204020204" pitchFamily="34" charset="-122"/>
                </a:rPr>
                <a:t>ping</a:t>
              </a:r>
              <a:r>
                <a:rPr lang="zh-CN" altLang="en-US" sz="1400" dirty="0">
                  <a:latin typeface="微软雅黑" panose="020B0503020204020204" pitchFamily="34" charset="-122"/>
                  <a:ea typeface="微软雅黑" panose="020B0503020204020204" pitchFamily="34" charset="-122"/>
                </a:rPr>
                <a:t>命令用法。</a:t>
              </a:r>
            </a:p>
          </p:txBody>
        </p:sp>
      </p:grpSp>
      <p:pic>
        <p:nvPicPr>
          <p:cNvPr id="11" name="图片 10"/>
          <p:cNvPicPr/>
          <p:nvPr/>
        </p:nvPicPr>
        <p:blipFill>
          <a:blip r:embed="rId2"/>
          <a:srcRect b="2290"/>
          <a:stretch>
            <a:fillRect/>
          </a:stretch>
        </p:blipFill>
        <p:spPr>
          <a:xfrm>
            <a:off x="1151620" y="2101355"/>
            <a:ext cx="3159956" cy="2760546"/>
          </a:xfrm>
          <a:prstGeom prst="rect">
            <a:avLst/>
          </a:prstGeom>
          <a:ln w="9525" cap="flat" cmpd="sng" algn="ctr">
            <a:noFill/>
            <a:prstDash val="solid"/>
            <a:round/>
            <a:headEnd type="none" w="med" len="med"/>
            <a:tailEnd type="none" w="med" len="med"/>
          </a:ln>
        </p:spPr>
      </p:pic>
      <p:pic>
        <p:nvPicPr>
          <p:cNvPr id="13" name="图片 12"/>
          <p:cNvPicPr/>
          <p:nvPr/>
        </p:nvPicPr>
        <p:blipFill>
          <a:blip r:embed="rId3"/>
          <a:stretch>
            <a:fillRect/>
          </a:stretch>
        </p:blipFill>
        <p:spPr>
          <a:xfrm>
            <a:off x="5184068" y="2715766"/>
            <a:ext cx="2590165" cy="1619885"/>
          </a:xfrm>
          <a:prstGeom prst="rect">
            <a:avLst/>
          </a:prstGeom>
          <a:ln>
            <a:noFill/>
          </a:ln>
        </p:spPr>
      </p:pic>
      <p:sp>
        <p:nvSpPr>
          <p:cNvPr id="5" name="文本框 4"/>
          <p:cNvSpPr txBox="1"/>
          <p:nvPr/>
        </p:nvSpPr>
        <p:spPr>
          <a:xfrm>
            <a:off x="1655676" y="4880802"/>
            <a:ext cx="1593706" cy="276999"/>
          </a:xfrm>
          <a:prstGeom prst="rect">
            <a:avLst/>
          </a:prstGeom>
          <a:noFill/>
        </p:spPr>
        <p:txBody>
          <a:bodyPr wrap="none" rtlCol="0">
            <a:spAutoFit/>
          </a:bodyPr>
          <a:lstStyle/>
          <a:p>
            <a:r>
              <a:rPr lang="en-US" altLang="zh-CN" sz="1200" dirty="0">
                <a:latin typeface="微软雅黑" panose="020B0503020204020204" pitchFamily="34" charset="-122"/>
                <a:ea typeface="微软雅黑" panose="020B0503020204020204" pitchFamily="34" charset="-122"/>
              </a:rPr>
              <a:t>ping</a:t>
            </a:r>
            <a:r>
              <a:rPr lang="zh-CN" altLang="en-US" sz="1200" dirty="0">
                <a:latin typeface="微软雅黑" panose="020B0503020204020204" pitchFamily="34" charset="-122"/>
                <a:ea typeface="微软雅黑" panose="020B0503020204020204" pitchFamily="34" charset="-122"/>
              </a:rPr>
              <a:t>命令的帮助信息</a:t>
            </a:r>
          </a:p>
        </p:txBody>
      </p:sp>
      <p:sp>
        <p:nvSpPr>
          <p:cNvPr id="14" name="文本框 13"/>
          <p:cNvSpPr txBox="1"/>
          <p:nvPr/>
        </p:nvSpPr>
        <p:spPr>
          <a:xfrm>
            <a:off x="5528408" y="4407954"/>
            <a:ext cx="1901483"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不带任何参数的</a:t>
            </a:r>
            <a:r>
              <a:rPr lang="en-US" altLang="zh-CN" sz="1200" dirty="0">
                <a:latin typeface="微软雅黑" panose="020B0503020204020204" pitchFamily="34" charset="-122"/>
                <a:ea typeface="微软雅黑" panose="020B0503020204020204" pitchFamily="34" charset="-122"/>
              </a:rPr>
              <a:t>ping</a:t>
            </a:r>
            <a:r>
              <a:rPr lang="zh-CN" altLang="en-US" sz="1200" dirty="0">
                <a:latin typeface="微软雅黑" panose="020B0503020204020204" pitchFamily="34" charset="-122"/>
                <a:ea typeface="微软雅黑" panose="020B0503020204020204" pitchFamily="34" charset="-122"/>
              </a:rPr>
              <a:t>命令</a:t>
            </a:r>
          </a:p>
        </p:txBody>
      </p:sp>
    </p:spTree>
    <p:extLst>
      <p:ext uri="{BB962C8B-B14F-4D97-AF65-F5344CB8AC3E}">
        <p14:creationId xmlns:p14="http://schemas.microsoft.com/office/powerpoint/2010/main" val="50951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26562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——ping</a:t>
            </a:r>
            <a:r>
              <a:rPr lang="zh-CN" altLang="en-US" sz="1600" dirty="0">
                <a:solidFill>
                  <a:schemeClr val="accent1"/>
                </a:solidFill>
                <a:ea typeface="微软雅黑" panose="020B0503020204020204" pitchFamily="34" charset="-122"/>
              </a:rPr>
              <a:t>命令</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359532" y="915566"/>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503550" y="1040471"/>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503550" y="1003643"/>
            <a:ext cx="4428490" cy="3310290"/>
          </a:xfrm>
          <a:prstGeom prst="rect">
            <a:avLst/>
          </a:prstGeom>
          <a:noFill/>
          <a:ln w="3175">
            <a:noFill/>
            <a:prstDash val="dash"/>
          </a:ln>
        </p:spPr>
        <p:txBody>
          <a:bodyPr wrap="square" lIns="63500" tIns="25400" rIns="63500" bIns="25400" anchor="ctr" anchorCtr="0">
            <a:normAutofit fontScale="925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命令常用选项的使用。</a:t>
            </a:r>
          </a:p>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① </a:t>
            </a:r>
            <a:r>
              <a:rPr lang="en-US" altLang="zh-CN"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选项。</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默认情况下，</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Windows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命令每执行一次会发送</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次的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测试报文。在有些情况下，连续发送</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探测报文可以方便互联网的调试工作。例如，在网络的调试过程中，可以让测试主机连续发送</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测试报文，一旦网络配置正确，测试主机可以立即报告目的地可达信息。</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让</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命令连续发送</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探测报文可以使用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选项</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。上图中给</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出了利用“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 -t 192.168.5.5”</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命令连续向</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192.168.5.5</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的主机发送</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探测报文的情况。其中，可以使用</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Ctrl+Break</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显示发送和接收回送请求</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应答</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报文的统计信息，</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如下图所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示，可以使用</a:t>
            </a:r>
            <a:r>
              <a:rPr lang="en-US" altLang="zh-CN" sz="1200" spc="120" dirty="0" err="1">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Ctrl+C</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结束“</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 -t”</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a:t>
            </a:r>
          </a:p>
        </p:txBody>
      </p:sp>
      <p:pic>
        <p:nvPicPr>
          <p:cNvPr id="15" name="图片 14"/>
          <p:cNvPicPr/>
          <p:nvPr/>
        </p:nvPicPr>
        <p:blipFill>
          <a:blip r:embed="rId5"/>
          <a:srcRect b="7732"/>
          <a:stretch>
            <a:fillRect/>
          </a:stretch>
        </p:blipFill>
        <p:spPr>
          <a:xfrm>
            <a:off x="5580112" y="312880"/>
            <a:ext cx="2877820" cy="1659890"/>
          </a:xfrm>
          <a:prstGeom prst="rect">
            <a:avLst/>
          </a:prstGeom>
          <a:ln w="9525" cap="flat" cmpd="sng" algn="ctr">
            <a:noFill/>
            <a:prstDash val="solid"/>
            <a:round/>
            <a:headEnd type="none" w="med" len="med"/>
            <a:tailEnd type="none" w="med" len="med"/>
          </a:ln>
        </p:spPr>
      </p:pic>
      <p:pic>
        <p:nvPicPr>
          <p:cNvPr id="16" name="图片 15"/>
          <p:cNvPicPr/>
          <p:nvPr/>
        </p:nvPicPr>
        <p:blipFill>
          <a:blip r:embed="rId6"/>
          <a:srcRect b="4536"/>
          <a:stretch>
            <a:fillRect/>
          </a:stretch>
        </p:blipFill>
        <p:spPr>
          <a:xfrm>
            <a:off x="5699174" y="2226705"/>
            <a:ext cx="2639695" cy="2004060"/>
          </a:xfrm>
          <a:prstGeom prst="rect">
            <a:avLst/>
          </a:prstGeom>
          <a:ln w="9525" cap="flat" cmpd="sng" algn="ctr">
            <a:noFill/>
            <a:prstDash val="solid"/>
            <a:round/>
            <a:headEnd type="none" w="med" len="med"/>
            <a:tailEnd type="none" w="med" len="med"/>
          </a:ln>
        </p:spPr>
      </p:pic>
    </p:spTree>
    <p:extLst>
      <p:ext uri="{BB962C8B-B14F-4D97-AF65-F5344CB8AC3E}">
        <p14:creationId xmlns:p14="http://schemas.microsoft.com/office/powerpoint/2010/main" val="24948155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26562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——ping</a:t>
            </a:r>
            <a:r>
              <a:rPr lang="zh-CN" altLang="en-US" sz="1600" dirty="0">
                <a:solidFill>
                  <a:schemeClr val="accent1"/>
                </a:solidFill>
                <a:ea typeface="微软雅黑" panose="020B0503020204020204" pitchFamily="34" charset="-122"/>
              </a:rPr>
              <a:t>命令</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359532" y="915566"/>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503550" y="1040471"/>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503550" y="1003643"/>
            <a:ext cx="4428490" cy="331029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② </a:t>
            </a:r>
            <a:r>
              <a:rPr lang="en-US" altLang="zh-CN"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-l</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选项。</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在默认情况下，</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Windows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命令使用的探测报数据长度为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32B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。如果希望使用更大的探数据报可以使用“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项。</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如上图所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示，利用“</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 -l 1450 192.168.5.5”</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向</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192.168.5.5 </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的主机发送数据长度为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1450B</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探测报文。如果该选项和“</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-f”</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选项共同使用，则可测试网络的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MTU</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值。</a:t>
            </a:r>
          </a:p>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③ </a:t>
            </a:r>
            <a:r>
              <a:rPr lang="en-US" altLang="zh-CN"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选项</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选项可以返回目标</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地址对应的主机名。有些情况下，知道</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地址不一定知道此时的电脑处在何处，可以</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通过下图所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示的命令查看到主机名从而快速找到主机。</a:t>
            </a:r>
          </a:p>
          <a:p>
            <a:pPr algn="just">
              <a:lnSpc>
                <a:spcPct val="150000"/>
              </a:lnSpc>
              <a:spcBef>
                <a:spcPts val="0"/>
              </a:spcBef>
              <a:spcAft>
                <a:spcPts val="800"/>
              </a:spcAft>
              <a:buSzPct val="100000"/>
            </a:pP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4" name="图片 13"/>
          <p:cNvPicPr/>
          <p:nvPr/>
        </p:nvPicPr>
        <p:blipFill>
          <a:blip r:embed="rId5"/>
          <a:srcRect b="7415"/>
          <a:stretch>
            <a:fillRect/>
          </a:stretch>
        </p:blipFill>
        <p:spPr>
          <a:xfrm>
            <a:off x="5652120" y="152735"/>
            <a:ext cx="2452370" cy="2331720"/>
          </a:xfrm>
          <a:prstGeom prst="rect">
            <a:avLst/>
          </a:prstGeom>
          <a:ln w="9525" cap="flat" cmpd="sng" algn="ctr">
            <a:noFill/>
            <a:prstDash val="solid"/>
            <a:round/>
            <a:headEnd type="none" w="med" len="med"/>
            <a:tailEnd type="none" w="med" len="med"/>
          </a:ln>
        </p:spPr>
      </p:pic>
      <p:pic>
        <p:nvPicPr>
          <p:cNvPr id="15" name="图片 14"/>
          <p:cNvPicPr/>
          <p:nvPr/>
        </p:nvPicPr>
        <p:blipFill>
          <a:blip r:embed="rId6"/>
          <a:srcRect b="16597"/>
          <a:stretch>
            <a:fillRect/>
          </a:stretch>
        </p:blipFill>
        <p:spPr>
          <a:xfrm>
            <a:off x="5256076" y="2551054"/>
            <a:ext cx="3441065" cy="1651000"/>
          </a:xfrm>
          <a:prstGeom prst="rect">
            <a:avLst/>
          </a:prstGeom>
          <a:ln w="9525" cap="flat" cmpd="sng" algn="ctr">
            <a:noFill/>
            <a:prstDash val="solid"/>
            <a:round/>
            <a:headEnd type="none" w="med" len="med"/>
            <a:tailEnd type="none" w="med" len="med"/>
          </a:ln>
        </p:spPr>
      </p:pic>
    </p:spTree>
    <p:extLst>
      <p:ext uri="{BB962C8B-B14F-4D97-AF65-F5344CB8AC3E}">
        <p14:creationId xmlns:p14="http://schemas.microsoft.com/office/powerpoint/2010/main" val="27857999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26562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——ping</a:t>
            </a:r>
            <a:r>
              <a:rPr lang="zh-CN" altLang="en-US" sz="1600" dirty="0">
                <a:solidFill>
                  <a:schemeClr val="accent1"/>
                </a:solidFill>
                <a:ea typeface="微软雅黑" panose="020B0503020204020204" pitchFamily="34" charset="-122"/>
              </a:rPr>
              <a:t>命令</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359532" y="915566"/>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503550" y="1040471"/>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503550" y="1003643"/>
            <a:ext cx="4428490" cy="331029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命令常见输出结果解析。</a:t>
            </a:r>
          </a:p>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① 正常结果</a:t>
            </a:r>
          </a:p>
          <a:p>
            <a:pPr algn="just">
              <a:lnSpc>
                <a:spcPct val="150000"/>
              </a:lnSpc>
              <a:spcBef>
                <a:spcPts val="0"/>
              </a:spcBef>
              <a:spcAft>
                <a:spcPts val="800"/>
              </a:spcAft>
              <a:buSzPct val="100000"/>
            </a:pP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右图执行</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结果中的“字节</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=32”</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命令发出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探测报文的数据长度，“时间</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&lt;1ms”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为该</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探测报文从源主机发出到接受到目标主机回应的</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ICMP</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报文所经历的时间，时间越短代表网络延迟越小，“</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TTL=128”</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为生命周期（</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TTL</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Time To Live</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128</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Windows</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操作系统默认生命周期的初始值为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128</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，每经过</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个路由器后，</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TTL</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数值会减</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1</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TTL</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为</a:t>
            </a:r>
            <a:r>
              <a:rPr lang="en-US" altLang="zh-CN"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0</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的报文会被路由器丢弃。</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输出结果最后会给出命令执行的统计信息。</a:t>
            </a:r>
          </a:p>
          <a:p>
            <a:pPr algn="just">
              <a:lnSpc>
                <a:spcPct val="150000"/>
              </a:lnSpc>
              <a:spcBef>
                <a:spcPts val="0"/>
              </a:spcBef>
              <a:spcAft>
                <a:spcPts val="800"/>
              </a:spcAft>
              <a:buSzPct val="100000"/>
            </a:pP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5"/>
          <a:srcRect b="11233"/>
          <a:stretch>
            <a:fillRect/>
          </a:stretch>
        </p:blipFill>
        <p:spPr>
          <a:xfrm>
            <a:off x="5220072" y="1584025"/>
            <a:ext cx="3599180" cy="1837690"/>
          </a:xfrm>
          <a:prstGeom prst="rect">
            <a:avLst/>
          </a:prstGeom>
          <a:ln>
            <a:noFill/>
          </a:ln>
        </p:spPr>
      </p:pic>
    </p:spTree>
    <p:extLst>
      <p:ext uri="{BB962C8B-B14F-4D97-AF65-F5344CB8AC3E}">
        <p14:creationId xmlns:p14="http://schemas.microsoft.com/office/powerpoint/2010/main" val="512848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265625"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2.</a:t>
            </a:r>
            <a:r>
              <a:rPr lang="zh-CN" altLang="en-US" sz="1600" dirty="0">
                <a:solidFill>
                  <a:schemeClr val="accent1"/>
                </a:solidFill>
                <a:ea typeface="微软雅黑" panose="020B0503020204020204" pitchFamily="34" charset="-122"/>
              </a:rPr>
              <a:t>互联网控制报文协议</a:t>
            </a:r>
            <a:r>
              <a:rPr lang="en-US" altLang="zh-CN" sz="1600" dirty="0">
                <a:solidFill>
                  <a:schemeClr val="accent1"/>
                </a:solidFill>
                <a:ea typeface="微软雅黑" panose="020B0503020204020204" pitchFamily="34" charset="-122"/>
              </a:rPr>
              <a:t>——ping</a:t>
            </a:r>
            <a:r>
              <a:rPr lang="zh-CN" altLang="en-US" sz="1600" dirty="0">
                <a:solidFill>
                  <a:schemeClr val="accent1"/>
                </a:solidFill>
                <a:ea typeface="微软雅黑" panose="020B0503020204020204" pitchFamily="34" charset="-122"/>
              </a:rPr>
              <a:t>命令</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359532" y="915566"/>
            <a:ext cx="4356483"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503550" y="1040471"/>
            <a:ext cx="4320478" cy="319029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503550" y="908404"/>
            <a:ext cx="4428490" cy="331029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4</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r>
              <a:rPr lang="en-US" altLang="zh-CN"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ping</a:t>
            </a: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命令常见输出结果解析。</a:t>
            </a:r>
          </a:p>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② 无法访问目标主机</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当出现该提示信息时可以认定目标主机网络配置错误，或者到达目标主机的网络路径错误，</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如上图所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en-US" altLang="zh-CN"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spcBef>
                <a:spcPts val="0"/>
              </a:spcBef>
              <a:spcAft>
                <a:spcPts val="800"/>
              </a:spcAft>
              <a:buSzPct val="100000"/>
            </a:pPr>
            <a:r>
              <a:rPr lang="zh-CN" altLang="en-US" sz="12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③ 传输失败</a:t>
            </a:r>
          </a:p>
          <a:p>
            <a:pPr algn="just">
              <a:lnSpc>
                <a:spcPct val="150000"/>
              </a:lnSpc>
              <a:spcBef>
                <a:spcPts val="0"/>
              </a:spcBef>
              <a:spcAft>
                <a:spcPts val="800"/>
              </a:spcAft>
              <a:buSzPct val="100000"/>
            </a:pP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一般如果出现“一般故障”或“传输失败。常见故障。”错误提示时，多为本地的默认网关或网关路由器配置故障，也有可能是本机的网络连接故障，如没有插好网线等，</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如下图所</a:t>
            </a:r>
            <a:r>
              <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示</a:t>
            </a:r>
            <a:r>
              <a:rPr lang="zh-CN" altLang="en-US" sz="12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endParaRPr lang="zh-CN" altLang="en-US" sz="12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12" name="图片 11"/>
          <p:cNvPicPr/>
          <p:nvPr/>
        </p:nvPicPr>
        <p:blipFill>
          <a:blip r:embed="rId5"/>
          <a:stretch>
            <a:fillRect/>
          </a:stretch>
        </p:blipFill>
        <p:spPr>
          <a:xfrm>
            <a:off x="5256076" y="303498"/>
            <a:ext cx="3599815" cy="1799590"/>
          </a:xfrm>
          <a:prstGeom prst="rect">
            <a:avLst/>
          </a:prstGeom>
          <a:ln>
            <a:noFill/>
          </a:ln>
        </p:spPr>
      </p:pic>
      <p:pic>
        <p:nvPicPr>
          <p:cNvPr id="13" name="图片 12"/>
          <p:cNvPicPr/>
          <p:nvPr/>
        </p:nvPicPr>
        <p:blipFill>
          <a:blip r:embed="rId6"/>
          <a:srcRect b="22823"/>
          <a:stretch>
            <a:fillRect/>
          </a:stretch>
        </p:blipFill>
        <p:spPr>
          <a:xfrm>
            <a:off x="5256076" y="2563549"/>
            <a:ext cx="3599815" cy="1480185"/>
          </a:xfrm>
          <a:prstGeom prst="rect">
            <a:avLst/>
          </a:prstGeom>
          <a:ln>
            <a:noFill/>
          </a:ln>
        </p:spPr>
      </p:pic>
    </p:spTree>
    <p:extLst>
      <p:ext uri="{BB962C8B-B14F-4D97-AF65-F5344CB8AC3E}">
        <p14:creationId xmlns:p14="http://schemas.microsoft.com/office/powerpoint/2010/main" val="34735165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1043608" y="1186346"/>
            <a:ext cx="6792230" cy="3048297"/>
            <a:chOff x="1200150" y="1821303"/>
            <a:chExt cx="9867900" cy="1519530"/>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492983"/>
              <a:chOff x="1200150" y="1847850"/>
              <a:chExt cx="9867900" cy="1492983"/>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331635" y="1821303"/>
              <a:ext cx="9604929" cy="1471476"/>
            </a:xfrm>
            <a:prstGeom prst="rect">
              <a:avLst/>
            </a:prstGeom>
            <a:noFill/>
          </p:spPr>
          <p:txBody>
            <a:bodyPr wrap="square" rtlCol="0">
              <a:spAutoFit/>
            </a:bodyPr>
            <a:lstStyle/>
            <a:p>
              <a:pPr indent="486000">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某公司计算机数量比较多，为了防止广播风暴影响网络效率，公司将网络划分了三个</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VLAN</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20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30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）。为保证该公司各</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VLAN</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的计算机能够互相访问，现需要对该公司网络进行三层逻辑网络（</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子网）的划分，其中</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VLAN 10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包含</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台计算机，</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VLAN 20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包含</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260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台计算机，</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VLAN 30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包含</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62</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台计算机，如果分配给该局域网一个</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B</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类私网，作为公司的网络管理员，请写出</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IP</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地址分配方案。</a:t>
              </a:r>
            </a:p>
          </p:txBody>
        </p:sp>
      </p:grpSp>
    </p:spTree>
    <p:extLst>
      <p:ext uri="{BB962C8B-B14F-4D97-AF65-F5344CB8AC3E}">
        <p14:creationId xmlns:p14="http://schemas.microsoft.com/office/powerpoint/2010/main" val="318082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任务分析</a:t>
            </a:r>
          </a:p>
        </p:txBody>
      </p:sp>
    </p:spTree>
    <p:extLst>
      <p:ext uri="{BB962C8B-B14F-4D97-AF65-F5344CB8AC3E}">
        <p14:creationId xmlns:p14="http://schemas.microsoft.com/office/powerpoint/2010/main" val="8600372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任务分析</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1007604" y="1159396"/>
            <a:ext cx="6792230" cy="2996530"/>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5" y="1830939"/>
              <a:ext cx="9604929" cy="1141215"/>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根据题目要求，我们需要创建两台</a:t>
              </a:r>
              <a:r>
                <a:rPr lang="en-US" altLang="zh-CN" sz="1600" dirty="0">
                  <a:latin typeface="微软雅黑" panose="020B0503020204020204" pitchFamily="34" charset="-122"/>
                  <a:ea typeface="微软雅黑" panose="020B0503020204020204" pitchFamily="34" charset="-122"/>
                </a:rPr>
                <a:t>Windows</a:t>
              </a:r>
              <a:r>
                <a:rPr lang="zh-CN" altLang="en-US" sz="1600" dirty="0">
                  <a:latin typeface="微软雅黑" panose="020B0503020204020204" pitchFamily="34" charset="-122"/>
                  <a:ea typeface="微软雅黑" panose="020B0503020204020204" pitchFamily="34" charset="-122"/>
                </a:rPr>
                <a:t>虚拟机，命名为</a:t>
              </a:r>
              <a:r>
                <a:rPr lang="en-US" altLang="zh-CN" sz="1600" dirty="0">
                  <a:latin typeface="微软雅黑" panose="020B0503020204020204" pitchFamily="34" charset="-122"/>
                  <a:ea typeface="微软雅黑" panose="020B0503020204020204" pitchFamily="34" charset="-122"/>
                </a:rPr>
                <a:t>PC1</a:t>
              </a:r>
              <a:r>
                <a:rPr lang="zh-CN" altLang="en-US" sz="1600" dirty="0">
                  <a:latin typeface="微软雅黑" panose="020B0503020204020204" pitchFamily="34" charset="-122"/>
                  <a:ea typeface="微软雅黑" panose="020B0503020204020204" pitchFamily="34" charset="-122"/>
                </a:rPr>
                <a:t>和</a:t>
              </a:r>
              <a:r>
                <a:rPr lang="en-US" altLang="zh-CN" sz="1600" dirty="0">
                  <a:latin typeface="微软雅黑" panose="020B0503020204020204" pitchFamily="34" charset="-122"/>
                  <a:ea typeface="微软雅黑" panose="020B0503020204020204" pitchFamily="34" charset="-122"/>
                </a:rPr>
                <a:t>PC2</a:t>
              </a:r>
              <a:r>
                <a:rPr lang="zh-CN" altLang="en-US" sz="1600" dirty="0">
                  <a:latin typeface="微软雅黑" panose="020B0503020204020204" pitchFamily="34" charset="-122"/>
                  <a:ea typeface="微软雅黑" panose="020B0503020204020204" pitchFamily="34" charset="-122"/>
                </a:rPr>
                <a:t>，并为</a:t>
              </a:r>
              <a:r>
                <a:rPr lang="en-US" altLang="zh-CN" sz="1600" dirty="0">
                  <a:latin typeface="微软雅黑" panose="020B0503020204020204" pitchFamily="34" charset="-122"/>
                  <a:ea typeface="微软雅黑" panose="020B0503020204020204" pitchFamily="34" charset="-122"/>
                </a:rPr>
                <a:t>PC1</a:t>
              </a:r>
              <a:r>
                <a:rPr lang="zh-CN" altLang="en-US" sz="1600" dirty="0">
                  <a:latin typeface="微软雅黑" panose="020B0503020204020204" pitchFamily="34" charset="-122"/>
                  <a:ea typeface="微软雅黑" panose="020B0503020204020204" pitchFamily="34" charset="-122"/>
                </a:rPr>
                <a:t>配置</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192.168.0.1/24</a:t>
              </a:r>
              <a:r>
                <a:rPr lang="zh-CN" altLang="en-US" sz="1600" dirty="0">
                  <a:latin typeface="微软雅黑" panose="020B0503020204020204" pitchFamily="34" charset="-122"/>
                  <a:ea typeface="微软雅黑" panose="020B0503020204020204" pitchFamily="34" charset="-122"/>
                </a:rPr>
                <a:t>，为</a:t>
              </a:r>
              <a:r>
                <a:rPr lang="en-US" altLang="zh-CN" sz="1600" dirty="0">
                  <a:latin typeface="微软雅黑" panose="020B0503020204020204" pitchFamily="34" charset="-122"/>
                  <a:ea typeface="微软雅黑" panose="020B0503020204020204" pitchFamily="34" charset="-122"/>
                </a:rPr>
                <a:t>PC2</a:t>
              </a:r>
              <a:r>
                <a:rPr lang="zh-CN" altLang="en-US" sz="1600" dirty="0">
                  <a:latin typeface="微软雅黑" panose="020B0503020204020204" pitchFamily="34" charset="-122"/>
                  <a:ea typeface="微软雅黑" panose="020B0503020204020204" pitchFamily="34" charset="-122"/>
                </a:rPr>
                <a:t>配置</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地址为</a:t>
              </a:r>
              <a:r>
                <a:rPr lang="en-US" altLang="zh-CN" sz="1600" dirty="0">
                  <a:latin typeface="微软雅黑" panose="020B0503020204020204" pitchFamily="34" charset="-122"/>
                  <a:ea typeface="微软雅黑" panose="020B0503020204020204" pitchFamily="34" charset="-122"/>
                </a:rPr>
                <a:t>192.168.0.2/24</a:t>
              </a:r>
              <a:r>
                <a:rPr lang="zh-CN" altLang="en-US" sz="1600" dirty="0">
                  <a:latin typeface="微软雅黑" panose="020B0503020204020204" pitchFamily="34" charset="-122"/>
                  <a:ea typeface="微软雅黑" panose="020B0503020204020204" pitchFamily="34" charset="-122"/>
                </a:rPr>
                <a:t>。配置完成后使用</a:t>
              </a:r>
              <a:r>
                <a:rPr lang="en-US" altLang="zh-CN" sz="1600" dirty="0" err="1">
                  <a:latin typeface="微软雅黑" panose="020B0503020204020204" pitchFamily="34" charset="-122"/>
                  <a:ea typeface="微软雅黑" panose="020B0503020204020204" pitchFamily="34" charset="-122"/>
                </a:rPr>
                <a:t>ipconfig</a:t>
              </a:r>
              <a:r>
                <a:rPr lang="zh-CN" altLang="en-US" sz="1600" dirty="0">
                  <a:latin typeface="微软雅黑" panose="020B0503020204020204" pitchFamily="34" charset="-122"/>
                  <a:ea typeface="微软雅黑" panose="020B0503020204020204" pitchFamily="34" charset="-122"/>
                </a:rPr>
                <a:t>命令验证</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地址的配置，然后使用</a:t>
              </a:r>
              <a:r>
                <a:rPr lang="en-US" altLang="zh-CN" sz="1600" dirty="0">
                  <a:latin typeface="微软雅黑" panose="020B0503020204020204" pitchFamily="34" charset="-122"/>
                  <a:ea typeface="微软雅黑" panose="020B0503020204020204" pitchFamily="34" charset="-122"/>
                </a:rPr>
                <a:t>ping</a:t>
              </a:r>
              <a:r>
                <a:rPr lang="zh-CN" altLang="en-US" sz="1600" dirty="0">
                  <a:latin typeface="微软雅黑" panose="020B0503020204020204" pitchFamily="34" charset="-122"/>
                  <a:ea typeface="微软雅黑" panose="020B0503020204020204" pitchFamily="34" charset="-122"/>
                </a:rPr>
                <a:t>命令验证网络连通性，同时使用</a:t>
              </a:r>
              <a:r>
                <a:rPr lang="en-US" altLang="zh-CN" sz="1600" dirty="0" err="1">
                  <a:latin typeface="微软雅黑" panose="020B0503020204020204" pitchFamily="34" charset="-122"/>
                  <a:ea typeface="微软雅黑" panose="020B0503020204020204" pitchFamily="34" charset="-122"/>
                </a:rPr>
                <a:t>arp</a:t>
              </a:r>
              <a:r>
                <a:rPr lang="zh-CN" altLang="en-US" sz="1600" dirty="0">
                  <a:latin typeface="微软雅黑" panose="020B0503020204020204" pitchFamily="34" charset="-122"/>
                  <a:ea typeface="微软雅黑" panose="020B0503020204020204" pitchFamily="34" charset="-122"/>
                </a:rPr>
                <a:t>命令查看</a:t>
              </a:r>
              <a:r>
                <a:rPr lang="en-US" altLang="zh-CN" sz="1600" dirty="0" err="1">
                  <a:latin typeface="微软雅黑" panose="020B0503020204020204" pitchFamily="34" charset="-122"/>
                  <a:ea typeface="微软雅黑" panose="020B0503020204020204" pitchFamily="34" charset="-122"/>
                </a:rPr>
                <a:t>arp</a:t>
              </a:r>
              <a:r>
                <a:rPr lang="zh-CN" altLang="en-US" sz="1600" dirty="0">
                  <a:latin typeface="微软雅黑" panose="020B0503020204020204" pitchFamily="34" charset="-122"/>
                  <a:ea typeface="微软雅黑" panose="020B0503020204020204" pitchFamily="34" charset="-122"/>
                </a:rPr>
                <a:t>高速缓存中</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地址所在计算机的</a:t>
              </a:r>
              <a:r>
                <a:rPr lang="en-US" altLang="zh-CN" sz="1600" dirty="0">
                  <a:latin typeface="微软雅黑" panose="020B0503020204020204" pitchFamily="34" charset="-122"/>
                  <a:ea typeface="微软雅黑" panose="020B0503020204020204" pitchFamily="34" charset="-122"/>
                </a:rPr>
                <a:t>mac</a:t>
              </a:r>
              <a:r>
                <a:rPr lang="zh-CN" altLang="en-US" sz="1600" dirty="0">
                  <a:latin typeface="微软雅黑" panose="020B0503020204020204" pitchFamily="34" charset="-122"/>
                  <a:ea typeface="微软雅黑" panose="020B0503020204020204" pitchFamily="34" charset="-122"/>
                </a:rPr>
                <a:t>地址是否正确，如以上都正确完成，即网络配置无误。</a:t>
              </a:r>
            </a:p>
          </p:txBody>
        </p:sp>
      </p:grpSp>
    </p:spTree>
    <p:extLst>
      <p:ext uri="{BB962C8B-B14F-4D97-AF65-F5344CB8AC3E}">
        <p14:creationId xmlns:p14="http://schemas.microsoft.com/office/powerpoint/2010/main" val="3618591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xmlns="" id="{3D3DFB05-13E1-4A24-9C90-7703099C04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6" name="文本框 37">
            <a:extLst>
              <a:ext uri="{FF2B5EF4-FFF2-40B4-BE49-F238E27FC236}">
                <a16:creationId xmlns:a16="http://schemas.microsoft.com/office/drawing/2014/main" xmlns="" id="{7BC27B3F-AFFF-4F4C-92FF-09F95D85F7B8}"/>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任务分析</a:t>
            </a:r>
            <a:endParaRPr lang="zh-CN" altLang="en-US" sz="1600" dirty="0">
              <a:solidFill>
                <a:schemeClr val="accent1"/>
              </a:solidFill>
              <a:ea typeface="微软雅黑" panose="020B0503020204020204" pitchFamily="34" charset="-122"/>
            </a:endParaRPr>
          </a:p>
        </p:txBody>
      </p:sp>
      <p:sp>
        <p:nvSpPr>
          <p:cNvPr id="37" name="矩形 10">
            <a:extLst>
              <a:ext uri="{FF2B5EF4-FFF2-40B4-BE49-F238E27FC236}">
                <a16:creationId xmlns:a16="http://schemas.microsoft.com/office/drawing/2014/main" xmlns="" id="{2BB45294-FE95-4C5E-A390-0AA2FACF87F9}"/>
              </a:ext>
            </a:extLst>
          </p:cNvPr>
          <p:cNvSpPr/>
          <p:nvPr>
            <p:custDataLst>
              <p:tags r:id="rId1"/>
            </p:custDataLst>
          </p:nvPr>
        </p:nvSpPr>
        <p:spPr>
          <a:xfrm>
            <a:off x="0" y="1239602"/>
            <a:ext cx="9144000" cy="64474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dirty="0">
              <a:solidFill>
                <a:schemeClr val="lt1"/>
              </a:solidFill>
              <a:latin typeface="思源黑体 CN Medium" panose="020B0600000000000000" pitchFamily="34" charset="-122"/>
              <a:ea typeface="思源黑体 CN Medium" panose="020B0600000000000000" pitchFamily="34" charset="-122"/>
              <a:sym typeface="+mn-ea"/>
            </a:endParaRPr>
          </a:p>
        </p:txBody>
      </p:sp>
      <p:sp>
        <p:nvSpPr>
          <p:cNvPr id="38" name="文本框 37">
            <a:extLst>
              <a:ext uri="{FF2B5EF4-FFF2-40B4-BE49-F238E27FC236}">
                <a16:creationId xmlns:a16="http://schemas.microsoft.com/office/drawing/2014/main" xmlns="" id="{04F160C3-9BD5-40A6-8C07-A6D116334C33}"/>
              </a:ext>
            </a:extLst>
          </p:cNvPr>
          <p:cNvSpPr txBox="1"/>
          <p:nvPr/>
        </p:nvSpPr>
        <p:spPr>
          <a:xfrm>
            <a:off x="1556994" y="1385397"/>
            <a:ext cx="6984776" cy="373051"/>
          </a:xfrm>
          <a:prstGeom prst="rect">
            <a:avLst/>
          </a:prstGeom>
          <a:noFill/>
        </p:spPr>
        <p:txBody>
          <a:bodyPr wrap="square" rtlCol="0">
            <a:spAutoFit/>
          </a:bodyPr>
          <a:lstStyle/>
          <a:p>
            <a:pPr indent="486000">
              <a:lnSpc>
                <a:spcPct val="114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本任务需要完成的操作如下</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a16="http://schemas.microsoft.com/office/drawing/2014/main" xmlns="" id="{2434AC60-9937-4161-BE06-7DE32E08B991}"/>
              </a:ext>
            </a:extLst>
          </p:cNvPr>
          <p:cNvGrpSpPr/>
          <p:nvPr/>
        </p:nvGrpSpPr>
        <p:grpSpPr>
          <a:xfrm>
            <a:off x="2884103" y="1940642"/>
            <a:ext cx="324036" cy="283152"/>
            <a:chOff x="2581577" y="4127500"/>
            <a:chExt cx="609600" cy="609600"/>
          </a:xfrm>
          <a:solidFill>
            <a:srgbClr val="E10314"/>
          </a:solidFill>
        </p:grpSpPr>
        <p:sp>
          <p:nvSpPr>
            <p:cNvPr id="42" name="椭圆 41">
              <a:extLst>
                <a:ext uri="{FF2B5EF4-FFF2-40B4-BE49-F238E27FC236}">
                  <a16:creationId xmlns:a16="http://schemas.microsoft.com/office/drawing/2014/main" xmlns="" id="{1CE9F1ED-8EE9-4337-9FFA-17CCAEF6F23E}"/>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3" name="graph_134483">
              <a:extLst>
                <a:ext uri="{FF2B5EF4-FFF2-40B4-BE49-F238E27FC236}">
                  <a16:creationId xmlns:a16="http://schemas.microsoft.com/office/drawing/2014/main" xmlns="" id="{7F83B6CE-29AA-460C-BCD7-E221F2916AE3}"/>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44" name="矩形 43">
            <a:extLst>
              <a:ext uri="{FF2B5EF4-FFF2-40B4-BE49-F238E27FC236}">
                <a16:creationId xmlns:a16="http://schemas.microsoft.com/office/drawing/2014/main" xmlns="" id="{8F340FE7-C4C7-4BF5-9610-0B2BB001DB8D}"/>
              </a:ext>
            </a:extLst>
          </p:cNvPr>
          <p:cNvSpPr/>
          <p:nvPr/>
        </p:nvSpPr>
        <p:spPr>
          <a:xfrm>
            <a:off x="3311860" y="1944836"/>
            <a:ext cx="6371012" cy="319255"/>
          </a:xfrm>
          <a:prstGeom prst="rect">
            <a:avLst/>
          </a:prstGeom>
        </p:spPr>
        <p:txBody>
          <a:bodyPr wrap="square">
            <a:spAutoFit/>
          </a:bodyPr>
          <a:lstStyle/>
          <a:p>
            <a:pPr>
              <a:lnSpc>
                <a:spcPct val="114000"/>
              </a:lnSpc>
            </a:pPr>
            <a:r>
              <a:rPr lang="zh-CN" altLang="en-US" sz="1400" dirty="0" smtClean="0">
                <a:latin typeface="微软雅黑" panose="020B0503020204020204" pitchFamily="34" charset="-122"/>
                <a:ea typeface="微软雅黑" panose="020B0503020204020204" pitchFamily="34" charset="-122"/>
              </a:rPr>
              <a:t>克隆虚拟机</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5" name="组合 44">
            <a:extLst>
              <a:ext uri="{FF2B5EF4-FFF2-40B4-BE49-F238E27FC236}">
                <a16:creationId xmlns:a16="http://schemas.microsoft.com/office/drawing/2014/main" xmlns="" id="{4412B8D1-CF92-4D86-8D7D-028E07D99573}"/>
              </a:ext>
            </a:extLst>
          </p:cNvPr>
          <p:cNvGrpSpPr/>
          <p:nvPr/>
        </p:nvGrpSpPr>
        <p:grpSpPr>
          <a:xfrm>
            <a:off x="2884103" y="2353099"/>
            <a:ext cx="324036" cy="283152"/>
            <a:chOff x="2581577" y="4127500"/>
            <a:chExt cx="609600" cy="609600"/>
          </a:xfrm>
          <a:solidFill>
            <a:srgbClr val="E10314"/>
          </a:solidFill>
        </p:grpSpPr>
        <p:sp>
          <p:nvSpPr>
            <p:cNvPr id="46" name="椭圆 45">
              <a:extLst>
                <a:ext uri="{FF2B5EF4-FFF2-40B4-BE49-F238E27FC236}">
                  <a16:creationId xmlns:a16="http://schemas.microsoft.com/office/drawing/2014/main" xmlns="" id="{4C593235-0FAD-4F4C-B292-227F6AADE899}"/>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7" name="graph_134483">
              <a:extLst>
                <a:ext uri="{FF2B5EF4-FFF2-40B4-BE49-F238E27FC236}">
                  <a16:creationId xmlns:a16="http://schemas.microsoft.com/office/drawing/2014/main" xmlns="" id="{4A422146-C098-464A-BA23-D4B5F186AFB4}"/>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48" name="矩形 47">
            <a:extLst>
              <a:ext uri="{FF2B5EF4-FFF2-40B4-BE49-F238E27FC236}">
                <a16:creationId xmlns:a16="http://schemas.microsoft.com/office/drawing/2014/main" xmlns="" id="{EAD9D7C1-CE53-43B2-8929-6CD865EFAD15}"/>
              </a:ext>
            </a:extLst>
          </p:cNvPr>
          <p:cNvSpPr/>
          <p:nvPr/>
        </p:nvSpPr>
        <p:spPr>
          <a:xfrm>
            <a:off x="3311860" y="2344663"/>
            <a:ext cx="6155497" cy="337913"/>
          </a:xfrm>
          <a:prstGeom prst="rect">
            <a:avLst/>
          </a:prstGeom>
        </p:spPr>
        <p:txBody>
          <a:bodyPr wrap="square">
            <a:spAutoFit/>
          </a:bodyPr>
          <a:lstStyle/>
          <a:p>
            <a:pPr>
              <a:lnSpc>
                <a:spcPct val="114000"/>
              </a:lnSpc>
            </a:pPr>
            <a:r>
              <a:rPr lang="zh-CN" altLang="en-US" sz="1400" dirty="0" smtClean="0">
                <a:latin typeface="微软雅黑" panose="020B0503020204020204" pitchFamily="34" charset="-122"/>
                <a:ea typeface="微软雅黑" panose="020B0503020204020204" pitchFamily="34" charset="-122"/>
              </a:rPr>
              <a:t>配置两台虚拟机连接到同一网络</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9" name="组合 48">
            <a:extLst>
              <a:ext uri="{FF2B5EF4-FFF2-40B4-BE49-F238E27FC236}">
                <a16:creationId xmlns:a16="http://schemas.microsoft.com/office/drawing/2014/main" xmlns="" id="{38670AB1-6E86-47D6-9427-98E8E84C58F8}"/>
              </a:ext>
            </a:extLst>
          </p:cNvPr>
          <p:cNvGrpSpPr/>
          <p:nvPr/>
        </p:nvGrpSpPr>
        <p:grpSpPr>
          <a:xfrm>
            <a:off x="2884103" y="2765556"/>
            <a:ext cx="324036" cy="283152"/>
            <a:chOff x="2581577" y="4127500"/>
            <a:chExt cx="609600" cy="609600"/>
          </a:xfrm>
          <a:solidFill>
            <a:srgbClr val="E10314"/>
          </a:solidFill>
        </p:grpSpPr>
        <p:sp>
          <p:nvSpPr>
            <p:cNvPr id="50" name="椭圆 49">
              <a:extLst>
                <a:ext uri="{FF2B5EF4-FFF2-40B4-BE49-F238E27FC236}">
                  <a16:creationId xmlns:a16="http://schemas.microsoft.com/office/drawing/2014/main" xmlns="" id="{342760FA-14E3-4477-AD1D-C846E21CF0F4}"/>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1" name="graph_134483">
              <a:extLst>
                <a:ext uri="{FF2B5EF4-FFF2-40B4-BE49-F238E27FC236}">
                  <a16:creationId xmlns:a16="http://schemas.microsoft.com/office/drawing/2014/main" xmlns="" id="{713645C7-1F17-430F-89C7-69965E4EEACF}"/>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52" name="矩形 51">
            <a:extLst>
              <a:ext uri="{FF2B5EF4-FFF2-40B4-BE49-F238E27FC236}">
                <a16:creationId xmlns:a16="http://schemas.microsoft.com/office/drawing/2014/main" xmlns="" id="{40317707-6AB3-43B6-A7ED-5C23847C07E1}"/>
              </a:ext>
            </a:extLst>
          </p:cNvPr>
          <p:cNvSpPr/>
          <p:nvPr/>
        </p:nvSpPr>
        <p:spPr>
          <a:xfrm>
            <a:off x="3311860" y="2744490"/>
            <a:ext cx="6480720" cy="337913"/>
          </a:xfrm>
          <a:prstGeom prst="rect">
            <a:avLst/>
          </a:prstGeom>
        </p:spPr>
        <p:txBody>
          <a:bodyPr wrap="square">
            <a:spAutoFit/>
          </a:bodyPr>
          <a:lstStyle/>
          <a:p>
            <a:pPr>
              <a:lnSpc>
                <a:spcPct val="114000"/>
              </a:lnSpc>
            </a:pPr>
            <a:r>
              <a:rPr lang="zh-CN" altLang="en-US" sz="1400" dirty="0" smtClean="0">
                <a:latin typeface="微软雅黑" panose="020B0503020204020204" pitchFamily="34" charset="-122"/>
                <a:ea typeface="微软雅黑" panose="020B0503020204020204" pitchFamily="34" charset="-122"/>
              </a:rPr>
              <a:t>为两台虚拟机配置</a:t>
            </a:r>
            <a:r>
              <a:rPr lang="en-US" altLang="zh-CN" sz="1400" dirty="0" smtClean="0">
                <a:latin typeface="微软雅黑" panose="020B0503020204020204" pitchFamily="34" charset="-122"/>
                <a:ea typeface="微软雅黑" panose="020B0503020204020204" pitchFamily="34" charset="-122"/>
              </a:rPr>
              <a:t>IP</a:t>
            </a:r>
            <a:r>
              <a:rPr lang="zh-CN" altLang="en-US" sz="1400" dirty="0" smtClean="0">
                <a:latin typeface="微软雅黑" panose="020B0503020204020204" pitchFamily="34" charset="-122"/>
                <a:ea typeface="微软雅黑" panose="020B0503020204020204" pitchFamily="34" charset="-122"/>
              </a:rPr>
              <a:t>地址</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8" name="矩形 17">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0" name="组合 19">
            <a:extLst>
              <a:ext uri="{FF2B5EF4-FFF2-40B4-BE49-F238E27FC236}">
                <a16:creationId xmlns:a16="http://schemas.microsoft.com/office/drawing/2014/main" xmlns="" id="{4412B8D1-CF92-4D86-8D7D-028E07D99573}"/>
              </a:ext>
            </a:extLst>
          </p:cNvPr>
          <p:cNvGrpSpPr/>
          <p:nvPr/>
        </p:nvGrpSpPr>
        <p:grpSpPr>
          <a:xfrm>
            <a:off x="2884103" y="3178013"/>
            <a:ext cx="324036" cy="283152"/>
            <a:chOff x="2581577" y="4127500"/>
            <a:chExt cx="609600" cy="609600"/>
          </a:xfrm>
          <a:solidFill>
            <a:srgbClr val="E10314"/>
          </a:solidFill>
        </p:grpSpPr>
        <p:sp>
          <p:nvSpPr>
            <p:cNvPr id="21" name="椭圆 20">
              <a:extLst>
                <a:ext uri="{FF2B5EF4-FFF2-40B4-BE49-F238E27FC236}">
                  <a16:creationId xmlns:a16="http://schemas.microsoft.com/office/drawing/2014/main" xmlns="" id="{4C593235-0FAD-4F4C-B292-227F6AADE899}"/>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2" name="graph_134483">
              <a:extLst>
                <a:ext uri="{FF2B5EF4-FFF2-40B4-BE49-F238E27FC236}">
                  <a16:creationId xmlns:a16="http://schemas.microsoft.com/office/drawing/2014/main" xmlns="" id="{4A422146-C098-464A-BA23-D4B5F186AFB4}"/>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3" name="矩形 22">
            <a:extLst>
              <a:ext uri="{FF2B5EF4-FFF2-40B4-BE49-F238E27FC236}">
                <a16:creationId xmlns:a16="http://schemas.microsoft.com/office/drawing/2014/main" xmlns="" id="{EAD9D7C1-CE53-43B2-8929-6CD865EFAD15}"/>
              </a:ext>
            </a:extLst>
          </p:cNvPr>
          <p:cNvSpPr/>
          <p:nvPr/>
        </p:nvSpPr>
        <p:spPr>
          <a:xfrm>
            <a:off x="3311860" y="3144317"/>
            <a:ext cx="6155497" cy="337913"/>
          </a:xfrm>
          <a:prstGeom prst="rect">
            <a:avLst/>
          </a:prstGeom>
        </p:spPr>
        <p:txBody>
          <a:bodyPr wrap="square">
            <a:spAutoFit/>
          </a:bodyPr>
          <a:lstStyle/>
          <a:p>
            <a:pPr>
              <a:lnSpc>
                <a:spcPct val="114000"/>
              </a:lnSpc>
            </a:pPr>
            <a:r>
              <a:rPr lang="zh-CN" altLang="en-US" sz="1400" dirty="0" smtClean="0">
                <a:latin typeface="微软雅黑" panose="020B0503020204020204" pitchFamily="34" charset="-122"/>
                <a:ea typeface="微软雅黑" panose="020B0503020204020204" pitchFamily="34" charset="-122"/>
              </a:rPr>
              <a:t>验证</a:t>
            </a:r>
            <a:r>
              <a:rPr lang="en-US" altLang="zh-CN" sz="1400" dirty="0" smtClean="0">
                <a:latin typeface="微软雅黑" panose="020B0503020204020204" pitchFamily="34" charset="-122"/>
                <a:ea typeface="微软雅黑" panose="020B0503020204020204" pitchFamily="34" charset="-122"/>
              </a:rPr>
              <a:t>IP</a:t>
            </a:r>
            <a:r>
              <a:rPr lang="zh-CN" altLang="en-US" sz="1400" dirty="0" smtClean="0">
                <a:latin typeface="微软雅黑" panose="020B0503020204020204" pitchFamily="34" charset="-122"/>
                <a:ea typeface="微软雅黑" panose="020B0503020204020204" pitchFamily="34" charset="-122"/>
              </a:rPr>
              <a:t>地址配置</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24" name="组合 23">
            <a:extLst>
              <a:ext uri="{FF2B5EF4-FFF2-40B4-BE49-F238E27FC236}">
                <a16:creationId xmlns:a16="http://schemas.microsoft.com/office/drawing/2014/main" xmlns="" id="{38670AB1-6E86-47D6-9427-98E8E84C58F8}"/>
              </a:ext>
            </a:extLst>
          </p:cNvPr>
          <p:cNvGrpSpPr/>
          <p:nvPr/>
        </p:nvGrpSpPr>
        <p:grpSpPr>
          <a:xfrm>
            <a:off x="2884103" y="3590470"/>
            <a:ext cx="324036" cy="283152"/>
            <a:chOff x="2581577" y="4127500"/>
            <a:chExt cx="609600" cy="609600"/>
          </a:xfrm>
          <a:solidFill>
            <a:srgbClr val="E10314"/>
          </a:solidFill>
        </p:grpSpPr>
        <p:sp>
          <p:nvSpPr>
            <p:cNvPr id="25" name="椭圆 24">
              <a:extLst>
                <a:ext uri="{FF2B5EF4-FFF2-40B4-BE49-F238E27FC236}">
                  <a16:creationId xmlns:a16="http://schemas.microsoft.com/office/drawing/2014/main" xmlns="" id="{342760FA-14E3-4477-AD1D-C846E21CF0F4}"/>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6" name="graph_134483">
              <a:extLst>
                <a:ext uri="{FF2B5EF4-FFF2-40B4-BE49-F238E27FC236}">
                  <a16:creationId xmlns:a16="http://schemas.microsoft.com/office/drawing/2014/main" xmlns="" id="{713645C7-1F17-430F-89C7-69965E4EEACF}"/>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7" name="矩形 26">
            <a:extLst>
              <a:ext uri="{FF2B5EF4-FFF2-40B4-BE49-F238E27FC236}">
                <a16:creationId xmlns:a16="http://schemas.microsoft.com/office/drawing/2014/main" xmlns="" id="{40317707-6AB3-43B6-A7ED-5C23847C07E1}"/>
              </a:ext>
            </a:extLst>
          </p:cNvPr>
          <p:cNvSpPr/>
          <p:nvPr/>
        </p:nvSpPr>
        <p:spPr>
          <a:xfrm>
            <a:off x="3311860" y="3544144"/>
            <a:ext cx="6480720" cy="337913"/>
          </a:xfrm>
          <a:prstGeom prst="rect">
            <a:avLst/>
          </a:prstGeom>
        </p:spPr>
        <p:txBody>
          <a:bodyPr wrap="square">
            <a:spAutoFit/>
          </a:bodyPr>
          <a:lstStyle/>
          <a:p>
            <a:pPr>
              <a:lnSpc>
                <a:spcPct val="114000"/>
              </a:lnSpc>
            </a:pPr>
            <a:r>
              <a:rPr lang="zh-CN" altLang="en-US" sz="1400" dirty="0" smtClean="0">
                <a:latin typeface="微软雅黑" panose="020B0503020204020204" pitchFamily="34" charset="-122"/>
                <a:ea typeface="微软雅黑" panose="020B0503020204020204" pitchFamily="34" charset="-122"/>
              </a:rPr>
              <a:t>使用“</a:t>
            </a:r>
            <a:r>
              <a:rPr lang="en-US" altLang="zh-CN" sz="1400" dirty="0" smtClean="0">
                <a:latin typeface="微软雅黑" panose="020B0503020204020204" pitchFamily="34" charset="-122"/>
                <a:ea typeface="微软雅黑" panose="020B0503020204020204" pitchFamily="34" charset="-122"/>
              </a:rPr>
              <a:t>ping</a:t>
            </a:r>
            <a:r>
              <a:rPr lang="zh-CN" altLang="en-US" sz="1400" dirty="0" smtClean="0">
                <a:latin typeface="微软雅黑" panose="020B0503020204020204" pitchFamily="34" charset="-122"/>
                <a:ea typeface="微软雅黑" panose="020B0503020204020204" pitchFamily="34" charset="-122"/>
              </a:rPr>
              <a:t>”命令测试连通性</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28" name="组合 27">
            <a:extLst>
              <a:ext uri="{FF2B5EF4-FFF2-40B4-BE49-F238E27FC236}">
                <a16:creationId xmlns:a16="http://schemas.microsoft.com/office/drawing/2014/main" xmlns="" id="{38670AB1-6E86-47D6-9427-98E8E84C58F8}"/>
              </a:ext>
            </a:extLst>
          </p:cNvPr>
          <p:cNvGrpSpPr/>
          <p:nvPr/>
        </p:nvGrpSpPr>
        <p:grpSpPr>
          <a:xfrm>
            <a:off x="2884103" y="4002928"/>
            <a:ext cx="324036" cy="283152"/>
            <a:chOff x="2581577" y="4127500"/>
            <a:chExt cx="609600" cy="609600"/>
          </a:xfrm>
          <a:solidFill>
            <a:srgbClr val="E10314"/>
          </a:solidFill>
        </p:grpSpPr>
        <p:sp>
          <p:nvSpPr>
            <p:cNvPr id="29" name="椭圆 28">
              <a:extLst>
                <a:ext uri="{FF2B5EF4-FFF2-40B4-BE49-F238E27FC236}">
                  <a16:creationId xmlns:a16="http://schemas.microsoft.com/office/drawing/2014/main" xmlns="" id="{342760FA-14E3-4477-AD1D-C846E21CF0F4}"/>
                </a:ext>
              </a:extLst>
            </p:cNvPr>
            <p:cNvSpPr/>
            <p:nvPr/>
          </p:nvSpPr>
          <p:spPr>
            <a:xfrm>
              <a:off x="2581577" y="4127500"/>
              <a:ext cx="609600" cy="609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0" name="graph_134483">
              <a:extLst>
                <a:ext uri="{FF2B5EF4-FFF2-40B4-BE49-F238E27FC236}">
                  <a16:creationId xmlns:a16="http://schemas.microsoft.com/office/drawing/2014/main" xmlns="" id="{713645C7-1F17-430F-89C7-69965E4EEACF}"/>
                </a:ext>
              </a:extLst>
            </p:cNvPr>
            <p:cNvSpPr>
              <a:spLocks noChangeAspect="1"/>
            </p:cNvSpPr>
            <p:nvPr/>
          </p:nvSpPr>
          <p:spPr bwMode="auto">
            <a:xfrm>
              <a:off x="2742349" y="4286669"/>
              <a:ext cx="305651" cy="299801"/>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accent1"/>
            </a:solidFill>
            <a:ln>
              <a:noFill/>
            </a:ln>
          </p:spPr>
          <p:txBody>
            <a:bodyPr/>
            <a:lstStyle/>
            <a:p>
              <a:endParaRPr lang="zh-CN" altLang="en-US" sz="16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31" name="矩形 30">
            <a:extLst>
              <a:ext uri="{FF2B5EF4-FFF2-40B4-BE49-F238E27FC236}">
                <a16:creationId xmlns:a16="http://schemas.microsoft.com/office/drawing/2014/main" xmlns="" id="{40317707-6AB3-43B6-A7ED-5C23847C07E1}"/>
              </a:ext>
            </a:extLst>
          </p:cNvPr>
          <p:cNvSpPr/>
          <p:nvPr/>
        </p:nvSpPr>
        <p:spPr>
          <a:xfrm>
            <a:off x="3311860" y="3943972"/>
            <a:ext cx="6480720" cy="337913"/>
          </a:xfrm>
          <a:prstGeom prst="rect">
            <a:avLst/>
          </a:prstGeom>
        </p:spPr>
        <p:txBody>
          <a:bodyPr wrap="square">
            <a:spAutoFit/>
          </a:bodyPr>
          <a:lstStyle/>
          <a:p>
            <a:pPr>
              <a:lnSpc>
                <a:spcPct val="114000"/>
              </a:lnSpc>
            </a:pPr>
            <a:r>
              <a:rPr lang="zh-CN" altLang="en-US" sz="1400" dirty="0" smtClean="0">
                <a:latin typeface="微软雅黑" panose="020B0503020204020204" pitchFamily="34" charset="-122"/>
                <a:ea typeface="微软雅黑" panose="020B0503020204020204" pitchFamily="34" charset="-122"/>
              </a:rPr>
              <a:t>查看两台计算机的</a:t>
            </a:r>
            <a:r>
              <a:rPr lang="en-US" altLang="zh-CN" sz="1400" dirty="0" smtClean="0">
                <a:latin typeface="微软雅黑" panose="020B0503020204020204" pitchFamily="34" charset="-122"/>
                <a:ea typeface="微软雅黑" panose="020B0503020204020204" pitchFamily="34" charset="-122"/>
              </a:rPr>
              <a:t>ARP</a:t>
            </a:r>
            <a:r>
              <a:rPr lang="zh-CN" altLang="en-US" sz="1400" dirty="0" smtClean="0">
                <a:latin typeface="微软雅黑" panose="020B0503020204020204" pitchFamily="34" charset="-122"/>
                <a:ea typeface="微软雅黑" panose="020B0503020204020204" pitchFamily="34" charset="-122"/>
              </a:rPr>
              <a:t>缓存</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Tree>
    <p:extLst>
      <p:ext uri="{BB962C8B-B14F-4D97-AF65-F5344CB8AC3E}">
        <p14:creationId xmlns:p14="http://schemas.microsoft.com/office/powerpoint/2010/main" val="4031798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000"/>
                                        <p:tgtEl>
                                          <p:spTgt spid="52"/>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childTnLst>
                                </p:cTn>
                              </p:par>
                            </p:childTnLst>
                          </p:cTn>
                        </p:par>
                        <p:par>
                          <p:cTn id="44" fill="hold">
                            <p:stCondLst>
                              <p:cond delay="6000"/>
                            </p:stCondLst>
                            <p:childTnLst>
                              <p:par>
                                <p:cTn id="45" presetID="53" presetClass="entr" presetSubtype="16"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childTnLst>
                                </p:cTn>
                              </p:par>
                            </p:childTnLst>
                          </p:cTn>
                        </p:par>
                        <p:par>
                          <p:cTn id="54" fill="hold">
                            <p:stCondLst>
                              <p:cond delay="7500"/>
                            </p:stCondLst>
                            <p:childTnLst>
                              <p:par>
                                <p:cTn id="55" presetID="53" presetClass="entr" presetSubtype="16"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8" grpId="0"/>
      <p:bldP spid="52" grpId="0"/>
      <p:bldP spid="23" grpId="0"/>
      <p:bldP spid="27" grpId="0"/>
      <p:bldP spid="3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6"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任务实施</a:t>
            </a:r>
          </a:p>
        </p:txBody>
      </p:sp>
    </p:spTree>
    <p:extLst>
      <p:ext uri="{BB962C8B-B14F-4D97-AF65-F5344CB8AC3E}">
        <p14:creationId xmlns:p14="http://schemas.microsoft.com/office/powerpoint/2010/main" val="3021468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23528" y="887955"/>
            <a:ext cx="8676964" cy="1384995"/>
            <a:chOff x="1200150" y="1843814"/>
            <a:chExt cx="9867900" cy="2277590"/>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936016"/>
              <a:chOff x="1200150" y="1847850"/>
              <a:chExt cx="9867900" cy="1936016"/>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604929" cy="2277590"/>
            </a:xfrm>
            <a:prstGeom prst="rect">
              <a:avLst/>
            </a:prstGeom>
            <a:noFill/>
          </p:spPr>
          <p:txBody>
            <a:bodyPr wrap="square" rtlCol="0">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1.</a:t>
              </a:r>
              <a:r>
                <a:rPr lang="zh-CN" altLang="en-US" sz="1400" b="1" dirty="0">
                  <a:latin typeface="微软雅黑" panose="020B0503020204020204" pitchFamily="34" charset="-122"/>
                  <a:ea typeface="微软雅黑" panose="020B0503020204020204" pitchFamily="34" charset="-122"/>
                </a:rPr>
                <a:t>克隆虚拟机</a:t>
              </a:r>
            </a:p>
            <a:p>
              <a:pPr>
                <a:lnSpc>
                  <a:spcPct val="150000"/>
                </a:lnSpc>
              </a:pPr>
              <a:r>
                <a:rPr lang="zh-CN" altLang="en-US" sz="1400" dirty="0">
                  <a:latin typeface="微软雅黑" panose="020B0503020204020204" pitchFamily="34" charset="-122"/>
                  <a:ea typeface="微软雅黑" panose="020B0503020204020204" pitchFamily="34" charset="-122"/>
                </a:rPr>
                <a:t>使用任务</a:t>
              </a:r>
              <a:r>
                <a:rPr lang="en-US" altLang="zh-CN" sz="1400" dirty="0">
                  <a:latin typeface="微软雅黑" panose="020B0503020204020204" pitchFamily="34" charset="-122"/>
                  <a:ea typeface="微软雅黑" panose="020B0503020204020204" pitchFamily="34" charset="-122"/>
                </a:rPr>
                <a:t>3.3</a:t>
              </a:r>
              <a:r>
                <a:rPr lang="zh-CN" altLang="en-US" sz="1400" dirty="0">
                  <a:latin typeface="微软雅黑" panose="020B0503020204020204" pitchFamily="34" charset="-122"/>
                  <a:ea typeface="微软雅黑" panose="020B0503020204020204" pitchFamily="34" charset="-122"/>
                </a:rPr>
                <a:t>中创建的虚拟机模板，克隆出两台</a:t>
              </a:r>
              <a:r>
                <a:rPr lang="en-US" altLang="zh-CN" sz="1400" dirty="0">
                  <a:latin typeface="微软雅黑" panose="020B0503020204020204" pitchFamily="34" charset="-122"/>
                  <a:ea typeface="微软雅黑" panose="020B0503020204020204" pitchFamily="34" charset="-122"/>
                </a:rPr>
                <a:t>Windows Server 2019</a:t>
              </a:r>
              <a:r>
                <a:rPr lang="zh-CN" altLang="en-US" sz="1400" dirty="0">
                  <a:latin typeface="微软雅黑" panose="020B0503020204020204" pitchFamily="34" charset="-122"/>
                  <a:ea typeface="微软雅黑" panose="020B0503020204020204" pitchFamily="34" charset="-122"/>
                </a:rPr>
                <a:t>操作系统的虚拟机</a:t>
              </a:r>
              <a:r>
                <a:rPr lang="en-US" altLang="zh-CN" sz="1400" dirty="0">
                  <a:latin typeface="微软雅黑" panose="020B0503020204020204" pitchFamily="34" charset="-122"/>
                  <a:ea typeface="微软雅黑" panose="020B0503020204020204" pitchFamily="34" charset="-122"/>
                </a:rPr>
                <a:t>PC1</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PC2</a:t>
              </a:r>
              <a:r>
                <a:rPr lang="zh-CN" altLang="en-US" sz="1400" dirty="0">
                  <a:latin typeface="微软雅黑" panose="020B0503020204020204" pitchFamily="34" charset="-122"/>
                  <a:ea typeface="微软雅黑" panose="020B0503020204020204" pitchFamily="34" charset="-122"/>
                </a:rPr>
                <a:t>，如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grpSp>
      <p:pic>
        <p:nvPicPr>
          <p:cNvPr id="13" name="图片 12"/>
          <p:cNvPicPr/>
          <p:nvPr/>
        </p:nvPicPr>
        <p:blipFill>
          <a:blip r:embed="rId2"/>
          <a:srcRect r="43186" b="52807"/>
          <a:stretch>
            <a:fillRect/>
          </a:stretch>
        </p:blipFill>
        <p:spPr>
          <a:xfrm>
            <a:off x="2411760" y="2067694"/>
            <a:ext cx="4212468" cy="2556284"/>
          </a:xfrm>
          <a:prstGeom prst="rect">
            <a:avLst/>
          </a:prstGeom>
          <a:ln>
            <a:noFill/>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789873" y="4755965"/>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克隆两台虚拟机</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1248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23528" y="887955"/>
            <a:ext cx="8676964" cy="891707"/>
            <a:chOff x="1200150" y="1843814"/>
            <a:chExt cx="9867900" cy="194005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936016"/>
              <a:chOff x="1200150" y="1847850"/>
              <a:chExt cx="9867900" cy="1936016"/>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776737"/>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604929" cy="1607082"/>
            </a:xfrm>
            <a:prstGeom prst="rect">
              <a:avLst/>
            </a:prstGeom>
            <a:noFill/>
          </p:spPr>
          <p:txBody>
            <a:bodyPr wrap="square" rtlCol="0">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2. </a:t>
              </a:r>
              <a:r>
                <a:rPr lang="zh-CN" altLang="en-US" sz="1400" b="1" dirty="0">
                  <a:latin typeface="微软雅黑" panose="020B0503020204020204" pitchFamily="34" charset="-122"/>
                  <a:ea typeface="微软雅黑" panose="020B0503020204020204" pitchFamily="34" charset="-122"/>
                </a:rPr>
                <a:t>配置两台虚拟机连接到同一网络</a:t>
              </a:r>
            </a:p>
            <a:p>
              <a:pPr>
                <a:lnSpc>
                  <a:spcPct val="150000"/>
                </a:lnSpc>
              </a:pPr>
              <a:r>
                <a:rPr lang="zh-CN" altLang="en-US" sz="1400" dirty="0">
                  <a:latin typeface="微软雅黑" panose="020B0503020204020204" pitchFamily="34" charset="-122"/>
                  <a:ea typeface="微软雅黑" panose="020B0503020204020204" pitchFamily="34" charset="-122"/>
                </a:rPr>
                <a:t>将两台虚拟机的网卡配置在相同的</a:t>
              </a:r>
              <a:r>
                <a:rPr lang="en-US" altLang="zh-CN" sz="1400" dirty="0">
                  <a:latin typeface="微软雅黑" panose="020B0503020204020204" pitchFamily="34" charset="-122"/>
                  <a:ea typeface="微软雅黑" panose="020B0503020204020204" pitchFamily="34" charset="-122"/>
                </a:rPr>
                <a:t>LAN</a:t>
              </a:r>
              <a:r>
                <a:rPr lang="zh-CN" altLang="en-US" sz="1400" dirty="0">
                  <a:latin typeface="微软雅黑" panose="020B0503020204020204" pitchFamily="34" charset="-122"/>
                  <a:ea typeface="微软雅黑" panose="020B0503020204020204" pitchFamily="34" charset="-122"/>
                </a:rPr>
                <a:t>区段下，来模拟两台计算机连接到同一个物理网络，如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p:txBody>
        </p:sp>
      </p:grpSp>
      <p:pic>
        <p:nvPicPr>
          <p:cNvPr id="13" name="图片 12"/>
          <p:cNvPicPr/>
          <p:nvPr/>
        </p:nvPicPr>
        <p:blipFill>
          <a:blip r:embed="rId2"/>
          <a:srcRect l="1035" t="950" r="1419" b="46744"/>
          <a:stretch>
            <a:fillRect/>
          </a:stretch>
        </p:blipFill>
        <p:spPr>
          <a:xfrm>
            <a:off x="2411760" y="1960531"/>
            <a:ext cx="4334510" cy="2537460"/>
          </a:xfrm>
          <a:prstGeom prst="rect">
            <a:avLst/>
          </a:prstGeom>
          <a:ln w="9525" cap="flat" cmpd="sng" algn="ctr">
            <a:noFill/>
            <a:prstDash val="solid"/>
            <a:round/>
            <a:headEnd type="none" w="med" len="med"/>
            <a:tailEnd type="none" w="med" len="med"/>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62008" y="4755965"/>
            <a:ext cx="111761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配置</a:t>
            </a:r>
            <a:r>
              <a:rPr lang="en-US" altLang="zh-CN" sz="1200" dirty="0">
                <a:latin typeface="微软雅黑" panose="020B0503020204020204" pitchFamily="34" charset="-122"/>
                <a:ea typeface="微软雅黑" panose="020B0503020204020204" pitchFamily="34" charset="-122"/>
              </a:rPr>
              <a:t>LAN</a:t>
            </a:r>
            <a:r>
              <a:rPr lang="zh-CN" altLang="en-US" sz="1200" dirty="0">
                <a:latin typeface="微软雅黑" panose="020B0503020204020204" pitchFamily="34" charset="-122"/>
                <a:ea typeface="微软雅黑" panose="020B0503020204020204" pitchFamily="34" charset="-122"/>
              </a:rPr>
              <a:t>区段</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627007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6139" y="703759"/>
            <a:ext cx="8676964" cy="1708160"/>
            <a:chOff x="1200150" y="1843814"/>
            <a:chExt cx="9867900" cy="1973081"/>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1936017"/>
              <a:chOff x="1200150" y="1847849"/>
              <a:chExt cx="9867900" cy="193601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1936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604929" cy="1973081"/>
            </a:xfrm>
            <a:prstGeom prst="rect">
              <a:avLst/>
            </a:prstGeom>
            <a:noFill/>
          </p:spPr>
          <p:txBody>
            <a:bodyPr wrap="square" rtlCol="0">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3. </a:t>
              </a:r>
              <a:r>
                <a:rPr lang="zh-CN" altLang="en-US" sz="1400" b="1" dirty="0">
                  <a:latin typeface="微软雅黑" panose="020B0503020204020204" pitchFamily="34" charset="-122"/>
                  <a:ea typeface="微软雅黑" panose="020B0503020204020204" pitchFamily="34" charset="-122"/>
                </a:rPr>
                <a:t>为两台虚拟机配置</a:t>
              </a:r>
              <a:r>
                <a:rPr lang="en-US" altLang="zh-CN" sz="1400" b="1" dirty="0">
                  <a:latin typeface="微软雅黑" panose="020B0503020204020204" pitchFamily="34" charset="-122"/>
                  <a:ea typeface="微软雅黑" panose="020B0503020204020204" pitchFamily="34" charset="-122"/>
                </a:rPr>
                <a:t>IP</a:t>
              </a:r>
              <a:r>
                <a:rPr lang="zh-CN" altLang="en-US" sz="1400" b="1" dirty="0">
                  <a:latin typeface="微软雅黑" panose="020B0503020204020204" pitchFamily="34" charset="-122"/>
                  <a:ea typeface="微软雅黑" panose="020B0503020204020204" pitchFamily="34" charset="-122"/>
                </a:rPr>
                <a:t>地址</a:t>
              </a:r>
            </a:p>
            <a:p>
              <a:pPr>
                <a:lnSpc>
                  <a:spcPct val="150000"/>
                </a:lnSpc>
              </a:pPr>
              <a:r>
                <a:rPr lang="zh-CN" altLang="en-US" sz="1400" dirty="0">
                  <a:latin typeface="微软雅黑" panose="020B0503020204020204" pitchFamily="34" charset="-122"/>
                  <a:ea typeface="微软雅黑" panose="020B0503020204020204" pitchFamily="34" charset="-122"/>
                </a:rPr>
                <a:t>分别为两台虚拟机配置</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地址，这里演示为</a:t>
              </a:r>
              <a:r>
                <a:rPr lang="en-US" altLang="zh-CN" sz="1400" dirty="0">
                  <a:latin typeface="微软雅黑" panose="020B0503020204020204" pitchFamily="34" charset="-122"/>
                  <a:ea typeface="微软雅黑" panose="020B0503020204020204" pitchFamily="34" charset="-122"/>
                </a:rPr>
                <a:t>PC1</a:t>
              </a:r>
              <a:r>
                <a:rPr lang="zh-CN" altLang="en-US" sz="1400" dirty="0">
                  <a:latin typeface="微软雅黑" panose="020B0503020204020204" pitchFamily="34" charset="-122"/>
                  <a:ea typeface="微软雅黑" panose="020B0503020204020204" pitchFamily="34" charset="-122"/>
                </a:rPr>
                <a:t>配置</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地址为</a:t>
              </a:r>
              <a:r>
                <a:rPr lang="en-US" altLang="zh-CN" sz="1400" dirty="0">
                  <a:latin typeface="微软雅黑" panose="020B0503020204020204" pitchFamily="34" charset="-122"/>
                  <a:ea typeface="微软雅黑" panose="020B0503020204020204" pitchFamily="34" charset="-122"/>
                </a:rPr>
                <a:t>192.168.0.1/24</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PC2</a:t>
              </a:r>
              <a:r>
                <a:rPr lang="zh-CN" altLang="en-US" sz="1400" dirty="0">
                  <a:latin typeface="微软雅黑" panose="020B0503020204020204" pitchFamily="34" charset="-122"/>
                  <a:ea typeface="微软雅黑" panose="020B0503020204020204" pitchFamily="34" charset="-122"/>
                </a:rPr>
                <a:t>的配置过程一样，</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地址配置为</a:t>
              </a:r>
              <a:r>
                <a:rPr lang="en-US" altLang="zh-CN" sz="1400" dirty="0">
                  <a:latin typeface="微软雅黑" panose="020B0503020204020204" pitchFamily="34" charset="-122"/>
                  <a:ea typeface="微软雅黑" panose="020B0503020204020204" pitchFamily="34" charset="-122"/>
                </a:rPr>
                <a:t>192.168.0.2/24</a:t>
              </a:r>
              <a:r>
                <a:rPr lang="zh-CN" altLang="en-US" sz="1400" dirty="0">
                  <a:latin typeface="微软雅黑" panose="020B0503020204020204" pitchFamily="34" charset="-122"/>
                  <a:ea typeface="微软雅黑" panose="020B0503020204020204" pitchFamily="34" charset="-122"/>
                </a:rPr>
                <a:t>。</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）单击“开始”按钮，在“</a:t>
              </a:r>
              <a:r>
                <a:rPr lang="en-US" altLang="zh-CN" sz="1400" dirty="0">
                  <a:latin typeface="微软雅黑" panose="020B0503020204020204" pitchFamily="34" charset="-122"/>
                  <a:ea typeface="微软雅黑" panose="020B0503020204020204" pitchFamily="34" charset="-122"/>
                </a:rPr>
                <a:t>Windows</a:t>
              </a:r>
              <a:r>
                <a:rPr lang="zh-CN" altLang="en-US" sz="1400" dirty="0">
                  <a:latin typeface="微软雅黑" panose="020B0503020204020204" pitchFamily="34" charset="-122"/>
                  <a:ea typeface="微软雅黑" panose="020B0503020204020204" pitchFamily="34" charset="-122"/>
                </a:rPr>
                <a:t>系统”项目中运行控制面板。</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）在控制面版中选择“网络和</a:t>
              </a:r>
              <a:r>
                <a:rPr lang="en-US" altLang="zh-CN" sz="1400" dirty="0">
                  <a:latin typeface="微软雅黑" panose="020B0503020204020204" pitchFamily="34" charset="-122"/>
                  <a:ea typeface="微软雅黑" panose="020B0503020204020204" pitchFamily="34" charset="-122"/>
                </a:rPr>
                <a:t>Internet”</a:t>
              </a:r>
              <a:r>
                <a:rPr lang="zh-CN" altLang="en-US" sz="1400" dirty="0">
                  <a:latin typeface="微软雅黑" panose="020B0503020204020204" pitchFamily="34" charset="-122"/>
                  <a:ea typeface="微软雅黑" panose="020B0503020204020204" pitchFamily="34" charset="-122"/>
                </a:rPr>
                <a:t>选项，如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p:txBody>
        </p:sp>
      </p:grpSp>
      <p:pic>
        <p:nvPicPr>
          <p:cNvPr id="11" name="图片 10"/>
          <p:cNvPicPr/>
          <p:nvPr/>
        </p:nvPicPr>
        <p:blipFill>
          <a:blip r:embed="rId2"/>
          <a:srcRect b="5852"/>
          <a:stretch>
            <a:fillRect/>
          </a:stretch>
        </p:blipFill>
        <p:spPr>
          <a:xfrm>
            <a:off x="2195736" y="2411919"/>
            <a:ext cx="4599940" cy="2406650"/>
          </a:xfrm>
          <a:prstGeom prst="rect">
            <a:avLst/>
          </a:prstGeom>
          <a:ln w="9525" cap="flat" cmpd="sng" algn="ctr">
            <a:noFill/>
            <a:prstDash val="solid"/>
            <a:round/>
            <a:headEnd type="none" w="med" len="med"/>
            <a:tailEnd type="none" w="med" len="med"/>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345841" y="4755965"/>
            <a:ext cx="214994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选择“网络和</a:t>
            </a:r>
            <a:r>
              <a:rPr lang="en-US" altLang="zh-CN" sz="1200" dirty="0">
                <a:latin typeface="微软雅黑" panose="020B0503020204020204" pitchFamily="34" charset="-122"/>
                <a:ea typeface="微软雅黑" panose="020B0503020204020204" pitchFamily="34" charset="-122"/>
              </a:rPr>
              <a:t>Internet”</a:t>
            </a:r>
            <a:r>
              <a:rPr lang="zh-CN" altLang="en-US" sz="1200" dirty="0">
                <a:latin typeface="微软雅黑" panose="020B0503020204020204" pitchFamily="34" charset="-122"/>
                <a:ea typeface="微软雅黑" panose="020B0503020204020204" pitchFamily="34" charset="-122"/>
              </a:rPr>
              <a:t>选项</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885875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4821" y="778692"/>
            <a:ext cx="3631115" cy="3426784"/>
            <a:chOff x="1200150" y="1847849"/>
            <a:chExt cx="9867900" cy="1936017"/>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1936017"/>
              <a:chOff x="1200150" y="1847849"/>
              <a:chExt cx="9867900" cy="193601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1936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07174" y="2047224"/>
              <a:ext cx="9604929" cy="1330208"/>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）在“网络和</a:t>
              </a:r>
              <a:r>
                <a:rPr lang="en-US" altLang="zh-CN" sz="1400" dirty="0">
                  <a:latin typeface="微软雅黑" panose="020B0503020204020204" pitchFamily="34" charset="-122"/>
                  <a:ea typeface="微软雅黑" panose="020B0503020204020204" pitchFamily="34" charset="-122"/>
                </a:rPr>
                <a:t>Internet”</a:t>
              </a:r>
              <a:r>
                <a:rPr lang="zh-CN" altLang="en-US" sz="1400" dirty="0">
                  <a:latin typeface="微软雅黑" panose="020B0503020204020204" pitchFamily="34" charset="-122"/>
                  <a:ea typeface="微软雅黑" panose="020B0503020204020204" pitchFamily="34" charset="-122"/>
                </a:rPr>
                <a:t>窗口中单击“网络和共享中心”链接，</a:t>
              </a:r>
              <a:r>
                <a:rPr lang="zh-CN" altLang="en-US" sz="1400" dirty="0" smtClean="0">
                  <a:latin typeface="微软雅黑" panose="020B0503020204020204" pitchFamily="34" charset="-122"/>
                  <a:ea typeface="微软雅黑" panose="020B0503020204020204" pitchFamily="34" charset="-122"/>
                </a:rPr>
                <a:t>如上图所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endParaRPr lang="en-US" altLang="zh-CN" sz="1400" dirty="0">
                <a:latin typeface="微软雅黑" panose="020B0503020204020204" pitchFamily="34" charset="-122"/>
                <a:ea typeface="微软雅黑" panose="020B0503020204020204" pitchFamily="34" charset="-122"/>
              </a:endParaRPr>
            </a:p>
            <a:p>
              <a:pPr>
                <a:lnSpc>
                  <a:spcPct val="150000"/>
                </a:lnSpc>
              </a:pP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）在网络和共享中心中单击当前网络连接“</a:t>
              </a:r>
              <a:r>
                <a:rPr lang="en-US" altLang="zh-CN" sz="1400" dirty="0">
                  <a:latin typeface="微软雅黑" panose="020B0503020204020204" pitchFamily="34" charset="-122"/>
                  <a:ea typeface="微软雅黑" panose="020B0503020204020204" pitchFamily="34" charset="-122"/>
                </a:rPr>
                <a:t>Ethernet0”</a:t>
              </a:r>
              <a:r>
                <a:rPr lang="zh-CN" altLang="en-US" sz="1400" dirty="0">
                  <a:latin typeface="微软雅黑" panose="020B0503020204020204" pitchFamily="34" charset="-122"/>
                  <a:ea typeface="微软雅黑" panose="020B0503020204020204" pitchFamily="34" charset="-122"/>
                </a:rPr>
                <a:t>，打开“</a:t>
              </a:r>
              <a:r>
                <a:rPr lang="en-US" altLang="zh-CN" sz="1400" dirty="0">
                  <a:latin typeface="微软雅黑" panose="020B0503020204020204" pitchFamily="34" charset="-122"/>
                  <a:ea typeface="微软雅黑" panose="020B0503020204020204" pitchFamily="34" charset="-122"/>
                </a:rPr>
                <a:t>Ethernet0 </a:t>
              </a:r>
              <a:r>
                <a:rPr lang="zh-CN" altLang="en-US" sz="1400" dirty="0">
                  <a:latin typeface="微软雅黑" panose="020B0503020204020204" pitchFamily="34" charset="-122"/>
                  <a:ea typeface="微软雅黑" panose="020B0503020204020204" pitchFamily="34" charset="-122"/>
                </a:rPr>
                <a:t>状态”对话框，</a:t>
              </a:r>
              <a:r>
                <a:rPr lang="zh-CN" altLang="en-US" sz="1400" dirty="0" smtClean="0">
                  <a:latin typeface="微软雅黑" panose="020B0503020204020204" pitchFamily="34" charset="-122"/>
                  <a:ea typeface="微软雅黑" panose="020B0503020204020204" pitchFamily="34" charset="-122"/>
                </a:rPr>
                <a:t>如下图所</a:t>
              </a:r>
              <a:r>
                <a:rPr lang="zh-CN" altLang="en-US" sz="1400" dirty="0">
                  <a:latin typeface="微软雅黑" panose="020B0503020204020204" pitchFamily="34" charset="-122"/>
                  <a:ea typeface="微软雅黑" panose="020B0503020204020204" pitchFamily="34" charset="-122"/>
                </a:rPr>
                <a:t>示。</a:t>
              </a:r>
            </a:p>
          </p:txBody>
        </p:sp>
      </p:grpSp>
      <p:pic>
        <p:nvPicPr>
          <p:cNvPr id="12" name="图片 11"/>
          <p:cNvPicPr/>
          <p:nvPr/>
        </p:nvPicPr>
        <p:blipFill>
          <a:blip r:embed="rId2"/>
          <a:stretch>
            <a:fillRect/>
          </a:stretch>
        </p:blipFill>
        <p:spPr>
          <a:xfrm>
            <a:off x="4644008" y="627534"/>
            <a:ext cx="4136390" cy="1187450"/>
          </a:xfrm>
          <a:prstGeom prst="rect">
            <a:avLst/>
          </a:prstGeom>
          <a:ln>
            <a:noFill/>
          </a:ln>
        </p:spPr>
      </p:pic>
      <p:pic>
        <p:nvPicPr>
          <p:cNvPr id="13" name="图片 12"/>
          <p:cNvPicPr/>
          <p:nvPr/>
        </p:nvPicPr>
        <p:blipFill>
          <a:blip r:embed="rId3"/>
          <a:srcRect b="7358"/>
          <a:stretch>
            <a:fillRect/>
          </a:stretch>
        </p:blipFill>
        <p:spPr>
          <a:xfrm>
            <a:off x="4648673" y="2447891"/>
            <a:ext cx="3937000" cy="1727835"/>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5773484" y="1854438"/>
            <a:ext cx="18774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进入“网络和共享中心”</a:t>
            </a:r>
            <a:endParaRPr lang="zh-CN" altLang="en-US" sz="2800" dirty="0">
              <a:latin typeface="微软雅黑" panose="020B0503020204020204" pitchFamily="34" charset="-122"/>
              <a:ea typeface="微软雅黑" panose="020B0503020204020204" pitchFamily="34" charset="-122"/>
            </a:endParaRPr>
          </a:p>
        </p:txBody>
      </p:sp>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5350789" y="4353680"/>
            <a:ext cx="289662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进入“</a:t>
            </a:r>
            <a:r>
              <a:rPr lang="en-US" altLang="zh-CN" sz="1200" dirty="0">
                <a:latin typeface="微软雅黑" panose="020B0503020204020204" pitchFamily="34" charset="-122"/>
                <a:ea typeface="微软雅黑" panose="020B0503020204020204" pitchFamily="34" charset="-122"/>
              </a:rPr>
              <a:t>Ethernet0”</a:t>
            </a:r>
            <a:r>
              <a:rPr lang="zh-CN" altLang="en-US" sz="1200" dirty="0">
                <a:latin typeface="微软雅黑" panose="020B0503020204020204" pitchFamily="34" charset="-122"/>
                <a:ea typeface="微软雅黑" panose="020B0503020204020204" pitchFamily="34" charset="-122"/>
              </a:rPr>
              <a:t>网络连接的状态页面</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650066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4821" y="771550"/>
            <a:ext cx="8676964" cy="1044116"/>
            <a:chOff x="1200150" y="1843814"/>
            <a:chExt cx="9867900" cy="194005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1936017"/>
              <a:chOff x="1200150" y="1847849"/>
              <a:chExt cx="9867900" cy="193601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1936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594798" cy="122650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a:t>
              </a:r>
              <a:r>
                <a:rPr lang="zh-CN" altLang="en-US" sz="1400" dirty="0">
                  <a:latin typeface="微软雅黑" panose="020B0503020204020204" pitchFamily="34" charset="-122"/>
                  <a:ea typeface="微软雅黑" panose="020B0503020204020204" pitchFamily="34" charset="-122"/>
                </a:rPr>
                <a:t>）单击“</a:t>
              </a:r>
              <a:r>
                <a:rPr lang="en-US" altLang="zh-CN" sz="1400" dirty="0">
                  <a:latin typeface="微软雅黑" panose="020B0503020204020204" pitchFamily="34" charset="-122"/>
                  <a:ea typeface="微软雅黑" panose="020B0503020204020204" pitchFamily="34" charset="-122"/>
                </a:rPr>
                <a:t>Ethernet0 </a:t>
              </a:r>
              <a:r>
                <a:rPr lang="zh-CN" altLang="en-US" sz="1400" dirty="0">
                  <a:latin typeface="微软雅黑" panose="020B0503020204020204" pitchFamily="34" charset="-122"/>
                  <a:ea typeface="微软雅黑" panose="020B0503020204020204" pitchFamily="34" charset="-122"/>
                </a:rPr>
                <a:t>状态”对话框下方“属性”按钮，打开“</a:t>
              </a:r>
              <a:r>
                <a:rPr lang="en-US" altLang="zh-CN" sz="1400" dirty="0">
                  <a:latin typeface="微软雅黑" panose="020B0503020204020204" pitchFamily="34" charset="-122"/>
                  <a:ea typeface="微软雅黑" panose="020B0503020204020204" pitchFamily="34" charset="-122"/>
                </a:rPr>
                <a:t>Ethernet0 </a:t>
              </a:r>
              <a:r>
                <a:rPr lang="zh-CN" altLang="en-US" sz="1400" dirty="0">
                  <a:latin typeface="微软雅黑" panose="020B0503020204020204" pitchFamily="34" charset="-122"/>
                  <a:ea typeface="微软雅黑" panose="020B0503020204020204" pitchFamily="34" charset="-122"/>
                </a:rPr>
                <a:t>属性”对话框，</a:t>
              </a:r>
              <a:r>
                <a:rPr lang="zh-CN" altLang="en-US" sz="1400" dirty="0" smtClean="0">
                  <a:latin typeface="微软雅黑" panose="020B0503020204020204" pitchFamily="34" charset="-122"/>
                  <a:ea typeface="微软雅黑" panose="020B0503020204020204" pitchFamily="34" charset="-122"/>
                </a:rPr>
                <a:t>如左图所</a:t>
              </a:r>
              <a:r>
                <a:rPr lang="zh-CN" altLang="en-US" sz="1400" dirty="0">
                  <a:latin typeface="微软雅黑" panose="020B0503020204020204" pitchFamily="34" charset="-122"/>
                  <a:ea typeface="微软雅黑" panose="020B0503020204020204" pitchFamily="34" charset="-122"/>
                </a:rPr>
                <a:t>示。</a:t>
              </a: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Ethernet0</a:t>
              </a:r>
              <a:r>
                <a:rPr lang="zh-CN" altLang="en-US" sz="1400" dirty="0">
                  <a:latin typeface="微软雅黑" panose="020B0503020204020204" pitchFamily="34" charset="-122"/>
                  <a:ea typeface="微软雅黑" panose="020B0503020204020204" pitchFamily="34" charset="-122"/>
                </a:rPr>
                <a:t>属性”对话框，双击“</a:t>
              </a:r>
              <a:r>
                <a:rPr lang="en-US" altLang="zh-CN" sz="1400" dirty="0">
                  <a:latin typeface="微软雅黑" panose="020B0503020204020204" pitchFamily="34" charset="-122"/>
                  <a:ea typeface="微软雅黑" panose="020B0503020204020204" pitchFamily="34" charset="-122"/>
                </a:rPr>
                <a:t>Internet</a:t>
              </a:r>
              <a:r>
                <a:rPr lang="zh-CN" altLang="en-US" sz="1400" dirty="0">
                  <a:latin typeface="微软雅黑" panose="020B0503020204020204" pitchFamily="34" charset="-122"/>
                  <a:ea typeface="微软雅黑" panose="020B0503020204020204" pitchFamily="34" charset="-122"/>
                </a:rPr>
                <a:t>协议版本</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TCP/IPv4</a:t>
              </a:r>
              <a:r>
                <a:rPr lang="zh-CN" altLang="en-US" sz="1400" dirty="0">
                  <a:latin typeface="微软雅黑" panose="020B0503020204020204" pitchFamily="34" charset="-122"/>
                  <a:ea typeface="微软雅黑" panose="020B0503020204020204" pitchFamily="34" charset="-122"/>
                </a:rPr>
                <a:t>）”选项，进入该连接的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协议属性页面，</a:t>
              </a:r>
              <a:r>
                <a:rPr lang="zh-CN" altLang="en-US" sz="1400" dirty="0" smtClean="0">
                  <a:latin typeface="微软雅黑" panose="020B0503020204020204" pitchFamily="34" charset="-122"/>
                  <a:ea typeface="微软雅黑" panose="020B0503020204020204" pitchFamily="34" charset="-122"/>
                </a:rPr>
                <a:t>如右图所</a:t>
              </a:r>
              <a:r>
                <a:rPr lang="zh-CN" altLang="en-US" sz="1400" dirty="0">
                  <a:latin typeface="微软雅黑" panose="020B0503020204020204" pitchFamily="34" charset="-122"/>
                  <a:ea typeface="微软雅黑" panose="020B0503020204020204" pitchFamily="34" charset="-122"/>
                </a:rPr>
                <a:t>示。</a:t>
              </a:r>
            </a:p>
          </p:txBody>
        </p:sp>
      </p:grpSp>
      <p:pic>
        <p:nvPicPr>
          <p:cNvPr id="12" name="图片 11"/>
          <p:cNvPicPr/>
          <p:nvPr/>
        </p:nvPicPr>
        <p:blipFill>
          <a:blip r:embed="rId2"/>
          <a:stretch>
            <a:fillRect/>
          </a:stretch>
        </p:blipFill>
        <p:spPr>
          <a:xfrm>
            <a:off x="1901808" y="1832805"/>
            <a:ext cx="2334895" cy="3023870"/>
          </a:xfrm>
          <a:prstGeom prst="rect">
            <a:avLst/>
          </a:prstGeom>
          <a:ln>
            <a:noFill/>
          </a:ln>
        </p:spPr>
      </p:pic>
      <p:pic>
        <p:nvPicPr>
          <p:cNvPr id="13" name="图片 12"/>
          <p:cNvPicPr/>
          <p:nvPr/>
        </p:nvPicPr>
        <p:blipFill>
          <a:blip r:embed="rId3"/>
          <a:stretch>
            <a:fillRect/>
          </a:stretch>
        </p:blipFill>
        <p:spPr>
          <a:xfrm>
            <a:off x="5040052" y="1832805"/>
            <a:ext cx="2130425" cy="3023870"/>
          </a:xfrm>
          <a:prstGeom prst="rect">
            <a:avLst/>
          </a:prstGeom>
          <a:ln>
            <a:noFill/>
          </a:ln>
        </p:spPr>
      </p:pic>
      <p:sp>
        <p:nvSpPr>
          <p:cNvPr id="14"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1906276" y="4853252"/>
            <a:ext cx="232595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打开“</a:t>
            </a:r>
            <a:r>
              <a:rPr lang="en-US" altLang="zh-CN" sz="1200" dirty="0">
                <a:latin typeface="微软雅黑" panose="020B0503020204020204" pitchFamily="34" charset="-122"/>
                <a:ea typeface="微软雅黑" panose="020B0503020204020204" pitchFamily="34" charset="-122"/>
              </a:rPr>
              <a:t>Ethernet0 </a:t>
            </a:r>
            <a:r>
              <a:rPr lang="zh-CN" altLang="en-US" sz="1200" dirty="0">
                <a:latin typeface="微软雅黑" panose="020B0503020204020204" pitchFamily="34" charset="-122"/>
                <a:ea typeface="微软雅黑" panose="020B0503020204020204" pitchFamily="34" charset="-122"/>
              </a:rPr>
              <a:t>属性”对话框</a:t>
            </a:r>
            <a:endParaRPr lang="zh-CN" altLang="en-US" sz="2800" dirty="0">
              <a:latin typeface="微软雅黑" panose="020B0503020204020204" pitchFamily="34" charset="-122"/>
              <a:ea typeface="微软雅黑" panose="020B0503020204020204" pitchFamily="34" charset="-122"/>
            </a:endParaRPr>
          </a:p>
        </p:txBody>
      </p:sp>
      <p:sp>
        <p:nvSpPr>
          <p:cNvPr id="15"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5327646" y="4873815"/>
            <a:ext cx="155523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进入</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协议属性页面</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13498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81580" y="728613"/>
            <a:ext cx="8676964" cy="2124236"/>
            <a:chOff x="1200150" y="1843814"/>
            <a:chExt cx="9867900" cy="2384308"/>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1936017"/>
              <a:chOff x="1200150" y="1847849"/>
              <a:chExt cx="9867900" cy="193601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1936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594798" cy="2384308"/>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Internet</a:t>
              </a:r>
              <a:r>
                <a:rPr lang="zh-CN" altLang="en-US" sz="1400" dirty="0">
                  <a:latin typeface="微软雅黑" panose="020B0503020204020204" pitchFamily="34" charset="-122"/>
                  <a:ea typeface="微软雅黑" panose="020B0503020204020204" pitchFamily="34" charset="-122"/>
                </a:rPr>
                <a:t>协议版本</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TCP/IPv4</a:t>
              </a:r>
              <a:r>
                <a:rPr lang="zh-CN" altLang="en-US" sz="1400" dirty="0">
                  <a:latin typeface="微软雅黑" panose="020B0503020204020204" pitchFamily="34" charset="-122"/>
                  <a:ea typeface="微软雅黑" panose="020B0503020204020204" pitchFamily="34" charset="-122"/>
                </a:rPr>
                <a:t>）属性”对话框，选择“使用下面的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地址”单选项，并在</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地址文本框中输入 “</a:t>
              </a:r>
              <a:r>
                <a:rPr lang="en-US" altLang="zh-CN" sz="1400" dirty="0">
                  <a:latin typeface="微软雅黑" panose="020B0503020204020204" pitchFamily="34" charset="-122"/>
                  <a:ea typeface="微软雅黑" panose="020B0503020204020204" pitchFamily="34" charset="-122"/>
                </a:rPr>
                <a:t>192.168.0.1”</a:t>
              </a:r>
              <a:r>
                <a:rPr lang="zh-CN" altLang="en-US" sz="1400" dirty="0">
                  <a:latin typeface="微软雅黑" panose="020B0503020204020204" pitchFamily="34" charset="-122"/>
                  <a:ea typeface="微软雅黑" panose="020B0503020204020204" pitchFamily="34" charset="-122"/>
                </a:rPr>
                <a:t>；在子网掩码文本框中输入 “</a:t>
              </a:r>
              <a:r>
                <a:rPr lang="en-US" altLang="zh-CN" sz="1400" dirty="0">
                  <a:latin typeface="微软雅黑" panose="020B0503020204020204" pitchFamily="34" charset="-122"/>
                  <a:ea typeface="微软雅黑" panose="020B0503020204020204" pitchFamily="34" charset="-122"/>
                </a:rPr>
                <a:t>255.255.255.0”</a:t>
              </a:r>
              <a:r>
                <a:rPr lang="zh-CN" altLang="en-US" sz="1400" dirty="0">
                  <a:latin typeface="微软雅黑" panose="020B0503020204020204" pitchFamily="34" charset="-122"/>
                  <a:ea typeface="微软雅黑" panose="020B0503020204020204" pitchFamily="34" charset="-122"/>
                </a:rPr>
                <a:t>。完成</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地址配置，</a:t>
              </a:r>
              <a:r>
                <a:rPr lang="zh-CN" altLang="en-US" sz="1400" dirty="0" smtClean="0">
                  <a:latin typeface="微软雅黑" panose="020B0503020204020204" pitchFamily="34" charset="-122"/>
                  <a:ea typeface="微软雅黑" panose="020B0503020204020204" pitchFamily="34" charset="-122"/>
                </a:rPr>
                <a:t>如左图所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）设置完成后关闭已打开的页面，然后关闭该计算机的</a:t>
              </a:r>
              <a:r>
                <a:rPr lang="en-US" altLang="zh-CN" sz="1400" dirty="0">
                  <a:latin typeface="微软雅黑" panose="020B0503020204020204" pitchFamily="34" charset="-122"/>
                  <a:ea typeface="微软雅黑" panose="020B0503020204020204" pitchFamily="34" charset="-122"/>
                </a:rPr>
                <a:t>Windows</a:t>
              </a:r>
              <a:r>
                <a:rPr lang="zh-CN" altLang="en-US" sz="1400" dirty="0">
                  <a:latin typeface="微软雅黑" panose="020B0503020204020204" pitchFamily="34" charset="-122"/>
                  <a:ea typeface="微软雅黑" panose="020B0503020204020204" pitchFamily="34" charset="-122"/>
                </a:rPr>
                <a:t>防火墙，</a:t>
              </a:r>
              <a:r>
                <a:rPr lang="zh-CN" altLang="en-US" sz="1400" dirty="0" smtClean="0">
                  <a:latin typeface="微软雅黑" panose="020B0503020204020204" pitchFamily="34" charset="-122"/>
                  <a:ea typeface="微软雅黑" panose="020B0503020204020204" pitchFamily="34" charset="-122"/>
                </a:rPr>
                <a:t>如右图所</a:t>
              </a:r>
              <a:r>
                <a:rPr lang="zh-CN" altLang="en-US" sz="1400" dirty="0">
                  <a:latin typeface="微软雅黑" panose="020B0503020204020204" pitchFamily="34" charset="-122"/>
                  <a:ea typeface="微软雅黑" panose="020B0503020204020204" pitchFamily="34" charset="-122"/>
                </a:rPr>
                <a:t>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9</a:t>
              </a:r>
              <a:r>
                <a:rPr lang="zh-CN" altLang="en-US" sz="1400" dirty="0">
                  <a:latin typeface="微软雅黑" panose="020B0503020204020204" pitchFamily="34" charset="-122"/>
                  <a:ea typeface="微软雅黑" panose="020B0503020204020204" pitchFamily="34" charset="-122"/>
                </a:rPr>
                <a:t>）重复步骤（</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）完成对</a:t>
              </a:r>
              <a:r>
                <a:rPr lang="en-US" altLang="zh-CN" sz="1400" dirty="0">
                  <a:latin typeface="微软雅黑" panose="020B0503020204020204" pitchFamily="34" charset="-122"/>
                  <a:ea typeface="微软雅黑" panose="020B0503020204020204" pitchFamily="34" charset="-122"/>
                </a:rPr>
                <a:t>PC2</a:t>
              </a:r>
              <a:r>
                <a:rPr lang="zh-CN" altLang="en-US" sz="1400" dirty="0">
                  <a:latin typeface="微软雅黑" panose="020B0503020204020204" pitchFamily="34" charset="-122"/>
                  <a:ea typeface="微软雅黑" panose="020B0503020204020204" pitchFamily="34" charset="-122"/>
                </a:rPr>
                <a:t>的配置，</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地址配置为</a:t>
              </a:r>
              <a:r>
                <a:rPr lang="en-US" altLang="zh-CN" sz="1400" dirty="0">
                  <a:latin typeface="微软雅黑" panose="020B0503020204020204" pitchFamily="34" charset="-122"/>
                  <a:ea typeface="微软雅黑" panose="020B0503020204020204" pitchFamily="34" charset="-122"/>
                </a:rPr>
                <a:t>192.168.0.2/24</a:t>
              </a:r>
              <a:r>
                <a:rPr lang="zh-CN" altLang="en-US" sz="1400" dirty="0">
                  <a:latin typeface="微软雅黑" panose="020B0503020204020204" pitchFamily="34" charset="-122"/>
                  <a:ea typeface="微软雅黑" panose="020B0503020204020204" pitchFamily="34" charset="-122"/>
                </a:rPr>
                <a:t>。</a:t>
              </a:r>
            </a:p>
          </p:txBody>
        </p:sp>
      </p:grpSp>
      <p:pic>
        <p:nvPicPr>
          <p:cNvPr id="14" name="图片 13"/>
          <p:cNvPicPr/>
          <p:nvPr/>
        </p:nvPicPr>
        <p:blipFill>
          <a:blip r:embed="rId2"/>
          <a:srcRect t="1998" b="13896"/>
          <a:stretch>
            <a:fillRect/>
          </a:stretch>
        </p:blipFill>
        <p:spPr>
          <a:xfrm>
            <a:off x="4627722" y="2508525"/>
            <a:ext cx="3499485" cy="2303780"/>
          </a:xfrm>
          <a:prstGeom prst="rect">
            <a:avLst/>
          </a:prstGeom>
          <a:ln w="9525" cap="flat" cmpd="sng" algn="ctr">
            <a:noFill/>
            <a:prstDash val="solid"/>
            <a:round/>
            <a:headEnd type="none" w="med" len="med"/>
            <a:tailEnd type="none" w="med" len="med"/>
          </a:ln>
        </p:spPr>
      </p:pic>
      <p:pic>
        <p:nvPicPr>
          <p:cNvPr id="15" name="图片 14"/>
          <p:cNvPicPr/>
          <p:nvPr/>
        </p:nvPicPr>
        <p:blipFill>
          <a:blip r:embed="rId3"/>
          <a:srcRect b="37366"/>
          <a:stretch>
            <a:fillRect/>
          </a:stretch>
        </p:blipFill>
        <p:spPr>
          <a:xfrm>
            <a:off x="923952" y="2499987"/>
            <a:ext cx="2997221" cy="2279630"/>
          </a:xfrm>
          <a:prstGeom prst="rect">
            <a:avLst/>
          </a:prstGeom>
          <a:ln w="9525" cap="flat" cmpd="sng" algn="ctr">
            <a:noFill/>
            <a:prstDash val="solid"/>
            <a:round/>
            <a:headEnd type="none" w="med" len="med"/>
            <a:tailEnd type="none" w="med" len="med"/>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1952722" y="4866501"/>
            <a:ext cx="93968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配置</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a:t>
            </a:r>
            <a:endParaRPr lang="zh-CN" altLang="en-US" sz="2800" dirty="0">
              <a:latin typeface="微软雅黑" panose="020B0503020204020204" pitchFamily="34" charset="-122"/>
              <a:ea typeface="微软雅黑" panose="020B0503020204020204" pitchFamily="34" charset="-122"/>
            </a:endParaRPr>
          </a:p>
        </p:txBody>
      </p:sp>
      <p:sp>
        <p:nvSpPr>
          <p:cNvPr id="13"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5673370" y="4853251"/>
            <a:ext cx="16353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a:latin typeface="微软雅黑" panose="020B0503020204020204" pitchFamily="34" charset="-122"/>
                <a:ea typeface="微软雅黑" panose="020B0503020204020204" pitchFamily="34" charset="-122"/>
              </a:rPr>
              <a:t>关闭</a:t>
            </a:r>
            <a:r>
              <a:rPr lang="en-US" altLang="zh-CN" sz="1200">
                <a:latin typeface="微软雅黑" panose="020B0503020204020204" pitchFamily="34" charset="-122"/>
                <a:ea typeface="微软雅黑" panose="020B0503020204020204" pitchFamily="34" charset="-122"/>
              </a:rPr>
              <a:t>Windows</a:t>
            </a:r>
            <a:r>
              <a:rPr lang="zh-CN" altLang="en-US" sz="1200">
                <a:latin typeface="微软雅黑" panose="020B0503020204020204" pitchFamily="34" charset="-122"/>
                <a:ea typeface="微软雅黑" panose="020B0503020204020204" pitchFamily="34" charset="-122"/>
              </a:rPr>
              <a:t>防火墙</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5873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16015" y="2535747"/>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IP</a:t>
            </a:r>
            <a:r>
              <a:rPr lang="zh-CN" altLang="en-US" sz="1200" dirty="0" smtClean="0">
                <a:solidFill>
                  <a:schemeClr val="tx1">
                    <a:lumMod val="65000"/>
                    <a:lumOff val="35000"/>
                  </a:schemeClr>
                </a:solidFill>
                <a:latin typeface="微软雅黑" pitchFamily="34" charset="-122"/>
                <a:ea typeface="微软雅黑" pitchFamily="34" charset="-122"/>
              </a:rPr>
              <a:t>地址的作用</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16015" y="2880949"/>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a:solidFill>
                  <a:schemeClr val="tx1">
                    <a:lumMod val="65000"/>
                    <a:lumOff val="35000"/>
                  </a:schemeClr>
                </a:solidFill>
                <a:latin typeface="微软雅黑" pitchFamily="34" charset="-122"/>
                <a:ea typeface="微软雅黑" pitchFamily="34" charset="-122"/>
              </a:rPr>
              <a:t>IP</a:t>
            </a:r>
            <a:r>
              <a:rPr lang="zh-CN" altLang="en-US" sz="1200" dirty="0" smtClean="0">
                <a:solidFill>
                  <a:schemeClr val="tx1">
                    <a:lumMod val="65000"/>
                    <a:lumOff val="35000"/>
                  </a:schemeClr>
                </a:solidFill>
                <a:latin typeface="微软雅黑" pitchFamily="34" charset="-122"/>
                <a:ea typeface="微软雅黑" pitchFamily="34" charset="-122"/>
              </a:rPr>
              <a:t>地址的组成</a:t>
            </a:r>
            <a:endParaRPr lang="zh-CN" altLang="en-US" sz="1200" dirty="0">
              <a:solidFill>
                <a:schemeClr val="tx1">
                  <a:lumMod val="65000"/>
                  <a:lumOff val="35000"/>
                </a:schemeClr>
              </a:solidFill>
            </a:endParaRPr>
          </a:p>
        </p:txBody>
      </p:sp>
      <p:sp>
        <p:nvSpPr>
          <p:cNvPr id="9" name="文本框 7"/>
          <p:cNvSpPr txBox="1">
            <a:spLocks noChangeArrowheads="1"/>
          </p:cNvSpPr>
          <p:nvPr/>
        </p:nvSpPr>
        <p:spPr bwMode="auto">
          <a:xfrm>
            <a:off x="4716015" y="3571353"/>
            <a:ext cx="1368152"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a:solidFill>
                  <a:schemeClr val="tx1">
                    <a:lumMod val="65000"/>
                    <a:lumOff val="35000"/>
                  </a:schemeClr>
                </a:solidFill>
                <a:latin typeface="微软雅黑" pitchFamily="34" charset="-122"/>
                <a:ea typeface="微软雅黑" pitchFamily="34" charset="-122"/>
              </a:rPr>
              <a:t>私</a:t>
            </a:r>
            <a:r>
              <a:rPr lang="zh-CN" altLang="en-US" sz="1200" dirty="0" smtClean="0">
                <a:solidFill>
                  <a:schemeClr val="tx1">
                    <a:lumMod val="65000"/>
                    <a:lumOff val="35000"/>
                  </a:schemeClr>
                </a:solidFill>
                <a:latin typeface="微软雅黑" pitchFamily="34" charset="-122"/>
                <a:ea typeface="微软雅黑" pitchFamily="34" charset="-122"/>
              </a:rPr>
              <a:t>网地址</a:t>
            </a:r>
            <a:endParaRPr lang="zh-CN" altLang="en-US" sz="1200" dirty="0">
              <a:solidFill>
                <a:schemeClr val="tx1">
                  <a:lumMod val="65000"/>
                  <a:lumOff val="35000"/>
                </a:schemeClr>
              </a:solidFill>
            </a:endParaRPr>
          </a:p>
        </p:txBody>
      </p:sp>
      <p:sp>
        <p:nvSpPr>
          <p:cNvPr id="10" name="文本框 7"/>
          <p:cNvSpPr txBox="1">
            <a:spLocks noChangeArrowheads="1"/>
          </p:cNvSpPr>
          <p:nvPr/>
        </p:nvSpPr>
        <p:spPr bwMode="auto">
          <a:xfrm>
            <a:off x="4716015" y="3916555"/>
            <a:ext cx="178125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子网编址</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8C7C0143-C06B-48F0-A9CA-D420D66A7E9D}"/>
              </a:ext>
            </a:extLst>
          </p:cNvPr>
          <p:cNvSpPr txBox="1">
            <a:spLocks noChangeArrowheads="1"/>
          </p:cNvSpPr>
          <p:nvPr/>
        </p:nvSpPr>
        <p:spPr bwMode="auto">
          <a:xfrm>
            <a:off x="4716015" y="3226151"/>
            <a:ext cx="1584176"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特殊类型的</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IP</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地址</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ppt_y</p:attrName>
                                        </p:attrNameLst>
                                      </p:cBhvr>
                                      <p:tavLst>
                                        <p:tav tm="0">
                                          <p:val>
                                            <p:strVal val="#ppt_y-#ppt_h*1.125000"/>
                                          </p:val>
                                        </p:tav>
                                        <p:tav tm="100000">
                                          <p:val>
                                            <p:strVal val="#ppt_y"/>
                                          </p:val>
                                        </p:tav>
                                      </p:tavLst>
                                    </p:anim>
                                    <p:animEffect transition="in" filter="wipe(down)">
                                      <p:cBhvr>
                                        <p:cTn id="27" dur="500"/>
                                        <p:tgtEl>
                                          <p:spTgt spid="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down)">
                                      <p:cBhvr>
                                        <p:cTn id="31" dur="500"/>
                                        <p:tgtEl>
                                          <p:spTgt spid="10"/>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ppt_y</p:attrName>
                                        </p:attrNameLst>
                                      </p:cBhvr>
                                      <p:tavLst>
                                        <p:tav tm="0">
                                          <p:val>
                                            <p:strVal val="#ppt_y-#ppt_h*1.125000"/>
                                          </p:val>
                                        </p:tav>
                                        <p:tav tm="100000">
                                          <p:val>
                                            <p:strVal val="#ppt_y"/>
                                          </p:val>
                                        </p:tav>
                                      </p:tavLst>
                                    </p:anim>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P spid="9" grpId="0"/>
      <p:bldP spid="10" grpId="0"/>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4821" y="771550"/>
            <a:ext cx="8676964" cy="1061829"/>
            <a:chOff x="1200150" y="1843814"/>
            <a:chExt cx="9867900" cy="197296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1936017"/>
              <a:chOff x="1200150" y="1847849"/>
              <a:chExt cx="9867900" cy="193601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1936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594798" cy="1972964"/>
            </a:xfrm>
            <a:prstGeom prst="rect">
              <a:avLst/>
            </a:prstGeom>
            <a:noFill/>
          </p:spPr>
          <p:txBody>
            <a:bodyPr wrap="square" rtlCol="0">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4. </a:t>
              </a:r>
              <a:r>
                <a:rPr lang="zh-CN" altLang="en-US" sz="1400" b="1" dirty="0">
                  <a:latin typeface="微软雅黑" panose="020B0503020204020204" pitchFamily="34" charset="-122"/>
                  <a:ea typeface="微软雅黑" panose="020B0503020204020204" pitchFamily="34" charset="-122"/>
                </a:rPr>
                <a:t>验证</a:t>
              </a:r>
              <a:r>
                <a:rPr lang="en-US" altLang="zh-CN" sz="1400" b="1" dirty="0">
                  <a:latin typeface="微软雅黑" panose="020B0503020204020204" pitchFamily="34" charset="-122"/>
                  <a:ea typeface="微软雅黑" panose="020B0503020204020204" pitchFamily="34" charset="-122"/>
                </a:rPr>
                <a:t>IP</a:t>
              </a:r>
              <a:r>
                <a:rPr lang="zh-CN" altLang="en-US" sz="1400" b="1" dirty="0">
                  <a:latin typeface="微软雅黑" panose="020B0503020204020204" pitchFamily="34" charset="-122"/>
                  <a:ea typeface="微软雅黑" panose="020B0503020204020204" pitchFamily="34" charset="-122"/>
                </a:rPr>
                <a:t>地址配置</a:t>
              </a:r>
            </a:p>
            <a:p>
              <a:pPr>
                <a:lnSpc>
                  <a:spcPct val="150000"/>
                </a:lnSpc>
              </a:pPr>
              <a:r>
                <a:rPr lang="zh-CN" altLang="en-US" sz="1400" dirty="0">
                  <a:latin typeface="微软雅黑" panose="020B0503020204020204" pitchFamily="34" charset="-122"/>
                  <a:ea typeface="微软雅黑" panose="020B0503020204020204" pitchFamily="34" charset="-122"/>
                </a:rPr>
                <a:t>打开命令提示符窗口，使用“</a:t>
              </a:r>
              <a:r>
                <a:rPr lang="en-US" altLang="zh-CN" sz="1400" dirty="0" err="1">
                  <a:latin typeface="微软雅黑" panose="020B0503020204020204" pitchFamily="34" charset="-122"/>
                  <a:ea typeface="微软雅黑" panose="020B0503020204020204" pitchFamily="34" charset="-122"/>
                </a:rPr>
                <a:t>ipconfig</a:t>
              </a:r>
              <a:r>
                <a:rPr lang="en-US" altLang="zh-CN" sz="1400" dirty="0">
                  <a:latin typeface="微软雅黑" panose="020B0503020204020204" pitchFamily="34" charset="-122"/>
                  <a:ea typeface="微软雅黑" panose="020B0503020204020204" pitchFamily="34" charset="-122"/>
                </a:rPr>
                <a:t> /all”</a:t>
              </a:r>
              <a:r>
                <a:rPr lang="zh-CN" altLang="en-US" sz="1400" dirty="0">
                  <a:latin typeface="微软雅黑" panose="020B0503020204020204" pitchFamily="34" charset="-122"/>
                  <a:ea typeface="微软雅黑" panose="020B0503020204020204" pitchFamily="34" charset="-122"/>
                </a:rPr>
                <a:t>命令分别验证两台虚拟机的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地址配置，并记录物理地址（</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p:txBody>
        </p:sp>
      </p:grpSp>
      <p:pic>
        <p:nvPicPr>
          <p:cNvPr id="12" name="图片 11"/>
          <p:cNvPicPr/>
          <p:nvPr/>
        </p:nvPicPr>
        <p:blipFill>
          <a:blip r:embed="rId2"/>
          <a:stretch>
            <a:fillRect/>
          </a:stretch>
        </p:blipFill>
        <p:spPr>
          <a:xfrm>
            <a:off x="987429" y="1815666"/>
            <a:ext cx="7255834" cy="3078632"/>
          </a:xfrm>
          <a:prstGeom prst="rect">
            <a:avLst/>
          </a:prstGeom>
          <a:ln>
            <a:noFill/>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991618" y="4894298"/>
            <a:ext cx="124745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验证</a:t>
            </a: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地址配置</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94302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4821" y="771550"/>
            <a:ext cx="8676964" cy="1061829"/>
            <a:chOff x="1200150" y="1843814"/>
            <a:chExt cx="9867900" cy="197296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1936017"/>
              <a:chOff x="1200150" y="1847849"/>
              <a:chExt cx="9867900" cy="193601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1936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594798" cy="1972964"/>
            </a:xfrm>
            <a:prstGeom prst="rect">
              <a:avLst/>
            </a:prstGeom>
            <a:noFill/>
          </p:spPr>
          <p:txBody>
            <a:bodyPr wrap="square" rtlCol="0">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5. </a:t>
              </a:r>
              <a:r>
                <a:rPr lang="zh-CN" altLang="en-US" sz="1400" b="1" dirty="0">
                  <a:latin typeface="微软雅黑" panose="020B0503020204020204" pitchFamily="34" charset="-122"/>
                  <a:ea typeface="微软雅黑" panose="020B0503020204020204" pitchFamily="34" charset="-122"/>
                </a:rPr>
                <a:t>使用“</a:t>
              </a:r>
              <a:r>
                <a:rPr lang="en-US" altLang="zh-CN" sz="1400" b="1" dirty="0">
                  <a:latin typeface="微软雅黑" panose="020B0503020204020204" pitchFamily="34" charset="-122"/>
                  <a:ea typeface="微软雅黑" panose="020B0503020204020204" pitchFamily="34" charset="-122"/>
                </a:rPr>
                <a:t>ping”</a:t>
              </a:r>
              <a:r>
                <a:rPr lang="zh-CN" altLang="en-US" sz="1400" b="1" dirty="0">
                  <a:latin typeface="微软雅黑" panose="020B0503020204020204" pitchFamily="34" charset="-122"/>
                  <a:ea typeface="微软雅黑" panose="020B0503020204020204" pitchFamily="34" charset="-122"/>
                </a:rPr>
                <a:t>命令测试连通性</a:t>
              </a:r>
            </a:p>
            <a:p>
              <a:pPr>
                <a:lnSpc>
                  <a:spcPct val="150000"/>
                </a:lnSpc>
              </a:pP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PC1</a:t>
              </a:r>
              <a:r>
                <a:rPr lang="zh-CN" altLang="en-US" sz="1400" dirty="0">
                  <a:latin typeface="微软雅黑" panose="020B0503020204020204" pitchFamily="34" charset="-122"/>
                  <a:ea typeface="微软雅黑" panose="020B0503020204020204" pitchFamily="34" charset="-122"/>
                </a:rPr>
                <a:t>的命令提示符窗口使用“</a:t>
              </a:r>
              <a:r>
                <a:rPr lang="en-US" altLang="zh-CN" sz="1400" dirty="0">
                  <a:latin typeface="微软雅黑" panose="020B0503020204020204" pitchFamily="34" charset="-122"/>
                  <a:ea typeface="微软雅黑" panose="020B0503020204020204" pitchFamily="34" charset="-122"/>
                </a:rPr>
                <a:t>ping 192.168.0.2”</a:t>
              </a:r>
              <a:r>
                <a:rPr lang="zh-CN" altLang="en-US" sz="1400" dirty="0">
                  <a:latin typeface="微软雅黑" panose="020B0503020204020204" pitchFamily="34" charset="-122"/>
                  <a:ea typeface="微软雅黑" panose="020B0503020204020204" pitchFamily="34" charset="-122"/>
                </a:rPr>
                <a:t>命令测试与</a:t>
              </a:r>
              <a:r>
                <a:rPr lang="en-US" altLang="zh-CN" sz="1400" dirty="0">
                  <a:latin typeface="微软雅黑" panose="020B0503020204020204" pitchFamily="34" charset="-122"/>
                  <a:ea typeface="微软雅黑" panose="020B0503020204020204" pitchFamily="34" charset="-122"/>
                </a:rPr>
                <a:t>PC2</a:t>
              </a:r>
              <a:r>
                <a:rPr lang="zh-CN" altLang="en-US" sz="1400" dirty="0">
                  <a:latin typeface="微软雅黑" panose="020B0503020204020204" pitchFamily="34" charset="-122"/>
                  <a:ea typeface="微软雅黑" panose="020B0503020204020204" pitchFamily="34" charset="-122"/>
                </a:rPr>
                <a:t>的连通性，如看到图中所示的输出结果，证明连通正常。</a:t>
              </a:r>
              <a:endParaRPr lang="en-US" altLang="zh-CN" sz="1400" dirty="0">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a:srcRect b="23782"/>
          <a:stretch>
            <a:fillRect/>
          </a:stretch>
        </p:blipFill>
        <p:spPr>
          <a:xfrm>
            <a:off x="2159732" y="2031690"/>
            <a:ext cx="4428492" cy="2592288"/>
          </a:xfrm>
          <a:prstGeom prst="rect">
            <a:avLst/>
          </a:prstGeom>
          <a:ln>
            <a:noFill/>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269348" y="4774631"/>
            <a:ext cx="220925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使用“</a:t>
            </a:r>
            <a:r>
              <a:rPr lang="en-US" altLang="zh-CN" sz="1200" dirty="0">
                <a:latin typeface="微软雅黑" panose="020B0503020204020204" pitchFamily="34" charset="-122"/>
                <a:ea typeface="微软雅黑" panose="020B0503020204020204" pitchFamily="34" charset="-122"/>
              </a:rPr>
              <a:t>ping”</a:t>
            </a:r>
            <a:r>
              <a:rPr lang="zh-CN" altLang="en-US" sz="1200" dirty="0">
                <a:latin typeface="微软雅黑" panose="020B0503020204020204" pitchFamily="34" charset="-122"/>
                <a:ea typeface="微软雅黑" panose="020B0503020204020204" pitchFamily="34" charset="-122"/>
              </a:rPr>
              <a:t>命令测试连通性</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99195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任务实施</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64821" y="771550"/>
            <a:ext cx="8676964" cy="1384995"/>
            <a:chOff x="1200150" y="1843814"/>
            <a:chExt cx="9867900" cy="257343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1936017"/>
              <a:chOff x="1200150" y="1847849"/>
              <a:chExt cx="9867900" cy="193601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1936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236672" y="1843814"/>
              <a:ext cx="9594798" cy="2573433"/>
            </a:xfrm>
            <a:prstGeom prst="rect">
              <a:avLst/>
            </a:prstGeom>
            <a:noFill/>
          </p:spPr>
          <p:txBody>
            <a:bodyPr wrap="square" rtlCol="0">
              <a:spAutoFit/>
            </a:bodyPr>
            <a:lstStyle/>
            <a:p>
              <a:pPr>
                <a:lnSpc>
                  <a:spcPct val="150000"/>
                </a:lnSpc>
              </a:pPr>
              <a:r>
                <a:rPr lang="en-US" altLang="zh-CN" sz="1400" b="1" dirty="0" smtClean="0">
                  <a:latin typeface="微软雅黑" panose="020B0503020204020204" pitchFamily="34" charset="-122"/>
                  <a:ea typeface="微软雅黑" panose="020B0503020204020204" pitchFamily="34" charset="-122"/>
                </a:rPr>
                <a:t>6</a:t>
              </a:r>
              <a:r>
                <a:rPr lang="en-US" altLang="zh-CN" sz="1400" b="1" dirty="0">
                  <a:latin typeface="微软雅黑" panose="020B0503020204020204" pitchFamily="34" charset="-122"/>
                  <a:ea typeface="微软雅黑" panose="020B0503020204020204" pitchFamily="34" charset="-122"/>
                </a:rPr>
                <a:t>. </a:t>
              </a:r>
              <a:r>
                <a:rPr lang="zh-CN" altLang="en-US" sz="1400" b="1" dirty="0">
                  <a:latin typeface="微软雅黑" panose="020B0503020204020204" pitchFamily="34" charset="-122"/>
                  <a:ea typeface="微软雅黑" panose="020B0503020204020204" pitchFamily="34" charset="-122"/>
                </a:rPr>
                <a:t>查看两台计算机的</a:t>
              </a:r>
              <a:r>
                <a:rPr lang="en-US" altLang="zh-CN" sz="1400" b="1" dirty="0">
                  <a:latin typeface="微软雅黑" panose="020B0503020204020204" pitchFamily="34" charset="-122"/>
                  <a:ea typeface="微软雅黑" panose="020B0503020204020204" pitchFamily="34" charset="-122"/>
                </a:rPr>
                <a:t>ARP</a:t>
              </a:r>
              <a:r>
                <a:rPr lang="zh-CN" altLang="en-US" sz="1400" b="1" dirty="0">
                  <a:latin typeface="微软雅黑" panose="020B0503020204020204" pitchFamily="34" charset="-122"/>
                  <a:ea typeface="微软雅黑" panose="020B0503020204020204" pitchFamily="34" charset="-122"/>
                </a:rPr>
                <a:t>缓存</a:t>
              </a:r>
            </a:p>
            <a:p>
              <a:pPr>
                <a:lnSpc>
                  <a:spcPct val="150000"/>
                </a:lnSpc>
              </a:pPr>
              <a:r>
                <a:rPr lang="zh-CN" altLang="en-US" sz="1400" dirty="0">
                  <a:latin typeface="微软雅黑" panose="020B0503020204020204" pitchFamily="34" charset="-122"/>
                  <a:ea typeface="微软雅黑" panose="020B0503020204020204" pitchFamily="34" charset="-122"/>
                </a:rPr>
                <a:t>在命令提示符窗口中使用“</a:t>
              </a:r>
              <a:r>
                <a:rPr lang="en-US" altLang="zh-CN" sz="1400" dirty="0" err="1">
                  <a:latin typeface="微软雅黑" panose="020B0503020204020204" pitchFamily="34" charset="-122"/>
                  <a:ea typeface="微软雅黑" panose="020B0503020204020204" pitchFamily="34" charset="-122"/>
                </a:rPr>
                <a:t>arp</a:t>
              </a:r>
              <a:r>
                <a:rPr lang="en-US" altLang="zh-CN" sz="1400" dirty="0">
                  <a:latin typeface="微软雅黑" panose="020B0503020204020204" pitchFamily="34" charset="-122"/>
                  <a:ea typeface="微软雅黑" panose="020B0503020204020204" pitchFamily="34" charset="-122"/>
                </a:rPr>
                <a:t> -a”</a:t>
              </a:r>
              <a:r>
                <a:rPr lang="zh-CN" altLang="en-US" sz="1400" dirty="0">
                  <a:latin typeface="微软雅黑" panose="020B0503020204020204" pitchFamily="34" charset="-122"/>
                  <a:ea typeface="微软雅黑" panose="020B0503020204020204" pitchFamily="34" charset="-122"/>
                </a:rPr>
                <a:t>命令查看两台计算机的</a:t>
              </a:r>
              <a:r>
                <a:rPr lang="en-US" altLang="zh-CN" sz="1400" dirty="0">
                  <a:latin typeface="微软雅黑" panose="020B0503020204020204" pitchFamily="34" charset="-122"/>
                  <a:ea typeface="微软雅黑" panose="020B0503020204020204" pitchFamily="34" charset="-122"/>
                </a:rPr>
                <a:t>ARP</a:t>
              </a:r>
              <a:r>
                <a:rPr lang="zh-CN" altLang="en-US" sz="1400" dirty="0">
                  <a:latin typeface="微软雅黑" panose="020B0503020204020204" pitchFamily="34" charset="-122"/>
                  <a:ea typeface="微软雅黑" panose="020B0503020204020204" pitchFamily="34" charset="-122"/>
                </a:rPr>
                <a:t>缓存中是否记录了两台计算机正确的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地址与</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地址的映射关系，如果和“</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中记录的</a:t>
              </a:r>
              <a:r>
                <a:rPr lang="en-US" altLang="zh-CN" sz="1400" dirty="0">
                  <a:latin typeface="微软雅黑" panose="020B0503020204020204" pitchFamily="34" charset="-122"/>
                  <a:ea typeface="微软雅黑" panose="020B0503020204020204" pitchFamily="34" charset="-122"/>
                </a:rPr>
                <a:t>mac</a:t>
              </a:r>
              <a:r>
                <a:rPr lang="zh-CN" altLang="en-US" sz="1400" dirty="0">
                  <a:latin typeface="微软雅黑" panose="020B0503020204020204" pitchFamily="34" charset="-122"/>
                  <a:ea typeface="微软雅黑" panose="020B0503020204020204" pitchFamily="34" charset="-122"/>
                </a:rPr>
                <a:t>地址相对应，则网络测试完成，如</a:t>
              </a:r>
              <a:r>
                <a:rPr lang="zh-CN" altLang="en-US" sz="1400" dirty="0" smtClean="0">
                  <a:latin typeface="微软雅黑" panose="020B0503020204020204" pitchFamily="34" charset="-122"/>
                  <a:ea typeface="微软雅黑" panose="020B0503020204020204" pitchFamily="34" charset="-122"/>
                </a:rPr>
                <a:t>图所</a:t>
              </a:r>
              <a:r>
                <a:rPr lang="zh-CN" altLang="en-US" sz="1400" dirty="0">
                  <a:latin typeface="微软雅黑" panose="020B0503020204020204" pitchFamily="34" charset="-122"/>
                  <a:ea typeface="微软雅黑" panose="020B0503020204020204" pitchFamily="34" charset="-122"/>
                </a:rPr>
                <a:t>示。</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a:stretch>
            <a:fillRect/>
          </a:stretch>
        </p:blipFill>
        <p:spPr>
          <a:xfrm>
            <a:off x="396935" y="1966603"/>
            <a:ext cx="8478094" cy="2700300"/>
          </a:xfrm>
          <a:prstGeom prst="rect">
            <a:avLst/>
          </a:prstGeom>
          <a:ln>
            <a:noFill/>
          </a:ln>
        </p:spPr>
      </p:pic>
      <p:sp>
        <p:nvSpPr>
          <p:cNvPr id="12"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359918" y="4774631"/>
            <a:ext cx="202811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查看两台计算机的</a:t>
            </a:r>
            <a:r>
              <a:rPr lang="en-US" altLang="zh-CN" sz="1200" dirty="0">
                <a:latin typeface="微软雅黑" panose="020B0503020204020204" pitchFamily="34" charset="-122"/>
                <a:ea typeface="微软雅黑" panose="020B0503020204020204" pitchFamily="34" charset="-122"/>
              </a:rPr>
              <a:t>ARP</a:t>
            </a:r>
            <a:r>
              <a:rPr lang="zh-CN" altLang="en-US" sz="1200" dirty="0">
                <a:latin typeface="微软雅黑" panose="020B0503020204020204" pitchFamily="34" charset="-122"/>
                <a:ea typeface="微软雅黑" panose="020B0503020204020204" pitchFamily="34" charset="-122"/>
              </a:rPr>
              <a:t>缓存</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7023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1408894" y="1635647"/>
            <a:ext cx="6129340" cy="580335"/>
          </a:xfrm>
          <a:prstGeom prst="rect">
            <a:avLst/>
          </a:prstGeom>
          <a:noFill/>
          <a:ln w="9525" algn="ctr">
            <a:noFill/>
            <a:miter lim="800000"/>
          </a:ln>
        </p:spPr>
        <p:txBody>
          <a:bodyPr wrap="none" lIns="87043" tIns="43521" rIns="87043" bIns="43521">
            <a:spAutoFit/>
          </a:bodyPr>
          <a:lstStyle/>
          <a:p>
            <a:pPr algn="ctr"/>
            <a:r>
              <a:rPr lang="zh-CN" altLang="en-US" sz="3200" b="1" dirty="0" smtClean="0">
                <a:solidFill>
                  <a:schemeClr val="accent1"/>
                </a:solidFill>
                <a:ea typeface="微软雅黑" panose="020B0503020204020204" pitchFamily="34" charset="-122"/>
              </a:rPr>
              <a:t>任务</a:t>
            </a:r>
            <a:r>
              <a:rPr lang="en-US" altLang="zh-CN" sz="3200" b="1" dirty="0" smtClean="0">
                <a:solidFill>
                  <a:schemeClr val="accent1"/>
                </a:solidFill>
                <a:ea typeface="微软雅黑" panose="020B0503020204020204" pitchFamily="34" charset="-122"/>
              </a:rPr>
              <a:t>5.3 </a:t>
            </a:r>
            <a:r>
              <a:rPr lang="zh-CN" altLang="en-US" sz="3200" b="1" dirty="0" smtClean="0">
                <a:solidFill>
                  <a:schemeClr val="accent1"/>
                </a:solidFill>
                <a:ea typeface="微软雅黑" panose="020B0503020204020204" pitchFamily="34" charset="-122"/>
              </a:rPr>
              <a:t>配置</a:t>
            </a:r>
            <a:r>
              <a:rPr lang="zh-CN" altLang="en-US" sz="3200" b="1" dirty="0">
                <a:solidFill>
                  <a:schemeClr val="accent1"/>
                </a:solidFill>
                <a:ea typeface="微软雅黑" panose="020B0503020204020204" pitchFamily="34" charset="-122"/>
              </a:rPr>
              <a:t>路由器连接直连网络</a:t>
            </a:r>
          </a:p>
        </p:txBody>
      </p:sp>
    </p:spTree>
    <p:extLst>
      <p:ext uri="{BB962C8B-B14F-4D97-AF65-F5344CB8AC3E}">
        <p14:creationId xmlns:p14="http://schemas.microsoft.com/office/powerpoint/2010/main" val="3555481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
          <p:cNvCxnSpPr/>
          <p:nvPr/>
        </p:nvCxnSpPr>
        <p:spPr>
          <a:xfrm>
            <a:off x="4557024" y="591531"/>
            <a:ext cx="0" cy="4248472"/>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 name="Group 8"/>
          <p:cNvGrpSpPr/>
          <p:nvPr/>
        </p:nvGrpSpPr>
        <p:grpSpPr>
          <a:xfrm>
            <a:off x="4473161" y="880290"/>
            <a:ext cx="802683" cy="167777"/>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Group 12"/>
          <p:cNvGrpSpPr/>
          <p:nvPr/>
        </p:nvGrpSpPr>
        <p:grpSpPr>
          <a:xfrm>
            <a:off x="4473162" y="2765020"/>
            <a:ext cx="804101" cy="167777"/>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 name="Group 10"/>
          <p:cNvGrpSpPr/>
          <p:nvPr/>
        </p:nvGrpSpPr>
        <p:grpSpPr>
          <a:xfrm>
            <a:off x="4473162" y="1806420"/>
            <a:ext cx="804101" cy="167777"/>
            <a:chOff x="5964215" y="3033279"/>
            <a:chExt cx="1072134" cy="223633"/>
          </a:xfrm>
        </p:grpSpPr>
        <p:sp>
          <p:nvSpPr>
            <p:cNvPr id="79" name="椭圆 9"/>
            <p:cNvSpPr/>
            <p:nvPr/>
          </p:nvSpPr>
          <p:spPr>
            <a:xfrm>
              <a:off x="5964215" y="3033279"/>
              <a:ext cx="223633" cy="223633"/>
            </a:xfrm>
            <a:prstGeom prst="ellipse">
              <a:avLst/>
            </a:prstGeom>
            <a:noFill/>
            <a:ln w="50800">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430137" y="746145"/>
            <a:ext cx="905504" cy="377026"/>
          </a:xfrm>
          <a:prstGeom prst="rect">
            <a:avLst/>
          </a:prstGeom>
          <a:noFill/>
        </p:spPr>
        <p:txBody>
          <a:bodyPr wrap="none" lIns="68580" tIns="34290" rIns="68580" bIns="34290" rtlCol="0">
            <a:spAutoFit/>
          </a:bodyPr>
          <a:lstStyle/>
          <a:p>
            <a:r>
              <a:rPr lang="en-US" altLang="zh-CN" sz="2000" b="1" dirty="0">
                <a:solidFill>
                  <a:schemeClr val="accent1"/>
                </a:solidFill>
                <a:latin typeface="微软雅黑" pitchFamily="34" charset="-122"/>
                <a:ea typeface="微软雅黑" pitchFamily="34" charset="-122"/>
              </a:rPr>
              <a:t>Part 1</a:t>
            </a:r>
            <a:endParaRPr lang="zh-CN" altLang="en-US" sz="2000" b="1" dirty="0">
              <a:solidFill>
                <a:schemeClr val="accent1"/>
              </a:solidFill>
              <a:latin typeface="微软雅黑" pitchFamily="34" charset="-122"/>
              <a:ea typeface="微软雅黑" pitchFamily="34" charset="-122"/>
            </a:endParaRPr>
          </a:p>
        </p:txBody>
      </p:sp>
      <p:sp>
        <p:nvSpPr>
          <p:cNvPr id="82" name="TextBox 81"/>
          <p:cNvSpPr txBox="1"/>
          <p:nvPr/>
        </p:nvSpPr>
        <p:spPr>
          <a:xfrm>
            <a:off x="5438891" y="1789137"/>
            <a:ext cx="830099" cy="346249"/>
          </a:xfrm>
          <a:prstGeom prst="rect">
            <a:avLst/>
          </a:prstGeom>
          <a:noFill/>
        </p:spPr>
        <p:txBody>
          <a:bodyPr wrap="none" lIns="68580" tIns="34290" rIns="68580" bIns="34290" rtlCol="0">
            <a:spAutoFit/>
          </a:bodyPr>
          <a:lstStyle/>
          <a:p>
            <a:r>
              <a:rPr lang="en-US" altLang="zh-CN" sz="1800" b="1" dirty="0">
                <a:solidFill>
                  <a:schemeClr val="accent2"/>
                </a:solidFill>
                <a:latin typeface="微软雅黑" pitchFamily="34" charset="-122"/>
                <a:ea typeface="微软雅黑" pitchFamily="34" charset="-122"/>
              </a:rPr>
              <a:t>Part 2</a:t>
            </a:r>
            <a:endParaRPr lang="zh-CN" altLang="en-US" sz="1800" b="1" dirty="0">
              <a:solidFill>
                <a:schemeClr val="accent2"/>
              </a:solidFill>
              <a:latin typeface="微软雅黑" pitchFamily="34" charset="-122"/>
              <a:ea typeface="微软雅黑" pitchFamily="34" charset="-122"/>
            </a:endParaRPr>
          </a:p>
        </p:txBody>
      </p:sp>
      <p:sp>
        <p:nvSpPr>
          <p:cNvPr id="83" name="TextBox 82"/>
          <p:cNvSpPr txBox="1"/>
          <p:nvPr/>
        </p:nvSpPr>
        <p:spPr>
          <a:xfrm>
            <a:off x="5402887" y="2679763"/>
            <a:ext cx="830099" cy="346249"/>
          </a:xfrm>
          <a:prstGeom prst="rect">
            <a:avLst/>
          </a:prstGeom>
          <a:noFill/>
        </p:spPr>
        <p:txBody>
          <a:bodyPr wrap="none" lIns="68580" tIns="34290" rIns="68580" bIns="34290" rtlCol="0">
            <a:spAutoFit/>
          </a:bodyPr>
          <a:lstStyle/>
          <a:p>
            <a:r>
              <a:rPr lang="en-US" altLang="zh-CN" sz="1800" b="1" dirty="0">
                <a:solidFill>
                  <a:schemeClr val="accent3"/>
                </a:solidFill>
                <a:latin typeface="微软雅黑" pitchFamily="34" charset="-122"/>
                <a:ea typeface="微软雅黑" pitchFamily="34" charset="-122"/>
              </a:rPr>
              <a:t>Part 3</a:t>
            </a:r>
            <a:endParaRPr lang="zh-CN" altLang="en-US" sz="1800" b="1" dirty="0">
              <a:solidFill>
                <a:schemeClr val="accent3"/>
              </a:solidFill>
              <a:latin typeface="微软雅黑" pitchFamily="34" charset="-122"/>
              <a:ea typeface="微软雅黑" pitchFamily="34" charset="-122"/>
            </a:endParaRPr>
          </a:p>
        </p:txBody>
      </p:sp>
      <p:grpSp>
        <p:nvGrpSpPr>
          <p:cNvPr id="5" name="Group 14"/>
          <p:cNvGrpSpPr/>
          <p:nvPr/>
        </p:nvGrpSpPr>
        <p:grpSpPr>
          <a:xfrm>
            <a:off x="4011920" y="1203598"/>
            <a:ext cx="3204738" cy="366658"/>
            <a:chOff x="5349226" y="2010956"/>
            <a:chExt cx="4272984" cy="683231"/>
          </a:xfrm>
          <a:solidFill>
            <a:schemeClr val="accent1"/>
          </a:solidFill>
        </p:grpSpPr>
        <p:sp>
          <p:nvSpPr>
            <p:cNvPr id="94" name="燕尾形 18"/>
            <p:cNvSpPr/>
            <p:nvPr/>
          </p:nvSpPr>
          <p:spPr>
            <a:xfrm rot="10800000">
              <a:off x="5349226" y="2010956"/>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437971" y="2120675"/>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任务导入</a:t>
              </a:r>
            </a:p>
          </p:txBody>
        </p:sp>
      </p:grpSp>
      <p:grpSp>
        <p:nvGrpSpPr>
          <p:cNvPr id="6" name="Group 15"/>
          <p:cNvGrpSpPr/>
          <p:nvPr/>
        </p:nvGrpSpPr>
        <p:grpSpPr>
          <a:xfrm>
            <a:off x="1927343" y="2174979"/>
            <a:ext cx="3204738" cy="367179"/>
            <a:chOff x="2569789" y="3646467"/>
            <a:chExt cx="4272984" cy="684202"/>
          </a:xfrm>
          <a:solidFill>
            <a:schemeClr val="accent2"/>
          </a:solidFill>
        </p:grpSpPr>
        <p:sp>
          <p:nvSpPr>
            <p:cNvPr id="97"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461377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相关知识</a:t>
              </a:r>
            </a:p>
          </p:txBody>
        </p:sp>
      </p:grpSp>
      <p:grpSp>
        <p:nvGrpSpPr>
          <p:cNvPr id="7" name="Group 17"/>
          <p:cNvGrpSpPr/>
          <p:nvPr/>
        </p:nvGrpSpPr>
        <p:grpSpPr>
          <a:xfrm>
            <a:off x="4011920" y="3111082"/>
            <a:ext cx="3204738" cy="367179"/>
            <a:chOff x="5349226" y="5365450"/>
            <a:chExt cx="4272984" cy="684202"/>
          </a:xfrm>
          <a:solidFill>
            <a:schemeClr val="accent3"/>
          </a:solidFill>
        </p:grpSpPr>
        <p:sp>
          <p:nvSpPr>
            <p:cNvPr id="100" name="燕尾形 23"/>
            <p:cNvSpPr/>
            <p:nvPr/>
          </p:nvSpPr>
          <p:spPr>
            <a:xfrm rot="10800000">
              <a:off x="5349226" y="5365450"/>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101" name="TextBox 100"/>
            <p:cNvSpPr txBox="1"/>
            <p:nvPr/>
          </p:nvSpPr>
          <p:spPr>
            <a:xfrm>
              <a:off x="6662514" y="5476140"/>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任务分析</a:t>
              </a:r>
            </a:p>
          </p:txBody>
        </p:sp>
      </p:grpSp>
      <p:grpSp>
        <p:nvGrpSpPr>
          <p:cNvPr id="8" name="Group 10"/>
          <p:cNvGrpSpPr/>
          <p:nvPr/>
        </p:nvGrpSpPr>
        <p:grpSpPr>
          <a:xfrm>
            <a:off x="4499993" y="3727798"/>
            <a:ext cx="804101" cy="167777"/>
            <a:chOff x="5964215" y="3033279"/>
            <a:chExt cx="1072134" cy="223633"/>
          </a:xfrm>
        </p:grpSpPr>
        <p:sp>
          <p:nvSpPr>
            <p:cNvPr id="47" name="椭圆 9"/>
            <p:cNvSpPr/>
            <p:nvPr/>
          </p:nvSpPr>
          <p:spPr>
            <a:xfrm>
              <a:off x="5964215" y="3033279"/>
              <a:ext cx="223633" cy="223633"/>
            </a:xfrm>
            <a:prstGeom prst="ellipse">
              <a:avLst/>
            </a:prstGeom>
            <a:noFill/>
            <a:ln w="50800">
              <a:solidFill>
                <a:schemeClr val="accent4"/>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48"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65721" y="3691794"/>
            <a:ext cx="830099" cy="346249"/>
          </a:xfrm>
          <a:prstGeom prst="rect">
            <a:avLst/>
          </a:prstGeom>
          <a:noFill/>
        </p:spPr>
        <p:txBody>
          <a:bodyPr wrap="none" lIns="68580" tIns="34290" rIns="68580" bIns="34290" rtlCol="0">
            <a:spAutoFit/>
          </a:bodyPr>
          <a:lstStyle/>
          <a:p>
            <a:r>
              <a:rPr lang="en-US" altLang="zh-CN" sz="1800" b="1" dirty="0">
                <a:solidFill>
                  <a:schemeClr val="accent4"/>
                </a:solidFill>
                <a:latin typeface="微软雅黑" pitchFamily="34" charset="-122"/>
                <a:ea typeface="微软雅黑" pitchFamily="34" charset="-122"/>
              </a:rPr>
              <a:t>Part 4</a:t>
            </a:r>
            <a:endParaRPr lang="zh-CN" altLang="en-US" sz="1800" b="1" dirty="0">
              <a:solidFill>
                <a:schemeClr val="accent4"/>
              </a:solidFill>
              <a:latin typeface="微软雅黑" pitchFamily="34" charset="-122"/>
              <a:ea typeface="微软雅黑" pitchFamily="34" charset="-122"/>
            </a:endParaRPr>
          </a:p>
        </p:txBody>
      </p:sp>
      <p:grpSp>
        <p:nvGrpSpPr>
          <p:cNvPr id="9" name="Group 15"/>
          <p:cNvGrpSpPr/>
          <p:nvPr/>
        </p:nvGrpSpPr>
        <p:grpSpPr>
          <a:xfrm>
            <a:off x="1954173" y="4083191"/>
            <a:ext cx="3204738" cy="367179"/>
            <a:chOff x="2569789" y="3646467"/>
            <a:chExt cx="4272984" cy="684202"/>
          </a:xfrm>
          <a:solidFill>
            <a:schemeClr val="accent4"/>
          </a:solidFill>
        </p:grpSpPr>
        <p:sp>
          <p:nvSpPr>
            <p:cNvPr id="51" name="燕尾形 20"/>
            <p:cNvSpPr/>
            <p:nvPr/>
          </p:nvSpPr>
          <p:spPr>
            <a:xfrm>
              <a:off x="2569789" y="3646467"/>
              <a:ext cx="4272984" cy="670899"/>
            </a:xfrm>
            <a:prstGeom prst="chevron">
              <a:avLst>
                <a:gd name="adj" fmla="val 67746"/>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433982" y="3757157"/>
              <a:ext cx="1203748" cy="573512"/>
            </a:xfrm>
            <a:prstGeom prst="rect">
              <a:avLst/>
            </a:prstGeom>
            <a:grpFill/>
          </p:spPr>
          <p:txBody>
            <a:bodyPr wrap="none" rtlCol="0">
              <a:spAutoFit/>
            </a:bodyPr>
            <a:lstStyle/>
            <a:p>
              <a:pPr algn="ctr"/>
              <a:r>
                <a:rPr lang="zh-CN" altLang="en-US" sz="1400" b="1" dirty="0">
                  <a:solidFill>
                    <a:schemeClr val="bg1"/>
                  </a:solidFill>
                  <a:ea typeface="微软雅黑" panose="020B0503020204020204" pitchFamily="34" charset="-122"/>
                </a:rPr>
                <a:t>任务实施</a:t>
              </a:r>
            </a:p>
          </p:txBody>
        </p:sp>
      </p:grpSp>
    </p:spTree>
    <p:extLst>
      <p:ext uri="{BB962C8B-B14F-4D97-AF65-F5344CB8AC3E}">
        <p14:creationId xmlns:p14="http://schemas.microsoft.com/office/powerpoint/2010/main" val="42136225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p:tgtEl>
                                          <p:spTgt spid="7"/>
                                        </p:tgtEl>
                                        <p:attrNameLst>
                                          <p:attrName>ppt_x</p:attrName>
                                        </p:attrNameLst>
                                      </p:cBhvr>
                                      <p:tavLst>
                                        <p:tav tm="0">
                                          <p:val>
                                            <p:strVal val="#ppt_x+#ppt_w*1.125000"/>
                                          </p:val>
                                        </p:tav>
                                        <p:tav tm="100000">
                                          <p:val>
                                            <p:strVal val="#ppt_x"/>
                                          </p:val>
                                        </p:tav>
                                      </p:tavLst>
                                    </p:anim>
                                    <p:animEffect transition="in" filter="wipe(left)">
                                      <p:cBhvr>
                                        <p:cTn id="46" dur="500"/>
                                        <p:tgtEl>
                                          <p:spTgt spid="7"/>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4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任务导入</a:t>
            </a:r>
          </a:p>
        </p:txBody>
      </p:sp>
    </p:spTree>
    <p:extLst>
      <p:ext uri="{BB962C8B-B14F-4D97-AF65-F5344CB8AC3E}">
        <p14:creationId xmlns:p14="http://schemas.microsoft.com/office/powerpoint/2010/main" val="1306078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a:extLst>
              <a:ext uri="{FF2B5EF4-FFF2-40B4-BE49-F238E27FC236}">
                <a16:creationId xmlns:a16="http://schemas.microsoft.com/office/drawing/2014/main" xmlns="" id="{F5793691-A67E-4C11-852D-7DD4D17E755F}"/>
              </a:ext>
            </a:extLst>
          </p:cNvPr>
          <p:cNvGrpSpPr/>
          <p:nvPr/>
        </p:nvGrpSpPr>
        <p:grpSpPr>
          <a:xfrm>
            <a:off x="935596" y="771551"/>
            <a:ext cx="7992888" cy="1620180"/>
            <a:chOff x="1200150" y="1835522"/>
            <a:chExt cx="9867900" cy="1877747"/>
          </a:xfrm>
        </p:grpSpPr>
        <p:grpSp>
          <p:nvGrpSpPr>
            <p:cNvPr id="127" name="组合 126">
              <a:extLst>
                <a:ext uri="{FF2B5EF4-FFF2-40B4-BE49-F238E27FC236}">
                  <a16:creationId xmlns:a16="http://schemas.microsoft.com/office/drawing/2014/main" xmlns="" id="{09DFA043-9A2F-4446-9955-FF08E9D9A282}"/>
                </a:ext>
              </a:extLst>
            </p:cNvPr>
            <p:cNvGrpSpPr/>
            <p:nvPr/>
          </p:nvGrpSpPr>
          <p:grpSpPr>
            <a:xfrm>
              <a:off x="1200150" y="1847850"/>
              <a:ext cx="9867900" cy="1865419"/>
              <a:chOff x="1200150" y="1847850"/>
              <a:chExt cx="9867900" cy="1865419"/>
            </a:xfrm>
          </p:grpSpPr>
          <p:sp>
            <p:nvSpPr>
              <p:cNvPr id="129" name="矩形: 圆角 128">
                <a:extLst>
                  <a:ext uri="{FF2B5EF4-FFF2-40B4-BE49-F238E27FC236}">
                    <a16:creationId xmlns:a16="http://schemas.microsoft.com/office/drawing/2014/main" xmlns="" id="{8119448D-D7D5-4A6E-A993-2F7650BE7995}"/>
                  </a:ext>
                </a:extLst>
              </p:cNvPr>
              <p:cNvSpPr/>
              <p:nvPr/>
            </p:nvSpPr>
            <p:spPr>
              <a:xfrm>
                <a:off x="1200150" y="1847850"/>
                <a:ext cx="9867900" cy="1812692"/>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130" name="矩形: 圆角 129">
                <a:extLst>
                  <a:ext uri="{FF2B5EF4-FFF2-40B4-BE49-F238E27FC236}">
                    <a16:creationId xmlns:a16="http://schemas.microsoft.com/office/drawing/2014/main" xmlns="" id="{4E3E691E-5E13-42ED-BCBD-2ECBC8EF64D6}"/>
                  </a:ext>
                </a:extLst>
              </p:cNvPr>
              <p:cNvSpPr/>
              <p:nvPr/>
            </p:nvSpPr>
            <p:spPr>
              <a:xfrm>
                <a:off x="9255489" y="3607302"/>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128" name="文本框 127">
              <a:extLst>
                <a:ext uri="{FF2B5EF4-FFF2-40B4-BE49-F238E27FC236}">
                  <a16:creationId xmlns:a16="http://schemas.microsoft.com/office/drawing/2014/main" xmlns="" id="{CB4FB45E-E5D0-4286-ABBB-65C992D93AE8}"/>
                </a:ext>
              </a:extLst>
            </p:cNvPr>
            <p:cNvSpPr txBox="1"/>
            <p:nvPr/>
          </p:nvSpPr>
          <p:spPr>
            <a:xfrm>
              <a:off x="1200150" y="1835522"/>
              <a:ext cx="9179232" cy="944887"/>
            </a:xfrm>
            <a:prstGeom prst="rect">
              <a:avLst/>
            </a:prstGeom>
            <a:noFill/>
          </p:spPr>
          <p:txBody>
            <a:bodyPr wrap="square" rtlCol="0">
              <a:spAutoFit/>
            </a:bodyPr>
            <a:lstStyle/>
            <a:p>
              <a:pPr indent="486000">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某公司为生产部和物流部所属计算机分别分配了两个网络，生产部计算机使用</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192.168.1.0/24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网络，物流部计算机使用</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192.168.2.0/24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网络。因业务需求，需要两个部门的计算机能够互相访问，现需要对两部门的计算机和连接两部门网络的路由器进行配置，以达到互相访问的目的，拓扑图如</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图所</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示。</a:t>
              </a:r>
            </a:p>
          </p:txBody>
        </p:sp>
      </p:grpSp>
      <p:pic>
        <p:nvPicPr>
          <p:cNvPr id="7" name="图片 6"/>
          <p:cNvPicPr/>
          <p:nvPr/>
        </p:nvPicPr>
        <p:blipFill>
          <a:blip r:embed="rId3"/>
          <a:stretch>
            <a:fillRect/>
          </a:stretch>
        </p:blipFill>
        <p:spPr>
          <a:xfrm>
            <a:off x="1588117" y="2403724"/>
            <a:ext cx="5888212" cy="2211710"/>
          </a:xfrm>
          <a:prstGeom prst="rect">
            <a:avLst/>
          </a:prstGeom>
          <a:ln>
            <a:noFill/>
          </a:ln>
        </p:spPr>
      </p:pic>
      <p:sp>
        <p:nvSpPr>
          <p:cNvPr id="8"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743035" y="4774631"/>
            <a:ext cx="12618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路由器直连网络</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7279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500" fill="hold"/>
                                        <p:tgtEl>
                                          <p:spTgt spid="126"/>
                                        </p:tgtEl>
                                        <p:attrNameLst>
                                          <p:attrName>ppt_x</p:attrName>
                                        </p:attrNameLst>
                                      </p:cBhvr>
                                      <p:tavLst>
                                        <p:tav tm="0">
                                          <p:val>
                                            <p:strVal val="#ppt_x"/>
                                          </p:val>
                                        </p:tav>
                                        <p:tav tm="100000">
                                          <p:val>
                                            <p:strVal val="#ppt_x"/>
                                          </p:val>
                                        </p:tav>
                                      </p:tavLst>
                                    </p:anim>
                                    <p:anim calcmode="lin" valueType="num">
                                      <p:cBhvr additive="base">
                                        <p:cTn id="8"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34"/>
          <p:cNvSpPr>
            <a:spLocks noChangeShapeType="1"/>
          </p:cNvSpPr>
          <p:nvPr/>
        </p:nvSpPr>
        <p:spPr bwMode="auto">
          <a:xfrm>
            <a:off x="0" y="2339109"/>
            <a:ext cx="9144000" cy="0"/>
          </a:xfrm>
          <a:prstGeom prst="line">
            <a:avLst/>
          </a:prstGeom>
          <a:solidFill>
            <a:schemeClr val="accent1">
              <a:lumMod val="75000"/>
            </a:schemeClr>
          </a:solidFill>
          <a:ln w="34925">
            <a:solidFill>
              <a:schemeClr val="accent1"/>
            </a:solidFill>
            <a:round/>
          </a:ln>
        </p:spPr>
        <p:txBody>
          <a:bodyPr wrap="none" lIns="87043" tIns="43521" rIns="87043" bIns="43521" anchor="ctr"/>
          <a:lstStyle/>
          <a:p>
            <a:endParaRPr lang="zh-CN" altLang="en-US" sz="1700" dirty="0">
              <a:latin typeface="微软雅黑" panose="020B0503020204020204" pitchFamily="34" charset="-122"/>
              <a:ea typeface="微软雅黑" panose="020B0503020204020204" pitchFamily="34" charset="-122"/>
            </a:endParaRPr>
          </a:p>
        </p:txBody>
      </p:sp>
      <p:sp>
        <p:nvSpPr>
          <p:cNvPr id="4" name="椭圆 3"/>
          <p:cNvSpPr/>
          <p:nvPr/>
        </p:nvSpPr>
        <p:spPr>
          <a:xfrm>
            <a:off x="2735797" y="1671650"/>
            <a:ext cx="1259750" cy="12601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316" tIns="32658" rIns="65316" bIns="32658" rtlCol="0" anchor="ctr"/>
          <a:lstStyle/>
          <a:p>
            <a:pPr algn="ctr"/>
            <a:r>
              <a:rPr lang="en-US" altLang="zh-CN" sz="5400" b="1" dirty="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5" name="Rectangle 33"/>
          <p:cNvSpPr>
            <a:spLocks noChangeArrowheads="1"/>
          </p:cNvSpPr>
          <p:nvPr/>
        </p:nvSpPr>
        <p:spPr bwMode="auto">
          <a:xfrm>
            <a:off x="4716015" y="1707655"/>
            <a:ext cx="1817262" cy="580335"/>
          </a:xfrm>
          <a:prstGeom prst="rect">
            <a:avLst/>
          </a:prstGeom>
          <a:noFill/>
          <a:ln w="9525" algn="ctr">
            <a:noFill/>
            <a:miter lim="800000"/>
          </a:ln>
        </p:spPr>
        <p:txBody>
          <a:bodyPr wrap="none" lIns="87043" tIns="43521" rIns="87043" bIns="43521">
            <a:spAutoFit/>
          </a:bodyPr>
          <a:lstStyle/>
          <a:p>
            <a:pPr algn="ctr"/>
            <a:r>
              <a:rPr lang="zh-CN" altLang="en-US" sz="3200" b="1" dirty="0">
                <a:solidFill>
                  <a:schemeClr val="accent1"/>
                </a:solidFill>
                <a:ea typeface="微软雅黑" panose="020B0503020204020204" pitchFamily="34" charset="-122"/>
              </a:rPr>
              <a:t>相关知识</a:t>
            </a:r>
          </a:p>
        </p:txBody>
      </p:sp>
      <p:sp>
        <p:nvSpPr>
          <p:cNvPr id="7" name="文本框 7"/>
          <p:cNvSpPr txBox="1">
            <a:spLocks noChangeArrowheads="1"/>
          </p:cNvSpPr>
          <p:nvPr/>
        </p:nvSpPr>
        <p:spPr bwMode="auto">
          <a:xfrm>
            <a:off x="4716014" y="2535747"/>
            <a:ext cx="2015329" cy="276999"/>
          </a:xfrm>
          <a:prstGeom prst="rect">
            <a:avLst/>
          </a:prstGeom>
          <a:noFill/>
          <a:ln w="9525">
            <a:noFill/>
            <a:miter lim="800000"/>
            <a:headEnd/>
            <a:tailEnd/>
          </a:ln>
        </p:spPr>
        <p:txBody>
          <a:bodyPr wrap="square">
            <a:spAutoFit/>
          </a:bodyPr>
          <a:lstStyle/>
          <a:p>
            <a:pPr>
              <a:buFont typeface="Wingdings" pitchFamily="2" charset="2"/>
              <a:buChar char="Ø"/>
            </a:pPr>
            <a:r>
              <a:rPr lang="en-US" altLang="zh-CN" sz="1200" dirty="0" smtClean="0">
                <a:solidFill>
                  <a:schemeClr val="tx1">
                    <a:lumMod val="65000"/>
                    <a:lumOff val="35000"/>
                  </a:schemeClr>
                </a:solidFill>
                <a:latin typeface="微软雅黑" pitchFamily="34" charset="-122"/>
                <a:ea typeface="微软雅黑" pitchFamily="34" charset="-122"/>
              </a:rPr>
              <a:t>IP</a:t>
            </a:r>
            <a:r>
              <a:rPr lang="zh-CN" altLang="en-US" sz="1200" dirty="0" smtClean="0">
                <a:solidFill>
                  <a:schemeClr val="tx1">
                    <a:lumMod val="65000"/>
                    <a:lumOff val="35000"/>
                  </a:schemeClr>
                </a:solidFill>
                <a:latin typeface="微软雅黑" pitchFamily="34" charset="-122"/>
                <a:ea typeface="微软雅黑" pitchFamily="34" charset="-122"/>
              </a:rPr>
              <a:t>数据报</a:t>
            </a:r>
            <a:endParaRPr lang="zh-CN" altLang="en-US" sz="1200" dirty="0">
              <a:solidFill>
                <a:schemeClr val="tx1">
                  <a:lumMod val="65000"/>
                  <a:lumOff val="35000"/>
                </a:schemeClr>
              </a:solidFill>
            </a:endParaRPr>
          </a:p>
        </p:txBody>
      </p:sp>
      <p:sp>
        <p:nvSpPr>
          <p:cNvPr id="8" name="文本框 7"/>
          <p:cNvSpPr txBox="1">
            <a:spLocks noChangeArrowheads="1"/>
          </p:cNvSpPr>
          <p:nvPr/>
        </p:nvSpPr>
        <p:spPr bwMode="auto">
          <a:xfrm>
            <a:off x="4716014" y="2880949"/>
            <a:ext cx="2448273"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tx1">
                    <a:lumMod val="65000"/>
                    <a:lumOff val="35000"/>
                  </a:schemeClr>
                </a:solidFill>
                <a:latin typeface="微软雅黑" pitchFamily="34" charset="-122"/>
                <a:ea typeface="微软雅黑" pitchFamily="34" charset="-122"/>
              </a:rPr>
              <a:t>路由选择</a:t>
            </a:r>
            <a:endParaRPr lang="zh-CN" altLang="en-US" sz="1200" dirty="0">
              <a:solidFill>
                <a:schemeClr val="tx1">
                  <a:lumMod val="65000"/>
                  <a:lumOff val="35000"/>
                </a:schemeClr>
              </a:solidFill>
            </a:endParaRPr>
          </a:p>
        </p:txBody>
      </p:sp>
    </p:spTree>
    <p:extLst>
      <p:ext uri="{BB962C8B-B14F-4D97-AF65-F5344CB8AC3E}">
        <p14:creationId xmlns:p14="http://schemas.microsoft.com/office/powerpoint/2010/main" val="392071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down)">
                                      <p:cBhvr>
                                        <p:cTn id="19" dur="500"/>
                                        <p:tgtEl>
                                          <p:spTgt spid="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7" grpId="0"/>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zh-CN" altLang="en-US" sz="1600" dirty="0" smtClean="0">
                <a:solidFill>
                  <a:schemeClr val="accent1"/>
                </a:solidFill>
                <a:ea typeface="微软雅黑" panose="020B0503020204020204" pitchFamily="34" charset="-122"/>
              </a:rPr>
              <a:t>相关知识</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1383616"/>
            <a:ext cx="8676964" cy="2808313"/>
            <a:chOff x="1200150" y="1830939"/>
            <a:chExt cx="9867900" cy="1628782"/>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16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16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628782"/>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在</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互联网中，路由选择（</a:t>
              </a:r>
              <a:r>
                <a:rPr lang="en-US" altLang="zh-CN" sz="1600" dirty="0">
                  <a:latin typeface="微软雅黑" panose="020B0503020204020204" pitchFamily="34" charset="-122"/>
                  <a:ea typeface="微软雅黑" panose="020B0503020204020204" pitchFamily="34" charset="-122"/>
                </a:rPr>
                <a:t>routing</a:t>
              </a:r>
              <a:r>
                <a:rPr lang="zh-CN" altLang="en-US" sz="1600" dirty="0">
                  <a:latin typeface="微软雅黑" panose="020B0503020204020204" pitchFamily="34" charset="-122"/>
                  <a:ea typeface="微软雅黑" panose="020B0503020204020204" pitchFamily="34" charset="-122"/>
                </a:rPr>
                <a:t>）是指选择一条路径发送</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数据报的过程，而进行这种路由选择的计算机就叫做路由器（</a:t>
              </a:r>
              <a:r>
                <a:rPr lang="en-US" altLang="zh-CN" sz="1600" dirty="0">
                  <a:latin typeface="微软雅黑" panose="020B0503020204020204" pitchFamily="34" charset="-122"/>
                  <a:ea typeface="微软雅黑" panose="020B0503020204020204" pitchFamily="34" charset="-122"/>
                </a:rPr>
                <a:t>router</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实际上，互联网就是由具有路由选择功能的路由器将多个网络连接所组成的。由于</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互联网使用面向非连接的互联网解决方案，因此，互联网中的每个自治的路由器独立地对待</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数据报。一旦</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数据报进入互联网，路由器就要负责为这些数据报选择路由，并将它们从源主机送往目的主机。</a:t>
              </a:r>
            </a:p>
          </p:txBody>
        </p:sp>
      </p:grpSp>
    </p:spTree>
    <p:extLst>
      <p:ext uri="{BB962C8B-B14F-4D97-AF65-F5344CB8AC3E}">
        <p14:creationId xmlns:p14="http://schemas.microsoft.com/office/powerpoint/2010/main" val="1190833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zh-CN" altLang="en-US" sz="1600" dirty="0">
                <a:solidFill>
                  <a:schemeClr val="accent1"/>
                </a:solidFill>
                <a:ea typeface="微软雅黑" panose="020B0503020204020204" pitchFamily="34" charset="-122"/>
              </a:rPr>
              <a:t>相关知识</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0"/>
            <a:ext cx="8676964" cy="2091421"/>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466508"/>
            </a:xfrm>
            <a:prstGeom prst="rect">
              <a:avLst/>
            </a:prstGeom>
            <a:noFill/>
          </p:spPr>
          <p:txBody>
            <a:bodyPr wrap="square" rtlCol="0">
              <a:spAutoFit/>
            </a:bodyPr>
            <a:lstStyle/>
            <a:p>
              <a:pPr indent="486000">
                <a:lnSpc>
                  <a:spcPct val="150000"/>
                </a:lnSpc>
              </a:pPr>
              <a:r>
                <a:rPr lang="zh-CN" altLang="en-US" sz="1400" dirty="0">
                  <a:latin typeface="微软雅黑" panose="020B0503020204020204" pitchFamily="34" charset="-122"/>
                  <a:ea typeface="微软雅黑" panose="020B0503020204020204" pitchFamily="34" charset="-122"/>
                </a:rPr>
                <a:t>那么，互联网中</a:t>
              </a:r>
              <a:r>
                <a:rPr lang="zh-CN" altLang="en-US" sz="1400" b="1" dirty="0">
                  <a:latin typeface="微软雅黑" panose="020B0503020204020204" pitchFamily="34" charset="-122"/>
                  <a:ea typeface="微软雅黑" panose="020B0503020204020204" pitchFamily="34" charset="-122"/>
                </a:rPr>
                <a:t>什么设备需要具有路由选择功能呢</a:t>
              </a:r>
              <a:r>
                <a:rPr lang="zh-CN" altLang="en-US" sz="1400" dirty="0">
                  <a:latin typeface="微软雅黑" panose="020B0503020204020204" pitchFamily="34" charset="-122"/>
                  <a:ea typeface="微软雅黑" panose="020B0503020204020204" pitchFamily="34" charset="-122"/>
                </a:rPr>
                <a:t>？首先，</a:t>
              </a:r>
              <a:r>
                <a:rPr lang="zh-CN" altLang="en-US" sz="1400" b="1" dirty="0">
                  <a:latin typeface="微软雅黑" panose="020B0503020204020204" pitchFamily="34" charset="-122"/>
                  <a:ea typeface="微软雅黑" panose="020B0503020204020204" pitchFamily="34" charset="-122"/>
                </a:rPr>
                <a:t>路由器应该具有路由选择功能</a:t>
              </a:r>
              <a:r>
                <a:rPr lang="zh-CN" altLang="en-US" sz="1400" dirty="0">
                  <a:latin typeface="微软雅黑" panose="020B0503020204020204" pitchFamily="34" charset="-122"/>
                  <a:ea typeface="微软雅黑" panose="020B0503020204020204" pitchFamily="34" charset="-122"/>
                </a:rPr>
                <a:t>。它处于网络与网络连接的十字路口，主要任务就是路由选择（</a:t>
              </a:r>
              <a:r>
                <a:rPr lang="zh-CN" altLang="en-US" sz="1400" dirty="0" smtClean="0">
                  <a:latin typeface="微软雅黑" panose="020B0503020204020204" pitchFamily="34" charset="-122"/>
                  <a:ea typeface="微软雅黑" panose="020B0503020204020204" pitchFamily="34" charset="-122"/>
                </a:rPr>
                <a:t>如下图中</a:t>
              </a:r>
              <a:r>
                <a:rPr lang="zh-CN" altLang="en-US" sz="1400" dirty="0">
                  <a:latin typeface="微软雅黑" panose="020B0503020204020204" pitchFamily="34" charset="-122"/>
                  <a:ea typeface="微软雅黑" panose="020B0503020204020204" pitchFamily="34" charset="-122"/>
                </a:rPr>
                <a:t>的路由器</a:t>
              </a:r>
              <a:r>
                <a:rPr lang="en-US" altLang="zh-CN" sz="1400" dirty="0">
                  <a:latin typeface="微软雅黑" panose="020B0503020204020204" pitchFamily="34" charset="-122"/>
                  <a:ea typeface="微软雅黑" panose="020B0503020204020204" pitchFamily="34" charset="-122"/>
                </a:rPr>
                <a:t>R1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R3</a:t>
              </a:r>
              <a:r>
                <a:rPr lang="zh-CN" altLang="en-US" sz="1400" dirty="0">
                  <a:latin typeface="微软雅黑" panose="020B0503020204020204" pitchFamily="34" charset="-122"/>
                  <a:ea typeface="微软雅黑" panose="020B0503020204020204" pitchFamily="34" charset="-122"/>
                </a:rPr>
                <a:t>和</a:t>
              </a:r>
              <a:r>
                <a:rPr lang="en-US" altLang="zh-CN" sz="1400" dirty="0">
                  <a:latin typeface="微软雅黑" panose="020B0503020204020204" pitchFamily="34" charset="-122"/>
                  <a:ea typeface="微软雅黑" panose="020B0503020204020204" pitchFamily="34" charset="-122"/>
                </a:rPr>
                <a:t>R4</a:t>
              </a:r>
              <a:r>
                <a:rPr lang="zh-CN" altLang="en-US" sz="1400" dirty="0">
                  <a:latin typeface="微软雅黑" panose="020B0503020204020204" pitchFamily="34" charset="-122"/>
                  <a:ea typeface="微软雅黑" panose="020B0503020204020204" pitchFamily="34" charset="-122"/>
                </a:rPr>
                <a:t>）；其次，</a:t>
              </a:r>
              <a:r>
                <a:rPr lang="zh-CN" altLang="en-US" sz="1400" b="1" dirty="0">
                  <a:latin typeface="微软雅黑" panose="020B0503020204020204" pitchFamily="34" charset="-122"/>
                  <a:ea typeface="微软雅黑" panose="020B0503020204020204" pitchFamily="34" charset="-122"/>
                </a:rPr>
                <a:t>具有多个物理连接的主机（多宿主主机）需要具有路由选择功能</a:t>
              </a:r>
              <a:r>
                <a:rPr lang="zh-CN" altLang="en-US" sz="1400" dirty="0">
                  <a:latin typeface="微软雅黑" panose="020B0503020204020204" pitchFamily="34" charset="-122"/>
                  <a:ea typeface="微软雅黑" panose="020B0503020204020204" pitchFamily="34" charset="-122"/>
                </a:rPr>
                <a:t>。在发送</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数据报前，它需要决定将数据报发送到哪个物理连接更好（</a:t>
              </a:r>
              <a:r>
                <a:rPr lang="zh-CN" altLang="en-US" sz="1400" dirty="0" smtClean="0">
                  <a:latin typeface="微软雅黑" panose="020B0503020204020204" pitchFamily="34" charset="-122"/>
                  <a:ea typeface="微软雅黑" panose="020B0503020204020204" pitchFamily="34" charset="-122"/>
                </a:rPr>
                <a:t>如下图中</a:t>
              </a:r>
              <a:r>
                <a:rPr lang="zh-CN" altLang="en-US" sz="1400" dirty="0">
                  <a:latin typeface="微软雅黑" panose="020B0503020204020204" pitchFamily="34" charset="-122"/>
                  <a:ea typeface="微软雅黑" panose="020B0503020204020204" pitchFamily="34" charset="-122"/>
                </a:rPr>
                <a:t>的具有两条物理连接的多宿主主机</a:t>
              </a:r>
              <a:r>
                <a:rPr lang="en-US" altLang="zh-CN" sz="1400" dirty="0">
                  <a:latin typeface="微软雅黑" panose="020B0503020204020204" pitchFamily="34" charset="-122"/>
                  <a:ea typeface="微软雅黑" panose="020B0503020204020204" pitchFamily="34" charset="-122"/>
                </a:rPr>
                <a:t>C</a:t>
              </a:r>
              <a:r>
                <a:rPr lang="zh-CN" altLang="en-US" sz="1400" dirty="0">
                  <a:latin typeface="微软雅黑" panose="020B0503020204020204" pitchFamily="34" charset="-122"/>
                  <a:ea typeface="微软雅黑" panose="020B0503020204020204" pitchFamily="34" charset="-122"/>
                </a:rPr>
                <a:t>）；最后，</a:t>
              </a:r>
              <a:r>
                <a:rPr lang="zh-CN" altLang="en-US" sz="1400" b="1" dirty="0">
                  <a:latin typeface="微软雅黑" panose="020B0503020204020204" pitchFamily="34" charset="-122"/>
                  <a:ea typeface="微软雅黑" panose="020B0503020204020204" pitchFamily="34" charset="-122"/>
                </a:rPr>
                <a:t>具有单个物理连接的主机也需要具有路由选择功能</a:t>
              </a:r>
              <a:r>
                <a:rPr lang="zh-CN" altLang="en-US" sz="1400" dirty="0">
                  <a:latin typeface="微软雅黑" panose="020B0503020204020204" pitchFamily="34" charset="-122"/>
                  <a:ea typeface="微软雅黑" panose="020B0503020204020204" pitchFamily="34" charset="-122"/>
                </a:rPr>
                <a:t>。如果它通过网络与两个或多个路由器相连，在发送</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数据报之前它必须决定将数据报发送给哪个路由器（</a:t>
              </a:r>
              <a:r>
                <a:rPr lang="zh-CN" altLang="en-US" sz="1400" dirty="0" smtClean="0">
                  <a:latin typeface="微软雅黑" panose="020B0503020204020204" pitchFamily="34" charset="-122"/>
                  <a:ea typeface="微软雅黑" panose="020B0503020204020204" pitchFamily="34" charset="-122"/>
                </a:rPr>
                <a:t>如下图中</a:t>
              </a:r>
              <a:r>
                <a:rPr lang="zh-CN" altLang="en-US" sz="1400" dirty="0">
                  <a:latin typeface="微软雅黑" panose="020B0503020204020204" pitchFamily="34" charset="-122"/>
                  <a:ea typeface="微软雅黑" panose="020B0503020204020204" pitchFamily="34" charset="-122"/>
                </a:rPr>
                <a:t>的主机</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和主机</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1" name="图片 10"/>
          <p:cNvPicPr/>
          <p:nvPr/>
        </p:nvPicPr>
        <p:blipFill>
          <a:blip r:embed="rId2"/>
          <a:stretch>
            <a:fillRect/>
          </a:stretch>
        </p:blipFill>
        <p:spPr>
          <a:xfrm>
            <a:off x="2449852" y="2818438"/>
            <a:ext cx="4030360" cy="1956193"/>
          </a:xfrm>
          <a:prstGeom prst="rect">
            <a:avLst/>
          </a:prstGeom>
          <a:ln>
            <a:noFill/>
          </a:ln>
        </p:spPr>
      </p:pic>
      <p:sp>
        <p:nvSpPr>
          <p:cNvPr id="13"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050538" y="4774631"/>
            <a:ext cx="264687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网络中需要具有路由选择功能的设备</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17057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1" y="339503"/>
            <a:ext cx="2645446"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地址的作用</a:t>
            </a:r>
          </a:p>
        </p:txBody>
      </p:sp>
      <p:sp>
        <p:nvSpPr>
          <p:cNvPr id="7" name="矩形 6">
            <a:extLst>
              <a:ext uri="{FF2B5EF4-FFF2-40B4-BE49-F238E27FC236}">
                <a16:creationId xmlns:a16="http://schemas.microsoft.com/office/drawing/2014/main" xmlns="" id="{742C7C6E-BE59-4395-94C9-A61E4017E083}"/>
              </a:ext>
            </a:extLst>
          </p:cNvPr>
          <p:cNvSpPr/>
          <p:nvPr/>
        </p:nvSpPr>
        <p:spPr>
          <a:xfrm>
            <a:off x="2" y="4350762"/>
            <a:ext cx="9144000" cy="800100"/>
          </a:xfrm>
          <a:prstGeom prst="rect">
            <a:avLst/>
          </a:prstGeom>
          <a:solidFill>
            <a:schemeClr val="accent1"/>
          </a:soli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12">
            <a:extLst>
              <a:ext uri="{FF2B5EF4-FFF2-40B4-BE49-F238E27FC236}">
                <a16:creationId xmlns:a16="http://schemas.microsoft.com/office/drawing/2014/main" xmlns="" id="{CDB03272-5463-4497-A625-FA89E63C8FC6}"/>
              </a:ext>
            </a:extLst>
          </p:cNvPr>
          <p:cNvSpPr/>
          <p:nvPr>
            <p:custDataLst>
              <p:tags r:id="rId1"/>
            </p:custDataLst>
          </p:nvPr>
        </p:nvSpPr>
        <p:spPr>
          <a:xfrm>
            <a:off x="4132337" y="1004323"/>
            <a:ext cx="4608511" cy="3137779"/>
          </a:xfrm>
          <a:prstGeom prst="rect">
            <a:avLst/>
          </a:prstGeom>
          <a:noFill/>
          <a:ln w="2857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微软雅黑" charset="-122"/>
              <a:ea typeface="微软雅黑" charset="-122"/>
              <a:sym typeface="+mn-ea"/>
            </a:endParaRPr>
          </a:p>
        </p:txBody>
      </p:sp>
      <p:sp>
        <p:nvSpPr>
          <p:cNvPr id="9" name="矩形 14">
            <a:extLst>
              <a:ext uri="{FF2B5EF4-FFF2-40B4-BE49-F238E27FC236}">
                <a16:creationId xmlns:a16="http://schemas.microsoft.com/office/drawing/2014/main" xmlns="" id="{F2658441-627F-4548-8131-DF5AF5226BF4}"/>
              </a:ext>
            </a:extLst>
          </p:cNvPr>
          <p:cNvSpPr/>
          <p:nvPr>
            <p:custDataLst>
              <p:tags r:id="rId2"/>
            </p:custDataLst>
          </p:nvPr>
        </p:nvSpPr>
        <p:spPr>
          <a:xfrm>
            <a:off x="4255580" y="1167594"/>
            <a:ext cx="4716524" cy="3096344"/>
          </a:xfrm>
          <a:prstGeom prst="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800">
              <a:latin typeface="微软雅黑" charset="-122"/>
              <a:ea typeface="微软雅黑" charset="-122"/>
              <a:sym typeface="+mn-ea"/>
            </a:endParaRPr>
          </a:p>
        </p:txBody>
      </p:sp>
      <p:sp>
        <p:nvSpPr>
          <p:cNvPr id="10" name="Title 6">
            <a:extLst>
              <a:ext uri="{FF2B5EF4-FFF2-40B4-BE49-F238E27FC236}">
                <a16:creationId xmlns:a16="http://schemas.microsoft.com/office/drawing/2014/main" xmlns="" id="{D3EABFFD-51C2-4ECE-9B33-A2F0A9B0B144}"/>
              </a:ext>
            </a:extLst>
          </p:cNvPr>
          <p:cNvSpPr txBox="1"/>
          <p:nvPr>
            <p:custDataLst>
              <p:tags r:id="rId3"/>
            </p:custDataLst>
          </p:nvPr>
        </p:nvSpPr>
        <p:spPr>
          <a:xfrm>
            <a:off x="4296890" y="1264233"/>
            <a:ext cx="4572509" cy="29523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互联网对各种物理网络地址的“统一”要在</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OSI</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参考模型的第三</a:t>
            </a:r>
            <a:r>
              <a:rPr lang="zh-CN" altLang="en-US" sz="1400" spc="120" dirty="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层完成</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p>
          <a:p>
            <a:pPr indent="457200" algn="just">
              <a:lnSpc>
                <a:spcPct val="150000"/>
              </a:lnSpc>
              <a:spcBef>
                <a:spcPts val="0"/>
              </a:spcBef>
              <a:spcAft>
                <a:spcPts val="800"/>
              </a:spcAft>
              <a:buSzPct val="100000"/>
            </a:pP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协议提供了一种互联网通用的地址格式，该地址由</a:t>
            </a:r>
            <a:r>
              <a:rPr lang="en-US"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32</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位的二进制数</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表示，用于屏蔽各种物理网络的地址差异。</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协议规定的地址叫做</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地址由</a:t>
            </a:r>
            <a:r>
              <a:rPr lang="en-US" altLang="zh-CN"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地址管理机构进行统一管理和分配，保证互联网上运行的设备（如主机、移动终端、路由器等）不会产生地址冲突。</a:t>
            </a:r>
          </a:p>
          <a:p>
            <a:pPr indent="457200" algn="just">
              <a:lnSpc>
                <a:spcPct val="150000"/>
              </a:lnSpc>
              <a:spcBef>
                <a:spcPts val="0"/>
              </a:spcBef>
              <a:spcAft>
                <a:spcPts val="800"/>
              </a:spcAft>
              <a:buSzPct val="100000"/>
            </a:pP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在互联网上，</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主机可以利用</a:t>
            </a:r>
            <a:r>
              <a:rPr lang="en-US" altLang="zh-CN"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IP</a:t>
            </a:r>
            <a:r>
              <a:rPr lang="zh-CN" altLang="en-US" sz="1400" b="1"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地址进行标识</a:t>
            </a:r>
            <a:r>
              <a:rPr lang="zh-CN" altLang="en-US" sz="1400" spc="120" dirty="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rPr>
              <a:t>。</a:t>
            </a:r>
          </a:p>
        </p:txBody>
      </p:sp>
      <p:pic>
        <p:nvPicPr>
          <p:cNvPr id="12" name="图片 11"/>
          <p:cNvPicPr/>
          <p:nvPr/>
        </p:nvPicPr>
        <p:blipFill>
          <a:blip r:embed="rId5"/>
          <a:stretch>
            <a:fillRect/>
          </a:stretch>
        </p:blipFill>
        <p:spPr>
          <a:xfrm>
            <a:off x="287524" y="1395608"/>
            <a:ext cx="3355340" cy="2159635"/>
          </a:xfrm>
          <a:prstGeom prst="rect">
            <a:avLst/>
          </a:prstGeom>
          <a:ln>
            <a:noFill/>
          </a:ln>
        </p:spPr>
      </p:pic>
      <p:sp>
        <p:nvSpPr>
          <p:cNvPr id="11" name="文本框 10"/>
          <p:cNvSpPr txBox="1"/>
          <p:nvPr/>
        </p:nvSpPr>
        <p:spPr>
          <a:xfrm>
            <a:off x="863588" y="3595284"/>
            <a:ext cx="1879041"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 </a:t>
            </a:r>
            <a:r>
              <a:rPr lang="en-US" altLang="zh-CN" sz="1000" dirty="0">
                <a:latin typeface="微软雅黑" panose="020B0503020204020204" pitchFamily="34" charset="-122"/>
                <a:ea typeface="微软雅黑" panose="020B0503020204020204" pitchFamily="34" charset="-122"/>
              </a:rPr>
              <a:t>IP</a:t>
            </a:r>
            <a:r>
              <a:rPr lang="zh-CN" altLang="en-US" sz="1000" dirty="0">
                <a:latin typeface="微软雅黑" panose="020B0503020204020204" pitchFamily="34" charset="-122"/>
                <a:ea typeface="微软雅黑" panose="020B0503020204020204" pitchFamily="34" charset="-122"/>
              </a:rPr>
              <a:t>地址的作用是标识网络连接</a:t>
            </a:r>
          </a:p>
        </p:txBody>
      </p:sp>
    </p:spTree>
    <p:extLst>
      <p:ext uri="{BB962C8B-B14F-4D97-AF65-F5344CB8AC3E}">
        <p14:creationId xmlns:p14="http://schemas.microsoft.com/office/powerpoint/2010/main" val="11176040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数据报的格式</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1"/>
            <a:ext cx="8676964" cy="1569660"/>
            <a:chOff x="1200150" y="1830939"/>
            <a:chExt cx="9867900" cy="1579148"/>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579148"/>
            </a:xfrm>
            <a:prstGeom prst="rect">
              <a:avLst/>
            </a:prstGeom>
            <a:noFill/>
          </p:spPr>
          <p:txBody>
            <a:bodyPr wrap="square" rtlCol="0">
              <a:spAutoFit/>
            </a:bodyPr>
            <a:lstStyle/>
            <a:p>
              <a:pPr indent="486000">
                <a:lnSpc>
                  <a:spcPct val="150000"/>
                </a:lnSpc>
              </a:pP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数据报的格式可以分为报头区和数据区两大部分，其中数据区包括高层需要传输的数据，而报头区是为了正确传输高层数据而增加的控制信息。在任务</a:t>
              </a:r>
              <a:r>
                <a:rPr lang="en-US" altLang="zh-CN" sz="1600" dirty="0">
                  <a:latin typeface="微软雅黑" panose="020B0503020204020204" pitchFamily="34" charset="-122"/>
                  <a:ea typeface="微软雅黑" panose="020B0503020204020204" pitchFamily="34" charset="-122"/>
                </a:rPr>
                <a:t>5.2</a:t>
              </a:r>
              <a:r>
                <a:rPr lang="zh-CN" altLang="en-US" sz="1600" dirty="0">
                  <a:latin typeface="微软雅黑" panose="020B0503020204020204" pitchFamily="34" charset="-122"/>
                  <a:ea typeface="微软雅黑" panose="020B0503020204020204" pitchFamily="34" charset="-122"/>
                </a:rPr>
                <a:t>中介绍的</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报文，就是</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数据报的一种，即</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数据报的报文数据部分，携带</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的报文信息</a:t>
              </a:r>
              <a:r>
                <a:rPr lang="zh-CN" altLang="en-US" sz="1600" dirty="0" smtClean="0">
                  <a:latin typeface="微软雅黑" panose="020B0503020204020204" pitchFamily="34" charset="-122"/>
                  <a:ea typeface="微软雅黑" panose="020B0503020204020204" pitchFamily="34" charset="-122"/>
                </a:rPr>
                <a:t>。下图给</a:t>
              </a:r>
              <a:r>
                <a:rPr lang="zh-CN" altLang="en-US" sz="1600" dirty="0">
                  <a:latin typeface="微软雅黑" panose="020B0503020204020204" pitchFamily="34" charset="-122"/>
                  <a:ea typeface="微软雅黑" panose="020B0503020204020204" pitchFamily="34" charset="-122"/>
                </a:rPr>
                <a:t>出了</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数据报的具体格式。</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2" name="图片 11"/>
          <p:cNvPicPr/>
          <p:nvPr/>
        </p:nvPicPr>
        <p:blipFill>
          <a:blip r:embed="rId2"/>
          <a:stretch>
            <a:fillRect/>
          </a:stretch>
        </p:blipFill>
        <p:spPr>
          <a:xfrm>
            <a:off x="1396141" y="2411881"/>
            <a:ext cx="6552728" cy="2501249"/>
          </a:xfrm>
          <a:prstGeom prst="rect">
            <a:avLst/>
          </a:prstGeom>
          <a:ln>
            <a:noFill/>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804750" y="4774631"/>
            <a:ext cx="113845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 IP</a:t>
            </a:r>
            <a:r>
              <a:rPr lang="zh-CN" altLang="en-US" sz="1200" dirty="0">
                <a:latin typeface="微软雅黑" panose="020B0503020204020204" pitchFamily="34" charset="-122"/>
                <a:ea typeface="微软雅黑" panose="020B0503020204020204" pitchFamily="34" charset="-122"/>
              </a:rPr>
              <a:t>数据报格式</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37215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数据报的格式</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0"/>
            <a:ext cx="8676964" cy="4073754"/>
            <a:chOff x="1200150" y="1830939"/>
            <a:chExt cx="9867900" cy="1517683"/>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517683"/>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）版本（</a:t>
              </a:r>
              <a:r>
                <a:rPr lang="en-US" altLang="zh-CN" sz="1600" dirty="0">
                  <a:latin typeface="微软雅黑" panose="020B0503020204020204" pitchFamily="34" charset="-122"/>
                  <a:ea typeface="微软雅黑" panose="020B0503020204020204" pitchFamily="34" charset="-122"/>
                </a:rPr>
                <a:t>version</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占</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位，表示</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协议的版本。通信双方使用的 </a:t>
              </a:r>
              <a:r>
                <a:rPr lang="en-US" altLang="zh-CN" sz="1600" dirty="0">
                  <a:latin typeface="微软雅黑" panose="020B0503020204020204" pitchFamily="34" charset="-122"/>
                  <a:ea typeface="微软雅黑" panose="020B0503020204020204" pitchFamily="34" charset="-122"/>
                </a:rPr>
                <a:t>IP </a:t>
              </a:r>
              <a:r>
                <a:rPr lang="zh-CN" altLang="en-US" sz="1600" dirty="0">
                  <a:latin typeface="微软雅黑" panose="020B0503020204020204" pitchFamily="34" charset="-122"/>
                  <a:ea typeface="微软雅黑" panose="020B0503020204020204" pitchFamily="34" charset="-122"/>
                </a:rPr>
                <a:t>协议版本必须一致。目前广泛使用的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协议版本号为</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，即</a:t>
              </a:r>
              <a:r>
                <a:rPr lang="en-US" altLang="zh-CN" sz="1600" dirty="0">
                  <a:latin typeface="微软雅黑" panose="020B0503020204020204" pitchFamily="34" charset="-122"/>
                  <a:ea typeface="微软雅黑" panose="020B0503020204020204" pitchFamily="34" charset="-122"/>
                </a:rPr>
                <a:t>IPv4</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）报头长度（网际报头长度</a:t>
              </a:r>
              <a:r>
                <a:rPr lang="en-US" altLang="zh-CN" sz="1600" dirty="0">
                  <a:latin typeface="微软雅黑" panose="020B0503020204020204" pitchFamily="34" charset="-122"/>
                  <a:ea typeface="微软雅黑" panose="020B0503020204020204" pitchFamily="34" charset="-122"/>
                </a:rPr>
                <a:t>IHL</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占</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位，可表示的最大十进制数值是</a:t>
              </a:r>
              <a:r>
                <a:rPr lang="en-US" altLang="zh-CN" sz="1600" dirty="0">
                  <a:latin typeface="微软雅黑" panose="020B0503020204020204" pitchFamily="34" charset="-122"/>
                  <a:ea typeface="微软雅黑" panose="020B0503020204020204" pitchFamily="34" charset="-122"/>
                </a:rPr>
                <a:t>15</a:t>
              </a:r>
              <a:r>
                <a:rPr lang="zh-CN" altLang="en-US" sz="1600" dirty="0">
                  <a:latin typeface="微软雅黑" panose="020B0503020204020204" pitchFamily="34" charset="-122"/>
                  <a:ea typeface="微软雅黑" panose="020B0503020204020204" pitchFamily="34" charset="-122"/>
                </a:rPr>
                <a:t>。这个字段所表示数的单位是</a:t>
              </a:r>
              <a:r>
                <a:rPr lang="en-US" altLang="zh-CN" sz="1600" dirty="0">
                  <a:latin typeface="微软雅黑" panose="020B0503020204020204" pitchFamily="34" charset="-122"/>
                  <a:ea typeface="微软雅黑" panose="020B0503020204020204" pitchFamily="34" charset="-122"/>
                </a:rPr>
                <a:t>32</a:t>
              </a:r>
              <a:r>
                <a:rPr lang="zh-CN" altLang="en-US" sz="1600" dirty="0">
                  <a:latin typeface="微软雅黑" panose="020B0503020204020204" pitchFamily="34" charset="-122"/>
                  <a:ea typeface="微软雅黑" panose="020B0503020204020204" pitchFamily="34" charset="-122"/>
                </a:rPr>
                <a:t>位字长（</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个</a:t>
              </a:r>
              <a:r>
                <a:rPr lang="en-US" altLang="zh-CN" sz="1600" dirty="0">
                  <a:latin typeface="微软雅黑" panose="020B0503020204020204" pitchFamily="34" charset="-122"/>
                  <a:ea typeface="微软雅黑" panose="020B0503020204020204" pitchFamily="34" charset="-122"/>
                </a:rPr>
                <a:t>32</a:t>
              </a:r>
              <a:r>
                <a:rPr lang="zh-CN" altLang="en-US" sz="1600" dirty="0">
                  <a:latin typeface="微软雅黑" panose="020B0503020204020204" pitchFamily="34" charset="-122"/>
                  <a:ea typeface="微软雅黑" panose="020B0503020204020204" pitchFamily="34" charset="-122"/>
                </a:rPr>
                <a:t>位字长是</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字节）。因此，当</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的首部长度为</a:t>
              </a:r>
              <a:r>
                <a:rPr lang="en-US" altLang="zh-CN" sz="1600" dirty="0">
                  <a:latin typeface="微软雅黑" panose="020B0503020204020204" pitchFamily="34" charset="-122"/>
                  <a:ea typeface="微软雅黑" panose="020B0503020204020204" pitchFamily="34" charset="-122"/>
                </a:rPr>
                <a:t>1111</a:t>
              </a:r>
              <a:r>
                <a:rPr lang="zh-CN" altLang="en-US" sz="1600" dirty="0">
                  <a:latin typeface="微软雅黑" panose="020B0503020204020204" pitchFamily="34" charset="-122"/>
                  <a:ea typeface="微软雅黑" panose="020B0503020204020204" pitchFamily="34" charset="-122"/>
                </a:rPr>
                <a:t>时（即十进制的 </a:t>
              </a:r>
              <a:r>
                <a:rPr lang="en-US" altLang="zh-CN" sz="1600" dirty="0">
                  <a:latin typeface="微软雅黑" panose="020B0503020204020204" pitchFamily="34" charset="-122"/>
                  <a:ea typeface="微软雅黑" panose="020B0503020204020204" pitchFamily="34" charset="-122"/>
                </a:rPr>
                <a:t>15</a:t>
              </a:r>
              <a:r>
                <a:rPr lang="zh-CN" altLang="en-US" sz="1600" dirty="0">
                  <a:latin typeface="微软雅黑" panose="020B0503020204020204" pitchFamily="34" charset="-122"/>
                  <a:ea typeface="微软雅黑" panose="020B0503020204020204" pitchFamily="34" charset="-122"/>
                </a:rPr>
                <a:t>），首部长度就达到</a:t>
              </a:r>
              <a:r>
                <a:rPr lang="en-US" altLang="zh-CN" sz="1600" dirty="0">
                  <a:latin typeface="微软雅黑" panose="020B0503020204020204" pitchFamily="34" charset="-122"/>
                  <a:ea typeface="微软雅黑" panose="020B0503020204020204" pitchFamily="34" charset="-122"/>
                </a:rPr>
                <a:t>60</a:t>
              </a:r>
              <a:r>
                <a:rPr lang="zh-CN" altLang="en-US" sz="1600" dirty="0">
                  <a:latin typeface="微软雅黑" panose="020B0503020204020204" pitchFamily="34" charset="-122"/>
                  <a:ea typeface="微软雅黑" panose="020B0503020204020204" pitchFamily="34" charset="-122"/>
                </a:rPr>
                <a:t>字节。当</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分组的首部长度不是</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字节的整数倍时，必须利用最后的填充字段加以填充。</a:t>
              </a:r>
            </a:p>
            <a:p>
              <a:pPr indent="486000">
                <a:lnSpc>
                  <a:spcPct val="150000"/>
                </a:lnSpc>
              </a:pPr>
              <a:r>
                <a:rPr lang="zh-CN" altLang="en-US" sz="1600" dirty="0">
                  <a:latin typeface="微软雅黑" panose="020B0503020204020204" pitchFamily="34" charset="-122"/>
                  <a:ea typeface="微软雅黑" panose="020B0503020204020204" pitchFamily="34" charset="-122"/>
                </a:rPr>
                <a:t>数据部分永远在</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字节的整数倍开始，这样在实现</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协议时较为方便。首部长度限制为</a:t>
              </a:r>
              <a:r>
                <a:rPr lang="en-US" altLang="zh-CN" sz="1600" dirty="0">
                  <a:latin typeface="微软雅黑" panose="020B0503020204020204" pitchFamily="34" charset="-122"/>
                  <a:ea typeface="微软雅黑" panose="020B0503020204020204" pitchFamily="34" charset="-122"/>
                </a:rPr>
                <a:t>60</a:t>
              </a:r>
              <a:r>
                <a:rPr lang="zh-CN" altLang="en-US" sz="1600" dirty="0">
                  <a:latin typeface="微软雅黑" panose="020B0503020204020204" pitchFamily="34" charset="-122"/>
                  <a:ea typeface="微软雅黑" panose="020B0503020204020204" pitchFamily="34" charset="-122"/>
                </a:rPr>
                <a:t>字节的缺点是，长度有时可能不够用，之所以限制长度为</a:t>
              </a:r>
              <a:r>
                <a:rPr lang="en-US" altLang="zh-CN" sz="1600" dirty="0">
                  <a:latin typeface="微软雅黑" panose="020B0503020204020204" pitchFamily="34" charset="-122"/>
                  <a:ea typeface="微软雅黑" panose="020B0503020204020204" pitchFamily="34" charset="-122"/>
                </a:rPr>
                <a:t>60</a:t>
              </a:r>
              <a:r>
                <a:rPr lang="zh-CN" altLang="en-US" sz="1600" dirty="0">
                  <a:latin typeface="微软雅黑" panose="020B0503020204020204" pitchFamily="34" charset="-122"/>
                  <a:ea typeface="微软雅黑" panose="020B0503020204020204" pitchFamily="34" charset="-122"/>
                </a:rPr>
                <a:t>字节，是希望用户尽量减少开销。最常用的首部长度就是</a:t>
              </a:r>
              <a:r>
                <a:rPr lang="en-US" altLang="zh-CN" sz="1600" dirty="0">
                  <a:latin typeface="微软雅黑" panose="020B0503020204020204" pitchFamily="34" charset="-122"/>
                  <a:ea typeface="微软雅黑" panose="020B0503020204020204" pitchFamily="34" charset="-122"/>
                </a:rPr>
                <a:t>20</a:t>
              </a:r>
              <a:r>
                <a:rPr lang="zh-CN" altLang="en-US" sz="1600" dirty="0">
                  <a:latin typeface="微软雅黑" panose="020B0503020204020204" pitchFamily="34" charset="-122"/>
                  <a:ea typeface="微软雅黑" panose="020B0503020204020204" pitchFamily="34" charset="-122"/>
                </a:rPr>
                <a:t>字节（即首部长度为</a:t>
              </a:r>
              <a:r>
                <a:rPr lang="en-US" altLang="zh-CN" sz="1600" dirty="0">
                  <a:latin typeface="微软雅黑" panose="020B0503020204020204" pitchFamily="34" charset="-122"/>
                  <a:ea typeface="微软雅黑" panose="020B0503020204020204" pitchFamily="34" charset="-122"/>
                </a:rPr>
                <a:t>0101</a:t>
              </a:r>
              <a:r>
                <a:rPr lang="zh-CN" altLang="en-US" sz="1600" dirty="0">
                  <a:latin typeface="微软雅黑" panose="020B0503020204020204" pitchFamily="34" charset="-122"/>
                  <a:ea typeface="微软雅黑" panose="020B0503020204020204" pitchFamily="34" charset="-122"/>
                </a:rPr>
                <a:t>），这时不使用任何选项。</a:t>
              </a:r>
            </a:p>
          </p:txBody>
        </p:sp>
      </p:grpSp>
    </p:spTree>
    <p:extLst>
      <p:ext uri="{BB962C8B-B14F-4D97-AF65-F5344CB8AC3E}">
        <p14:creationId xmlns:p14="http://schemas.microsoft.com/office/powerpoint/2010/main" val="25131886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数据报的格式</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6500" y="771550"/>
            <a:ext cx="9010989" cy="4480841"/>
            <a:chOff x="1200150" y="1830939"/>
            <a:chExt cx="9867900" cy="166934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669344"/>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）服务类型（</a:t>
              </a:r>
              <a:r>
                <a:rPr lang="en-US" altLang="zh-CN" sz="1600" dirty="0" err="1">
                  <a:latin typeface="微软雅黑" panose="020B0503020204020204" pitchFamily="34" charset="-122"/>
                  <a:ea typeface="微软雅黑" panose="020B0503020204020204" pitchFamily="34" charset="-122"/>
                </a:rPr>
                <a:t>tos</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占</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位，用来获得更好的服务。这个字段在旧标准中叫做服务类型，但实际上一直没有被使用过。</a:t>
              </a:r>
              <a:r>
                <a:rPr lang="en-US" altLang="zh-CN" sz="1600" dirty="0">
                  <a:latin typeface="微软雅黑" panose="020B0503020204020204" pitchFamily="34" charset="-122"/>
                  <a:ea typeface="微软雅黑" panose="020B0503020204020204" pitchFamily="34" charset="-122"/>
                </a:rPr>
                <a:t>1998</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IETF</a:t>
              </a:r>
              <a:r>
                <a:rPr lang="zh-CN" altLang="en-US" sz="1600" dirty="0">
                  <a:latin typeface="微软雅黑" panose="020B0503020204020204" pitchFamily="34" charset="-122"/>
                  <a:ea typeface="微软雅黑" panose="020B0503020204020204" pitchFamily="34" charset="-122"/>
                </a:rPr>
                <a:t>把这个字段改名为区分服务</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Differentiated Services</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DS</a:t>
              </a:r>
              <a:r>
                <a:rPr lang="zh-CN" altLang="en-US" sz="1600" dirty="0">
                  <a:latin typeface="微软雅黑" panose="020B0503020204020204" pitchFamily="34" charset="-122"/>
                  <a:ea typeface="微软雅黑" panose="020B0503020204020204" pitchFamily="34" charset="-122"/>
                </a:rPr>
                <a:t>），只有在使用区分服务时，这个字段才起作用。</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）总长度（</a:t>
              </a:r>
              <a:r>
                <a:rPr lang="en-US" altLang="zh-CN" sz="1600" dirty="0" err="1">
                  <a:latin typeface="微软雅黑" panose="020B0503020204020204" pitchFamily="34" charset="-122"/>
                  <a:ea typeface="微软雅黑" panose="020B0503020204020204" pitchFamily="34" charset="-122"/>
                </a:rPr>
                <a:t>totlen</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首部和数据之和，单位为字节。总长度字段为</a:t>
              </a:r>
              <a:r>
                <a:rPr lang="en-US" altLang="zh-CN" sz="1600" dirty="0">
                  <a:latin typeface="微软雅黑" panose="020B0503020204020204" pitchFamily="34" charset="-122"/>
                  <a:ea typeface="微软雅黑" panose="020B0503020204020204" pitchFamily="34" charset="-122"/>
                </a:rPr>
                <a:t>16</a:t>
              </a:r>
              <a:r>
                <a:rPr lang="zh-CN" altLang="en-US" sz="1600" dirty="0">
                  <a:latin typeface="微软雅黑" panose="020B0503020204020204" pitchFamily="34" charset="-122"/>
                  <a:ea typeface="微软雅黑" panose="020B0503020204020204" pitchFamily="34" charset="-122"/>
                </a:rPr>
                <a:t>位，因此数据报的最大长度为</a:t>
              </a:r>
              <a:r>
                <a:rPr lang="en-US" altLang="zh-CN" sz="1600" dirty="0">
                  <a:latin typeface="微软雅黑" panose="020B0503020204020204" pitchFamily="34" charset="-122"/>
                  <a:ea typeface="微软雅黑" panose="020B0503020204020204" pitchFamily="34" charset="-122"/>
                </a:rPr>
                <a:t>216-1=65535</a:t>
              </a:r>
              <a:r>
                <a:rPr lang="zh-CN" altLang="en-US" sz="1600" dirty="0">
                  <a:latin typeface="微软雅黑" panose="020B0503020204020204" pitchFamily="34" charset="-122"/>
                  <a:ea typeface="微软雅黑" panose="020B0503020204020204" pitchFamily="34" charset="-122"/>
                </a:rPr>
                <a:t>字节。</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）标识（</a:t>
              </a:r>
              <a:r>
                <a:rPr lang="en-US" altLang="zh-CN" sz="1600" dirty="0">
                  <a:latin typeface="微软雅黑" panose="020B0503020204020204" pitchFamily="34" charset="-122"/>
                  <a:ea typeface="微软雅黑" panose="020B0503020204020204" pitchFamily="34" charset="-122"/>
                </a:rPr>
                <a:t>identification</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用来标识数据报，占</a:t>
              </a:r>
              <a:r>
                <a:rPr lang="en-US" altLang="zh-CN" sz="1600" dirty="0">
                  <a:latin typeface="微软雅黑" panose="020B0503020204020204" pitchFamily="34" charset="-122"/>
                  <a:ea typeface="微软雅黑" panose="020B0503020204020204" pitchFamily="34" charset="-122"/>
                </a:rPr>
                <a:t>16</a:t>
              </a:r>
              <a:r>
                <a:rPr lang="zh-CN" altLang="en-US" sz="1600" dirty="0">
                  <a:latin typeface="微软雅黑" panose="020B0503020204020204" pitchFamily="34" charset="-122"/>
                  <a:ea typeface="微软雅黑" panose="020B0503020204020204" pitchFamily="34" charset="-122"/>
                </a:rPr>
                <a:t>位。</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协议在存储器中维持一个计数器。每产生一个数据报，计数器就加</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，并将此值赋给标识字段。当数据报的长度超过网络的</a:t>
              </a:r>
              <a:r>
                <a:rPr lang="en-US" altLang="zh-CN" sz="1600" dirty="0">
                  <a:latin typeface="微软雅黑" panose="020B0503020204020204" pitchFamily="34" charset="-122"/>
                  <a:ea typeface="微软雅黑" panose="020B0503020204020204" pitchFamily="34" charset="-122"/>
                </a:rPr>
                <a:t>MTU</a:t>
              </a:r>
              <a:r>
                <a:rPr lang="zh-CN" altLang="en-US" sz="1600" dirty="0">
                  <a:latin typeface="微软雅黑" panose="020B0503020204020204" pitchFamily="34" charset="-122"/>
                  <a:ea typeface="微软雅黑" panose="020B0503020204020204" pitchFamily="34" charset="-122"/>
                </a:rPr>
                <a:t>，而必须分片时，这个标识字段的值就被复制到所有的数据报的标识字段中。具有相同的标识字段值的分片报文会被重组成原来的数据报。</a:t>
              </a:r>
            </a:p>
          </p:txBody>
        </p:sp>
      </p:grpSp>
    </p:spTree>
    <p:extLst>
      <p:ext uri="{BB962C8B-B14F-4D97-AF65-F5344CB8AC3E}">
        <p14:creationId xmlns:p14="http://schemas.microsoft.com/office/powerpoint/2010/main" val="442320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数据报的格式</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6500" y="771549"/>
            <a:ext cx="9010989" cy="4052846"/>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410350"/>
            </a:xfrm>
            <a:prstGeom prst="rect">
              <a:avLst/>
            </a:prstGeom>
            <a:noFill/>
          </p:spPr>
          <p:txBody>
            <a:bodyPr wrap="square" rtlCol="0">
              <a:spAutoFit/>
            </a:bodyPr>
            <a:lstStyle/>
            <a:p>
              <a:pPr indent="486000">
                <a:lnSpc>
                  <a:spcPct val="150000"/>
                </a:lnSpc>
              </a:pP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5</a:t>
              </a:r>
              <a:r>
                <a:rPr lang="zh-CN" altLang="en-US" sz="1600" dirty="0" smtClean="0">
                  <a:latin typeface="微软雅黑" panose="020B0503020204020204" pitchFamily="34" charset="-122"/>
                  <a:ea typeface="微软雅黑" panose="020B0503020204020204" pitchFamily="34" charset="-122"/>
                </a:rPr>
                <a:t>）标识（</a:t>
              </a:r>
              <a:r>
                <a:rPr lang="en-US" altLang="zh-CN" sz="1600" dirty="0" smtClean="0">
                  <a:latin typeface="微软雅黑" panose="020B0503020204020204" pitchFamily="34" charset="-122"/>
                  <a:ea typeface="微软雅黑" panose="020B0503020204020204" pitchFamily="34" charset="-122"/>
                </a:rPr>
                <a:t>identification</a:t>
              </a:r>
              <a:r>
                <a:rPr lang="zh-CN" altLang="en-US" sz="1600" dirty="0" smtClean="0">
                  <a:latin typeface="微软雅黑" panose="020B0503020204020204" pitchFamily="34" charset="-122"/>
                  <a:ea typeface="微软雅黑" panose="020B0503020204020204" pitchFamily="34" charset="-122"/>
                </a:rPr>
                <a:t>）。</a:t>
              </a:r>
            </a:p>
            <a:p>
              <a:pPr indent="486000">
                <a:lnSpc>
                  <a:spcPct val="150000"/>
                </a:lnSpc>
              </a:pPr>
              <a:r>
                <a:rPr lang="zh-CN" altLang="en-US" sz="1600" dirty="0" smtClean="0">
                  <a:latin typeface="微软雅黑" panose="020B0503020204020204" pitchFamily="34" charset="-122"/>
                  <a:ea typeface="微软雅黑" panose="020B0503020204020204" pitchFamily="34" charset="-122"/>
                </a:rPr>
                <a:t>用来标识数据报，占</a:t>
              </a:r>
              <a:r>
                <a:rPr lang="en-US" altLang="zh-CN" sz="1600" dirty="0" smtClean="0">
                  <a:latin typeface="微软雅黑" panose="020B0503020204020204" pitchFamily="34" charset="-122"/>
                  <a:ea typeface="微软雅黑" panose="020B0503020204020204" pitchFamily="34" charset="-122"/>
                </a:rPr>
                <a:t>16</a:t>
              </a:r>
              <a:r>
                <a:rPr lang="zh-CN" altLang="en-US" sz="1600" dirty="0" smtClean="0">
                  <a:latin typeface="微软雅黑" panose="020B0503020204020204" pitchFamily="34" charset="-122"/>
                  <a:ea typeface="微软雅黑" panose="020B0503020204020204" pitchFamily="34" charset="-122"/>
                </a:rPr>
                <a:t>位。</a:t>
              </a:r>
              <a:r>
                <a:rPr lang="en-US" altLang="zh-CN" sz="1600" dirty="0" smtClean="0">
                  <a:latin typeface="微软雅黑" panose="020B0503020204020204" pitchFamily="34" charset="-122"/>
                  <a:ea typeface="微软雅黑" panose="020B0503020204020204" pitchFamily="34" charset="-122"/>
                </a:rPr>
                <a:t>IP</a:t>
              </a:r>
              <a:r>
                <a:rPr lang="zh-CN" altLang="en-US" sz="1600" dirty="0" smtClean="0">
                  <a:latin typeface="微软雅黑" panose="020B0503020204020204" pitchFamily="34" charset="-122"/>
                  <a:ea typeface="微软雅黑" panose="020B0503020204020204" pitchFamily="34" charset="-122"/>
                </a:rPr>
                <a:t>协议在存储器中维持一个计数器。每产生一个数据报，计数器就加</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，并将此值赋给标识字段。当数据报的长度超过网络的</a:t>
              </a:r>
              <a:r>
                <a:rPr lang="en-US" altLang="zh-CN" sz="1600" dirty="0" smtClean="0">
                  <a:latin typeface="微软雅黑" panose="020B0503020204020204" pitchFamily="34" charset="-122"/>
                  <a:ea typeface="微软雅黑" panose="020B0503020204020204" pitchFamily="34" charset="-122"/>
                </a:rPr>
                <a:t>MTU</a:t>
              </a:r>
              <a:r>
                <a:rPr lang="zh-CN" altLang="en-US" sz="1600" dirty="0" smtClean="0">
                  <a:latin typeface="微软雅黑" panose="020B0503020204020204" pitchFamily="34" charset="-122"/>
                  <a:ea typeface="微软雅黑" panose="020B0503020204020204" pitchFamily="34" charset="-122"/>
                </a:rPr>
                <a:t>，而必须分片时，这个标识字段的值就被复制到所有的数据报的标识字段中。具有相同的标识字段值的分片报文会被重组成原来的数据报。</a:t>
              </a:r>
              <a:endParaRPr lang="en-US" altLang="zh-CN" sz="1600" dirty="0" smtClean="0">
                <a:latin typeface="微软雅黑" panose="020B0503020204020204" pitchFamily="34" charset="-122"/>
                <a:ea typeface="微软雅黑" panose="020B0503020204020204" pitchFamily="34" charset="-122"/>
              </a:endParaRP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）标志（</a:t>
              </a:r>
              <a:r>
                <a:rPr lang="en-US" altLang="zh-CN" sz="1600" dirty="0">
                  <a:latin typeface="微软雅黑" panose="020B0503020204020204" pitchFamily="34" charset="-122"/>
                  <a:ea typeface="微软雅黑" panose="020B0503020204020204" pitchFamily="34" charset="-122"/>
                </a:rPr>
                <a:t>flag</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占</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位。第一位未使用，其值为 </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。第二位称为</a:t>
              </a:r>
              <a:r>
                <a:rPr lang="en-US" altLang="zh-CN" sz="1600" dirty="0">
                  <a:latin typeface="微软雅黑" panose="020B0503020204020204" pitchFamily="34" charset="-122"/>
                  <a:ea typeface="微软雅黑" panose="020B0503020204020204" pitchFamily="34" charset="-122"/>
                </a:rPr>
                <a:t>DF</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Don’t Fragment</a:t>
              </a:r>
              <a:r>
                <a:rPr lang="zh-CN" altLang="en-US" sz="1600" dirty="0">
                  <a:latin typeface="微软雅黑" panose="020B0503020204020204" pitchFamily="34" charset="-122"/>
                  <a:ea typeface="微软雅黑" panose="020B0503020204020204" pitchFamily="34" charset="-122"/>
                </a:rPr>
                <a:t>），意思是“不能分片”，表示是否允许分片。取值为</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时，表示允许分片；取值为</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时，表示不允许分片。第三位称为</a:t>
              </a:r>
              <a:r>
                <a:rPr lang="en-US" altLang="zh-CN" sz="1600" dirty="0">
                  <a:latin typeface="微软雅黑" panose="020B0503020204020204" pitchFamily="34" charset="-122"/>
                  <a:ea typeface="微软雅黑" panose="020B0503020204020204" pitchFamily="34" charset="-122"/>
                </a:rPr>
                <a:t>MF</a:t>
              </a:r>
              <a:r>
                <a:rPr lang="zh-CN" altLang="en-US" sz="1600" dirty="0">
                  <a:latin typeface="微软雅黑" panose="020B0503020204020204" pitchFamily="34" charset="-122"/>
                  <a:ea typeface="微软雅黑" panose="020B0503020204020204" pitchFamily="34" charset="-122"/>
                </a:rPr>
                <a:t>（更多分片），表示是否还有分片正在传输，设置为</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时，表示没有更多分片需要发送，或数据报没有分片</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8737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数据报的格式</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6500" y="771549"/>
            <a:ext cx="9010989" cy="4052846"/>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256559"/>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）片偏移（</a:t>
              </a:r>
              <a:r>
                <a:rPr lang="en-US" altLang="zh-CN" sz="1600" dirty="0" err="1">
                  <a:latin typeface="微软雅黑" panose="020B0503020204020204" pitchFamily="34" charset="-122"/>
                  <a:ea typeface="微软雅黑" panose="020B0503020204020204" pitchFamily="34" charset="-122"/>
                </a:rPr>
                <a:t>offsetfrag</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占</a:t>
              </a:r>
              <a:r>
                <a:rPr lang="en-US" altLang="zh-CN" sz="1600" dirty="0">
                  <a:latin typeface="微软雅黑" panose="020B0503020204020204" pitchFamily="34" charset="-122"/>
                  <a:ea typeface="微软雅黑" panose="020B0503020204020204" pitchFamily="34" charset="-122"/>
                </a:rPr>
                <a:t>13</a:t>
              </a:r>
              <a:r>
                <a:rPr lang="zh-CN" altLang="en-US" sz="1600" dirty="0">
                  <a:latin typeface="微软雅黑" panose="020B0503020204020204" pitchFamily="34" charset="-122"/>
                  <a:ea typeface="微软雅黑" panose="020B0503020204020204" pitchFamily="34" charset="-122"/>
                </a:rPr>
                <a:t>位。当报文被分片后，该字段标记该分片在原报文中的相对位置。片偏移以</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个字节为偏移单位。所以，除了最后一个分片，其他分片的偏移值都是</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字节（</a:t>
              </a:r>
              <a:r>
                <a:rPr lang="en-US" altLang="zh-CN" sz="1600" dirty="0">
                  <a:latin typeface="微软雅黑" panose="020B0503020204020204" pitchFamily="34" charset="-122"/>
                  <a:ea typeface="微软雅黑" panose="020B0503020204020204" pitchFamily="34" charset="-122"/>
                </a:rPr>
                <a:t>64</a:t>
              </a:r>
              <a:r>
                <a:rPr lang="zh-CN" altLang="en-US" sz="1600" dirty="0">
                  <a:latin typeface="微软雅黑" panose="020B0503020204020204" pitchFamily="34" charset="-122"/>
                  <a:ea typeface="微软雅黑" panose="020B0503020204020204" pitchFamily="34" charset="-122"/>
                </a:rPr>
                <a:t>位）的整数倍。</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）生存时间（</a:t>
              </a:r>
              <a:r>
                <a:rPr lang="en-US" altLang="zh-CN" sz="1600" dirty="0">
                  <a:latin typeface="微软雅黑" panose="020B0503020204020204" pitchFamily="34" charset="-122"/>
                  <a:ea typeface="微软雅黑" panose="020B0503020204020204" pitchFamily="34" charset="-122"/>
                </a:rPr>
                <a:t>TTL</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表示数据报在网络中的寿命，占</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位。该字段由发出数据报的源主机设置。其目的是防止无法交付的数据报无限制地在网络中传输，从而消耗网络资源。</a:t>
              </a:r>
            </a:p>
            <a:p>
              <a:pPr indent="486000">
                <a:lnSpc>
                  <a:spcPct val="150000"/>
                </a:lnSpc>
              </a:pPr>
              <a:r>
                <a:rPr lang="zh-CN" altLang="en-US" sz="1600" dirty="0">
                  <a:latin typeface="微软雅黑" panose="020B0503020204020204" pitchFamily="34" charset="-122"/>
                  <a:ea typeface="微软雅黑" panose="020B0503020204020204" pitchFamily="34" charset="-122"/>
                </a:rPr>
                <a:t>路由器在转发数据报之前，先把</a:t>
              </a:r>
              <a:r>
                <a:rPr lang="en-US" altLang="zh-CN" sz="1600" dirty="0">
                  <a:latin typeface="微软雅黑" panose="020B0503020204020204" pitchFamily="34" charset="-122"/>
                  <a:ea typeface="微软雅黑" panose="020B0503020204020204" pitchFamily="34" charset="-122"/>
                </a:rPr>
                <a:t>TTL</a:t>
              </a:r>
              <a:r>
                <a:rPr lang="zh-CN" altLang="en-US" sz="1600" dirty="0">
                  <a:latin typeface="微软雅黑" panose="020B0503020204020204" pitchFamily="34" charset="-122"/>
                  <a:ea typeface="微软雅黑" panose="020B0503020204020204" pitchFamily="34" charset="-122"/>
                </a:rPr>
                <a:t>值减</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。若</a:t>
              </a:r>
              <a:r>
                <a:rPr lang="en-US" altLang="zh-CN" sz="1600" dirty="0">
                  <a:latin typeface="微软雅黑" panose="020B0503020204020204" pitchFamily="34" charset="-122"/>
                  <a:ea typeface="微软雅黑" panose="020B0503020204020204" pitchFamily="34" charset="-122"/>
                </a:rPr>
                <a:t>TTL</a:t>
              </a:r>
              <a:r>
                <a:rPr lang="zh-CN" altLang="en-US" sz="1600" dirty="0">
                  <a:latin typeface="微软雅黑" panose="020B0503020204020204" pitchFamily="34" charset="-122"/>
                  <a:ea typeface="微软雅黑" panose="020B0503020204020204" pitchFamily="34" charset="-122"/>
                </a:rPr>
                <a:t>值减少到</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，则丢弃这个数据报，不再转发。因此，</a:t>
              </a:r>
              <a:r>
                <a:rPr lang="en-US" altLang="zh-CN" sz="1600" dirty="0">
                  <a:latin typeface="微软雅黑" panose="020B0503020204020204" pitchFamily="34" charset="-122"/>
                  <a:ea typeface="微软雅黑" panose="020B0503020204020204" pitchFamily="34" charset="-122"/>
                </a:rPr>
                <a:t>TTL</a:t>
              </a:r>
              <a:r>
                <a:rPr lang="zh-CN" altLang="en-US" sz="1600" dirty="0">
                  <a:latin typeface="微软雅黑" panose="020B0503020204020204" pitchFamily="34" charset="-122"/>
                  <a:ea typeface="微软雅黑" panose="020B0503020204020204" pitchFamily="34" charset="-122"/>
                </a:rPr>
                <a:t>指明数据报在网络中最多可经过多少个路由器。</a:t>
              </a:r>
              <a:r>
                <a:rPr lang="en-US" altLang="zh-CN" sz="1600" dirty="0">
                  <a:latin typeface="微软雅黑" panose="020B0503020204020204" pitchFamily="34" charset="-122"/>
                  <a:ea typeface="微软雅黑" panose="020B0503020204020204" pitchFamily="34" charset="-122"/>
                </a:rPr>
                <a:t>TTL</a:t>
              </a:r>
              <a:r>
                <a:rPr lang="zh-CN" altLang="en-US" sz="1600" dirty="0">
                  <a:latin typeface="微软雅黑" panose="020B0503020204020204" pitchFamily="34" charset="-122"/>
                  <a:ea typeface="微软雅黑" panose="020B0503020204020204" pitchFamily="34" charset="-122"/>
                </a:rPr>
                <a:t>的最大数值为</a:t>
              </a:r>
              <a:r>
                <a:rPr lang="en-US" altLang="zh-CN" sz="1600" dirty="0">
                  <a:latin typeface="微软雅黑" panose="020B0503020204020204" pitchFamily="34" charset="-122"/>
                  <a:ea typeface="微软雅黑" panose="020B0503020204020204" pitchFamily="34" charset="-122"/>
                </a:rPr>
                <a:t>255</a:t>
              </a:r>
              <a:r>
                <a:rPr lang="zh-CN" altLang="en-US" sz="1600" dirty="0">
                  <a:latin typeface="微软雅黑" panose="020B0503020204020204" pitchFamily="34" charset="-122"/>
                  <a:ea typeface="微软雅黑" panose="020B0503020204020204" pitchFamily="34" charset="-122"/>
                </a:rPr>
                <a:t>。若把</a:t>
              </a:r>
              <a:r>
                <a:rPr lang="en-US" altLang="zh-CN" sz="1600" dirty="0">
                  <a:latin typeface="微软雅黑" panose="020B0503020204020204" pitchFamily="34" charset="-122"/>
                  <a:ea typeface="微软雅黑" panose="020B0503020204020204" pitchFamily="34" charset="-122"/>
                </a:rPr>
                <a:t>TTL</a:t>
              </a:r>
              <a:r>
                <a:rPr lang="zh-CN" altLang="en-US" sz="1600" dirty="0">
                  <a:latin typeface="微软雅黑" panose="020B0503020204020204" pitchFamily="34" charset="-122"/>
                  <a:ea typeface="微软雅黑" panose="020B0503020204020204" pitchFamily="34" charset="-122"/>
                </a:rPr>
                <a:t>的初始值设为</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，则表示这个数据报只能在本局域网中传送。</a:t>
              </a:r>
            </a:p>
          </p:txBody>
        </p:sp>
      </p:grpSp>
    </p:spTree>
    <p:extLst>
      <p:ext uri="{BB962C8B-B14F-4D97-AF65-F5344CB8AC3E}">
        <p14:creationId xmlns:p14="http://schemas.microsoft.com/office/powerpoint/2010/main" val="3816029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数据报的格式</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6500" y="771549"/>
            <a:ext cx="9010989" cy="4052846"/>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256559"/>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）协议。</a:t>
              </a:r>
            </a:p>
            <a:p>
              <a:pPr indent="486000">
                <a:lnSpc>
                  <a:spcPct val="150000"/>
                </a:lnSpc>
              </a:pPr>
              <a:r>
                <a:rPr lang="zh-CN" altLang="en-US" sz="1600" dirty="0">
                  <a:latin typeface="微软雅黑" panose="020B0503020204020204" pitchFamily="34" charset="-122"/>
                  <a:ea typeface="微软雅黑" panose="020B0503020204020204" pitchFamily="34" charset="-122"/>
                </a:rPr>
                <a:t>表示该数据报文所携带的数据所使用的协议类型，占</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位。该字段可以方便目的主机的 </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层知道按照什么协议来处理数据部分。不同的协议有专门不同的协议号。</a:t>
              </a:r>
            </a:p>
            <a:p>
              <a:pPr indent="486000">
                <a:lnSpc>
                  <a:spcPct val="150000"/>
                </a:lnSpc>
              </a:pPr>
              <a:r>
                <a:rPr lang="zh-CN" altLang="en-US" sz="1600" dirty="0">
                  <a:latin typeface="微软雅黑" panose="020B0503020204020204" pitchFamily="34" charset="-122"/>
                  <a:ea typeface="微软雅黑" panose="020B0503020204020204" pitchFamily="34" charset="-122"/>
                </a:rPr>
                <a:t>例如，</a:t>
              </a:r>
              <a:r>
                <a:rPr lang="en-US" altLang="zh-CN" sz="1600" dirty="0">
                  <a:latin typeface="微软雅黑" panose="020B0503020204020204" pitchFamily="34" charset="-122"/>
                  <a:ea typeface="微软雅黑" panose="020B0503020204020204" pitchFamily="34" charset="-122"/>
                </a:rPr>
                <a:t>TCP</a:t>
              </a:r>
              <a:r>
                <a:rPr lang="zh-CN" altLang="en-US" sz="1600" dirty="0">
                  <a:latin typeface="微软雅黑" panose="020B0503020204020204" pitchFamily="34" charset="-122"/>
                  <a:ea typeface="微软雅黑" panose="020B0503020204020204" pitchFamily="34" charset="-122"/>
                </a:rPr>
                <a:t>的协议号为</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UDP</a:t>
              </a:r>
              <a:r>
                <a:rPr lang="zh-CN" altLang="en-US" sz="1600" dirty="0">
                  <a:latin typeface="微软雅黑" panose="020B0503020204020204" pitchFamily="34" charset="-122"/>
                  <a:ea typeface="微软雅黑" panose="020B0503020204020204" pitchFamily="34" charset="-122"/>
                </a:rPr>
                <a:t>的协议号为</a:t>
              </a:r>
              <a:r>
                <a:rPr lang="en-US" altLang="zh-CN" sz="1600" dirty="0">
                  <a:latin typeface="微软雅黑" panose="020B0503020204020204" pitchFamily="34" charset="-122"/>
                  <a:ea typeface="微软雅黑" panose="020B0503020204020204" pitchFamily="34" charset="-122"/>
                </a:rPr>
                <a:t>17</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）首部检验和（</a:t>
              </a:r>
              <a:r>
                <a:rPr lang="en-US" altLang="zh-CN" sz="1600" dirty="0">
                  <a:latin typeface="微软雅黑" panose="020B0503020204020204" pitchFamily="34" charset="-122"/>
                  <a:ea typeface="微软雅黑" panose="020B0503020204020204" pitchFamily="34" charset="-122"/>
                </a:rPr>
                <a:t>checksum</a:t>
              </a:r>
              <a:r>
                <a:rPr lang="zh-CN" altLang="en-US" sz="1600" dirty="0">
                  <a:latin typeface="微软雅黑" panose="020B0503020204020204" pitchFamily="34" charset="-122"/>
                  <a:ea typeface="微软雅黑" panose="020B0503020204020204" pitchFamily="34" charset="-122"/>
                </a:rPr>
                <a:t>）。</a:t>
              </a:r>
            </a:p>
            <a:p>
              <a:pPr indent="486000">
                <a:lnSpc>
                  <a:spcPct val="150000"/>
                </a:lnSpc>
              </a:pPr>
              <a:r>
                <a:rPr lang="zh-CN" altLang="en-US" sz="1600" dirty="0">
                  <a:latin typeface="微软雅黑" panose="020B0503020204020204" pitchFamily="34" charset="-122"/>
                  <a:ea typeface="微软雅黑" panose="020B0503020204020204" pitchFamily="34" charset="-122"/>
                </a:rPr>
                <a:t>用于校验数据报的首部，占</a:t>
              </a:r>
              <a:r>
                <a:rPr lang="en-US" altLang="zh-CN" sz="1600" dirty="0">
                  <a:latin typeface="微软雅黑" panose="020B0503020204020204" pitchFamily="34" charset="-122"/>
                  <a:ea typeface="微软雅黑" panose="020B0503020204020204" pitchFamily="34" charset="-122"/>
                </a:rPr>
                <a:t>16</a:t>
              </a:r>
              <a:r>
                <a:rPr lang="zh-CN" altLang="en-US" sz="1600" dirty="0">
                  <a:latin typeface="微软雅黑" panose="020B0503020204020204" pitchFamily="34" charset="-122"/>
                  <a:ea typeface="微软雅黑" panose="020B0503020204020204" pitchFamily="34" charset="-122"/>
                </a:rPr>
                <a:t>位。数据报每经过一个路由器，首部的字段都可能发生变化（如</a:t>
              </a:r>
              <a:r>
                <a:rPr lang="en-US" altLang="zh-CN" sz="1600" dirty="0">
                  <a:latin typeface="微软雅黑" panose="020B0503020204020204" pitchFamily="34" charset="-122"/>
                  <a:ea typeface="微软雅黑" panose="020B0503020204020204" pitchFamily="34" charset="-122"/>
                </a:rPr>
                <a:t>TTL</a:t>
              </a:r>
              <a:r>
                <a:rPr lang="zh-CN" altLang="en-US" sz="1600" dirty="0">
                  <a:latin typeface="微软雅黑" panose="020B0503020204020204" pitchFamily="34" charset="-122"/>
                  <a:ea typeface="微软雅黑" panose="020B0503020204020204" pitchFamily="34" charset="-122"/>
                </a:rPr>
                <a:t>），所以需要重新校验。而数据部分不发生变化，所以不用重新生成校验值。</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）源地址。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表示数据报的源</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地址，占</a:t>
              </a:r>
              <a:r>
                <a:rPr lang="en-US" altLang="zh-CN" sz="1600" dirty="0">
                  <a:latin typeface="微软雅黑" panose="020B0503020204020204" pitchFamily="34" charset="-122"/>
                  <a:ea typeface="微软雅黑" panose="020B0503020204020204" pitchFamily="34" charset="-122"/>
                </a:rPr>
                <a:t>32</a:t>
              </a:r>
              <a:r>
                <a:rPr lang="zh-CN" altLang="en-US" sz="1600" dirty="0">
                  <a:latin typeface="微软雅黑" panose="020B0503020204020204" pitchFamily="34" charset="-122"/>
                  <a:ea typeface="微软雅黑" panose="020B0503020204020204" pitchFamily="34" charset="-122"/>
                </a:rPr>
                <a:t>位。</a:t>
              </a:r>
            </a:p>
          </p:txBody>
        </p:sp>
      </p:grpSp>
    </p:spTree>
    <p:extLst>
      <p:ext uri="{BB962C8B-B14F-4D97-AF65-F5344CB8AC3E}">
        <p14:creationId xmlns:p14="http://schemas.microsoft.com/office/powerpoint/2010/main" val="24911189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a:t>
            </a:r>
            <a:r>
              <a:rPr lang="en-US" altLang="zh-CN" sz="1600" dirty="0" smtClean="0">
                <a:solidFill>
                  <a:schemeClr val="accent1"/>
                </a:solidFill>
                <a:ea typeface="微软雅黑" panose="020B0503020204020204" pitchFamily="34" charset="-122"/>
              </a:rPr>
              <a:t>IP</a:t>
            </a:r>
            <a:r>
              <a:rPr lang="zh-CN" altLang="en-US" sz="1600" dirty="0" smtClean="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数据报的格式</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6500" y="771549"/>
            <a:ext cx="9137500" cy="4052846"/>
            <a:chOff x="1200150" y="1830939"/>
            <a:chExt cx="10006442"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874959" cy="1410350"/>
            </a:xfrm>
            <a:prstGeom prst="rect">
              <a:avLst/>
            </a:prstGeom>
            <a:noFill/>
          </p:spPr>
          <p:txBody>
            <a:bodyPr wrap="square" rtlCol="0">
              <a:spAutoFit/>
            </a:bodyPr>
            <a:lstStyle/>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）目的地址。</a:t>
              </a:r>
            </a:p>
            <a:p>
              <a:pPr indent="486000">
                <a:lnSpc>
                  <a:spcPct val="150000"/>
                </a:lnSpc>
              </a:pPr>
              <a:r>
                <a:rPr lang="zh-CN" altLang="en-US" sz="1600" dirty="0">
                  <a:latin typeface="微软雅黑" panose="020B0503020204020204" pitchFamily="34" charset="-122"/>
                  <a:ea typeface="微软雅黑" panose="020B0503020204020204" pitchFamily="34" charset="-122"/>
                </a:rPr>
                <a:t>表示数据报的目的</a:t>
              </a:r>
              <a:r>
                <a:rPr lang="en-US" altLang="zh-CN" sz="1600" dirty="0">
                  <a:latin typeface="微软雅黑" panose="020B0503020204020204" pitchFamily="34" charset="-122"/>
                  <a:ea typeface="微软雅黑" panose="020B0503020204020204" pitchFamily="34" charset="-122"/>
                </a:rPr>
                <a:t>IP</a:t>
              </a:r>
              <a:r>
                <a:rPr lang="zh-CN" altLang="en-US" sz="1600" dirty="0">
                  <a:latin typeface="微软雅黑" panose="020B0503020204020204" pitchFamily="34" charset="-122"/>
                  <a:ea typeface="微软雅黑" panose="020B0503020204020204" pitchFamily="34" charset="-122"/>
                </a:rPr>
                <a:t>地址，占</a:t>
              </a:r>
              <a:r>
                <a:rPr lang="en-US" altLang="zh-CN" sz="1600" dirty="0">
                  <a:latin typeface="微软雅黑" panose="020B0503020204020204" pitchFamily="34" charset="-122"/>
                  <a:ea typeface="微软雅黑" panose="020B0503020204020204" pitchFamily="34" charset="-122"/>
                </a:rPr>
                <a:t>32</a:t>
              </a:r>
              <a:r>
                <a:rPr lang="zh-CN" altLang="en-US" sz="1600" dirty="0">
                  <a:latin typeface="微软雅黑" panose="020B0503020204020204" pitchFamily="34" charset="-122"/>
                  <a:ea typeface="微软雅黑" panose="020B0503020204020204" pitchFamily="34" charset="-122"/>
                </a:rPr>
                <a:t>位。</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13</a:t>
              </a:r>
              <a:r>
                <a:rPr lang="zh-CN" altLang="en-US" sz="1600" dirty="0">
                  <a:latin typeface="微软雅黑" panose="020B0503020204020204" pitchFamily="34" charset="-122"/>
                  <a:ea typeface="微软雅黑" panose="020B0503020204020204" pitchFamily="34" charset="-122"/>
                </a:rPr>
                <a:t>）选项。</a:t>
              </a:r>
            </a:p>
            <a:p>
              <a:pPr indent="486000">
                <a:lnSpc>
                  <a:spcPct val="150000"/>
                </a:lnSpc>
              </a:pPr>
              <a:r>
                <a:rPr lang="zh-CN" altLang="en-US" sz="1600" dirty="0">
                  <a:latin typeface="微软雅黑" panose="020B0503020204020204" pitchFamily="34" charset="-122"/>
                  <a:ea typeface="微软雅黑" panose="020B0503020204020204" pitchFamily="34" charset="-122"/>
                </a:rPr>
                <a:t>该字段用于一些可选的报头设置，主要用于测试、调试和安全的目的。这些选项包括严格源路由（数据报必须经过指定的路由）、网际时间戳（经过每个路由器时的时间戳记录）和安全限制。</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14</a:t>
              </a:r>
              <a:r>
                <a:rPr lang="zh-CN" altLang="en-US" sz="1600" dirty="0">
                  <a:latin typeface="微软雅黑" panose="020B0503020204020204" pitchFamily="34" charset="-122"/>
                  <a:ea typeface="微软雅黑" panose="020B0503020204020204" pitchFamily="34" charset="-122"/>
                </a:rPr>
                <a:t>）填充。</a:t>
              </a:r>
            </a:p>
            <a:p>
              <a:pPr indent="486000">
                <a:lnSpc>
                  <a:spcPct val="150000"/>
                </a:lnSpc>
              </a:pPr>
              <a:r>
                <a:rPr lang="zh-CN" altLang="en-US" sz="1600" dirty="0">
                  <a:latin typeface="微软雅黑" panose="020B0503020204020204" pitchFamily="34" charset="-122"/>
                  <a:ea typeface="微软雅黑" panose="020B0503020204020204" pitchFamily="34" charset="-122"/>
                </a:rPr>
                <a:t>由于可选字段中的长度不是固定的，使用若干个</a:t>
              </a:r>
              <a:r>
                <a:rPr lang="en-US" altLang="zh-CN" sz="1600" dirty="0">
                  <a:latin typeface="微软雅黑" panose="020B0503020204020204" pitchFamily="34" charset="-122"/>
                  <a:ea typeface="微软雅黑" panose="020B0503020204020204" pitchFamily="34" charset="-122"/>
                </a:rPr>
                <a:t>0</a:t>
              </a:r>
              <a:r>
                <a:rPr lang="zh-CN" altLang="en-US" sz="1600" dirty="0">
                  <a:latin typeface="微软雅黑" panose="020B0503020204020204" pitchFamily="34" charset="-122"/>
                  <a:ea typeface="微软雅黑" panose="020B0503020204020204" pitchFamily="34" charset="-122"/>
                </a:rPr>
                <a:t>填充该字段，可以保证整个报头的长度是</a:t>
              </a:r>
              <a:r>
                <a:rPr lang="en-US" altLang="zh-CN" sz="1600" dirty="0">
                  <a:latin typeface="微软雅黑" panose="020B0503020204020204" pitchFamily="34" charset="-122"/>
                  <a:ea typeface="微软雅黑" panose="020B0503020204020204" pitchFamily="34" charset="-122"/>
                </a:rPr>
                <a:t>32</a:t>
              </a:r>
              <a:r>
                <a:rPr lang="zh-CN" altLang="en-US" sz="1600" dirty="0">
                  <a:latin typeface="微软雅黑" panose="020B0503020204020204" pitchFamily="34" charset="-122"/>
                  <a:ea typeface="微软雅黑" panose="020B0503020204020204" pitchFamily="34" charset="-122"/>
                </a:rPr>
                <a:t>位的整数倍。</a:t>
              </a:r>
            </a:p>
            <a:p>
              <a:pPr indent="486000">
                <a:lnSpc>
                  <a:spcPct val="150000"/>
                </a:lnSpc>
              </a:pP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15</a:t>
              </a:r>
              <a:r>
                <a:rPr lang="zh-CN" altLang="en-US" sz="1600" dirty="0">
                  <a:latin typeface="微软雅黑" panose="020B0503020204020204" pitchFamily="34" charset="-122"/>
                  <a:ea typeface="微软雅黑" panose="020B0503020204020204" pitchFamily="34" charset="-122"/>
                </a:rPr>
                <a:t>）数据部分。</a:t>
              </a:r>
            </a:p>
            <a:p>
              <a:pPr indent="486000">
                <a:lnSpc>
                  <a:spcPct val="150000"/>
                </a:lnSpc>
              </a:pPr>
              <a:r>
                <a:rPr lang="zh-CN" altLang="en-US" sz="1600" dirty="0">
                  <a:latin typeface="微软雅黑" panose="020B0503020204020204" pitchFamily="34" charset="-122"/>
                  <a:ea typeface="微软雅黑" panose="020B0503020204020204" pitchFamily="34" charset="-122"/>
                </a:rPr>
                <a:t>表示传输层的数据，如保存</a:t>
              </a:r>
              <a:r>
                <a:rPr lang="en-US" altLang="zh-CN" sz="1600" dirty="0">
                  <a:latin typeface="微软雅黑" panose="020B0503020204020204" pitchFamily="34" charset="-122"/>
                  <a:ea typeface="微软雅黑" panose="020B0503020204020204" pitchFamily="34" charset="-122"/>
                </a:rPr>
                <a:t>TCP</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UDP</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ICMP</a:t>
              </a:r>
              <a:r>
                <a:rPr lang="zh-CN" altLang="en-US" sz="1600" dirty="0">
                  <a:latin typeface="微软雅黑" panose="020B0503020204020204" pitchFamily="34" charset="-122"/>
                  <a:ea typeface="微软雅黑" panose="020B0503020204020204" pitchFamily="34" charset="-122"/>
                </a:rPr>
                <a:t>或</a:t>
              </a:r>
              <a:r>
                <a:rPr lang="en-US" altLang="zh-CN" sz="1600" dirty="0">
                  <a:latin typeface="微软雅黑" panose="020B0503020204020204" pitchFamily="34" charset="-122"/>
                  <a:ea typeface="微软雅黑" panose="020B0503020204020204" pitchFamily="34" charset="-122"/>
                </a:rPr>
                <a:t>IGMP</a:t>
              </a:r>
              <a:r>
                <a:rPr lang="zh-CN" altLang="en-US" sz="1600" dirty="0">
                  <a:latin typeface="微软雅黑" panose="020B0503020204020204" pitchFamily="34" charset="-122"/>
                  <a:ea typeface="微软雅黑" panose="020B0503020204020204" pitchFamily="34" charset="-122"/>
                </a:rPr>
                <a:t>的数据。数据部分的长度不固定。</a:t>
              </a:r>
            </a:p>
          </p:txBody>
        </p:sp>
      </p:grpSp>
    </p:spTree>
    <p:extLst>
      <p:ext uri="{BB962C8B-B14F-4D97-AF65-F5344CB8AC3E}">
        <p14:creationId xmlns:p14="http://schemas.microsoft.com/office/powerpoint/2010/main" val="219167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451765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a:t>
            </a:r>
            <a:r>
              <a:rPr lang="en-US" altLang="zh-CN" sz="1600" dirty="0">
                <a:solidFill>
                  <a:schemeClr val="accent1"/>
                </a:solidFill>
                <a:ea typeface="微软雅黑" panose="020B0503020204020204" pitchFamily="34" charset="-122"/>
              </a:rPr>
              <a:t>IP</a:t>
            </a:r>
            <a:r>
              <a:rPr lang="zh-CN" altLang="zh-CN" sz="1600" dirty="0">
                <a:solidFill>
                  <a:schemeClr val="accent1"/>
                </a:solidFill>
                <a:ea typeface="微软雅黑" panose="020B0503020204020204" pitchFamily="34" charset="-122"/>
              </a:rPr>
              <a:t>封装、分片与重组</a:t>
            </a:r>
            <a:endParaRPr lang="zh-CN" altLang="en-US" sz="1600" dirty="0">
              <a:solidFill>
                <a:schemeClr val="accent1"/>
              </a:solidFill>
              <a:ea typeface="微软雅黑" panose="020B0503020204020204" pitchFamily="34" charset="-122"/>
            </a:endParaRP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108601" y="797480"/>
            <a:ext cx="5109768" cy="4067493"/>
            <a:chOff x="1200150" y="1847849"/>
            <a:chExt cx="9867900" cy="1936017"/>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49"/>
              <a:ext cx="9867900" cy="1936017"/>
              <a:chOff x="1200150" y="1847849"/>
              <a:chExt cx="9867900" cy="1936017"/>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49"/>
                <a:ext cx="9867900" cy="1936016"/>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252571" y="3677899"/>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463119" y="1859105"/>
              <a:ext cx="9604930" cy="1889764"/>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因为</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数据报可以在互联网上传输，所以它可能要跨越多个网络。作为一种高层网络数据，</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数据报最终也需要封装成帧进行传输</a:t>
              </a:r>
              <a:r>
                <a:rPr lang="zh-CN" altLang="en-US" sz="1400" dirty="0" smtClean="0">
                  <a:latin typeface="微软雅黑" panose="020B0503020204020204" pitchFamily="34" charset="-122"/>
                  <a:ea typeface="微软雅黑" panose="020B0503020204020204" pitchFamily="34" charset="-122"/>
                </a:rPr>
                <a:t>。右图</a:t>
              </a:r>
              <a:r>
                <a:rPr lang="zh-CN" altLang="en-US" sz="1400" b="1" dirty="0" smtClean="0">
                  <a:latin typeface="微软雅黑" panose="020B0503020204020204" pitchFamily="34" charset="-122"/>
                  <a:ea typeface="微软雅黑" panose="020B0503020204020204" pitchFamily="34" charset="-122"/>
                </a:rPr>
                <a:t>显示</a:t>
              </a:r>
              <a:r>
                <a:rPr lang="zh-CN" altLang="en-US" sz="1400" b="1" dirty="0">
                  <a:latin typeface="微软雅黑" panose="020B0503020204020204" pitchFamily="34" charset="-122"/>
                  <a:ea typeface="微软雅黑" panose="020B0503020204020204" pitchFamily="34" charset="-122"/>
                </a:rPr>
                <a:t>了一个</a:t>
              </a:r>
              <a:r>
                <a:rPr lang="en-US" altLang="zh-CN" sz="1400" b="1" dirty="0">
                  <a:latin typeface="微软雅黑" panose="020B0503020204020204" pitchFamily="34" charset="-122"/>
                  <a:ea typeface="微软雅黑" panose="020B0503020204020204" pitchFamily="34" charset="-122"/>
                </a:rPr>
                <a:t>IP</a:t>
              </a:r>
              <a:r>
                <a:rPr lang="zh-CN" altLang="en-US" sz="1400" b="1" dirty="0">
                  <a:latin typeface="微软雅黑" panose="020B0503020204020204" pitchFamily="34" charset="-122"/>
                  <a:ea typeface="微软雅黑" panose="020B0503020204020204" pitchFamily="34" charset="-122"/>
                </a:rPr>
                <a:t>数据报从源主机至目的主机被多次封装和解封装的过程</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从图中可以看出，主机和路由器只在内存中保留了整个</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数据报而没有附加的帧头信息。只有当</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数据报通过一个物理网络时，才会被封装进一个合适的帧中。帧头的大小依赖于相应的网络技术。例如，如果网络</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是一个以太网，帧</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有一个以太网头部；如果网络</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是一个</a:t>
              </a:r>
              <a:r>
                <a:rPr lang="en-US" altLang="zh-CN" sz="1400" dirty="0">
                  <a:latin typeface="微软雅黑" panose="020B0503020204020204" pitchFamily="34" charset="-122"/>
                  <a:ea typeface="微软雅黑" panose="020B0503020204020204" pitchFamily="34" charset="-122"/>
                </a:rPr>
                <a:t>FDDI</a:t>
              </a:r>
              <a:r>
                <a:rPr lang="zh-CN" altLang="en-US" sz="1400" dirty="0">
                  <a:latin typeface="微软雅黑" panose="020B0503020204020204" pitchFamily="34" charset="-122"/>
                  <a:ea typeface="微软雅黑" panose="020B0503020204020204" pitchFamily="34" charset="-122"/>
                </a:rPr>
                <a:t>环网，则帧</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有一个</a:t>
              </a:r>
              <a:r>
                <a:rPr lang="en-US" altLang="zh-CN" sz="1400" dirty="0">
                  <a:latin typeface="微软雅黑" panose="020B0503020204020204" pitchFamily="34" charset="-122"/>
                  <a:ea typeface="微软雅黑" panose="020B0503020204020204" pitchFamily="34" charset="-122"/>
                </a:rPr>
                <a:t>FDDI</a:t>
              </a:r>
              <a:r>
                <a:rPr lang="zh-CN" altLang="en-US" sz="1400" dirty="0">
                  <a:latin typeface="微软雅黑" panose="020B0503020204020204" pitchFamily="34" charset="-122"/>
                  <a:ea typeface="微软雅黑" panose="020B0503020204020204" pitchFamily="34" charset="-122"/>
                </a:rPr>
                <a:t>头部。请注意，在数据报通过互联网的整个过程中，帧头并没有累积起来。当数据报到达它的最终目的地时，数据报的大小与其最初发送时是一样的。</a:t>
              </a:r>
              <a:endParaRPr lang="zh-CN" altLang="en-US" sz="1400" dirty="0">
                <a:latin typeface="微软雅黑" panose="020B0503020204020204" pitchFamily="34" charset="-122"/>
                <a:ea typeface="微软雅黑" panose="020B0503020204020204" pitchFamily="34" charset="-122"/>
              </a:endParaRPr>
            </a:p>
          </p:txBody>
        </p:sp>
      </p:grpSp>
      <p:pic>
        <p:nvPicPr>
          <p:cNvPr id="14" name="图片 13"/>
          <p:cNvPicPr/>
          <p:nvPr/>
        </p:nvPicPr>
        <p:blipFill>
          <a:blip r:embed="rId2"/>
          <a:stretch>
            <a:fillRect/>
          </a:stretch>
        </p:blipFill>
        <p:spPr>
          <a:xfrm>
            <a:off x="5328083" y="792891"/>
            <a:ext cx="3044190" cy="3563620"/>
          </a:xfrm>
          <a:prstGeom prst="rect">
            <a:avLst/>
          </a:prstGeom>
          <a:ln>
            <a:noFill/>
          </a:ln>
        </p:spPr>
      </p:pic>
      <p:sp>
        <p:nvSpPr>
          <p:cNvPr id="11"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5471313" y="4587974"/>
            <a:ext cx="29402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en-US" altLang="zh-CN" sz="1200" dirty="0">
                <a:latin typeface="微软雅黑" panose="020B0503020204020204" pitchFamily="34" charset="-122"/>
                <a:ea typeface="微软雅黑" panose="020B0503020204020204" pitchFamily="34" charset="-122"/>
              </a:rPr>
              <a:t>IP</a:t>
            </a:r>
            <a:r>
              <a:rPr lang="zh-CN" altLang="en-US" sz="1200" dirty="0">
                <a:latin typeface="微软雅黑" panose="020B0503020204020204" pitchFamily="34" charset="-122"/>
                <a:ea typeface="微软雅黑" panose="020B0503020204020204" pitchFamily="34" charset="-122"/>
              </a:rPr>
              <a:t>数据报在各种类型的网络中被重新封装</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8012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封装、分片与重组</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0"/>
            <a:ext cx="8676964" cy="2540340"/>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399431"/>
            </a:xfrm>
            <a:prstGeom prst="rect">
              <a:avLst/>
            </a:prstGeom>
            <a:noFill/>
          </p:spPr>
          <p:txBody>
            <a:bodyPr wrap="square" rtlCol="0">
              <a:spAutoFit/>
            </a:bodyPr>
            <a:lstStyle/>
            <a:p>
              <a:pPr indent="486000">
                <a:lnSpc>
                  <a:spcPct val="150000"/>
                </a:lnSpc>
              </a:pP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1</a:t>
              </a: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MTU</a:t>
              </a:r>
              <a:r>
                <a:rPr lang="zh-CN" altLang="en-US" sz="1400" b="1" dirty="0">
                  <a:latin typeface="微软雅黑" panose="020B0503020204020204" pitchFamily="34" charset="-122"/>
                  <a:ea typeface="微软雅黑" panose="020B0503020204020204" pitchFamily="34" charset="-122"/>
                </a:rPr>
                <a:t>与分片。</a:t>
              </a:r>
            </a:p>
            <a:p>
              <a:pPr indent="486000">
                <a:lnSpc>
                  <a:spcPct val="150000"/>
                </a:lnSpc>
              </a:pPr>
              <a:r>
                <a:rPr lang="zh-CN" altLang="en-US" sz="1400" dirty="0">
                  <a:latin typeface="微软雅黑" panose="020B0503020204020204" pitchFamily="34" charset="-122"/>
                  <a:ea typeface="微软雅黑" panose="020B0503020204020204" pitchFamily="34" charset="-122"/>
                </a:rPr>
                <a:t>根据网络使用的技术不同，每种网络都规定了一个帧最多能够携带的数据量，这一限制称为最大传输单元（</a:t>
              </a:r>
              <a:r>
                <a:rPr lang="en-US" altLang="zh-CN" sz="1400" dirty="0">
                  <a:latin typeface="微软雅黑" panose="020B0503020204020204" pitchFamily="34" charset="-122"/>
                  <a:ea typeface="微软雅黑" panose="020B0503020204020204" pitchFamily="34" charset="-122"/>
                </a:rPr>
                <a:t>MTU</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maximum transmission unit</a:t>
              </a:r>
              <a:r>
                <a:rPr lang="zh-CN" altLang="en-US" sz="1400" dirty="0">
                  <a:latin typeface="微软雅黑" panose="020B0503020204020204" pitchFamily="34" charset="-122"/>
                  <a:ea typeface="微软雅黑" panose="020B0503020204020204" pitchFamily="34" charset="-122"/>
                </a:rPr>
                <a:t>）。因此，一个</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数据报的长度只有小于或等于一个网络的</a:t>
              </a:r>
              <a:r>
                <a:rPr lang="en-US" altLang="zh-CN" sz="1400" dirty="0">
                  <a:latin typeface="微软雅黑" panose="020B0503020204020204" pitchFamily="34" charset="-122"/>
                  <a:ea typeface="微软雅黑" panose="020B0503020204020204" pitchFamily="34" charset="-122"/>
                </a:rPr>
                <a:t>MTU</a:t>
              </a:r>
              <a:r>
                <a:rPr lang="zh-CN" altLang="en-US" sz="1400" dirty="0">
                  <a:latin typeface="微软雅黑" panose="020B0503020204020204" pitchFamily="34" charset="-122"/>
                  <a:ea typeface="微软雅黑" panose="020B0503020204020204" pitchFamily="34" charset="-122"/>
                </a:rPr>
                <a:t>，才能在这个网络中进行传输。</a:t>
              </a:r>
            </a:p>
            <a:p>
              <a:pPr indent="486000">
                <a:lnSpc>
                  <a:spcPct val="150000"/>
                </a:lnSpc>
              </a:pPr>
              <a:r>
                <a:rPr lang="zh-CN" altLang="en-US" sz="1400" dirty="0">
                  <a:latin typeface="微软雅黑" panose="020B0503020204020204" pitchFamily="34" charset="-122"/>
                  <a:ea typeface="微软雅黑" panose="020B0503020204020204" pitchFamily="34" charset="-122"/>
                </a:rPr>
                <a:t>互联网可以包含各种各样的异构网络，一个路由器也可能连接着具有不同</a:t>
              </a:r>
              <a:r>
                <a:rPr lang="en-US" altLang="zh-CN" sz="1400" dirty="0">
                  <a:latin typeface="微软雅黑" panose="020B0503020204020204" pitchFamily="34" charset="-122"/>
                  <a:ea typeface="微软雅黑" panose="020B0503020204020204" pitchFamily="34" charset="-122"/>
                </a:rPr>
                <a:t>MTU</a:t>
              </a:r>
              <a:r>
                <a:rPr lang="zh-CN" altLang="en-US" sz="1400" dirty="0">
                  <a:latin typeface="微软雅黑" panose="020B0503020204020204" pitchFamily="34" charset="-122"/>
                  <a:ea typeface="微软雅黑" panose="020B0503020204020204" pitchFamily="34" charset="-122"/>
                </a:rPr>
                <a:t>值的多个网络，能从一个网络上接收</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数据报并不意味着一定能在另一个网络上发送该数据报。在图</a:t>
              </a:r>
              <a:r>
                <a:rPr lang="en-US" altLang="zh-CN" sz="1400" dirty="0">
                  <a:latin typeface="微软雅黑" panose="020B0503020204020204" pitchFamily="34" charset="-122"/>
                  <a:ea typeface="微软雅黑" panose="020B0503020204020204" pitchFamily="34" charset="-122"/>
                </a:rPr>
                <a:t>5-53</a:t>
              </a:r>
              <a:r>
                <a:rPr lang="zh-CN" altLang="en-US" sz="1400" dirty="0">
                  <a:latin typeface="微软雅黑" panose="020B0503020204020204" pitchFamily="34" charset="-122"/>
                  <a:ea typeface="微软雅黑" panose="020B0503020204020204" pitchFamily="34" charset="-122"/>
                </a:rPr>
                <a:t>中，一个路由器连接两个网络，其中一个网络的</a:t>
              </a:r>
              <a:r>
                <a:rPr lang="en-US" altLang="zh-CN" sz="1400" dirty="0">
                  <a:latin typeface="微软雅黑" panose="020B0503020204020204" pitchFamily="34" charset="-122"/>
                  <a:ea typeface="微软雅黑" panose="020B0503020204020204" pitchFamily="34" charset="-122"/>
                </a:rPr>
                <a:t>MTU</a:t>
              </a:r>
              <a:r>
                <a:rPr lang="zh-CN" altLang="en-US" sz="1400" dirty="0">
                  <a:latin typeface="微软雅黑" panose="020B0503020204020204" pitchFamily="34" charset="-122"/>
                  <a:ea typeface="微软雅黑" panose="020B0503020204020204" pitchFamily="34" charset="-122"/>
                </a:rPr>
                <a:t>为</a:t>
              </a:r>
              <a:r>
                <a:rPr lang="en-US" altLang="zh-CN" sz="1400" dirty="0">
                  <a:latin typeface="微软雅黑" panose="020B0503020204020204" pitchFamily="34" charset="-122"/>
                  <a:ea typeface="微软雅黑" panose="020B0503020204020204" pitchFamily="34" charset="-122"/>
                </a:rPr>
                <a:t>1500B</a:t>
              </a:r>
              <a:r>
                <a:rPr lang="zh-CN" altLang="en-US" sz="1400" dirty="0">
                  <a:latin typeface="微软雅黑" panose="020B0503020204020204" pitchFamily="34" charset="-122"/>
                  <a:ea typeface="微软雅黑" panose="020B0503020204020204" pitchFamily="34" charset="-122"/>
                </a:rPr>
                <a:t>，另一个为</a:t>
              </a:r>
              <a:r>
                <a:rPr lang="en-US" altLang="zh-CN" sz="1400" dirty="0">
                  <a:latin typeface="微软雅黑" panose="020B0503020204020204" pitchFamily="34" charset="-122"/>
                  <a:ea typeface="微软雅黑" panose="020B0503020204020204" pitchFamily="34" charset="-122"/>
                </a:rPr>
                <a:t>1000B</a:t>
              </a:r>
              <a:r>
                <a:rPr lang="zh-CN" altLang="en-US" sz="1400" dirty="0">
                  <a:latin typeface="微软雅黑" panose="020B0503020204020204" pitchFamily="34" charset="-122"/>
                  <a:ea typeface="微软雅黑" panose="020B0503020204020204" pitchFamily="34" charset="-122"/>
                </a:rPr>
                <a:t>。</a:t>
              </a:r>
            </a:p>
          </p:txBody>
        </p:sp>
      </p:grpSp>
      <p:sp>
        <p:nvSpPr>
          <p:cNvPr id="13"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181183" y="4774631"/>
            <a:ext cx="238558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路由器连接具有不同</a:t>
            </a:r>
            <a:r>
              <a:rPr lang="en-US" altLang="zh-CN" sz="1200" dirty="0">
                <a:latin typeface="微软雅黑" panose="020B0503020204020204" pitchFamily="34" charset="-122"/>
                <a:ea typeface="微软雅黑" panose="020B0503020204020204" pitchFamily="34" charset="-122"/>
              </a:rPr>
              <a:t>MTU</a:t>
            </a:r>
            <a:r>
              <a:rPr lang="zh-CN" altLang="en-US" sz="1200" dirty="0">
                <a:latin typeface="微软雅黑" panose="020B0503020204020204" pitchFamily="34" charset="-122"/>
                <a:ea typeface="微软雅黑" panose="020B0503020204020204" pitchFamily="34" charset="-122"/>
              </a:rPr>
              <a:t>的网络</a:t>
            </a:r>
            <a:endParaRPr lang="zh-CN" altLang="en-US" sz="2800" dirty="0">
              <a:latin typeface="微软雅黑" panose="020B0503020204020204" pitchFamily="34" charset="-122"/>
              <a:ea typeface="微软雅黑" panose="020B0503020204020204" pitchFamily="34" charset="-122"/>
            </a:endParaRPr>
          </a:p>
        </p:txBody>
      </p:sp>
      <p:pic>
        <p:nvPicPr>
          <p:cNvPr id="12" name="图片 11"/>
          <p:cNvPicPr/>
          <p:nvPr/>
        </p:nvPicPr>
        <p:blipFill>
          <a:blip r:embed="rId2">
            <a:extLst>
              <a:ext uri="{28A0092B-C50C-407E-A947-70E740481C1C}">
                <a14:useLocalDpi xmlns:a14="http://schemas.microsoft.com/office/drawing/2010/main" val="0"/>
              </a:ext>
            </a:extLst>
          </a:blip>
          <a:stretch>
            <a:fillRect/>
          </a:stretch>
        </p:blipFill>
        <p:spPr>
          <a:xfrm>
            <a:off x="935596" y="3543433"/>
            <a:ext cx="7164796" cy="1214033"/>
          </a:xfrm>
          <a:prstGeom prst="rect">
            <a:avLst/>
          </a:prstGeom>
          <a:ln>
            <a:noFill/>
          </a:ln>
        </p:spPr>
      </p:pic>
    </p:spTree>
    <p:extLst>
      <p:ext uri="{BB962C8B-B14F-4D97-AF65-F5344CB8AC3E}">
        <p14:creationId xmlns:p14="http://schemas.microsoft.com/office/powerpoint/2010/main" val="1075451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33DDC44-FFB9-49B9-AB35-929E6ABBBB49}"/>
              </a:ext>
            </a:extLst>
          </p:cNvPr>
          <p:cNvSpPr/>
          <p:nvPr/>
        </p:nvSpPr>
        <p:spPr>
          <a:xfrm>
            <a:off x="1" y="30349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3" name="文本框 37">
            <a:extLst>
              <a:ext uri="{FF2B5EF4-FFF2-40B4-BE49-F238E27FC236}">
                <a16:creationId xmlns:a16="http://schemas.microsoft.com/office/drawing/2014/main" xmlns="" id="{F23B6AEA-3D55-4050-B755-8516726166AE}"/>
              </a:ext>
            </a:extLst>
          </p:cNvPr>
          <p:cNvSpPr txBox="1"/>
          <p:nvPr/>
        </p:nvSpPr>
        <p:spPr>
          <a:xfrm>
            <a:off x="810430" y="339503"/>
            <a:ext cx="3257513" cy="315475"/>
          </a:xfrm>
          <a:prstGeom prst="rect">
            <a:avLst/>
          </a:prstGeom>
          <a:noFill/>
        </p:spPr>
        <p:txBody>
          <a:bodyPr wrap="square" lIns="68584" tIns="34292" rIns="68584" bIns="34292" rtlCol="0">
            <a:spAutoFit/>
          </a:bodyPr>
          <a:lstStyle/>
          <a:p>
            <a:r>
              <a:rPr lang="en-US" altLang="zh-CN" sz="1600" dirty="0">
                <a:solidFill>
                  <a:schemeClr val="accent1"/>
                </a:solidFill>
                <a:ea typeface="微软雅黑" panose="020B0503020204020204" pitchFamily="34" charset="-122"/>
              </a:rPr>
              <a:t>1. IP</a:t>
            </a:r>
            <a:r>
              <a:rPr lang="zh-CN" altLang="en-US" sz="1600" dirty="0">
                <a:solidFill>
                  <a:schemeClr val="accent1"/>
                </a:solidFill>
                <a:ea typeface="微软雅黑" panose="020B0503020204020204" pitchFamily="34" charset="-122"/>
              </a:rPr>
              <a:t>数据报</a:t>
            </a:r>
            <a:r>
              <a:rPr lang="en-US" altLang="zh-CN" sz="1600" dirty="0">
                <a:solidFill>
                  <a:schemeClr val="accent1"/>
                </a:solidFill>
                <a:ea typeface="微软雅黑" panose="020B0503020204020204" pitchFamily="34" charset="-122"/>
              </a:rPr>
              <a:t>——IP</a:t>
            </a:r>
            <a:r>
              <a:rPr lang="zh-CN" altLang="en-US" sz="1600" dirty="0">
                <a:solidFill>
                  <a:schemeClr val="accent1"/>
                </a:solidFill>
                <a:ea typeface="微软雅黑" panose="020B0503020204020204" pitchFamily="34" charset="-122"/>
              </a:rPr>
              <a:t>封装、分片与重组</a:t>
            </a:r>
          </a:p>
        </p:txBody>
      </p:sp>
      <p:sp>
        <p:nvSpPr>
          <p:cNvPr id="4" name="Rectangle 2">
            <a:extLst>
              <a:ext uri="{FF2B5EF4-FFF2-40B4-BE49-F238E27FC236}">
                <a16:creationId xmlns:a16="http://schemas.microsoft.com/office/drawing/2014/main" xmlns="" id="{D510B674-6072-4C1D-B11C-E112D2FF8BAB}"/>
              </a:ext>
            </a:extLst>
          </p:cNvPr>
          <p:cNvSpPr>
            <a:spLocks noChangeArrowheads="1"/>
          </p:cNvSpPr>
          <p:nvPr/>
        </p:nvSpPr>
        <p:spPr bwMode="auto">
          <a:xfrm>
            <a:off x="1" y="43076"/>
            <a:ext cx="184731" cy="369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800"/>
          </a:p>
        </p:txBody>
      </p:sp>
      <p:grpSp>
        <p:nvGrpSpPr>
          <p:cNvPr id="21" name="组合 20">
            <a:extLst>
              <a:ext uri="{FF2B5EF4-FFF2-40B4-BE49-F238E27FC236}">
                <a16:creationId xmlns:a16="http://schemas.microsoft.com/office/drawing/2014/main" xmlns="" id="{6307949D-9519-43B6-BCA2-6109CA0AA7A1}"/>
              </a:ext>
            </a:extLst>
          </p:cNvPr>
          <p:cNvGrpSpPr/>
          <p:nvPr/>
        </p:nvGrpSpPr>
        <p:grpSpPr>
          <a:xfrm>
            <a:off x="334025" y="874260"/>
            <a:ext cx="8676964" cy="1877510"/>
            <a:chOff x="1200150" y="1830939"/>
            <a:chExt cx="9867900" cy="1509894"/>
          </a:xfrm>
        </p:grpSpPr>
        <p:grpSp>
          <p:nvGrpSpPr>
            <p:cNvPr id="22" name="组合 21">
              <a:extLst>
                <a:ext uri="{FF2B5EF4-FFF2-40B4-BE49-F238E27FC236}">
                  <a16:creationId xmlns:a16="http://schemas.microsoft.com/office/drawing/2014/main" xmlns="" id="{45288A66-7521-475B-95C4-CD72CC1FF54F}"/>
                </a:ext>
              </a:extLst>
            </p:cNvPr>
            <p:cNvGrpSpPr/>
            <p:nvPr/>
          </p:nvGrpSpPr>
          <p:grpSpPr>
            <a:xfrm>
              <a:off x="1200150" y="1847850"/>
              <a:ext cx="9867900" cy="1492983"/>
              <a:chOff x="1200150" y="1847850"/>
              <a:chExt cx="9867900" cy="1492983"/>
            </a:xfrm>
          </p:grpSpPr>
          <p:sp>
            <p:nvSpPr>
              <p:cNvPr id="24" name="矩形: 圆角 23">
                <a:extLst>
                  <a:ext uri="{FF2B5EF4-FFF2-40B4-BE49-F238E27FC236}">
                    <a16:creationId xmlns:a16="http://schemas.microsoft.com/office/drawing/2014/main" xmlns="" id="{B07DDB2F-5412-4359-9150-FAADF199DBFA}"/>
                  </a:ext>
                </a:extLst>
              </p:cNvPr>
              <p:cNvSpPr/>
              <p:nvPr/>
            </p:nvSpPr>
            <p:spPr>
              <a:xfrm>
                <a:off x="1200150" y="1847850"/>
                <a:ext cx="9867900" cy="1440000"/>
              </a:xfrm>
              <a:prstGeom prst="roundRect">
                <a:avLst/>
              </a:prstGeom>
              <a:solidFill>
                <a:schemeClr val="bg1">
                  <a:lumMod val="95000"/>
                </a:schemeClr>
              </a:soli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endParaRPr lang="zh-CN" altLang="en-US" sz="2000" dirty="0">
                  <a:solidFill>
                    <a:schemeClr val="tx1">
                      <a:lumMod val="85000"/>
                      <a:lumOff val="15000"/>
                    </a:schemeClr>
                  </a:solidFill>
                  <a:latin typeface="+mn-ea"/>
                </a:endParaRPr>
              </a:p>
            </p:txBody>
          </p:sp>
          <p:sp>
            <p:nvSpPr>
              <p:cNvPr id="25" name="矩形: 圆角 24">
                <a:extLst>
                  <a:ext uri="{FF2B5EF4-FFF2-40B4-BE49-F238E27FC236}">
                    <a16:creationId xmlns:a16="http://schemas.microsoft.com/office/drawing/2014/main" xmlns="" id="{BFB4DD8F-D43E-47D9-91E5-9F3580CA3C81}"/>
                  </a:ext>
                </a:extLst>
              </p:cNvPr>
              <p:cNvSpPr/>
              <p:nvPr/>
            </p:nvSpPr>
            <p:spPr>
              <a:xfrm>
                <a:off x="9102825" y="3234866"/>
                <a:ext cx="1702254" cy="105967"/>
              </a:xfrm>
              <a:prstGeom prst="roundRect">
                <a:avLst>
                  <a:gd name="adj" fmla="val 50000"/>
                </a:avLst>
              </a:prstGeom>
              <a:gradFill>
                <a:gsLst>
                  <a:gs pos="0">
                    <a:schemeClr val="accent1"/>
                  </a:gs>
                  <a:gs pos="100000">
                    <a:schemeClr val="accent1">
                      <a:lumMod val="75000"/>
                    </a:schemeClr>
                  </a:gs>
                </a:gsLst>
                <a:lin ang="0" scaled="0"/>
              </a:gradFill>
              <a:ln>
                <a:noFill/>
              </a:ln>
              <a:effectLst>
                <a:outerShdw blurRad="127000" sx="102000" sy="102000" algn="ctr" rotWithShape="0">
                  <a:prstClr val="black">
                    <a:alpha val="5000"/>
                  </a:prstClr>
                </a:outerShdw>
              </a:effectLst>
            </p:spPr>
            <p:txBody>
              <a:bodyPr vert="horz" wrap="square" lIns="91440" tIns="45720" rIns="91440" bIns="45720" numCol="1" anchor="t" anchorCtr="0" compatLnSpc="1">
                <a:prstTxWarp prst="textNoShape">
                  <a:avLst/>
                </a:prstTxWarp>
              </a:bodyPr>
              <a:lstStyle/>
              <a:p>
                <a:pPr algn="ctr"/>
                <a:endParaRPr lang="zh-CN" altLang="en-US" sz="2400" dirty="0">
                  <a:solidFill>
                    <a:schemeClr val="bg1"/>
                  </a:solidFill>
                  <a:sym typeface="思源黑体 CN Regular" panose="020B0500000000000000" pitchFamily="34" charset="-122"/>
                </a:endParaRPr>
              </a:p>
            </p:txBody>
          </p:sp>
        </p:grpSp>
        <p:sp>
          <p:nvSpPr>
            <p:cNvPr id="23" name="文本框 22">
              <a:extLst>
                <a:ext uri="{FF2B5EF4-FFF2-40B4-BE49-F238E27FC236}">
                  <a16:creationId xmlns:a16="http://schemas.microsoft.com/office/drawing/2014/main" xmlns="" id="{A82A98D5-6737-4D70-BB1E-AFFA1949757B}"/>
                </a:ext>
              </a:extLst>
            </p:cNvPr>
            <p:cNvSpPr txBox="1"/>
            <p:nvPr/>
          </p:nvSpPr>
          <p:spPr>
            <a:xfrm>
              <a:off x="1331633" y="1830939"/>
              <a:ext cx="9604930" cy="1113813"/>
            </a:xfrm>
            <a:prstGeom prst="rect">
              <a:avLst/>
            </a:prstGeom>
            <a:noFill/>
          </p:spPr>
          <p:txBody>
            <a:bodyPr wrap="square" rtlCol="0">
              <a:spAutoFit/>
            </a:bodyPr>
            <a:lstStyle/>
            <a:p>
              <a:pPr indent="486000">
                <a:lnSpc>
                  <a:spcPct val="150000"/>
                </a:lnSpc>
              </a:pP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1</a:t>
              </a:r>
              <a:r>
                <a:rPr lang="zh-CN" altLang="en-US" sz="1400" b="1" dirty="0">
                  <a:latin typeface="微软雅黑" panose="020B0503020204020204" pitchFamily="34" charset="-122"/>
                  <a:ea typeface="微软雅黑" panose="020B0503020204020204" pitchFamily="34" charset="-122"/>
                </a:rPr>
                <a:t>）</a:t>
              </a:r>
              <a:r>
                <a:rPr lang="en-US" altLang="zh-CN" sz="1400" b="1" dirty="0">
                  <a:latin typeface="微软雅黑" panose="020B0503020204020204" pitchFamily="34" charset="-122"/>
                  <a:ea typeface="微软雅黑" panose="020B0503020204020204" pitchFamily="34" charset="-122"/>
                </a:rPr>
                <a:t>MTU</a:t>
              </a:r>
              <a:r>
                <a:rPr lang="zh-CN" altLang="en-US" sz="1400" b="1" dirty="0">
                  <a:latin typeface="微软雅黑" panose="020B0503020204020204" pitchFamily="34" charset="-122"/>
                  <a:ea typeface="微软雅黑" panose="020B0503020204020204" pitchFamily="34" charset="-122"/>
                </a:rPr>
                <a:t>与分片。</a:t>
              </a:r>
            </a:p>
            <a:p>
              <a:pPr indent="486000">
                <a:lnSpc>
                  <a:spcPct val="150000"/>
                </a:lnSpc>
              </a:pPr>
              <a:r>
                <a:rPr lang="zh-CN" altLang="en-US" sz="1400" dirty="0">
                  <a:latin typeface="微软雅黑" panose="020B0503020204020204" pitchFamily="34" charset="-122"/>
                  <a:ea typeface="微软雅黑" panose="020B0503020204020204" pitchFamily="34" charset="-122"/>
                </a:rPr>
                <a:t>主机</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连接着</a:t>
              </a:r>
              <a:r>
                <a:rPr lang="en-US" altLang="zh-CN" sz="1400" dirty="0">
                  <a:latin typeface="微软雅黑" panose="020B0503020204020204" pitchFamily="34" charset="-122"/>
                  <a:ea typeface="微软雅黑" panose="020B0503020204020204" pitchFamily="34" charset="-122"/>
                </a:rPr>
                <a:t>MTU</a:t>
              </a:r>
              <a:r>
                <a:rPr lang="zh-CN" altLang="en-US" sz="1400" dirty="0">
                  <a:latin typeface="微软雅黑" panose="020B0503020204020204" pitchFamily="34" charset="-122"/>
                  <a:ea typeface="微软雅黑" panose="020B0503020204020204" pitchFamily="34" charset="-122"/>
                </a:rPr>
                <a:t>值为</a:t>
              </a:r>
              <a:r>
                <a:rPr lang="en-US" altLang="zh-CN" sz="1400" dirty="0">
                  <a:latin typeface="微软雅黑" panose="020B0503020204020204" pitchFamily="34" charset="-122"/>
                  <a:ea typeface="微软雅黑" panose="020B0503020204020204" pitchFamily="34" charset="-122"/>
                </a:rPr>
                <a:t>1500B</a:t>
              </a:r>
              <a:r>
                <a:rPr lang="zh-CN" altLang="en-US" sz="1400" dirty="0">
                  <a:latin typeface="微软雅黑" panose="020B0503020204020204" pitchFamily="34" charset="-122"/>
                  <a:ea typeface="微软雅黑" panose="020B0503020204020204" pitchFamily="34" charset="-122"/>
                </a:rPr>
                <a:t>的网络</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，因此，每次传送</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数据报字节数不超过</a:t>
              </a:r>
              <a:r>
                <a:rPr lang="en-US" altLang="zh-CN" sz="1400" dirty="0">
                  <a:latin typeface="微软雅黑" panose="020B0503020204020204" pitchFamily="34" charset="-122"/>
                  <a:ea typeface="微软雅黑" panose="020B0503020204020204" pitchFamily="34" charset="-122"/>
                </a:rPr>
                <a:t>1500B</a:t>
              </a:r>
              <a:r>
                <a:rPr lang="zh-CN" altLang="en-US" sz="1400" dirty="0">
                  <a:latin typeface="微软雅黑" panose="020B0503020204020204" pitchFamily="34" charset="-122"/>
                  <a:ea typeface="微软雅黑" panose="020B0503020204020204" pitchFamily="34" charset="-122"/>
                </a:rPr>
                <a:t>。而主机</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连接着</a:t>
              </a:r>
              <a:r>
                <a:rPr lang="en-US" altLang="zh-CN" sz="1400" dirty="0">
                  <a:latin typeface="微软雅黑" panose="020B0503020204020204" pitchFamily="34" charset="-122"/>
                  <a:ea typeface="微软雅黑" panose="020B0503020204020204" pitchFamily="34" charset="-122"/>
                </a:rPr>
                <a:t>MTU</a:t>
              </a:r>
              <a:r>
                <a:rPr lang="zh-CN" altLang="en-US" sz="1400" dirty="0">
                  <a:latin typeface="微软雅黑" panose="020B0503020204020204" pitchFamily="34" charset="-122"/>
                  <a:ea typeface="微软雅黑" panose="020B0503020204020204" pitchFamily="34" charset="-122"/>
                </a:rPr>
                <a:t>值为</a:t>
              </a:r>
              <a:r>
                <a:rPr lang="en-US" altLang="zh-CN" sz="1400" dirty="0">
                  <a:latin typeface="微软雅黑" panose="020B0503020204020204" pitchFamily="34" charset="-122"/>
                  <a:ea typeface="微软雅黑" panose="020B0503020204020204" pitchFamily="34" charset="-122"/>
                </a:rPr>
                <a:t>1000B</a:t>
              </a:r>
              <a:r>
                <a:rPr lang="zh-CN" altLang="en-US" sz="1400" dirty="0">
                  <a:latin typeface="微软雅黑" panose="020B0503020204020204" pitchFamily="34" charset="-122"/>
                  <a:ea typeface="微软雅黑" panose="020B0503020204020204" pitchFamily="34" charset="-122"/>
                </a:rPr>
                <a:t>的网络</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，因此，主机</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可以传送的</a:t>
              </a:r>
              <a:r>
                <a:rPr lang="en-US" altLang="zh-CN" sz="1400" dirty="0">
                  <a:latin typeface="微软雅黑" panose="020B0503020204020204" pitchFamily="34" charset="-122"/>
                  <a:ea typeface="微软雅黑" panose="020B0503020204020204" pitchFamily="34" charset="-122"/>
                </a:rPr>
                <a:t>IP</a:t>
              </a:r>
              <a:r>
                <a:rPr lang="zh-CN" altLang="en-US" sz="1400" dirty="0">
                  <a:latin typeface="微软雅黑" panose="020B0503020204020204" pitchFamily="34" charset="-122"/>
                  <a:ea typeface="微软雅黑" panose="020B0503020204020204" pitchFamily="34" charset="-122"/>
                </a:rPr>
                <a:t>数据报最大尺寸为</a:t>
              </a:r>
              <a:r>
                <a:rPr lang="en-US" altLang="zh-CN" sz="1400" dirty="0">
                  <a:latin typeface="微软雅黑" panose="020B0503020204020204" pitchFamily="34" charset="-122"/>
                  <a:ea typeface="微软雅黑" panose="020B0503020204020204" pitchFamily="34" charset="-122"/>
                </a:rPr>
                <a:t>1000B</a:t>
              </a:r>
              <a:r>
                <a:rPr lang="zh-CN" altLang="en-US" sz="1400" dirty="0">
                  <a:latin typeface="微软雅黑" panose="020B0503020204020204" pitchFamily="34" charset="-122"/>
                  <a:ea typeface="微软雅黑" panose="020B0503020204020204" pitchFamily="34" charset="-122"/>
                </a:rPr>
                <a:t>。如果主机</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需要将一个</a:t>
              </a:r>
              <a:r>
                <a:rPr lang="en-US" altLang="zh-CN" sz="1400" dirty="0">
                  <a:latin typeface="微软雅黑" panose="020B0503020204020204" pitchFamily="34" charset="-122"/>
                  <a:ea typeface="微软雅黑" panose="020B0503020204020204" pitchFamily="34" charset="-122"/>
                </a:rPr>
                <a:t>1400B</a:t>
              </a:r>
              <a:r>
                <a:rPr lang="zh-CN" altLang="en-US" sz="1400" dirty="0">
                  <a:latin typeface="微软雅黑" panose="020B0503020204020204" pitchFamily="34" charset="-122"/>
                  <a:ea typeface="微软雅黑" panose="020B0503020204020204" pitchFamily="34" charset="-122"/>
                </a:rPr>
                <a:t>的数据报发送给主机</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，路由器</a:t>
              </a:r>
              <a:r>
                <a:rPr lang="en-US" altLang="zh-CN" sz="1400" dirty="0">
                  <a:latin typeface="微软雅黑" panose="020B0503020204020204" pitchFamily="34" charset="-122"/>
                  <a:ea typeface="微软雅黑" panose="020B0503020204020204" pitchFamily="34" charset="-122"/>
                </a:rPr>
                <a:t>R</a:t>
              </a:r>
              <a:r>
                <a:rPr lang="zh-CN" altLang="en-US" sz="1400" dirty="0">
                  <a:latin typeface="微软雅黑" panose="020B0503020204020204" pitchFamily="34" charset="-122"/>
                  <a:ea typeface="微软雅黑" panose="020B0503020204020204" pitchFamily="34" charset="-122"/>
                </a:rPr>
                <a:t>尽管能够收到主机</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发送的数据报却不能在网络</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上转发它。</a:t>
              </a:r>
            </a:p>
          </p:txBody>
        </p:sp>
      </p:grpSp>
      <p:sp>
        <p:nvSpPr>
          <p:cNvPr id="13" name="Rectangle 3">
            <a:extLst>
              <a:ext uri="{FF2B5EF4-FFF2-40B4-BE49-F238E27FC236}">
                <a16:creationId xmlns:a16="http://schemas.microsoft.com/office/drawing/2014/main" xmlns="" id="{617D9F4C-3B3B-44FC-8433-E8920335E35C}"/>
              </a:ext>
            </a:extLst>
          </p:cNvPr>
          <p:cNvSpPr>
            <a:spLocks noChangeArrowheads="1"/>
          </p:cNvSpPr>
          <p:nvPr/>
        </p:nvSpPr>
        <p:spPr bwMode="auto">
          <a:xfrm>
            <a:off x="3181183" y="4774631"/>
            <a:ext cx="238558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914400" eaLnBrk="0" fontAlgn="base" hangingPunct="0">
              <a:spcBef>
                <a:spcPct val="0"/>
              </a:spcBef>
              <a:spcAft>
                <a:spcPct val="0"/>
              </a:spcAft>
            </a:pPr>
            <a:r>
              <a:rPr lang="zh-CN" altLang="en-US" sz="1200" dirty="0">
                <a:latin typeface="微软雅黑" panose="020B0503020204020204" pitchFamily="34" charset="-122"/>
                <a:ea typeface="微软雅黑" panose="020B0503020204020204" pitchFamily="34" charset="-122"/>
              </a:rPr>
              <a:t>路由器连接具有不同</a:t>
            </a:r>
            <a:r>
              <a:rPr lang="en-US" altLang="zh-CN" sz="1200" dirty="0">
                <a:latin typeface="微软雅黑" panose="020B0503020204020204" pitchFamily="34" charset="-122"/>
                <a:ea typeface="微软雅黑" panose="020B0503020204020204" pitchFamily="34" charset="-122"/>
              </a:rPr>
              <a:t>MTU</a:t>
            </a:r>
            <a:r>
              <a:rPr lang="zh-CN" altLang="en-US" sz="1200" dirty="0">
                <a:latin typeface="微软雅黑" panose="020B0503020204020204" pitchFamily="34" charset="-122"/>
                <a:ea typeface="微软雅黑" panose="020B0503020204020204" pitchFamily="34" charset="-122"/>
              </a:rPr>
              <a:t>的网络</a:t>
            </a:r>
            <a:endParaRPr lang="zh-CN" altLang="en-US" sz="2800" dirty="0">
              <a:latin typeface="微软雅黑" panose="020B0503020204020204" pitchFamily="34" charset="-122"/>
              <a:ea typeface="微软雅黑" panose="020B0503020204020204" pitchFamily="34" charset="-122"/>
            </a:endParaRPr>
          </a:p>
        </p:txBody>
      </p:sp>
      <p:pic>
        <p:nvPicPr>
          <p:cNvPr id="12" name="图片 11"/>
          <p:cNvPicPr/>
          <p:nvPr/>
        </p:nvPicPr>
        <p:blipFill>
          <a:blip r:embed="rId2">
            <a:extLst>
              <a:ext uri="{28A0092B-C50C-407E-A947-70E740481C1C}">
                <a14:useLocalDpi xmlns:a14="http://schemas.microsoft.com/office/drawing/2010/main" val="0"/>
              </a:ext>
            </a:extLst>
          </a:blip>
          <a:stretch>
            <a:fillRect/>
          </a:stretch>
        </p:blipFill>
        <p:spPr>
          <a:xfrm>
            <a:off x="935596" y="3543433"/>
            <a:ext cx="7164796" cy="1214033"/>
          </a:xfrm>
          <a:prstGeom prst="rect">
            <a:avLst/>
          </a:prstGeom>
          <a:ln>
            <a:noFill/>
          </a:ln>
        </p:spPr>
      </p:pic>
    </p:spTree>
    <p:extLst>
      <p:ext uri="{BB962C8B-B14F-4D97-AF65-F5344CB8AC3E}">
        <p14:creationId xmlns:p14="http://schemas.microsoft.com/office/powerpoint/2010/main" val="20427592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炫彩互联网大数据科技信息教育PPT模板"/>
</p:tagLst>
</file>

<file path=ppt/tags/tag1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1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2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4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5.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58.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6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17268_1*i*1"/>
  <p:tag name="KSO_WM_TEMPLATE_CATEGORY" val="diagram"/>
  <p:tag name="KSO_WM_TEMPLATE_INDEX" val="20217268"/>
  <p:tag name="KSO_WM_UNIT_LAYERLEVEL" val="1"/>
  <p:tag name="KSO_WM_TAG_VERSION" val="1.0"/>
  <p:tag name="KSO_WM_BEAUTIFY_FLAG" val="#wm#"/>
  <p:tag name="KSO_WM_UNIT_TYPE" val="i"/>
  <p:tag name="KSO_WM_UNIT_INDEX" val="1"/>
  <p:tag name="KSO_WM_UNIT_BLOCK" val="0"/>
  <p:tag name="KSO_WM_UNIT_SM_LIMIT_TYPE" val="2"/>
  <p:tag name="KSO_WM_UNIT_DEC_AREA_ID" val="bdee607977184d7397ed465b0f1acc45"/>
  <p:tag name="KSO_WM_UNIT_DECORATE_INFO" val="{&quot;DecorateInfoH&quot;:{&quot;IsAbs&quot;:true},&quot;DecorateInfoW&quot;:{&quot;IsAbs&quot;:true},&quot;DecorateInfoX&quot;:{&quot;IsAbs&quot;:true,&quot;Pos&quot;:1},&quot;DecorateInfoY&quot;:{&quot;IsAbs&quot;:true,&quot;Pos&quot;:1},&quot;ReferentInfo&quot;:{&quot;Id&quot;:&quot;70c190d2b92747c69bb98d1b9b7b55ce;a07d16c258554227b21af562ea3a62ed&quot;,&quot;X&quot;:{&quot;Pos&quot;:1},&quot;Y&quot;:{&quot;Pos&quot;:1}},&quot;whChangeMode&quot;:0}"/>
  <p:tag name="KSO_WM_CHIP_GROUPID" val="5f5ee1ca4d6848d78f644aed"/>
  <p:tag name="KSO_WM_CHIP_XID" val="5fcddd3d4d383dce34165fd3"/>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518"/>
  <p:tag name="KSO_WM_TEMPLATE_ASSEMBLE_XID" val="606570784054ed1e2fb815d3"/>
  <p:tag name="KSO_WM_TEMPLATE_ASSEMBLE_GROUPID" val="606570784054ed1e2fb815d3"/>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3897_3*l_h_i*1_2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6"/>
  <p:tag name="KSO_WM_UNI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3897_3*l_h_i*1_3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7"/>
  <p:tag name="KSO_WM_UNIT_FILL_TYPE" val="1"/>
  <p:tag name="KSO_WM_UNIT_LINE_FORE_SCHEMECOLOR_INDEX" val="7"/>
  <p:tag name="KSO_WM_UNIT_LINE_FILL_TYPE" val="2"/>
</p:tagLst>
</file>

<file path=ppt/tags/tag6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3897_3*l_h_f*1_2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68.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3897_3*l_h_f*1_3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3*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195_1*f*2"/>
  <p:tag name="KSO_WM_TEMPLATE_CATEGORY" val="diagram"/>
  <p:tag name="KSO_WM_TEMPLATE_INDEX" val="20217195"/>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6d5f2a253be4ca780a41177b8c26c23"/>
  <p:tag name="KSO_WM_UNIT_SUPPORT_UNIT_TYPE" val="[&quot;d&quot;]"/>
  <p:tag name="KSO_WM_UNIT_TEXT_FILL_FORE_SCHEMECOLOR_INDEX_BRIGHTNESS" val="0.25"/>
  <p:tag name="KSO_WM_UNIT_TEXT_FILL_FORE_SCHEMECOLOR_INDEX" val="13"/>
  <p:tag name="KSO_WM_UNIT_TEXT_FILL_TYPE" val="1"/>
  <p:tag name="KSO_WM_TEMPLATE_ASSEMBLE_XID" val="606570734054ed1e2fb8155f"/>
  <p:tag name="KSO_WM_TEMPLATE_ASSEMBLE_GROUPID" val="606570734054ed1e2fb8155f"/>
</p:tagLst>
</file>

<file path=ppt/tags/tag7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3*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7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98_1*f*1"/>
  <p:tag name="KSO_WM_TEMPLATE_CATEGORY" val="diagram"/>
  <p:tag name="KSO_WM_TEMPLATE_INDEX" val="20212498"/>
  <p:tag name="KSO_WM_UNIT_LAYERLEVEL" val="1"/>
  <p:tag name="KSO_WM_TAG_VERSION" val="1.0"/>
  <p:tag name="KSO_WM_BEAUTIFY_FLAG" val="#wm#"/>
  <p:tag name="KSO_WM_UNIT_DEFAULT_FONT" val="14;20;2"/>
  <p:tag name="KSO_WM_UNIT_BLOCK" val="0"/>
  <p:tag name="KSO_WM_UNIT_VALUE" val="130"/>
  <p:tag name="KSO_WM_UNIT_SHOW_EDIT_AREA_INDICATION" val="1"/>
  <p:tag name="KSO_WM_CHIP_GROUPID" val="5e6b05596848fb12bee65ac8"/>
  <p:tag name="KSO_WM_CHIP_XID" val="5e6b05596848fb12bee65aca"/>
  <p:tag name="KSO_WM_UNIT_DEC_AREA_ID" val="8205624942b54c36a57f9fd5b3a584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efd029d3ff34c77b129d4c443383887"/>
  <p:tag name="KSO_WM_UNIT_SUPPORT_UNIT_TYPE" val="[&quot;d&quot;]"/>
  <p:tag name="KSO_WM_UNIT_TEXT_FILL_FORE_SCHEMECOLOR_INDEX_BRIGHTNESS" val="0.25"/>
  <p:tag name="KSO_WM_UNIT_TEXT_FILL_FORE_SCHEMECOLOR_INDEX" val="13"/>
  <p:tag name="KSO_WM_UNIT_TEXT_FILL_TYPE" val="1"/>
  <p:tag name="KSO_WM_TEMPLATE_ASSEMBLE_XID" val="60656f624054ed1e2fb80903"/>
  <p:tag name="KSO_WM_TEMPLATE_ASSEMBLE_GROUPID" val="60656f624054ed1e2fb80903"/>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3897_3*l_h_i*1_3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3897_3*l_h_i*1_3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13897_3*l_h_i*1_3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3897_3*l_h_i*1_2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3897_3*l_h_i*1_2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5_1*i*2"/>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3897_3*l_h_i*1_2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3*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3*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3*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5_1*i*3"/>
  <p:tag name="KSO_WM_TEMPLATE_CATEGORY" val="diagram"/>
  <p:tag name="KSO_WM_TEMPLATE_INDEX" val="20217195"/>
  <p:tag name="KSO_WM_UNIT_LAYERLEVEL" val="1"/>
  <p:tag name="KSO_WM_TAG_VERSION" val="1.0"/>
  <p:tag name="KSO_WM_BEAUTIFY_FLAG" val="#wm#"/>
  <p:tag name="KSO_WM_UNIT_BLOCK" val="0"/>
  <p:tag name="KSO_WM_UNIT_SM_LIMIT_TYPE" val="2"/>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5f"/>
  <p:tag name="KSO_WM_TEMPLATE_ASSEMBLE_GROUPID" val="606570734054ed1e2fb8155f"/>
</p:tagLst>
</file>

<file path=ppt/theme/theme1.xml><?xml version="1.0" encoding="utf-8"?>
<a:theme xmlns:a="http://schemas.openxmlformats.org/drawingml/2006/main" name="Office 主题">
  <a:themeElements>
    <a:clrScheme name="自定义 727">
      <a:dk1>
        <a:sysClr val="windowText" lastClr="000000"/>
      </a:dk1>
      <a:lt1>
        <a:sysClr val="window" lastClr="FFFFFF"/>
      </a:lt1>
      <a:dk2>
        <a:srgbClr val="1F497D"/>
      </a:dk2>
      <a:lt2>
        <a:srgbClr val="EEECE1"/>
      </a:lt2>
      <a:accent1>
        <a:srgbClr val="1C6089"/>
      </a:accent1>
      <a:accent2>
        <a:srgbClr val="C13B30"/>
      </a:accent2>
      <a:accent3>
        <a:srgbClr val="F59B11"/>
      </a:accent3>
      <a:accent4>
        <a:srgbClr val="1C6089"/>
      </a:accent4>
      <a:accent5>
        <a:srgbClr val="C13B30"/>
      </a:accent5>
      <a:accent6>
        <a:srgbClr val="F59B1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2271</TotalTime>
  <Words>18303</Words>
  <Application>Microsoft Office PowerPoint</Application>
  <PresentationFormat>全屏显示(16:9)</PresentationFormat>
  <Paragraphs>736</Paragraphs>
  <Slides>172</Slides>
  <Notes>31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172</vt:i4>
      </vt:variant>
    </vt:vector>
  </HeadingPairs>
  <TitlesOfParts>
    <vt:vector size="185" baseType="lpstr">
      <vt:lpstr>Open Sans</vt:lpstr>
      <vt:lpstr>思源黑体</vt:lpstr>
      <vt:lpstr>思源黑体 CN Medium</vt:lpstr>
      <vt:lpstr>思源黑体 CN Normal</vt:lpstr>
      <vt:lpstr>思源黑体 CN Regular</vt:lpstr>
      <vt:lpstr>宋体</vt:lpstr>
      <vt:lpstr>微软雅黑</vt:lpstr>
      <vt:lpstr>Arial</vt:lpstr>
      <vt:lpstr>Calibri</vt:lpstr>
      <vt:lpstr>Segoe UI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admin</dc:creator>
  <cp:lastModifiedBy>Microsoft</cp:lastModifiedBy>
  <cp:revision>247</cp:revision>
  <dcterms:created xsi:type="dcterms:W3CDTF">2017-06-17T16:19:32Z</dcterms:created>
  <dcterms:modified xsi:type="dcterms:W3CDTF">2023-04-28T00:54:16Z</dcterms:modified>
</cp:coreProperties>
</file>