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notesSlides/notesSlide7.xml" ContentType="application/vnd.openxmlformats-officedocument.presentationml.notesSlide+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notesSlides/notesSlide8.xml" ContentType="application/vnd.openxmlformats-officedocument.presentationml.notesSlide+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notesSlides/notesSlide15.xml" ContentType="application/vnd.openxmlformats-officedocument.presentationml.notesSlide+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6"/>
  </p:notesMasterIdLst>
  <p:sldIdLst>
    <p:sldId id="265" r:id="rId2"/>
    <p:sldId id="345" r:id="rId3"/>
    <p:sldId id="266" r:id="rId4"/>
    <p:sldId id="267" r:id="rId5"/>
    <p:sldId id="359" r:id="rId6"/>
    <p:sldId id="268" r:id="rId7"/>
    <p:sldId id="363" r:id="rId8"/>
    <p:sldId id="367" r:id="rId9"/>
    <p:sldId id="425" r:id="rId10"/>
    <p:sldId id="426" r:id="rId11"/>
    <p:sldId id="427" r:id="rId12"/>
    <p:sldId id="423" r:id="rId13"/>
    <p:sldId id="364" r:id="rId14"/>
    <p:sldId id="428" r:id="rId15"/>
    <p:sldId id="424" r:id="rId16"/>
    <p:sldId id="429" r:id="rId17"/>
    <p:sldId id="499" r:id="rId18"/>
    <p:sldId id="430" r:id="rId19"/>
    <p:sldId id="431" r:id="rId20"/>
    <p:sldId id="432" r:id="rId21"/>
    <p:sldId id="438" r:id="rId22"/>
    <p:sldId id="433" r:id="rId23"/>
    <p:sldId id="439" r:id="rId24"/>
    <p:sldId id="440" r:id="rId25"/>
    <p:sldId id="442" r:id="rId26"/>
    <p:sldId id="269" r:id="rId27"/>
    <p:sldId id="369" r:id="rId28"/>
    <p:sldId id="443" r:id="rId29"/>
    <p:sldId id="444" r:id="rId30"/>
    <p:sldId id="445" r:id="rId31"/>
    <p:sldId id="450" r:id="rId32"/>
    <p:sldId id="270" r:id="rId33"/>
    <p:sldId id="452" r:id="rId34"/>
    <p:sldId id="453" r:id="rId35"/>
    <p:sldId id="371" r:id="rId36"/>
    <p:sldId id="372" r:id="rId37"/>
    <p:sldId id="373" r:id="rId38"/>
    <p:sldId id="454" r:id="rId39"/>
    <p:sldId id="374" r:id="rId40"/>
    <p:sldId id="378" r:id="rId41"/>
    <p:sldId id="455" r:id="rId42"/>
    <p:sldId id="456" r:id="rId43"/>
    <p:sldId id="375" r:id="rId44"/>
    <p:sldId id="459" r:id="rId45"/>
    <p:sldId id="460" r:id="rId46"/>
    <p:sldId id="376" r:id="rId47"/>
    <p:sldId id="468" r:id="rId48"/>
    <p:sldId id="469" r:id="rId49"/>
    <p:sldId id="470" r:id="rId50"/>
    <p:sldId id="471" r:id="rId51"/>
    <p:sldId id="472" r:id="rId52"/>
    <p:sldId id="348" r:id="rId53"/>
    <p:sldId id="350" r:id="rId54"/>
    <p:sldId id="355" r:id="rId55"/>
    <p:sldId id="474" r:id="rId56"/>
    <p:sldId id="475" r:id="rId57"/>
    <p:sldId id="476" r:id="rId58"/>
    <p:sldId id="478" r:id="rId59"/>
    <p:sldId id="477" r:id="rId60"/>
    <p:sldId id="479" r:id="rId61"/>
    <p:sldId id="480" r:id="rId62"/>
    <p:sldId id="481" r:id="rId63"/>
    <p:sldId id="482" r:id="rId64"/>
    <p:sldId id="483" r:id="rId65"/>
    <p:sldId id="484" r:id="rId66"/>
    <p:sldId id="485" r:id="rId67"/>
    <p:sldId id="487" r:id="rId68"/>
    <p:sldId id="357" r:id="rId69"/>
    <p:sldId id="488" r:id="rId70"/>
    <p:sldId id="358" r:id="rId71"/>
    <p:sldId id="489" r:id="rId72"/>
    <p:sldId id="490" r:id="rId73"/>
    <p:sldId id="491" r:id="rId74"/>
    <p:sldId id="492" r:id="rId75"/>
    <p:sldId id="493" r:id="rId76"/>
    <p:sldId id="413" r:id="rId77"/>
    <p:sldId id="415" r:id="rId78"/>
    <p:sldId id="494" r:id="rId79"/>
    <p:sldId id="495" r:id="rId80"/>
    <p:sldId id="496" r:id="rId81"/>
    <p:sldId id="414" r:id="rId82"/>
    <p:sldId id="498" r:id="rId83"/>
    <p:sldId id="497" r:id="rId84"/>
    <p:sldId id="344" r:id="rId85"/>
  </p:sldIdLst>
  <p:sldSz cx="9144000" cy="5143500" type="screen16x9"/>
  <p:notesSz cx="6858000" cy="9144000"/>
  <p:custDataLst>
    <p:tags r:id="rId87"/>
  </p:custDataLst>
  <p:defaultText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D2DA"/>
    <a:srgbClr val="1C6089"/>
    <a:srgbClr val="214B64"/>
    <a:srgbClr val="6789A5"/>
    <a:srgbClr val="99B0C5"/>
    <a:srgbClr val="9AB1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浅色样式 2 - 强调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21" autoAdjust="0"/>
    <p:restoredTop sz="94660"/>
  </p:normalViewPr>
  <p:slideViewPr>
    <p:cSldViewPr>
      <p:cViewPr>
        <p:scale>
          <a:sx n="75" d="100"/>
          <a:sy n="75" d="100"/>
        </p:scale>
        <p:origin x="1842" y="768"/>
      </p:cViewPr>
      <p:guideLst>
        <p:guide orient="horz" pos="1620"/>
        <p:guide pos="2880"/>
      </p:guideLst>
    </p:cSldViewPr>
  </p:slideViewPr>
  <p:notesTextViewPr>
    <p:cViewPr>
      <p:scale>
        <a:sx n="100" d="100"/>
        <a:sy n="100" d="100"/>
      </p:scale>
      <p:origin x="0" y="0"/>
    </p:cViewPr>
  </p:notesTextViewPr>
  <p:sorterViewPr>
    <p:cViewPr>
      <p:scale>
        <a:sx n="66" d="100"/>
        <a:sy n="66" d="100"/>
      </p:scale>
      <p:origin x="0" y="-156"/>
    </p:cViewPr>
  </p:sorterViewPr>
  <p:gridSpacing cx="36004" cy="36004"/>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viewProps" Target="view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theme" Target="theme/theme1.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tags" Target="tags/tag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A15BE3-5A4F-4698-9C17-36560A6CC627}" type="datetimeFigureOut">
              <a:rPr lang="zh-CN" altLang="en-US" smtClean="0"/>
              <a:pPr/>
              <a:t>2023/4/27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FCABDA4-9D8D-424B-98AF-F9FAEF4E80D4}" type="slidenum">
              <a:rPr lang="zh-CN" altLang="en-US" smtClean="0"/>
              <a:pPr/>
              <a:t>‹#›</a:t>
            </a:fld>
            <a:endParaRPr lang="zh-CN" altLang="en-US"/>
          </a:p>
        </p:txBody>
      </p:sp>
    </p:spTree>
    <p:extLst>
      <p:ext uri="{BB962C8B-B14F-4D97-AF65-F5344CB8AC3E}">
        <p14:creationId xmlns:p14="http://schemas.microsoft.com/office/powerpoint/2010/main" val="760850635"/>
      </p:ext>
    </p:extLst>
  </p:cSld>
  <p:clrMap bg1="lt1" tx1="dk1" bg2="lt2" tx2="dk2" accent1="accent1" accent2="accent2" accent3="accent3" accent4="accent4" accent5="accent5" accent6="accent6" hlink="hlink" folHlink="folHlink"/>
  <p:notesStyle>
    <a:lvl1pPr marL="0" algn="l" defTabSz="914034" rtl="0" eaLnBrk="1" latinLnBrk="0" hangingPunct="1">
      <a:defRPr sz="1200" kern="1200">
        <a:solidFill>
          <a:schemeClr val="tx1"/>
        </a:solidFill>
        <a:latin typeface="+mn-lt"/>
        <a:ea typeface="+mn-ea"/>
        <a:cs typeface="+mn-cs"/>
      </a:defRPr>
    </a:lvl1pPr>
    <a:lvl2pPr marL="457017" algn="l" defTabSz="914034" rtl="0" eaLnBrk="1" latinLnBrk="0" hangingPunct="1">
      <a:defRPr sz="1200" kern="1200">
        <a:solidFill>
          <a:schemeClr val="tx1"/>
        </a:solidFill>
        <a:latin typeface="+mn-lt"/>
        <a:ea typeface="+mn-ea"/>
        <a:cs typeface="+mn-cs"/>
      </a:defRPr>
    </a:lvl2pPr>
    <a:lvl3pPr marL="914034" algn="l" defTabSz="914034" rtl="0" eaLnBrk="1" latinLnBrk="0" hangingPunct="1">
      <a:defRPr sz="1200" kern="1200">
        <a:solidFill>
          <a:schemeClr val="tx1"/>
        </a:solidFill>
        <a:latin typeface="+mn-lt"/>
        <a:ea typeface="+mn-ea"/>
        <a:cs typeface="+mn-cs"/>
      </a:defRPr>
    </a:lvl3pPr>
    <a:lvl4pPr marL="1371051" algn="l" defTabSz="914034" rtl="0" eaLnBrk="1" latinLnBrk="0" hangingPunct="1">
      <a:defRPr sz="1200" kern="1200">
        <a:solidFill>
          <a:schemeClr val="tx1"/>
        </a:solidFill>
        <a:latin typeface="+mn-lt"/>
        <a:ea typeface="+mn-ea"/>
        <a:cs typeface="+mn-cs"/>
      </a:defRPr>
    </a:lvl4pPr>
    <a:lvl5pPr marL="1828068" algn="l" defTabSz="914034" rtl="0" eaLnBrk="1" latinLnBrk="0" hangingPunct="1">
      <a:defRPr sz="1200" kern="1200">
        <a:solidFill>
          <a:schemeClr val="tx1"/>
        </a:solidFill>
        <a:latin typeface="+mn-lt"/>
        <a:ea typeface="+mn-ea"/>
        <a:cs typeface="+mn-cs"/>
      </a:defRPr>
    </a:lvl5pPr>
    <a:lvl6pPr marL="2285086" algn="l" defTabSz="914034" rtl="0" eaLnBrk="1" latinLnBrk="0" hangingPunct="1">
      <a:defRPr sz="1200" kern="1200">
        <a:solidFill>
          <a:schemeClr val="tx1"/>
        </a:solidFill>
        <a:latin typeface="+mn-lt"/>
        <a:ea typeface="+mn-ea"/>
        <a:cs typeface="+mn-cs"/>
      </a:defRPr>
    </a:lvl6pPr>
    <a:lvl7pPr marL="2742103" algn="l" defTabSz="914034" rtl="0" eaLnBrk="1" latinLnBrk="0" hangingPunct="1">
      <a:defRPr sz="1200" kern="1200">
        <a:solidFill>
          <a:schemeClr val="tx1"/>
        </a:solidFill>
        <a:latin typeface="+mn-lt"/>
        <a:ea typeface="+mn-ea"/>
        <a:cs typeface="+mn-cs"/>
      </a:defRPr>
    </a:lvl7pPr>
    <a:lvl8pPr marL="3199120" algn="l" defTabSz="914034" rtl="0" eaLnBrk="1" latinLnBrk="0" hangingPunct="1">
      <a:defRPr sz="1200" kern="1200">
        <a:solidFill>
          <a:schemeClr val="tx1"/>
        </a:solidFill>
        <a:latin typeface="+mn-lt"/>
        <a:ea typeface="+mn-ea"/>
        <a:cs typeface="+mn-cs"/>
      </a:defRPr>
    </a:lvl8pPr>
    <a:lvl9pPr marL="3656137" algn="l" defTabSz="91403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CABDA4-9D8D-424B-98AF-F9FAEF4E80D4}" type="slidenum">
              <a:rPr lang="zh-CN" altLang="en-US" smtClean="0"/>
              <a:pPr/>
              <a:t>1</a:t>
            </a:fld>
            <a:endParaRPr lang="zh-CN" altLang="en-US"/>
          </a:p>
        </p:txBody>
      </p:sp>
    </p:spTree>
    <p:extLst>
      <p:ext uri="{BB962C8B-B14F-4D97-AF65-F5344CB8AC3E}">
        <p14:creationId xmlns:p14="http://schemas.microsoft.com/office/powerpoint/2010/main" val="23015418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36</a:t>
            </a:fld>
            <a:endParaRPr lang="zh-CN" altLang="en-US"/>
          </a:p>
        </p:txBody>
      </p:sp>
    </p:spTree>
    <p:extLst>
      <p:ext uri="{BB962C8B-B14F-4D97-AF65-F5344CB8AC3E}">
        <p14:creationId xmlns:p14="http://schemas.microsoft.com/office/powerpoint/2010/main" val="39428365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37</a:t>
            </a:fld>
            <a:endParaRPr lang="zh-CN" altLang="en-US"/>
          </a:p>
        </p:txBody>
      </p:sp>
    </p:spTree>
    <p:extLst>
      <p:ext uri="{BB962C8B-B14F-4D97-AF65-F5344CB8AC3E}">
        <p14:creationId xmlns:p14="http://schemas.microsoft.com/office/powerpoint/2010/main" val="18404198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38</a:t>
            </a:fld>
            <a:endParaRPr lang="zh-CN" altLang="en-US" dirty="0">
              <a:solidFill>
                <a:prstClr val="black"/>
              </a:solidFill>
            </a:endParaRPr>
          </a:p>
        </p:txBody>
      </p:sp>
    </p:spTree>
    <p:extLst>
      <p:ext uri="{BB962C8B-B14F-4D97-AF65-F5344CB8AC3E}">
        <p14:creationId xmlns:p14="http://schemas.microsoft.com/office/powerpoint/2010/main" val="6876599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39</a:t>
            </a:fld>
            <a:endParaRPr lang="zh-CN" altLang="en-US"/>
          </a:p>
        </p:txBody>
      </p:sp>
    </p:spTree>
    <p:extLst>
      <p:ext uri="{BB962C8B-B14F-4D97-AF65-F5344CB8AC3E}">
        <p14:creationId xmlns:p14="http://schemas.microsoft.com/office/powerpoint/2010/main" val="3169713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43</a:t>
            </a:fld>
            <a:endParaRPr lang="zh-CN" altLang="en-US"/>
          </a:p>
        </p:txBody>
      </p:sp>
    </p:spTree>
    <p:extLst>
      <p:ext uri="{BB962C8B-B14F-4D97-AF65-F5344CB8AC3E}">
        <p14:creationId xmlns:p14="http://schemas.microsoft.com/office/powerpoint/2010/main" val="12681094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46</a:t>
            </a:fld>
            <a:endParaRPr lang="zh-CN" altLang="en-US"/>
          </a:p>
        </p:txBody>
      </p:sp>
    </p:spTree>
    <p:extLst>
      <p:ext uri="{BB962C8B-B14F-4D97-AF65-F5344CB8AC3E}">
        <p14:creationId xmlns:p14="http://schemas.microsoft.com/office/powerpoint/2010/main" val="8201104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52</a:t>
            </a:fld>
            <a:endParaRPr lang="zh-CN" altLang="en-US"/>
          </a:p>
        </p:txBody>
      </p:sp>
    </p:spTree>
    <p:extLst>
      <p:ext uri="{BB962C8B-B14F-4D97-AF65-F5344CB8AC3E}">
        <p14:creationId xmlns:p14="http://schemas.microsoft.com/office/powerpoint/2010/main" val="39306852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53</a:t>
            </a:fld>
            <a:endParaRPr lang="zh-CN" altLang="en-US"/>
          </a:p>
        </p:txBody>
      </p:sp>
    </p:spTree>
    <p:extLst>
      <p:ext uri="{BB962C8B-B14F-4D97-AF65-F5344CB8AC3E}">
        <p14:creationId xmlns:p14="http://schemas.microsoft.com/office/powerpoint/2010/main" val="15112013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54</a:t>
            </a:fld>
            <a:endParaRPr lang="zh-CN" altLang="en-US"/>
          </a:p>
        </p:txBody>
      </p:sp>
    </p:spTree>
    <p:extLst>
      <p:ext uri="{BB962C8B-B14F-4D97-AF65-F5344CB8AC3E}">
        <p14:creationId xmlns:p14="http://schemas.microsoft.com/office/powerpoint/2010/main" val="32688634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55</a:t>
            </a:fld>
            <a:endParaRPr lang="zh-CN" altLang="en-US" dirty="0">
              <a:solidFill>
                <a:prstClr val="black"/>
              </a:solidFill>
            </a:endParaRPr>
          </a:p>
        </p:txBody>
      </p:sp>
    </p:spTree>
    <p:extLst>
      <p:ext uri="{BB962C8B-B14F-4D97-AF65-F5344CB8AC3E}">
        <p14:creationId xmlns:p14="http://schemas.microsoft.com/office/powerpoint/2010/main" val="38981597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2</a:t>
            </a:fld>
            <a:endParaRPr lang="zh-CN" altLang="en-US"/>
          </a:p>
        </p:txBody>
      </p:sp>
    </p:spTree>
    <p:extLst>
      <p:ext uri="{BB962C8B-B14F-4D97-AF65-F5344CB8AC3E}">
        <p14:creationId xmlns:p14="http://schemas.microsoft.com/office/powerpoint/2010/main" val="13507698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56</a:t>
            </a:fld>
            <a:endParaRPr lang="zh-CN" altLang="en-US"/>
          </a:p>
        </p:txBody>
      </p:sp>
    </p:spTree>
    <p:extLst>
      <p:ext uri="{BB962C8B-B14F-4D97-AF65-F5344CB8AC3E}">
        <p14:creationId xmlns:p14="http://schemas.microsoft.com/office/powerpoint/2010/main" val="15294542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68</a:t>
            </a:fld>
            <a:endParaRPr lang="zh-CN" altLang="en-US"/>
          </a:p>
        </p:txBody>
      </p:sp>
    </p:spTree>
    <p:extLst>
      <p:ext uri="{BB962C8B-B14F-4D97-AF65-F5344CB8AC3E}">
        <p14:creationId xmlns:p14="http://schemas.microsoft.com/office/powerpoint/2010/main" val="36624483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70</a:t>
            </a:fld>
            <a:endParaRPr lang="zh-CN" altLang="en-US"/>
          </a:p>
        </p:txBody>
      </p:sp>
    </p:spTree>
    <p:extLst>
      <p:ext uri="{BB962C8B-B14F-4D97-AF65-F5344CB8AC3E}">
        <p14:creationId xmlns:p14="http://schemas.microsoft.com/office/powerpoint/2010/main" val="880571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76</a:t>
            </a:fld>
            <a:endParaRPr lang="zh-CN" altLang="en-US"/>
          </a:p>
        </p:txBody>
      </p:sp>
    </p:spTree>
    <p:extLst>
      <p:ext uri="{BB962C8B-B14F-4D97-AF65-F5344CB8AC3E}">
        <p14:creationId xmlns:p14="http://schemas.microsoft.com/office/powerpoint/2010/main" val="29869268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CABDA4-9D8D-424B-98AF-F9FAEF4E80D4}" type="slidenum">
              <a:rPr lang="zh-CN" altLang="en-US" smtClean="0"/>
              <a:pPr/>
              <a:t>84</a:t>
            </a:fld>
            <a:endParaRPr lang="zh-CN" altLang="en-US"/>
          </a:p>
        </p:txBody>
      </p:sp>
    </p:spTree>
    <p:extLst>
      <p:ext uri="{BB962C8B-B14F-4D97-AF65-F5344CB8AC3E}">
        <p14:creationId xmlns:p14="http://schemas.microsoft.com/office/powerpoint/2010/main" val="40413116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3</a:t>
            </a:fld>
            <a:endParaRPr lang="zh-CN" altLang="en-US"/>
          </a:p>
        </p:txBody>
      </p:sp>
    </p:spTree>
    <p:extLst>
      <p:ext uri="{BB962C8B-B14F-4D97-AF65-F5344CB8AC3E}">
        <p14:creationId xmlns:p14="http://schemas.microsoft.com/office/powerpoint/2010/main" val="2768598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4</a:t>
            </a:fld>
            <a:endParaRPr lang="zh-CN" altLang="en-US"/>
          </a:p>
        </p:txBody>
      </p:sp>
    </p:spTree>
    <p:extLst>
      <p:ext uri="{BB962C8B-B14F-4D97-AF65-F5344CB8AC3E}">
        <p14:creationId xmlns:p14="http://schemas.microsoft.com/office/powerpoint/2010/main" val="30046881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5</a:t>
            </a:fld>
            <a:endParaRPr lang="zh-CN" altLang="en-US" dirty="0">
              <a:solidFill>
                <a:prstClr val="black"/>
              </a:solidFill>
            </a:endParaRPr>
          </a:p>
        </p:txBody>
      </p:sp>
    </p:spTree>
    <p:extLst>
      <p:ext uri="{BB962C8B-B14F-4D97-AF65-F5344CB8AC3E}">
        <p14:creationId xmlns:p14="http://schemas.microsoft.com/office/powerpoint/2010/main" val="33017110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6</a:t>
            </a:fld>
            <a:endParaRPr lang="zh-CN" altLang="en-US"/>
          </a:p>
        </p:txBody>
      </p:sp>
    </p:spTree>
    <p:extLst>
      <p:ext uri="{BB962C8B-B14F-4D97-AF65-F5344CB8AC3E}">
        <p14:creationId xmlns:p14="http://schemas.microsoft.com/office/powerpoint/2010/main" val="15706588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26</a:t>
            </a:fld>
            <a:endParaRPr lang="zh-CN" altLang="en-US"/>
          </a:p>
        </p:txBody>
      </p:sp>
    </p:spTree>
    <p:extLst>
      <p:ext uri="{BB962C8B-B14F-4D97-AF65-F5344CB8AC3E}">
        <p14:creationId xmlns:p14="http://schemas.microsoft.com/office/powerpoint/2010/main" val="21011896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32</a:t>
            </a:fld>
            <a:endParaRPr lang="zh-CN" altLang="en-US"/>
          </a:p>
        </p:txBody>
      </p:sp>
    </p:spTree>
    <p:extLst>
      <p:ext uri="{BB962C8B-B14F-4D97-AF65-F5344CB8AC3E}">
        <p14:creationId xmlns:p14="http://schemas.microsoft.com/office/powerpoint/2010/main" val="17636741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35</a:t>
            </a:fld>
            <a:endParaRPr lang="zh-CN" altLang="en-US"/>
          </a:p>
        </p:txBody>
      </p:sp>
    </p:spTree>
    <p:extLst>
      <p:ext uri="{BB962C8B-B14F-4D97-AF65-F5344CB8AC3E}">
        <p14:creationId xmlns:p14="http://schemas.microsoft.com/office/powerpoint/2010/main" val="41857401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1"/>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599"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599"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17691BD-859C-4763-B75E-4E3F739C1809}" type="datetimeFigureOut">
              <a:rPr lang="zh-CN" altLang="en-US" smtClean="0"/>
              <a:pPr/>
              <a:t>2023/4/27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pPr/>
              <a:t>2023/4/27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1" y="304198"/>
            <a:ext cx="732276" cy="323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1" y="340192"/>
            <a:ext cx="959245" cy="315378"/>
          </a:xfrm>
          <a:prstGeom prst="rect">
            <a:avLst/>
          </a:prstGeom>
          <a:noFill/>
        </p:spPr>
        <p:txBody>
          <a:bodyPr wrap="none" lIns="68584" tIns="34292" rIns="68584" bIns="34292" rtlCol="0">
            <a:spAutoFit/>
          </a:bodyPr>
          <a:lstStyle/>
          <a:p>
            <a:r>
              <a:rPr lang="zh-CN" altLang="en-US" sz="1600" kern="1200" dirty="0">
                <a:solidFill>
                  <a:schemeClr val="accent1"/>
                </a:solidFill>
                <a:latin typeface="+mn-lt"/>
                <a:ea typeface="微软雅黑" panose="020B0503020204020204" pitchFamily="34" charset="-122"/>
                <a:cs typeface="+mn-cs"/>
              </a:rPr>
              <a:t>任务分析</a:t>
            </a:r>
          </a:p>
        </p:txBody>
      </p:sp>
    </p:spTree>
    <p:extLst>
      <p:ext uri="{BB962C8B-B14F-4D97-AF65-F5344CB8AC3E}">
        <p14:creationId xmlns:p14="http://schemas.microsoft.com/office/powerpoint/2010/main" val="8877550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pPr/>
              <a:t>2023/4/27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1" y="304198"/>
            <a:ext cx="732276" cy="323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1" y="340192"/>
            <a:ext cx="959245" cy="315378"/>
          </a:xfrm>
          <a:prstGeom prst="rect">
            <a:avLst/>
          </a:prstGeom>
          <a:noFill/>
        </p:spPr>
        <p:txBody>
          <a:bodyPr wrap="none" lIns="68584" tIns="34292" rIns="68584" bIns="34292" rtlCol="0">
            <a:spAutoFit/>
          </a:bodyPr>
          <a:lstStyle/>
          <a:p>
            <a:r>
              <a:rPr lang="zh-CN" altLang="en-US" sz="1600" kern="1200" dirty="0">
                <a:solidFill>
                  <a:schemeClr val="accent1"/>
                </a:solidFill>
                <a:latin typeface="+mn-lt"/>
                <a:ea typeface="微软雅黑" panose="020B0503020204020204" pitchFamily="34" charset="-122"/>
                <a:cs typeface="+mn-cs"/>
              </a:rPr>
              <a:t>任务实施</a:t>
            </a:r>
          </a:p>
        </p:txBody>
      </p:sp>
    </p:spTree>
    <p:extLst>
      <p:ext uri="{BB962C8B-B14F-4D97-AF65-F5344CB8AC3E}">
        <p14:creationId xmlns:p14="http://schemas.microsoft.com/office/powerpoint/2010/main" val="5327206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9"/>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7"/>
            <a:ext cx="3008313" cy="3518297"/>
          </a:xfrm>
        </p:spPr>
        <p:txBody>
          <a:bodyPr/>
          <a:lstStyle>
            <a:lvl1pPr marL="0" indent="0">
              <a:buNone/>
              <a:defRPr sz="1400"/>
            </a:lvl1pPr>
            <a:lvl2pPr marL="457200" indent="0">
              <a:buNone/>
              <a:defRPr sz="1200"/>
            </a:lvl2pPr>
            <a:lvl3pPr marL="914400" indent="0">
              <a:buNone/>
              <a:defRPr sz="1000"/>
            </a:lvl3pPr>
            <a:lvl4pPr marL="1371599"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599"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17691BD-859C-4763-B75E-4E3F739C1809}" type="datetimeFigureOut">
              <a:rPr lang="zh-CN" altLang="en-US" smtClean="0"/>
              <a:pPr/>
              <a:t>2023/4/27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3"/>
            <a:ext cx="5486400" cy="3086100"/>
          </a:xfrm>
        </p:spPr>
        <p:txBody>
          <a:bodyPr/>
          <a:lstStyle>
            <a:lvl1pPr marL="0" indent="0">
              <a:buNone/>
              <a:defRPr sz="3200"/>
            </a:lvl1pPr>
            <a:lvl2pPr marL="457200" indent="0">
              <a:buNone/>
              <a:defRPr sz="2800"/>
            </a:lvl2pPr>
            <a:lvl3pPr marL="914400" indent="0">
              <a:buNone/>
              <a:defRPr sz="2400"/>
            </a:lvl3pPr>
            <a:lvl4pPr marL="1371599"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599"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599"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599"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17691BD-859C-4763-B75E-4E3F739C1809}" type="datetimeFigureOut">
              <a:rPr lang="zh-CN" altLang="en-US" smtClean="0"/>
              <a:pPr/>
              <a:t>2023/4/27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17691BD-859C-4763-B75E-4E3F739C1809}" type="datetimeFigureOut">
              <a:rPr lang="zh-CN" altLang="en-US" smtClean="0"/>
              <a:pPr/>
              <a:t>2023/4/27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17691BD-859C-4763-B75E-4E3F739C1809}" type="datetimeFigureOut">
              <a:rPr lang="zh-CN" altLang="en-US" smtClean="0"/>
              <a:pPr/>
              <a:t>2023/4/27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1026" name="Picture 2" descr="L:\下载\清新树叶装饰标签矢量素材\56f33ebe31d64.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 y="-1587"/>
            <a:ext cx="9144001" cy="5146675"/>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userDrawn="1"/>
        </p:nvSpPr>
        <p:spPr>
          <a:xfrm>
            <a:off x="1" y="160227"/>
            <a:ext cx="467291" cy="323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4" name="文本框 37"/>
          <p:cNvSpPr txBox="1"/>
          <p:nvPr userDrawn="1"/>
        </p:nvSpPr>
        <p:spPr>
          <a:xfrm>
            <a:off x="545446" y="196220"/>
            <a:ext cx="2190351" cy="315378"/>
          </a:xfrm>
          <a:prstGeom prst="rect">
            <a:avLst/>
          </a:prstGeom>
          <a:noFill/>
        </p:spPr>
        <p:txBody>
          <a:bodyPr wrap="none" lIns="68584" tIns="34292" rIns="68584" bIns="34292" rtlCol="0">
            <a:spAutoFit/>
          </a:bodyPr>
          <a:lstStyle/>
          <a:p>
            <a:pPr defTabSz="685795"/>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5" name="文本框 38"/>
          <p:cNvSpPr txBox="1"/>
          <p:nvPr userDrawn="1"/>
        </p:nvSpPr>
        <p:spPr>
          <a:xfrm>
            <a:off x="2879813" y="304200"/>
            <a:ext cx="2039271" cy="207689"/>
          </a:xfrm>
          <a:prstGeom prst="rect">
            <a:avLst/>
          </a:prstGeom>
          <a:noFill/>
        </p:spPr>
        <p:txBody>
          <a:bodyPr wrap="square" lIns="68584" tIns="34292" rIns="68584" bIns="34292" rtlCol="0">
            <a:spAutoFit/>
          </a:bodyPr>
          <a:lstStyle/>
          <a:p>
            <a:pPr algn="dist" defTabSz="68579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3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52075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89361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AndTwoObj">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441"/>
            <a:ext cx="8229600" cy="857514"/>
          </a:xfrm>
        </p:spPr>
        <p:txBody>
          <a:bodyPr/>
          <a:lstStyle/>
          <a:p>
            <a:r>
              <a:rPr lang="zh-CN" altLang="en-US"/>
              <a:t>单击此处编辑母版标题样式</a:t>
            </a:r>
          </a:p>
        </p:txBody>
      </p:sp>
      <p:sp>
        <p:nvSpPr>
          <p:cNvPr id="3" name="内容占位符 2"/>
          <p:cNvSpPr>
            <a:spLocks noGrp="1"/>
          </p:cNvSpPr>
          <p:nvPr>
            <p:ph sz="half" idx="1"/>
          </p:nvPr>
        </p:nvSpPr>
        <p:spPr>
          <a:xfrm>
            <a:off x="457200" y="1200522"/>
            <a:ext cx="4038600" cy="339353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1200520"/>
            <a:ext cx="4038600" cy="16197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48200" y="2972719"/>
            <a:ext cx="4038600" cy="162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7"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8" name="Rectangle 6"/>
          <p:cNvSpPr>
            <a:spLocks noGrp="1" noChangeArrowheads="1"/>
          </p:cNvSpPr>
          <p:nvPr>
            <p:ph type="sldNum" sz="quarter" idx="12"/>
          </p:nvPr>
        </p:nvSpPr>
        <p:spPr>
          <a:ln/>
        </p:spPr>
        <p:txBody>
          <a:bodyPr/>
          <a:lstStyle>
            <a:lvl1pPr>
              <a:defRPr/>
            </a:lvl1pPr>
          </a:lstStyle>
          <a:p>
            <a:pPr>
              <a:defRPr/>
            </a:pPr>
            <a:fld id="{58423B1B-3B57-4F5A-83B2-F06C57B18BAE}" type="slidenum">
              <a:rPr lang="zh-CN" altLang="zh-CN"/>
              <a:pPr>
                <a:defRPr/>
              </a:pPr>
              <a:t>‹#›</a:t>
            </a:fld>
            <a:endParaRPr lang="zh-CN" altLang="zh-CN"/>
          </a:p>
        </p:txBody>
      </p:sp>
    </p:spTree>
    <p:extLst>
      <p:ext uri="{BB962C8B-B14F-4D97-AF65-F5344CB8AC3E}">
        <p14:creationId xmlns:p14="http://schemas.microsoft.com/office/powerpoint/2010/main" val="40694430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17691BD-859C-4763-B75E-4E3F739C1809}" type="datetimeFigureOut">
              <a:rPr lang="zh-CN" altLang="en-US" smtClean="0"/>
              <a:pPr/>
              <a:t>2023/4/27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6"/>
            <a:ext cx="7886700" cy="994172"/>
          </a:xfrm>
        </p:spPr>
        <p:txBody>
          <a:bodyPr/>
          <a:lstStyle/>
          <a:p>
            <a:r>
              <a:rPr lang="zh-CN" altLang="en-US" dirty="0"/>
              <a:t>单击此处编辑母版标题样式</a:t>
            </a:r>
          </a:p>
        </p:txBody>
      </p:sp>
      <p:sp>
        <p:nvSpPr>
          <p:cNvPr id="3" name="日期占位符 2"/>
          <p:cNvSpPr>
            <a:spLocks noGrp="1"/>
          </p:cNvSpPr>
          <p:nvPr>
            <p:ph type="dt" sz="half" idx="10"/>
          </p:nvPr>
        </p:nvSpPr>
        <p:spPr/>
        <p:txBody>
          <a:bodyPr/>
          <a:lstStyle>
            <a:lvl1pPr>
              <a:defRPr/>
            </a:lvl1pPr>
          </a:lstStyle>
          <a:p>
            <a:pPr>
              <a:defRPr/>
            </a:pPr>
            <a:fld id="{0C9ABEBE-EF13-4983-B182-046B37A0370C}" type="datetime1">
              <a:rPr lang="zh-CN" altLang="en-US"/>
              <a:pPr>
                <a:defRPr/>
              </a:pPr>
              <a:t>2023/4/27</a:t>
            </a:fld>
            <a:endParaRPr lang="zh-CN" altLang="en-US" sz="1400" dirty="0">
              <a:solidFill>
                <a:prstClr val="black"/>
              </a:solidFill>
              <a:latin typeface="Arial" pitchFamily="34" charset="0"/>
              <a:ea typeface="宋体" pitchFamily="2" charset="-122"/>
            </a:endParaRPr>
          </a:p>
        </p:txBody>
      </p:sp>
      <p:sp>
        <p:nvSpPr>
          <p:cNvPr id="4" name="页脚占位符 3"/>
          <p:cNvSpPr>
            <a:spLocks noGrp="1"/>
          </p:cNvSpPr>
          <p:nvPr>
            <p:ph type="ftr" sz="quarter" idx="11"/>
          </p:nvPr>
        </p:nvSpPr>
        <p:spPr/>
        <p:txBody>
          <a:bodyPr/>
          <a:lstStyle>
            <a:lvl1pPr>
              <a:defRPr/>
            </a:lvl1pPr>
          </a:lstStyle>
          <a:p>
            <a:pPr>
              <a:defRPr/>
            </a:pPr>
            <a:endParaRPr lang="zh-CN" altLang="zh-CN"/>
          </a:p>
        </p:txBody>
      </p:sp>
      <p:sp>
        <p:nvSpPr>
          <p:cNvPr id="5" name="灯片编号占位符 4"/>
          <p:cNvSpPr>
            <a:spLocks noGrp="1"/>
          </p:cNvSpPr>
          <p:nvPr>
            <p:ph type="sldNum" sz="quarter" idx="12"/>
          </p:nvPr>
        </p:nvSpPr>
        <p:spPr/>
        <p:txBody>
          <a:bodyPr/>
          <a:lstStyle>
            <a:lvl1pPr>
              <a:defRPr/>
            </a:lvl1pPr>
          </a:lstStyle>
          <a:p>
            <a:fld id="{98145E6F-D1B7-49E0-9AB3-789D9698C190}" type="slidenum">
              <a:rPr lang="zh-CN" altLang="en-US"/>
              <a:pPr/>
              <a:t>‹#›</a:t>
            </a:fld>
            <a:endParaRPr lang="zh-CN" altLang="en-US" sz="1400" dirty="0">
              <a:solidFill>
                <a:prstClr val="black"/>
              </a:soli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19713573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矩形 1"/>
          <p:cNvSpPr/>
          <p:nvPr userDrawn="1"/>
        </p:nvSpPr>
        <p:spPr>
          <a:xfrm>
            <a:off x="0" y="0"/>
            <a:ext cx="9144000" cy="51435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1800"/>
          </a:p>
        </p:txBody>
      </p:sp>
      <p:sp>
        <p:nvSpPr>
          <p:cNvPr id="3" name="TextBox 1"/>
          <p:cNvSpPr txBox="1"/>
          <p:nvPr userDrawn="1"/>
        </p:nvSpPr>
        <p:spPr>
          <a:xfrm>
            <a:off x="3865651" y="368710"/>
            <a:ext cx="1292662" cy="300082"/>
          </a:xfrm>
          <a:prstGeom prst="rect">
            <a:avLst/>
          </a:prstGeom>
          <a:noFill/>
        </p:spPr>
        <p:txBody>
          <a:bodyPr wrap="none" lIns="68577" tIns="34289" rIns="68577" bIns="34289" rtlCol="0">
            <a:spAutoFit/>
          </a:bodyPr>
          <a:lstStyle/>
          <a:p>
            <a:pPr lvl="0" algn="ctr"/>
            <a:r>
              <a:rPr lang="zh-CN" altLang="en-US" sz="15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rPr>
              <a:t>点击添加标题</a:t>
            </a:r>
            <a:endParaRPr lang="en-US" altLang="zh-CN" sz="15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TextBox 2"/>
          <p:cNvSpPr txBox="1"/>
          <p:nvPr userDrawn="1"/>
        </p:nvSpPr>
        <p:spPr>
          <a:xfrm>
            <a:off x="3274748" y="710548"/>
            <a:ext cx="2562232" cy="346249"/>
          </a:xfrm>
          <a:prstGeom prst="rect">
            <a:avLst/>
          </a:prstGeom>
          <a:noFill/>
        </p:spPr>
        <p:txBody>
          <a:bodyPr wrap="square" lIns="68577" tIns="34289" rIns="68577" bIns="34289" rtlCol="0">
            <a:spAutoFit/>
          </a:bodyPr>
          <a:lstStyle/>
          <a:p>
            <a:pPr algn="ctr"/>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Tree>
    <p:extLst>
      <p:ext uri="{BB962C8B-B14F-4D97-AF65-F5344CB8AC3E}">
        <p14:creationId xmlns:p14="http://schemas.microsoft.com/office/powerpoint/2010/main" val="27139579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4" y="3305175"/>
            <a:ext cx="7772400" cy="1021557"/>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4" y="2180035"/>
            <a:ext cx="7772400" cy="1125141"/>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599"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599"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B17691BD-859C-4763-B75E-4E3F739C1809}" type="datetimeFigureOut">
              <a:rPr lang="zh-CN" altLang="en-US" smtClean="0"/>
              <a:pPr/>
              <a:t>2023/4/27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0"/>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0"/>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17691BD-859C-4763-B75E-4E3F739C1809}" type="datetimeFigureOut">
              <a:rPr lang="zh-CN" altLang="en-US" smtClean="0"/>
              <a:pPr/>
              <a:t>2023/4/27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1" y="1151334"/>
            <a:ext cx="4040188" cy="479822"/>
          </a:xfrm>
        </p:spPr>
        <p:txBody>
          <a:bodyPr anchor="b"/>
          <a:lstStyle>
            <a:lvl1pPr marL="0" indent="0">
              <a:buNone/>
              <a:defRPr sz="2400" b="1"/>
            </a:lvl1pPr>
            <a:lvl2pPr marL="457200" indent="0">
              <a:buNone/>
              <a:defRPr sz="2000" b="1"/>
            </a:lvl2pPr>
            <a:lvl3pPr marL="914400" indent="0">
              <a:buNone/>
              <a:defRPr sz="1800" b="1"/>
            </a:lvl3pPr>
            <a:lvl4pPr marL="1371599"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599"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1" y="1631158"/>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7" y="1151334"/>
            <a:ext cx="4041775" cy="479822"/>
          </a:xfrm>
        </p:spPr>
        <p:txBody>
          <a:bodyPr anchor="b"/>
          <a:lstStyle>
            <a:lvl1pPr marL="0" indent="0">
              <a:buNone/>
              <a:defRPr sz="2400" b="1"/>
            </a:lvl1pPr>
            <a:lvl2pPr marL="457200" indent="0">
              <a:buNone/>
              <a:defRPr sz="2000" b="1"/>
            </a:lvl2pPr>
            <a:lvl3pPr marL="914400" indent="0">
              <a:buNone/>
              <a:defRPr sz="1800" b="1"/>
            </a:lvl3pPr>
            <a:lvl4pPr marL="1371599"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599"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7" y="1631158"/>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17691BD-859C-4763-B75E-4E3F739C1809}" type="datetimeFigureOut">
              <a:rPr lang="zh-CN" altLang="en-US" smtClean="0"/>
              <a:pPr/>
              <a:t>2023/4/27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17691BD-859C-4763-B75E-4E3F739C1809}" type="datetimeFigureOut">
              <a:rPr lang="zh-CN" altLang="en-US" smtClean="0"/>
              <a:pPr/>
              <a:t>2023/4/27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7691BD-859C-4763-B75E-4E3F739C1809}" type="datetimeFigureOut">
              <a:rPr lang="zh-CN" altLang="en-US" smtClean="0"/>
              <a:pPr/>
              <a:t>2023/4/27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pPr/>
              <a:t>2023/4/27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1" y="304198"/>
            <a:ext cx="732276" cy="323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1" y="340192"/>
            <a:ext cx="959245" cy="315378"/>
          </a:xfrm>
          <a:prstGeom prst="rect">
            <a:avLst/>
          </a:prstGeom>
          <a:noFill/>
        </p:spPr>
        <p:txBody>
          <a:bodyPr wrap="none" lIns="68584" tIns="34292" rIns="68584" bIns="34292" rtlCol="0">
            <a:spAutoFit/>
          </a:bodyPr>
          <a:lstStyle/>
          <a:p>
            <a:r>
              <a:rPr lang="zh-CN" altLang="en-US" sz="1600" kern="1200" dirty="0">
                <a:solidFill>
                  <a:schemeClr val="accent1"/>
                </a:solidFill>
                <a:latin typeface="+mn-lt"/>
                <a:ea typeface="微软雅黑" panose="020B0503020204020204" pitchFamily="34" charset="-122"/>
                <a:cs typeface="+mn-cs"/>
              </a:rPr>
              <a:t>任务导入</a:t>
            </a:r>
          </a:p>
        </p:txBody>
      </p:sp>
    </p:spTree>
    <p:extLst>
      <p:ext uri="{BB962C8B-B14F-4D97-AF65-F5344CB8AC3E}">
        <p14:creationId xmlns:p14="http://schemas.microsoft.com/office/powerpoint/2010/main" val="40583830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pPr/>
              <a:t>2023/4/27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1" y="304198"/>
            <a:ext cx="732276" cy="323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1" y="340192"/>
            <a:ext cx="959245" cy="315378"/>
          </a:xfrm>
          <a:prstGeom prst="rect">
            <a:avLst/>
          </a:prstGeom>
          <a:noFill/>
        </p:spPr>
        <p:txBody>
          <a:bodyPr wrap="none" lIns="68584" tIns="34292" rIns="68584" bIns="34292" rtlCol="0">
            <a:spAutoFit/>
          </a:bodyPr>
          <a:lstStyle/>
          <a:p>
            <a:r>
              <a:rPr lang="zh-CN" altLang="en-US" sz="1600" kern="1200" dirty="0">
                <a:solidFill>
                  <a:schemeClr val="accent1"/>
                </a:solidFill>
                <a:latin typeface="+mn-lt"/>
                <a:ea typeface="微软雅黑" panose="020B0503020204020204" pitchFamily="34" charset="-122"/>
                <a:cs typeface="+mn-cs"/>
              </a:rPr>
              <a:t>相关知识</a:t>
            </a:r>
          </a:p>
        </p:txBody>
      </p:sp>
    </p:spTree>
    <p:extLst>
      <p:ext uri="{BB962C8B-B14F-4D97-AF65-F5344CB8AC3E}">
        <p14:creationId xmlns:p14="http://schemas.microsoft.com/office/powerpoint/2010/main" val="31508902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80"/>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0"/>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1" y="4767263"/>
            <a:ext cx="2133600" cy="273843"/>
          </a:xfrm>
          <a:prstGeom prst="rect">
            <a:avLst/>
          </a:prstGeom>
        </p:spPr>
        <p:txBody>
          <a:bodyPr vert="horz" lIns="91440" tIns="45720" rIns="91440" bIns="45720" rtlCol="0" anchor="ctr"/>
          <a:lstStyle>
            <a:lvl1pPr algn="l">
              <a:defRPr sz="1200">
                <a:solidFill>
                  <a:schemeClr val="tx1">
                    <a:tint val="75000"/>
                  </a:schemeClr>
                </a:solidFill>
              </a:defRPr>
            </a:lvl1pPr>
          </a:lstStyle>
          <a:p>
            <a:fld id="{B17691BD-859C-4763-B75E-4E3F739C1809}" type="datetimeFigureOut">
              <a:rPr lang="zh-CN" altLang="en-US" smtClean="0"/>
              <a:pPr/>
              <a:t>2023/4/27</a:t>
            </a:fld>
            <a:endParaRPr lang="zh-CN" altLang="en-US"/>
          </a:p>
        </p:txBody>
      </p:sp>
      <p:sp>
        <p:nvSpPr>
          <p:cNvPr id="5" name="页脚占位符 4"/>
          <p:cNvSpPr>
            <a:spLocks noGrp="1"/>
          </p:cNvSpPr>
          <p:nvPr>
            <p:ph type="ftr" sz="quarter" idx="3"/>
          </p:nvPr>
        </p:nvSpPr>
        <p:spPr>
          <a:xfrm>
            <a:off x="3124200" y="4767263"/>
            <a:ext cx="2895600" cy="27384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3"/>
          </a:xfrm>
          <a:prstGeom prst="rect">
            <a:avLst/>
          </a:prstGeom>
        </p:spPr>
        <p:txBody>
          <a:bodyPr vert="horz" lIns="91440" tIns="45720" rIns="91440" bIns="45720" rtlCol="0" anchor="ctr"/>
          <a:lstStyle>
            <a:lvl1pPr algn="r">
              <a:defRPr sz="1200">
                <a:solidFill>
                  <a:schemeClr val="tx1">
                    <a:tint val="75000"/>
                  </a:schemeClr>
                </a:solidFill>
              </a:defRPr>
            </a:lvl1pPr>
          </a:lstStyle>
          <a:p>
            <a:fld id="{4A5096FA-8040-43AE-9781-056B1336D1E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2" r:id="rId8"/>
    <p:sldLayoutId id="2147483663" r:id="rId9"/>
    <p:sldLayoutId id="2147483664" r:id="rId10"/>
    <p:sldLayoutId id="2147483665" r:id="rId11"/>
    <p:sldLayoutId id="2147483656" r:id="rId12"/>
    <p:sldLayoutId id="2147483657" r:id="rId13"/>
    <p:sldLayoutId id="2147483658" r:id="rId14"/>
    <p:sldLayoutId id="2147483659" r:id="rId15"/>
    <p:sldLayoutId id="2147483660" r:id="rId16"/>
    <p:sldLayoutId id="2147483666" r:id="rId17"/>
    <p:sldLayoutId id="2147483667" r:id="rId18"/>
    <p:sldLayoutId id="2147483668" r:id="rId19"/>
    <p:sldLayoutId id="2147483669" r:id="rId20"/>
    <p:sldLayoutId id="2147483670" r:id="rId21"/>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599"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599"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599"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tags" Target="../tags/tag7.xml"/><Relationship Id="rId7" Type="http://schemas.openxmlformats.org/officeDocument/2006/relationships/slideLayout" Target="../slideLayouts/slideLayout7.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7.xml"/><Relationship Id="rId1" Type="http://schemas.openxmlformats.org/officeDocument/2006/relationships/tags" Target="../tags/tag11.xml"/></Relationships>
</file>

<file path=ppt/slides/_rels/slide15.xml.rels><?xml version="1.0" encoding="UTF-8" standalone="yes"?>
<Relationships xmlns="http://schemas.openxmlformats.org/package/2006/relationships"><Relationship Id="rId3" Type="http://schemas.openxmlformats.org/officeDocument/2006/relationships/tags" Target="../tags/tag14.xml"/><Relationship Id="rId7" Type="http://schemas.openxmlformats.org/officeDocument/2006/relationships/slideLayout" Target="../slideLayouts/slideLayout7.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4"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 Id="rId5" Type="http://schemas.openxmlformats.org/officeDocument/2006/relationships/image" Target="../media/image8.png"/><Relationship Id="rId4"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 Id="rId5" Type="http://schemas.openxmlformats.org/officeDocument/2006/relationships/image" Target="../media/image8.png"/><Relationship Id="rId4"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 Id="rId5" Type="http://schemas.openxmlformats.org/officeDocument/2006/relationships/image" Target="../media/image8.png"/><Relationship Id="rId4"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 Id="rId4"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tags" Target="../tags/tag33.xml"/><Relationship Id="rId5" Type="http://schemas.openxmlformats.org/officeDocument/2006/relationships/image" Target="../media/image9.png"/><Relationship Id="rId4"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image" Target="../media/image10.png"/><Relationship Id="rId4"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 Id="rId5" Type="http://schemas.openxmlformats.org/officeDocument/2006/relationships/image" Target="../media/image11.png"/><Relationship Id="rId4"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 Id="rId5" Type="http://schemas.openxmlformats.org/officeDocument/2006/relationships/image" Target="../media/image16.png"/><Relationship Id="rId4"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tags" Target="../tags/tag47.xml"/><Relationship Id="rId7" Type="http://schemas.openxmlformats.org/officeDocument/2006/relationships/slideLayout" Target="../slideLayouts/slideLayout7.xml"/><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s>
</file>

<file path=ppt/slides/_rels/slide34.xml.rels><?xml version="1.0" encoding="UTF-8" standalone="yes"?>
<Relationships xmlns="http://schemas.openxmlformats.org/package/2006/relationships"><Relationship Id="rId3" Type="http://schemas.openxmlformats.org/officeDocument/2006/relationships/tags" Target="../tags/tag53.xml"/><Relationship Id="rId7" Type="http://schemas.openxmlformats.org/officeDocument/2006/relationships/slideLayout" Target="../slideLayouts/slideLayout7.xml"/><Relationship Id="rId2" Type="http://schemas.openxmlformats.org/officeDocument/2006/relationships/tags" Target="../tags/tag52.xml"/><Relationship Id="rId1" Type="http://schemas.openxmlformats.org/officeDocument/2006/relationships/tags" Target="../tags/tag51.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 Id="rId5" Type="http://schemas.openxmlformats.org/officeDocument/2006/relationships/image" Target="../media/image18.png"/><Relationship Id="rId4"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0.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tags" Target="../tags/tag63.xml"/><Relationship Id="rId7" Type="http://schemas.openxmlformats.org/officeDocument/2006/relationships/image" Target="../media/image18.png"/><Relationship Id="rId2" Type="http://schemas.openxmlformats.org/officeDocument/2006/relationships/tags" Target="../tags/tag62.xml"/><Relationship Id="rId1" Type="http://schemas.openxmlformats.org/officeDocument/2006/relationships/tags" Target="../tags/tag61.xml"/><Relationship Id="rId6" Type="http://schemas.microsoft.com/office/2007/relationships/hdphoto" Target="../media/hdphoto1.wdp"/><Relationship Id="rId5" Type="http://schemas.openxmlformats.org/officeDocument/2006/relationships/image" Target="../media/image19.png"/><Relationship Id="rId4"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4.xml"/></Relationships>
</file>

<file path=ppt/slides/_rels/slide49.xml.rels><?xml version="1.0" encoding="UTF-8" standalone="yes"?>
<Relationships xmlns="http://schemas.openxmlformats.org/package/2006/relationships"><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image" Target="../media/image20.png"/><Relationship Id="rId5" Type="http://schemas.openxmlformats.org/officeDocument/2006/relationships/slideLayout" Target="../slideLayouts/slideLayout7.xml"/><Relationship Id="rId4" Type="http://schemas.openxmlformats.org/officeDocument/2006/relationships/tags" Target="../tags/tag6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image" Target="../media/image21.png"/><Relationship Id="rId5" Type="http://schemas.openxmlformats.org/officeDocument/2006/relationships/slideLayout" Target="../slideLayouts/slideLayout7.xml"/><Relationship Id="rId4" Type="http://schemas.openxmlformats.org/officeDocument/2006/relationships/tags" Target="../tags/tag72.xml"/></Relationships>
</file>

<file path=ppt/slides/_rels/slide51.xml.rels><?xml version="1.0" encoding="UTF-8" standalone="yes"?>
<Relationships xmlns="http://schemas.openxmlformats.org/package/2006/relationships"><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 Id="rId5" Type="http://schemas.openxmlformats.org/officeDocument/2006/relationships/image" Target="../media/image22.png"/><Relationship Id="rId4"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8" Type="http://schemas.openxmlformats.org/officeDocument/2006/relationships/tags" Target="../tags/tag83.xml"/><Relationship Id="rId13" Type="http://schemas.openxmlformats.org/officeDocument/2006/relationships/tags" Target="../tags/tag88.xml"/><Relationship Id="rId18" Type="http://schemas.openxmlformats.org/officeDocument/2006/relationships/tags" Target="../tags/tag93.xml"/><Relationship Id="rId3" Type="http://schemas.openxmlformats.org/officeDocument/2006/relationships/tags" Target="../tags/tag78.xml"/><Relationship Id="rId21" Type="http://schemas.openxmlformats.org/officeDocument/2006/relationships/tags" Target="../tags/tag96.xml"/><Relationship Id="rId7" Type="http://schemas.openxmlformats.org/officeDocument/2006/relationships/tags" Target="../tags/tag82.xml"/><Relationship Id="rId12" Type="http://schemas.openxmlformats.org/officeDocument/2006/relationships/tags" Target="../tags/tag87.xml"/><Relationship Id="rId17" Type="http://schemas.openxmlformats.org/officeDocument/2006/relationships/tags" Target="../tags/tag92.xml"/><Relationship Id="rId2" Type="http://schemas.openxmlformats.org/officeDocument/2006/relationships/tags" Target="../tags/tag77.xml"/><Relationship Id="rId16" Type="http://schemas.openxmlformats.org/officeDocument/2006/relationships/tags" Target="../tags/tag91.xml"/><Relationship Id="rId20" Type="http://schemas.openxmlformats.org/officeDocument/2006/relationships/tags" Target="../tags/tag95.xml"/><Relationship Id="rId1" Type="http://schemas.openxmlformats.org/officeDocument/2006/relationships/tags" Target="../tags/tag76.xml"/><Relationship Id="rId6" Type="http://schemas.openxmlformats.org/officeDocument/2006/relationships/tags" Target="../tags/tag81.xml"/><Relationship Id="rId11" Type="http://schemas.openxmlformats.org/officeDocument/2006/relationships/tags" Target="../tags/tag86.xml"/><Relationship Id="rId5" Type="http://schemas.openxmlformats.org/officeDocument/2006/relationships/tags" Target="../tags/tag80.xml"/><Relationship Id="rId15" Type="http://schemas.openxmlformats.org/officeDocument/2006/relationships/tags" Target="../tags/tag90.xml"/><Relationship Id="rId10" Type="http://schemas.openxmlformats.org/officeDocument/2006/relationships/tags" Target="../tags/tag85.xml"/><Relationship Id="rId19" Type="http://schemas.openxmlformats.org/officeDocument/2006/relationships/tags" Target="../tags/tag94.xml"/><Relationship Id="rId4" Type="http://schemas.openxmlformats.org/officeDocument/2006/relationships/tags" Target="../tags/tag79.xml"/><Relationship Id="rId9" Type="http://schemas.openxmlformats.org/officeDocument/2006/relationships/tags" Target="../tags/tag84.xml"/><Relationship Id="rId14" Type="http://schemas.openxmlformats.org/officeDocument/2006/relationships/tags" Target="../tags/tag89.xml"/><Relationship Id="rId22"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 xmlns:a16="http://schemas.microsoft.com/office/drawing/2014/main" id="{C0EEA917-A7A9-4D06-BAF7-D59E5B8856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8528" y="1527634"/>
            <a:ext cx="3600384" cy="3610554"/>
          </a:xfrm>
          <a:prstGeom prst="rect">
            <a:avLst/>
          </a:prstGeom>
        </p:spPr>
      </p:pic>
      <p:sp>
        <p:nvSpPr>
          <p:cNvPr id="4" name="文本框 158"/>
          <p:cNvSpPr txBox="1"/>
          <p:nvPr/>
        </p:nvSpPr>
        <p:spPr>
          <a:xfrm>
            <a:off x="5544108" y="3036851"/>
            <a:ext cx="2052228" cy="373444"/>
          </a:xfrm>
          <a:prstGeom prst="rect">
            <a:avLst/>
          </a:prstGeom>
          <a:noFill/>
        </p:spPr>
        <p:txBody>
          <a:bodyPr wrap="square" lIns="65032" tIns="32516" rIns="65032" bIns="32516" rtlCol="0">
            <a:spAutoFit/>
          </a:bodyPr>
          <a:lstStyle/>
          <a:p>
            <a:r>
              <a:rPr kumimoji="1" lang="zh-CN" altLang="en-US" sz="2000" b="1" dirty="0">
                <a:solidFill>
                  <a:srgbClr val="1C6089"/>
                </a:solidFill>
                <a:latin typeface="微软雅黑" panose="020B0503020204020204" pitchFamily="34" charset="-122"/>
                <a:ea typeface="微软雅黑" panose="020B0503020204020204" pitchFamily="34" charset="-122"/>
              </a:rPr>
              <a:t>计算机网络基础</a:t>
            </a:r>
          </a:p>
        </p:txBody>
      </p:sp>
      <p:pic>
        <p:nvPicPr>
          <p:cNvPr id="13" name="图片 12">
            <a:extLst>
              <a:ext uri="{FF2B5EF4-FFF2-40B4-BE49-F238E27FC236}">
                <a16:creationId xmlns="" xmlns:a16="http://schemas.microsoft.com/office/drawing/2014/main" id="{AD597C7E-1A88-4971-9772-C5F5947EB4B3}"/>
              </a:ext>
            </a:extLst>
          </p:cNvPr>
          <p:cNvPicPr>
            <a:picLocks noChangeAspect="1"/>
          </p:cNvPicPr>
          <p:nvPr/>
        </p:nvPicPr>
        <p:blipFill rotWithShape="1">
          <a:blip r:embed="rId3">
            <a:extLst>
              <a:ext uri="{28A0092B-C50C-407E-A947-70E740481C1C}">
                <a14:useLocalDpi xmlns:a14="http://schemas.microsoft.com/office/drawing/2010/main" val="0"/>
              </a:ext>
            </a:extLst>
          </a:blip>
          <a:srcRect b="73570"/>
          <a:stretch/>
        </p:blipFill>
        <p:spPr>
          <a:xfrm rot="10800000">
            <a:off x="5652120" y="-20537"/>
            <a:ext cx="3600384" cy="954272"/>
          </a:xfrm>
          <a:prstGeom prst="rect">
            <a:avLst/>
          </a:prstGeom>
        </p:spPr>
      </p:pic>
      <p:sp>
        <p:nvSpPr>
          <p:cNvPr id="11" name="文本框 158"/>
          <p:cNvSpPr txBox="1"/>
          <p:nvPr/>
        </p:nvSpPr>
        <p:spPr>
          <a:xfrm>
            <a:off x="4139953" y="2093680"/>
            <a:ext cx="4788532" cy="496554"/>
          </a:xfrm>
          <a:prstGeom prst="rect">
            <a:avLst/>
          </a:prstGeom>
          <a:noFill/>
        </p:spPr>
        <p:txBody>
          <a:bodyPr wrap="square" lIns="65032" tIns="32516" rIns="65032" bIns="32516" rtlCol="0">
            <a:spAutoFit/>
          </a:bodyPr>
          <a:lstStyle/>
          <a:p>
            <a:r>
              <a:rPr kumimoji="1" lang="zh-CN" altLang="en-US" sz="2800" b="1" dirty="0" smtClean="0">
                <a:solidFill>
                  <a:schemeClr val="accent1"/>
                </a:solidFill>
                <a:latin typeface="微软雅黑" panose="020B0503020204020204" pitchFamily="34" charset="-122"/>
                <a:ea typeface="微软雅黑" panose="020B0503020204020204" pitchFamily="34" charset="-122"/>
              </a:rPr>
              <a:t>项目</a:t>
            </a:r>
            <a:r>
              <a:rPr kumimoji="1" lang="en-US" altLang="zh-CN" sz="2800" b="1" dirty="0" smtClean="0">
                <a:solidFill>
                  <a:schemeClr val="accent1"/>
                </a:solidFill>
                <a:latin typeface="微软雅黑" panose="020B0503020204020204" pitchFamily="34" charset="-122"/>
                <a:ea typeface="微软雅黑" panose="020B0503020204020204" pitchFamily="34" charset="-122"/>
              </a:rPr>
              <a:t>4 </a:t>
            </a:r>
            <a:r>
              <a:rPr kumimoji="1" lang="zh-CN" altLang="en-US" sz="2800" b="1" dirty="0" smtClean="0">
                <a:solidFill>
                  <a:schemeClr val="accent1"/>
                </a:solidFill>
                <a:latin typeface="微软雅黑" panose="020B0503020204020204" pitchFamily="34" charset="-122"/>
                <a:ea typeface="微软雅黑" panose="020B0503020204020204" pitchFamily="34" charset="-122"/>
              </a:rPr>
              <a:t>使用</a:t>
            </a:r>
            <a:r>
              <a:rPr kumimoji="1" lang="zh-CN" altLang="en-US" sz="2800" b="1" dirty="0">
                <a:solidFill>
                  <a:schemeClr val="accent1"/>
                </a:solidFill>
                <a:latin typeface="微软雅黑" panose="020B0503020204020204" pitchFamily="34" charset="-122"/>
                <a:ea typeface="微软雅黑" panose="020B0503020204020204" pitchFamily="34" charset="-122"/>
              </a:rPr>
              <a:t>交换机连接局域网</a:t>
            </a:r>
          </a:p>
        </p:txBody>
      </p:sp>
      <p:cxnSp>
        <p:nvCxnSpPr>
          <p:cNvPr id="14" name="直接连接符 13"/>
          <p:cNvCxnSpPr/>
          <p:nvPr/>
        </p:nvCxnSpPr>
        <p:spPr>
          <a:xfrm>
            <a:off x="3923929" y="2787774"/>
            <a:ext cx="5220072" cy="0"/>
          </a:xfrm>
          <a:prstGeom prst="line">
            <a:avLst/>
          </a:prstGeom>
          <a:ln w="285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4"/>
                                        </p:tgtEl>
                                        <p:attrNameLst>
                                          <p:attrName>ppt_y</p:attrName>
                                        </p:attrNameLst>
                                      </p:cBhvr>
                                      <p:tavLst>
                                        <p:tav tm="0">
                                          <p:val>
                                            <p:strVal val="#ppt_y"/>
                                          </p:val>
                                        </p:tav>
                                        <p:tav tm="100000">
                                          <p:val>
                                            <p:strVal val="#ppt_y"/>
                                          </p:val>
                                        </p:tav>
                                      </p:tavLst>
                                    </p:anim>
                                    <p:anim calcmode="lin" valueType="num">
                                      <p:cBhvr>
                                        <p:cTn id="20"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4"/>
                                        </p:tgtEl>
                                      </p:cBhvr>
                                    </p:animEffect>
                                  </p:childTnLst>
                                </p:cTn>
                              </p:par>
                            </p:childTnLst>
                          </p:cTn>
                        </p:par>
                        <p:par>
                          <p:cTn id="23" fill="hold">
                            <p:stCondLst>
                              <p:cond delay="1800"/>
                            </p:stCondLst>
                            <p:childTnLst>
                              <p:par>
                                <p:cTn id="24" presetID="26" presetClass="emph" presetSubtype="0" fill="hold" grpId="1" nodeType="afterEffect">
                                  <p:stCondLst>
                                    <p:cond delay="0"/>
                                  </p:stCondLst>
                                  <p:iterate type="lt">
                                    <p:tmPct val="0"/>
                                  </p:iterate>
                                  <p:childTnLst>
                                    <p:animEffect transition="out" filter="fade">
                                      <p:cBhvr>
                                        <p:cTn id="25" dur="500" tmFilter="0, 0; .2, .5; .8, .5; 1, 0"/>
                                        <p:tgtEl>
                                          <p:spTgt spid="4"/>
                                        </p:tgtEl>
                                      </p:cBhvr>
                                    </p:animEffect>
                                    <p:animScale>
                                      <p:cBhvr>
                                        <p:cTn id="26" dur="250" autoRev="1" fill="hold"/>
                                        <p:tgtEl>
                                          <p:spTgt spid="4"/>
                                        </p:tgtEl>
                                      </p:cBhvr>
                                      <p:by x="105000" y="105000"/>
                                    </p:animScale>
                                  </p:childTnLst>
                                </p:cTn>
                              </p:par>
                            </p:childTnLst>
                          </p:cTn>
                        </p:par>
                        <p:par>
                          <p:cTn id="27" fill="hold">
                            <p:stCondLst>
                              <p:cond delay="23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1"/>
                                        </p:tgtEl>
                                        <p:attrNameLst>
                                          <p:attrName>ppt_y</p:attrName>
                                        </p:attrNameLst>
                                      </p:cBhvr>
                                      <p:tavLst>
                                        <p:tav tm="0">
                                          <p:val>
                                            <p:strVal val="#ppt_y"/>
                                          </p:val>
                                        </p:tav>
                                        <p:tav tm="100000">
                                          <p:val>
                                            <p:strVal val="#ppt_y"/>
                                          </p:val>
                                        </p:tav>
                                      </p:tavLst>
                                    </p:anim>
                                    <p:anim calcmode="lin" valueType="num">
                                      <p:cBhvr>
                                        <p:cTn id="32"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1"/>
                                        </p:tgtEl>
                                      </p:cBhvr>
                                    </p:animEffect>
                                  </p:childTnLst>
                                </p:cTn>
                              </p:par>
                            </p:childTnLst>
                          </p:cTn>
                        </p:par>
                        <p:par>
                          <p:cTn id="35" fill="hold">
                            <p:stCondLst>
                              <p:cond delay="3400"/>
                            </p:stCondLst>
                            <p:childTnLst>
                              <p:par>
                                <p:cTn id="36" presetID="26" presetClass="emph" presetSubtype="0" fill="hold" grpId="1" nodeType="afterEffect">
                                  <p:stCondLst>
                                    <p:cond delay="0"/>
                                  </p:stCondLst>
                                  <p:iterate type="lt">
                                    <p:tmPct val="0"/>
                                  </p:iterate>
                                  <p:childTnLst>
                                    <p:animEffect transition="out" filter="fade">
                                      <p:cBhvr>
                                        <p:cTn id="37" dur="500" tmFilter="0, 0; .2, .5; .8, .5; 1, 0"/>
                                        <p:tgtEl>
                                          <p:spTgt spid="11"/>
                                        </p:tgtEl>
                                      </p:cBhvr>
                                    </p:animEffect>
                                    <p:animScale>
                                      <p:cBhvr>
                                        <p:cTn id="38"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11" grpId="0"/>
      <p:bldP spid="11"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认识交换机</a:t>
            </a:r>
          </a:p>
        </p:txBody>
      </p:sp>
      <p:grpSp>
        <p:nvGrpSpPr>
          <p:cNvPr id="11" name="组合 10">
            <a:extLst>
              <a:ext uri="{FF2B5EF4-FFF2-40B4-BE49-F238E27FC236}">
                <a16:creationId xmlns="" xmlns:a16="http://schemas.microsoft.com/office/drawing/2014/main" id="{9CF7D503-13D3-4302-8E1A-E10E1C73C8BC}"/>
              </a:ext>
            </a:extLst>
          </p:cNvPr>
          <p:cNvGrpSpPr/>
          <p:nvPr/>
        </p:nvGrpSpPr>
        <p:grpSpPr>
          <a:xfrm>
            <a:off x="503548" y="2787774"/>
            <a:ext cx="8424936" cy="2803609"/>
            <a:chOff x="1200150" y="2011315"/>
            <a:chExt cx="9910252" cy="1585329"/>
          </a:xfrm>
        </p:grpSpPr>
        <p:grpSp>
          <p:nvGrpSpPr>
            <p:cNvPr id="12" name="组合 11">
              <a:extLst>
                <a:ext uri="{FF2B5EF4-FFF2-40B4-BE49-F238E27FC236}">
                  <a16:creationId xmlns="" xmlns:a16="http://schemas.microsoft.com/office/drawing/2014/main" id="{F9F7AADF-93FE-46DC-98D3-3156EF72388E}"/>
                </a:ext>
              </a:extLst>
            </p:cNvPr>
            <p:cNvGrpSpPr/>
            <p:nvPr/>
          </p:nvGrpSpPr>
          <p:grpSpPr>
            <a:xfrm>
              <a:off x="1200150" y="2011315"/>
              <a:ext cx="9910252" cy="1585329"/>
              <a:chOff x="1200150" y="2011315"/>
              <a:chExt cx="9910252" cy="1585329"/>
            </a:xfrm>
          </p:grpSpPr>
          <p:sp>
            <p:nvSpPr>
              <p:cNvPr id="14" name="矩形: 圆角 13">
                <a:extLst>
                  <a:ext uri="{FF2B5EF4-FFF2-40B4-BE49-F238E27FC236}">
                    <a16:creationId xmlns="" xmlns:a16="http://schemas.microsoft.com/office/drawing/2014/main" id="{0D070223-48C4-414E-82FA-86C2CBFF3029}"/>
                  </a:ext>
                </a:extLst>
              </p:cNvPr>
              <p:cNvSpPr/>
              <p:nvPr/>
            </p:nvSpPr>
            <p:spPr>
              <a:xfrm>
                <a:off x="1200150" y="2011315"/>
                <a:ext cx="9910252" cy="1585329"/>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 xmlns:a16="http://schemas.microsoft.com/office/drawing/2014/main"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 xmlns:a16="http://schemas.microsoft.com/office/drawing/2014/main" id="{B6ADEC3E-A88B-4DBC-B19A-E49605301076}"/>
                </a:ext>
              </a:extLst>
            </p:cNvPr>
            <p:cNvSpPr txBox="1"/>
            <p:nvPr/>
          </p:nvSpPr>
          <p:spPr>
            <a:xfrm>
              <a:off x="1210439" y="2011315"/>
              <a:ext cx="9604929" cy="1305265"/>
            </a:xfrm>
            <a:prstGeom prst="rect">
              <a:avLst/>
            </a:prstGeom>
            <a:noFill/>
          </p:spPr>
          <p:txBody>
            <a:bodyPr wrap="square" rtlCol="0">
              <a:spAutoFit/>
            </a:bodyPr>
            <a:lstStyle/>
            <a:p>
              <a:pPr>
                <a:lnSpc>
                  <a:spcPct val="150000"/>
                </a:lnSpc>
              </a:pPr>
              <a:r>
                <a:rPr lang="zh-CN" altLang="zh-CN" sz="1600" b="1" dirty="0">
                  <a:latin typeface="微软雅黑" panose="020B0503020204020204" pitchFamily="34" charset="-122"/>
                  <a:ea typeface="微软雅黑" panose="020B0503020204020204" pitchFamily="34" charset="-122"/>
                </a:rPr>
                <a:t>交换容量</a:t>
              </a:r>
              <a:r>
                <a:rPr lang="zh-CN" altLang="zh-CN" sz="1600" dirty="0">
                  <a:latin typeface="微软雅黑" panose="020B0503020204020204" pitchFamily="34" charset="-122"/>
                  <a:ea typeface="微软雅黑" panose="020B0503020204020204" pitchFamily="34" charset="-122"/>
                </a:rPr>
                <a:t>是指整机交换容量，所谓整机交换容量是指交换机内部总线的传输容量。一台交换机所有端口都在工作时，它们的双向数据传输速率之和称为这台交换机的接口交换容量。在设计交换机时，交换机的整机交换容量总是大于交换机的接口交换容量</a:t>
              </a:r>
              <a:r>
                <a:rPr lang="zh-CN" altLang="zh-CN" sz="1600" dirty="0" smtClean="0">
                  <a:latin typeface="微软雅黑" panose="020B0503020204020204" pitchFamily="34" charset="-122"/>
                  <a:ea typeface="微软雅黑" panose="020B0503020204020204" pitchFamily="34" charset="-122"/>
                </a:rPr>
                <a:t>。因为</a:t>
              </a:r>
              <a:r>
                <a:rPr lang="zh-CN" altLang="zh-CN" sz="1600" dirty="0">
                  <a:latin typeface="微软雅黑" panose="020B0503020204020204" pitchFamily="34" charset="-122"/>
                  <a:ea typeface="微软雅黑" panose="020B0503020204020204" pitchFamily="34" charset="-122"/>
                </a:rPr>
                <a:t>这台交换机有</a:t>
              </a:r>
              <a:r>
                <a:rPr lang="en-US" altLang="zh-CN" sz="1600" dirty="0">
                  <a:latin typeface="微软雅黑" panose="020B0503020204020204" pitchFamily="34" charset="-122"/>
                  <a:ea typeface="微软雅黑" panose="020B0503020204020204" pitchFamily="34" charset="-122"/>
                </a:rPr>
                <a:t>48</a:t>
              </a:r>
              <a:r>
                <a:rPr lang="zh-CN" altLang="zh-CN" sz="1600" dirty="0">
                  <a:latin typeface="微软雅黑" panose="020B0503020204020204" pitchFamily="34" charset="-122"/>
                  <a:ea typeface="微软雅黑" panose="020B0503020204020204" pitchFamily="34" charset="-122"/>
                </a:rPr>
                <a:t>个百兆端口和</a:t>
              </a:r>
              <a:r>
                <a:rPr lang="en-US" altLang="zh-CN" sz="1600" dirty="0">
                  <a:latin typeface="微软雅黑" panose="020B0503020204020204" pitchFamily="34" charset="-122"/>
                  <a:ea typeface="微软雅黑" panose="020B0503020204020204" pitchFamily="34" charset="-122"/>
                </a:rPr>
                <a:t>4</a:t>
              </a:r>
              <a:r>
                <a:rPr lang="zh-CN" altLang="zh-CN" sz="1600" dirty="0">
                  <a:latin typeface="微软雅黑" panose="020B0503020204020204" pitchFamily="34" charset="-122"/>
                  <a:ea typeface="微软雅黑" panose="020B0503020204020204" pitchFamily="34" charset="-122"/>
                </a:rPr>
                <a:t>个千兆端口，所以它的接口交换容量等于</a:t>
              </a:r>
              <a:r>
                <a:rPr lang="en-US" altLang="zh-CN" sz="1600" dirty="0">
                  <a:latin typeface="微软雅黑" panose="020B0503020204020204" pitchFamily="34" charset="-122"/>
                  <a:ea typeface="微软雅黑" panose="020B0503020204020204" pitchFamily="34" charset="-122"/>
                </a:rPr>
                <a:t>48</a:t>
              </a:r>
              <a:r>
                <a:rPr lang="zh-CN" altLang="zh-CN"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2</a:t>
              </a:r>
              <a:r>
                <a:rPr lang="zh-CN" altLang="zh-CN"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100Mbit/s</a:t>
              </a:r>
              <a:r>
                <a:rPr lang="en-US" altLang="zh-CN" sz="1600" dirty="0" smtClean="0">
                  <a:latin typeface="微软雅黑" panose="020B0503020204020204" pitchFamily="34" charset="-122"/>
                  <a:ea typeface="微软雅黑" panose="020B0503020204020204" pitchFamily="34" charset="-122"/>
                </a:rPr>
                <a:t>+ 4</a:t>
              </a:r>
              <a:r>
                <a:rPr lang="zh-CN" altLang="zh-CN"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2</a:t>
              </a:r>
              <a:r>
                <a:rPr lang="zh-CN" altLang="zh-CN"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1000Mbit/s = 17600Mbit/s = 17.6Gbit/s</a:t>
              </a:r>
              <a:r>
                <a:rPr lang="zh-CN" altLang="zh-CN" sz="1600" dirty="0">
                  <a:latin typeface="微软雅黑" panose="020B0503020204020204" pitchFamily="34" charset="-122"/>
                  <a:ea typeface="微软雅黑" panose="020B0503020204020204" pitchFamily="34" charset="-122"/>
                </a:rPr>
                <a:t>。如</a:t>
              </a:r>
              <a:r>
                <a:rPr lang="zh-CN" altLang="zh-CN" sz="1600" dirty="0" smtClean="0">
                  <a:latin typeface="微软雅黑" panose="020B0503020204020204" pitchFamily="34" charset="-122"/>
                  <a:ea typeface="微软雅黑" panose="020B0503020204020204" pitchFamily="34" charset="-122"/>
                </a:rPr>
                <a:t>表所</a:t>
              </a:r>
              <a:r>
                <a:rPr lang="zh-CN" altLang="zh-CN" sz="1600" dirty="0">
                  <a:latin typeface="微软雅黑" panose="020B0503020204020204" pitchFamily="34" charset="-122"/>
                  <a:ea typeface="微软雅黑" panose="020B0503020204020204" pitchFamily="34" charset="-122"/>
                </a:rPr>
                <a:t>示，华为</a:t>
              </a:r>
              <a:r>
                <a:rPr lang="en-US" altLang="zh-CN" sz="1600" dirty="0">
                  <a:latin typeface="微软雅黑" panose="020B0503020204020204" pitchFamily="34" charset="-122"/>
                  <a:ea typeface="微软雅黑" panose="020B0503020204020204" pitchFamily="34" charset="-122"/>
                </a:rPr>
                <a:t>S2700-52P-EI-AC </a:t>
              </a:r>
              <a:r>
                <a:rPr lang="zh-CN" altLang="zh-CN" sz="1600" dirty="0">
                  <a:latin typeface="微软雅黑" panose="020B0503020204020204" pitchFamily="34" charset="-122"/>
                  <a:ea typeface="微软雅黑" panose="020B0503020204020204" pitchFamily="34" charset="-122"/>
                </a:rPr>
                <a:t>交换机的交换容量时</a:t>
              </a:r>
              <a:r>
                <a:rPr lang="en-US" altLang="zh-CN" sz="1600" dirty="0">
                  <a:latin typeface="微软雅黑" panose="020B0503020204020204" pitchFamily="34" charset="-122"/>
                  <a:ea typeface="微软雅黑" panose="020B0503020204020204" pitchFamily="34" charset="-122"/>
                </a:rPr>
                <a:t>32Gbit/s</a:t>
              </a:r>
              <a:r>
                <a:rPr lang="zh-CN" altLang="zh-CN" sz="1600" dirty="0">
                  <a:latin typeface="微软雅黑" panose="020B0503020204020204" pitchFamily="34" charset="-122"/>
                  <a:ea typeface="微软雅黑" panose="020B0503020204020204" pitchFamily="34" charset="-122"/>
                </a:rPr>
                <a:t>，大于这台交换机的接口交换容量</a:t>
              </a:r>
              <a:r>
                <a:rPr lang="en-US" altLang="zh-CN" sz="1600" dirty="0">
                  <a:latin typeface="微软雅黑" panose="020B0503020204020204" pitchFamily="34" charset="-122"/>
                  <a:ea typeface="微软雅黑" panose="020B0503020204020204" pitchFamily="34" charset="-122"/>
                </a:rPr>
                <a:t>17.6Gbit/s</a:t>
              </a:r>
              <a:r>
                <a:rPr lang="zh-CN" altLang="zh-CN" sz="1600" dirty="0">
                  <a:latin typeface="微软雅黑" panose="020B0503020204020204" pitchFamily="34" charset="-122"/>
                  <a:ea typeface="微软雅黑" panose="020B0503020204020204" pitchFamily="34" charset="-122"/>
                </a:rPr>
                <a:t>。</a:t>
              </a:r>
              <a:endParaRPr lang="zh-CN" altLang="en-US" sz="1600" dirty="0">
                <a:latin typeface="微软雅黑" panose="020B0503020204020204" pitchFamily="34" charset="-122"/>
                <a:ea typeface="微软雅黑" panose="020B0503020204020204" pitchFamily="34" charset="-122"/>
              </a:endParaRPr>
            </a:p>
          </p:txBody>
        </p:sp>
      </p:grpSp>
      <p:sp>
        <p:nvSpPr>
          <p:cNvPr id="4" name="Rectangle 2">
            <a:extLst>
              <a:ext uri="{FF2B5EF4-FFF2-40B4-BE49-F238E27FC236}">
                <a16:creationId xmlns="" xmlns:a16="http://schemas.microsoft.com/office/drawing/2014/main"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sp>
        <p:nvSpPr>
          <p:cNvPr id="5" name="Rectangle 3">
            <a:extLst>
              <a:ext uri="{FF2B5EF4-FFF2-40B4-BE49-F238E27FC236}">
                <a16:creationId xmlns="" xmlns:a16="http://schemas.microsoft.com/office/drawing/2014/main" id="{617D9F4C-3B3B-44FC-8433-E8920335E35C}"/>
              </a:ext>
            </a:extLst>
          </p:cNvPr>
          <p:cNvSpPr>
            <a:spLocks noChangeArrowheads="1"/>
          </p:cNvSpPr>
          <p:nvPr/>
        </p:nvSpPr>
        <p:spPr bwMode="auto">
          <a:xfrm>
            <a:off x="2854836" y="2463738"/>
            <a:ext cx="298613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zh-CN" sz="1200" dirty="0">
                <a:latin typeface="微软雅黑" panose="020B0503020204020204" pitchFamily="34" charset="-122"/>
                <a:ea typeface="微软雅黑" panose="020B0503020204020204" pitchFamily="34" charset="-122"/>
              </a:rPr>
              <a:t>华为</a:t>
            </a:r>
            <a:r>
              <a:rPr lang="en-US" altLang="zh-CN" sz="1200" dirty="0">
                <a:latin typeface="微软雅黑" panose="020B0503020204020204" pitchFamily="34" charset="-122"/>
                <a:ea typeface="微软雅黑" panose="020B0503020204020204" pitchFamily="34" charset="-122"/>
              </a:rPr>
              <a:t>S2700-52P-EI-AC</a:t>
            </a:r>
            <a:r>
              <a:rPr lang="zh-CN" altLang="zh-CN" sz="1200" dirty="0">
                <a:latin typeface="微软雅黑" panose="020B0503020204020204" pitchFamily="34" charset="-122"/>
                <a:ea typeface="微软雅黑" panose="020B0503020204020204" pitchFamily="34" charset="-122"/>
              </a:rPr>
              <a:t>交换机基本</a:t>
            </a:r>
            <a:r>
              <a:rPr lang="zh-CN" altLang="zh-CN" sz="1200" dirty="0" smtClean="0">
                <a:latin typeface="微软雅黑" panose="020B0503020204020204" pitchFamily="34" charset="-122"/>
                <a:ea typeface="微软雅黑" panose="020B0503020204020204" pitchFamily="34" charset="-122"/>
              </a:rPr>
              <a:t>参数</a:t>
            </a:r>
            <a:r>
              <a:rPr lang="zh-CN" altLang="en-US" sz="1200" dirty="0" smtClean="0">
                <a:latin typeface="微软雅黑" panose="020B0503020204020204" pitchFamily="34" charset="-122"/>
                <a:ea typeface="微软雅黑" panose="020B0503020204020204" pitchFamily="34" charset="-122"/>
              </a:rPr>
              <a:t>表</a:t>
            </a:r>
            <a:endParaRPr lang="zh-CN" altLang="en-US" sz="1200" dirty="0">
              <a:latin typeface="微软雅黑" panose="020B0503020204020204" pitchFamily="34" charset="-122"/>
              <a:ea typeface="微软雅黑" panose="020B0503020204020204" pitchFamily="34" charset="-122"/>
            </a:endParaRP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39652" y="843558"/>
            <a:ext cx="6087160" cy="16405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1439652" y="1779662"/>
            <a:ext cx="6228692" cy="396044"/>
          </a:xfrm>
          <a:prstGeom prst="rect">
            <a:avLst/>
          </a:prstGeom>
          <a:noFill/>
          <a:ln>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Tree>
    <p:extLst>
      <p:ext uri="{BB962C8B-B14F-4D97-AF65-F5344CB8AC3E}">
        <p14:creationId xmlns:p14="http://schemas.microsoft.com/office/powerpoint/2010/main" val="27580729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认识交换机</a:t>
            </a:r>
          </a:p>
        </p:txBody>
      </p:sp>
      <p:grpSp>
        <p:nvGrpSpPr>
          <p:cNvPr id="11" name="组合 10">
            <a:extLst>
              <a:ext uri="{FF2B5EF4-FFF2-40B4-BE49-F238E27FC236}">
                <a16:creationId xmlns="" xmlns:a16="http://schemas.microsoft.com/office/drawing/2014/main" id="{9CF7D503-13D3-4302-8E1A-E10E1C73C8BC}"/>
              </a:ext>
            </a:extLst>
          </p:cNvPr>
          <p:cNvGrpSpPr/>
          <p:nvPr/>
        </p:nvGrpSpPr>
        <p:grpSpPr>
          <a:xfrm>
            <a:off x="732277" y="3039799"/>
            <a:ext cx="7620143" cy="2196245"/>
            <a:chOff x="1200150" y="2011314"/>
            <a:chExt cx="9867900" cy="1559628"/>
          </a:xfrm>
        </p:grpSpPr>
        <p:grpSp>
          <p:nvGrpSpPr>
            <p:cNvPr id="12" name="组合 11">
              <a:extLst>
                <a:ext uri="{FF2B5EF4-FFF2-40B4-BE49-F238E27FC236}">
                  <a16:creationId xmlns="" xmlns:a16="http://schemas.microsoft.com/office/drawing/2014/main" id="{F9F7AADF-93FE-46DC-98D3-3156EF72388E}"/>
                </a:ext>
              </a:extLst>
            </p:cNvPr>
            <p:cNvGrpSpPr/>
            <p:nvPr/>
          </p:nvGrpSpPr>
          <p:grpSpPr>
            <a:xfrm>
              <a:off x="1200150" y="2011314"/>
              <a:ext cx="9867900" cy="1559628"/>
              <a:chOff x="1200150" y="2011314"/>
              <a:chExt cx="9867900" cy="1559628"/>
            </a:xfrm>
          </p:grpSpPr>
          <p:sp>
            <p:nvSpPr>
              <p:cNvPr id="14" name="矩形: 圆角 13">
                <a:extLst>
                  <a:ext uri="{FF2B5EF4-FFF2-40B4-BE49-F238E27FC236}">
                    <a16:creationId xmlns="" xmlns:a16="http://schemas.microsoft.com/office/drawing/2014/main" id="{0D070223-48C4-414E-82FA-86C2CBFF3029}"/>
                  </a:ext>
                </a:extLst>
              </p:cNvPr>
              <p:cNvSpPr/>
              <p:nvPr/>
            </p:nvSpPr>
            <p:spPr>
              <a:xfrm>
                <a:off x="1200150" y="2011314"/>
                <a:ext cx="9867900" cy="1559628"/>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 xmlns:a16="http://schemas.microsoft.com/office/drawing/2014/main"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 xmlns:a16="http://schemas.microsoft.com/office/drawing/2014/main" id="{B6ADEC3E-A88B-4DBC-B19A-E49605301076}"/>
                </a:ext>
              </a:extLst>
            </p:cNvPr>
            <p:cNvSpPr txBox="1"/>
            <p:nvPr/>
          </p:nvSpPr>
          <p:spPr>
            <a:xfrm>
              <a:off x="1331633" y="2090317"/>
              <a:ext cx="9604929" cy="1376944"/>
            </a:xfrm>
            <a:prstGeom prst="rect">
              <a:avLst/>
            </a:prstGeom>
            <a:noFill/>
          </p:spPr>
          <p:txBody>
            <a:bodyPr wrap="square" rtlCol="0">
              <a:spAutoFit/>
            </a:bodyPr>
            <a:lstStyle/>
            <a:p>
              <a:pPr indent="486000">
                <a:lnSpc>
                  <a:spcPct val="150000"/>
                </a:lnSpc>
              </a:pPr>
              <a:r>
                <a:rPr lang="zh-CN" altLang="zh-CN" sz="1600" b="1" dirty="0">
                  <a:latin typeface="微软雅黑" panose="020B0503020204020204" pitchFamily="34" charset="-122"/>
                  <a:ea typeface="微软雅黑" panose="020B0503020204020204" pitchFamily="34" charset="-122"/>
                </a:rPr>
                <a:t>包转发率</a:t>
              </a:r>
              <a:r>
                <a:rPr lang="zh-CN" altLang="zh-CN" sz="1600" dirty="0">
                  <a:latin typeface="微软雅黑" panose="020B0503020204020204" pitchFamily="34" charset="-122"/>
                  <a:ea typeface="微软雅黑" panose="020B0503020204020204" pitchFamily="34" charset="-122"/>
                </a:rPr>
                <a:t>是指这台交换机 每秒可以转发数据包的数量，即整机包转发率。而一台交换机所有端口都在工作时，它们每秒可以转发的数据包数量之和称为这台交换机的接口包转发率。一个以太网数据帧包含数据部分和前导符在内，最小长度为</a:t>
              </a:r>
              <a:r>
                <a:rPr lang="en-US" altLang="zh-CN" sz="1600" dirty="0">
                  <a:latin typeface="微软雅黑" panose="020B0503020204020204" pitchFamily="34" charset="-122"/>
                  <a:ea typeface="微软雅黑" panose="020B0503020204020204" pitchFamily="34" charset="-122"/>
                </a:rPr>
                <a:t>72</a:t>
              </a:r>
              <a:r>
                <a:rPr lang="zh-CN" altLang="zh-CN" sz="1600" dirty="0">
                  <a:latin typeface="微软雅黑" panose="020B0503020204020204" pitchFamily="34" charset="-122"/>
                  <a:ea typeface="微软雅黑" panose="020B0503020204020204" pitchFamily="34" charset="-122"/>
                </a:rPr>
                <a:t>字节，在传输过程中每个数据帧还有</a:t>
              </a:r>
              <a:r>
                <a:rPr lang="en-US" altLang="zh-CN" sz="1600" dirty="0">
                  <a:latin typeface="微软雅黑" panose="020B0503020204020204" pitchFamily="34" charset="-122"/>
                  <a:ea typeface="微软雅黑" panose="020B0503020204020204" pitchFamily="34" charset="-122"/>
                </a:rPr>
                <a:t>12</a:t>
              </a:r>
              <a:r>
                <a:rPr lang="zh-CN" altLang="zh-CN" sz="1600" dirty="0">
                  <a:latin typeface="微软雅黑" panose="020B0503020204020204" pitchFamily="34" charset="-122"/>
                  <a:ea typeface="微软雅黑" panose="020B0503020204020204" pitchFamily="34" charset="-122"/>
                </a:rPr>
                <a:t>字节的数据帧间隙，因此最小的可传输数据帧的长度是</a:t>
              </a:r>
              <a:r>
                <a:rPr lang="en-US" altLang="zh-CN" sz="1600" dirty="0">
                  <a:latin typeface="微软雅黑" panose="020B0503020204020204" pitchFamily="34" charset="-122"/>
                  <a:ea typeface="微软雅黑" panose="020B0503020204020204" pitchFamily="34" charset="-122"/>
                </a:rPr>
                <a:t>84</a:t>
              </a:r>
              <a:r>
                <a:rPr lang="zh-CN" altLang="zh-CN" sz="1600" dirty="0">
                  <a:latin typeface="微软雅黑" panose="020B0503020204020204" pitchFamily="34" charset="-122"/>
                  <a:ea typeface="微软雅黑" panose="020B0503020204020204" pitchFamily="34" charset="-122"/>
                </a:rPr>
                <a:t>字节，即</a:t>
              </a:r>
              <a:r>
                <a:rPr lang="en-US" altLang="zh-CN" sz="1600" dirty="0">
                  <a:latin typeface="微软雅黑" panose="020B0503020204020204" pitchFamily="34" charset="-122"/>
                  <a:ea typeface="微软雅黑" panose="020B0503020204020204" pitchFamily="34" charset="-122"/>
                </a:rPr>
                <a:t>672</a:t>
              </a:r>
              <a:r>
                <a:rPr lang="zh-CN" altLang="zh-CN" sz="1600" dirty="0">
                  <a:latin typeface="微软雅黑" panose="020B0503020204020204" pitchFamily="34" charset="-122"/>
                  <a:ea typeface="微软雅黑" panose="020B0503020204020204" pitchFamily="34" charset="-122"/>
                </a:rPr>
                <a:t>比特。</a:t>
              </a:r>
              <a:endParaRPr lang="zh-CN" altLang="en-US" sz="1600" dirty="0">
                <a:latin typeface="微软雅黑" panose="020B0503020204020204" pitchFamily="34" charset="-122"/>
                <a:ea typeface="微软雅黑" panose="020B0503020204020204" pitchFamily="34" charset="-122"/>
              </a:endParaRPr>
            </a:p>
          </p:txBody>
        </p:sp>
      </p:grpSp>
      <p:sp>
        <p:nvSpPr>
          <p:cNvPr id="4" name="Rectangle 2">
            <a:extLst>
              <a:ext uri="{FF2B5EF4-FFF2-40B4-BE49-F238E27FC236}">
                <a16:creationId xmlns="" xmlns:a16="http://schemas.microsoft.com/office/drawing/2014/main"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sp>
        <p:nvSpPr>
          <p:cNvPr id="5" name="Rectangle 3">
            <a:extLst>
              <a:ext uri="{FF2B5EF4-FFF2-40B4-BE49-F238E27FC236}">
                <a16:creationId xmlns="" xmlns:a16="http://schemas.microsoft.com/office/drawing/2014/main" id="{617D9F4C-3B3B-44FC-8433-E8920335E35C}"/>
              </a:ext>
            </a:extLst>
          </p:cNvPr>
          <p:cNvSpPr>
            <a:spLocks noChangeArrowheads="1"/>
          </p:cNvSpPr>
          <p:nvPr/>
        </p:nvSpPr>
        <p:spPr bwMode="auto">
          <a:xfrm>
            <a:off x="2854836" y="2582973"/>
            <a:ext cx="298613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zh-CN" sz="1200" dirty="0">
                <a:latin typeface="微软雅黑" panose="020B0503020204020204" pitchFamily="34" charset="-122"/>
                <a:ea typeface="微软雅黑" panose="020B0503020204020204" pitchFamily="34" charset="-122"/>
              </a:rPr>
              <a:t>华为</a:t>
            </a:r>
            <a:r>
              <a:rPr lang="en-US" altLang="zh-CN" sz="1200" dirty="0">
                <a:latin typeface="微软雅黑" panose="020B0503020204020204" pitchFamily="34" charset="-122"/>
                <a:ea typeface="微软雅黑" panose="020B0503020204020204" pitchFamily="34" charset="-122"/>
              </a:rPr>
              <a:t>S2700-52P-EI-AC</a:t>
            </a:r>
            <a:r>
              <a:rPr lang="zh-CN" altLang="zh-CN" sz="1200" dirty="0">
                <a:latin typeface="微软雅黑" panose="020B0503020204020204" pitchFamily="34" charset="-122"/>
                <a:ea typeface="微软雅黑" panose="020B0503020204020204" pitchFamily="34" charset="-122"/>
              </a:rPr>
              <a:t>交换机基本</a:t>
            </a:r>
            <a:r>
              <a:rPr lang="zh-CN" altLang="zh-CN" sz="1200" dirty="0" smtClean="0">
                <a:latin typeface="微软雅黑" panose="020B0503020204020204" pitchFamily="34" charset="-122"/>
                <a:ea typeface="微软雅黑" panose="020B0503020204020204" pitchFamily="34" charset="-122"/>
              </a:rPr>
              <a:t>参数</a:t>
            </a:r>
            <a:r>
              <a:rPr lang="zh-CN" altLang="en-US" sz="1200" dirty="0" smtClean="0">
                <a:latin typeface="微软雅黑" panose="020B0503020204020204" pitchFamily="34" charset="-122"/>
                <a:ea typeface="微软雅黑" panose="020B0503020204020204" pitchFamily="34" charset="-122"/>
              </a:rPr>
              <a:t>表</a:t>
            </a:r>
            <a:endParaRPr lang="zh-CN" altLang="en-US" sz="1200" dirty="0">
              <a:latin typeface="微软雅黑" panose="020B0503020204020204" pitchFamily="34" charset="-122"/>
              <a:ea typeface="微软雅黑" panose="020B0503020204020204" pitchFamily="34" charset="-122"/>
            </a:endParaRP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39652" y="843558"/>
            <a:ext cx="6087160" cy="16405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矩形 15"/>
          <p:cNvSpPr/>
          <p:nvPr/>
        </p:nvSpPr>
        <p:spPr>
          <a:xfrm>
            <a:off x="1439652" y="2088025"/>
            <a:ext cx="6228692" cy="396044"/>
          </a:xfrm>
          <a:prstGeom prst="rect">
            <a:avLst/>
          </a:prstGeom>
          <a:noFill/>
          <a:ln>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Tree>
    <p:extLst>
      <p:ext uri="{BB962C8B-B14F-4D97-AF65-F5344CB8AC3E}">
        <p14:creationId xmlns:p14="http://schemas.microsoft.com/office/powerpoint/2010/main" val="27580729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2. MAC</a:t>
            </a:r>
            <a:r>
              <a:rPr lang="zh-CN" altLang="en-US" sz="1600" dirty="0" smtClean="0">
                <a:solidFill>
                  <a:schemeClr val="accent1"/>
                </a:solidFill>
                <a:ea typeface="微软雅黑" panose="020B0503020204020204" pitchFamily="34" charset="-122"/>
              </a:rPr>
              <a:t>地址</a:t>
            </a:r>
            <a:endParaRPr lang="zh-CN" altLang="en-US" sz="1600" dirty="0">
              <a:solidFill>
                <a:schemeClr val="accent1"/>
              </a:solidFill>
              <a:ea typeface="微软雅黑" panose="020B0503020204020204" pitchFamily="34" charset="-122"/>
            </a:endParaRPr>
          </a:p>
        </p:txBody>
      </p:sp>
      <p:sp>
        <p:nvSpPr>
          <p:cNvPr id="4" name="矩形 12">
            <a:extLst>
              <a:ext uri="{FF2B5EF4-FFF2-40B4-BE49-F238E27FC236}">
                <a16:creationId xmlns="" xmlns:a16="http://schemas.microsoft.com/office/drawing/2014/main" id="{F0156F21-5E2B-44E2-B6EC-84BC729F6C17}"/>
              </a:ext>
            </a:extLst>
          </p:cNvPr>
          <p:cNvSpPr/>
          <p:nvPr>
            <p:custDataLst>
              <p:tags r:id="rId1"/>
            </p:custDataLst>
          </p:nvPr>
        </p:nvSpPr>
        <p:spPr>
          <a:xfrm>
            <a:off x="290801" y="1275606"/>
            <a:ext cx="3948779" cy="2751120"/>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7" name="矩形 6">
            <a:extLst>
              <a:ext uri="{FF2B5EF4-FFF2-40B4-BE49-F238E27FC236}">
                <a16:creationId xmlns=""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12">
            <a:extLst>
              <a:ext uri="{FF2B5EF4-FFF2-40B4-BE49-F238E27FC236}">
                <a16:creationId xmlns="" xmlns:a16="http://schemas.microsoft.com/office/drawing/2014/main" id="{CDB03272-5463-4497-A625-FA89E63C8FC6}"/>
              </a:ext>
            </a:extLst>
          </p:cNvPr>
          <p:cNvSpPr/>
          <p:nvPr>
            <p:custDataLst>
              <p:tags r:id="rId2"/>
            </p:custDataLst>
          </p:nvPr>
        </p:nvSpPr>
        <p:spPr>
          <a:xfrm>
            <a:off x="4683289" y="1269821"/>
            <a:ext cx="3948779" cy="2751120"/>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9" name="矩形 14">
            <a:extLst>
              <a:ext uri="{FF2B5EF4-FFF2-40B4-BE49-F238E27FC236}">
                <a16:creationId xmlns="" xmlns:a16="http://schemas.microsoft.com/office/drawing/2014/main" id="{F2658441-627F-4548-8131-DF5AF5226BF4}"/>
              </a:ext>
            </a:extLst>
          </p:cNvPr>
          <p:cNvSpPr/>
          <p:nvPr>
            <p:custDataLst>
              <p:tags r:id="rId3"/>
            </p:custDataLst>
          </p:nvPr>
        </p:nvSpPr>
        <p:spPr>
          <a:xfrm>
            <a:off x="4835689" y="1422222"/>
            <a:ext cx="3948779" cy="2751120"/>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0" name="Title 6">
            <a:extLst>
              <a:ext uri="{FF2B5EF4-FFF2-40B4-BE49-F238E27FC236}">
                <a16:creationId xmlns="" xmlns:a16="http://schemas.microsoft.com/office/drawing/2014/main" id="{D3EABFFD-51C2-4ECE-9B33-A2F0A9B0B144}"/>
              </a:ext>
            </a:extLst>
          </p:cNvPr>
          <p:cNvSpPr txBox="1"/>
          <p:nvPr>
            <p:custDataLst>
              <p:tags r:id="rId4"/>
            </p:custDataLst>
          </p:nvPr>
        </p:nvSpPr>
        <p:spPr>
          <a:xfrm>
            <a:off x="5076057" y="1523254"/>
            <a:ext cx="3556011" cy="2427459"/>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a:lnSpc>
                <a:spcPct val="150000"/>
              </a:lnSpc>
              <a:spcBef>
                <a:spcPts val="0"/>
              </a:spcBef>
              <a:spcAft>
                <a:spcPts val="800"/>
              </a:spcAft>
              <a:buSzPct val="100000"/>
            </a:pP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如同每个人都有一个身份证号码来标识自己一样，每块网卡也拥有一个用来标识自己的号码，这个号码就是 </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 </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地址，其</a:t>
            </a:r>
            <a:r>
              <a:rPr lang="zh-CN" altLang="en-US" sz="14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长度为</a:t>
            </a:r>
            <a:r>
              <a:rPr lang="en-US" altLang="zh-CN" sz="14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48bit</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4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6</a:t>
            </a:r>
            <a:r>
              <a:rPr lang="zh-CN" altLang="en-US" sz="14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个字节</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），采用十六进制的格式来表示。例如：</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00D5 - 64E3 - 06B9</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（也可以表示为</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00-D5-64-E3-06-B9</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zh-CN" altLang="en-US" sz="14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endPar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endParaRPr>
          </a:p>
        </p:txBody>
      </p:sp>
      <p:sp>
        <p:nvSpPr>
          <p:cNvPr id="12" name="矩形 14">
            <a:extLst>
              <a:ext uri="{FF2B5EF4-FFF2-40B4-BE49-F238E27FC236}">
                <a16:creationId xmlns="" xmlns:a16="http://schemas.microsoft.com/office/drawing/2014/main" id="{F2658441-627F-4548-8131-DF5AF5226BF4}"/>
              </a:ext>
            </a:extLst>
          </p:cNvPr>
          <p:cNvSpPr/>
          <p:nvPr>
            <p:custDataLst>
              <p:tags r:id="rId5"/>
            </p:custDataLst>
          </p:nvPr>
        </p:nvSpPr>
        <p:spPr>
          <a:xfrm>
            <a:off x="425711" y="1405139"/>
            <a:ext cx="3948779" cy="2751120"/>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3" name="Title 6">
            <a:extLst>
              <a:ext uri="{FF2B5EF4-FFF2-40B4-BE49-F238E27FC236}">
                <a16:creationId xmlns="" xmlns:a16="http://schemas.microsoft.com/office/drawing/2014/main" id="{D3EABFFD-51C2-4ECE-9B33-A2F0A9B0B144}"/>
              </a:ext>
            </a:extLst>
          </p:cNvPr>
          <p:cNvSpPr txBox="1"/>
          <p:nvPr>
            <p:custDataLst>
              <p:tags r:id="rId6"/>
            </p:custDataLst>
          </p:nvPr>
        </p:nvSpPr>
        <p:spPr>
          <a:xfrm>
            <a:off x="657991" y="1566969"/>
            <a:ext cx="3484217" cy="2427459"/>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a:lnSpc>
                <a:spcPct val="150000"/>
              </a:lnSpc>
              <a:spcBef>
                <a:spcPts val="0"/>
              </a:spcBef>
              <a:spcAft>
                <a:spcPts val="800"/>
              </a:spcAft>
              <a:buSzPct val="100000"/>
            </a:pPr>
            <a:r>
              <a:rPr lang="en-US" altLang="zh-CN" sz="1200" b="1" spc="120" dirty="0" smtClean="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MAC</a:t>
            </a:r>
            <a:r>
              <a:rPr lang="zh-CN" altLang="en-US" sz="1400" b="1"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是在</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IEEE 802</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标准中定义并规范的，凡是符合 </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IEEE 802</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标准的网络接口卡（如以太网卡、令牌环网卡等）都必须拥有一个</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a:t>
            </a:r>
            <a:r>
              <a:rPr lang="zh-CN" altLang="en-US" sz="14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a:t>
            </a:r>
            <a:endPar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696938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0" y="339503"/>
            <a:ext cx="3653557" cy="561696"/>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 MAC</a:t>
            </a:r>
            <a:r>
              <a:rPr lang="zh-CN" altLang="en-US" sz="1600" dirty="0" smtClean="0">
                <a:solidFill>
                  <a:schemeClr val="accent1"/>
                </a:solidFill>
                <a:ea typeface="微软雅黑" panose="020B0503020204020204" pitchFamily="34" charset="-122"/>
              </a:rPr>
              <a:t>地址</a:t>
            </a:r>
            <a:r>
              <a:rPr lang="en-US" altLang="zh-CN" sz="1600" dirty="0">
                <a:solidFill>
                  <a:schemeClr val="accent1"/>
                </a:solidFill>
                <a:ea typeface="微软雅黑" panose="020B0503020204020204" pitchFamily="34" charset="-122"/>
              </a:rPr>
              <a:t>—— MAC</a:t>
            </a:r>
            <a:r>
              <a:rPr lang="zh-CN" altLang="en-US" sz="1600" dirty="0">
                <a:solidFill>
                  <a:schemeClr val="accent1"/>
                </a:solidFill>
                <a:ea typeface="微软雅黑" panose="020B0503020204020204" pitchFamily="34" charset="-122"/>
              </a:rPr>
              <a:t>地址的分类</a:t>
            </a:r>
          </a:p>
          <a:p>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 xmlns:a16="http://schemas.microsoft.com/office/drawing/2014/main" id="{13669C11-14A5-4E5E-8EA5-ABB1930B327E}"/>
              </a:ext>
            </a:extLst>
          </p:cNvPr>
          <p:cNvGrpSpPr/>
          <p:nvPr/>
        </p:nvGrpSpPr>
        <p:grpSpPr>
          <a:xfrm>
            <a:off x="2114311" y="1683223"/>
            <a:ext cx="357572" cy="360040"/>
            <a:chOff x="2581577" y="4127500"/>
            <a:chExt cx="609600" cy="609600"/>
          </a:xfrm>
          <a:solidFill>
            <a:srgbClr val="E10314"/>
          </a:solidFill>
        </p:grpSpPr>
        <p:sp>
          <p:nvSpPr>
            <p:cNvPr id="12" name="椭圆 11">
              <a:extLst>
                <a:ext uri="{FF2B5EF4-FFF2-40B4-BE49-F238E27FC236}">
                  <a16:creationId xmlns="" xmlns:a16="http://schemas.microsoft.com/office/drawing/2014/main" id="{6FC32CC1-A07B-42C2-8380-D8822B78EF8E}"/>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8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3" name="graph_134483">
              <a:extLst>
                <a:ext uri="{FF2B5EF4-FFF2-40B4-BE49-F238E27FC236}">
                  <a16:creationId xmlns="" xmlns:a16="http://schemas.microsoft.com/office/drawing/2014/main" id="{4EB790B4-4E26-469D-9B46-F89DC48E4E90}"/>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8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14" name="矩形 13">
            <a:extLst>
              <a:ext uri="{FF2B5EF4-FFF2-40B4-BE49-F238E27FC236}">
                <a16:creationId xmlns="" xmlns:a16="http://schemas.microsoft.com/office/drawing/2014/main" id="{391D1EA1-AF3E-41D2-A8A3-E6AD22C46B40}"/>
              </a:ext>
            </a:extLst>
          </p:cNvPr>
          <p:cNvSpPr/>
          <p:nvPr/>
        </p:nvSpPr>
        <p:spPr>
          <a:xfrm>
            <a:off x="2714081" y="1606348"/>
            <a:ext cx="2335572" cy="408125"/>
          </a:xfrm>
          <a:prstGeom prst="rect">
            <a:avLst/>
          </a:prstGeom>
        </p:spPr>
        <p:txBody>
          <a:bodyPr wrap="square">
            <a:spAutoFit/>
          </a:bodyPr>
          <a:lstStyle/>
          <a:p>
            <a:pPr>
              <a:lnSpc>
                <a:spcPct val="114000"/>
              </a:lnSpc>
            </a:pP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单</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播</a:t>
            </a:r>
            <a:r>
              <a:rPr lang="en-US" altLang="zh-CN" sz="1800" dirty="0" smtClean="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MAC</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地址</a:t>
            </a:r>
            <a:endPar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18" name="矩形 17">
            <a:extLst>
              <a:ext uri="{FF2B5EF4-FFF2-40B4-BE49-F238E27FC236}">
                <a16:creationId xmlns="" xmlns:a16="http://schemas.microsoft.com/office/drawing/2014/main" id="{5DEDF39B-F79A-49A8-A282-BB3DA5B8AB1A}"/>
              </a:ext>
            </a:extLst>
          </p:cNvPr>
          <p:cNvSpPr/>
          <p:nvPr/>
        </p:nvSpPr>
        <p:spPr>
          <a:xfrm>
            <a:off x="2714080" y="2511642"/>
            <a:ext cx="4086677" cy="408125"/>
          </a:xfrm>
          <a:prstGeom prst="rect">
            <a:avLst/>
          </a:prstGeom>
        </p:spPr>
        <p:txBody>
          <a:bodyPr wrap="square">
            <a:spAutoFit/>
          </a:bodyPr>
          <a:lstStyle/>
          <a:p>
            <a:pPr>
              <a:lnSpc>
                <a:spcPct val="114000"/>
              </a:lnSpc>
            </a:pP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组播</a:t>
            </a:r>
            <a:r>
              <a:rPr lang="en-US" altLang="zh-CN" sz="1800" dirty="0" smtClean="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MAC</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地址</a:t>
            </a:r>
            <a:endPar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22" name="矩形 21">
            <a:extLst>
              <a:ext uri="{FF2B5EF4-FFF2-40B4-BE49-F238E27FC236}">
                <a16:creationId xmlns="" xmlns:a16="http://schemas.microsoft.com/office/drawing/2014/main" id="{391D1EA1-AF3E-41D2-A8A3-E6AD22C46B40}"/>
              </a:ext>
            </a:extLst>
          </p:cNvPr>
          <p:cNvSpPr/>
          <p:nvPr/>
        </p:nvSpPr>
        <p:spPr>
          <a:xfrm>
            <a:off x="2714081" y="3345856"/>
            <a:ext cx="2335572" cy="408125"/>
          </a:xfrm>
          <a:prstGeom prst="rect">
            <a:avLst/>
          </a:prstGeom>
        </p:spPr>
        <p:txBody>
          <a:bodyPr wrap="square">
            <a:spAutoFit/>
          </a:bodyPr>
          <a:lstStyle/>
          <a:p>
            <a:pPr>
              <a:lnSpc>
                <a:spcPct val="114000"/>
              </a:lnSpc>
            </a:pP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广播</a:t>
            </a:r>
            <a:r>
              <a:rPr lang="en-US" altLang="zh-CN" sz="1800" dirty="0" smtClean="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MAC</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地址</a:t>
            </a:r>
            <a:endPar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nvGrpSpPr>
          <p:cNvPr id="24" name="组合 23">
            <a:extLst>
              <a:ext uri="{FF2B5EF4-FFF2-40B4-BE49-F238E27FC236}">
                <a16:creationId xmlns="" xmlns:a16="http://schemas.microsoft.com/office/drawing/2014/main" id="{13669C11-14A5-4E5E-8EA5-ABB1930B327E}"/>
              </a:ext>
            </a:extLst>
          </p:cNvPr>
          <p:cNvGrpSpPr/>
          <p:nvPr/>
        </p:nvGrpSpPr>
        <p:grpSpPr>
          <a:xfrm>
            <a:off x="2114311" y="2511642"/>
            <a:ext cx="357572" cy="360040"/>
            <a:chOff x="2581577" y="4127500"/>
            <a:chExt cx="609600" cy="609600"/>
          </a:xfrm>
          <a:solidFill>
            <a:srgbClr val="E10314"/>
          </a:solidFill>
        </p:grpSpPr>
        <p:sp>
          <p:nvSpPr>
            <p:cNvPr id="25" name="椭圆 24">
              <a:extLst>
                <a:ext uri="{FF2B5EF4-FFF2-40B4-BE49-F238E27FC236}">
                  <a16:creationId xmlns="" xmlns:a16="http://schemas.microsoft.com/office/drawing/2014/main" id="{6FC32CC1-A07B-42C2-8380-D8822B78EF8E}"/>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8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6" name="graph_134483">
              <a:extLst>
                <a:ext uri="{FF2B5EF4-FFF2-40B4-BE49-F238E27FC236}">
                  <a16:creationId xmlns="" xmlns:a16="http://schemas.microsoft.com/office/drawing/2014/main" id="{4EB790B4-4E26-469D-9B46-F89DC48E4E90}"/>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8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grpSp>
        <p:nvGrpSpPr>
          <p:cNvPr id="27" name="组合 26">
            <a:extLst>
              <a:ext uri="{FF2B5EF4-FFF2-40B4-BE49-F238E27FC236}">
                <a16:creationId xmlns="" xmlns:a16="http://schemas.microsoft.com/office/drawing/2014/main" id="{13669C11-14A5-4E5E-8EA5-ABB1930B327E}"/>
              </a:ext>
            </a:extLst>
          </p:cNvPr>
          <p:cNvGrpSpPr/>
          <p:nvPr/>
        </p:nvGrpSpPr>
        <p:grpSpPr>
          <a:xfrm>
            <a:off x="2114311" y="3340061"/>
            <a:ext cx="357572" cy="360040"/>
            <a:chOff x="2581577" y="4127500"/>
            <a:chExt cx="609600" cy="609600"/>
          </a:xfrm>
          <a:solidFill>
            <a:srgbClr val="E10314"/>
          </a:solidFill>
        </p:grpSpPr>
        <p:sp>
          <p:nvSpPr>
            <p:cNvPr id="28" name="椭圆 27">
              <a:extLst>
                <a:ext uri="{FF2B5EF4-FFF2-40B4-BE49-F238E27FC236}">
                  <a16:creationId xmlns="" xmlns:a16="http://schemas.microsoft.com/office/drawing/2014/main" id="{6FC32CC1-A07B-42C2-8380-D8822B78EF8E}"/>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8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9" name="graph_134483">
              <a:extLst>
                <a:ext uri="{FF2B5EF4-FFF2-40B4-BE49-F238E27FC236}">
                  <a16:creationId xmlns="" xmlns:a16="http://schemas.microsoft.com/office/drawing/2014/main" id="{4EB790B4-4E26-469D-9B46-F89DC48E4E90}"/>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8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Tree>
    <p:extLst>
      <p:ext uri="{BB962C8B-B14F-4D97-AF65-F5344CB8AC3E}">
        <p14:creationId xmlns:p14="http://schemas.microsoft.com/office/powerpoint/2010/main" val="7338185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childTnLst>
                                </p:cTn>
                              </p:par>
                            </p:childTnLst>
                          </p:cTn>
                        </p:par>
                        <p:par>
                          <p:cTn id="18" fill="hold">
                            <p:stCondLst>
                              <p:cond delay="2500"/>
                            </p:stCondLst>
                            <p:childTnLst>
                              <p:par>
                                <p:cTn id="19" presetID="10" presetClass="entr" presetSubtype="0"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1000"/>
                                        <p:tgtEl>
                                          <p:spTgt spid="22"/>
                                        </p:tgtEl>
                                      </p:cBhvr>
                                    </p:animEffect>
                                  </p:childTnLst>
                                </p:cTn>
                              </p:par>
                            </p:childTnLst>
                          </p:cTn>
                        </p:par>
                        <p:par>
                          <p:cTn id="22" fill="hold">
                            <p:stCondLst>
                              <p:cond delay="3500"/>
                            </p:stCondLst>
                            <p:childTnLst>
                              <p:par>
                                <p:cTn id="23" presetID="53" presetClass="entr" presetSubtype="16" fill="hold"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p:cTn id="25" dur="500" fill="hold"/>
                                        <p:tgtEl>
                                          <p:spTgt spid="24"/>
                                        </p:tgtEl>
                                        <p:attrNameLst>
                                          <p:attrName>ppt_w</p:attrName>
                                        </p:attrNameLst>
                                      </p:cBhvr>
                                      <p:tavLst>
                                        <p:tav tm="0">
                                          <p:val>
                                            <p:fltVal val="0"/>
                                          </p:val>
                                        </p:tav>
                                        <p:tav tm="100000">
                                          <p:val>
                                            <p:strVal val="#ppt_w"/>
                                          </p:val>
                                        </p:tav>
                                      </p:tavLst>
                                    </p:anim>
                                    <p:anim calcmode="lin" valueType="num">
                                      <p:cBhvr>
                                        <p:cTn id="26" dur="500" fill="hold"/>
                                        <p:tgtEl>
                                          <p:spTgt spid="24"/>
                                        </p:tgtEl>
                                        <p:attrNameLst>
                                          <p:attrName>ppt_h</p:attrName>
                                        </p:attrNameLst>
                                      </p:cBhvr>
                                      <p:tavLst>
                                        <p:tav tm="0">
                                          <p:val>
                                            <p:fltVal val="0"/>
                                          </p:val>
                                        </p:tav>
                                        <p:tav tm="100000">
                                          <p:val>
                                            <p:strVal val="#ppt_h"/>
                                          </p:val>
                                        </p:tav>
                                      </p:tavLst>
                                    </p:anim>
                                    <p:animEffect transition="in" filter="fade">
                                      <p:cBhvr>
                                        <p:cTn id="27" dur="500"/>
                                        <p:tgtEl>
                                          <p:spTgt spid="24"/>
                                        </p:tgtEl>
                                      </p:cBhvr>
                                    </p:animEffect>
                                  </p:childTnLst>
                                </p:cTn>
                              </p:par>
                            </p:childTnLst>
                          </p:cTn>
                        </p:par>
                        <p:par>
                          <p:cTn id="28" fill="hold">
                            <p:stCondLst>
                              <p:cond delay="4000"/>
                            </p:stCondLst>
                            <p:childTnLst>
                              <p:par>
                                <p:cTn id="29" presetID="53" presetClass="entr" presetSubtype="16" fill="hold"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p:cTn id="31" dur="500" fill="hold"/>
                                        <p:tgtEl>
                                          <p:spTgt spid="27"/>
                                        </p:tgtEl>
                                        <p:attrNameLst>
                                          <p:attrName>ppt_w</p:attrName>
                                        </p:attrNameLst>
                                      </p:cBhvr>
                                      <p:tavLst>
                                        <p:tav tm="0">
                                          <p:val>
                                            <p:fltVal val="0"/>
                                          </p:val>
                                        </p:tav>
                                        <p:tav tm="100000">
                                          <p:val>
                                            <p:strVal val="#ppt_w"/>
                                          </p:val>
                                        </p:tav>
                                      </p:tavLst>
                                    </p:anim>
                                    <p:anim calcmode="lin" valueType="num">
                                      <p:cBhvr>
                                        <p:cTn id="32" dur="500" fill="hold"/>
                                        <p:tgtEl>
                                          <p:spTgt spid="27"/>
                                        </p:tgtEl>
                                        <p:attrNameLst>
                                          <p:attrName>ppt_h</p:attrName>
                                        </p:attrNameLst>
                                      </p:cBhvr>
                                      <p:tavLst>
                                        <p:tav tm="0">
                                          <p:val>
                                            <p:fltVal val="0"/>
                                          </p:val>
                                        </p:tav>
                                        <p:tav tm="100000">
                                          <p:val>
                                            <p:strVal val="#ppt_h"/>
                                          </p:val>
                                        </p:tav>
                                      </p:tavLst>
                                    </p:anim>
                                    <p:animEffect transition="in" filter="fade">
                                      <p:cBhvr>
                                        <p:cTn id="3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2">
            <a:extLst>
              <a:ext uri="{FF2B5EF4-FFF2-40B4-BE49-F238E27FC236}">
                <a16:creationId xmlns="" xmlns:a16="http://schemas.microsoft.com/office/drawing/2014/main" id="{F0156F21-5E2B-44E2-B6EC-84BC729F6C17}"/>
              </a:ext>
            </a:extLst>
          </p:cNvPr>
          <p:cNvSpPr/>
          <p:nvPr>
            <p:custDataLst>
              <p:tags r:id="rId1"/>
            </p:custDataLst>
          </p:nvPr>
        </p:nvSpPr>
        <p:spPr>
          <a:xfrm>
            <a:off x="431540" y="2859782"/>
            <a:ext cx="8028892" cy="1853455"/>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0" y="339503"/>
            <a:ext cx="3581550"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 MAC</a:t>
            </a:r>
            <a:r>
              <a:rPr lang="zh-CN" altLang="en-US" sz="1600" dirty="0" smtClean="0">
                <a:solidFill>
                  <a:schemeClr val="accent1"/>
                </a:solidFill>
                <a:ea typeface="微软雅黑" panose="020B0503020204020204" pitchFamily="34" charset="-122"/>
              </a:rPr>
              <a:t>地址</a:t>
            </a:r>
            <a:r>
              <a:rPr lang="en-US" altLang="zh-CN" sz="1600" dirty="0">
                <a:solidFill>
                  <a:schemeClr val="accent1"/>
                </a:solidFill>
                <a:ea typeface="微软雅黑" panose="020B0503020204020204" pitchFamily="34" charset="-122"/>
              </a:rPr>
              <a:t>—— MAC</a:t>
            </a:r>
            <a:r>
              <a:rPr lang="zh-CN" altLang="en-US" sz="1600" dirty="0">
                <a:solidFill>
                  <a:schemeClr val="accent1"/>
                </a:solidFill>
                <a:ea typeface="微软雅黑" panose="020B0503020204020204" pitchFamily="34" charset="-122"/>
              </a:rPr>
              <a:t>地址的</a:t>
            </a:r>
            <a:r>
              <a:rPr lang="zh-CN" altLang="en-US" sz="1600" dirty="0" smtClean="0">
                <a:solidFill>
                  <a:schemeClr val="accent1"/>
                </a:solidFill>
                <a:ea typeface="微软雅黑" panose="020B0503020204020204" pitchFamily="34" charset="-122"/>
              </a:rPr>
              <a:t>分类</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 xmlns:a16="http://schemas.microsoft.com/office/drawing/2014/main" id="{9CF7D503-13D3-4302-8E1A-E10E1C73C8BC}"/>
              </a:ext>
            </a:extLst>
          </p:cNvPr>
          <p:cNvGrpSpPr/>
          <p:nvPr/>
        </p:nvGrpSpPr>
        <p:grpSpPr>
          <a:xfrm>
            <a:off x="575556" y="2945183"/>
            <a:ext cx="7992888" cy="2047364"/>
            <a:chOff x="1200150" y="2011315"/>
            <a:chExt cx="9867900" cy="1329518"/>
          </a:xfrm>
        </p:grpSpPr>
        <p:grpSp>
          <p:nvGrpSpPr>
            <p:cNvPr id="12" name="组合 11">
              <a:extLst>
                <a:ext uri="{FF2B5EF4-FFF2-40B4-BE49-F238E27FC236}">
                  <a16:creationId xmlns="" xmlns:a16="http://schemas.microsoft.com/office/drawing/2014/main" id="{F9F7AADF-93FE-46DC-98D3-3156EF72388E}"/>
                </a:ext>
              </a:extLst>
            </p:cNvPr>
            <p:cNvGrpSpPr/>
            <p:nvPr/>
          </p:nvGrpSpPr>
          <p:grpSpPr>
            <a:xfrm>
              <a:off x="1200150" y="2011315"/>
              <a:ext cx="9867900" cy="1329518"/>
              <a:chOff x="1200150" y="2011315"/>
              <a:chExt cx="9867900" cy="1329518"/>
            </a:xfrm>
          </p:grpSpPr>
          <p:sp>
            <p:nvSpPr>
              <p:cNvPr id="14" name="矩形: 圆角 13">
                <a:extLst>
                  <a:ext uri="{FF2B5EF4-FFF2-40B4-BE49-F238E27FC236}">
                    <a16:creationId xmlns="" xmlns:a16="http://schemas.microsoft.com/office/drawing/2014/main" id="{0D070223-48C4-414E-82FA-86C2CBFF3029}"/>
                  </a:ext>
                </a:extLst>
              </p:cNvPr>
              <p:cNvSpPr/>
              <p:nvPr/>
            </p:nvSpPr>
            <p:spPr>
              <a:xfrm>
                <a:off x="1200150" y="2011315"/>
                <a:ext cx="9867900" cy="1186641"/>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 xmlns:a16="http://schemas.microsoft.com/office/drawing/2014/main"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 xmlns:a16="http://schemas.microsoft.com/office/drawing/2014/main" id="{B6ADEC3E-A88B-4DBC-B19A-E49605301076}"/>
                </a:ext>
              </a:extLst>
            </p:cNvPr>
            <p:cNvSpPr txBox="1"/>
            <p:nvPr/>
          </p:nvSpPr>
          <p:spPr>
            <a:xfrm>
              <a:off x="1331633" y="2164721"/>
              <a:ext cx="9604928" cy="899389"/>
            </a:xfrm>
            <a:prstGeom prst="rect">
              <a:avLst/>
            </a:prstGeom>
            <a:noFill/>
          </p:spPr>
          <p:txBody>
            <a:bodyPr wrap="square" rtlCol="0">
              <a:spAutoFit/>
            </a:bodyPr>
            <a:lstStyle/>
            <a:p>
              <a:pPr indent="486000">
                <a:lnSpc>
                  <a:spcPct val="150000"/>
                </a:lnSpc>
              </a:pPr>
              <a:r>
                <a:rPr lang="zh-CN" altLang="zh-CN" sz="1400" b="1" dirty="0">
                  <a:latin typeface="微软雅黑" panose="020B0503020204020204" pitchFamily="34" charset="-122"/>
                  <a:ea typeface="微软雅黑" panose="020B0503020204020204" pitchFamily="34" charset="-122"/>
                </a:rPr>
                <a:t>单播</a:t>
              </a:r>
              <a:r>
                <a:rPr lang="en-US" altLang="zh-CN" sz="1400" b="1" dirty="0">
                  <a:latin typeface="微软雅黑" panose="020B0503020204020204" pitchFamily="34" charset="-122"/>
                  <a:ea typeface="微软雅黑" panose="020B0503020204020204" pitchFamily="34" charset="-122"/>
                </a:rPr>
                <a:t> MAC </a:t>
              </a:r>
              <a:r>
                <a:rPr lang="zh-CN" altLang="zh-CN" sz="1400" b="1" dirty="0">
                  <a:latin typeface="微软雅黑" panose="020B0503020204020204" pitchFamily="34" charset="-122"/>
                  <a:ea typeface="微软雅黑" panose="020B0503020204020204" pitchFamily="34" charset="-122"/>
                </a:rPr>
                <a:t>地址</a:t>
              </a:r>
              <a:r>
                <a:rPr lang="zh-CN" altLang="zh-CN" sz="1400" dirty="0">
                  <a:latin typeface="微软雅黑" panose="020B0503020204020204" pitchFamily="34" charset="-122"/>
                  <a:ea typeface="微软雅黑" panose="020B0503020204020204" pitchFamily="34" charset="-122"/>
                </a:rPr>
                <a:t>用于唯一地标识一台设备的某个接口，这种</a:t>
              </a:r>
              <a:r>
                <a:rPr lang="en-US" altLang="zh-CN" sz="1400" dirty="0">
                  <a:latin typeface="微软雅黑" panose="020B0503020204020204" pitchFamily="34" charset="-122"/>
                  <a:ea typeface="微软雅黑" panose="020B0503020204020204" pitchFamily="34" charset="-122"/>
                </a:rPr>
                <a:t> MAC </a:t>
              </a:r>
              <a:r>
                <a:rPr lang="zh-CN" altLang="zh-CN" sz="1400" dirty="0">
                  <a:latin typeface="微软雅黑" panose="020B0503020204020204" pitchFamily="34" charset="-122"/>
                  <a:ea typeface="微软雅黑" panose="020B0503020204020204" pitchFamily="34" charset="-122"/>
                </a:rPr>
                <a:t>地址第</a:t>
              </a:r>
              <a:r>
                <a:rPr lang="en-US" altLang="zh-CN" sz="1400" dirty="0">
                  <a:latin typeface="微软雅黑" panose="020B0503020204020204" pitchFamily="34" charset="-122"/>
                  <a:ea typeface="微软雅黑" panose="020B0503020204020204" pitchFamily="34" charset="-122"/>
                </a:rPr>
                <a:t>1</a:t>
              </a:r>
              <a:r>
                <a:rPr lang="zh-CN" altLang="zh-CN" sz="1400" dirty="0">
                  <a:latin typeface="微软雅黑" panose="020B0503020204020204" pitchFamily="34" charset="-122"/>
                  <a:ea typeface="微软雅黑" panose="020B0503020204020204" pitchFamily="34" charset="-122"/>
                </a:rPr>
                <a:t>个字节的最低比特位为</a:t>
              </a:r>
              <a:r>
                <a:rPr lang="en-US" altLang="zh-CN" sz="1400" dirty="0" smtClean="0">
                  <a:latin typeface="微软雅黑" panose="020B0503020204020204" pitchFamily="34" charset="-122"/>
                  <a:ea typeface="微软雅黑" panose="020B0503020204020204" pitchFamily="34" charset="-122"/>
                </a:rPr>
                <a:t>0</a:t>
              </a:r>
              <a:r>
                <a:rPr lang="zh-CN" altLang="en-US" sz="1400" dirty="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单</a:t>
              </a:r>
              <a:r>
                <a:rPr lang="zh-CN" altLang="zh-CN" sz="1400" dirty="0">
                  <a:latin typeface="微软雅黑" panose="020B0503020204020204" pitchFamily="34" charset="-122"/>
                  <a:ea typeface="微软雅黑" panose="020B0503020204020204" pitchFamily="34" charset="-122"/>
                </a:rPr>
                <a:t>播</a:t>
              </a:r>
              <a:r>
                <a:rPr lang="en-US" altLang="zh-CN" sz="1400" dirty="0">
                  <a:latin typeface="微软雅黑" panose="020B0503020204020204" pitchFamily="34" charset="-122"/>
                  <a:ea typeface="微软雅黑" panose="020B0503020204020204" pitchFamily="34" charset="-122"/>
                </a:rPr>
                <a:t> MAC </a:t>
              </a:r>
              <a:r>
                <a:rPr lang="zh-CN" altLang="zh-CN" sz="1400" dirty="0">
                  <a:latin typeface="微软雅黑" panose="020B0503020204020204" pitchFamily="34" charset="-122"/>
                  <a:ea typeface="微软雅黑" panose="020B0503020204020204" pitchFamily="34" charset="-122"/>
                </a:rPr>
                <a:t>地址通常也被称为硬件地址，因为它往往是被烧录在以太网网卡上的</a:t>
              </a:r>
              <a:r>
                <a:rPr lang="zh-CN" altLang="zh-CN" sz="1400" dirty="0" smtClean="0">
                  <a:latin typeface="微软雅黑" panose="020B0503020204020204" pitchFamily="34" charset="-122"/>
                  <a:ea typeface="微软雅黑" panose="020B0503020204020204" pitchFamily="34" charset="-122"/>
                </a:rPr>
                <a:t>。</a:t>
              </a:r>
              <a:r>
                <a:rPr lang="zh-CN" altLang="zh-CN" sz="1400" dirty="0">
                  <a:latin typeface="微软雅黑" panose="020B0503020204020204" pitchFamily="34" charset="-122"/>
                  <a:ea typeface="微软雅黑" panose="020B0503020204020204" pitchFamily="34" charset="-122"/>
                </a:rPr>
                <a:t>每一个单播</a:t>
              </a:r>
              <a:r>
                <a:rPr lang="en-US" altLang="zh-CN" sz="1400" dirty="0">
                  <a:latin typeface="微软雅黑" panose="020B0503020204020204" pitchFamily="34" charset="-122"/>
                  <a:ea typeface="微软雅黑" panose="020B0503020204020204" pitchFamily="34" charset="-122"/>
                </a:rPr>
                <a:t> MAC </a:t>
              </a:r>
              <a:r>
                <a:rPr lang="zh-CN" altLang="zh-CN" sz="1400" dirty="0">
                  <a:latin typeface="微软雅黑" panose="020B0503020204020204" pitchFamily="34" charset="-122"/>
                  <a:ea typeface="微软雅黑" panose="020B0503020204020204" pitchFamily="34" charset="-122"/>
                </a:rPr>
                <a:t>地址都具有全球唯一性，厂商在生产以太网接口卡（网卡）之前，必须先得到</a:t>
              </a:r>
              <a:r>
                <a:rPr lang="en-US" altLang="zh-CN" sz="1400" dirty="0">
                  <a:latin typeface="微软雅黑" panose="020B0503020204020204" pitchFamily="34" charset="-122"/>
                  <a:ea typeface="微软雅黑" panose="020B0503020204020204" pitchFamily="34" charset="-122"/>
                </a:rPr>
                <a:t>24bit</a:t>
              </a:r>
              <a:r>
                <a:rPr lang="zh-CN" altLang="zh-CN" sz="1400" dirty="0">
                  <a:latin typeface="微软雅黑" panose="020B0503020204020204" pitchFamily="34" charset="-122"/>
                  <a:ea typeface="微软雅黑" panose="020B0503020204020204" pitchFamily="34" charset="-122"/>
                </a:rPr>
                <a:t>的组织唯一</a:t>
              </a:r>
              <a:r>
                <a:rPr lang="zh-CN" altLang="zh-CN" sz="1400" dirty="0" smtClean="0">
                  <a:latin typeface="微软雅黑" panose="020B0503020204020204" pitchFamily="34" charset="-122"/>
                  <a:ea typeface="微软雅黑" panose="020B0503020204020204" pitchFamily="34" charset="-122"/>
                </a:rPr>
                <a:t>标识</a:t>
              </a:r>
              <a:r>
                <a:rPr lang="zh-CN" altLang="en-US" sz="1400" dirty="0" smtClean="0">
                  <a:latin typeface="微软雅黑" panose="020B0503020204020204" pitchFamily="34" charset="-122"/>
                  <a:ea typeface="微软雅黑" panose="020B0503020204020204" pitchFamily="34" charset="-122"/>
                </a:rPr>
                <a:t>，</a:t>
              </a:r>
              <a:r>
                <a:rPr lang="zh-CN" altLang="zh-CN" sz="1400" dirty="0">
                  <a:latin typeface="微软雅黑" panose="020B0503020204020204" pitchFamily="34" charset="-122"/>
                  <a:ea typeface="微软雅黑" panose="020B0503020204020204" pitchFamily="34" charset="-122"/>
                </a:rPr>
                <a:t>而</a:t>
              </a:r>
              <a:r>
                <a:rPr lang="en-US" altLang="zh-CN" sz="1400" dirty="0">
                  <a:latin typeface="微软雅黑" panose="020B0503020204020204" pitchFamily="34" charset="-122"/>
                  <a:ea typeface="微软雅黑" panose="020B0503020204020204" pitchFamily="34" charset="-122"/>
                </a:rPr>
                <a:t> OUI </a:t>
              </a:r>
              <a:r>
                <a:rPr lang="zh-CN" altLang="zh-CN" sz="1400" dirty="0">
                  <a:latin typeface="微软雅黑" panose="020B0503020204020204" pitchFamily="34" charset="-122"/>
                  <a:ea typeface="微软雅黑" panose="020B0503020204020204" pitchFamily="34" charset="-122"/>
                </a:rPr>
                <a:t>是通过向</a:t>
              </a:r>
              <a:r>
                <a:rPr lang="en-US" altLang="zh-CN" sz="1400" dirty="0" smtClean="0">
                  <a:latin typeface="微软雅黑" panose="020B0503020204020204" pitchFamily="34" charset="-122"/>
                  <a:ea typeface="微软雅黑" panose="020B0503020204020204" pitchFamily="34" charset="-122"/>
                </a:rPr>
                <a:t>IEEE</a:t>
              </a:r>
              <a:r>
                <a:rPr lang="zh-CN" altLang="en-US" sz="1400" dirty="0">
                  <a:latin typeface="微软雅黑" panose="020B0503020204020204" pitchFamily="34" charset="-122"/>
                  <a:ea typeface="微软雅黑" panose="020B0503020204020204" pitchFamily="34" charset="-122"/>
                </a:rPr>
                <a:t>组织</a:t>
              </a:r>
              <a:r>
                <a:rPr lang="zh-CN" altLang="zh-CN" sz="1400" dirty="0" smtClean="0">
                  <a:latin typeface="微软雅黑" panose="020B0503020204020204" pitchFamily="34" charset="-122"/>
                  <a:ea typeface="微软雅黑" panose="020B0503020204020204" pitchFamily="34" charset="-122"/>
                </a:rPr>
                <a:t>注册</a:t>
              </a:r>
              <a:r>
                <a:rPr lang="zh-CN" altLang="zh-CN" sz="1400" dirty="0">
                  <a:latin typeface="微软雅黑" panose="020B0503020204020204" pitchFamily="34" charset="-122"/>
                  <a:ea typeface="微软雅黑" panose="020B0503020204020204" pitchFamily="34" charset="-122"/>
                </a:rPr>
                <a:t>得到的。</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4" name="Rectangle 2">
            <a:extLst>
              <a:ext uri="{FF2B5EF4-FFF2-40B4-BE49-F238E27FC236}">
                <a16:creationId xmlns="" xmlns:a16="http://schemas.microsoft.com/office/drawing/2014/main"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sp>
        <p:nvSpPr>
          <p:cNvPr id="5" name="Rectangle 3">
            <a:extLst>
              <a:ext uri="{FF2B5EF4-FFF2-40B4-BE49-F238E27FC236}">
                <a16:creationId xmlns="" xmlns:a16="http://schemas.microsoft.com/office/drawing/2014/main" id="{617D9F4C-3B3B-44FC-8433-E8920335E35C}"/>
              </a:ext>
            </a:extLst>
          </p:cNvPr>
          <p:cNvSpPr>
            <a:spLocks noChangeArrowheads="1"/>
          </p:cNvSpPr>
          <p:nvPr/>
        </p:nvSpPr>
        <p:spPr bwMode="auto">
          <a:xfrm>
            <a:off x="3767744" y="2582973"/>
            <a:ext cx="116031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zh-CN" sz="1200" dirty="0">
                <a:latin typeface="微软雅黑" panose="020B0503020204020204" pitchFamily="34" charset="-122"/>
                <a:ea typeface="微软雅黑" panose="020B0503020204020204" pitchFamily="34" charset="-122"/>
              </a:rPr>
              <a:t>单播</a:t>
            </a:r>
            <a:r>
              <a:rPr lang="en-US" altLang="zh-CN" sz="1200" dirty="0">
                <a:latin typeface="微软雅黑" panose="020B0503020204020204" pitchFamily="34" charset="-122"/>
                <a:ea typeface="微软雅黑" panose="020B0503020204020204" pitchFamily="34" charset="-122"/>
              </a:rPr>
              <a:t>MAC</a:t>
            </a:r>
            <a:r>
              <a:rPr lang="zh-CN" altLang="zh-CN" sz="1200" dirty="0">
                <a:latin typeface="微软雅黑" panose="020B0503020204020204" pitchFamily="34" charset="-122"/>
                <a:ea typeface="微软雅黑" panose="020B0503020204020204" pitchFamily="34" charset="-122"/>
              </a:rPr>
              <a:t>地址</a:t>
            </a:r>
            <a:endParaRPr lang="zh-CN" altLang="en-US" sz="1200" dirty="0">
              <a:latin typeface="微软雅黑" panose="020B0503020204020204" pitchFamily="34" charset="-122"/>
              <a:ea typeface="微软雅黑" panose="020B0503020204020204" pitchFamily="34" charset="-122"/>
            </a:endParaRPr>
          </a:p>
        </p:txBody>
      </p:sp>
      <p:pic>
        <p:nvPicPr>
          <p:cNvPr id="17" name="图片 16"/>
          <p:cNvPicPr/>
          <p:nvPr/>
        </p:nvPicPr>
        <p:blipFill>
          <a:blip r:embed="rId3">
            <a:extLst>
              <a:ext uri="{28A0092B-C50C-407E-A947-70E740481C1C}">
                <a14:useLocalDpi xmlns:a14="http://schemas.microsoft.com/office/drawing/2010/main" val="0"/>
              </a:ext>
            </a:extLst>
          </a:blip>
          <a:stretch>
            <a:fillRect/>
          </a:stretch>
        </p:blipFill>
        <p:spPr>
          <a:xfrm>
            <a:off x="1528592" y="832871"/>
            <a:ext cx="5638622" cy="1727360"/>
          </a:xfrm>
          <a:prstGeom prst="rect">
            <a:avLst/>
          </a:prstGeom>
          <a:ln>
            <a:solidFill>
              <a:schemeClr val="tx1"/>
            </a:solidFill>
          </a:ln>
        </p:spPr>
      </p:pic>
      <p:sp>
        <p:nvSpPr>
          <p:cNvPr id="18" name="文本框 37">
            <a:extLst>
              <a:ext uri="{FF2B5EF4-FFF2-40B4-BE49-F238E27FC236}">
                <a16:creationId xmlns="" xmlns:a16="http://schemas.microsoft.com/office/drawing/2014/main" id="{F23B6AEA-3D55-4050-B755-8516726166AE}"/>
              </a:ext>
            </a:extLst>
          </p:cNvPr>
          <p:cNvSpPr txBox="1"/>
          <p:nvPr/>
        </p:nvSpPr>
        <p:spPr>
          <a:xfrm>
            <a:off x="3635896" y="2902869"/>
            <a:ext cx="2645446" cy="315475"/>
          </a:xfrm>
          <a:prstGeom prst="rect">
            <a:avLst/>
          </a:prstGeom>
          <a:noFill/>
        </p:spPr>
        <p:txBody>
          <a:bodyPr wrap="square" lIns="68584" tIns="34292" rIns="68584" bIns="34292" rtlCol="0">
            <a:spAutoFit/>
          </a:bodyPr>
          <a:lstStyle/>
          <a:p>
            <a:r>
              <a:rPr lang="zh-CN" altLang="en-US" sz="1600" dirty="0">
                <a:solidFill>
                  <a:schemeClr val="accent1"/>
                </a:solidFill>
                <a:latin typeface="微软雅黑" panose="020B0503020204020204" pitchFamily="34" charset="-122"/>
                <a:ea typeface="微软雅黑" panose="020B0503020204020204" pitchFamily="34" charset="-122"/>
              </a:rPr>
              <a:t>单</a:t>
            </a:r>
            <a:r>
              <a:rPr lang="zh-CN" altLang="en-US" sz="1600" dirty="0" smtClean="0">
                <a:solidFill>
                  <a:schemeClr val="accent1"/>
                </a:solidFill>
                <a:latin typeface="微软雅黑" panose="020B0503020204020204" pitchFamily="34" charset="-122"/>
                <a:ea typeface="微软雅黑" panose="020B0503020204020204" pitchFamily="34" charset="-122"/>
              </a:rPr>
              <a:t>播</a:t>
            </a:r>
            <a:r>
              <a:rPr lang="en-US" altLang="zh-CN" sz="1600" dirty="0" smtClean="0">
                <a:solidFill>
                  <a:schemeClr val="accent1"/>
                </a:solidFill>
                <a:latin typeface="微软雅黑" panose="020B0503020204020204" pitchFamily="34" charset="-122"/>
                <a:ea typeface="微软雅黑" panose="020B0503020204020204" pitchFamily="34" charset="-122"/>
              </a:rPr>
              <a:t>MAC</a:t>
            </a:r>
            <a:r>
              <a:rPr lang="zh-CN" altLang="en-US" sz="1600" dirty="0" smtClean="0">
                <a:solidFill>
                  <a:schemeClr val="accent1"/>
                </a:solidFill>
                <a:latin typeface="微软雅黑" panose="020B0503020204020204" pitchFamily="34" charset="-122"/>
                <a:ea typeface="微软雅黑" panose="020B0503020204020204" pitchFamily="34" charset="-122"/>
              </a:rPr>
              <a:t>地址</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012117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1" y="339503"/>
            <a:ext cx="3581550"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 MAC</a:t>
            </a:r>
            <a:r>
              <a:rPr lang="zh-CN" altLang="en-US" sz="1600" dirty="0" smtClean="0">
                <a:solidFill>
                  <a:schemeClr val="accent1"/>
                </a:solidFill>
                <a:ea typeface="微软雅黑" panose="020B0503020204020204" pitchFamily="34" charset="-122"/>
              </a:rPr>
              <a:t>地址</a:t>
            </a:r>
            <a:r>
              <a:rPr lang="en-US" altLang="zh-CN" sz="1600" dirty="0">
                <a:solidFill>
                  <a:schemeClr val="accent1"/>
                </a:solidFill>
                <a:ea typeface="微软雅黑" panose="020B0503020204020204" pitchFamily="34" charset="-122"/>
              </a:rPr>
              <a:t>—— MAC</a:t>
            </a:r>
            <a:r>
              <a:rPr lang="zh-CN" altLang="en-US" sz="1600" dirty="0">
                <a:solidFill>
                  <a:schemeClr val="accent1"/>
                </a:solidFill>
                <a:ea typeface="微软雅黑" panose="020B0503020204020204" pitchFamily="34" charset="-122"/>
              </a:rPr>
              <a:t>地址的</a:t>
            </a:r>
            <a:r>
              <a:rPr lang="zh-CN" altLang="en-US" sz="1600" dirty="0" smtClean="0">
                <a:solidFill>
                  <a:schemeClr val="accent1"/>
                </a:solidFill>
                <a:ea typeface="微软雅黑" panose="020B0503020204020204" pitchFamily="34" charset="-122"/>
              </a:rPr>
              <a:t>分类</a:t>
            </a:r>
            <a:endParaRPr lang="zh-CN" altLang="en-US" sz="1600" dirty="0">
              <a:solidFill>
                <a:schemeClr val="accent1"/>
              </a:solidFill>
              <a:ea typeface="微软雅黑" panose="020B0503020204020204" pitchFamily="34" charset="-122"/>
            </a:endParaRPr>
          </a:p>
        </p:txBody>
      </p:sp>
      <p:sp>
        <p:nvSpPr>
          <p:cNvPr id="4" name="矩形 12">
            <a:extLst>
              <a:ext uri="{FF2B5EF4-FFF2-40B4-BE49-F238E27FC236}">
                <a16:creationId xmlns="" xmlns:a16="http://schemas.microsoft.com/office/drawing/2014/main" id="{F0156F21-5E2B-44E2-B6EC-84BC729F6C17}"/>
              </a:ext>
            </a:extLst>
          </p:cNvPr>
          <p:cNvSpPr/>
          <p:nvPr>
            <p:custDataLst>
              <p:tags r:id="rId1"/>
            </p:custDataLst>
          </p:nvPr>
        </p:nvSpPr>
        <p:spPr>
          <a:xfrm>
            <a:off x="290801" y="1275606"/>
            <a:ext cx="3948779" cy="2751120"/>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5" name="矩形 14">
            <a:extLst>
              <a:ext uri="{FF2B5EF4-FFF2-40B4-BE49-F238E27FC236}">
                <a16:creationId xmlns="" xmlns:a16="http://schemas.microsoft.com/office/drawing/2014/main" id="{550EE016-CBAF-4683-AB38-09CC5765F780}"/>
              </a:ext>
            </a:extLst>
          </p:cNvPr>
          <p:cNvSpPr/>
          <p:nvPr>
            <p:custDataLst>
              <p:tags r:id="rId2"/>
            </p:custDataLst>
          </p:nvPr>
        </p:nvSpPr>
        <p:spPr>
          <a:xfrm>
            <a:off x="443202" y="1428007"/>
            <a:ext cx="3948779" cy="2751120"/>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6" name="Title 6">
            <a:extLst>
              <a:ext uri="{FF2B5EF4-FFF2-40B4-BE49-F238E27FC236}">
                <a16:creationId xmlns="" xmlns:a16="http://schemas.microsoft.com/office/drawing/2014/main" id="{8C96DFB8-AD59-4267-B731-B842FEBD98B4}"/>
              </a:ext>
            </a:extLst>
          </p:cNvPr>
          <p:cNvSpPr txBox="1"/>
          <p:nvPr>
            <p:custDataLst>
              <p:tags r:id="rId3"/>
            </p:custDataLst>
          </p:nvPr>
        </p:nvSpPr>
        <p:spPr>
          <a:xfrm>
            <a:off x="675482" y="1422222"/>
            <a:ext cx="3484217" cy="2427459"/>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nSpc>
                <a:spcPct val="150000"/>
              </a:lnSpc>
            </a:pPr>
            <a:r>
              <a:rPr lang="zh-CN" altLang="zh-CN" sz="14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组播</a:t>
            </a:r>
            <a:r>
              <a:rPr lang="en-US" altLang="zh-CN" sz="14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a:t>
            </a:r>
            <a:r>
              <a:rPr lang="zh-CN" altLang="zh-CN" sz="14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a:t>
            </a:r>
            <a:r>
              <a:rPr lang="zh-CN"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标识了一组设备，这种</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a:t>
            </a:r>
            <a:r>
              <a:rPr lang="zh-CN"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地址第</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1</a:t>
            </a:r>
            <a:r>
              <a:rPr lang="zh-CN"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个字节的最低比特位为</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1</a:t>
            </a:r>
            <a:r>
              <a:rPr lang="zh-CN"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。例如</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0100-64E3-06B9</a:t>
            </a:r>
            <a:r>
              <a:rPr lang="zh-CN"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。一个组播</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a:t>
            </a:r>
            <a:r>
              <a:rPr lang="zh-CN"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地址所标识的一组设备有着共同的特点，那就是它们都加入了相同的组播组，这些设备将会侦听目的</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a:t>
            </a:r>
            <a:r>
              <a:rPr lang="zh-CN"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地址为该组播</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a:t>
            </a:r>
            <a:r>
              <a:rPr lang="zh-CN"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地址的</a:t>
            </a:r>
            <a:r>
              <a:rPr lang="zh-CN" altLang="zh-CN" sz="14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数据帧。</a:t>
            </a:r>
            <a:endParaRPr lang="zh-CN"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12">
            <a:extLst>
              <a:ext uri="{FF2B5EF4-FFF2-40B4-BE49-F238E27FC236}">
                <a16:creationId xmlns="" xmlns:a16="http://schemas.microsoft.com/office/drawing/2014/main" id="{CDB03272-5463-4497-A625-FA89E63C8FC6}"/>
              </a:ext>
            </a:extLst>
          </p:cNvPr>
          <p:cNvSpPr/>
          <p:nvPr>
            <p:custDataLst>
              <p:tags r:id="rId4"/>
            </p:custDataLst>
          </p:nvPr>
        </p:nvSpPr>
        <p:spPr>
          <a:xfrm>
            <a:off x="4683289" y="1269821"/>
            <a:ext cx="3948779" cy="2751120"/>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9" name="矩形 14">
            <a:extLst>
              <a:ext uri="{FF2B5EF4-FFF2-40B4-BE49-F238E27FC236}">
                <a16:creationId xmlns="" xmlns:a16="http://schemas.microsoft.com/office/drawing/2014/main" id="{F2658441-627F-4548-8131-DF5AF5226BF4}"/>
              </a:ext>
            </a:extLst>
          </p:cNvPr>
          <p:cNvSpPr/>
          <p:nvPr>
            <p:custDataLst>
              <p:tags r:id="rId5"/>
            </p:custDataLst>
          </p:nvPr>
        </p:nvSpPr>
        <p:spPr>
          <a:xfrm>
            <a:off x="4835689" y="1422222"/>
            <a:ext cx="3948779" cy="2751120"/>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0" name="Title 6">
            <a:extLst>
              <a:ext uri="{FF2B5EF4-FFF2-40B4-BE49-F238E27FC236}">
                <a16:creationId xmlns="" xmlns:a16="http://schemas.microsoft.com/office/drawing/2014/main" id="{D3EABFFD-51C2-4ECE-9B33-A2F0A9B0B144}"/>
              </a:ext>
            </a:extLst>
          </p:cNvPr>
          <p:cNvSpPr txBox="1"/>
          <p:nvPr>
            <p:custDataLst>
              <p:tags r:id="rId6"/>
            </p:custDataLst>
          </p:nvPr>
        </p:nvSpPr>
        <p:spPr>
          <a:xfrm>
            <a:off x="5076056" y="1523254"/>
            <a:ext cx="3566431" cy="2427459"/>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a:lnSpc>
                <a:spcPct val="150000"/>
              </a:lnSpc>
              <a:spcBef>
                <a:spcPts val="0"/>
              </a:spcBef>
              <a:spcAft>
                <a:spcPts val="800"/>
              </a:spcAft>
              <a:buSzPct val="100000"/>
            </a:pPr>
            <a:r>
              <a:rPr lang="zh-CN" altLang="en-US" sz="14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广播 </a:t>
            </a:r>
            <a:r>
              <a:rPr lang="en-US" altLang="zh-CN" sz="14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 </a:t>
            </a:r>
            <a:r>
              <a:rPr lang="zh-CN" altLang="en-US" sz="14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的所有比特位全都是</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1</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（因此广播 </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 </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地址就是 </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FFFF- FFFF – FFFF</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），这种 </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 </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地址标识了所有的以太网接口。因此当一个数据帧的目的 </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 </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地址为 </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FFFF- FFFF - FFFF</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，那么这就是一个广播数据帧，所有收到该数据帧的网卡都要处理它。</a:t>
            </a:r>
          </a:p>
        </p:txBody>
      </p:sp>
      <p:sp>
        <p:nvSpPr>
          <p:cNvPr id="11" name="文本框 37">
            <a:extLst>
              <a:ext uri="{FF2B5EF4-FFF2-40B4-BE49-F238E27FC236}">
                <a16:creationId xmlns="" xmlns:a16="http://schemas.microsoft.com/office/drawing/2014/main" id="{F23B6AEA-3D55-4050-B755-8516726166AE}"/>
              </a:ext>
            </a:extLst>
          </p:cNvPr>
          <p:cNvSpPr txBox="1"/>
          <p:nvPr/>
        </p:nvSpPr>
        <p:spPr>
          <a:xfrm>
            <a:off x="1367644" y="940897"/>
            <a:ext cx="2645446" cy="315475"/>
          </a:xfrm>
          <a:prstGeom prst="rect">
            <a:avLst/>
          </a:prstGeom>
          <a:noFill/>
        </p:spPr>
        <p:txBody>
          <a:bodyPr wrap="square" lIns="68584" tIns="34292" rIns="68584" bIns="34292"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组播</a:t>
            </a:r>
            <a:r>
              <a:rPr lang="en-US" altLang="zh-CN" sz="1600" dirty="0" smtClean="0">
                <a:solidFill>
                  <a:schemeClr val="accent1"/>
                </a:solidFill>
                <a:latin typeface="微软雅黑" panose="020B0503020204020204" pitchFamily="34" charset="-122"/>
                <a:ea typeface="微软雅黑" panose="020B0503020204020204" pitchFamily="34" charset="-122"/>
              </a:rPr>
              <a:t>MAC</a:t>
            </a:r>
            <a:r>
              <a:rPr lang="zh-CN" altLang="en-US" sz="1600" dirty="0" smtClean="0">
                <a:solidFill>
                  <a:schemeClr val="accent1"/>
                </a:solidFill>
                <a:latin typeface="微软雅黑" panose="020B0503020204020204" pitchFamily="34" charset="-122"/>
                <a:ea typeface="微软雅黑" panose="020B0503020204020204" pitchFamily="34" charset="-122"/>
              </a:rPr>
              <a:t>地址</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12" name="文本框 37">
            <a:extLst>
              <a:ext uri="{FF2B5EF4-FFF2-40B4-BE49-F238E27FC236}">
                <a16:creationId xmlns="" xmlns:a16="http://schemas.microsoft.com/office/drawing/2014/main" id="{F23B6AEA-3D55-4050-B755-8516726166AE}"/>
              </a:ext>
            </a:extLst>
          </p:cNvPr>
          <p:cNvSpPr txBox="1"/>
          <p:nvPr/>
        </p:nvSpPr>
        <p:spPr>
          <a:xfrm>
            <a:off x="5997041" y="940000"/>
            <a:ext cx="2645446" cy="315475"/>
          </a:xfrm>
          <a:prstGeom prst="rect">
            <a:avLst/>
          </a:prstGeom>
          <a:noFill/>
        </p:spPr>
        <p:txBody>
          <a:bodyPr wrap="square" lIns="68584" tIns="34292" rIns="68584" bIns="34292" rtlCol="0">
            <a:spAutoFit/>
          </a:bodyPr>
          <a:lstStyle/>
          <a:p>
            <a:r>
              <a:rPr lang="zh-CN" altLang="en-US" sz="1600" dirty="0">
                <a:solidFill>
                  <a:schemeClr val="accent1"/>
                </a:solidFill>
                <a:latin typeface="微软雅黑" panose="020B0503020204020204" pitchFamily="34" charset="-122"/>
                <a:ea typeface="微软雅黑" panose="020B0503020204020204" pitchFamily="34" charset="-122"/>
              </a:rPr>
              <a:t>广</a:t>
            </a:r>
            <a:r>
              <a:rPr lang="zh-CN" altLang="en-US" sz="1600" dirty="0" smtClean="0">
                <a:solidFill>
                  <a:schemeClr val="accent1"/>
                </a:solidFill>
                <a:latin typeface="微软雅黑" panose="020B0503020204020204" pitchFamily="34" charset="-122"/>
                <a:ea typeface="微软雅黑" panose="020B0503020204020204" pitchFamily="34" charset="-122"/>
              </a:rPr>
              <a:t>播</a:t>
            </a:r>
            <a:r>
              <a:rPr lang="en-US" altLang="zh-CN" sz="1600" dirty="0" smtClean="0">
                <a:solidFill>
                  <a:schemeClr val="accent1"/>
                </a:solidFill>
                <a:latin typeface="微软雅黑" panose="020B0503020204020204" pitchFamily="34" charset="-122"/>
                <a:ea typeface="微软雅黑" panose="020B0503020204020204" pitchFamily="34" charset="-122"/>
              </a:rPr>
              <a:t>MAC</a:t>
            </a:r>
            <a:r>
              <a:rPr lang="zh-CN" altLang="en-US" sz="1600" dirty="0" smtClean="0">
                <a:solidFill>
                  <a:schemeClr val="accent1"/>
                </a:solidFill>
                <a:latin typeface="微软雅黑" panose="020B0503020204020204" pitchFamily="34" charset="-122"/>
                <a:ea typeface="微软雅黑" panose="020B0503020204020204" pitchFamily="34" charset="-122"/>
              </a:rPr>
              <a:t>地址</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015713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3.</a:t>
            </a:r>
            <a:r>
              <a:rPr lang="zh-CN" altLang="en-US" sz="1600" dirty="0" smtClean="0">
                <a:solidFill>
                  <a:schemeClr val="accent1"/>
                </a:solidFill>
                <a:ea typeface="微软雅黑" panose="020B0503020204020204" pitchFamily="34" charset="-122"/>
              </a:rPr>
              <a:t>以太网数据帧</a:t>
            </a:r>
            <a:endParaRPr lang="zh-CN" altLang="en-US" sz="1600" dirty="0">
              <a:solidFill>
                <a:schemeClr val="accent1"/>
              </a:solidFill>
              <a:ea typeface="微软雅黑" panose="020B0503020204020204" pitchFamily="34" charset="-122"/>
            </a:endParaRPr>
          </a:p>
        </p:txBody>
      </p:sp>
      <p:sp>
        <p:nvSpPr>
          <p:cNvPr id="4" name="Rectangle 2">
            <a:extLst>
              <a:ext uri="{FF2B5EF4-FFF2-40B4-BE49-F238E27FC236}">
                <a16:creationId xmlns="" xmlns:a16="http://schemas.microsoft.com/office/drawing/2014/main"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sp>
        <p:nvSpPr>
          <p:cNvPr id="5" name="Rectangle 3">
            <a:extLst>
              <a:ext uri="{FF2B5EF4-FFF2-40B4-BE49-F238E27FC236}">
                <a16:creationId xmlns="" xmlns:a16="http://schemas.microsoft.com/office/drawing/2014/main" id="{617D9F4C-3B3B-44FC-8433-E8920335E35C}"/>
              </a:ext>
            </a:extLst>
          </p:cNvPr>
          <p:cNvSpPr>
            <a:spLocks noChangeArrowheads="1"/>
          </p:cNvSpPr>
          <p:nvPr/>
        </p:nvSpPr>
        <p:spPr bwMode="auto">
          <a:xfrm>
            <a:off x="3864116" y="3996522"/>
            <a:ext cx="141577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zh-CN" sz="1200" dirty="0">
                <a:latin typeface="微软雅黑" panose="020B0503020204020204" pitchFamily="34" charset="-122"/>
                <a:ea typeface="微软雅黑" panose="020B0503020204020204" pitchFamily="34" charset="-122"/>
              </a:rPr>
              <a:t>以太网数据帧格式</a:t>
            </a:r>
            <a:endParaRPr lang="zh-CN" altLang="en-US" sz="2800" dirty="0">
              <a:latin typeface="微软雅黑" panose="020B0503020204020204" pitchFamily="34" charset="-122"/>
              <a:ea typeface="微软雅黑" panose="020B0503020204020204" pitchFamily="34" charset="-122"/>
            </a:endParaRPr>
          </a:p>
        </p:txBody>
      </p:sp>
      <p:pic>
        <p:nvPicPr>
          <p:cNvPr id="16" name="图片 15"/>
          <p:cNvPicPr/>
          <p:nvPr/>
        </p:nvPicPr>
        <p:blipFill>
          <a:blip r:embed="rId2">
            <a:extLst>
              <a:ext uri="{28A0092B-C50C-407E-A947-70E740481C1C}">
                <a14:useLocalDpi xmlns:a14="http://schemas.microsoft.com/office/drawing/2010/main" val="0"/>
              </a:ext>
            </a:extLst>
          </a:blip>
          <a:stretch>
            <a:fillRect/>
          </a:stretch>
        </p:blipFill>
        <p:spPr>
          <a:xfrm>
            <a:off x="1547664" y="892450"/>
            <a:ext cx="6048672" cy="3024336"/>
          </a:xfrm>
          <a:prstGeom prst="rect">
            <a:avLst/>
          </a:prstGeom>
          <a:ln>
            <a:solidFill>
              <a:schemeClr val="tx1"/>
            </a:solidFill>
          </a:ln>
        </p:spPr>
      </p:pic>
      <p:sp>
        <p:nvSpPr>
          <p:cNvPr id="17" name="矩形 16">
            <a:extLst>
              <a:ext uri="{FF2B5EF4-FFF2-40B4-BE49-F238E27FC236}">
                <a16:creationId xmlns=""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extLst>
      <p:ext uri="{BB962C8B-B14F-4D97-AF65-F5344CB8AC3E}">
        <p14:creationId xmlns:p14="http://schemas.microsoft.com/office/powerpoint/2010/main" val="36878643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3.</a:t>
            </a:r>
            <a:r>
              <a:rPr lang="zh-CN" altLang="en-US" sz="1600" dirty="0">
                <a:solidFill>
                  <a:schemeClr val="accent1"/>
                </a:solidFill>
                <a:ea typeface="微软雅黑" panose="020B0503020204020204" pitchFamily="34" charset="-122"/>
              </a:rPr>
              <a:t>以太网数据帧</a:t>
            </a:r>
            <a:endParaRPr lang="zh-CN" altLang="en-US" sz="1600" dirty="0">
              <a:solidFill>
                <a:schemeClr val="accent1"/>
              </a:solidFill>
              <a:ea typeface="微软雅黑" panose="020B0503020204020204" pitchFamily="34" charset="-122"/>
            </a:endParaRPr>
          </a:p>
        </p:txBody>
      </p:sp>
      <p:sp>
        <p:nvSpPr>
          <p:cNvPr id="4" name="矩形 12">
            <a:extLst>
              <a:ext uri="{FF2B5EF4-FFF2-40B4-BE49-F238E27FC236}">
                <a16:creationId xmlns="" xmlns:a16="http://schemas.microsoft.com/office/drawing/2014/main" id="{F0156F21-5E2B-44E2-B6EC-84BC729F6C17}"/>
              </a:ext>
            </a:extLst>
          </p:cNvPr>
          <p:cNvSpPr/>
          <p:nvPr>
            <p:custDataLst>
              <p:tags r:id="rId1"/>
            </p:custDataLst>
          </p:nvPr>
        </p:nvSpPr>
        <p:spPr>
          <a:xfrm>
            <a:off x="287524" y="879562"/>
            <a:ext cx="8316924" cy="2880320"/>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5" name="矩形 14">
            <a:extLst>
              <a:ext uri="{FF2B5EF4-FFF2-40B4-BE49-F238E27FC236}">
                <a16:creationId xmlns="" xmlns:a16="http://schemas.microsoft.com/office/drawing/2014/main" id="{550EE016-CBAF-4683-AB38-09CC5765F780}"/>
              </a:ext>
            </a:extLst>
          </p:cNvPr>
          <p:cNvSpPr/>
          <p:nvPr>
            <p:custDataLst>
              <p:tags r:id="rId2"/>
            </p:custDataLst>
          </p:nvPr>
        </p:nvSpPr>
        <p:spPr>
          <a:xfrm>
            <a:off x="431540" y="1009682"/>
            <a:ext cx="8274430" cy="2873027"/>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6" name="Title 6">
            <a:extLst>
              <a:ext uri="{FF2B5EF4-FFF2-40B4-BE49-F238E27FC236}">
                <a16:creationId xmlns="" xmlns:a16="http://schemas.microsoft.com/office/drawing/2014/main" id="{8C96DFB8-AD59-4267-B731-B842FEBD98B4}"/>
              </a:ext>
            </a:extLst>
          </p:cNvPr>
          <p:cNvSpPr txBox="1"/>
          <p:nvPr>
            <p:custDataLst>
              <p:tags r:id="rId3"/>
            </p:custDataLst>
          </p:nvPr>
        </p:nvSpPr>
        <p:spPr>
          <a:xfrm>
            <a:off x="483111" y="897624"/>
            <a:ext cx="8280920" cy="3114286"/>
          </a:xfrm>
          <a:prstGeom prst="rect">
            <a:avLst/>
          </a:prstGeom>
          <a:noFill/>
          <a:ln w="3175">
            <a:noFill/>
            <a:prstDash val="dash"/>
          </a:ln>
        </p:spPr>
        <p:txBody>
          <a:bodyPr wrap="square" lIns="63500" tIns="25400" rIns="63500" bIns="25400" anchor="ctr" anchorCtr="0">
            <a:normAutofit fontScale="85000"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nSpc>
                <a:spcPct val="150000"/>
              </a:lnSpc>
            </a:pPr>
            <a:r>
              <a:rPr lang="en-US" altLang="zh-CN" sz="1600" dirty="0">
                <a:latin typeface="微软雅黑" panose="020B0503020204020204" pitchFamily="34" charset="-122"/>
                <a:ea typeface="微软雅黑" panose="020B0503020204020204" pitchFamily="34" charset="-122"/>
              </a:rPr>
              <a:t>Ethernet II</a:t>
            </a:r>
            <a:r>
              <a:rPr lang="zh-CN" altLang="en-US" sz="1600" dirty="0">
                <a:latin typeface="微软雅黑" panose="020B0503020204020204" pitchFamily="34" charset="-122"/>
                <a:ea typeface="微软雅黑" panose="020B0503020204020204" pitchFamily="34" charset="-122"/>
              </a:rPr>
              <a:t>格式的以太网帧中各个字段的描述如下：</a:t>
            </a:r>
          </a:p>
          <a:p>
            <a:pPr>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a:t>
            </a:r>
            <a:r>
              <a:rPr lang="zh-CN" altLang="en-US" sz="1600" b="1" dirty="0">
                <a:latin typeface="微软雅黑" panose="020B0503020204020204" pitchFamily="34" charset="-122"/>
                <a:ea typeface="微软雅黑" panose="020B0503020204020204" pitchFamily="34" charset="-122"/>
              </a:rPr>
              <a:t>目的 </a:t>
            </a:r>
            <a:r>
              <a:rPr lang="en-US" altLang="zh-CN" sz="1600" b="1" dirty="0">
                <a:latin typeface="微软雅黑" panose="020B0503020204020204" pitchFamily="34" charset="-122"/>
                <a:ea typeface="微软雅黑" panose="020B0503020204020204" pitchFamily="34" charset="-122"/>
              </a:rPr>
              <a:t>MAC </a:t>
            </a:r>
            <a:r>
              <a:rPr lang="zh-CN" altLang="en-US" sz="1600" b="1" dirty="0">
                <a:latin typeface="微软雅黑" panose="020B0503020204020204" pitchFamily="34" charset="-122"/>
                <a:ea typeface="微软雅黑" panose="020B0503020204020204" pitchFamily="34" charset="-122"/>
              </a:rPr>
              <a:t>地址</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Destination MAC Address</a:t>
            </a:r>
            <a:r>
              <a:rPr lang="zh-CN" altLang="en-US" sz="1600" dirty="0">
                <a:latin typeface="微软雅黑" panose="020B0503020204020204" pitchFamily="34" charset="-122"/>
                <a:ea typeface="微软雅黑" panose="020B0503020204020204" pitchFamily="34" charset="-122"/>
              </a:rPr>
              <a:t>）：标识了该数据帧的接收者。目的</a:t>
            </a:r>
            <a:r>
              <a:rPr lang="en-US" altLang="zh-CN" sz="1600" dirty="0">
                <a:latin typeface="微软雅黑" panose="020B0503020204020204" pitchFamily="34" charset="-122"/>
                <a:ea typeface="微软雅黑" panose="020B0503020204020204" pitchFamily="34" charset="-122"/>
              </a:rPr>
              <a:t>MAC</a:t>
            </a:r>
            <a:r>
              <a:rPr lang="zh-CN" altLang="en-US" sz="1600" dirty="0">
                <a:latin typeface="微软雅黑" panose="020B0503020204020204" pitchFamily="34" charset="-122"/>
                <a:ea typeface="微软雅黑" panose="020B0503020204020204" pitchFamily="34" charset="-122"/>
              </a:rPr>
              <a:t>地址可以是单播</a:t>
            </a:r>
            <a:r>
              <a:rPr lang="en-US" altLang="zh-CN" sz="1600" dirty="0">
                <a:latin typeface="微软雅黑" panose="020B0503020204020204" pitchFamily="34" charset="-122"/>
                <a:ea typeface="微软雅黑" panose="020B0503020204020204" pitchFamily="34" charset="-122"/>
              </a:rPr>
              <a:t>MAC</a:t>
            </a:r>
            <a:r>
              <a:rPr lang="zh-CN" altLang="en-US" sz="1600" dirty="0">
                <a:latin typeface="微软雅黑" panose="020B0503020204020204" pitchFamily="34" charset="-122"/>
                <a:ea typeface="微软雅黑" panose="020B0503020204020204" pitchFamily="34" charset="-122"/>
              </a:rPr>
              <a:t>地址、组播 </a:t>
            </a:r>
            <a:r>
              <a:rPr lang="en-US" altLang="zh-CN" sz="1600" dirty="0">
                <a:latin typeface="微软雅黑" panose="020B0503020204020204" pitchFamily="34" charset="-122"/>
                <a:ea typeface="微软雅黑" panose="020B0503020204020204" pitchFamily="34" charset="-122"/>
              </a:rPr>
              <a:t>MAC </a:t>
            </a:r>
            <a:r>
              <a:rPr lang="zh-CN" altLang="en-US" sz="1600" dirty="0">
                <a:latin typeface="微软雅黑" panose="020B0503020204020204" pitchFamily="34" charset="-122"/>
                <a:ea typeface="微软雅黑" panose="020B0503020204020204" pitchFamily="34" charset="-122"/>
              </a:rPr>
              <a:t>地址或者广播</a:t>
            </a:r>
            <a:r>
              <a:rPr lang="en-US" altLang="zh-CN" sz="1600" dirty="0">
                <a:latin typeface="微软雅黑" panose="020B0503020204020204" pitchFamily="34" charset="-122"/>
                <a:ea typeface="微软雅黑" panose="020B0503020204020204" pitchFamily="34" charset="-122"/>
              </a:rPr>
              <a:t>MAC</a:t>
            </a:r>
            <a:r>
              <a:rPr lang="zh-CN" altLang="en-US" sz="1600" dirty="0">
                <a:latin typeface="微软雅黑" panose="020B0503020204020204" pitchFamily="34" charset="-122"/>
                <a:ea typeface="微软雅黑" panose="020B0503020204020204" pitchFamily="34" charset="-122"/>
              </a:rPr>
              <a:t>地址。</a:t>
            </a:r>
          </a:p>
          <a:p>
            <a:pPr>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2</a:t>
            </a:r>
            <a:r>
              <a:rPr lang="zh-CN" altLang="en-US" sz="1600" dirty="0">
                <a:latin typeface="微软雅黑" panose="020B0503020204020204" pitchFamily="34" charset="-122"/>
                <a:ea typeface="微软雅黑" panose="020B0503020204020204" pitchFamily="34" charset="-122"/>
              </a:rPr>
              <a:t>）</a:t>
            </a:r>
            <a:r>
              <a:rPr lang="zh-CN" altLang="en-US" sz="1600" b="1" dirty="0">
                <a:latin typeface="微软雅黑" panose="020B0503020204020204" pitchFamily="34" charset="-122"/>
                <a:ea typeface="微软雅黑" panose="020B0503020204020204" pitchFamily="34" charset="-122"/>
              </a:rPr>
              <a:t>源</a:t>
            </a:r>
            <a:r>
              <a:rPr lang="en-US" altLang="zh-CN" sz="1600" b="1" dirty="0">
                <a:latin typeface="微软雅黑" panose="020B0503020204020204" pitchFamily="34" charset="-122"/>
                <a:ea typeface="微软雅黑" panose="020B0503020204020204" pitchFamily="34" charset="-122"/>
              </a:rPr>
              <a:t>MAC</a:t>
            </a:r>
            <a:r>
              <a:rPr lang="zh-CN" altLang="en-US" sz="1600" b="1" dirty="0">
                <a:latin typeface="微软雅黑" panose="020B0503020204020204" pitchFamily="34" charset="-122"/>
                <a:ea typeface="微软雅黑" panose="020B0503020204020204" pitchFamily="34" charset="-122"/>
              </a:rPr>
              <a:t>地址</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Source MAC Address</a:t>
            </a:r>
            <a:r>
              <a:rPr lang="zh-CN" altLang="en-US" sz="1600" dirty="0">
                <a:latin typeface="微软雅黑" panose="020B0503020204020204" pitchFamily="34" charset="-122"/>
                <a:ea typeface="微软雅黑" panose="020B0503020204020204" pitchFamily="34" charset="-122"/>
              </a:rPr>
              <a:t>）：标识了该数据帧的发送者。源</a:t>
            </a:r>
            <a:r>
              <a:rPr lang="en-US" altLang="zh-CN" sz="1600" dirty="0">
                <a:latin typeface="微软雅黑" panose="020B0503020204020204" pitchFamily="34" charset="-122"/>
                <a:ea typeface="微软雅黑" panose="020B0503020204020204" pitchFamily="34" charset="-122"/>
              </a:rPr>
              <a:t>MAC</a:t>
            </a:r>
            <a:r>
              <a:rPr lang="zh-CN" altLang="en-US" sz="1600" dirty="0">
                <a:latin typeface="微软雅黑" panose="020B0503020204020204" pitchFamily="34" charset="-122"/>
                <a:ea typeface="微软雅黑" panose="020B0503020204020204" pitchFamily="34" charset="-122"/>
              </a:rPr>
              <a:t>地址只能是单播</a:t>
            </a:r>
            <a:r>
              <a:rPr lang="en-US" altLang="zh-CN" sz="1600" dirty="0">
                <a:latin typeface="微软雅黑" panose="020B0503020204020204" pitchFamily="34" charset="-122"/>
                <a:ea typeface="微软雅黑" panose="020B0503020204020204" pitchFamily="34" charset="-122"/>
              </a:rPr>
              <a:t>MAC</a:t>
            </a:r>
            <a:r>
              <a:rPr lang="zh-CN" altLang="en-US" sz="1600" dirty="0">
                <a:latin typeface="微软雅黑" panose="020B0503020204020204" pitchFamily="34" charset="-122"/>
                <a:ea typeface="微软雅黑" panose="020B0503020204020204" pitchFamily="34" charset="-122"/>
              </a:rPr>
              <a:t>地址。</a:t>
            </a:r>
          </a:p>
          <a:p>
            <a:pPr>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a:t>
            </a:r>
            <a:r>
              <a:rPr lang="zh-CN" altLang="en-US" sz="1600" b="1" dirty="0">
                <a:latin typeface="微软雅黑" panose="020B0503020204020204" pitchFamily="34" charset="-122"/>
                <a:ea typeface="微软雅黑" panose="020B0503020204020204" pitchFamily="34" charset="-122"/>
              </a:rPr>
              <a:t>类型</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Type</a:t>
            </a:r>
            <a:r>
              <a:rPr lang="zh-CN" altLang="en-US" sz="1600" dirty="0">
                <a:latin typeface="微软雅黑" panose="020B0503020204020204" pitchFamily="34" charset="-122"/>
                <a:ea typeface="微软雅黑" panose="020B0503020204020204" pitchFamily="34" charset="-122"/>
              </a:rPr>
              <a:t>）：用来标识该数据帧头部后所封装的上层协议类型（载荷数据的类型）。该数据帧的接收方通过这个字段得知载荷数据是什么类型的数据。例如，如果类型字段值为</a:t>
            </a:r>
            <a:r>
              <a:rPr lang="en-US" altLang="zh-CN" sz="1600" dirty="0">
                <a:latin typeface="微软雅黑" panose="020B0503020204020204" pitchFamily="34" charset="-122"/>
                <a:ea typeface="微软雅黑" panose="020B0503020204020204" pitchFamily="34" charset="-122"/>
              </a:rPr>
              <a:t>0x8000</a:t>
            </a:r>
            <a:r>
              <a:rPr lang="zh-CN" altLang="en-US" sz="1600" dirty="0">
                <a:latin typeface="微软雅黑" panose="020B0503020204020204" pitchFamily="34" charset="-122"/>
                <a:ea typeface="微软雅黑" panose="020B0503020204020204" pitchFamily="34" charset="-122"/>
              </a:rPr>
              <a:t>，则表示载荷数据是</a:t>
            </a:r>
            <a:r>
              <a:rPr lang="en-US" altLang="zh-CN" sz="1600" dirty="0">
                <a:latin typeface="微软雅黑" panose="020B0503020204020204" pitchFamily="34" charset="-122"/>
                <a:ea typeface="微软雅黑" panose="020B0503020204020204" pitchFamily="34" charset="-122"/>
              </a:rPr>
              <a:t>IPv4</a:t>
            </a:r>
            <a:r>
              <a:rPr lang="zh-CN" altLang="en-US" sz="1600" dirty="0">
                <a:latin typeface="微软雅黑" panose="020B0503020204020204" pitchFamily="34" charset="-122"/>
                <a:ea typeface="微软雅黑" panose="020B0503020204020204" pitchFamily="34" charset="-122"/>
              </a:rPr>
              <a:t>报文；如果类型字段值为</a:t>
            </a:r>
            <a:r>
              <a:rPr lang="en-US" altLang="zh-CN" sz="1600" dirty="0">
                <a:latin typeface="微软雅黑" panose="020B0503020204020204" pitchFamily="34" charset="-122"/>
                <a:ea typeface="微软雅黑" panose="020B0503020204020204" pitchFamily="34" charset="-122"/>
              </a:rPr>
              <a:t>0x86dd</a:t>
            </a:r>
            <a:r>
              <a:rPr lang="zh-CN" altLang="en-US" sz="1600" dirty="0">
                <a:latin typeface="微软雅黑" panose="020B0503020204020204" pitchFamily="34" charset="-122"/>
                <a:ea typeface="微软雅黑" panose="020B0503020204020204" pitchFamily="34" charset="-122"/>
              </a:rPr>
              <a:t>，则表示载荷数据是</a:t>
            </a:r>
            <a:r>
              <a:rPr lang="en-US" altLang="zh-CN" sz="1600" dirty="0">
                <a:latin typeface="微软雅黑" panose="020B0503020204020204" pitchFamily="34" charset="-122"/>
                <a:ea typeface="微软雅黑" panose="020B0503020204020204" pitchFamily="34" charset="-122"/>
              </a:rPr>
              <a:t>IPv6</a:t>
            </a:r>
            <a:r>
              <a:rPr lang="zh-CN" altLang="en-US" sz="1600" dirty="0">
                <a:latin typeface="微软雅黑" panose="020B0503020204020204" pitchFamily="34" charset="-122"/>
                <a:ea typeface="微软雅黑" panose="020B0503020204020204" pitchFamily="34" charset="-122"/>
              </a:rPr>
              <a:t>报文。</a:t>
            </a:r>
          </a:p>
          <a:p>
            <a:pPr>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4</a:t>
            </a:r>
            <a:r>
              <a:rPr lang="zh-CN" altLang="en-US" sz="1600" dirty="0">
                <a:latin typeface="微软雅黑" panose="020B0503020204020204" pitchFamily="34" charset="-122"/>
                <a:ea typeface="微软雅黑" panose="020B0503020204020204" pitchFamily="34" charset="-122"/>
              </a:rPr>
              <a:t>）</a:t>
            </a:r>
            <a:r>
              <a:rPr lang="zh-CN" altLang="en-US" sz="1600" b="1" dirty="0">
                <a:latin typeface="微软雅黑" panose="020B0503020204020204" pitchFamily="34" charset="-122"/>
                <a:ea typeface="微软雅黑" panose="020B0503020204020204" pitchFamily="34" charset="-122"/>
              </a:rPr>
              <a:t>载荷数据</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Payload</a:t>
            </a:r>
            <a:r>
              <a:rPr lang="zh-CN" altLang="en-US" sz="1600" dirty="0">
                <a:latin typeface="微软雅黑" panose="020B0503020204020204" pitchFamily="34" charset="-122"/>
                <a:ea typeface="微软雅黑" panose="020B0503020204020204" pitchFamily="34" charset="-122"/>
              </a:rPr>
              <a:t>）：载荷数据，其长度为</a:t>
            </a:r>
            <a:r>
              <a:rPr lang="en-US" altLang="zh-CN" sz="1600" dirty="0">
                <a:latin typeface="微软雅黑" panose="020B0503020204020204" pitchFamily="34" charset="-122"/>
                <a:ea typeface="微软雅黑" panose="020B0503020204020204" pitchFamily="34" charset="-122"/>
              </a:rPr>
              <a:t>46-1500byte</a:t>
            </a:r>
            <a:r>
              <a:rPr lang="zh-CN" altLang="en-US" sz="1600" dirty="0">
                <a:latin typeface="微软雅黑" panose="020B0503020204020204" pitchFamily="34" charset="-122"/>
                <a:ea typeface="微软雅黑" panose="020B0503020204020204" pitchFamily="34" charset="-122"/>
              </a:rPr>
              <a:t>。</a:t>
            </a:r>
          </a:p>
          <a:p>
            <a:pPr>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5</a:t>
            </a:r>
            <a:r>
              <a:rPr lang="zh-CN" altLang="en-US" sz="1600" dirty="0">
                <a:latin typeface="微软雅黑" panose="020B0503020204020204" pitchFamily="34" charset="-122"/>
                <a:ea typeface="微软雅黑" panose="020B0503020204020204" pitchFamily="34" charset="-122"/>
              </a:rPr>
              <a:t>）</a:t>
            </a:r>
            <a:r>
              <a:rPr lang="en-US" altLang="zh-CN" sz="1600" b="1" dirty="0">
                <a:latin typeface="微软雅黑" panose="020B0503020204020204" pitchFamily="34" charset="-122"/>
                <a:ea typeface="微软雅黑" panose="020B0503020204020204" pitchFamily="34" charset="-122"/>
              </a:rPr>
              <a:t>CRC</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Cyclic Redundancy Check</a:t>
            </a:r>
            <a:r>
              <a:rPr lang="zh-CN" altLang="en-US" sz="1600" dirty="0">
                <a:latin typeface="微软雅黑" panose="020B0503020204020204" pitchFamily="34" charset="-122"/>
                <a:ea typeface="微软雅黑" panose="020B0503020204020204" pitchFamily="34" charset="-122"/>
              </a:rPr>
              <a:t>）：循环冗余校验字段，用于检测数据帧在传输过程中是否发生损坏。</a:t>
            </a:r>
          </a:p>
        </p:txBody>
      </p:sp>
      <p:sp>
        <p:nvSpPr>
          <p:cNvPr id="7" name="矩形 6">
            <a:extLst>
              <a:ext uri="{FF2B5EF4-FFF2-40B4-BE49-F238E27FC236}">
                <a16:creationId xmlns=""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extLst>
      <p:ext uri="{BB962C8B-B14F-4D97-AF65-F5344CB8AC3E}">
        <p14:creationId xmlns:p14="http://schemas.microsoft.com/office/powerpoint/2010/main" val="39531450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4</a:t>
            </a:r>
            <a:r>
              <a:rPr lang="en-US" altLang="zh-CN" sz="1600" dirty="0" smtClean="0">
                <a:solidFill>
                  <a:schemeClr val="accent1"/>
                </a:solidFill>
                <a:ea typeface="微软雅黑" panose="020B0503020204020204" pitchFamily="34" charset="-122"/>
              </a:rPr>
              <a:t>. MAC</a:t>
            </a:r>
            <a:r>
              <a:rPr lang="zh-CN" altLang="en-US" sz="1600" dirty="0" smtClean="0">
                <a:solidFill>
                  <a:schemeClr val="accent1"/>
                </a:solidFill>
                <a:ea typeface="微软雅黑" panose="020B0503020204020204" pitchFamily="34" charset="-122"/>
              </a:rPr>
              <a:t>地址表</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12">
            <a:extLst>
              <a:ext uri="{FF2B5EF4-FFF2-40B4-BE49-F238E27FC236}">
                <a16:creationId xmlns="" xmlns:a16="http://schemas.microsoft.com/office/drawing/2014/main" id="{CDB03272-5463-4497-A625-FA89E63C8FC6}"/>
              </a:ext>
            </a:extLst>
          </p:cNvPr>
          <p:cNvSpPr/>
          <p:nvPr>
            <p:custDataLst>
              <p:tags r:id="rId1"/>
            </p:custDataLst>
          </p:nvPr>
        </p:nvSpPr>
        <p:spPr>
          <a:xfrm>
            <a:off x="4132337" y="1004323"/>
            <a:ext cx="4608511" cy="3137779"/>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9" name="矩形 14">
            <a:extLst>
              <a:ext uri="{FF2B5EF4-FFF2-40B4-BE49-F238E27FC236}">
                <a16:creationId xmlns="" xmlns:a16="http://schemas.microsoft.com/office/drawing/2014/main" id="{F2658441-627F-4548-8131-DF5AF5226BF4}"/>
              </a:ext>
            </a:extLst>
          </p:cNvPr>
          <p:cNvSpPr/>
          <p:nvPr>
            <p:custDataLst>
              <p:tags r:id="rId2"/>
            </p:custDataLst>
          </p:nvPr>
        </p:nvSpPr>
        <p:spPr>
          <a:xfrm>
            <a:off x="4255580" y="1167594"/>
            <a:ext cx="4716524" cy="3096344"/>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0" name="Title 6">
            <a:extLst>
              <a:ext uri="{FF2B5EF4-FFF2-40B4-BE49-F238E27FC236}">
                <a16:creationId xmlns="" xmlns:a16="http://schemas.microsoft.com/office/drawing/2014/main" id="{D3EABFFD-51C2-4ECE-9B33-A2F0A9B0B144}"/>
              </a:ext>
            </a:extLst>
          </p:cNvPr>
          <p:cNvSpPr txBox="1"/>
          <p:nvPr>
            <p:custDataLst>
              <p:tags r:id="rId3"/>
            </p:custDataLst>
          </p:nvPr>
        </p:nvSpPr>
        <p:spPr>
          <a:xfrm>
            <a:off x="4355976" y="1311610"/>
            <a:ext cx="4572509" cy="2639103"/>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a:lnSpc>
                <a:spcPct val="150000"/>
              </a:lnSpc>
              <a:spcBef>
                <a:spcPts val="0"/>
              </a:spcBef>
              <a:spcAft>
                <a:spcPts val="800"/>
              </a:spcAft>
              <a:buSzPct val="100000"/>
            </a:pP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地址表是交换机能够正常工作的重要依据，它相当于交换机保存的一张“地图”。</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 </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地址表中的每一个表项都包含着</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VLAN - ID</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以及交换机接口等信息。</a:t>
            </a:r>
            <a:r>
              <a:rPr lang="zh-CN" altLang="en-US" sz="14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在左图网络</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中，交换机</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SW</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连接着两台</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PC </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。初始情况下， </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SW</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的</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地址表是空的，当它的某个接口收到一份数据帧时，它会将该数据帧的源</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地址学习到</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地址表中，并且与收到该帧的接口以及该接口所加入的</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VLAN</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进行关联，从而形成一个表项</a:t>
            </a:r>
            <a:r>
              <a:rPr lang="zh-CN" altLang="en-US" sz="14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endPar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endParaRPr>
          </a:p>
        </p:txBody>
      </p:sp>
      <p:pic>
        <p:nvPicPr>
          <p:cNvPr id="12" name="图片 11"/>
          <p:cNvPicPr/>
          <p:nvPr/>
        </p:nvPicPr>
        <p:blipFill>
          <a:blip r:embed="rId5">
            <a:extLst>
              <a:ext uri="{28A0092B-C50C-407E-A947-70E740481C1C}">
                <a14:useLocalDpi xmlns:a14="http://schemas.microsoft.com/office/drawing/2010/main" val="0"/>
              </a:ext>
            </a:extLst>
          </a:blip>
          <a:srcRect t="4653" b="2532"/>
          <a:stretch>
            <a:fillRect/>
          </a:stretch>
        </p:blipFill>
        <p:spPr>
          <a:xfrm>
            <a:off x="474216" y="1004323"/>
            <a:ext cx="3317875" cy="2879725"/>
          </a:xfrm>
          <a:prstGeom prst="rect">
            <a:avLst/>
          </a:prstGeom>
          <a:ln>
            <a:noFill/>
          </a:ln>
        </p:spPr>
      </p:pic>
      <p:sp>
        <p:nvSpPr>
          <p:cNvPr id="13" name="文本框 12"/>
          <p:cNvSpPr txBox="1"/>
          <p:nvPr/>
        </p:nvSpPr>
        <p:spPr>
          <a:xfrm>
            <a:off x="1441297" y="3938019"/>
            <a:ext cx="1383712" cy="246221"/>
          </a:xfrm>
          <a:prstGeom prst="rect">
            <a:avLst/>
          </a:prstGeom>
          <a:noFill/>
        </p:spPr>
        <p:txBody>
          <a:bodyPr wrap="none" rtlCol="0">
            <a:spAutoFit/>
          </a:bodyPr>
          <a:lstStyle/>
          <a:p>
            <a:r>
              <a:rPr lang="zh-CN" altLang="en-US" sz="1000" dirty="0">
                <a:latin typeface="微软雅黑" panose="020B0503020204020204" pitchFamily="34" charset="-122"/>
                <a:ea typeface="微软雅黑" panose="020B0503020204020204" pitchFamily="34" charset="-122"/>
              </a:rPr>
              <a:t>交换机的</a:t>
            </a:r>
            <a:r>
              <a:rPr lang="en-US" altLang="zh-CN" sz="1000" dirty="0">
                <a:latin typeface="微软雅黑" panose="020B0503020204020204" pitchFamily="34" charset="-122"/>
                <a:ea typeface="微软雅黑" panose="020B0503020204020204" pitchFamily="34" charset="-122"/>
              </a:rPr>
              <a:t>MAC</a:t>
            </a:r>
            <a:r>
              <a:rPr lang="zh-CN" altLang="en-US" sz="1000" dirty="0">
                <a:latin typeface="微软雅黑" panose="020B0503020204020204" pitchFamily="34" charset="-122"/>
                <a:ea typeface="微软雅黑" panose="020B0503020204020204" pitchFamily="34" charset="-122"/>
              </a:rPr>
              <a:t>地址表</a:t>
            </a:r>
            <a:endParaRPr lang="zh-CN" altLang="en-US" sz="1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36910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4</a:t>
            </a:r>
            <a:r>
              <a:rPr lang="en-US" altLang="zh-CN" sz="1600" dirty="0" smtClean="0">
                <a:solidFill>
                  <a:schemeClr val="accent1"/>
                </a:solidFill>
                <a:ea typeface="微软雅黑" panose="020B0503020204020204" pitchFamily="34" charset="-122"/>
              </a:rPr>
              <a:t>. MAC</a:t>
            </a:r>
            <a:r>
              <a:rPr lang="zh-CN" altLang="en-US" sz="1600" dirty="0" smtClean="0">
                <a:solidFill>
                  <a:schemeClr val="accent1"/>
                </a:solidFill>
                <a:ea typeface="微软雅黑" panose="020B0503020204020204" pitchFamily="34" charset="-122"/>
              </a:rPr>
              <a:t>地址表</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12">
            <a:extLst>
              <a:ext uri="{FF2B5EF4-FFF2-40B4-BE49-F238E27FC236}">
                <a16:creationId xmlns="" xmlns:a16="http://schemas.microsoft.com/office/drawing/2014/main" id="{CDB03272-5463-4497-A625-FA89E63C8FC6}"/>
              </a:ext>
            </a:extLst>
          </p:cNvPr>
          <p:cNvSpPr/>
          <p:nvPr>
            <p:custDataLst>
              <p:tags r:id="rId1"/>
            </p:custDataLst>
          </p:nvPr>
        </p:nvSpPr>
        <p:spPr>
          <a:xfrm>
            <a:off x="4427984" y="1035562"/>
            <a:ext cx="4356483" cy="3137779"/>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9" name="矩形 14">
            <a:extLst>
              <a:ext uri="{FF2B5EF4-FFF2-40B4-BE49-F238E27FC236}">
                <a16:creationId xmlns="" xmlns:a16="http://schemas.microsoft.com/office/drawing/2014/main" id="{F2658441-627F-4548-8131-DF5AF5226BF4}"/>
              </a:ext>
            </a:extLst>
          </p:cNvPr>
          <p:cNvSpPr/>
          <p:nvPr>
            <p:custDataLst>
              <p:tags r:id="rId2"/>
            </p:custDataLst>
          </p:nvPr>
        </p:nvSpPr>
        <p:spPr>
          <a:xfrm>
            <a:off x="4572002" y="1160467"/>
            <a:ext cx="4320478" cy="3190294"/>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0" name="Title 6">
            <a:extLst>
              <a:ext uri="{FF2B5EF4-FFF2-40B4-BE49-F238E27FC236}">
                <a16:creationId xmlns="" xmlns:a16="http://schemas.microsoft.com/office/drawing/2014/main" id="{D3EABFFD-51C2-4ECE-9B33-A2F0A9B0B144}"/>
              </a:ext>
            </a:extLst>
          </p:cNvPr>
          <p:cNvSpPr txBox="1"/>
          <p:nvPr>
            <p:custDataLst>
              <p:tags r:id="rId3"/>
            </p:custDataLst>
          </p:nvPr>
        </p:nvSpPr>
        <p:spPr>
          <a:xfrm>
            <a:off x="4716016" y="1311610"/>
            <a:ext cx="4176464" cy="2639103"/>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a:lnSpc>
                <a:spcPct val="150000"/>
              </a:lnSpc>
              <a:spcBef>
                <a:spcPts val="0"/>
              </a:spcBef>
              <a:spcAft>
                <a:spcPts val="800"/>
              </a:spcAft>
              <a:buSzPct val="100000"/>
            </a:pP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当</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PC1</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及</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PC2</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开始在网络中发送数据时，</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SW</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便能够学到两者的</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地址并且在</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地址表中形成相应的表项。交换机在接收数据帧时，通过检查数据帧从而自动学习到的</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地址表项是动态表项，在</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地址表中，这些表项的类型为</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Dynamic</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（动态）。动态的</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地址表项是存在老化时间的。在初始情况下，当</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PC1</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发送的数据帧到达</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SW</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的</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E0/0/1</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接口时， </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SW</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学习</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PC1</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的</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地址并且与</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E0/0/1</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接口进行关联，从而形成一个</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地址表项</a:t>
            </a:r>
            <a:r>
              <a:rPr lang="zh-CN" altLang="en-US" sz="14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endPar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endParaRPr>
          </a:p>
        </p:txBody>
      </p:sp>
      <p:pic>
        <p:nvPicPr>
          <p:cNvPr id="12" name="图片 11"/>
          <p:cNvPicPr/>
          <p:nvPr/>
        </p:nvPicPr>
        <p:blipFill>
          <a:blip r:embed="rId5">
            <a:extLst>
              <a:ext uri="{28A0092B-C50C-407E-A947-70E740481C1C}">
                <a14:useLocalDpi xmlns:a14="http://schemas.microsoft.com/office/drawing/2010/main" val="0"/>
              </a:ext>
            </a:extLst>
          </a:blip>
          <a:srcRect t="4653" b="2532"/>
          <a:stretch>
            <a:fillRect/>
          </a:stretch>
        </p:blipFill>
        <p:spPr>
          <a:xfrm>
            <a:off x="474216" y="1004323"/>
            <a:ext cx="3317875" cy="2879725"/>
          </a:xfrm>
          <a:prstGeom prst="rect">
            <a:avLst/>
          </a:prstGeom>
          <a:ln>
            <a:noFill/>
          </a:ln>
        </p:spPr>
      </p:pic>
      <p:sp>
        <p:nvSpPr>
          <p:cNvPr id="13" name="文本框 12"/>
          <p:cNvSpPr txBox="1"/>
          <p:nvPr/>
        </p:nvSpPr>
        <p:spPr>
          <a:xfrm>
            <a:off x="1441297" y="3938019"/>
            <a:ext cx="1383712" cy="246221"/>
          </a:xfrm>
          <a:prstGeom prst="rect">
            <a:avLst/>
          </a:prstGeom>
          <a:noFill/>
        </p:spPr>
        <p:txBody>
          <a:bodyPr wrap="none" rtlCol="0">
            <a:spAutoFit/>
          </a:bodyPr>
          <a:lstStyle/>
          <a:p>
            <a:r>
              <a:rPr lang="zh-CN" altLang="en-US" sz="1000" dirty="0">
                <a:latin typeface="微软雅黑" panose="020B0503020204020204" pitchFamily="34" charset="-122"/>
                <a:ea typeface="微软雅黑" panose="020B0503020204020204" pitchFamily="34" charset="-122"/>
              </a:rPr>
              <a:t>交换机的</a:t>
            </a:r>
            <a:r>
              <a:rPr lang="en-US" altLang="zh-CN" sz="1000" dirty="0">
                <a:latin typeface="微软雅黑" panose="020B0503020204020204" pitchFamily="34" charset="-122"/>
                <a:ea typeface="微软雅黑" panose="020B0503020204020204" pitchFamily="34" charset="-122"/>
              </a:rPr>
              <a:t>MAC</a:t>
            </a:r>
            <a:r>
              <a:rPr lang="zh-CN" altLang="en-US" sz="1000" dirty="0">
                <a:latin typeface="微软雅黑" panose="020B0503020204020204" pitchFamily="34" charset="-122"/>
                <a:ea typeface="微软雅黑" panose="020B0503020204020204" pitchFamily="34" charset="-122"/>
              </a:rPr>
              <a:t>地址表</a:t>
            </a:r>
            <a:endParaRPr lang="zh-CN" altLang="en-US" sz="1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101285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2640000" y="1635647"/>
            <a:ext cx="3667126" cy="580335"/>
          </a:xfrm>
          <a:prstGeom prst="rect">
            <a:avLst/>
          </a:prstGeom>
          <a:noFill/>
          <a:ln w="9525" algn="ctr">
            <a:noFill/>
            <a:miter lim="800000"/>
          </a:ln>
        </p:spPr>
        <p:txBody>
          <a:bodyPr wrap="none" lIns="87043" tIns="43521" rIns="87043" bIns="43521">
            <a:spAutoFit/>
          </a:bodyPr>
          <a:lstStyle/>
          <a:p>
            <a:pPr algn="ctr"/>
            <a:r>
              <a:rPr lang="zh-CN" altLang="en-US" sz="3200" b="1" dirty="0" smtClean="0">
                <a:solidFill>
                  <a:schemeClr val="accent1"/>
                </a:solidFill>
                <a:ea typeface="微软雅黑" panose="020B0503020204020204" pitchFamily="34" charset="-122"/>
              </a:rPr>
              <a:t>任务</a:t>
            </a:r>
            <a:r>
              <a:rPr lang="en-US" altLang="zh-CN" sz="3200" b="1" dirty="0">
                <a:solidFill>
                  <a:schemeClr val="accent1"/>
                </a:solidFill>
                <a:ea typeface="微软雅黑" panose="020B0503020204020204" pitchFamily="34" charset="-122"/>
              </a:rPr>
              <a:t>4</a:t>
            </a:r>
            <a:r>
              <a:rPr lang="en-US" altLang="zh-CN" sz="3200" b="1" dirty="0" smtClean="0">
                <a:solidFill>
                  <a:schemeClr val="accent1"/>
                </a:solidFill>
                <a:ea typeface="微软雅黑" panose="020B0503020204020204" pitchFamily="34" charset="-122"/>
              </a:rPr>
              <a:t>.1 </a:t>
            </a:r>
            <a:r>
              <a:rPr lang="zh-CN" altLang="en-US" sz="3200" b="1" dirty="0" smtClean="0">
                <a:solidFill>
                  <a:schemeClr val="accent1"/>
                </a:solidFill>
                <a:ea typeface="微软雅黑" panose="020B0503020204020204" pitchFamily="34" charset="-122"/>
              </a:rPr>
              <a:t>认识</a:t>
            </a:r>
            <a:r>
              <a:rPr lang="zh-CN" altLang="en-US" sz="3200" b="1" dirty="0">
                <a:solidFill>
                  <a:schemeClr val="accent1"/>
                </a:solidFill>
                <a:ea typeface="微软雅黑" panose="020B0503020204020204" pitchFamily="34" charset="-122"/>
              </a:rPr>
              <a:t>交换机</a:t>
            </a:r>
          </a:p>
        </p:txBody>
      </p:sp>
    </p:spTree>
    <p:extLst>
      <p:ext uri="{BB962C8B-B14F-4D97-AF65-F5344CB8AC3E}">
        <p14:creationId xmlns:p14="http://schemas.microsoft.com/office/powerpoint/2010/main" val="20376171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1+#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4</a:t>
            </a:r>
            <a:r>
              <a:rPr lang="en-US" altLang="zh-CN" sz="1600" dirty="0" smtClean="0">
                <a:solidFill>
                  <a:schemeClr val="accent1"/>
                </a:solidFill>
                <a:ea typeface="微软雅黑" panose="020B0503020204020204" pitchFamily="34" charset="-122"/>
              </a:rPr>
              <a:t>. MAC</a:t>
            </a:r>
            <a:r>
              <a:rPr lang="zh-CN" altLang="en-US" sz="1600" dirty="0" smtClean="0">
                <a:solidFill>
                  <a:schemeClr val="accent1"/>
                </a:solidFill>
                <a:ea typeface="微软雅黑" panose="020B0503020204020204" pitchFamily="34" charset="-122"/>
              </a:rPr>
              <a:t>地址表</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12">
            <a:extLst>
              <a:ext uri="{FF2B5EF4-FFF2-40B4-BE49-F238E27FC236}">
                <a16:creationId xmlns="" xmlns:a16="http://schemas.microsoft.com/office/drawing/2014/main" id="{CDB03272-5463-4497-A625-FA89E63C8FC6}"/>
              </a:ext>
            </a:extLst>
          </p:cNvPr>
          <p:cNvSpPr/>
          <p:nvPr>
            <p:custDataLst>
              <p:tags r:id="rId1"/>
            </p:custDataLst>
          </p:nvPr>
        </p:nvSpPr>
        <p:spPr>
          <a:xfrm>
            <a:off x="4427984" y="1035562"/>
            <a:ext cx="4356483" cy="3137779"/>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9" name="矩形 14">
            <a:extLst>
              <a:ext uri="{FF2B5EF4-FFF2-40B4-BE49-F238E27FC236}">
                <a16:creationId xmlns="" xmlns:a16="http://schemas.microsoft.com/office/drawing/2014/main" id="{F2658441-627F-4548-8131-DF5AF5226BF4}"/>
              </a:ext>
            </a:extLst>
          </p:cNvPr>
          <p:cNvSpPr/>
          <p:nvPr>
            <p:custDataLst>
              <p:tags r:id="rId2"/>
            </p:custDataLst>
          </p:nvPr>
        </p:nvSpPr>
        <p:spPr>
          <a:xfrm>
            <a:off x="4572002" y="1160467"/>
            <a:ext cx="4320478" cy="3190294"/>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0" name="Title 6">
            <a:extLst>
              <a:ext uri="{FF2B5EF4-FFF2-40B4-BE49-F238E27FC236}">
                <a16:creationId xmlns="" xmlns:a16="http://schemas.microsoft.com/office/drawing/2014/main" id="{D3EABFFD-51C2-4ECE-9B33-A2F0A9B0B144}"/>
              </a:ext>
            </a:extLst>
          </p:cNvPr>
          <p:cNvSpPr txBox="1"/>
          <p:nvPr>
            <p:custDataLst>
              <p:tags r:id="rId3"/>
            </p:custDataLst>
          </p:nvPr>
        </p:nvSpPr>
        <p:spPr>
          <a:xfrm>
            <a:off x="4662008" y="1284899"/>
            <a:ext cx="4176465" cy="2639103"/>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a:lnSpc>
                <a:spcPct val="150000"/>
              </a:lnSpc>
              <a:spcBef>
                <a:spcPts val="0"/>
              </a:spcBef>
              <a:spcAft>
                <a:spcPts val="800"/>
              </a:spcAft>
              <a:buSzPct val="100000"/>
            </a:pPr>
            <a:r>
              <a:rPr lang="en-US" altLang="zh-CN" sz="14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SW</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为这个表项启动一个计时器，这个计时器从缺省</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300s</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开始倒计时，当</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PC1</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的下一个数据帧到达</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S1</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的</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E0/0/1</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接口时，该</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地址表项被刷新，计时器复位并重新开始倒计时。如果</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SW</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一直没有收到</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PC1</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发送的新数据，并且该计时器计数到</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0</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时，这个</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地址表项将被删除。这个机制使得交换机的</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地址表不至于被大量陈旧、无用的表项填充，毕竟该数据表的存储空间是有限的</a:t>
            </a:r>
            <a:r>
              <a:rPr lang="zh-CN" altLang="en-US" sz="14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endPar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endParaRPr>
          </a:p>
        </p:txBody>
      </p:sp>
      <p:pic>
        <p:nvPicPr>
          <p:cNvPr id="12" name="图片 11"/>
          <p:cNvPicPr/>
          <p:nvPr/>
        </p:nvPicPr>
        <p:blipFill>
          <a:blip r:embed="rId5">
            <a:extLst>
              <a:ext uri="{28A0092B-C50C-407E-A947-70E740481C1C}">
                <a14:useLocalDpi xmlns:a14="http://schemas.microsoft.com/office/drawing/2010/main" val="0"/>
              </a:ext>
            </a:extLst>
          </a:blip>
          <a:srcRect t="4653" b="2532"/>
          <a:stretch>
            <a:fillRect/>
          </a:stretch>
        </p:blipFill>
        <p:spPr>
          <a:xfrm>
            <a:off x="474216" y="1004323"/>
            <a:ext cx="3317875" cy="2879725"/>
          </a:xfrm>
          <a:prstGeom prst="rect">
            <a:avLst/>
          </a:prstGeom>
          <a:ln>
            <a:noFill/>
          </a:ln>
        </p:spPr>
      </p:pic>
      <p:sp>
        <p:nvSpPr>
          <p:cNvPr id="13" name="文本框 12"/>
          <p:cNvSpPr txBox="1"/>
          <p:nvPr/>
        </p:nvSpPr>
        <p:spPr>
          <a:xfrm>
            <a:off x="1441297" y="3938019"/>
            <a:ext cx="1383712" cy="246221"/>
          </a:xfrm>
          <a:prstGeom prst="rect">
            <a:avLst/>
          </a:prstGeom>
          <a:noFill/>
        </p:spPr>
        <p:txBody>
          <a:bodyPr wrap="none" rtlCol="0">
            <a:spAutoFit/>
          </a:bodyPr>
          <a:lstStyle/>
          <a:p>
            <a:r>
              <a:rPr lang="zh-CN" altLang="en-US" sz="1000" dirty="0">
                <a:latin typeface="微软雅黑" panose="020B0503020204020204" pitchFamily="34" charset="-122"/>
                <a:ea typeface="微软雅黑" panose="020B0503020204020204" pitchFamily="34" charset="-122"/>
              </a:rPr>
              <a:t>交换机的</a:t>
            </a:r>
            <a:r>
              <a:rPr lang="en-US" altLang="zh-CN" sz="1000" dirty="0">
                <a:latin typeface="微软雅黑" panose="020B0503020204020204" pitchFamily="34" charset="-122"/>
                <a:ea typeface="微软雅黑" panose="020B0503020204020204" pitchFamily="34" charset="-122"/>
              </a:rPr>
              <a:t>MAC</a:t>
            </a:r>
            <a:r>
              <a:rPr lang="zh-CN" altLang="en-US" sz="1000" dirty="0">
                <a:latin typeface="微软雅黑" panose="020B0503020204020204" pitchFamily="34" charset="-122"/>
                <a:ea typeface="微软雅黑" panose="020B0503020204020204" pitchFamily="34" charset="-122"/>
              </a:rPr>
              <a:t>地址表</a:t>
            </a:r>
            <a:endParaRPr lang="zh-CN" altLang="en-US" sz="1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39698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5. </a:t>
            </a:r>
            <a:r>
              <a:rPr lang="zh-CN" altLang="en-US" sz="1600" dirty="0">
                <a:solidFill>
                  <a:schemeClr val="accent1"/>
                </a:solidFill>
                <a:ea typeface="微软雅黑" panose="020B0503020204020204" pitchFamily="34" charset="-122"/>
              </a:rPr>
              <a:t>交换机的工作原理</a:t>
            </a:r>
          </a:p>
        </p:txBody>
      </p:sp>
      <p:sp>
        <p:nvSpPr>
          <p:cNvPr id="4" name="矩形 12">
            <a:extLst>
              <a:ext uri="{FF2B5EF4-FFF2-40B4-BE49-F238E27FC236}">
                <a16:creationId xmlns="" xmlns:a16="http://schemas.microsoft.com/office/drawing/2014/main" id="{F0156F21-5E2B-44E2-B6EC-84BC729F6C17}"/>
              </a:ext>
            </a:extLst>
          </p:cNvPr>
          <p:cNvSpPr/>
          <p:nvPr>
            <p:custDataLst>
              <p:tags r:id="rId1"/>
            </p:custDataLst>
          </p:nvPr>
        </p:nvSpPr>
        <p:spPr>
          <a:xfrm>
            <a:off x="290801" y="1275606"/>
            <a:ext cx="7593567" cy="2751120"/>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5" name="矩形 14">
            <a:extLst>
              <a:ext uri="{FF2B5EF4-FFF2-40B4-BE49-F238E27FC236}">
                <a16:creationId xmlns="" xmlns:a16="http://schemas.microsoft.com/office/drawing/2014/main" id="{550EE016-CBAF-4683-AB38-09CC5765F780}"/>
              </a:ext>
            </a:extLst>
          </p:cNvPr>
          <p:cNvSpPr/>
          <p:nvPr>
            <p:custDataLst>
              <p:tags r:id="rId2"/>
            </p:custDataLst>
          </p:nvPr>
        </p:nvSpPr>
        <p:spPr>
          <a:xfrm>
            <a:off x="443202" y="1428007"/>
            <a:ext cx="7621186" cy="2751120"/>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6" name="Title 6">
            <a:extLst>
              <a:ext uri="{FF2B5EF4-FFF2-40B4-BE49-F238E27FC236}">
                <a16:creationId xmlns="" xmlns:a16="http://schemas.microsoft.com/office/drawing/2014/main" id="{8C96DFB8-AD59-4267-B731-B842FEBD98B4}"/>
              </a:ext>
            </a:extLst>
          </p:cNvPr>
          <p:cNvSpPr txBox="1"/>
          <p:nvPr>
            <p:custDataLst>
              <p:tags r:id="rId3"/>
            </p:custDataLst>
          </p:nvPr>
        </p:nvSpPr>
        <p:spPr>
          <a:xfrm>
            <a:off x="565564" y="1437436"/>
            <a:ext cx="7298606" cy="2427459"/>
          </a:xfrm>
          <a:prstGeom prst="rect">
            <a:avLst/>
          </a:prstGeom>
          <a:noFill/>
          <a:ln w="3175">
            <a:noFill/>
            <a:prstDash val="dash"/>
          </a:ln>
        </p:spPr>
        <p:txBody>
          <a:bodyPr wrap="square" lIns="63500" tIns="25400" rIns="63500" bIns="25400" anchor="ctr" anchorCtr="0">
            <a:normAutofit fontScale="85000"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nSpc>
                <a:spcPct val="160000"/>
              </a:lnSpc>
            </a:pPr>
            <a:r>
              <a:rPr lang="en-US" altLang="zh-CN" sz="1600" dirty="0" smtClean="0">
                <a:latin typeface="微软雅黑" panose="020B0503020204020204" pitchFamily="34" charset="-122"/>
                <a:ea typeface="微软雅黑" panose="020B0503020204020204" pitchFamily="34" charset="-122"/>
              </a:rPr>
              <a:t>         </a:t>
            </a:r>
            <a:r>
              <a:rPr lang="zh-CN" altLang="zh-CN" sz="1600" dirty="0" smtClean="0">
                <a:latin typeface="微软雅黑" panose="020B0503020204020204" pitchFamily="34" charset="-122"/>
                <a:ea typeface="微软雅黑" panose="020B0503020204020204" pitchFamily="34" charset="-122"/>
              </a:rPr>
              <a:t>当交换机在某个接口上收到一个单播数据帧时，它将首先读取数据帧的目的</a:t>
            </a:r>
            <a:r>
              <a:rPr lang="en-US" altLang="zh-CN" sz="1600" dirty="0" smtClean="0">
                <a:latin typeface="微软雅黑" panose="020B0503020204020204" pitchFamily="34" charset="-122"/>
                <a:ea typeface="微软雅黑" panose="020B0503020204020204" pitchFamily="34" charset="-122"/>
              </a:rPr>
              <a:t>MAC</a:t>
            </a:r>
            <a:r>
              <a:rPr lang="zh-CN" altLang="zh-CN" sz="1600" dirty="0" smtClean="0">
                <a:latin typeface="微软雅黑" panose="020B0503020204020204" pitchFamily="34" charset="-122"/>
                <a:ea typeface="微软雅黑" panose="020B0503020204020204" pitchFamily="34" charset="-122"/>
              </a:rPr>
              <a:t>地址，并且在自己的</a:t>
            </a:r>
            <a:r>
              <a:rPr lang="en-US" altLang="zh-CN" sz="1600" dirty="0" smtClean="0">
                <a:latin typeface="微软雅黑" panose="020B0503020204020204" pitchFamily="34" charset="-122"/>
                <a:ea typeface="微软雅黑" panose="020B0503020204020204" pitchFamily="34" charset="-122"/>
              </a:rPr>
              <a:t>MAC</a:t>
            </a:r>
            <a:r>
              <a:rPr lang="zh-CN" altLang="zh-CN" sz="1600" dirty="0" smtClean="0">
                <a:latin typeface="微软雅黑" panose="020B0503020204020204" pitchFamily="34" charset="-122"/>
                <a:ea typeface="微软雅黑" panose="020B0503020204020204" pitchFamily="34" charset="-122"/>
              </a:rPr>
              <a:t>地址表中查询该地址，如果查询不到匹配的表项，则将该数据帧进行泛洪。如果能够在</a:t>
            </a:r>
            <a:r>
              <a:rPr lang="en-US" altLang="zh-CN" sz="1600" dirty="0" smtClean="0">
                <a:latin typeface="微软雅黑" panose="020B0503020204020204" pitchFamily="34" charset="-122"/>
                <a:ea typeface="微软雅黑" panose="020B0503020204020204" pitchFamily="34" charset="-122"/>
              </a:rPr>
              <a:t>MAC</a:t>
            </a:r>
            <a:r>
              <a:rPr lang="zh-CN" altLang="zh-CN" sz="1600" dirty="0" smtClean="0">
                <a:latin typeface="微软雅黑" panose="020B0503020204020204" pitchFamily="34" charset="-122"/>
                <a:ea typeface="微软雅黑" panose="020B0503020204020204" pitchFamily="34" charset="-122"/>
              </a:rPr>
              <a:t>地址表中找到匹配的表项，并且收到该帧的接口于该表项中对那个的接口不同时，则将数据帧从该表项中对应的接口转发出去；如果收到该帧的接口与该表项中对应的接口相同时，则丢弃该数据帧。</a:t>
            </a:r>
            <a:r>
              <a:rPr lang="zh-CN" altLang="en-US" sz="1600" dirty="0">
                <a:latin typeface="微软雅黑" panose="020B0503020204020204" pitchFamily="34" charset="-122"/>
                <a:ea typeface="微软雅黑" panose="020B0503020204020204" pitchFamily="34" charset="-122"/>
              </a:rPr>
              <a:t>此外，当交换机收到一个数据帧时，它还会读取数据帧的源</a:t>
            </a:r>
            <a:r>
              <a:rPr lang="en-US" altLang="zh-CN" sz="1600" dirty="0">
                <a:latin typeface="微软雅黑" panose="020B0503020204020204" pitchFamily="34" charset="-122"/>
                <a:ea typeface="微软雅黑" panose="020B0503020204020204" pitchFamily="34" charset="-122"/>
              </a:rPr>
              <a:t>MAC</a:t>
            </a:r>
            <a:r>
              <a:rPr lang="zh-CN" altLang="en-US" sz="1600" dirty="0">
                <a:latin typeface="微软雅黑" panose="020B0503020204020204" pitchFamily="34" charset="-122"/>
                <a:ea typeface="微软雅黑" panose="020B0503020204020204" pitchFamily="34" charset="-122"/>
              </a:rPr>
              <a:t>地址，如果该地址在</a:t>
            </a:r>
            <a:r>
              <a:rPr lang="en-US" altLang="zh-CN" sz="1600" dirty="0">
                <a:latin typeface="微软雅黑" panose="020B0503020204020204" pitchFamily="34" charset="-122"/>
                <a:ea typeface="微软雅黑" panose="020B0503020204020204" pitchFamily="34" charset="-122"/>
              </a:rPr>
              <a:t>MAC</a:t>
            </a:r>
            <a:r>
              <a:rPr lang="zh-CN" altLang="en-US" sz="1600" dirty="0">
                <a:latin typeface="微软雅黑" panose="020B0503020204020204" pitchFamily="34" charset="-122"/>
                <a:ea typeface="微软雅黑" panose="020B0503020204020204" pitchFamily="34" charset="-122"/>
              </a:rPr>
              <a:t>地址表中并不存在相关表项，则交换机将创建一个</a:t>
            </a:r>
            <a:r>
              <a:rPr lang="en-US" altLang="zh-CN" sz="1600" dirty="0">
                <a:latin typeface="微软雅黑" panose="020B0503020204020204" pitchFamily="34" charset="-122"/>
                <a:ea typeface="微软雅黑" panose="020B0503020204020204" pitchFamily="34" charset="-122"/>
              </a:rPr>
              <a:t>MAC</a:t>
            </a:r>
            <a:r>
              <a:rPr lang="zh-CN" altLang="en-US" sz="1600" dirty="0">
                <a:latin typeface="微软雅黑" panose="020B0503020204020204" pitchFamily="34" charset="-122"/>
                <a:ea typeface="微软雅黑" panose="020B0503020204020204" pitchFamily="34" charset="-122"/>
              </a:rPr>
              <a:t>地址表项，并将该</a:t>
            </a:r>
            <a:r>
              <a:rPr lang="en-US" altLang="zh-CN" sz="1600" dirty="0">
                <a:latin typeface="微软雅黑" panose="020B0503020204020204" pitchFamily="34" charset="-122"/>
                <a:ea typeface="微软雅黑" panose="020B0503020204020204" pitchFamily="34" charset="-122"/>
              </a:rPr>
              <a:t>MAC</a:t>
            </a:r>
            <a:r>
              <a:rPr lang="zh-CN" altLang="en-US" sz="1600" dirty="0">
                <a:latin typeface="微软雅黑" panose="020B0503020204020204" pitchFamily="34" charset="-122"/>
                <a:ea typeface="微软雅黑" panose="020B0503020204020204" pitchFamily="34" charset="-122"/>
              </a:rPr>
              <a:t>地址及收到该数据帧的接口记录在该表项中，这就是</a:t>
            </a:r>
            <a:r>
              <a:rPr lang="zh-CN" altLang="en-US" sz="1600" b="1" dirty="0">
                <a:latin typeface="微软雅黑" panose="020B0503020204020204" pitchFamily="34" charset="-122"/>
                <a:ea typeface="微软雅黑" panose="020B0503020204020204" pitchFamily="34" charset="-122"/>
              </a:rPr>
              <a:t>交换机的</a:t>
            </a:r>
            <a:r>
              <a:rPr lang="en-US" altLang="zh-CN" sz="1600" b="1" dirty="0">
                <a:latin typeface="微软雅黑" panose="020B0503020204020204" pitchFamily="34" charset="-122"/>
                <a:ea typeface="微软雅黑" panose="020B0503020204020204" pitchFamily="34" charset="-122"/>
              </a:rPr>
              <a:t>MAC</a:t>
            </a:r>
            <a:r>
              <a:rPr lang="zh-CN" altLang="en-US" sz="1600" b="1" dirty="0">
                <a:latin typeface="微软雅黑" panose="020B0503020204020204" pitchFamily="34" charset="-122"/>
                <a:ea typeface="微软雅黑" panose="020B0503020204020204" pitchFamily="34" charset="-122"/>
              </a:rPr>
              <a:t>地址学习功能</a:t>
            </a:r>
            <a:r>
              <a:rPr lang="zh-CN" altLang="en-US" sz="1600" dirty="0">
                <a:latin typeface="微软雅黑" panose="020B0503020204020204" pitchFamily="34" charset="-122"/>
                <a:ea typeface="微软雅黑" panose="020B0503020204020204" pitchFamily="34" charset="-122"/>
              </a:rPr>
              <a:t>。</a:t>
            </a:r>
            <a:endParaRPr lang="zh-CN" altLang="zh-CN" sz="1600" dirty="0">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extLst>
      <p:ext uri="{BB962C8B-B14F-4D97-AF65-F5344CB8AC3E}">
        <p14:creationId xmlns:p14="http://schemas.microsoft.com/office/powerpoint/2010/main" val="37369258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5. </a:t>
            </a:r>
            <a:r>
              <a:rPr lang="zh-CN" altLang="en-US" sz="1600" dirty="0" smtClean="0">
                <a:solidFill>
                  <a:schemeClr val="accent1"/>
                </a:solidFill>
                <a:ea typeface="微软雅黑" panose="020B0503020204020204" pitchFamily="34" charset="-122"/>
              </a:rPr>
              <a:t>交换机的工作原理</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12">
            <a:extLst>
              <a:ext uri="{FF2B5EF4-FFF2-40B4-BE49-F238E27FC236}">
                <a16:creationId xmlns="" xmlns:a16="http://schemas.microsoft.com/office/drawing/2014/main" id="{CDB03272-5463-4497-A625-FA89E63C8FC6}"/>
              </a:ext>
            </a:extLst>
          </p:cNvPr>
          <p:cNvSpPr/>
          <p:nvPr>
            <p:custDataLst>
              <p:tags r:id="rId1"/>
            </p:custDataLst>
          </p:nvPr>
        </p:nvSpPr>
        <p:spPr>
          <a:xfrm>
            <a:off x="4547255" y="1041951"/>
            <a:ext cx="4356483" cy="3137779"/>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9" name="矩形 14">
            <a:extLst>
              <a:ext uri="{FF2B5EF4-FFF2-40B4-BE49-F238E27FC236}">
                <a16:creationId xmlns="" xmlns:a16="http://schemas.microsoft.com/office/drawing/2014/main" id="{F2658441-627F-4548-8131-DF5AF5226BF4}"/>
              </a:ext>
            </a:extLst>
          </p:cNvPr>
          <p:cNvSpPr/>
          <p:nvPr>
            <p:custDataLst>
              <p:tags r:id="rId2"/>
            </p:custDataLst>
          </p:nvPr>
        </p:nvSpPr>
        <p:spPr>
          <a:xfrm>
            <a:off x="4699032" y="1139366"/>
            <a:ext cx="4320478" cy="3190294"/>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0" name="Title 6">
            <a:extLst>
              <a:ext uri="{FF2B5EF4-FFF2-40B4-BE49-F238E27FC236}">
                <a16:creationId xmlns="" xmlns:a16="http://schemas.microsoft.com/office/drawing/2014/main" id="{D3EABFFD-51C2-4ECE-9B33-A2F0A9B0B144}"/>
              </a:ext>
            </a:extLst>
          </p:cNvPr>
          <p:cNvSpPr txBox="1"/>
          <p:nvPr>
            <p:custDataLst>
              <p:tags r:id="rId3"/>
            </p:custDataLst>
          </p:nvPr>
        </p:nvSpPr>
        <p:spPr>
          <a:xfrm>
            <a:off x="4762260" y="1303647"/>
            <a:ext cx="3926471" cy="2861731"/>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a:lnSpc>
                <a:spcPct val="150000"/>
              </a:lnSpc>
              <a:spcBef>
                <a:spcPts val="0"/>
              </a:spcBef>
              <a:spcAft>
                <a:spcPts val="800"/>
              </a:spcAft>
              <a:buSzPct val="100000"/>
            </a:pP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初始情况下，交换机的</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地址表为空，现在来看一下当</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PC1</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发送一个数据帧给</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PC3</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时，交换机的帧转发行为</a:t>
            </a:r>
            <a:r>
              <a:rPr lang="zh-CN" altLang="en-US" sz="14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4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1</a:t>
            </a:r>
            <a:r>
              <a:rPr lang="zh-CN" altLang="en-US" sz="14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4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PC1</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构造</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IP</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数据包，</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IP</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头部里的源</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IP</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地址为本地</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IP</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192.168.1.1</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，目的</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IP</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地址为</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192.168.1.3 </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。上述</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IP</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数据包要在以太网环境中传输，还需要封装一个以太网的帧头。在帧头中源</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地址为</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00D5-64E3-1111 </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，目的</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地址为</a:t>
            </a:r>
            <a:r>
              <a:rPr lang="en-US" altLang="zh-CN" sz="14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00D5-64E3-3333</a:t>
            </a:r>
            <a:r>
              <a:rPr lang="zh-CN" altLang="en-US" sz="14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PC1</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将该数据帧发出</a:t>
            </a:r>
            <a:r>
              <a:rPr lang="zh-CN" altLang="en-US" sz="14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endPar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endParaRPr>
          </a:p>
        </p:txBody>
      </p:sp>
      <p:pic>
        <p:nvPicPr>
          <p:cNvPr id="11" name="图片 10"/>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t="10761" b="2126"/>
          <a:stretch>
            <a:fillRect/>
          </a:stretch>
        </p:blipFill>
        <p:spPr>
          <a:xfrm>
            <a:off x="25199" y="1024173"/>
            <a:ext cx="4602480" cy="2879725"/>
          </a:xfrm>
          <a:prstGeom prst="rect">
            <a:avLst/>
          </a:prstGeom>
          <a:ln>
            <a:noFill/>
          </a:ln>
        </p:spPr>
      </p:pic>
      <p:sp>
        <p:nvSpPr>
          <p:cNvPr id="13" name="文本框 12"/>
          <p:cNvSpPr txBox="1"/>
          <p:nvPr/>
        </p:nvSpPr>
        <p:spPr>
          <a:xfrm>
            <a:off x="1403627" y="3970880"/>
            <a:ext cx="1459054" cy="246221"/>
          </a:xfrm>
          <a:prstGeom prst="rect">
            <a:avLst/>
          </a:prstGeom>
          <a:noFill/>
        </p:spPr>
        <p:txBody>
          <a:bodyPr wrap="none" rtlCol="0">
            <a:spAutoFit/>
          </a:bodyPr>
          <a:lstStyle/>
          <a:p>
            <a:r>
              <a:rPr lang="en-US" altLang="zh-CN" sz="1000" dirty="0">
                <a:latin typeface="微软雅黑" panose="020B0503020204020204" pitchFamily="34" charset="-122"/>
                <a:ea typeface="微软雅黑" panose="020B0503020204020204" pitchFamily="34" charset="-122"/>
              </a:rPr>
              <a:t>SW</a:t>
            </a:r>
            <a:r>
              <a:rPr lang="zh-CN" altLang="en-US" sz="1000" dirty="0">
                <a:latin typeface="微软雅黑" panose="020B0503020204020204" pitchFamily="34" charset="-122"/>
                <a:ea typeface="微软雅黑" panose="020B0503020204020204" pitchFamily="34" charset="-122"/>
              </a:rPr>
              <a:t>的</a:t>
            </a:r>
            <a:r>
              <a:rPr lang="en-US" altLang="zh-CN" sz="1000" dirty="0">
                <a:latin typeface="微软雅黑" panose="020B0503020204020204" pitchFamily="34" charset="-122"/>
                <a:ea typeface="微软雅黑" panose="020B0503020204020204" pitchFamily="34" charset="-122"/>
              </a:rPr>
              <a:t>MAC</a:t>
            </a:r>
            <a:r>
              <a:rPr lang="zh-CN" altLang="en-US" sz="1000" dirty="0">
                <a:latin typeface="微软雅黑" panose="020B0503020204020204" pitchFamily="34" charset="-122"/>
                <a:ea typeface="微软雅黑" panose="020B0503020204020204" pitchFamily="34" charset="-122"/>
              </a:rPr>
              <a:t>地址表为空</a:t>
            </a:r>
            <a:endParaRPr lang="zh-CN" altLang="en-US" sz="1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538979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5. </a:t>
            </a:r>
            <a:r>
              <a:rPr lang="zh-CN" altLang="en-US" sz="1600" dirty="0" smtClean="0">
                <a:solidFill>
                  <a:schemeClr val="accent1"/>
                </a:solidFill>
                <a:ea typeface="微软雅黑" panose="020B0503020204020204" pitchFamily="34" charset="-122"/>
              </a:rPr>
              <a:t>交换机的工作原理</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12">
            <a:extLst>
              <a:ext uri="{FF2B5EF4-FFF2-40B4-BE49-F238E27FC236}">
                <a16:creationId xmlns="" xmlns:a16="http://schemas.microsoft.com/office/drawing/2014/main" id="{CDB03272-5463-4497-A625-FA89E63C8FC6}"/>
              </a:ext>
            </a:extLst>
          </p:cNvPr>
          <p:cNvSpPr/>
          <p:nvPr>
            <p:custDataLst>
              <p:tags r:id="rId1"/>
            </p:custDataLst>
          </p:nvPr>
        </p:nvSpPr>
        <p:spPr>
          <a:xfrm>
            <a:off x="4427984" y="1035562"/>
            <a:ext cx="4356483" cy="3137779"/>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9" name="矩形 14">
            <a:extLst>
              <a:ext uri="{FF2B5EF4-FFF2-40B4-BE49-F238E27FC236}">
                <a16:creationId xmlns="" xmlns:a16="http://schemas.microsoft.com/office/drawing/2014/main" id="{F2658441-627F-4548-8131-DF5AF5226BF4}"/>
              </a:ext>
            </a:extLst>
          </p:cNvPr>
          <p:cNvSpPr/>
          <p:nvPr>
            <p:custDataLst>
              <p:tags r:id="rId2"/>
            </p:custDataLst>
          </p:nvPr>
        </p:nvSpPr>
        <p:spPr>
          <a:xfrm>
            <a:off x="4572002" y="1160467"/>
            <a:ext cx="4320478" cy="3190294"/>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0" name="Title 6">
            <a:extLst>
              <a:ext uri="{FF2B5EF4-FFF2-40B4-BE49-F238E27FC236}">
                <a16:creationId xmlns="" xmlns:a16="http://schemas.microsoft.com/office/drawing/2014/main" id="{D3EABFFD-51C2-4ECE-9B33-A2F0A9B0B144}"/>
              </a:ext>
            </a:extLst>
          </p:cNvPr>
          <p:cNvSpPr txBox="1"/>
          <p:nvPr>
            <p:custDataLst>
              <p:tags r:id="rId3"/>
            </p:custDataLst>
          </p:nvPr>
        </p:nvSpPr>
        <p:spPr>
          <a:xfrm>
            <a:off x="4572002" y="1311610"/>
            <a:ext cx="4212465" cy="2639103"/>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a:lnSpc>
                <a:spcPct val="150000"/>
              </a:lnSpc>
              <a:spcBef>
                <a:spcPts val="0"/>
              </a:spcBef>
              <a:spcAft>
                <a:spcPts val="800"/>
              </a:spcAft>
              <a:buSzPct val="100000"/>
            </a:pPr>
            <a:r>
              <a:rPr lang="zh-CN" altLang="en-US" sz="14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4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2</a:t>
            </a:r>
            <a:r>
              <a:rPr lang="zh-CN" altLang="en-US" sz="14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）交换机</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SW</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收到这个数据帧后，首先借助数据帧尾部的</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CRC</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字段进行差错校验，确保该数据帧在传输过程中没有被损坏。接下来交换机读取数据帧的目的</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地址，并在其</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地址表中查询该地址，结果发现并不存在匹配的表项，于是它将这个数据帧进行泛洪，如</a:t>
            </a:r>
            <a:r>
              <a:rPr lang="zh-CN" altLang="en-US" sz="14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图所</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示。泛洪的直接结果是，除了</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E0/0/1</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接口外，交换机其他的所有</a:t>
            </a:r>
            <a:r>
              <a:rPr lang="zh-CN" altLang="en-US" sz="14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接口所</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连接的设备都将会收到该数据帧的拷贝。</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00D5-64E3-1111</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与接口</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E0/0/1</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形成关联。</a:t>
            </a:r>
          </a:p>
        </p:txBody>
      </p:sp>
      <p:pic>
        <p:nvPicPr>
          <p:cNvPr id="12" name="图片 11"/>
          <p:cNvPicPr/>
          <p:nvPr/>
        </p:nvPicPr>
        <p:blipFill>
          <a:blip r:embed="rId5">
            <a:extLst>
              <a:ext uri="{28A0092B-C50C-407E-A947-70E740481C1C}">
                <a14:useLocalDpi xmlns:a14="http://schemas.microsoft.com/office/drawing/2010/main" val="0"/>
              </a:ext>
            </a:extLst>
          </a:blip>
          <a:stretch>
            <a:fillRect/>
          </a:stretch>
        </p:blipFill>
        <p:spPr>
          <a:xfrm>
            <a:off x="234960" y="1036627"/>
            <a:ext cx="4135755" cy="2715895"/>
          </a:xfrm>
          <a:prstGeom prst="rect">
            <a:avLst/>
          </a:prstGeom>
          <a:ln>
            <a:noFill/>
          </a:ln>
        </p:spPr>
      </p:pic>
      <p:sp>
        <p:nvSpPr>
          <p:cNvPr id="13" name="文本框 12"/>
          <p:cNvSpPr txBox="1"/>
          <p:nvPr/>
        </p:nvSpPr>
        <p:spPr>
          <a:xfrm>
            <a:off x="1364115" y="3928531"/>
            <a:ext cx="1843774" cy="246221"/>
          </a:xfrm>
          <a:prstGeom prst="rect">
            <a:avLst/>
          </a:prstGeom>
          <a:noFill/>
        </p:spPr>
        <p:txBody>
          <a:bodyPr wrap="none" rtlCol="0">
            <a:spAutoFit/>
          </a:bodyPr>
          <a:lstStyle/>
          <a:p>
            <a:r>
              <a:rPr lang="en-US" altLang="zh-CN" sz="1000" dirty="0">
                <a:latin typeface="微软雅黑" panose="020B0503020204020204" pitchFamily="34" charset="-122"/>
                <a:ea typeface="微软雅黑" panose="020B0503020204020204" pitchFamily="34" charset="-122"/>
              </a:rPr>
              <a:t>SW</a:t>
            </a:r>
            <a:r>
              <a:rPr lang="zh-CN" altLang="en-US" sz="1000" dirty="0">
                <a:latin typeface="微软雅黑" panose="020B0503020204020204" pitchFamily="34" charset="-122"/>
                <a:ea typeface="微软雅黑" panose="020B0503020204020204" pitchFamily="34" charset="-122"/>
              </a:rPr>
              <a:t>学习数据帧的源</a:t>
            </a:r>
            <a:r>
              <a:rPr lang="en-US" altLang="zh-CN" sz="1000" dirty="0">
                <a:latin typeface="微软雅黑" panose="020B0503020204020204" pitchFamily="34" charset="-122"/>
                <a:ea typeface="微软雅黑" panose="020B0503020204020204" pitchFamily="34" charset="-122"/>
              </a:rPr>
              <a:t>MAC</a:t>
            </a:r>
            <a:r>
              <a:rPr lang="zh-CN" altLang="en-US" sz="1000" dirty="0">
                <a:latin typeface="微软雅黑" panose="020B0503020204020204" pitchFamily="34" charset="-122"/>
                <a:ea typeface="微软雅黑" panose="020B0503020204020204" pitchFamily="34" charset="-122"/>
              </a:rPr>
              <a:t>地址</a:t>
            </a:r>
            <a:endParaRPr lang="zh-CN" altLang="en-US" sz="1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2909625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5. </a:t>
            </a:r>
            <a:r>
              <a:rPr lang="zh-CN" altLang="en-US" sz="1600" dirty="0" smtClean="0">
                <a:solidFill>
                  <a:schemeClr val="accent1"/>
                </a:solidFill>
                <a:ea typeface="微软雅黑" panose="020B0503020204020204" pitchFamily="34" charset="-122"/>
              </a:rPr>
              <a:t>交换机的工作原理</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12">
            <a:extLst>
              <a:ext uri="{FF2B5EF4-FFF2-40B4-BE49-F238E27FC236}">
                <a16:creationId xmlns="" xmlns:a16="http://schemas.microsoft.com/office/drawing/2014/main" id="{CDB03272-5463-4497-A625-FA89E63C8FC6}"/>
              </a:ext>
            </a:extLst>
          </p:cNvPr>
          <p:cNvSpPr/>
          <p:nvPr>
            <p:custDataLst>
              <p:tags r:id="rId1"/>
            </p:custDataLst>
          </p:nvPr>
        </p:nvSpPr>
        <p:spPr>
          <a:xfrm>
            <a:off x="4427984" y="1035562"/>
            <a:ext cx="4356483" cy="3137779"/>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9" name="矩形 14">
            <a:extLst>
              <a:ext uri="{FF2B5EF4-FFF2-40B4-BE49-F238E27FC236}">
                <a16:creationId xmlns="" xmlns:a16="http://schemas.microsoft.com/office/drawing/2014/main" id="{F2658441-627F-4548-8131-DF5AF5226BF4}"/>
              </a:ext>
            </a:extLst>
          </p:cNvPr>
          <p:cNvSpPr/>
          <p:nvPr>
            <p:custDataLst>
              <p:tags r:id="rId2"/>
            </p:custDataLst>
          </p:nvPr>
        </p:nvSpPr>
        <p:spPr>
          <a:xfrm>
            <a:off x="4572002" y="1160467"/>
            <a:ext cx="4320478" cy="3190294"/>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0" name="Title 6">
            <a:extLst>
              <a:ext uri="{FF2B5EF4-FFF2-40B4-BE49-F238E27FC236}">
                <a16:creationId xmlns="" xmlns:a16="http://schemas.microsoft.com/office/drawing/2014/main" id="{D3EABFFD-51C2-4ECE-9B33-A2F0A9B0B144}"/>
              </a:ext>
            </a:extLst>
          </p:cNvPr>
          <p:cNvSpPr txBox="1"/>
          <p:nvPr>
            <p:custDataLst>
              <p:tags r:id="rId3"/>
            </p:custDataLst>
          </p:nvPr>
        </p:nvSpPr>
        <p:spPr>
          <a:xfrm>
            <a:off x="4499992" y="1098014"/>
            <a:ext cx="4392488" cy="3315200"/>
          </a:xfrm>
          <a:prstGeom prst="rect">
            <a:avLst/>
          </a:prstGeom>
          <a:noFill/>
          <a:ln w="3175">
            <a:noFill/>
            <a:prstDash val="dash"/>
          </a:ln>
        </p:spPr>
        <p:txBody>
          <a:bodyPr wrap="square" lIns="63500" tIns="25400" rIns="63500" bIns="25400" anchor="ctr"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3</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PC2</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收到交换机转发的数据帧后，发现该帧的目的</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地址与自己的网卡接口</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地址并不相同，因此它丢弃这个数据帧。而</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PC3</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则会接收这个数据帧，并且对数据帧进行解封装</a:t>
            </a:r>
            <a:r>
              <a:rPr lang="zh-CN" altLang="en-US" sz="12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4</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）现在</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PC3</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要回复一份数据给</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PC1</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，它将数据封装成帧后从网卡接口发出。该帧的源</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地址为</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00D5-64E3-3333</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，目的</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地址为</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00D5-64E3-1111</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SW</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在</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E0/0/3</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接口上收到这个帧。首先它读取数据帧的目的</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地址，并且在其</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地址表中查询该地址，它将在表中查询到一个匹配的表项，而且该表项的出接口为</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E0/0/1</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，于是它将这个数据帧从</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E0/0/1</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接口转发出去。然后</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SW</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将数据帧的源</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地址学习到</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地址表</a:t>
            </a:r>
            <a:r>
              <a:rPr lang="zh-CN" altLang="en-US" sz="12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中</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p>
        </p:txBody>
      </p:sp>
      <p:pic>
        <p:nvPicPr>
          <p:cNvPr id="11" name="图片 10"/>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53258" y="1049285"/>
            <a:ext cx="4095115" cy="2879725"/>
          </a:xfrm>
          <a:prstGeom prst="rect">
            <a:avLst/>
          </a:prstGeom>
          <a:ln>
            <a:noFill/>
          </a:ln>
        </p:spPr>
      </p:pic>
      <p:sp>
        <p:nvSpPr>
          <p:cNvPr id="13" name="文本框 12"/>
          <p:cNvSpPr txBox="1"/>
          <p:nvPr/>
        </p:nvSpPr>
        <p:spPr>
          <a:xfrm>
            <a:off x="1535834" y="3928511"/>
            <a:ext cx="1729961" cy="246221"/>
          </a:xfrm>
          <a:prstGeom prst="rect">
            <a:avLst/>
          </a:prstGeom>
          <a:noFill/>
        </p:spPr>
        <p:txBody>
          <a:bodyPr wrap="none" rtlCol="0">
            <a:spAutoFit/>
          </a:bodyPr>
          <a:lstStyle/>
          <a:p>
            <a:r>
              <a:rPr lang="zh-CN" altLang="en-US" sz="1000" dirty="0">
                <a:latin typeface="微软雅黑" panose="020B0503020204020204" pitchFamily="34" charset="-122"/>
                <a:ea typeface="微软雅黑" panose="020B0503020204020204" pitchFamily="34" charset="-122"/>
              </a:rPr>
              <a:t> </a:t>
            </a:r>
            <a:r>
              <a:rPr lang="en-US" altLang="zh-CN" sz="1000" dirty="0">
                <a:latin typeface="微软雅黑" panose="020B0503020204020204" pitchFamily="34" charset="-122"/>
                <a:ea typeface="微软雅黑" panose="020B0503020204020204" pitchFamily="34" charset="-122"/>
              </a:rPr>
              <a:t>PC3</a:t>
            </a:r>
            <a:r>
              <a:rPr lang="zh-CN" altLang="en-US" sz="1000" dirty="0">
                <a:latin typeface="微软雅黑" panose="020B0503020204020204" pitchFamily="34" charset="-122"/>
                <a:ea typeface="微软雅黑" panose="020B0503020204020204" pitchFamily="34" charset="-122"/>
              </a:rPr>
              <a:t>回送一个数据帧给</a:t>
            </a:r>
            <a:r>
              <a:rPr lang="en-US" altLang="zh-CN" sz="1000" dirty="0">
                <a:latin typeface="微软雅黑" panose="020B0503020204020204" pitchFamily="34" charset="-122"/>
                <a:ea typeface="微软雅黑" panose="020B0503020204020204" pitchFamily="34" charset="-122"/>
              </a:rPr>
              <a:t>PC1</a:t>
            </a:r>
            <a:endParaRPr lang="zh-CN" altLang="en-US" sz="1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229357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6. </a:t>
            </a:r>
            <a:r>
              <a:rPr lang="zh-CN" altLang="en-US" sz="1600" dirty="0">
                <a:solidFill>
                  <a:schemeClr val="accent1"/>
                </a:solidFill>
                <a:ea typeface="微软雅黑" panose="020B0503020204020204" pitchFamily="34" charset="-122"/>
              </a:rPr>
              <a:t>交换机</a:t>
            </a:r>
            <a:r>
              <a:rPr lang="zh-CN" altLang="en-US" sz="1600" dirty="0" smtClean="0">
                <a:solidFill>
                  <a:schemeClr val="accent1"/>
                </a:solidFill>
                <a:ea typeface="微软雅黑" panose="020B0503020204020204" pitchFamily="34" charset="-122"/>
              </a:rPr>
              <a:t>的基础配置</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8" name="图片 7"/>
          <p:cNvPicPr>
            <a:picLocks noChangeAspect="1"/>
          </p:cNvPicPr>
          <p:nvPr/>
        </p:nvPicPr>
        <p:blipFill>
          <a:blip r:embed="rId2"/>
          <a:stretch>
            <a:fillRect/>
          </a:stretch>
        </p:blipFill>
        <p:spPr>
          <a:xfrm>
            <a:off x="771673" y="1265393"/>
            <a:ext cx="7600657" cy="2436252"/>
          </a:xfrm>
          <a:prstGeom prst="rect">
            <a:avLst/>
          </a:prstGeom>
        </p:spPr>
      </p:pic>
      <p:sp>
        <p:nvSpPr>
          <p:cNvPr id="9" name="Rectangle 3">
            <a:extLst>
              <a:ext uri="{FF2B5EF4-FFF2-40B4-BE49-F238E27FC236}">
                <a16:creationId xmlns="" xmlns:a16="http://schemas.microsoft.com/office/drawing/2014/main" id="{617D9F4C-3B3B-44FC-8433-E8920335E35C}"/>
              </a:ext>
            </a:extLst>
          </p:cNvPr>
          <p:cNvSpPr>
            <a:spLocks noChangeArrowheads="1"/>
          </p:cNvSpPr>
          <p:nvPr/>
        </p:nvSpPr>
        <p:spPr bwMode="auto">
          <a:xfrm>
            <a:off x="3443960" y="3959448"/>
            <a:ext cx="1396536"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050" dirty="0" smtClean="0">
                <a:latin typeface="微软雅黑" panose="020B0503020204020204" pitchFamily="34" charset="-122"/>
                <a:ea typeface="微软雅黑" panose="020B0503020204020204" pitchFamily="34" charset="-122"/>
              </a:rPr>
              <a:t>交换机常用配置命令</a:t>
            </a: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48393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3</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任务分析</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任务分析</a:t>
            </a:r>
          </a:p>
        </p:txBody>
      </p:sp>
      <p:sp>
        <p:nvSpPr>
          <p:cNvPr id="4" name="Rectangle 2">
            <a:extLst>
              <a:ext uri="{FF2B5EF4-FFF2-40B4-BE49-F238E27FC236}">
                <a16:creationId xmlns="" xmlns:a16="http://schemas.microsoft.com/office/drawing/2014/main"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 xmlns:a16="http://schemas.microsoft.com/office/drawing/2014/main" id="{6307949D-9519-43B6-BCA2-6109CA0AA7A1}"/>
              </a:ext>
            </a:extLst>
          </p:cNvPr>
          <p:cNvGrpSpPr/>
          <p:nvPr/>
        </p:nvGrpSpPr>
        <p:grpSpPr>
          <a:xfrm>
            <a:off x="1007604" y="1159396"/>
            <a:ext cx="6792230" cy="1735290"/>
            <a:chOff x="1200150" y="1830939"/>
            <a:chExt cx="9867900" cy="1509894"/>
          </a:xfrm>
        </p:grpSpPr>
        <p:grpSp>
          <p:nvGrpSpPr>
            <p:cNvPr id="22" name="组合 21">
              <a:extLst>
                <a:ext uri="{FF2B5EF4-FFF2-40B4-BE49-F238E27FC236}">
                  <a16:creationId xmlns="" xmlns:a16="http://schemas.microsoft.com/office/drawing/2014/main"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 xmlns:a16="http://schemas.microsoft.com/office/drawing/2014/main"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 xmlns:a16="http://schemas.microsoft.com/office/drawing/2014/main"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 xmlns:a16="http://schemas.microsoft.com/office/drawing/2014/main" id="{A82A98D5-6737-4D70-BB1E-AFFA1949757B}"/>
                </a:ext>
              </a:extLst>
            </p:cNvPr>
            <p:cNvSpPr txBox="1"/>
            <p:nvPr/>
          </p:nvSpPr>
          <p:spPr>
            <a:xfrm>
              <a:off x="1331635" y="1830939"/>
              <a:ext cx="9604929" cy="1365778"/>
            </a:xfrm>
            <a:prstGeom prst="rect">
              <a:avLst/>
            </a:prstGeom>
            <a:noFill/>
          </p:spPr>
          <p:txBody>
            <a:bodyPr wrap="square" rtlCol="0">
              <a:spAutoFit/>
            </a:bodyPr>
            <a:lstStyle/>
            <a:p>
              <a:pPr indent="486000">
                <a:lnSpc>
                  <a:spcPct val="150000"/>
                </a:lnSpc>
              </a:pPr>
              <a:r>
                <a:rPr lang="zh-CN" altLang="zh-CN" sz="1600" dirty="0">
                  <a:latin typeface="微软雅黑" panose="020B0503020204020204" pitchFamily="34" charset="-122"/>
                  <a:ea typeface="微软雅黑" panose="020B0503020204020204" pitchFamily="34" charset="-122"/>
                </a:rPr>
                <a:t>首次对网络设备进行管理和配置时，或者没有网络环境、管理员无法远程登录到网络设备时，可以采用专门的配置线缆</a:t>
              </a:r>
              <a:r>
                <a:rPr lang="en-US" altLang="zh-CN" sz="1600" dirty="0">
                  <a:latin typeface="微软雅黑" panose="020B0503020204020204" pitchFamily="34" charset="-122"/>
                  <a:ea typeface="微软雅黑" panose="020B0503020204020204" pitchFamily="34" charset="-122"/>
                </a:rPr>
                <a:t>Console</a:t>
              </a:r>
              <a:r>
                <a:rPr lang="zh-CN" altLang="zh-CN" sz="1600" dirty="0">
                  <a:latin typeface="微软雅黑" panose="020B0503020204020204" pitchFamily="34" charset="-122"/>
                  <a:ea typeface="微软雅黑" panose="020B0503020204020204" pitchFamily="34" charset="-122"/>
                </a:rPr>
                <a:t>线连接交换机和计算机。在本地计算机中使用终端仿真软件把这台计算机配置成交换机仿真终端，通过仿真终端来完成对交换机的配置。</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26" name="组合 25">
            <a:extLst>
              <a:ext uri="{FF2B5EF4-FFF2-40B4-BE49-F238E27FC236}">
                <a16:creationId xmlns="" xmlns:a16="http://schemas.microsoft.com/office/drawing/2014/main" id="{AF97D421-B425-40F5-804B-EBA81CAB870E}"/>
              </a:ext>
            </a:extLst>
          </p:cNvPr>
          <p:cNvGrpSpPr/>
          <p:nvPr/>
        </p:nvGrpSpPr>
        <p:grpSpPr>
          <a:xfrm>
            <a:off x="2287991" y="3128915"/>
            <a:ext cx="448828" cy="440415"/>
            <a:chOff x="2581577" y="4127500"/>
            <a:chExt cx="609600" cy="609600"/>
          </a:xfrm>
          <a:solidFill>
            <a:srgbClr val="E10314"/>
          </a:solidFill>
        </p:grpSpPr>
        <p:sp>
          <p:nvSpPr>
            <p:cNvPr id="27" name="椭圆 26">
              <a:extLst>
                <a:ext uri="{FF2B5EF4-FFF2-40B4-BE49-F238E27FC236}">
                  <a16:creationId xmlns="" xmlns:a16="http://schemas.microsoft.com/office/drawing/2014/main" id="{6603BAEE-D7F7-4E1A-806C-063B46F122FB}"/>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8" name="graph_134483">
              <a:extLst>
                <a:ext uri="{FF2B5EF4-FFF2-40B4-BE49-F238E27FC236}">
                  <a16:creationId xmlns="" xmlns:a16="http://schemas.microsoft.com/office/drawing/2014/main" id="{C95C6716-C521-4081-8C12-6C8105D98A50}"/>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9" name="矩形 28">
            <a:extLst>
              <a:ext uri="{FF2B5EF4-FFF2-40B4-BE49-F238E27FC236}">
                <a16:creationId xmlns="" xmlns:a16="http://schemas.microsoft.com/office/drawing/2014/main" id="{8E6D40D9-7EA1-4F0D-885D-11C508C64E6E}"/>
              </a:ext>
            </a:extLst>
          </p:cNvPr>
          <p:cNvSpPr/>
          <p:nvPr/>
        </p:nvSpPr>
        <p:spPr>
          <a:xfrm>
            <a:off x="2865078" y="3162596"/>
            <a:ext cx="4119190" cy="373051"/>
          </a:xfrm>
          <a:prstGeom prst="rect">
            <a:avLst/>
          </a:prstGeom>
        </p:spPr>
        <p:txBody>
          <a:bodyPr wrap="square">
            <a:spAutoFit/>
          </a:bodyPr>
          <a:lstStyle/>
          <a:p>
            <a:pPr>
              <a:lnSpc>
                <a:spcPct val="114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连线</a:t>
            </a:r>
          </a:p>
        </p:txBody>
      </p:sp>
      <p:grpSp>
        <p:nvGrpSpPr>
          <p:cNvPr id="30" name="组合 29">
            <a:extLst>
              <a:ext uri="{FF2B5EF4-FFF2-40B4-BE49-F238E27FC236}">
                <a16:creationId xmlns="" xmlns:a16="http://schemas.microsoft.com/office/drawing/2014/main" id="{FCDF8CDC-536A-443E-83F7-9A4F0CAD4436}"/>
              </a:ext>
            </a:extLst>
          </p:cNvPr>
          <p:cNvGrpSpPr/>
          <p:nvPr/>
        </p:nvGrpSpPr>
        <p:grpSpPr>
          <a:xfrm>
            <a:off x="2287991" y="3831889"/>
            <a:ext cx="448828" cy="425197"/>
            <a:chOff x="2581577" y="4127500"/>
            <a:chExt cx="609600" cy="609600"/>
          </a:xfrm>
          <a:solidFill>
            <a:srgbClr val="E10314"/>
          </a:solidFill>
        </p:grpSpPr>
        <p:sp>
          <p:nvSpPr>
            <p:cNvPr id="31" name="椭圆 30">
              <a:extLst>
                <a:ext uri="{FF2B5EF4-FFF2-40B4-BE49-F238E27FC236}">
                  <a16:creationId xmlns="" xmlns:a16="http://schemas.microsoft.com/office/drawing/2014/main" id="{11BA36D7-C9BD-419E-A430-DB7215A381B8}"/>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2" name="graph_134483">
              <a:extLst>
                <a:ext uri="{FF2B5EF4-FFF2-40B4-BE49-F238E27FC236}">
                  <a16:creationId xmlns="" xmlns:a16="http://schemas.microsoft.com/office/drawing/2014/main" id="{A1B25D41-315D-4675-A8D3-4B6E98C43369}"/>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33" name="矩形 32">
            <a:extLst>
              <a:ext uri="{FF2B5EF4-FFF2-40B4-BE49-F238E27FC236}">
                <a16:creationId xmlns="" xmlns:a16="http://schemas.microsoft.com/office/drawing/2014/main" id="{ACFDE88A-9EAA-463A-B8EB-E436670FE978}"/>
              </a:ext>
            </a:extLst>
          </p:cNvPr>
          <p:cNvSpPr/>
          <p:nvPr/>
        </p:nvSpPr>
        <p:spPr>
          <a:xfrm>
            <a:off x="2855190" y="3852782"/>
            <a:ext cx="4086677" cy="373051"/>
          </a:xfrm>
          <a:prstGeom prst="rect">
            <a:avLst/>
          </a:prstGeom>
        </p:spPr>
        <p:txBody>
          <a:bodyPr wrap="square">
            <a:spAutoFit/>
          </a:bodyPr>
          <a:lstStyle/>
          <a:p>
            <a:pPr>
              <a:lnSpc>
                <a:spcPct val="114000"/>
              </a:lnSpc>
            </a:pP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设置参数</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Tree>
    <p:extLst>
      <p:ext uri="{BB962C8B-B14F-4D97-AF65-F5344CB8AC3E}">
        <p14:creationId xmlns:p14="http://schemas.microsoft.com/office/powerpoint/2010/main" val="42167730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1000"/>
                                        <p:tgtEl>
                                          <p:spTgt spid="29"/>
                                        </p:tgtEl>
                                      </p:cBhvr>
                                    </p:animEffect>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fltVal val="0"/>
                                          </p:val>
                                        </p:tav>
                                        <p:tav tm="100000">
                                          <p:val>
                                            <p:strVal val="#ppt_w"/>
                                          </p:val>
                                        </p:tav>
                                      </p:tavLst>
                                    </p:anim>
                                    <p:anim calcmode="lin" valueType="num">
                                      <p:cBhvr>
                                        <p:cTn id="23" dur="500" fill="hold"/>
                                        <p:tgtEl>
                                          <p:spTgt spid="30"/>
                                        </p:tgtEl>
                                        <p:attrNameLst>
                                          <p:attrName>ppt_h</p:attrName>
                                        </p:attrNameLst>
                                      </p:cBhvr>
                                      <p:tavLst>
                                        <p:tav tm="0">
                                          <p:val>
                                            <p:fltVal val="0"/>
                                          </p:val>
                                        </p:tav>
                                        <p:tav tm="100000">
                                          <p:val>
                                            <p:strVal val="#ppt_h"/>
                                          </p:val>
                                        </p:tav>
                                      </p:tavLst>
                                    </p:anim>
                                    <p:animEffect transition="in" filter="fade">
                                      <p:cBhvr>
                                        <p:cTn id="24" dur="500"/>
                                        <p:tgtEl>
                                          <p:spTgt spid="30"/>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任务分析</a:t>
            </a:r>
          </a:p>
        </p:txBody>
      </p:sp>
      <p:sp>
        <p:nvSpPr>
          <p:cNvPr id="4" name="Rectangle 2">
            <a:extLst>
              <a:ext uri="{FF2B5EF4-FFF2-40B4-BE49-F238E27FC236}">
                <a16:creationId xmlns="" xmlns:a16="http://schemas.microsoft.com/office/drawing/2014/main"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 xmlns:a16="http://schemas.microsoft.com/office/drawing/2014/main" id="{6307949D-9519-43B6-BCA2-6109CA0AA7A1}"/>
              </a:ext>
            </a:extLst>
          </p:cNvPr>
          <p:cNvGrpSpPr/>
          <p:nvPr/>
        </p:nvGrpSpPr>
        <p:grpSpPr>
          <a:xfrm>
            <a:off x="1007604" y="1159396"/>
            <a:ext cx="7380820" cy="1617571"/>
            <a:chOff x="1200150" y="1830939"/>
            <a:chExt cx="9867900" cy="1509894"/>
          </a:xfrm>
        </p:grpSpPr>
        <p:grpSp>
          <p:nvGrpSpPr>
            <p:cNvPr id="22" name="组合 21">
              <a:extLst>
                <a:ext uri="{FF2B5EF4-FFF2-40B4-BE49-F238E27FC236}">
                  <a16:creationId xmlns="" xmlns:a16="http://schemas.microsoft.com/office/drawing/2014/main"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 xmlns:a16="http://schemas.microsoft.com/office/drawing/2014/main"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 xmlns:a16="http://schemas.microsoft.com/office/drawing/2014/main"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 xmlns:a16="http://schemas.microsoft.com/office/drawing/2014/main" id="{A82A98D5-6737-4D70-BB1E-AFFA1949757B}"/>
                </a:ext>
              </a:extLst>
            </p:cNvPr>
            <p:cNvSpPr txBox="1"/>
            <p:nvPr/>
          </p:nvSpPr>
          <p:spPr>
            <a:xfrm>
              <a:off x="1331635" y="1830939"/>
              <a:ext cx="9604930" cy="1465172"/>
            </a:xfrm>
            <a:prstGeom prst="rect">
              <a:avLst/>
            </a:prstGeom>
            <a:noFill/>
          </p:spPr>
          <p:txBody>
            <a:bodyPr wrap="square" rtlCol="0">
              <a:spAutoFit/>
            </a:bodyPr>
            <a:lstStyle/>
            <a:p>
              <a:pPr indent="486000">
                <a:lnSpc>
                  <a:spcPct val="150000"/>
                </a:lnSpc>
              </a:pPr>
              <a:r>
                <a:rPr lang="zh-CN" altLang="zh-CN" sz="1600" dirty="0">
                  <a:latin typeface="微软雅黑" panose="020B0503020204020204" pitchFamily="34" charset="-122"/>
                  <a:ea typeface="微软雅黑" panose="020B0503020204020204" pitchFamily="34" charset="-122"/>
                </a:rPr>
                <a:t>通过配置线缆</a:t>
              </a:r>
              <a:r>
                <a:rPr lang="en-US" altLang="zh-CN" sz="1600" dirty="0">
                  <a:latin typeface="微软雅黑" panose="020B0503020204020204" pitchFamily="34" charset="-122"/>
                  <a:ea typeface="微软雅黑" panose="020B0503020204020204" pitchFamily="34" charset="-122"/>
                </a:rPr>
                <a:t>Console</a:t>
              </a:r>
              <a:r>
                <a:rPr lang="zh-CN" altLang="zh-CN" sz="1600" dirty="0">
                  <a:latin typeface="微软雅黑" panose="020B0503020204020204" pitchFamily="34" charset="-122"/>
                  <a:ea typeface="微软雅黑" panose="020B0503020204020204" pitchFamily="34" charset="-122"/>
                </a:rPr>
                <a:t>线连接计算机和交换机。首先要准备好计算机、交换机、配置</a:t>
              </a:r>
              <a:r>
                <a:rPr lang="zh-CN" altLang="zh-CN" sz="1600" dirty="0" smtClean="0">
                  <a:latin typeface="微软雅黑" panose="020B0503020204020204" pitchFamily="34" charset="-122"/>
                  <a:ea typeface="微软雅黑" panose="020B0503020204020204" pitchFamily="34" charset="-122"/>
                </a:rPr>
                <a:t>线</a:t>
              </a:r>
              <a:r>
                <a:rPr lang="zh-CN" altLang="en-US" sz="1600" dirty="0" smtClean="0">
                  <a:latin typeface="微软雅黑" panose="020B0503020204020204" pitchFamily="34" charset="-122"/>
                  <a:ea typeface="微软雅黑" panose="020B0503020204020204" pitchFamily="34" charset="-122"/>
                </a:rPr>
                <a:t>或</a:t>
              </a:r>
              <a:r>
                <a:rPr lang="en-US" altLang="zh-CN" sz="1600" dirty="0" smtClean="0">
                  <a:latin typeface="微软雅黑" panose="020B0503020204020204" pitchFamily="34" charset="-122"/>
                  <a:ea typeface="微软雅黑" panose="020B0503020204020204" pitchFamily="34" charset="-122"/>
                </a:rPr>
                <a:t>Com</a:t>
              </a:r>
              <a:r>
                <a:rPr lang="zh-CN" altLang="zh-CN" sz="1600" dirty="0">
                  <a:latin typeface="微软雅黑" panose="020B0503020204020204" pitchFamily="34" charset="-122"/>
                  <a:ea typeface="微软雅黑" panose="020B0503020204020204" pitchFamily="34" charset="-122"/>
                </a:rPr>
                <a:t>口转</a:t>
              </a:r>
              <a:r>
                <a:rPr lang="en-US" altLang="zh-CN" sz="1600" dirty="0">
                  <a:latin typeface="微软雅黑" panose="020B0503020204020204" pitchFamily="34" charset="-122"/>
                  <a:ea typeface="微软雅黑" panose="020B0503020204020204" pitchFamily="34" charset="-122"/>
                </a:rPr>
                <a:t>USB</a:t>
              </a:r>
              <a:r>
                <a:rPr lang="zh-CN" altLang="zh-CN" sz="1600" dirty="0">
                  <a:latin typeface="微软雅黑" panose="020B0503020204020204" pitchFamily="34" charset="-122"/>
                  <a:ea typeface="微软雅黑" panose="020B0503020204020204" pitchFamily="34" charset="-122"/>
                </a:rPr>
                <a:t>线</a:t>
              </a:r>
              <a:r>
                <a:rPr lang="zh-CN" altLang="zh-CN" sz="1600" dirty="0" smtClean="0">
                  <a:latin typeface="微软雅黑" panose="020B0503020204020204" pitchFamily="34" charset="-122"/>
                  <a:ea typeface="微软雅黑" panose="020B0503020204020204" pitchFamily="34" charset="-122"/>
                </a:rPr>
                <a:t>缆；</a:t>
              </a:r>
              <a:r>
                <a:rPr lang="zh-CN" altLang="zh-CN" sz="1600" dirty="0">
                  <a:latin typeface="微软雅黑" panose="020B0503020204020204" pitchFamily="34" charset="-122"/>
                  <a:ea typeface="微软雅黑" panose="020B0503020204020204" pitchFamily="34" charset="-122"/>
                </a:rPr>
                <a:t>然后将配置线的一端（</a:t>
              </a:r>
              <a:r>
                <a:rPr lang="en-US" altLang="zh-CN" sz="1600" dirty="0">
                  <a:latin typeface="微软雅黑" panose="020B0503020204020204" pitchFamily="34" charset="-122"/>
                  <a:ea typeface="微软雅黑" panose="020B0503020204020204" pitchFamily="34" charset="-122"/>
                </a:rPr>
                <a:t>DB9</a:t>
              </a:r>
              <a:r>
                <a:rPr lang="zh-CN" altLang="zh-CN" sz="1600" dirty="0">
                  <a:latin typeface="微软雅黑" panose="020B0503020204020204" pitchFamily="34" charset="-122"/>
                  <a:ea typeface="微软雅黑" panose="020B0503020204020204" pitchFamily="34" charset="-122"/>
                </a:rPr>
                <a:t>）连接到计算机的串口（</a:t>
              </a:r>
              <a:r>
                <a:rPr lang="en-US" altLang="zh-CN" sz="1600" dirty="0">
                  <a:latin typeface="微软雅黑" panose="020B0503020204020204" pitchFamily="34" charset="-122"/>
                  <a:ea typeface="微软雅黑" panose="020B0503020204020204" pitchFamily="34" charset="-122"/>
                </a:rPr>
                <a:t>COM</a:t>
              </a:r>
              <a:r>
                <a:rPr lang="zh-CN" altLang="zh-CN" sz="1600" dirty="0">
                  <a:latin typeface="微软雅黑" panose="020B0503020204020204" pitchFamily="34" charset="-122"/>
                  <a:ea typeface="微软雅黑" panose="020B0503020204020204" pitchFamily="34" charset="-122"/>
                </a:rPr>
                <a:t>），如果计算机上没有串口，则使用</a:t>
              </a:r>
              <a:r>
                <a:rPr lang="en-US" altLang="zh-CN" sz="1600" dirty="0">
                  <a:latin typeface="微软雅黑" panose="020B0503020204020204" pitchFamily="34" charset="-122"/>
                  <a:ea typeface="微软雅黑" panose="020B0503020204020204" pitchFamily="34" charset="-122"/>
                </a:rPr>
                <a:t>Com</a:t>
              </a:r>
              <a:r>
                <a:rPr lang="zh-CN" altLang="zh-CN" sz="1600" dirty="0">
                  <a:latin typeface="微软雅黑" panose="020B0503020204020204" pitchFamily="34" charset="-122"/>
                  <a:ea typeface="微软雅黑" panose="020B0503020204020204" pitchFamily="34" charset="-122"/>
                </a:rPr>
                <a:t>口转</a:t>
              </a:r>
              <a:r>
                <a:rPr lang="en-US" altLang="zh-CN" sz="1600" dirty="0">
                  <a:latin typeface="微软雅黑" panose="020B0503020204020204" pitchFamily="34" charset="-122"/>
                  <a:ea typeface="微软雅黑" panose="020B0503020204020204" pitchFamily="34" charset="-122"/>
                </a:rPr>
                <a:t>USB</a:t>
              </a:r>
              <a:r>
                <a:rPr lang="zh-CN" altLang="zh-CN" sz="1600" dirty="0">
                  <a:latin typeface="微软雅黑" panose="020B0503020204020204" pitchFamily="34" charset="-122"/>
                  <a:ea typeface="微软雅黑" panose="020B0503020204020204" pitchFamily="34" charset="-122"/>
                </a:rPr>
                <a:t>线缆实现转接；再将配置线的另一端（</a:t>
              </a:r>
              <a:r>
                <a:rPr lang="en-US" altLang="zh-CN" sz="1600" dirty="0">
                  <a:latin typeface="微软雅黑" panose="020B0503020204020204" pitchFamily="34" charset="-122"/>
                  <a:ea typeface="微软雅黑" panose="020B0503020204020204" pitchFamily="34" charset="-122"/>
                </a:rPr>
                <a:t>RJ45</a:t>
              </a:r>
              <a:r>
                <a:rPr lang="zh-CN" altLang="zh-CN" sz="1600" dirty="0">
                  <a:latin typeface="微软雅黑" panose="020B0503020204020204" pitchFamily="34" charset="-122"/>
                  <a:ea typeface="微软雅黑" panose="020B0503020204020204" pitchFamily="34" charset="-122"/>
                </a:rPr>
                <a:t>）连接到交换机的</a:t>
              </a:r>
              <a:r>
                <a:rPr lang="en-US" altLang="zh-CN" sz="1600" dirty="0">
                  <a:latin typeface="微软雅黑" panose="020B0503020204020204" pitchFamily="34" charset="-122"/>
                  <a:ea typeface="微软雅黑" panose="020B0503020204020204" pitchFamily="34" charset="-122"/>
                </a:rPr>
                <a:t>Console</a:t>
              </a:r>
              <a:r>
                <a:rPr lang="zh-CN" altLang="zh-CN" sz="1600" dirty="0">
                  <a:latin typeface="微软雅黑" panose="020B0503020204020204" pitchFamily="34" charset="-122"/>
                  <a:ea typeface="微软雅黑" panose="020B0503020204020204" pitchFamily="34" charset="-122"/>
                </a:rPr>
                <a:t>口</a:t>
              </a:r>
              <a:r>
                <a:rPr lang="zh-CN" altLang="zh-CN" sz="1600" dirty="0" smtClean="0">
                  <a:latin typeface="微软雅黑" panose="020B0503020204020204" pitchFamily="34" charset="-122"/>
                  <a:ea typeface="微软雅黑" panose="020B0503020204020204" pitchFamily="34" charset="-122"/>
                </a:rPr>
                <a:t>。</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26" name="组合 25">
            <a:extLst>
              <a:ext uri="{FF2B5EF4-FFF2-40B4-BE49-F238E27FC236}">
                <a16:creationId xmlns="" xmlns:a16="http://schemas.microsoft.com/office/drawing/2014/main" id="{AF97D421-B425-40F5-804B-EBA81CAB870E}"/>
              </a:ext>
            </a:extLst>
          </p:cNvPr>
          <p:cNvGrpSpPr/>
          <p:nvPr/>
        </p:nvGrpSpPr>
        <p:grpSpPr>
          <a:xfrm>
            <a:off x="1549036" y="661824"/>
            <a:ext cx="609600" cy="609600"/>
            <a:chOff x="2581577" y="4127500"/>
            <a:chExt cx="609600" cy="609600"/>
          </a:xfrm>
          <a:solidFill>
            <a:srgbClr val="E10314"/>
          </a:solidFill>
        </p:grpSpPr>
        <p:sp>
          <p:nvSpPr>
            <p:cNvPr id="27" name="椭圆 26">
              <a:extLst>
                <a:ext uri="{FF2B5EF4-FFF2-40B4-BE49-F238E27FC236}">
                  <a16:creationId xmlns="" xmlns:a16="http://schemas.microsoft.com/office/drawing/2014/main" id="{6603BAEE-D7F7-4E1A-806C-063B46F122FB}"/>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8" name="graph_134483">
              <a:extLst>
                <a:ext uri="{FF2B5EF4-FFF2-40B4-BE49-F238E27FC236}">
                  <a16:creationId xmlns="" xmlns:a16="http://schemas.microsoft.com/office/drawing/2014/main" id="{C95C6716-C521-4081-8C12-6C8105D98A50}"/>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9" name="矩形 28">
            <a:extLst>
              <a:ext uri="{FF2B5EF4-FFF2-40B4-BE49-F238E27FC236}">
                <a16:creationId xmlns="" xmlns:a16="http://schemas.microsoft.com/office/drawing/2014/main" id="{8E6D40D9-7EA1-4F0D-885D-11C508C64E6E}"/>
              </a:ext>
            </a:extLst>
          </p:cNvPr>
          <p:cNvSpPr/>
          <p:nvPr/>
        </p:nvSpPr>
        <p:spPr>
          <a:xfrm>
            <a:off x="2311049" y="738114"/>
            <a:ext cx="4119190" cy="373051"/>
          </a:xfrm>
          <a:prstGeom prst="rect">
            <a:avLst/>
          </a:prstGeom>
        </p:spPr>
        <p:txBody>
          <a:bodyPr wrap="square">
            <a:spAutoFit/>
          </a:bodyPr>
          <a:lstStyle/>
          <a:p>
            <a:pPr>
              <a:lnSpc>
                <a:spcPct val="114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连线</a:t>
            </a:r>
          </a:p>
        </p:txBody>
      </p:sp>
      <p:pic>
        <p:nvPicPr>
          <p:cNvPr id="5" name="图片 4"/>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112221" y="2852831"/>
            <a:ext cx="6265284" cy="2259899"/>
          </a:xfrm>
          <a:prstGeom prst="rect">
            <a:avLst/>
          </a:prstGeom>
        </p:spPr>
      </p:pic>
    </p:spTree>
    <p:extLst>
      <p:ext uri="{BB962C8B-B14F-4D97-AF65-F5344CB8AC3E}">
        <p14:creationId xmlns:p14="http://schemas.microsoft.com/office/powerpoint/2010/main" val="10004068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任务分析</a:t>
            </a:r>
          </a:p>
        </p:txBody>
      </p:sp>
      <p:sp>
        <p:nvSpPr>
          <p:cNvPr id="4" name="Rectangle 2">
            <a:extLst>
              <a:ext uri="{FF2B5EF4-FFF2-40B4-BE49-F238E27FC236}">
                <a16:creationId xmlns="" xmlns:a16="http://schemas.microsoft.com/office/drawing/2014/main"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 xmlns:a16="http://schemas.microsoft.com/office/drawing/2014/main" id="{6307949D-9519-43B6-BCA2-6109CA0AA7A1}"/>
              </a:ext>
            </a:extLst>
          </p:cNvPr>
          <p:cNvGrpSpPr/>
          <p:nvPr/>
        </p:nvGrpSpPr>
        <p:grpSpPr>
          <a:xfrm>
            <a:off x="1007604" y="1159396"/>
            <a:ext cx="6876764" cy="1350404"/>
            <a:chOff x="1200150" y="1830939"/>
            <a:chExt cx="9867900" cy="1509894"/>
          </a:xfrm>
        </p:grpSpPr>
        <p:grpSp>
          <p:nvGrpSpPr>
            <p:cNvPr id="22" name="组合 21">
              <a:extLst>
                <a:ext uri="{FF2B5EF4-FFF2-40B4-BE49-F238E27FC236}">
                  <a16:creationId xmlns="" xmlns:a16="http://schemas.microsoft.com/office/drawing/2014/main"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 xmlns:a16="http://schemas.microsoft.com/office/drawing/2014/main"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 xmlns:a16="http://schemas.microsoft.com/office/drawing/2014/main"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 xmlns:a16="http://schemas.microsoft.com/office/drawing/2014/main" id="{A82A98D5-6737-4D70-BB1E-AFFA1949757B}"/>
                </a:ext>
              </a:extLst>
            </p:cNvPr>
            <p:cNvSpPr txBox="1"/>
            <p:nvPr/>
          </p:nvSpPr>
          <p:spPr>
            <a:xfrm>
              <a:off x="1331636" y="1830939"/>
              <a:ext cx="9604929" cy="1342094"/>
            </a:xfrm>
            <a:prstGeom prst="rect">
              <a:avLst/>
            </a:prstGeom>
            <a:noFill/>
          </p:spPr>
          <p:txBody>
            <a:bodyPr wrap="square" rtlCol="0">
              <a:spAutoFit/>
            </a:bodyPr>
            <a:lstStyle/>
            <a:p>
              <a:pPr indent="486000">
                <a:lnSpc>
                  <a:spcPct val="150000"/>
                </a:lnSpc>
              </a:pPr>
              <a:r>
                <a:rPr lang="zh-CN" altLang="zh-CN" sz="1600" dirty="0">
                  <a:latin typeface="微软雅黑" panose="020B0503020204020204" pitchFamily="34" charset="-122"/>
                  <a:ea typeface="微软雅黑" panose="020B0503020204020204" pitchFamily="34" charset="-122"/>
                </a:rPr>
                <a:t>在计算机上安装</a:t>
              </a:r>
              <a:r>
                <a:rPr lang="en-US" altLang="zh-CN" sz="1600" dirty="0" err="1">
                  <a:latin typeface="微软雅黑" panose="020B0503020204020204" pitchFamily="34" charset="-122"/>
                  <a:ea typeface="微软雅黑" panose="020B0503020204020204" pitchFamily="34" charset="-122"/>
                </a:rPr>
                <a:t>SecureCRT</a:t>
              </a:r>
              <a:r>
                <a:rPr lang="zh-CN" altLang="zh-CN" sz="1600" dirty="0">
                  <a:latin typeface="微软雅黑" panose="020B0503020204020204" pitchFamily="34" charset="-122"/>
                  <a:ea typeface="微软雅黑" panose="020B0503020204020204" pitchFamily="34" charset="-122"/>
                </a:rPr>
                <a:t>程序后，我们就可以直接打开使用了。可以设置一个密码，也可以使用无密码登陆。打开并运行它，单击菜单“文件”→</a:t>
              </a:r>
              <a:r>
                <a:rPr lang="zh-CN" altLang="zh-CN" sz="1600" dirty="0" smtClean="0">
                  <a:latin typeface="微软雅黑" panose="020B0503020204020204" pitchFamily="34" charset="-122"/>
                  <a:ea typeface="微软雅黑" panose="020B0503020204020204" pitchFamily="34" charset="-122"/>
                </a:rPr>
                <a:t>“快速连接”</a:t>
              </a:r>
              <a:r>
                <a:rPr lang="zh-CN" altLang="en-US" sz="1600" dirty="0">
                  <a:latin typeface="微软雅黑" panose="020B0503020204020204" pitchFamily="34" charset="-122"/>
                  <a:ea typeface="微软雅黑" panose="020B0503020204020204" pitchFamily="34" charset="-122"/>
                </a:rPr>
                <a:t>。</a:t>
              </a:r>
              <a:r>
                <a:rPr lang="zh-CN" altLang="zh-CN" sz="1600" dirty="0" smtClean="0">
                  <a:latin typeface="微软雅黑" panose="020B0503020204020204" pitchFamily="34" charset="-122"/>
                  <a:ea typeface="微软雅黑" panose="020B0503020204020204" pitchFamily="34" charset="-122"/>
                </a:rPr>
                <a:t>新建</a:t>
              </a:r>
              <a:r>
                <a:rPr lang="zh-CN" altLang="zh-CN" sz="1600" dirty="0">
                  <a:latin typeface="微软雅黑" panose="020B0503020204020204" pitchFamily="34" charset="-122"/>
                  <a:ea typeface="微软雅黑" panose="020B0503020204020204" pitchFamily="34" charset="-122"/>
                </a:rPr>
                <a:t>连接后，弹出界面，选择“</a:t>
              </a:r>
              <a:r>
                <a:rPr lang="en-US" altLang="zh-CN" sz="1600" dirty="0">
                  <a:latin typeface="微软雅黑" panose="020B0503020204020204" pitchFamily="34" charset="-122"/>
                  <a:ea typeface="微软雅黑" panose="020B0503020204020204" pitchFamily="34" charset="-122"/>
                </a:rPr>
                <a:t>Serial</a:t>
              </a:r>
              <a:r>
                <a:rPr lang="zh-CN" altLang="zh-CN" sz="1600" dirty="0" smtClean="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协议</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30" name="组合 29">
            <a:extLst>
              <a:ext uri="{FF2B5EF4-FFF2-40B4-BE49-F238E27FC236}">
                <a16:creationId xmlns="" xmlns:a16="http://schemas.microsoft.com/office/drawing/2014/main" id="{FCDF8CDC-536A-443E-83F7-9A4F0CAD4436}"/>
              </a:ext>
            </a:extLst>
          </p:cNvPr>
          <p:cNvGrpSpPr/>
          <p:nvPr/>
        </p:nvGrpSpPr>
        <p:grpSpPr>
          <a:xfrm>
            <a:off x="2127219" y="591530"/>
            <a:ext cx="609600" cy="609600"/>
            <a:chOff x="2581577" y="4127500"/>
            <a:chExt cx="609600" cy="609600"/>
          </a:xfrm>
          <a:solidFill>
            <a:srgbClr val="E10314"/>
          </a:solidFill>
        </p:grpSpPr>
        <p:sp>
          <p:nvSpPr>
            <p:cNvPr id="31" name="椭圆 30">
              <a:extLst>
                <a:ext uri="{FF2B5EF4-FFF2-40B4-BE49-F238E27FC236}">
                  <a16:creationId xmlns="" xmlns:a16="http://schemas.microsoft.com/office/drawing/2014/main" id="{11BA36D7-C9BD-419E-A430-DB7215A381B8}"/>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2" name="graph_134483">
              <a:extLst>
                <a:ext uri="{FF2B5EF4-FFF2-40B4-BE49-F238E27FC236}">
                  <a16:creationId xmlns="" xmlns:a16="http://schemas.microsoft.com/office/drawing/2014/main" id="{A1B25D41-315D-4675-A8D3-4B6E98C43369}"/>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33" name="矩形 32">
            <a:extLst>
              <a:ext uri="{FF2B5EF4-FFF2-40B4-BE49-F238E27FC236}">
                <a16:creationId xmlns="" xmlns:a16="http://schemas.microsoft.com/office/drawing/2014/main" id="{ACFDE88A-9EAA-463A-B8EB-E436670FE978}"/>
              </a:ext>
            </a:extLst>
          </p:cNvPr>
          <p:cNvSpPr/>
          <p:nvPr/>
        </p:nvSpPr>
        <p:spPr>
          <a:xfrm>
            <a:off x="2897591" y="712203"/>
            <a:ext cx="4086677" cy="373051"/>
          </a:xfrm>
          <a:prstGeom prst="rect">
            <a:avLst/>
          </a:prstGeom>
        </p:spPr>
        <p:txBody>
          <a:bodyPr wrap="square">
            <a:spAutoFit/>
          </a:bodyPr>
          <a:lstStyle/>
          <a:p>
            <a:pPr>
              <a:lnSpc>
                <a:spcPct val="114000"/>
              </a:lnSpc>
            </a:pP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设置参数</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pic>
        <p:nvPicPr>
          <p:cNvPr id="20" name="图片 19"/>
          <p:cNvPicPr/>
          <p:nvPr/>
        </p:nvPicPr>
        <p:blipFill>
          <a:blip r:embed="rId2" cstate="print">
            <a:extLst>
              <a:ext uri="{28A0092B-C50C-407E-A947-70E740481C1C}">
                <a14:useLocalDpi xmlns:a14="http://schemas.microsoft.com/office/drawing/2010/main" val="0"/>
              </a:ext>
            </a:extLst>
          </a:blip>
          <a:stretch>
            <a:fillRect/>
          </a:stretch>
        </p:blipFill>
        <p:spPr>
          <a:xfrm>
            <a:off x="551212" y="2613035"/>
            <a:ext cx="3372716" cy="2365195"/>
          </a:xfrm>
          <a:prstGeom prst="rect">
            <a:avLst/>
          </a:prstGeom>
          <a:ln>
            <a:solidFill>
              <a:schemeClr val="tx1"/>
            </a:solidFill>
          </a:ln>
        </p:spPr>
      </p:pic>
      <p:pic>
        <p:nvPicPr>
          <p:cNvPr id="34" name="图片 33"/>
          <p:cNvPicPr/>
          <p:nvPr/>
        </p:nvPicPr>
        <p:blipFill>
          <a:blip r:embed="rId3">
            <a:extLst>
              <a:ext uri="{28A0092B-C50C-407E-A947-70E740481C1C}">
                <a14:useLocalDpi xmlns:a14="http://schemas.microsoft.com/office/drawing/2010/main" val="0"/>
              </a:ext>
            </a:extLst>
          </a:blip>
          <a:stretch>
            <a:fillRect/>
          </a:stretch>
        </p:blipFill>
        <p:spPr>
          <a:xfrm>
            <a:off x="4535996" y="2613034"/>
            <a:ext cx="3165113" cy="2365195"/>
          </a:xfrm>
          <a:prstGeom prst="rect">
            <a:avLst/>
          </a:prstGeom>
          <a:ln>
            <a:solidFill>
              <a:schemeClr val="tx1"/>
            </a:solidFill>
          </a:ln>
        </p:spPr>
      </p:pic>
    </p:spTree>
    <p:extLst>
      <p:ext uri="{BB962C8B-B14F-4D97-AF65-F5344CB8AC3E}">
        <p14:creationId xmlns:p14="http://schemas.microsoft.com/office/powerpoint/2010/main" val="10434220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fade">
                                      <p:cBhvr>
                                        <p:cTn id="18"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1" name="直接连接符 7"/>
          <p:cNvCxnSpPr/>
          <p:nvPr/>
        </p:nvCxnSpPr>
        <p:spPr>
          <a:xfrm>
            <a:off x="4557024" y="591531"/>
            <a:ext cx="0" cy="4248472"/>
          </a:xfrm>
          <a:prstGeom prst="line">
            <a:avLst/>
          </a:prstGeom>
          <a:ln w="25400">
            <a:solidFill>
              <a:schemeClr val="bg1">
                <a:lumMod val="6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2" name="Group 8"/>
          <p:cNvGrpSpPr/>
          <p:nvPr/>
        </p:nvGrpSpPr>
        <p:grpSpPr>
          <a:xfrm>
            <a:off x="4473161" y="880290"/>
            <a:ext cx="802683" cy="167777"/>
            <a:chOff x="5964215" y="1531583"/>
            <a:chExt cx="1070244" cy="223633"/>
          </a:xfrm>
        </p:grpSpPr>
        <p:sp>
          <p:nvSpPr>
            <p:cNvPr id="73" name="椭圆 8"/>
            <p:cNvSpPr/>
            <p:nvPr/>
          </p:nvSpPr>
          <p:spPr>
            <a:xfrm>
              <a:off x="5964215" y="1531583"/>
              <a:ext cx="223633" cy="223633"/>
            </a:xfrm>
            <a:prstGeom prst="ellipse">
              <a:avLst/>
            </a:prstGeom>
            <a:solidFill>
              <a:schemeClr val="bg1"/>
            </a:solidFill>
            <a:ln w="50800">
              <a:solidFill>
                <a:schemeClr val="accent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4" name="直接连接符 12"/>
            <p:cNvCxnSpPr>
              <a:stCxn id="73" idx="6"/>
            </p:cNvCxnSpPr>
            <p:nvPr/>
          </p:nvCxnSpPr>
          <p:spPr>
            <a:xfrm flipV="1">
              <a:off x="6187848" y="1643399"/>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3" name="Group 12"/>
          <p:cNvGrpSpPr/>
          <p:nvPr/>
        </p:nvGrpSpPr>
        <p:grpSpPr>
          <a:xfrm>
            <a:off x="4473162" y="2765020"/>
            <a:ext cx="804101" cy="167777"/>
            <a:chOff x="5964215" y="4790393"/>
            <a:chExt cx="1072134" cy="223633"/>
          </a:xfrm>
        </p:grpSpPr>
        <p:sp>
          <p:nvSpPr>
            <p:cNvPr id="76" name="椭圆 10"/>
            <p:cNvSpPr/>
            <p:nvPr/>
          </p:nvSpPr>
          <p:spPr>
            <a:xfrm>
              <a:off x="5964215" y="4790393"/>
              <a:ext cx="223633" cy="223633"/>
            </a:xfrm>
            <a:prstGeom prst="ellipse">
              <a:avLst/>
            </a:prstGeom>
            <a:solidFill>
              <a:schemeClr val="bg1"/>
            </a:solidFill>
            <a:ln w="50800">
              <a:solidFill>
                <a:schemeClr val="accent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7" name="直接连接符 14"/>
            <p:cNvCxnSpPr/>
            <p:nvPr/>
          </p:nvCxnSpPr>
          <p:spPr>
            <a:xfrm flipV="1">
              <a:off x="6189738" y="4902208"/>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4" name="Group 10"/>
          <p:cNvGrpSpPr/>
          <p:nvPr/>
        </p:nvGrpSpPr>
        <p:grpSpPr>
          <a:xfrm>
            <a:off x="4473162" y="1806420"/>
            <a:ext cx="804101" cy="167777"/>
            <a:chOff x="5964215" y="3033279"/>
            <a:chExt cx="1072134" cy="223633"/>
          </a:xfrm>
        </p:grpSpPr>
        <p:sp>
          <p:nvSpPr>
            <p:cNvPr id="79" name="椭圆 9"/>
            <p:cNvSpPr/>
            <p:nvPr/>
          </p:nvSpPr>
          <p:spPr>
            <a:xfrm>
              <a:off x="5964215" y="3033279"/>
              <a:ext cx="223633" cy="223633"/>
            </a:xfrm>
            <a:prstGeom prst="ellipse">
              <a:avLst/>
            </a:prstGeom>
            <a:noFill/>
            <a:ln w="50800">
              <a:solidFill>
                <a:schemeClr val="accent2"/>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80"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81" name="TextBox 80"/>
          <p:cNvSpPr txBox="1"/>
          <p:nvPr/>
        </p:nvSpPr>
        <p:spPr>
          <a:xfrm>
            <a:off x="5430137" y="746145"/>
            <a:ext cx="905504" cy="377026"/>
          </a:xfrm>
          <a:prstGeom prst="rect">
            <a:avLst/>
          </a:prstGeom>
          <a:noFill/>
        </p:spPr>
        <p:txBody>
          <a:bodyPr wrap="none" lIns="68580" tIns="34290" rIns="68580" bIns="34290" rtlCol="0">
            <a:spAutoFit/>
          </a:bodyPr>
          <a:lstStyle/>
          <a:p>
            <a:r>
              <a:rPr lang="en-US" altLang="zh-CN" sz="2000" b="1" dirty="0">
                <a:solidFill>
                  <a:schemeClr val="accent1"/>
                </a:solidFill>
                <a:latin typeface="微软雅黑" pitchFamily="34" charset="-122"/>
                <a:ea typeface="微软雅黑" pitchFamily="34" charset="-122"/>
              </a:rPr>
              <a:t>Part 1</a:t>
            </a:r>
            <a:endParaRPr lang="zh-CN" altLang="en-US" sz="2000" b="1" dirty="0">
              <a:solidFill>
                <a:schemeClr val="accent1"/>
              </a:solidFill>
              <a:latin typeface="微软雅黑" pitchFamily="34" charset="-122"/>
              <a:ea typeface="微软雅黑" pitchFamily="34" charset="-122"/>
            </a:endParaRPr>
          </a:p>
        </p:txBody>
      </p:sp>
      <p:sp>
        <p:nvSpPr>
          <p:cNvPr id="82" name="TextBox 81"/>
          <p:cNvSpPr txBox="1"/>
          <p:nvPr/>
        </p:nvSpPr>
        <p:spPr>
          <a:xfrm>
            <a:off x="5438891" y="1789137"/>
            <a:ext cx="830099" cy="346249"/>
          </a:xfrm>
          <a:prstGeom prst="rect">
            <a:avLst/>
          </a:prstGeom>
          <a:noFill/>
        </p:spPr>
        <p:txBody>
          <a:bodyPr wrap="none" lIns="68580" tIns="34290" rIns="68580" bIns="34290" rtlCol="0">
            <a:spAutoFit/>
          </a:bodyPr>
          <a:lstStyle/>
          <a:p>
            <a:r>
              <a:rPr lang="en-US" altLang="zh-CN" sz="1800" b="1" dirty="0">
                <a:solidFill>
                  <a:schemeClr val="accent2"/>
                </a:solidFill>
                <a:latin typeface="微软雅黑" pitchFamily="34" charset="-122"/>
                <a:ea typeface="微软雅黑" pitchFamily="34" charset="-122"/>
              </a:rPr>
              <a:t>Part 2</a:t>
            </a:r>
            <a:endParaRPr lang="zh-CN" altLang="en-US" sz="1800" b="1" dirty="0">
              <a:solidFill>
                <a:schemeClr val="accent2"/>
              </a:solidFill>
              <a:latin typeface="微软雅黑" pitchFamily="34" charset="-122"/>
              <a:ea typeface="微软雅黑" pitchFamily="34" charset="-122"/>
            </a:endParaRPr>
          </a:p>
        </p:txBody>
      </p:sp>
      <p:sp>
        <p:nvSpPr>
          <p:cNvPr id="83" name="TextBox 82"/>
          <p:cNvSpPr txBox="1"/>
          <p:nvPr/>
        </p:nvSpPr>
        <p:spPr>
          <a:xfrm>
            <a:off x="5402887" y="2679763"/>
            <a:ext cx="830099" cy="346249"/>
          </a:xfrm>
          <a:prstGeom prst="rect">
            <a:avLst/>
          </a:prstGeom>
          <a:noFill/>
        </p:spPr>
        <p:txBody>
          <a:bodyPr wrap="none" lIns="68580" tIns="34290" rIns="68580" bIns="34290" rtlCol="0">
            <a:spAutoFit/>
          </a:bodyPr>
          <a:lstStyle/>
          <a:p>
            <a:r>
              <a:rPr lang="en-US" altLang="zh-CN" sz="1800" b="1" dirty="0">
                <a:solidFill>
                  <a:schemeClr val="accent3"/>
                </a:solidFill>
                <a:latin typeface="微软雅黑" pitchFamily="34" charset="-122"/>
                <a:ea typeface="微软雅黑" pitchFamily="34" charset="-122"/>
              </a:rPr>
              <a:t>Part 3</a:t>
            </a:r>
            <a:endParaRPr lang="zh-CN" altLang="en-US" sz="1800" b="1" dirty="0">
              <a:solidFill>
                <a:schemeClr val="accent3"/>
              </a:solidFill>
              <a:latin typeface="微软雅黑" pitchFamily="34" charset="-122"/>
              <a:ea typeface="微软雅黑" pitchFamily="34" charset="-122"/>
            </a:endParaRPr>
          </a:p>
        </p:txBody>
      </p:sp>
      <p:grpSp>
        <p:nvGrpSpPr>
          <p:cNvPr id="5" name="Group 14"/>
          <p:cNvGrpSpPr/>
          <p:nvPr/>
        </p:nvGrpSpPr>
        <p:grpSpPr>
          <a:xfrm>
            <a:off x="4011920" y="1203598"/>
            <a:ext cx="3204738" cy="366658"/>
            <a:chOff x="5349226" y="2010956"/>
            <a:chExt cx="4272984" cy="683231"/>
          </a:xfrm>
          <a:solidFill>
            <a:schemeClr val="accent1"/>
          </a:solidFill>
        </p:grpSpPr>
        <p:sp>
          <p:nvSpPr>
            <p:cNvPr id="94" name="燕尾形 18"/>
            <p:cNvSpPr/>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95" name="TextBox 94"/>
            <p:cNvSpPr txBox="1"/>
            <p:nvPr/>
          </p:nvSpPr>
          <p:spPr>
            <a:xfrm>
              <a:off x="6437971" y="2120675"/>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任务导入</a:t>
              </a:r>
            </a:p>
          </p:txBody>
        </p:sp>
      </p:grpSp>
      <p:grpSp>
        <p:nvGrpSpPr>
          <p:cNvPr id="6" name="Group 15"/>
          <p:cNvGrpSpPr/>
          <p:nvPr/>
        </p:nvGrpSpPr>
        <p:grpSpPr>
          <a:xfrm>
            <a:off x="1927343" y="2174979"/>
            <a:ext cx="3204738" cy="367179"/>
            <a:chOff x="2569789" y="3646467"/>
            <a:chExt cx="4272984" cy="684202"/>
          </a:xfrm>
          <a:solidFill>
            <a:schemeClr val="accent2"/>
          </a:solidFill>
        </p:grpSpPr>
        <p:sp>
          <p:nvSpPr>
            <p:cNvPr id="97"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98" name="TextBox 97"/>
            <p:cNvSpPr txBox="1"/>
            <p:nvPr/>
          </p:nvSpPr>
          <p:spPr>
            <a:xfrm>
              <a:off x="4613772" y="3757157"/>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相关知识</a:t>
              </a:r>
            </a:p>
          </p:txBody>
        </p:sp>
      </p:grpSp>
      <p:grpSp>
        <p:nvGrpSpPr>
          <p:cNvPr id="7" name="Group 17"/>
          <p:cNvGrpSpPr/>
          <p:nvPr/>
        </p:nvGrpSpPr>
        <p:grpSpPr>
          <a:xfrm>
            <a:off x="4011920" y="3111082"/>
            <a:ext cx="3204738" cy="367179"/>
            <a:chOff x="5349226" y="5365450"/>
            <a:chExt cx="4272984" cy="684202"/>
          </a:xfrm>
          <a:solidFill>
            <a:schemeClr val="accent3"/>
          </a:solidFill>
        </p:grpSpPr>
        <p:sp>
          <p:nvSpPr>
            <p:cNvPr id="100" name="燕尾形 23"/>
            <p:cNvSpPr/>
            <p:nvPr/>
          </p:nvSpPr>
          <p:spPr>
            <a:xfrm rot="10800000">
              <a:off x="5349226" y="5365450"/>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101" name="TextBox 100"/>
            <p:cNvSpPr txBox="1"/>
            <p:nvPr/>
          </p:nvSpPr>
          <p:spPr>
            <a:xfrm>
              <a:off x="6662514" y="5476140"/>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任务分析</a:t>
              </a:r>
            </a:p>
          </p:txBody>
        </p:sp>
      </p:grpSp>
      <p:grpSp>
        <p:nvGrpSpPr>
          <p:cNvPr id="8" name="Group 10"/>
          <p:cNvGrpSpPr/>
          <p:nvPr/>
        </p:nvGrpSpPr>
        <p:grpSpPr>
          <a:xfrm>
            <a:off x="4499993" y="3727798"/>
            <a:ext cx="804101" cy="167777"/>
            <a:chOff x="5964215" y="3033279"/>
            <a:chExt cx="1072134" cy="223633"/>
          </a:xfrm>
        </p:grpSpPr>
        <p:sp>
          <p:nvSpPr>
            <p:cNvPr id="47" name="椭圆 9"/>
            <p:cNvSpPr/>
            <p:nvPr/>
          </p:nvSpPr>
          <p:spPr>
            <a:xfrm>
              <a:off x="5964215" y="3033279"/>
              <a:ext cx="223633" cy="223633"/>
            </a:xfrm>
            <a:prstGeom prst="ellipse">
              <a:avLst/>
            </a:prstGeom>
            <a:noFill/>
            <a:ln w="50800">
              <a:solidFill>
                <a:schemeClr val="accent4"/>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48"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49" name="TextBox 48"/>
          <p:cNvSpPr txBox="1"/>
          <p:nvPr/>
        </p:nvSpPr>
        <p:spPr>
          <a:xfrm>
            <a:off x="5465721" y="3691794"/>
            <a:ext cx="830099" cy="346249"/>
          </a:xfrm>
          <a:prstGeom prst="rect">
            <a:avLst/>
          </a:prstGeom>
          <a:noFill/>
        </p:spPr>
        <p:txBody>
          <a:bodyPr wrap="none" lIns="68580" tIns="34290" rIns="68580" bIns="34290" rtlCol="0">
            <a:spAutoFit/>
          </a:bodyPr>
          <a:lstStyle/>
          <a:p>
            <a:r>
              <a:rPr lang="en-US" altLang="zh-CN" sz="1800" b="1" dirty="0">
                <a:solidFill>
                  <a:schemeClr val="accent4"/>
                </a:solidFill>
                <a:latin typeface="微软雅黑" pitchFamily="34" charset="-122"/>
                <a:ea typeface="微软雅黑" pitchFamily="34" charset="-122"/>
              </a:rPr>
              <a:t>Part 4</a:t>
            </a:r>
            <a:endParaRPr lang="zh-CN" altLang="en-US" sz="1800" b="1" dirty="0">
              <a:solidFill>
                <a:schemeClr val="accent4"/>
              </a:solidFill>
              <a:latin typeface="微软雅黑" pitchFamily="34" charset="-122"/>
              <a:ea typeface="微软雅黑" pitchFamily="34" charset="-122"/>
            </a:endParaRPr>
          </a:p>
        </p:txBody>
      </p:sp>
      <p:grpSp>
        <p:nvGrpSpPr>
          <p:cNvPr id="9" name="Group 15"/>
          <p:cNvGrpSpPr/>
          <p:nvPr/>
        </p:nvGrpSpPr>
        <p:grpSpPr>
          <a:xfrm>
            <a:off x="1954173" y="4083191"/>
            <a:ext cx="3204738" cy="367179"/>
            <a:chOff x="2569789" y="3646467"/>
            <a:chExt cx="4272984" cy="684202"/>
          </a:xfrm>
          <a:solidFill>
            <a:schemeClr val="accent4"/>
          </a:solidFill>
        </p:grpSpPr>
        <p:sp>
          <p:nvSpPr>
            <p:cNvPr id="51"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52" name="TextBox 51"/>
            <p:cNvSpPr txBox="1"/>
            <p:nvPr/>
          </p:nvSpPr>
          <p:spPr>
            <a:xfrm>
              <a:off x="4433982" y="3757157"/>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任务实施</a:t>
              </a:r>
            </a:p>
          </p:txBody>
        </p:sp>
      </p:grpSp>
    </p:spTree>
    <p:extLst>
      <p:ext uri="{BB962C8B-B14F-4D97-AF65-F5344CB8AC3E}">
        <p14:creationId xmlns:p14="http://schemas.microsoft.com/office/powerpoint/2010/main" val="17332596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down)">
                                      <p:cBhvr>
                                        <p:cTn id="7" dur="500"/>
                                        <p:tgtEl>
                                          <p:spTgt spid="7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fade">
                                      <p:cBhvr>
                                        <p:cTn id="15" dur="500"/>
                                        <p:tgtEl>
                                          <p:spTgt spid="81"/>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ppt_x</p:attrName>
                                        </p:attrNameLst>
                                      </p:cBhvr>
                                      <p:tavLst>
                                        <p:tav tm="0">
                                          <p:val>
                                            <p:strVal val="#ppt_x+#ppt_w*1.125000"/>
                                          </p:val>
                                        </p:tav>
                                        <p:tav tm="100000">
                                          <p:val>
                                            <p:strVal val="#ppt_x"/>
                                          </p:val>
                                        </p:tav>
                                      </p:tavLst>
                                    </p:anim>
                                    <p:animEffect transition="in" filter="wipe(left)">
                                      <p:cBhvr>
                                        <p:cTn id="20" dur="500"/>
                                        <p:tgtEl>
                                          <p:spTgt spid="5"/>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82"/>
                                        </p:tgtEl>
                                        <p:attrNameLst>
                                          <p:attrName>style.visibility</p:attrName>
                                        </p:attrNameLst>
                                      </p:cBhvr>
                                      <p:to>
                                        <p:strVal val="visible"/>
                                      </p:to>
                                    </p:set>
                                    <p:animEffect transition="in" filter="fade">
                                      <p:cBhvr>
                                        <p:cTn id="28" dur="500"/>
                                        <p:tgtEl>
                                          <p:spTgt spid="82"/>
                                        </p:tgtEl>
                                      </p:cBhvr>
                                    </p:animEffect>
                                  </p:childTnLst>
                                </p:cTn>
                              </p:par>
                            </p:childTnLst>
                          </p:cTn>
                        </p:par>
                        <p:par>
                          <p:cTn id="29" fill="hold">
                            <p:stCondLst>
                              <p:cond delay="3000"/>
                            </p:stCondLst>
                            <p:childTnLst>
                              <p:par>
                                <p:cTn id="30" presetID="12" presetClass="entr" presetSubtype="8"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p:tgtEl>
                                          <p:spTgt spid="6"/>
                                        </p:tgtEl>
                                        <p:attrNameLst>
                                          <p:attrName>ppt_x</p:attrName>
                                        </p:attrNameLst>
                                      </p:cBhvr>
                                      <p:tavLst>
                                        <p:tav tm="0">
                                          <p:val>
                                            <p:strVal val="#ppt_x-#ppt_w*1.125000"/>
                                          </p:val>
                                        </p:tav>
                                        <p:tav tm="100000">
                                          <p:val>
                                            <p:strVal val="#ppt_x"/>
                                          </p:val>
                                        </p:tav>
                                      </p:tavLst>
                                    </p:anim>
                                    <p:animEffect transition="in" filter="wipe(right)">
                                      <p:cBhvr>
                                        <p:cTn id="33" dur="500"/>
                                        <p:tgtEl>
                                          <p:spTgt spid="6"/>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fade">
                                      <p:cBhvr>
                                        <p:cTn id="41" dur="500"/>
                                        <p:tgtEl>
                                          <p:spTgt spid="83"/>
                                        </p:tgtEl>
                                      </p:cBhvr>
                                    </p:animEffect>
                                  </p:childTnLst>
                                </p:cTn>
                              </p:par>
                            </p:childTnLst>
                          </p:cTn>
                        </p:par>
                        <p:par>
                          <p:cTn id="42" fill="hold">
                            <p:stCondLst>
                              <p:cond delay="4500"/>
                            </p:stCondLst>
                            <p:childTnLst>
                              <p:par>
                                <p:cTn id="43" presetID="12" presetClass="entr" presetSubtype="2"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p:tgtEl>
                                          <p:spTgt spid="7"/>
                                        </p:tgtEl>
                                        <p:attrNameLst>
                                          <p:attrName>ppt_x</p:attrName>
                                        </p:attrNameLst>
                                      </p:cBhvr>
                                      <p:tavLst>
                                        <p:tav tm="0">
                                          <p:val>
                                            <p:strVal val="#ppt_x+#ppt_w*1.125000"/>
                                          </p:val>
                                        </p:tav>
                                        <p:tav tm="100000">
                                          <p:val>
                                            <p:strVal val="#ppt_x"/>
                                          </p:val>
                                        </p:tav>
                                      </p:tavLst>
                                    </p:anim>
                                    <p:animEffect transition="in" filter="wipe(left)">
                                      <p:cBhvr>
                                        <p:cTn id="46" dur="500"/>
                                        <p:tgtEl>
                                          <p:spTgt spid="7"/>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left)">
                                      <p:cBhvr>
                                        <p:cTn id="50" dur="500"/>
                                        <p:tgtEl>
                                          <p:spTgt spid="8"/>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fade">
                                      <p:cBhvr>
                                        <p:cTn id="54" dur="500"/>
                                        <p:tgtEl>
                                          <p:spTgt spid="49"/>
                                        </p:tgtEl>
                                      </p:cBhvr>
                                    </p:animEffect>
                                  </p:childTnLst>
                                </p:cTn>
                              </p:par>
                            </p:childTnLst>
                          </p:cTn>
                        </p:par>
                        <p:par>
                          <p:cTn id="55" fill="hold">
                            <p:stCondLst>
                              <p:cond delay="6000"/>
                            </p:stCondLst>
                            <p:childTnLst>
                              <p:par>
                                <p:cTn id="56" presetID="12" presetClass="entr" presetSubtype="8"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 calcmode="lin" valueType="num">
                                      <p:cBhvr additive="base">
                                        <p:cTn id="58" dur="500"/>
                                        <p:tgtEl>
                                          <p:spTgt spid="9"/>
                                        </p:tgtEl>
                                        <p:attrNameLst>
                                          <p:attrName>ppt_x</p:attrName>
                                        </p:attrNameLst>
                                      </p:cBhvr>
                                      <p:tavLst>
                                        <p:tav tm="0">
                                          <p:val>
                                            <p:strVal val="#ppt_x-#ppt_w*1.125000"/>
                                          </p:val>
                                        </p:tav>
                                        <p:tav tm="100000">
                                          <p:val>
                                            <p:strVal val="#ppt_x"/>
                                          </p:val>
                                        </p:tav>
                                      </p:tavLst>
                                    </p:anim>
                                    <p:animEffect transition="in" filter="wipe(right)">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P spid="4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任务分析</a:t>
            </a:r>
          </a:p>
        </p:txBody>
      </p:sp>
      <p:sp>
        <p:nvSpPr>
          <p:cNvPr id="7" name="矩形 6">
            <a:extLst>
              <a:ext uri="{FF2B5EF4-FFF2-40B4-BE49-F238E27FC236}">
                <a16:creationId xmlns=""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12">
            <a:extLst>
              <a:ext uri="{FF2B5EF4-FFF2-40B4-BE49-F238E27FC236}">
                <a16:creationId xmlns="" xmlns:a16="http://schemas.microsoft.com/office/drawing/2014/main" id="{CDB03272-5463-4497-A625-FA89E63C8FC6}"/>
              </a:ext>
            </a:extLst>
          </p:cNvPr>
          <p:cNvSpPr/>
          <p:nvPr>
            <p:custDataLst>
              <p:tags r:id="rId1"/>
            </p:custDataLst>
          </p:nvPr>
        </p:nvSpPr>
        <p:spPr>
          <a:xfrm>
            <a:off x="4427984" y="1035562"/>
            <a:ext cx="4356483" cy="3137779"/>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9" name="矩形 14">
            <a:extLst>
              <a:ext uri="{FF2B5EF4-FFF2-40B4-BE49-F238E27FC236}">
                <a16:creationId xmlns="" xmlns:a16="http://schemas.microsoft.com/office/drawing/2014/main" id="{F2658441-627F-4548-8131-DF5AF5226BF4}"/>
              </a:ext>
            </a:extLst>
          </p:cNvPr>
          <p:cNvSpPr/>
          <p:nvPr>
            <p:custDataLst>
              <p:tags r:id="rId2"/>
            </p:custDataLst>
          </p:nvPr>
        </p:nvSpPr>
        <p:spPr>
          <a:xfrm>
            <a:off x="4572002" y="1160467"/>
            <a:ext cx="4320478" cy="3190294"/>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0" name="Title 6">
            <a:extLst>
              <a:ext uri="{FF2B5EF4-FFF2-40B4-BE49-F238E27FC236}">
                <a16:creationId xmlns="" xmlns:a16="http://schemas.microsoft.com/office/drawing/2014/main" id="{D3EABFFD-51C2-4ECE-9B33-A2F0A9B0B144}"/>
              </a:ext>
            </a:extLst>
          </p:cNvPr>
          <p:cNvSpPr txBox="1"/>
          <p:nvPr>
            <p:custDataLst>
              <p:tags r:id="rId3"/>
            </p:custDataLst>
          </p:nvPr>
        </p:nvSpPr>
        <p:spPr>
          <a:xfrm>
            <a:off x="4806279" y="1562814"/>
            <a:ext cx="3599892" cy="208327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然后我们在电脑的“设备管理器”里面查看下，</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Com</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口转</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USB</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线的驱动安装的是哪个</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Com</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口（一般来说使用的是</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Com1</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），选择端口为</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Com1</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，波特率为</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9600</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，然后去掉旁边“流控”下的所有选项，设置完毕后点击</a:t>
            </a:r>
            <a:r>
              <a:rPr lang="zh-CN" altLang="en-US" sz="12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“连接”。</a:t>
            </a:r>
            <a:endPar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endParaRPr>
          </a:p>
        </p:txBody>
      </p:sp>
      <p:pic>
        <p:nvPicPr>
          <p:cNvPr id="13" name="图片 12"/>
          <p:cNvPicPr/>
          <p:nvPr/>
        </p:nvPicPr>
        <p:blipFill>
          <a:blip r:embed="rId5">
            <a:extLst>
              <a:ext uri="{28A0092B-C50C-407E-A947-70E740481C1C}">
                <a14:useLocalDpi xmlns:a14="http://schemas.microsoft.com/office/drawing/2010/main" val="0"/>
              </a:ext>
            </a:extLst>
          </a:blip>
          <a:stretch>
            <a:fillRect/>
          </a:stretch>
        </p:blipFill>
        <p:spPr>
          <a:xfrm>
            <a:off x="411273" y="1275606"/>
            <a:ext cx="3765189" cy="2575113"/>
          </a:xfrm>
          <a:prstGeom prst="rect">
            <a:avLst/>
          </a:prstGeom>
          <a:ln>
            <a:solidFill>
              <a:schemeClr val="tx1"/>
            </a:solidFill>
          </a:ln>
        </p:spPr>
      </p:pic>
    </p:spTree>
    <p:extLst>
      <p:ext uri="{BB962C8B-B14F-4D97-AF65-F5344CB8AC3E}">
        <p14:creationId xmlns:p14="http://schemas.microsoft.com/office/powerpoint/2010/main" val="37617987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任务分析</a:t>
            </a:r>
          </a:p>
        </p:txBody>
      </p:sp>
      <p:sp>
        <p:nvSpPr>
          <p:cNvPr id="4" name="Rectangle 2">
            <a:extLst>
              <a:ext uri="{FF2B5EF4-FFF2-40B4-BE49-F238E27FC236}">
                <a16:creationId xmlns="" xmlns:a16="http://schemas.microsoft.com/office/drawing/2014/main"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 xmlns:a16="http://schemas.microsoft.com/office/drawing/2014/main" id="{6307949D-9519-43B6-BCA2-6109CA0AA7A1}"/>
              </a:ext>
            </a:extLst>
          </p:cNvPr>
          <p:cNvGrpSpPr/>
          <p:nvPr/>
        </p:nvGrpSpPr>
        <p:grpSpPr>
          <a:xfrm>
            <a:off x="968031" y="988552"/>
            <a:ext cx="6792230" cy="1735290"/>
            <a:chOff x="1200150" y="1830939"/>
            <a:chExt cx="9867900" cy="1509894"/>
          </a:xfrm>
        </p:grpSpPr>
        <p:grpSp>
          <p:nvGrpSpPr>
            <p:cNvPr id="22" name="组合 21">
              <a:extLst>
                <a:ext uri="{FF2B5EF4-FFF2-40B4-BE49-F238E27FC236}">
                  <a16:creationId xmlns="" xmlns:a16="http://schemas.microsoft.com/office/drawing/2014/main"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 xmlns:a16="http://schemas.microsoft.com/office/drawing/2014/main"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 xmlns:a16="http://schemas.microsoft.com/office/drawing/2014/main"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 xmlns:a16="http://schemas.microsoft.com/office/drawing/2014/main" id="{A82A98D5-6737-4D70-BB1E-AFFA1949757B}"/>
                </a:ext>
              </a:extLst>
            </p:cNvPr>
            <p:cNvSpPr txBox="1"/>
            <p:nvPr/>
          </p:nvSpPr>
          <p:spPr>
            <a:xfrm>
              <a:off x="1331635" y="1830939"/>
              <a:ext cx="9604929" cy="1365778"/>
            </a:xfrm>
            <a:prstGeom prst="rect">
              <a:avLst/>
            </a:prstGeom>
            <a:noFill/>
          </p:spPr>
          <p:txBody>
            <a:bodyPr wrap="square" rtlCol="0">
              <a:spAutoFit/>
            </a:bodyPr>
            <a:lstStyle/>
            <a:p>
              <a:pPr indent="486000">
                <a:lnSpc>
                  <a:spcPct val="150000"/>
                </a:lnSpc>
              </a:pPr>
              <a:r>
                <a:rPr lang="zh-CN" altLang="en-US" sz="1600" dirty="0">
                  <a:latin typeface="微软雅黑" panose="020B0503020204020204" pitchFamily="34" charset="-122"/>
                  <a:ea typeface="微软雅黑" panose="020B0503020204020204" pitchFamily="34" charset="-122"/>
                </a:rPr>
                <a:t>由于交换机属于智能型直通设备，连接正确加电后，设备就处于连通状态，不需要任何配置管理，就可以连通工作。接下来我们可以对网络设备进行基础性配置并查看相关信息。</a:t>
              </a:r>
            </a:p>
            <a:p>
              <a:pPr indent="486000">
                <a:lnSpc>
                  <a:spcPct val="150000"/>
                </a:lnSpc>
              </a:pPr>
              <a:r>
                <a:rPr lang="zh-CN" altLang="en-US" sz="1600" dirty="0">
                  <a:latin typeface="微软雅黑" panose="020B0503020204020204" pitchFamily="34" charset="-122"/>
                  <a:ea typeface="微软雅黑" panose="020B0503020204020204" pitchFamily="34" charset="-122"/>
                </a:rPr>
                <a:t>本任务需要完成的操作</a:t>
              </a:r>
              <a:r>
                <a:rPr lang="zh-CN" altLang="en-US" sz="1600" dirty="0" smtClean="0">
                  <a:latin typeface="微软雅黑" panose="020B0503020204020204" pitchFamily="34" charset="-122"/>
                  <a:ea typeface="微软雅黑" panose="020B0503020204020204" pitchFamily="34" charset="-122"/>
                </a:rPr>
                <a:t>如下：</a:t>
              </a:r>
              <a:endParaRPr lang="zh-CN" altLang="en-US" sz="1600" dirty="0">
                <a:latin typeface="微软雅黑" panose="020B0503020204020204" pitchFamily="34" charset="-122"/>
                <a:ea typeface="微软雅黑" panose="020B0503020204020204" pitchFamily="34" charset="-122"/>
              </a:endParaRPr>
            </a:p>
          </p:txBody>
        </p:sp>
      </p:grpSp>
      <p:grpSp>
        <p:nvGrpSpPr>
          <p:cNvPr id="26" name="组合 25">
            <a:extLst>
              <a:ext uri="{FF2B5EF4-FFF2-40B4-BE49-F238E27FC236}">
                <a16:creationId xmlns="" xmlns:a16="http://schemas.microsoft.com/office/drawing/2014/main" id="{AF97D421-B425-40F5-804B-EBA81CAB870E}"/>
              </a:ext>
            </a:extLst>
          </p:cNvPr>
          <p:cNvGrpSpPr/>
          <p:nvPr/>
        </p:nvGrpSpPr>
        <p:grpSpPr>
          <a:xfrm>
            <a:off x="875316" y="2932665"/>
            <a:ext cx="440031" cy="437858"/>
            <a:chOff x="2581577" y="4127500"/>
            <a:chExt cx="609600" cy="609600"/>
          </a:xfrm>
          <a:solidFill>
            <a:srgbClr val="E10314"/>
          </a:solidFill>
        </p:grpSpPr>
        <p:sp>
          <p:nvSpPr>
            <p:cNvPr id="27" name="椭圆 26">
              <a:extLst>
                <a:ext uri="{FF2B5EF4-FFF2-40B4-BE49-F238E27FC236}">
                  <a16:creationId xmlns="" xmlns:a16="http://schemas.microsoft.com/office/drawing/2014/main" id="{6603BAEE-D7F7-4E1A-806C-063B46F122FB}"/>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8" name="graph_134483">
              <a:extLst>
                <a:ext uri="{FF2B5EF4-FFF2-40B4-BE49-F238E27FC236}">
                  <a16:creationId xmlns="" xmlns:a16="http://schemas.microsoft.com/office/drawing/2014/main" id="{C95C6716-C521-4081-8C12-6C8105D98A50}"/>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9" name="矩形 28">
            <a:extLst>
              <a:ext uri="{FF2B5EF4-FFF2-40B4-BE49-F238E27FC236}">
                <a16:creationId xmlns="" xmlns:a16="http://schemas.microsoft.com/office/drawing/2014/main" id="{8E6D40D9-7EA1-4F0D-885D-11C508C64E6E}"/>
              </a:ext>
            </a:extLst>
          </p:cNvPr>
          <p:cNvSpPr/>
          <p:nvPr/>
        </p:nvSpPr>
        <p:spPr>
          <a:xfrm>
            <a:off x="1408062" y="2861629"/>
            <a:ext cx="7039668" cy="653769"/>
          </a:xfrm>
          <a:prstGeom prst="rect">
            <a:avLst/>
          </a:prstGeom>
        </p:spPr>
        <p:txBody>
          <a:bodyPr wrap="square">
            <a:spAutoFit/>
          </a:bodyPr>
          <a:lstStyle/>
          <a:p>
            <a:pPr>
              <a:lnSpc>
                <a:spcPct val="114000"/>
              </a:lnSpc>
            </a:pPr>
            <a:r>
              <a:rPr lang="zh-CN" altLang="zh-CN" sz="1600" dirty="0">
                <a:solidFill>
                  <a:schemeClr val="tx1">
                    <a:lumMod val="85000"/>
                    <a:lumOff val="15000"/>
                  </a:schemeClr>
                </a:solidFill>
                <a:latin typeface="微软雅黑" panose="020B0503020204020204" pitchFamily="34" charset="-122"/>
                <a:ea typeface="微软雅黑" panose="020B0503020204020204" pitchFamily="34" charset="-122"/>
              </a:rPr>
              <a:t>使用</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Console</a:t>
            </a:r>
            <a:r>
              <a:rPr lang="zh-CN" altLang="zh-CN" sz="1600" dirty="0">
                <a:solidFill>
                  <a:schemeClr val="tx1">
                    <a:lumMod val="85000"/>
                    <a:lumOff val="15000"/>
                  </a:schemeClr>
                </a:solidFill>
                <a:latin typeface="微软雅黑" panose="020B0503020204020204" pitchFamily="34" charset="-122"/>
                <a:ea typeface="微软雅黑" panose="020B0503020204020204" pitchFamily="34" charset="-122"/>
              </a:rPr>
              <a:t>配置线连接计算机和交换机，然后在计算机上安装</a:t>
            </a:r>
            <a:r>
              <a:rPr lang="en-US" altLang="zh-CN" sz="1600" dirty="0" err="1">
                <a:solidFill>
                  <a:schemeClr val="tx1">
                    <a:lumMod val="85000"/>
                    <a:lumOff val="15000"/>
                  </a:schemeClr>
                </a:solidFill>
                <a:latin typeface="微软雅黑" panose="020B0503020204020204" pitchFamily="34" charset="-122"/>
                <a:ea typeface="微软雅黑" panose="020B0503020204020204" pitchFamily="34" charset="-122"/>
              </a:rPr>
              <a:t>SecureCRT</a:t>
            </a:r>
            <a:r>
              <a:rPr lang="zh-CN" altLang="zh-CN" sz="1600" dirty="0">
                <a:solidFill>
                  <a:schemeClr val="tx1">
                    <a:lumMod val="85000"/>
                    <a:lumOff val="15000"/>
                  </a:schemeClr>
                </a:solidFill>
                <a:latin typeface="微软雅黑" panose="020B0503020204020204" pitchFamily="34" charset="-122"/>
                <a:ea typeface="微软雅黑" panose="020B0503020204020204" pitchFamily="34" charset="-122"/>
              </a:rPr>
              <a:t>软件，配置参数，连接至交换机，完成对交换机配置的环境准备</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nvGrpSpPr>
          <p:cNvPr id="30" name="组合 29">
            <a:extLst>
              <a:ext uri="{FF2B5EF4-FFF2-40B4-BE49-F238E27FC236}">
                <a16:creationId xmlns="" xmlns:a16="http://schemas.microsoft.com/office/drawing/2014/main" id="{FCDF8CDC-536A-443E-83F7-9A4F0CAD4436}"/>
              </a:ext>
            </a:extLst>
          </p:cNvPr>
          <p:cNvGrpSpPr/>
          <p:nvPr/>
        </p:nvGrpSpPr>
        <p:grpSpPr>
          <a:xfrm>
            <a:off x="879679" y="3789043"/>
            <a:ext cx="448829" cy="453325"/>
            <a:chOff x="2581577" y="4127500"/>
            <a:chExt cx="609600" cy="609600"/>
          </a:xfrm>
          <a:solidFill>
            <a:srgbClr val="E10314"/>
          </a:solidFill>
        </p:grpSpPr>
        <p:sp>
          <p:nvSpPr>
            <p:cNvPr id="31" name="椭圆 30">
              <a:extLst>
                <a:ext uri="{FF2B5EF4-FFF2-40B4-BE49-F238E27FC236}">
                  <a16:creationId xmlns="" xmlns:a16="http://schemas.microsoft.com/office/drawing/2014/main" id="{11BA36D7-C9BD-419E-A430-DB7215A381B8}"/>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2" name="graph_134483">
              <a:extLst>
                <a:ext uri="{FF2B5EF4-FFF2-40B4-BE49-F238E27FC236}">
                  <a16:creationId xmlns="" xmlns:a16="http://schemas.microsoft.com/office/drawing/2014/main" id="{A1B25D41-315D-4675-A8D3-4B6E98C43369}"/>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33" name="矩形 32">
            <a:extLst>
              <a:ext uri="{FF2B5EF4-FFF2-40B4-BE49-F238E27FC236}">
                <a16:creationId xmlns="" xmlns:a16="http://schemas.microsoft.com/office/drawing/2014/main" id="{ACFDE88A-9EAA-463A-B8EB-E436670FE978}"/>
              </a:ext>
            </a:extLst>
          </p:cNvPr>
          <p:cNvSpPr/>
          <p:nvPr/>
        </p:nvSpPr>
        <p:spPr>
          <a:xfrm>
            <a:off x="1408062" y="3653185"/>
            <a:ext cx="6846694" cy="653769"/>
          </a:xfrm>
          <a:prstGeom prst="rect">
            <a:avLst/>
          </a:prstGeom>
        </p:spPr>
        <p:txBody>
          <a:bodyPr wrap="square">
            <a:spAutoFit/>
          </a:bodyPr>
          <a:lstStyle/>
          <a:p>
            <a:pPr>
              <a:lnSpc>
                <a:spcPct val="114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配置交换机的基本操作，包括配置交换机名称、查看交换机版本信息、查看交换机的配置信息、查看</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MAC</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地址表、备份配置文件等操作</a:t>
            </a:r>
          </a:p>
        </p:txBody>
      </p:sp>
      <p:sp>
        <p:nvSpPr>
          <p:cNvPr id="18" name="矩形 17">
            <a:extLst>
              <a:ext uri="{FF2B5EF4-FFF2-40B4-BE49-F238E27FC236}">
                <a16:creationId xmlns=""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extLst>
      <p:ext uri="{BB962C8B-B14F-4D97-AF65-F5344CB8AC3E}">
        <p14:creationId xmlns:p14="http://schemas.microsoft.com/office/powerpoint/2010/main" val="16488532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1000"/>
                                        <p:tgtEl>
                                          <p:spTgt spid="29"/>
                                        </p:tgtEl>
                                      </p:cBhvr>
                                    </p:animEffect>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fltVal val="0"/>
                                          </p:val>
                                        </p:tav>
                                        <p:tav tm="100000">
                                          <p:val>
                                            <p:strVal val="#ppt_w"/>
                                          </p:val>
                                        </p:tav>
                                      </p:tavLst>
                                    </p:anim>
                                    <p:anim calcmode="lin" valueType="num">
                                      <p:cBhvr>
                                        <p:cTn id="23" dur="500" fill="hold"/>
                                        <p:tgtEl>
                                          <p:spTgt spid="30"/>
                                        </p:tgtEl>
                                        <p:attrNameLst>
                                          <p:attrName>ppt_h</p:attrName>
                                        </p:attrNameLst>
                                      </p:cBhvr>
                                      <p:tavLst>
                                        <p:tav tm="0">
                                          <p:val>
                                            <p:fltVal val="0"/>
                                          </p:val>
                                        </p:tav>
                                        <p:tav tm="100000">
                                          <p:val>
                                            <p:strVal val="#ppt_h"/>
                                          </p:val>
                                        </p:tav>
                                      </p:tavLst>
                                    </p:anim>
                                    <p:animEffect transition="in" filter="fade">
                                      <p:cBhvr>
                                        <p:cTn id="24" dur="500"/>
                                        <p:tgtEl>
                                          <p:spTgt spid="30"/>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4</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6"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任务实施</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sp>
        <p:nvSpPr>
          <p:cNvPr id="4" name="矩形 12">
            <a:extLst>
              <a:ext uri="{FF2B5EF4-FFF2-40B4-BE49-F238E27FC236}">
                <a16:creationId xmlns="" xmlns:a16="http://schemas.microsoft.com/office/drawing/2014/main" id="{F0156F21-5E2B-44E2-B6EC-84BC729F6C17}"/>
              </a:ext>
            </a:extLst>
          </p:cNvPr>
          <p:cNvSpPr/>
          <p:nvPr>
            <p:custDataLst>
              <p:tags r:id="rId1"/>
            </p:custDataLst>
          </p:nvPr>
        </p:nvSpPr>
        <p:spPr>
          <a:xfrm>
            <a:off x="290801" y="1275606"/>
            <a:ext cx="3948779" cy="2751120"/>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7" name="矩形 6">
            <a:extLst>
              <a:ext uri="{FF2B5EF4-FFF2-40B4-BE49-F238E27FC236}">
                <a16:creationId xmlns=""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12">
            <a:extLst>
              <a:ext uri="{FF2B5EF4-FFF2-40B4-BE49-F238E27FC236}">
                <a16:creationId xmlns="" xmlns:a16="http://schemas.microsoft.com/office/drawing/2014/main" id="{CDB03272-5463-4497-A625-FA89E63C8FC6}"/>
              </a:ext>
            </a:extLst>
          </p:cNvPr>
          <p:cNvSpPr/>
          <p:nvPr>
            <p:custDataLst>
              <p:tags r:id="rId2"/>
            </p:custDataLst>
          </p:nvPr>
        </p:nvSpPr>
        <p:spPr>
          <a:xfrm>
            <a:off x="4683289" y="1269821"/>
            <a:ext cx="3948779" cy="2751120"/>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9" name="矩形 14">
            <a:extLst>
              <a:ext uri="{FF2B5EF4-FFF2-40B4-BE49-F238E27FC236}">
                <a16:creationId xmlns="" xmlns:a16="http://schemas.microsoft.com/office/drawing/2014/main" id="{F2658441-627F-4548-8131-DF5AF5226BF4}"/>
              </a:ext>
            </a:extLst>
          </p:cNvPr>
          <p:cNvSpPr/>
          <p:nvPr>
            <p:custDataLst>
              <p:tags r:id="rId3"/>
            </p:custDataLst>
          </p:nvPr>
        </p:nvSpPr>
        <p:spPr>
          <a:xfrm>
            <a:off x="4835689" y="1422222"/>
            <a:ext cx="3948779" cy="2751120"/>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2" name="矩形 14">
            <a:extLst>
              <a:ext uri="{FF2B5EF4-FFF2-40B4-BE49-F238E27FC236}">
                <a16:creationId xmlns="" xmlns:a16="http://schemas.microsoft.com/office/drawing/2014/main" id="{F2658441-627F-4548-8131-DF5AF5226BF4}"/>
              </a:ext>
            </a:extLst>
          </p:cNvPr>
          <p:cNvSpPr/>
          <p:nvPr>
            <p:custDataLst>
              <p:tags r:id="rId4"/>
            </p:custDataLst>
          </p:nvPr>
        </p:nvSpPr>
        <p:spPr>
          <a:xfrm>
            <a:off x="425711" y="1405139"/>
            <a:ext cx="3948779" cy="2751120"/>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3" name="Title 6">
            <a:extLst>
              <a:ext uri="{FF2B5EF4-FFF2-40B4-BE49-F238E27FC236}">
                <a16:creationId xmlns="" xmlns:a16="http://schemas.microsoft.com/office/drawing/2014/main" id="{D3EABFFD-51C2-4ECE-9B33-A2F0A9B0B144}"/>
              </a:ext>
            </a:extLst>
          </p:cNvPr>
          <p:cNvSpPr txBox="1"/>
          <p:nvPr>
            <p:custDataLst>
              <p:tags r:id="rId5"/>
            </p:custDataLst>
          </p:nvPr>
        </p:nvSpPr>
        <p:spPr>
          <a:xfrm>
            <a:off x="657991" y="1551651"/>
            <a:ext cx="3484217" cy="2187460"/>
          </a:xfrm>
          <a:prstGeom prst="rect">
            <a:avLst/>
          </a:prstGeom>
          <a:noFill/>
          <a:ln w="3175">
            <a:noFill/>
            <a:prstDash val="dash"/>
          </a:ln>
        </p:spPr>
        <p:txBody>
          <a:bodyPr wrap="square" lIns="63500" tIns="25400" rIns="63500" bIns="25400" anchor="ctr"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a:lnSpc>
                <a:spcPct val="150000"/>
              </a:lnSpc>
              <a:spcBef>
                <a:spcPts val="0"/>
              </a:spcBef>
              <a:spcAft>
                <a:spcPts val="800"/>
              </a:spcAft>
              <a:buSzPct val="100000"/>
            </a:pPr>
            <a:r>
              <a:rPr lang="zh-CN" altLang="en-US" sz="1200" spc="120" dirty="0" smtClean="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a:t>
            </a:r>
            <a:r>
              <a:rPr lang="en-US" altLang="zh-CN" sz="1200" spc="120" dirty="0" smtClean="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1</a:t>
            </a:r>
            <a:r>
              <a:rPr lang="zh-CN" altLang="en-US" sz="1200" spc="120" dirty="0" smtClean="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）配置交换机名称</a:t>
            </a:r>
            <a:endParaRPr lang="en-US" altLang="zh-CN" sz="1200" spc="120" dirty="0" smtClean="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endParaRPr>
          </a:p>
          <a:p>
            <a:pPr algn="just">
              <a:lnSpc>
                <a:spcPct val="150000"/>
              </a:lnSpc>
              <a:spcBef>
                <a:spcPts val="0"/>
              </a:spcBef>
              <a:spcAft>
                <a:spcPts val="800"/>
              </a:spcAft>
              <a:buSzPct val="100000"/>
            </a:pPr>
            <a:r>
              <a:rPr lang="en-US" altLang="zh-CN" sz="1200" spc="120" dirty="0" smtClean="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&lt;</a:t>
            </a:r>
            <a:r>
              <a:rPr lang="en-US" altLang="zh-CN"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Huawei&gt;system-view          	</a:t>
            </a:r>
            <a:endParaRPr lang="en-US" altLang="zh-CN" sz="1200" spc="120" dirty="0" smtClean="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endParaRPr>
          </a:p>
          <a:p>
            <a:pPr algn="just">
              <a:lnSpc>
                <a:spcPct val="150000"/>
              </a:lnSpc>
              <a:spcBef>
                <a:spcPts val="0"/>
              </a:spcBef>
              <a:spcAft>
                <a:spcPts val="800"/>
              </a:spcAft>
              <a:buSzPct val="100000"/>
            </a:pPr>
            <a:r>
              <a:rPr lang="en-US" altLang="zh-CN" sz="1200" spc="120" dirty="0" smtClean="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a:t>
            </a:r>
            <a:r>
              <a:rPr lang="zh-CN" altLang="en-US"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从管理员视图进入系统</a:t>
            </a:r>
            <a:r>
              <a:rPr lang="zh-CN" altLang="en-US" sz="1200" spc="120" dirty="0" smtClean="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视图</a:t>
            </a:r>
            <a:endParaRPr lang="en-US" altLang="zh-CN" sz="1200" spc="120" dirty="0" smtClean="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endParaRPr>
          </a:p>
          <a:p>
            <a:pPr algn="just">
              <a:lnSpc>
                <a:spcPct val="150000"/>
              </a:lnSpc>
              <a:spcBef>
                <a:spcPts val="0"/>
              </a:spcBef>
              <a:spcAft>
                <a:spcPts val="800"/>
              </a:spcAft>
              <a:buSzPct val="100000"/>
            </a:pPr>
            <a:r>
              <a:rPr lang="en-US" altLang="zh-CN" sz="1200" spc="120" dirty="0" smtClean="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Huawei] </a:t>
            </a:r>
            <a:r>
              <a:rPr lang="en-US" altLang="zh-CN" sz="1200" spc="120" dirty="0" err="1">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sysname</a:t>
            </a:r>
            <a:r>
              <a:rPr lang="en-US" altLang="zh-CN"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 S1	</a:t>
            </a:r>
            <a:r>
              <a:rPr lang="en-US" altLang="zh-CN" sz="1200" spc="120" dirty="0" smtClean="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   #</a:t>
            </a:r>
            <a:r>
              <a:rPr lang="zh-CN" altLang="en-US"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为设备命名为</a:t>
            </a:r>
            <a:r>
              <a:rPr lang="en-US" altLang="zh-CN" sz="1200" spc="120" dirty="0" smtClean="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S1</a:t>
            </a:r>
          </a:p>
          <a:p>
            <a:pPr algn="just">
              <a:lnSpc>
                <a:spcPct val="150000"/>
              </a:lnSpc>
              <a:spcBef>
                <a:spcPts val="0"/>
              </a:spcBef>
              <a:spcAft>
                <a:spcPts val="800"/>
              </a:spcAft>
              <a:buSzPct val="100000"/>
            </a:pPr>
            <a:r>
              <a:rPr lang="en-US" altLang="zh-CN" sz="1200" spc="120" dirty="0" smtClean="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[S1]exit                       #</a:t>
            </a:r>
            <a:r>
              <a:rPr lang="zh-CN" altLang="en-US"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返回到用户</a:t>
            </a:r>
            <a:r>
              <a:rPr lang="zh-CN" altLang="en-US" sz="1200" spc="120" dirty="0" smtClean="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视图</a:t>
            </a:r>
            <a:endParaRPr lang="en-US" altLang="zh-CN" sz="1200" spc="120" dirty="0" smtClean="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endParaRPr>
          </a:p>
          <a:p>
            <a:pPr algn="just">
              <a:lnSpc>
                <a:spcPct val="150000"/>
              </a:lnSpc>
              <a:spcBef>
                <a:spcPts val="0"/>
              </a:spcBef>
              <a:spcAft>
                <a:spcPts val="800"/>
              </a:spcAft>
              <a:buSzPct val="100000"/>
            </a:pPr>
            <a:r>
              <a:rPr lang="en-US" altLang="zh-CN" sz="1200" spc="120" dirty="0" smtClean="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&lt;</a:t>
            </a:r>
            <a:r>
              <a:rPr lang="en-US" altLang="zh-CN"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S1&gt;</a:t>
            </a:r>
          </a:p>
        </p:txBody>
      </p:sp>
      <p:sp>
        <p:nvSpPr>
          <p:cNvPr id="14" name="Title 6">
            <a:extLst>
              <a:ext uri="{FF2B5EF4-FFF2-40B4-BE49-F238E27FC236}">
                <a16:creationId xmlns="" xmlns:a16="http://schemas.microsoft.com/office/drawing/2014/main" id="{D3EABFFD-51C2-4ECE-9B33-A2F0A9B0B144}"/>
              </a:ext>
            </a:extLst>
          </p:cNvPr>
          <p:cNvSpPr txBox="1"/>
          <p:nvPr>
            <p:custDataLst>
              <p:tags r:id="rId6"/>
            </p:custDataLst>
          </p:nvPr>
        </p:nvSpPr>
        <p:spPr>
          <a:xfrm>
            <a:off x="4915569" y="1422222"/>
            <a:ext cx="3716499" cy="2598719"/>
          </a:xfrm>
          <a:prstGeom prst="rect">
            <a:avLst/>
          </a:prstGeom>
          <a:noFill/>
          <a:ln w="3175">
            <a:noFill/>
            <a:prstDash val="dash"/>
          </a:ln>
        </p:spPr>
        <p:txBody>
          <a:bodyPr wrap="square" lIns="63500" tIns="25400" rIns="63500" bIns="25400" anchor="ctr" anchorCtr="0">
            <a:normAutofit fontScale="85000"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a:lnSpc>
                <a:spcPct val="150000"/>
              </a:lnSpc>
              <a:spcBef>
                <a:spcPts val="0"/>
              </a:spcBef>
              <a:spcAft>
                <a:spcPts val="800"/>
              </a:spcAft>
              <a:buSzPct val="100000"/>
            </a:pPr>
            <a:r>
              <a:rPr lang="zh-CN" altLang="en-US" sz="1200" spc="120" dirty="0" smtClean="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2</a:t>
            </a:r>
            <a:r>
              <a:rPr lang="zh-CN" altLang="en-US" sz="1200" spc="120" dirty="0" smtClean="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）查看交换机版本信息</a:t>
            </a:r>
            <a:endParaRPr lang="en-US" altLang="zh-CN" sz="1200" spc="120" dirty="0" smtClean="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endParaRPr>
          </a:p>
          <a:p>
            <a:pPr algn="just">
              <a:lnSpc>
                <a:spcPct val="150000"/>
              </a:lnSpc>
              <a:spcBef>
                <a:spcPts val="0"/>
              </a:spcBef>
              <a:spcAft>
                <a:spcPts val="800"/>
              </a:spcAft>
              <a:buSzPct val="100000"/>
            </a:pPr>
            <a:r>
              <a:rPr lang="en-US" altLang="zh-CN"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&lt;S1&gt; display version	</a:t>
            </a:r>
            <a:r>
              <a:rPr lang="en-US" altLang="zh-CN" sz="1200" spc="120" dirty="0" smtClean="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a:t>
            </a:r>
            <a:r>
              <a:rPr lang="zh-CN" altLang="en-US"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查看交换机版本信息</a:t>
            </a:r>
          </a:p>
          <a:p>
            <a:pPr algn="just">
              <a:lnSpc>
                <a:spcPct val="150000"/>
              </a:lnSpc>
              <a:spcBef>
                <a:spcPts val="0"/>
              </a:spcBef>
              <a:spcAft>
                <a:spcPts val="800"/>
              </a:spcAft>
              <a:buSzPct val="100000"/>
            </a:pPr>
            <a:r>
              <a:rPr lang="en-US" altLang="zh-CN"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Huawei Versatile Routing Platform Software</a:t>
            </a:r>
          </a:p>
          <a:p>
            <a:pPr algn="just">
              <a:lnSpc>
                <a:spcPct val="150000"/>
              </a:lnSpc>
              <a:spcBef>
                <a:spcPts val="0"/>
              </a:spcBef>
              <a:spcAft>
                <a:spcPts val="800"/>
              </a:spcAft>
              <a:buSzPct val="100000"/>
            </a:pPr>
            <a:r>
              <a:rPr lang="en-US" altLang="zh-CN"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VRP </a:t>
            </a:r>
            <a:r>
              <a:rPr lang="zh-CN" altLang="en-US"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R</a:t>
            </a:r>
            <a:r>
              <a:rPr lang="zh-CN" altLang="en-US"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 </a:t>
            </a:r>
            <a:r>
              <a:rPr lang="en-US" altLang="zh-CN"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software</a:t>
            </a:r>
            <a:r>
              <a:rPr lang="zh-CN" altLang="en-US"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 </a:t>
            </a:r>
            <a:r>
              <a:rPr lang="en-US" altLang="zh-CN"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Version 5.110 </a:t>
            </a:r>
            <a:r>
              <a:rPr lang="zh-CN" altLang="en-US"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S5700 V200R001C00</a:t>
            </a:r>
            <a:r>
              <a:rPr lang="zh-CN" altLang="en-US"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a:t>
            </a:r>
          </a:p>
          <a:p>
            <a:pPr algn="just">
              <a:lnSpc>
                <a:spcPct val="150000"/>
              </a:lnSpc>
              <a:spcBef>
                <a:spcPts val="0"/>
              </a:spcBef>
              <a:spcAft>
                <a:spcPts val="800"/>
              </a:spcAft>
              <a:buSzPct val="100000"/>
            </a:pPr>
            <a:r>
              <a:rPr lang="en-US" altLang="zh-CN"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Copyright </a:t>
            </a:r>
            <a:r>
              <a:rPr lang="zh-CN" altLang="en-US"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c</a:t>
            </a:r>
            <a:r>
              <a:rPr lang="zh-CN" altLang="en-US"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 </a:t>
            </a:r>
            <a:r>
              <a:rPr lang="en-US" altLang="zh-CN"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2000-2011 HUAWEI TECH CO.</a:t>
            </a:r>
            <a:r>
              <a:rPr lang="zh-CN" altLang="en-US"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 </a:t>
            </a:r>
            <a:r>
              <a:rPr lang="en-US" altLang="zh-CN" sz="1200" spc="120" dirty="0" smtClean="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LTD</a:t>
            </a:r>
            <a:endParaRPr lang="en-US" altLang="zh-CN"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endParaRPr>
          </a:p>
          <a:p>
            <a:pPr algn="just">
              <a:lnSpc>
                <a:spcPct val="150000"/>
              </a:lnSpc>
              <a:spcBef>
                <a:spcPts val="0"/>
              </a:spcBef>
              <a:spcAft>
                <a:spcPts val="800"/>
              </a:spcAft>
              <a:buSzPct val="100000"/>
            </a:pPr>
            <a:r>
              <a:rPr lang="en-US" altLang="zh-CN" sz="1200" spc="120" dirty="0" err="1">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Quidway</a:t>
            </a:r>
            <a:r>
              <a:rPr lang="en-US" altLang="zh-CN"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 S5700-28C-HI Routing Switch uptime is 0 week</a:t>
            </a:r>
            <a:r>
              <a:rPr lang="zh-CN" altLang="en-US"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 </a:t>
            </a:r>
            <a:r>
              <a:rPr lang="en-US" altLang="zh-CN"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0 day</a:t>
            </a:r>
            <a:r>
              <a:rPr lang="zh-CN" altLang="en-US"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 </a:t>
            </a:r>
            <a:r>
              <a:rPr lang="en-US" altLang="zh-CN"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1 hour</a:t>
            </a:r>
            <a:r>
              <a:rPr lang="zh-CN" altLang="en-US"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 </a:t>
            </a:r>
            <a:r>
              <a:rPr lang="en-US" altLang="zh-CN"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3 minutes</a:t>
            </a:r>
          </a:p>
        </p:txBody>
      </p:sp>
    </p:spTree>
    <p:extLst>
      <p:ext uri="{BB962C8B-B14F-4D97-AF65-F5344CB8AC3E}">
        <p14:creationId xmlns:p14="http://schemas.microsoft.com/office/powerpoint/2010/main" val="13071892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sp>
        <p:nvSpPr>
          <p:cNvPr id="4" name="矩形 12">
            <a:extLst>
              <a:ext uri="{FF2B5EF4-FFF2-40B4-BE49-F238E27FC236}">
                <a16:creationId xmlns="" xmlns:a16="http://schemas.microsoft.com/office/drawing/2014/main" id="{F0156F21-5E2B-44E2-B6EC-84BC729F6C17}"/>
              </a:ext>
            </a:extLst>
          </p:cNvPr>
          <p:cNvSpPr/>
          <p:nvPr>
            <p:custDataLst>
              <p:tags r:id="rId1"/>
            </p:custDataLst>
          </p:nvPr>
        </p:nvSpPr>
        <p:spPr>
          <a:xfrm>
            <a:off x="290801" y="1275606"/>
            <a:ext cx="3948779" cy="2751120"/>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7" name="矩形 6">
            <a:extLst>
              <a:ext uri="{FF2B5EF4-FFF2-40B4-BE49-F238E27FC236}">
                <a16:creationId xmlns=""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12">
            <a:extLst>
              <a:ext uri="{FF2B5EF4-FFF2-40B4-BE49-F238E27FC236}">
                <a16:creationId xmlns="" xmlns:a16="http://schemas.microsoft.com/office/drawing/2014/main" id="{CDB03272-5463-4497-A625-FA89E63C8FC6}"/>
              </a:ext>
            </a:extLst>
          </p:cNvPr>
          <p:cNvSpPr/>
          <p:nvPr>
            <p:custDataLst>
              <p:tags r:id="rId2"/>
            </p:custDataLst>
          </p:nvPr>
        </p:nvSpPr>
        <p:spPr>
          <a:xfrm>
            <a:off x="4683289" y="1269821"/>
            <a:ext cx="3948779" cy="2751120"/>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9" name="矩形 14">
            <a:extLst>
              <a:ext uri="{FF2B5EF4-FFF2-40B4-BE49-F238E27FC236}">
                <a16:creationId xmlns="" xmlns:a16="http://schemas.microsoft.com/office/drawing/2014/main" id="{F2658441-627F-4548-8131-DF5AF5226BF4}"/>
              </a:ext>
            </a:extLst>
          </p:cNvPr>
          <p:cNvSpPr/>
          <p:nvPr>
            <p:custDataLst>
              <p:tags r:id="rId3"/>
            </p:custDataLst>
          </p:nvPr>
        </p:nvSpPr>
        <p:spPr>
          <a:xfrm>
            <a:off x="4835689" y="1422222"/>
            <a:ext cx="3948779" cy="2751120"/>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2" name="矩形 14">
            <a:extLst>
              <a:ext uri="{FF2B5EF4-FFF2-40B4-BE49-F238E27FC236}">
                <a16:creationId xmlns="" xmlns:a16="http://schemas.microsoft.com/office/drawing/2014/main" id="{F2658441-627F-4548-8131-DF5AF5226BF4}"/>
              </a:ext>
            </a:extLst>
          </p:cNvPr>
          <p:cNvSpPr/>
          <p:nvPr>
            <p:custDataLst>
              <p:tags r:id="rId4"/>
            </p:custDataLst>
          </p:nvPr>
        </p:nvSpPr>
        <p:spPr>
          <a:xfrm>
            <a:off x="425711" y="1405139"/>
            <a:ext cx="3948779" cy="2751120"/>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3" name="Title 6">
            <a:extLst>
              <a:ext uri="{FF2B5EF4-FFF2-40B4-BE49-F238E27FC236}">
                <a16:creationId xmlns="" xmlns:a16="http://schemas.microsoft.com/office/drawing/2014/main" id="{D3EABFFD-51C2-4ECE-9B33-A2F0A9B0B144}"/>
              </a:ext>
            </a:extLst>
          </p:cNvPr>
          <p:cNvSpPr txBox="1"/>
          <p:nvPr>
            <p:custDataLst>
              <p:tags r:id="rId5"/>
            </p:custDataLst>
          </p:nvPr>
        </p:nvSpPr>
        <p:spPr>
          <a:xfrm>
            <a:off x="657991" y="1551651"/>
            <a:ext cx="3484217" cy="2187460"/>
          </a:xfrm>
          <a:prstGeom prst="rect">
            <a:avLst/>
          </a:prstGeom>
          <a:noFill/>
          <a:ln w="3175">
            <a:noFill/>
            <a:prstDash val="dash"/>
          </a:ln>
        </p:spPr>
        <p:txBody>
          <a:bodyPr wrap="square" lIns="63500" tIns="25400" rIns="63500" bIns="25400" anchor="ctr"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3</a:t>
            </a:r>
            <a:r>
              <a:rPr lang="zh-CN" altLang="en-US"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）查看交换机的配置信息</a:t>
            </a:r>
          </a:p>
          <a:p>
            <a:pPr algn="just">
              <a:lnSpc>
                <a:spcPct val="150000"/>
              </a:lnSpc>
              <a:spcBef>
                <a:spcPts val="0"/>
              </a:spcBef>
              <a:spcAft>
                <a:spcPts val="800"/>
              </a:spcAft>
              <a:buSzPct val="100000"/>
            </a:pPr>
            <a:r>
              <a:rPr lang="en-US" altLang="zh-CN"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&lt;S1&gt;display </a:t>
            </a:r>
            <a:r>
              <a:rPr lang="en-US" altLang="zh-CN" sz="1200" spc="120" dirty="0" smtClean="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current-configuration</a:t>
            </a:r>
          </a:p>
          <a:p>
            <a:pPr algn="just">
              <a:lnSpc>
                <a:spcPct val="150000"/>
              </a:lnSpc>
              <a:spcBef>
                <a:spcPts val="0"/>
              </a:spcBef>
              <a:spcAft>
                <a:spcPts val="800"/>
              </a:spcAft>
              <a:buSzPct val="100000"/>
            </a:pPr>
            <a:r>
              <a:rPr lang="en-US" altLang="zh-CN" sz="1200" spc="120" dirty="0" smtClean="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a:t>
            </a:r>
            <a:r>
              <a:rPr lang="zh-CN" altLang="en-US"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查看配置信息</a:t>
            </a:r>
          </a:p>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4</a:t>
            </a:r>
            <a:r>
              <a:rPr lang="zh-CN" altLang="en-US"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）查看交换机的</a:t>
            </a:r>
            <a:r>
              <a:rPr lang="en-US" altLang="zh-CN"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MAC</a:t>
            </a:r>
            <a:r>
              <a:rPr lang="zh-CN" altLang="en-US"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地址表</a:t>
            </a:r>
          </a:p>
          <a:p>
            <a:pPr algn="just">
              <a:lnSpc>
                <a:spcPct val="150000"/>
              </a:lnSpc>
              <a:spcBef>
                <a:spcPts val="0"/>
              </a:spcBef>
              <a:spcAft>
                <a:spcPts val="800"/>
              </a:spcAft>
              <a:buSzPct val="100000"/>
            </a:pPr>
            <a:r>
              <a:rPr lang="en-US" altLang="zh-CN"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&lt;S1&gt;display </a:t>
            </a:r>
            <a:r>
              <a:rPr lang="en-US" altLang="zh-CN" sz="1200" spc="120" dirty="0" smtClean="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mac-address</a:t>
            </a:r>
            <a:r>
              <a:rPr lang="en-US" altLang="zh-CN"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	</a:t>
            </a:r>
            <a:endParaRPr lang="en-US" altLang="zh-CN" sz="1200" spc="120" dirty="0" smtClean="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endParaRPr>
          </a:p>
          <a:p>
            <a:pPr algn="just">
              <a:lnSpc>
                <a:spcPct val="150000"/>
              </a:lnSpc>
              <a:spcBef>
                <a:spcPts val="0"/>
              </a:spcBef>
              <a:spcAft>
                <a:spcPts val="800"/>
              </a:spcAft>
              <a:buSzPct val="100000"/>
            </a:pPr>
            <a:r>
              <a:rPr lang="en-US" altLang="zh-CN" sz="1200" spc="120" dirty="0" smtClean="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a:t>
            </a:r>
            <a:r>
              <a:rPr lang="zh-CN" altLang="en-US"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查看交换机的</a:t>
            </a:r>
            <a:r>
              <a:rPr lang="en-US" altLang="zh-CN"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MAC</a:t>
            </a:r>
            <a:r>
              <a:rPr lang="zh-CN" altLang="en-US"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地址表</a:t>
            </a:r>
          </a:p>
        </p:txBody>
      </p:sp>
      <p:sp>
        <p:nvSpPr>
          <p:cNvPr id="14" name="Title 6">
            <a:extLst>
              <a:ext uri="{FF2B5EF4-FFF2-40B4-BE49-F238E27FC236}">
                <a16:creationId xmlns="" xmlns:a16="http://schemas.microsoft.com/office/drawing/2014/main" id="{D3EABFFD-51C2-4ECE-9B33-A2F0A9B0B144}"/>
              </a:ext>
            </a:extLst>
          </p:cNvPr>
          <p:cNvSpPr txBox="1"/>
          <p:nvPr>
            <p:custDataLst>
              <p:tags r:id="rId6"/>
            </p:custDataLst>
          </p:nvPr>
        </p:nvSpPr>
        <p:spPr>
          <a:xfrm>
            <a:off x="4835690" y="1551651"/>
            <a:ext cx="3959936" cy="2598719"/>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a:lnSpc>
                <a:spcPct val="150000"/>
              </a:lnSpc>
              <a:spcBef>
                <a:spcPts val="0"/>
              </a:spcBef>
              <a:spcAft>
                <a:spcPts val="800"/>
              </a:spcAft>
              <a:buSzPct val="100000"/>
            </a:pPr>
            <a:r>
              <a:rPr lang="en-US" altLang="zh-CN"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&lt; Switch1&gt; </a:t>
            </a:r>
            <a:r>
              <a:rPr lang="en-US" altLang="zh-CN" sz="1200" spc="120" dirty="0" smtClean="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save               #</a:t>
            </a:r>
            <a:r>
              <a:rPr lang="zh-CN" altLang="en-US"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保存设备配置</a:t>
            </a:r>
          </a:p>
          <a:p>
            <a:pPr algn="just">
              <a:lnSpc>
                <a:spcPct val="150000"/>
              </a:lnSpc>
              <a:spcBef>
                <a:spcPts val="0"/>
              </a:spcBef>
              <a:spcAft>
                <a:spcPts val="800"/>
              </a:spcAft>
              <a:buSzPct val="100000"/>
            </a:pPr>
            <a:r>
              <a:rPr lang="en-US" altLang="zh-CN"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&lt; Switch1 &gt; reset  saved-configuration</a:t>
            </a:r>
          </a:p>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清除已保存的启动配置文件，下次设备重启将恢复出厂配置。</a:t>
            </a:r>
          </a:p>
          <a:p>
            <a:pPr algn="just">
              <a:lnSpc>
                <a:spcPct val="150000"/>
              </a:lnSpc>
              <a:spcBef>
                <a:spcPts val="0"/>
              </a:spcBef>
              <a:spcAft>
                <a:spcPts val="800"/>
              </a:spcAft>
              <a:buSzPct val="100000"/>
            </a:pPr>
            <a:r>
              <a:rPr lang="en-US" altLang="zh-CN"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&lt; Switch1 &gt; copy  flash</a:t>
            </a:r>
            <a:r>
              <a:rPr lang="zh-CN" altLang="en-US"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/vrpcfg.zip  flash</a:t>
            </a:r>
            <a:r>
              <a:rPr lang="zh-CN" altLang="en-US"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/cfgbackup.zip</a:t>
            </a:r>
          </a:p>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备份配置文件，文件拷贝到 </a:t>
            </a:r>
            <a:r>
              <a:rPr lang="en-US" altLang="zh-CN"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flash </a:t>
            </a:r>
            <a:r>
              <a:rPr lang="zh-CN" altLang="en-US" sz="1200" spc="120" dirty="0" smtClean="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的</a:t>
            </a:r>
            <a:r>
              <a:rPr lang="zh-CN" altLang="en-US"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根目录下，名称为 </a:t>
            </a:r>
            <a:r>
              <a:rPr lang="en-US" altLang="zh-CN"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cfgbackup.zip </a:t>
            </a:r>
            <a:r>
              <a:rPr lang="zh-CN" altLang="en-US"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a:t>
            </a:r>
          </a:p>
        </p:txBody>
      </p:sp>
    </p:spTree>
    <p:extLst>
      <p:ext uri="{BB962C8B-B14F-4D97-AF65-F5344CB8AC3E}">
        <p14:creationId xmlns:p14="http://schemas.microsoft.com/office/powerpoint/2010/main" val="22498697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95179" y="1635647"/>
            <a:ext cx="7956763" cy="580335"/>
          </a:xfrm>
          <a:prstGeom prst="rect">
            <a:avLst/>
          </a:prstGeom>
          <a:noFill/>
          <a:ln w="9525" algn="ctr">
            <a:noFill/>
            <a:miter lim="800000"/>
          </a:ln>
        </p:spPr>
        <p:txBody>
          <a:bodyPr wrap="none" lIns="87043" tIns="43521" rIns="87043" bIns="43521">
            <a:spAutoFit/>
          </a:bodyPr>
          <a:lstStyle/>
          <a:p>
            <a:pPr algn="ctr"/>
            <a:r>
              <a:rPr lang="zh-CN" altLang="en-US" sz="3200" b="1" dirty="0" smtClean="0">
                <a:solidFill>
                  <a:schemeClr val="accent1"/>
                </a:solidFill>
                <a:ea typeface="微软雅黑" panose="020B0503020204020204" pitchFamily="34" charset="-122"/>
              </a:rPr>
              <a:t>任务</a:t>
            </a:r>
            <a:r>
              <a:rPr lang="en-US" altLang="zh-CN" sz="3200" b="1" dirty="0">
                <a:solidFill>
                  <a:schemeClr val="accent1"/>
                </a:solidFill>
                <a:ea typeface="微软雅黑" panose="020B0503020204020204" pitchFamily="34" charset="-122"/>
              </a:rPr>
              <a:t>4</a:t>
            </a:r>
            <a:r>
              <a:rPr lang="en-US" altLang="zh-CN" sz="3200" b="1" dirty="0" smtClean="0">
                <a:solidFill>
                  <a:schemeClr val="accent1"/>
                </a:solidFill>
                <a:ea typeface="微软雅黑" panose="020B0503020204020204" pitchFamily="34" charset="-122"/>
              </a:rPr>
              <a:t>.2   </a:t>
            </a:r>
            <a:r>
              <a:rPr lang="zh-CN" altLang="en-US" sz="3200" b="1" dirty="0" smtClean="0">
                <a:solidFill>
                  <a:schemeClr val="accent1"/>
                </a:solidFill>
                <a:ea typeface="微软雅黑" panose="020B0503020204020204" pitchFamily="34" charset="-122"/>
              </a:rPr>
              <a:t>配置</a:t>
            </a:r>
            <a:r>
              <a:rPr lang="zh-CN" altLang="en-US" sz="3200" b="1" dirty="0">
                <a:solidFill>
                  <a:schemeClr val="accent1"/>
                </a:solidFill>
                <a:ea typeface="微软雅黑" panose="020B0503020204020204" pitchFamily="34" charset="-122"/>
              </a:rPr>
              <a:t>交换机端口的速率和双工模式</a:t>
            </a:r>
          </a:p>
        </p:txBody>
      </p:sp>
    </p:spTree>
    <p:extLst>
      <p:ext uri="{BB962C8B-B14F-4D97-AF65-F5344CB8AC3E}">
        <p14:creationId xmlns:p14="http://schemas.microsoft.com/office/powerpoint/2010/main" val="15286092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1+#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1" name="直接连接符 7"/>
          <p:cNvCxnSpPr/>
          <p:nvPr/>
        </p:nvCxnSpPr>
        <p:spPr>
          <a:xfrm>
            <a:off x="4557024" y="591531"/>
            <a:ext cx="0" cy="4248472"/>
          </a:xfrm>
          <a:prstGeom prst="line">
            <a:avLst/>
          </a:prstGeom>
          <a:ln w="25400">
            <a:solidFill>
              <a:schemeClr val="bg1">
                <a:lumMod val="6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2" name="Group 8"/>
          <p:cNvGrpSpPr/>
          <p:nvPr/>
        </p:nvGrpSpPr>
        <p:grpSpPr>
          <a:xfrm>
            <a:off x="4473161" y="880290"/>
            <a:ext cx="802683" cy="167777"/>
            <a:chOff x="5964215" y="1531583"/>
            <a:chExt cx="1070244" cy="223633"/>
          </a:xfrm>
        </p:grpSpPr>
        <p:sp>
          <p:nvSpPr>
            <p:cNvPr id="73" name="椭圆 8"/>
            <p:cNvSpPr/>
            <p:nvPr/>
          </p:nvSpPr>
          <p:spPr>
            <a:xfrm>
              <a:off x="5964215" y="1531583"/>
              <a:ext cx="223633" cy="223633"/>
            </a:xfrm>
            <a:prstGeom prst="ellipse">
              <a:avLst/>
            </a:prstGeom>
            <a:solidFill>
              <a:schemeClr val="bg1"/>
            </a:solidFill>
            <a:ln w="50800">
              <a:solidFill>
                <a:schemeClr val="accent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4" name="直接连接符 12"/>
            <p:cNvCxnSpPr>
              <a:stCxn id="73" idx="6"/>
            </p:cNvCxnSpPr>
            <p:nvPr/>
          </p:nvCxnSpPr>
          <p:spPr>
            <a:xfrm flipV="1">
              <a:off x="6187848" y="1643399"/>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3" name="Group 12"/>
          <p:cNvGrpSpPr/>
          <p:nvPr/>
        </p:nvGrpSpPr>
        <p:grpSpPr>
          <a:xfrm>
            <a:off x="4473162" y="2765020"/>
            <a:ext cx="804101" cy="167777"/>
            <a:chOff x="5964215" y="4790393"/>
            <a:chExt cx="1072134" cy="223633"/>
          </a:xfrm>
        </p:grpSpPr>
        <p:sp>
          <p:nvSpPr>
            <p:cNvPr id="76" name="椭圆 10"/>
            <p:cNvSpPr/>
            <p:nvPr/>
          </p:nvSpPr>
          <p:spPr>
            <a:xfrm>
              <a:off x="5964215" y="4790393"/>
              <a:ext cx="223633" cy="223633"/>
            </a:xfrm>
            <a:prstGeom prst="ellipse">
              <a:avLst/>
            </a:prstGeom>
            <a:solidFill>
              <a:schemeClr val="bg1"/>
            </a:solidFill>
            <a:ln w="50800">
              <a:solidFill>
                <a:schemeClr val="accent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7" name="直接连接符 14"/>
            <p:cNvCxnSpPr/>
            <p:nvPr/>
          </p:nvCxnSpPr>
          <p:spPr>
            <a:xfrm flipV="1">
              <a:off x="6189738" y="4902208"/>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4" name="Group 10"/>
          <p:cNvGrpSpPr/>
          <p:nvPr/>
        </p:nvGrpSpPr>
        <p:grpSpPr>
          <a:xfrm>
            <a:off x="4473162" y="1806420"/>
            <a:ext cx="804101" cy="167777"/>
            <a:chOff x="5964215" y="3033279"/>
            <a:chExt cx="1072134" cy="223633"/>
          </a:xfrm>
        </p:grpSpPr>
        <p:sp>
          <p:nvSpPr>
            <p:cNvPr id="79" name="椭圆 9"/>
            <p:cNvSpPr/>
            <p:nvPr/>
          </p:nvSpPr>
          <p:spPr>
            <a:xfrm>
              <a:off x="5964215" y="3033279"/>
              <a:ext cx="223633" cy="223633"/>
            </a:xfrm>
            <a:prstGeom prst="ellipse">
              <a:avLst/>
            </a:prstGeom>
            <a:noFill/>
            <a:ln w="50800">
              <a:solidFill>
                <a:schemeClr val="accent2"/>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80"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81" name="TextBox 80"/>
          <p:cNvSpPr txBox="1"/>
          <p:nvPr/>
        </p:nvSpPr>
        <p:spPr>
          <a:xfrm>
            <a:off x="5430137" y="746145"/>
            <a:ext cx="905504" cy="377026"/>
          </a:xfrm>
          <a:prstGeom prst="rect">
            <a:avLst/>
          </a:prstGeom>
          <a:noFill/>
        </p:spPr>
        <p:txBody>
          <a:bodyPr wrap="none" lIns="68580" tIns="34290" rIns="68580" bIns="34290" rtlCol="0">
            <a:spAutoFit/>
          </a:bodyPr>
          <a:lstStyle/>
          <a:p>
            <a:r>
              <a:rPr lang="en-US" altLang="zh-CN" sz="2000" b="1" dirty="0">
                <a:solidFill>
                  <a:schemeClr val="accent1"/>
                </a:solidFill>
                <a:latin typeface="微软雅黑" pitchFamily="34" charset="-122"/>
                <a:ea typeface="微软雅黑" pitchFamily="34" charset="-122"/>
              </a:rPr>
              <a:t>Part 1</a:t>
            </a:r>
            <a:endParaRPr lang="zh-CN" altLang="en-US" sz="2000" b="1" dirty="0">
              <a:solidFill>
                <a:schemeClr val="accent1"/>
              </a:solidFill>
              <a:latin typeface="微软雅黑" pitchFamily="34" charset="-122"/>
              <a:ea typeface="微软雅黑" pitchFamily="34" charset="-122"/>
            </a:endParaRPr>
          </a:p>
        </p:txBody>
      </p:sp>
      <p:sp>
        <p:nvSpPr>
          <p:cNvPr id="82" name="TextBox 81"/>
          <p:cNvSpPr txBox="1"/>
          <p:nvPr/>
        </p:nvSpPr>
        <p:spPr>
          <a:xfrm>
            <a:off x="5438891" y="1789137"/>
            <a:ext cx="830099" cy="346249"/>
          </a:xfrm>
          <a:prstGeom prst="rect">
            <a:avLst/>
          </a:prstGeom>
          <a:noFill/>
        </p:spPr>
        <p:txBody>
          <a:bodyPr wrap="none" lIns="68580" tIns="34290" rIns="68580" bIns="34290" rtlCol="0">
            <a:spAutoFit/>
          </a:bodyPr>
          <a:lstStyle/>
          <a:p>
            <a:r>
              <a:rPr lang="en-US" altLang="zh-CN" sz="1800" b="1" dirty="0">
                <a:solidFill>
                  <a:schemeClr val="accent2"/>
                </a:solidFill>
                <a:latin typeface="微软雅黑" pitchFamily="34" charset="-122"/>
                <a:ea typeface="微软雅黑" pitchFamily="34" charset="-122"/>
              </a:rPr>
              <a:t>Part 2</a:t>
            </a:r>
            <a:endParaRPr lang="zh-CN" altLang="en-US" sz="1800" b="1" dirty="0">
              <a:solidFill>
                <a:schemeClr val="accent2"/>
              </a:solidFill>
              <a:latin typeface="微软雅黑" pitchFamily="34" charset="-122"/>
              <a:ea typeface="微软雅黑" pitchFamily="34" charset="-122"/>
            </a:endParaRPr>
          </a:p>
        </p:txBody>
      </p:sp>
      <p:sp>
        <p:nvSpPr>
          <p:cNvPr id="83" name="TextBox 82"/>
          <p:cNvSpPr txBox="1"/>
          <p:nvPr/>
        </p:nvSpPr>
        <p:spPr>
          <a:xfrm>
            <a:off x="5402887" y="2679763"/>
            <a:ext cx="830099" cy="346249"/>
          </a:xfrm>
          <a:prstGeom prst="rect">
            <a:avLst/>
          </a:prstGeom>
          <a:noFill/>
        </p:spPr>
        <p:txBody>
          <a:bodyPr wrap="none" lIns="68580" tIns="34290" rIns="68580" bIns="34290" rtlCol="0">
            <a:spAutoFit/>
          </a:bodyPr>
          <a:lstStyle/>
          <a:p>
            <a:r>
              <a:rPr lang="en-US" altLang="zh-CN" sz="1800" b="1" dirty="0">
                <a:solidFill>
                  <a:schemeClr val="accent3"/>
                </a:solidFill>
                <a:latin typeface="微软雅黑" pitchFamily="34" charset="-122"/>
                <a:ea typeface="微软雅黑" pitchFamily="34" charset="-122"/>
              </a:rPr>
              <a:t>Part 3</a:t>
            </a:r>
            <a:endParaRPr lang="zh-CN" altLang="en-US" sz="1800" b="1" dirty="0">
              <a:solidFill>
                <a:schemeClr val="accent3"/>
              </a:solidFill>
              <a:latin typeface="微软雅黑" pitchFamily="34" charset="-122"/>
              <a:ea typeface="微软雅黑" pitchFamily="34" charset="-122"/>
            </a:endParaRPr>
          </a:p>
        </p:txBody>
      </p:sp>
      <p:grpSp>
        <p:nvGrpSpPr>
          <p:cNvPr id="5" name="Group 14"/>
          <p:cNvGrpSpPr/>
          <p:nvPr/>
        </p:nvGrpSpPr>
        <p:grpSpPr>
          <a:xfrm>
            <a:off x="4011920" y="1203598"/>
            <a:ext cx="3204738" cy="366658"/>
            <a:chOff x="5349226" y="2010956"/>
            <a:chExt cx="4272984" cy="683231"/>
          </a:xfrm>
          <a:solidFill>
            <a:schemeClr val="accent1"/>
          </a:solidFill>
        </p:grpSpPr>
        <p:sp>
          <p:nvSpPr>
            <p:cNvPr id="94" name="燕尾形 18"/>
            <p:cNvSpPr/>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95" name="TextBox 94"/>
            <p:cNvSpPr txBox="1"/>
            <p:nvPr/>
          </p:nvSpPr>
          <p:spPr>
            <a:xfrm>
              <a:off x="6437971" y="2120675"/>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任务导入</a:t>
              </a:r>
            </a:p>
          </p:txBody>
        </p:sp>
      </p:grpSp>
      <p:grpSp>
        <p:nvGrpSpPr>
          <p:cNvPr id="6" name="Group 15"/>
          <p:cNvGrpSpPr/>
          <p:nvPr/>
        </p:nvGrpSpPr>
        <p:grpSpPr>
          <a:xfrm>
            <a:off x="1927343" y="2174979"/>
            <a:ext cx="3204738" cy="367179"/>
            <a:chOff x="2569789" y="3646467"/>
            <a:chExt cx="4272984" cy="684202"/>
          </a:xfrm>
          <a:solidFill>
            <a:schemeClr val="accent2"/>
          </a:solidFill>
        </p:grpSpPr>
        <p:sp>
          <p:nvSpPr>
            <p:cNvPr id="97"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98" name="TextBox 97"/>
            <p:cNvSpPr txBox="1"/>
            <p:nvPr/>
          </p:nvSpPr>
          <p:spPr>
            <a:xfrm>
              <a:off x="4613772" y="3757157"/>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相关知识</a:t>
              </a:r>
            </a:p>
          </p:txBody>
        </p:sp>
      </p:grpSp>
      <p:grpSp>
        <p:nvGrpSpPr>
          <p:cNvPr id="7" name="Group 17"/>
          <p:cNvGrpSpPr/>
          <p:nvPr/>
        </p:nvGrpSpPr>
        <p:grpSpPr>
          <a:xfrm>
            <a:off x="4011920" y="3111082"/>
            <a:ext cx="3204738" cy="367179"/>
            <a:chOff x="5349226" y="5365450"/>
            <a:chExt cx="4272984" cy="684202"/>
          </a:xfrm>
          <a:solidFill>
            <a:schemeClr val="accent3"/>
          </a:solidFill>
        </p:grpSpPr>
        <p:sp>
          <p:nvSpPr>
            <p:cNvPr id="100" name="燕尾形 23"/>
            <p:cNvSpPr/>
            <p:nvPr/>
          </p:nvSpPr>
          <p:spPr>
            <a:xfrm rot="10800000">
              <a:off x="5349226" y="5365450"/>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101" name="TextBox 100"/>
            <p:cNvSpPr txBox="1"/>
            <p:nvPr/>
          </p:nvSpPr>
          <p:spPr>
            <a:xfrm>
              <a:off x="6662514" y="5476140"/>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任务分析</a:t>
              </a:r>
            </a:p>
          </p:txBody>
        </p:sp>
      </p:grpSp>
      <p:grpSp>
        <p:nvGrpSpPr>
          <p:cNvPr id="8" name="Group 10"/>
          <p:cNvGrpSpPr/>
          <p:nvPr/>
        </p:nvGrpSpPr>
        <p:grpSpPr>
          <a:xfrm>
            <a:off x="4499993" y="3727798"/>
            <a:ext cx="804101" cy="167777"/>
            <a:chOff x="5964215" y="3033279"/>
            <a:chExt cx="1072134" cy="223633"/>
          </a:xfrm>
        </p:grpSpPr>
        <p:sp>
          <p:nvSpPr>
            <p:cNvPr id="47" name="椭圆 9"/>
            <p:cNvSpPr/>
            <p:nvPr/>
          </p:nvSpPr>
          <p:spPr>
            <a:xfrm>
              <a:off x="5964215" y="3033279"/>
              <a:ext cx="223633" cy="223633"/>
            </a:xfrm>
            <a:prstGeom prst="ellipse">
              <a:avLst/>
            </a:prstGeom>
            <a:noFill/>
            <a:ln w="50800">
              <a:solidFill>
                <a:schemeClr val="accent4"/>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48"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49" name="TextBox 48"/>
          <p:cNvSpPr txBox="1"/>
          <p:nvPr/>
        </p:nvSpPr>
        <p:spPr>
          <a:xfrm>
            <a:off x="5465721" y="3691794"/>
            <a:ext cx="830099" cy="346249"/>
          </a:xfrm>
          <a:prstGeom prst="rect">
            <a:avLst/>
          </a:prstGeom>
          <a:noFill/>
        </p:spPr>
        <p:txBody>
          <a:bodyPr wrap="none" lIns="68580" tIns="34290" rIns="68580" bIns="34290" rtlCol="0">
            <a:spAutoFit/>
          </a:bodyPr>
          <a:lstStyle/>
          <a:p>
            <a:r>
              <a:rPr lang="en-US" altLang="zh-CN" sz="1800" b="1" dirty="0">
                <a:solidFill>
                  <a:schemeClr val="accent4"/>
                </a:solidFill>
                <a:latin typeface="微软雅黑" pitchFamily="34" charset="-122"/>
                <a:ea typeface="微软雅黑" pitchFamily="34" charset="-122"/>
              </a:rPr>
              <a:t>Part 4</a:t>
            </a:r>
            <a:endParaRPr lang="zh-CN" altLang="en-US" sz="1800" b="1" dirty="0">
              <a:solidFill>
                <a:schemeClr val="accent4"/>
              </a:solidFill>
              <a:latin typeface="微软雅黑" pitchFamily="34" charset="-122"/>
              <a:ea typeface="微软雅黑" pitchFamily="34" charset="-122"/>
            </a:endParaRPr>
          </a:p>
        </p:txBody>
      </p:sp>
      <p:grpSp>
        <p:nvGrpSpPr>
          <p:cNvPr id="9" name="Group 15"/>
          <p:cNvGrpSpPr/>
          <p:nvPr/>
        </p:nvGrpSpPr>
        <p:grpSpPr>
          <a:xfrm>
            <a:off x="1954173" y="4083191"/>
            <a:ext cx="3204738" cy="367179"/>
            <a:chOff x="2569789" y="3646467"/>
            <a:chExt cx="4272984" cy="684202"/>
          </a:xfrm>
          <a:solidFill>
            <a:schemeClr val="accent4"/>
          </a:solidFill>
        </p:grpSpPr>
        <p:sp>
          <p:nvSpPr>
            <p:cNvPr id="51"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52" name="TextBox 51"/>
            <p:cNvSpPr txBox="1"/>
            <p:nvPr/>
          </p:nvSpPr>
          <p:spPr>
            <a:xfrm>
              <a:off x="4433982" y="3757157"/>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任务实施</a:t>
              </a:r>
            </a:p>
          </p:txBody>
        </p:sp>
      </p:grpSp>
    </p:spTree>
    <p:extLst>
      <p:ext uri="{BB962C8B-B14F-4D97-AF65-F5344CB8AC3E}">
        <p14:creationId xmlns:p14="http://schemas.microsoft.com/office/powerpoint/2010/main" val="16153491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down)">
                                      <p:cBhvr>
                                        <p:cTn id="7" dur="500"/>
                                        <p:tgtEl>
                                          <p:spTgt spid="7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fade">
                                      <p:cBhvr>
                                        <p:cTn id="15" dur="500"/>
                                        <p:tgtEl>
                                          <p:spTgt spid="81"/>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ppt_x</p:attrName>
                                        </p:attrNameLst>
                                      </p:cBhvr>
                                      <p:tavLst>
                                        <p:tav tm="0">
                                          <p:val>
                                            <p:strVal val="#ppt_x+#ppt_w*1.125000"/>
                                          </p:val>
                                        </p:tav>
                                        <p:tav tm="100000">
                                          <p:val>
                                            <p:strVal val="#ppt_x"/>
                                          </p:val>
                                        </p:tav>
                                      </p:tavLst>
                                    </p:anim>
                                    <p:animEffect transition="in" filter="wipe(left)">
                                      <p:cBhvr>
                                        <p:cTn id="20" dur="500"/>
                                        <p:tgtEl>
                                          <p:spTgt spid="5"/>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82"/>
                                        </p:tgtEl>
                                        <p:attrNameLst>
                                          <p:attrName>style.visibility</p:attrName>
                                        </p:attrNameLst>
                                      </p:cBhvr>
                                      <p:to>
                                        <p:strVal val="visible"/>
                                      </p:to>
                                    </p:set>
                                    <p:animEffect transition="in" filter="fade">
                                      <p:cBhvr>
                                        <p:cTn id="28" dur="500"/>
                                        <p:tgtEl>
                                          <p:spTgt spid="82"/>
                                        </p:tgtEl>
                                      </p:cBhvr>
                                    </p:animEffect>
                                  </p:childTnLst>
                                </p:cTn>
                              </p:par>
                            </p:childTnLst>
                          </p:cTn>
                        </p:par>
                        <p:par>
                          <p:cTn id="29" fill="hold">
                            <p:stCondLst>
                              <p:cond delay="3000"/>
                            </p:stCondLst>
                            <p:childTnLst>
                              <p:par>
                                <p:cTn id="30" presetID="12" presetClass="entr" presetSubtype="8"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p:tgtEl>
                                          <p:spTgt spid="6"/>
                                        </p:tgtEl>
                                        <p:attrNameLst>
                                          <p:attrName>ppt_x</p:attrName>
                                        </p:attrNameLst>
                                      </p:cBhvr>
                                      <p:tavLst>
                                        <p:tav tm="0">
                                          <p:val>
                                            <p:strVal val="#ppt_x-#ppt_w*1.125000"/>
                                          </p:val>
                                        </p:tav>
                                        <p:tav tm="100000">
                                          <p:val>
                                            <p:strVal val="#ppt_x"/>
                                          </p:val>
                                        </p:tav>
                                      </p:tavLst>
                                    </p:anim>
                                    <p:animEffect transition="in" filter="wipe(right)">
                                      <p:cBhvr>
                                        <p:cTn id="33" dur="500"/>
                                        <p:tgtEl>
                                          <p:spTgt spid="6"/>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fade">
                                      <p:cBhvr>
                                        <p:cTn id="41" dur="500"/>
                                        <p:tgtEl>
                                          <p:spTgt spid="83"/>
                                        </p:tgtEl>
                                      </p:cBhvr>
                                    </p:animEffect>
                                  </p:childTnLst>
                                </p:cTn>
                              </p:par>
                            </p:childTnLst>
                          </p:cTn>
                        </p:par>
                        <p:par>
                          <p:cTn id="42" fill="hold">
                            <p:stCondLst>
                              <p:cond delay="4500"/>
                            </p:stCondLst>
                            <p:childTnLst>
                              <p:par>
                                <p:cTn id="43" presetID="12" presetClass="entr" presetSubtype="2"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p:tgtEl>
                                          <p:spTgt spid="7"/>
                                        </p:tgtEl>
                                        <p:attrNameLst>
                                          <p:attrName>ppt_x</p:attrName>
                                        </p:attrNameLst>
                                      </p:cBhvr>
                                      <p:tavLst>
                                        <p:tav tm="0">
                                          <p:val>
                                            <p:strVal val="#ppt_x+#ppt_w*1.125000"/>
                                          </p:val>
                                        </p:tav>
                                        <p:tav tm="100000">
                                          <p:val>
                                            <p:strVal val="#ppt_x"/>
                                          </p:val>
                                        </p:tav>
                                      </p:tavLst>
                                    </p:anim>
                                    <p:animEffect transition="in" filter="wipe(left)">
                                      <p:cBhvr>
                                        <p:cTn id="46" dur="500"/>
                                        <p:tgtEl>
                                          <p:spTgt spid="7"/>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left)">
                                      <p:cBhvr>
                                        <p:cTn id="50" dur="500"/>
                                        <p:tgtEl>
                                          <p:spTgt spid="8"/>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fade">
                                      <p:cBhvr>
                                        <p:cTn id="54" dur="500"/>
                                        <p:tgtEl>
                                          <p:spTgt spid="49"/>
                                        </p:tgtEl>
                                      </p:cBhvr>
                                    </p:animEffect>
                                  </p:childTnLst>
                                </p:cTn>
                              </p:par>
                            </p:childTnLst>
                          </p:cTn>
                        </p:par>
                        <p:par>
                          <p:cTn id="55" fill="hold">
                            <p:stCondLst>
                              <p:cond delay="6000"/>
                            </p:stCondLst>
                            <p:childTnLst>
                              <p:par>
                                <p:cTn id="56" presetID="12" presetClass="entr" presetSubtype="8"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 calcmode="lin" valueType="num">
                                      <p:cBhvr additive="base">
                                        <p:cTn id="58" dur="500"/>
                                        <p:tgtEl>
                                          <p:spTgt spid="9"/>
                                        </p:tgtEl>
                                        <p:attrNameLst>
                                          <p:attrName>ppt_x</p:attrName>
                                        </p:attrNameLst>
                                      </p:cBhvr>
                                      <p:tavLst>
                                        <p:tav tm="0">
                                          <p:val>
                                            <p:strVal val="#ppt_x-#ppt_w*1.125000"/>
                                          </p:val>
                                        </p:tav>
                                        <p:tav tm="100000">
                                          <p:val>
                                            <p:strVal val="#ppt_x"/>
                                          </p:val>
                                        </p:tav>
                                      </p:tavLst>
                                    </p:anim>
                                    <p:animEffect transition="in" filter="wipe(right)">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P spid="4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1</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任务导入</a:t>
            </a:r>
          </a:p>
        </p:txBody>
      </p:sp>
    </p:spTree>
    <p:extLst>
      <p:ext uri="{BB962C8B-B14F-4D97-AF65-F5344CB8AC3E}">
        <p14:creationId xmlns:p14="http://schemas.microsoft.com/office/powerpoint/2010/main" val="38614471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6" name="组合 125">
            <a:extLst>
              <a:ext uri="{FF2B5EF4-FFF2-40B4-BE49-F238E27FC236}">
                <a16:creationId xmlns="" xmlns:a16="http://schemas.microsoft.com/office/drawing/2014/main" id="{F5793691-A67E-4C11-852D-7DD4D17E755F}"/>
              </a:ext>
            </a:extLst>
          </p:cNvPr>
          <p:cNvGrpSpPr/>
          <p:nvPr/>
        </p:nvGrpSpPr>
        <p:grpSpPr>
          <a:xfrm>
            <a:off x="1043608" y="1239602"/>
            <a:ext cx="6792230" cy="2995042"/>
            <a:chOff x="1200150" y="1847850"/>
            <a:chExt cx="9867900" cy="1492983"/>
          </a:xfrm>
        </p:grpSpPr>
        <p:grpSp>
          <p:nvGrpSpPr>
            <p:cNvPr id="127" name="组合 126">
              <a:extLst>
                <a:ext uri="{FF2B5EF4-FFF2-40B4-BE49-F238E27FC236}">
                  <a16:creationId xmlns="" xmlns:a16="http://schemas.microsoft.com/office/drawing/2014/main" id="{09DFA043-9A2F-4446-9955-FF08E9D9A282}"/>
                </a:ext>
              </a:extLst>
            </p:cNvPr>
            <p:cNvGrpSpPr/>
            <p:nvPr/>
          </p:nvGrpSpPr>
          <p:grpSpPr>
            <a:xfrm>
              <a:off x="1200150" y="1847850"/>
              <a:ext cx="9867900" cy="1492983"/>
              <a:chOff x="1200150" y="1847850"/>
              <a:chExt cx="9867900" cy="1492983"/>
            </a:xfrm>
          </p:grpSpPr>
          <p:sp>
            <p:nvSpPr>
              <p:cNvPr id="129" name="矩形: 圆角 128">
                <a:extLst>
                  <a:ext uri="{FF2B5EF4-FFF2-40B4-BE49-F238E27FC236}">
                    <a16:creationId xmlns="" xmlns:a16="http://schemas.microsoft.com/office/drawing/2014/main" id="{8119448D-D7D5-4A6E-A993-2F7650BE7995}"/>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30" name="矩形: 圆角 129">
                <a:extLst>
                  <a:ext uri="{FF2B5EF4-FFF2-40B4-BE49-F238E27FC236}">
                    <a16:creationId xmlns="" xmlns:a16="http://schemas.microsoft.com/office/drawing/2014/main" id="{4E3E691E-5E13-42ED-BCBD-2ECBC8EF64D6}"/>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28" name="文本框 127">
              <a:extLst>
                <a:ext uri="{FF2B5EF4-FFF2-40B4-BE49-F238E27FC236}">
                  <a16:creationId xmlns="" xmlns:a16="http://schemas.microsoft.com/office/drawing/2014/main" id="{CB4FB45E-E5D0-4286-ABBB-65C992D93AE8}"/>
                </a:ext>
              </a:extLst>
            </p:cNvPr>
            <p:cNvSpPr txBox="1"/>
            <p:nvPr/>
          </p:nvSpPr>
          <p:spPr>
            <a:xfrm>
              <a:off x="1544483" y="2199400"/>
              <a:ext cx="9179232" cy="667385"/>
            </a:xfrm>
            <a:prstGeom prst="rect">
              <a:avLst/>
            </a:prstGeom>
            <a:noFill/>
          </p:spPr>
          <p:txBody>
            <a:bodyPr wrap="square" rtlCol="0">
              <a:spAutoFit/>
            </a:bodyPr>
            <a:lstStyle/>
            <a:p>
              <a:pPr indent="486000">
                <a:lnSpc>
                  <a:spcPct val="150000"/>
                </a:lnSpc>
              </a:pP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阳光学校在配置校园网络时，考虑到数据丢包率问题，需要对交换机端口速率和双工模式加以调整，以提高校园网通信质量。</a:t>
              </a:r>
            </a:p>
          </p:txBody>
        </p:sp>
      </p:grpSp>
    </p:spTree>
    <p:extLst>
      <p:ext uri="{BB962C8B-B14F-4D97-AF65-F5344CB8AC3E}">
        <p14:creationId xmlns:p14="http://schemas.microsoft.com/office/powerpoint/2010/main" val="42312458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6"/>
                                        </p:tgtEl>
                                        <p:attrNameLst>
                                          <p:attrName>style.visibility</p:attrName>
                                        </p:attrNameLst>
                                      </p:cBhvr>
                                      <p:to>
                                        <p:strVal val="visible"/>
                                      </p:to>
                                    </p:set>
                                    <p:anim calcmode="lin" valueType="num">
                                      <p:cBhvr additive="base">
                                        <p:cTn id="7" dur="500" fill="hold"/>
                                        <p:tgtEl>
                                          <p:spTgt spid="126"/>
                                        </p:tgtEl>
                                        <p:attrNameLst>
                                          <p:attrName>ppt_x</p:attrName>
                                        </p:attrNameLst>
                                      </p:cBhvr>
                                      <p:tavLst>
                                        <p:tav tm="0">
                                          <p:val>
                                            <p:strVal val="#ppt_x"/>
                                          </p:val>
                                        </p:tav>
                                        <p:tav tm="100000">
                                          <p:val>
                                            <p:strVal val="#ppt_x"/>
                                          </p:val>
                                        </p:tav>
                                      </p:tavLst>
                                    </p:anim>
                                    <p:anim calcmode="lin" valueType="num">
                                      <p:cBhvr additive="base">
                                        <p:cTn id="8" dur="500" fill="hold"/>
                                        <p:tgtEl>
                                          <p:spTgt spid="1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2</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相关知识</a:t>
            </a:r>
          </a:p>
        </p:txBody>
      </p:sp>
      <p:sp>
        <p:nvSpPr>
          <p:cNvPr id="7" name="文本框 7"/>
          <p:cNvSpPr txBox="1">
            <a:spLocks noChangeArrowheads="1"/>
          </p:cNvSpPr>
          <p:nvPr/>
        </p:nvSpPr>
        <p:spPr bwMode="auto">
          <a:xfrm>
            <a:off x="4752020" y="2535747"/>
            <a:ext cx="2844316"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smtClean="0">
                <a:solidFill>
                  <a:schemeClr val="tx1">
                    <a:lumMod val="65000"/>
                    <a:lumOff val="35000"/>
                  </a:schemeClr>
                </a:solidFill>
                <a:latin typeface="微软雅黑" pitchFamily="34" charset="-122"/>
                <a:ea typeface="微软雅黑" pitchFamily="34" charset="-122"/>
              </a:rPr>
              <a:t>交换机的端口速率和双工模式</a:t>
            </a:r>
            <a:endParaRPr lang="zh-CN" altLang="en-US" sz="1200" dirty="0">
              <a:solidFill>
                <a:schemeClr val="tx1">
                  <a:lumMod val="65000"/>
                  <a:lumOff val="35000"/>
                </a:schemeClr>
              </a:solidFill>
            </a:endParaRPr>
          </a:p>
        </p:txBody>
      </p:sp>
      <p:sp>
        <p:nvSpPr>
          <p:cNvPr id="8" name="文本框 7"/>
          <p:cNvSpPr txBox="1">
            <a:spLocks noChangeArrowheads="1"/>
          </p:cNvSpPr>
          <p:nvPr/>
        </p:nvSpPr>
        <p:spPr bwMode="auto">
          <a:xfrm>
            <a:off x="4752020" y="2859783"/>
            <a:ext cx="2988331"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smtClean="0">
                <a:solidFill>
                  <a:schemeClr val="tx1">
                    <a:lumMod val="65000"/>
                    <a:lumOff val="35000"/>
                  </a:schemeClr>
                </a:solidFill>
                <a:latin typeface="微软雅黑" pitchFamily="34" charset="-122"/>
                <a:ea typeface="微软雅黑" pitchFamily="34" charset="-122"/>
              </a:rPr>
              <a:t>配置交换机的基本信息</a:t>
            </a:r>
            <a:endParaRPr lang="zh-CN" altLang="en-US" sz="1200" dirty="0">
              <a:solidFill>
                <a:schemeClr val="tx1">
                  <a:lumMod val="65000"/>
                  <a:lumOff val="35000"/>
                </a:schemeClr>
              </a:solidFill>
            </a:endParaRPr>
          </a:p>
        </p:txBody>
      </p:sp>
    </p:spTree>
    <p:extLst>
      <p:ext uri="{BB962C8B-B14F-4D97-AF65-F5344CB8AC3E}">
        <p14:creationId xmlns:p14="http://schemas.microsoft.com/office/powerpoint/2010/main" val="9186300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par>
                                <p:cTn id="16" presetID="12" presetClass="entr" presetSubtype="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ppt_y</p:attrName>
                                        </p:attrNameLst>
                                      </p:cBhvr>
                                      <p:tavLst>
                                        <p:tav tm="0">
                                          <p:val>
                                            <p:strVal val="#ppt_y-#ppt_h*1.125000"/>
                                          </p:val>
                                        </p:tav>
                                        <p:tav tm="100000">
                                          <p:val>
                                            <p:strVal val="#ppt_y"/>
                                          </p:val>
                                        </p:tav>
                                      </p:tavLst>
                                    </p:anim>
                                    <p:animEffect transition="in" filter="wipe(down)">
                                      <p:cBhvr>
                                        <p:cTn id="19" dur="500"/>
                                        <p:tgtEl>
                                          <p:spTgt spid="7"/>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p:tgtEl>
                                          <p:spTgt spid="8"/>
                                        </p:tgtEl>
                                        <p:attrNameLst>
                                          <p:attrName>ppt_y</p:attrName>
                                        </p:attrNameLst>
                                      </p:cBhvr>
                                      <p:tavLst>
                                        <p:tav tm="0">
                                          <p:val>
                                            <p:strVal val="#ppt_y-#ppt_h*1.125000"/>
                                          </p:val>
                                        </p:tav>
                                        <p:tav tm="100000">
                                          <p:val>
                                            <p:strVal val="#ppt_y"/>
                                          </p:val>
                                        </p:tav>
                                      </p:tavLst>
                                    </p:anim>
                                    <p:animEffect transition="in" filter="wipe(down)">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1</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任务导入</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0" y="339503"/>
            <a:ext cx="318550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en-US" altLang="zh-CN" sz="1600" dirty="0" smtClean="0">
                <a:solidFill>
                  <a:schemeClr val="accent1"/>
                </a:solidFill>
                <a:ea typeface="微软雅黑" panose="020B0503020204020204" pitchFamily="34" charset="-122"/>
              </a:rPr>
              <a:t>.</a:t>
            </a:r>
            <a:r>
              <a:rPr lang="zh-CN" altLang="en-US" sz="1600" dirty="0" smtClean="0">
                <a:solidFill>
                  <a:schemeClr val="accent1"/>
                </a:solidFill>
                <a:ea typeface="微软雅黑" panose="020B0503020204020204" pitchFamily="34" charset="-122"/>
              </a:rPr>
              <a:t>交换机的端口速率和双工模式</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 xmlns:a16="http://schemas.microsoft.com/office/drawing/2014/main" id="{9CF7D503-13D3-4302-8E1A-E10E1C73C8BC}"/>
              </a:ext>
            </a:extLst>
          </p:cNvPr>
          <p:cNvGrpSpPr/>
          <p:nvPr/>
        </p:nvGrpSpPr>
        <p:grpSpPr>
          <a:xfrm>
            <a:off x="1043608" y="1239602"/>
            <a:ext cx="6792230" cy="2995042"/>
            <a:chOff x="1200150" y="1847850"/>
            <a:chExt cx="9867900" cy="1492983"/>
          </a:xfrm>
        </p:grpSpPr>
        <p:grpSp>
          <p:nvGrpSpPr>
            <p:cNvPr id="12" name="组合 11">
              <a:extLst>
                <a:ext uri="{FF2B5EF4-FFF2-40B4-BE49-F238E27FC236}">
                  <a16:creationId xmlns="" xmlns:a16="http://schemas.microsoft.com/office/drawing/2014/main"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 xmlns:a16="http://schemas.microsoft.com/office/drawing/2014/main"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 xmlns:a16="http://schemas.microsoft.com/office/drawing/2014/main"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 xmlns:a16="http://schemas.microsoft.com/office/drawing/2014/main" id="{B6ADEC3E-A88B-4DBC-B19A-E49605301076}"/>
                </a:ext>
              </a:extLst>
            </p:cNvPr>
            <p:cNvSpPr txBox="1"/>
            <p:nvPr/>
          </p:nvSpPr>
          <p:spPr>
            <a:xfrm>
              <a:off x="1331635" y="2152957"/>
              <a:ext cx="9604929" cy="690399"/>
            </a:xfrm>
            <a:prstGeom prst="rect">
              <a:avLst/>
            </a:prstGeom>
            <a:noFill/>
          </p:spPr>
          <p:txBody>
            <a:bodyPr wrap="square" rtlCol="0">
              <a:spAutoFit/>
            </a:bodyPr>
            <a:lstStyle/>
            <a:p>
              <a:pPr indent="486000">
                <a:lnSpc>
                  <a:spcPct val="150000"/>
                </a:lnSpc>
              </a:pPr>
              <a:r>
                <a:rPr lang="zh-CN" altLang="zh-CN" sz="1400" b="1" dirty="0">
                  <a:latin typeface="微软雅黑" panose="020B0503020204020204" pitchFamily="34" charset="-122"/>
                  <a:ea typeface="微软雅黑" panose="020B0503020204020204" pitchFamily="34" charset="-122"/>
                </a:rPr>
                <a:t>交换机接口的速率</a:t>
              </a:r>
              <a:r>
                <a:rPr lang="zh-CN" altLang="zh-CN" sz="1400" dirty="0">
                  <a:latin typeface="微软雅黑" panose="020B0503020204020204" pitchFamily="34" charset="-122"/>
                  <a:ea typeface="微软雅黑" panose="020B0503020204020204" pitchFamily="34" charset="-122"/>
                </a:rPr>
                <a:t>是指这个接口每秒能够转发的比特数，这个参数的单位是</a:t>
              </a:r>
              <a:r>
                <a:rPr lang="en-US" altLang="zh-CN" sz="1400" dirty="0">
                  <a:latin typeface="微软雅黑" panose="020B0503020204020204" pitchFamily="34" charset="-122"/>
                  <a:ea typeface="微软雅黑" panose="020B0503020204020204" pitchFamily="34" charset="-122"/>
                </a:rPr>
                <a:t>bit/s</a:t>
              </a:r>
              <a:r>
                <a:rPr lang="zh-CN" altLang="zh-CN" sz="1400" dirty="0">
                  <a:latin typeface="微软雅黑" panose="020B0503020204020204" pitchFamily="34" charset="-122"/>
                  <a:ea typeface="微软雅黑" panose="020B0503020204020204" pitchFamily="34" charset="-122"/>
                </a:rPr>
                <a:t>。显然，管理员能够设置的交换机接口速率上限，是这个交换机接口的物理带宽。比如，一个百兆以太网接口能够设置的速率上限就是</a:t>
              </a:r>
              <a:r>
                <a:rPr lang="en-US" altLang="zh-CN" sz="1400" dirty="0">
                  <a:latin typeface="微软雅黑" panose="020B0503020204020204" pitchFamily="34" charset="-122"/>
                  <a:ea typeface="微软雅黑" panose="020B0503020204020204" pitchFamily="34" charset="-122"/>
                </a:rPr>
                <a:t>100Mbit/s</a:t>
              </a:r>
              <a:r>
                <a:rPr lang="zh-CN" altLang="zh-CN" sz="1400" dirty="0">
                  <a:latin typeface="微软雅黑" panose="020B0503020204020204" pitchFamily="34" charset="-122"/>
                  <a:ea typeface="微软雅黑" panose="020B0503020204020204" pitchFamily="34" charset="-122"/>
                </a:rPr>
                <a:t>。此外，管理员可以将交换机接口速率设置为哪些数值与接口的类型有关。</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8405863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0" y="339503"/>
            <a:ext cx="318550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en-US" altLang="zh-CN" sz="1600" dirty="0" smtClean="0">
                <a:solidFill>
                  <a:schemeClr val="accent1"/>
                </a:solidFill>
                <a:ea typeface="微软雅黑" panose="020B0503020204020204" pitchFamily="34" charset="-122"/>
              </a:rPr>
              <a:t>.</a:t>
            </a:r>
            <a:r>
              <a:rPr lang="zh-CN" altLang="en-US" sz="1600" dirty="0" smtClean="0">
                <a:solidFill>
                  <a:schemeClr val="accent1"/>
                </a:solidFill>
                <a:ea typeface="微软雅黑" panose="020B0503020204020204" pitchFamily="34" charset="-122"/>
              </a:rPr>
              <a:t>交换机的端口速率和双工模式</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 xmlns:a16="http://schemas.microsoft.com/office/drawing/2014/main" id="{9CF7D503-13D3-4302-8E1A-E10E1C73C8BC}"/>
              </a:ext>
            </a:extLst>
          </p:cNvPr>
          <p:cNvGrpSpPr/>
          <p:nvPr/>
        </p:nvGrpSpPr>
        <p:grpSpPr>
          <a:xfrm>
            <a:off x="810430" y="1239602"/>
            <a:ext cx="6934905" cy="2995042"/>
            <a:chOff x="861384" y="1847850"/>
            <a:chExt cx="10075181" cy="1492983"/>
          </a:xfrm>
        </p:grpSpPr>
        <p:grpSp>
          <p:nvGrpSpPr>
            <p:cNvPr id="12" name="组合 11">
              <a:extLst>
                <a:ext uri="{FF2B5EF4-FFF2-40B4-BE49-F238E27FC236}">
                  <a16:creationId xmlns="" xmlns:a16="http://schemas.microsoft.com/office/drawing/2014/main" id="{F9F7AADF-93FE-46DC-98D3-3156EF72388E}"/>
                </a:ext>
              </a:extLst>
            </p:cNvPr>
            <p:cNvGrpSpPr/>
            <p:nvPr/>
          </p:nvGrpSpPr>
          <p:grpSpPr>
            <a:xfrm>
              <a:off x="861384" y="1847850"/>
              <a:ext cx="10075180" cy="1492983"/>
              <a:chOff x="861384" y="1847850"/>
              <a:chExt cx="10075180" cy="1492983"/>
            </a:xfrm>
          </p:grpSpPr>
          <p:sp>
            <p:nvSpPr>
              <p:cNvPr id="14" name="矩形: 圆角 13">
                <a:extLst>
                  <a:ext uri="{FF2B5EF4-FFF2-40B4-BE49-F238E27FC236}">
                    <a16:creationId xmlns="" xmlns:a16="http://schemas.microsoft.com/office/drawing/2014/main" id="{0D070223-48C4-414E-82FA-86C2CBFF3029}"/>
                  </a:ext>
                </a:extLst>
              </p:cNvPr>
              <p:cNvSpPr/>
              <p:nvPr/>
            </p:nvSpPr>
            <p:spPr>
              <a:xfrm>
                <a:off x="861384" y="1847850"/>
                <a:ext cx="1007518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 xmlns:a16="http://schemas.microsoft.com/office/drawing/2014/main"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 xmlns:a16="http://schemas.microsoft.com/office/drawing/2014/main" id="{B6ADEC3E-A88B-4DBC-B19A-E49605301076}"/>
                </a:ext>
              </a:extLst>
            </p:cNvPr>
            <p:cNvSpPr txBox="1"/>
            <p:nvPr/>
          </p:nvSpPr>
          <p:spPr>
            <a:xfrm>
              <a:off x="1043229" y="1921838"/>
              <a:ext cx="9893336" cy="1334771"/>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        </a:t>
              </a:r>
              <a:r>
                <a:rPr lang="zh-CN" altLang="en-US" sz="1400" b="1" dirty="0" smtClean="0">
                  <a:latin typeface="微软雅黑" panose="020B0503020204020204" pitchFamily="34" charset="-122"/>
                  <a:ea typeface="微软雅黑" panose="020B0503020204020204" pitchFamily="34" charset="-122"/>
                </a:rPr>
                <a:t>双工</a:t>
              </a:r>
              <a:r>
                <a:rPr lang="zh-CN" altLang="en-US" sz="1400" b="1" dirty="0">
                  <a:latin typeface="微软雅黑" panose="020B0503020204020204" pitchFamily="34" charset="-122"/>
                  <a:ea typeface="微软雅黑" panose="020B0503020204020204" pitchFamily="34" charset="-122"/>
                </a:rPr>
                <a:t>模式</a:t>
              </a:r>
              <a:r>
                <a:rPr lang="zh-CN" altLang="en-US" sz="1400" dirty="0">
                  <a:latin typeface="微软雅黑" panose="020B0503020204020204" pitchFamily="34" charset="-122"/>
                  <a:ea typeface="微软雅黑" panose="020B0503020204020204" pitchFamily="34" charset="-122"/>
                </a:rPr>
                <a:t>是指接口传输数据的方向性。如果一个接口工作在全双工模式（</a:t>
              </a:r>
              <a:r>
                <a:rPr lang="en-US" altLang="zh-CN" sz="1400" dirty="0">
                  <a:latin typeface="微软雅黑" panose="020B0503020204020204" pitchFamily="34" charset="-122"/>
                  <a:ea typeface="微软雅黑" panose="020B0503020204020204" pitchFamily="34" charset="-122"/>
                </a:rPr>
                <a:t>Full-Duplex</a:t>
              </a:r>
              <a:r>
                <a:rPr lang="zh-CN" altLang="en-US" sz="1400" dirty="0">
                  <a:latin typeface="微软雅黑" panose="020B0503020204020204" pitchFamily="34" charset="-122"/>
                  <a:ea typeface="微软雅黑" panose="020B0503020204020204" pitchFamily="34" charset="-122"/>
                </a:rPr>
                <a:t>）下，表示该接口的网络适配器（即网卡或网络接口卡）可以同时在收发两个方向上传输和处理数据。而如果一个接口工作哎半双工模式（</a:t>
              </a:r>
              <a:r>
                <a:rPr lang="en-US" altLang="zh-CN" sz="1400" dirty="0">
                  <a:latin typeface="微软雅黑" panose="020B0503020204020204" pitchFamily="34" charset="-122"/>
                  <a:ea typeface="微软雅黑" panose="020B0503020204020204" pitchFamily="34" charset="-122"/>
                </a:rPr>
                <a:t>Half-Duplex</a:t>
              </a:r>
              <a:r>
                <a:rPr lang="zh-CN" altLang="en-US" sz="1400" dirty="0">
                  <a:latin typeface="微软雅黑" panose="020B0503020204020204" pitchFamily="34" charset="-122"/>
                  <a:ea typeface="微软雅黑" panose="020B0503020204020204" pitchFamily="34" charset="-122"/>
                </a:rPr>
                <a:t>）下，则代表数据的接收和发送不能同时进行。显然，数据收发是一个双边的问题，因此一个传输介质所连接的所有端口必须设置为同一种双工模式</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Ø"/>
              </a:pPr>
              <a:r>
                <a:rPr lang="zh-CN" altLang="en-US" sz="1400" b="1" dirty="0" smtClean="0">
                  <a:latin typeface="微软雅黑" panose="020B0503020204020204" pitchFamily="34" charset="-122"/>
                  <a:ea typeface="微软雅黑" panose="020B0503020204020204" pitchFamily="34" charset="-122"/>
                </a:rPr>
                <a:t>半双工</a:t>
              </a:r>
              <a:r>
                <a:rPr lang="zh-CN" altLang="en-US" sz="1400" dirty="0">
                  <a:latin typeface="微软雅黑" panose="020B0503020204020204" pitchFamily="34" charset="-122"/>
                  <a:ea typeface="微软雅黑" panose="020B0503020204020204" pitchFamily="34" charset="-122"/>
                </a:rPr>
                <a:t>：接口任意时刻只能接收数据或者发送数据，并存在最大传输距离的限制。</a:t>
              </a:r>
            </a:p>
            <a:p>
              <a:pPr marL="285750" indent="-285750">
                <a:lnSpc>
                  <a:spcPct val="150000"/>
                </a:lnSpc>
                <a:buFont typeface="Wingdings" panose="05000000000000000000" pitchFamily="2" charset="2"/>
                <a:buChar char="Ø"/>
              </a:pPr>
              <a:r>
                <a:rPr lang="zh-CN" altLang="en-US" sz="1400" b="1" dirty="0">
                  <a:latin typeface="微软雅黑" panose="020B0503020204020204" pitchFamily="34" charset="-122"/>
                  <a:ea typeface="微软雅黑" panose="020B0503020204020204" pitchFamily="34" charset="-122"/>
                </a:rPr>
                <a:t>全双工</a:t>
              </a:r>
              <a:r>
                <a:rPr lang="zh-CN" altLang="en-US" sz="1400" dirty="0">
                  <a:latin typeface="微软雅黑" panose="020B0503020204020204" pitchFamily="34" charset="-122"/>
                  <a:ea typeface="微软雅黑" panose="020B0503020204020204" pitchFamily="34" charset="-122"/>
                </a:rPr>
                <a:t>：接口可以同时接收和发送数据，最大吞吐量可达到双倍速率，且消除了半双工的物理距离限制。</a:t>
              </a:r>
            </a:p>
          </p:txBody>
        </p:sp>
      </p:grpSp>
    </p:spTree>
    <p:extLst>
      <p:ext uri="{BB962C8B-B14F-4D97-AF65-F5344CB8AC3E}">
        <p14:creationId xmlns:p14="http://schemas.microsoft.com/office/powerpoint/2010/main" val="29853828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2.</a:t>
            </a:r>
            <a:r>
              <a:rPr lang="zh-CN" altLang="en-US" sz="1600" dirty="0" smtClean="0">
                <a:solidFill>
                  <a:schemeClr val="accent1"/>
                </a:solidFill>
                <a:ea typeface="微软雅黑" panose="020B0503020204020204" pitchFamily="34" charset="-122"/>
              </a:rPr>
              <a:t>配置交换机的基本信息</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5" name="图片 4"/>
          <p:cNvPicPr>
            <a:picLocks noChangeAspect="1"/>
          </p:cNvPicPr>
          <p:nvPr/>
        </p:nvPicPr>
        <p:blipFill>
          <a:blip r:embed="rId2"/>
          <a:stretch>
            <a:fillRect/>
          </a:stretch>
        </p:blipFill>
        <p:spPr>
          <a:xfrm>
            <a:off x="611560" y="930620"/>
            <a:ext cx="8057529" cy="3151841"/>
          </a:xfrm>
          <a:prstGeom prst="rect">
            <a:avLst/>
          </a:prstGeom>
        </p:spPr>
      </p:pic>
    </p:spTree>
    <p:extLst>
      <p:ext uri="{BB962C8B-B14F-4D97-AF65-F5344CB8AC3E}">
        <p14:creationId xmlns:p14="http://schemas.microsoft.com/office/powerpoint/2010/main" val="1534285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3</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任务分析</a:t>
            </a:r>
          </a:p>
        </p:txBody>
      </p:sp>
    </p:spTree>
    <p:extLst>
      <p:ext uri="{BB962C8B-B14F-4D97-AF65-F5344CB8AC3E}">
        <p14:creationId xmlns:p14="http://schemas.microsoft.com/office/powerpoint/2010/main" val="8600372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任务分析</a:t>
            </a:r>
          </a:p>
        </p:txBody>
      </p:sp>
      <p:sp>
        <p:nvSpPr>
          <p:cNvPr id="7" name="矩形 6">
            <a:extLst>
              <a:ext uri="{FF2B5EF4-FFF2-40B4-BE49-F238E27FC236}">
                <a16:creationId xmlns=""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12">
            <a:extLst>
              <a:ext uri="{FF2B5EF4-FFF2-40B4-BE49-F238E27FC236}">
                <a16:creationId xmlns="" xmlns:a16="http://schemas.microsoft.com/office/drawing/2014/main" id="{CDB03272-5463-4497-A625-FA89E63C8FC6}"/>
              </a:ext>
            </a:extLst>
          </p:cNvPr>
          <p:cNvSpPr/>
          <p:nvPr>
            <p:custDataLst>
              <p:tags r:id="rId1"/>
            </p:custDataLst>
          </p:nvPr>
        </p:nvSpPr>
        <p:spPr>
          <a:xfrm>
            <a:off x="3239852" y="654978"/>
            <a:ext cx="5544615" cy="3518363"/>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9" name="矩形 14">
            <a:extLst>
              <a:ext uri="{FF2B5EF4-FFF2-40B4-BE49-F238E27FC236}">
                <a16:creationId xmlns="" xmlns:a16="http://schemas.microsoft.com/office/drawing/2014/main" id="{F2658441-627F-4548-8131-DF5AF5226BF4}"/>
              </a:ext>
            </a:extLst>
          </p:cNvPr>
          <p:cNvSpPr/>
          <p:nvPr>
            <p:custDataLst>
              <p:tags r:id="rId2"/>
            </p:custDataLst>
          </p:nvPr>
        </p:nvSpPr>
        <p:spPr>
          <a:xfrm>
            <a:off x="3455877" y="832399"/>
            <a:ext cx="5436603" cy="3518362"/>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0" name="Title 6">
            <a:extLst>
              <a:ext uri="{FF2B5EF4-FFF2-40B4-BE49-F238E27FC236}">
                <a16:creationId xmlns="" xmlns:a16="http://schemas.microsoft.com/office/drawing/2014/main" id="{D3EABFFD-51C2-4ECE-9B33-A2F0A9B0B144}"/>
              </a:ext>
            </a:extLst>
          </p:cNvPr>
          <p:cNvSpPr txBox="1"/>
          <p:nvPr>
            <p:custDataLst>
              <p:tags r:id="rId3"/>
            </p:custDataLst>
          </p:nvPr>
        </p:nvSpPr>
        <p:spPr>
          <a:xfrm>
            <a:off x="3515090" y="937267"/>
            <a:ext cx="5474702" cy="3411719"/>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a:lnSpc>
                <a:spcPct val="150000"/>
              </a:lnSpc>
              <a:spcBef>
                <a:spcPts val="0"/>
              </a:spcBef>
              <a:spcAft>
                <a:spcPts val="800"/>
              </a:spcAft>
              <a:buSzPct val="100000"/>
            </a:pPr>
            <a:r>
              <a:rPr lang="zh-CN" altLang="en-US" sz="12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服务器群分别</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与</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Switch</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的接口</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GE0/0/1</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GE0/0/2</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和</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GE0/0/3</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相连，</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Switch</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通过接口</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GE0/0/4</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上行接入</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Internet</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网络。</a:t>
            </a:r>
          </a:p>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由于服务器网卡的特殊限制，接口</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GE0/0/1</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GE0/0/2</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和</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GE0/0/3</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只能自协商为半双工模式，在该双工模式下，当业务数据流量较大时将会产生丢包现象。因此，需要将</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3</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个接口的双工模式配置为全双工模式。同时由于服务器群（</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Server1</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Server2</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和</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Server3</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）的网卡速率均为</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1000Mbit/s</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，服务器群与外部网络相连接口</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GE0/0/4</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的速率也为</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1000Mbit/s</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。如果在设备上不指定自协商速率，则接口</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GE0/0/1</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GE0/0/2</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和</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GE0/0/3</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和各自连接的服务器速率协商的结果将都为</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1000Mbit/s</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，当服务器群同时以</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1000Mbit/s</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速率对外发送数据时，就会造成出接口</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GE0/0/4</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拥塞。此时用户可配置接口</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GE0/0/1</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GE0/0/2</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和</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GE0/0/3</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的自协商速率为</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100Mbit/s</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，来避免出接口的拥塞。</a:t>
            </a:r>
          </a:p>
        </p:txBody>
      </p:sp>
      <p:pic>
        <p:nvPicPr>
          <p:cNvPr id="12" name="图片 11"/>
          <p:cNvPicPr/>
          <p:nvPr/>
        </p:nvPicPr>
        <p:blipFill>
          <a:blip r:embed="rId5">
            <a:extLst>
              <a:ext uri="{28A0092B-C50C-407E-A947-70E740481C1C}">
                <a14:useLocalDpi xmlns:a14="http://schemas.microsoft.com/office/drawing/2010/main" val="0"/>
              </a:ext>
            </a:extLst>
          </a:blip>
          <a:stretch>
            <a:fillRect/>
          </a:stretch>
        </p:blipFill>
        <p:spPr>
          <a:xfrm>
            <a:off x="371210" y="937267"/>
            <a:ext cx="2722245" cy="2692400"/>
          </a:xfrm>
          <a:prstGeom prst="rect">
            <a:avLst/>
          </a:prstGeom>
          <a:ln>
            <a:noFill/>
          </a:ln>
        </p:spPr>
      </p:pic>
      <p:sp>
        <p:nvSpPr>
          <p:cNvPr id="13" name="文本框 12"/>
          <p:cNvSpPr txBox="1"/>
          <p:nvPr/>
        </p:nvSpPr>
        <p:spPr>
          <a:xfrm>
            <a:off x="1387493" y="3788845"/>
            <a:ext cx="697627" cy="246221"/>
          </a:xfrm>
          <a:prstGeom prst="rect">
            <a:avLst/>
          </a:prstGeom>
          <a:noFill/>
        </p:spPr>
        <p:txBody>
          <a:bodyPr wrap="none" rtlCol="0">
            <a:spAutoFit/>
          </a:bodyPr>
          <a:lstStyle/>
          <a:p>
            <a:r>
              <a:rPr lang="zh-CN" altLang="en-US" sz="1000" dirty="0" smtClean="0">
                <a:latin typeface="微软雅黑" panose="020B0503020204020204" pitchFamily="34" charset="-122"/>
                <a:ea typeface="微软雅黑" panose="020B0503020204020204" pitchFamily="34" charset="-122"/>
              </a:rPr>
              <a:t>组网需求</a:t>
            </a:r>
            <a:endParaRPr lang="zh-CN" altLang="en-US" sz="1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327484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a:extLst>
              <a:ext uri="{FF2B5EF4-FFF2-40B4-BE49-F238E27FC236}">
                <a16:creationId xmlns="" xmlns:a16="http://schemas.microsoft.com/office/drawing/2014/main" id="{3D3DFB05-13E1-4A24-9C90-7703099C04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6" name="文本框 37">
            <a:extLst>
              <a:ext uri="{FF2B5EF4-FFF2-40B4-BE49-F238E27FC236}">
                <a16:creationId xmlns="" xmlns:a16="http://schemas.microsoft.com/office/drawing/2014/main" id="{7BC27B3F-AFFF-4F4C-92FF-09F95D85F7B8}"/>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任务分析</a:t>
            </a:r>
            <a:endParaRPr lang="zh-CN" altLang="en-US" sz="1600" dirty="0">
              <a:solidFill>
                <a:schemeClr val="accent1"/>
              </a:solidFill>
              <a:ea typeface="微软雅黑" panose="020B0503020204020204" pitchFamily="34" charset="-122"/>
            </a:endParaRPr>
          </a:p>
        </p:txBody>
      </p:sp>
      <p:sp>
        <p:nvSpPr>
          <p:cNvPr id="37" name="矩形 10">
            <a:extLst>
              <a:ext uri="{FF2B5EF4-FFF2-40B4-BE49-F238E27FC236}">
                <a16:creationId xmlns="" xmlns:a16="http://schemas.microsoft.com/office/drawing/2014/main" id="{2BB45294-FE95-4C5E-A390-0AA2FACF87F9}"/>
              </a:ext>
            </a:extLst>
          </p:cNvPr>
          <p:cNvSpPr/>
          <p:nvPr>
            <p:custDataLst>
              <p:tags r:id="rId1"/>
            </p:custDataLst>
          </p:nvPr>
        </p:nvSpPr>
        <p:spPr>
          <a:xfrm>
            <a:off x="0" y="1239602"/>
            <a:ext cx="9144000" cy="644747"/>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38" name="文本框 37">
            <a:extLst>
              <a:ext uri="{FF2B5EF4-FFF2-40B4-BE49-F238E27FC236}">
                <a16:creationId xmlns="" xmlns:a16="http://schemas.microsoft.com/office/drawing/2014/main" id="{04F160C3-9BD5-40A6-8C07-A6D116334C33}"/>
              </a:ext>
            </a:extLst>
          </p:cNvPr>
          <p:cNvSpPr txBox="1"/>
          <p:nvPr/>
        </p:nvSpPr>
        <p:spPr>
          <a:xfrm>
            <a:off x="1556994" y="1385397"/>
            <a:ext cx="6984776" cy="373051"/>
          </a:xfrm>
          <a:prstGeom prst="rect">
            <a:avLst/>
          </a:prstGeom>
          <a:noFill/>
        </p:spPr>
        <p:txBody>
          <a:bodyPr wrap="square" rtlCol="0">
            <a:spAutoFit/>
          </a:bodyPr>
          <a:lstStyle/>
          <a:p>
            <a:pPr indent="486000">
              <a:lnSpc>
                <a:spcPct val="114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本任务需要完成的操作如下</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1" name="组合 40">
            <a:extLst>
              <a:ext uri="{FF2B5EF4-FFF2-40B4-BE49-F238E27FC236}">
                <a16:creationId xmlns="" xmlns:a16="http://schemas.microsoft.com/office/drawing/2014/main" id="{2434AC60-9937-4161-BE06-7DE32E08B991}"/>
              </a:ext>
            </a:extLst>
          </p:cNvPr>
          <p:cNvGrpSpPr/>
          <p:nvPr/>
        </p:nvGrpSpPr>
        <p:grpSpPr>
          <a:xfrm>
            <a:off x="1394976" y="2387536"/>
            <a:ext cx="324036" cy="283152"/>
            <a:chOff x="2581577" y="4127500"/>
            <a:chExt cx="609600" cy="609600"/>
          </a:xfrm>
          <a:solidFill>
            <a:srgbClr val="E10314"/>
          </a:solidFill>
        </p:grpSpPr>
        <p:sp>
          <p:nvSpPr>
            <p:cNvPr id="42" name="椭圆 41">
              <a:extLst>
                <a:ext uri="{FF2B5EF4-FFF2-40B4-BE49-F238E27FC236}">
                  <a16:creationId xmlns="" xmlns:a16="http://schemas.microsoft.com/office/drawing/2014/main" id="{1CE9F1ED-8EE9-4337-9FFA-17CCAEF6F23E}"/>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3" name="graph_134483">
              <a:extLst>
                <a:ext uri="{FF2B5EF4-FFF2-40B4-BE49-F238E27FC236}">
                  <a16:creationId xmlns="" xmlns:a16="http://schemas.microsoft.com/office/drawing/2014/main" id="{7F83B6CE-29AA-460C-BCD7-E221F2916AE3}"/>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44" name="矩形 43">
            <a:extLst>
              <a:ext uri="{FF2B5EF4-FFF2-40B4-BE49-F238E27FC236}">
                <a16:creationId xmlns="" xmlns:a16="http://schemas.microsoft.com/office/drawing/2014/main" id="{8F340FE7-C4C7-4BF5-9610-0B2BB001DB8D}"/>
              </a:ext>
            </a:extLst>
          </p:cNvPr>
          <p:cNvSpPr/>
          <p:nvPr/>
        </p:nvSpPr>
        <p:spPr>
          <a:xfrm>
            <a:off x="1799692" y="2391730"/>
            <a:ext cx="6371012" cy="337913"/>
          </a:xfrm>
          <a:prstGeom prst="rect">
            <a:avLst/>
          </a:prstGeom>
        </p:spPr>
        <p:txBody>
          <a:bodyPr wrap="square">
            <a:spAutoFit/>
          </a:bodyPr>
          <a:lstStyle/>
          <a:p>
            <a:pPr>
              <a:lnSpc>
                <a:spcPct val="114000"/>
              </a:lnSpc>
            </a:pPr>
            <a:r>
              <a:rPr lang="zh-CN" altLang="zh-CN" sz="1400" dirty="0">
                <a:latin typeface="微软雅黑" panose="020B0503020204020204" pitchFamily="34" charset="-122"/>
                <a:ea typeface="微软雅黑" panose="020B0503020204020204" pitchFamily="34" charset="-122"/>
              </a:rPr>
              <a:t>配置接口工作在非自协商模式，避免服务器网卡影响设备接口的最终工作速率</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nvGrpSpPr>
          <p:cNvPr id="45" name="组合 44">
            <a:extLst>
              <a:ext uri="{FF2B5EF4-FFF2-40B4-BE49-F238E27FC236}">
                <a16:creationId xmlns="" xmlns:a16="http://schemas.microsoft.com/office/drawing/2014/main" id="{4412B8D1-CF92-4D86-8D7D-028E07D99573}"/>
              </a:ext>
            </a:extLst>
          </p:cNvPr>
          <p:cNvGrpSpPr/>
          <p:nvPr/>
        </p:nvGrpSpPr>
        <p:grpSpPr>
          <a:xfrm>
            <a:off x="1394976" y="3032299"/>
            <a:ext cx="324036" cy="283152"/>
            <a:chOff x="2581577" y="4127500"/>
            <a:chExt cx="609600" cy="609600"/>
          </a:xfrm>
          <a:solidFill>
            <a:srgbClr val="E10314"/>
          </a:solidFill>
        </p:grpSpPr>
        <p:sp>
          <p:nvSpPr>
            <p:cNvPr id="46" name="椭圆 45">
              <a:extLst>
                <a:ext uri="{FF2B5EF4-FFF2-40B4-BE49-F238E27FC236}">
                  <a16:creationId xmlns="" xmlns:a16="http://schemas.microsoft.com/office/drawing/2014/main" id="{4C593235-0FAD-4F4C-B292-227F6AADE899}"/>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7" name="graph_134483">
              <a:extLst>
                <a:ext uri="{FF2B5EF4-FFF2-40B4-BE49-F238E27FC236}">
                  <a16:creationId xmlns="" xmlns:a16="http://schemas.microsoft.com/office/drawing/2014/main" id="{4A422146-C098-464A-BA23-D4B5F186AFB4}"/>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48" name="矩形 47">
            <a:extLst>
              <a:ext uri="{FF2B5EF4-FFF2-40B4-BE49-F238E27FC236}">
                <a16:creationId xmlns="" xmlns:a16="http://schemas.microsoft.com/office/drawing/2014/main" id="{EAD9D7C1-CE53-43B2-8929-6CD865EFAD15}"/>
              </a:ext>
            </a:extLst>
          </p:cNvPr>
          <p:cNvSpPr/>
          <p:nvPr/>
        </p:nvSpPr>
        <p:spPr>
          <a:xfrm>
            <a:off x="1799692" y="3004918"/>
            <a:ext cx="6155497" cy="337913"/>
          </a:xfrm>
          <a:prstGeom prst="rect">
            <a:avLst/>
          </a:prstGeom>
        </p:spPr>
        <p:txBody>
          <a:bodyPr wrap="square">
            <a:spAutoFit/>
          </a:bodyPr>
          <a:lstStyle/>
          <a:p>
            <a:pPr>
              <a:lnSpc>
                <a:spcPct val="114000"/>
              </a:lnSpc>
            </a:pPr>
            <a:r>
              <a:rPr lang="zh-CN" altLang="zh-CN" sz="1400" dirty="0">
                <a:latin typeface="微软雅黑" panose="020B0503020204020204" pitchFamily="34" charset="-122"/>
                <a:ea typeface="微软雅黑" panose="020B0503020204020204" pitchFamily="34" charset="-122"/>
              </a:rPr>
              <a:t>在非自协商模式下强制指定接口双工模式为全双工，避免发生数据丢包现象</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nvGrpSpPr>
          <p:cNvPr id="49" name="组合 48">
            <a:extLst>
              <a:ext uri="{FF2B5EF4-FFF2-40B4-BE49-F238E27FC236}">
                <a16:creationId xmlns="" xmlns:a16="http://schemas.microsoft.com/office/drawing/2014/main" id="{38670AB1-6E86-47D6-9427-98E8E84C58F8}"/>
              </a:ext>
            </a:extLst>
          </p:cNvPr>
          <p:cNvGrpSpPr/>
          <p:nvPr/>
        </p:nvGrpSpPr>
        <p:grpSpPr>
          <a:xfrm>
            <a:off x="1381265" y="3677062"/>
            <a:ext cx="324036" cy="283152"/>
            <a:chOff x="2581577" y="4127500"/>
            <a:chExt cx="609600" cy="609600"/>
          </a:xfrm>
          <a:solidFill>
            <a:srgbClr val="E10314"/>
          </a:solidFill>
        </p:grpSpPr>
        <p:sp>
          <p:nvSpPr>
            <p:cNvPr id="50" name="椭圆 49">
              <a:extLst>
                <a:ext uri="{FF2B5EF4-FFF2-40B4-BE49-F238E27FC236}">
                  <a16:creationId xmlns="" xmlns:a16="http://schemas.microsoft.com/office/drawing/2014/main" id="{342760FA-14E3-4477-AD1D-C846E21CF0F4}"/>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51" name="graph_134483">
              <a:extLst>
                <a:ext uri="{FF2B5EF4-FFF2-40B4-BE49-F238E27FC236}">
                  <a16:creationId xmlns="" xmlns:a16="http://schemas.microsoft.com/office/drawing/2014/main" id="{713645C7-1F17-430F-89C7-69965E4EEACF}"/>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52" name="矩形 51">
            <a:extLst>
              <a:ext uri="{FF2B5EF4-FFF2-40B4-BE49-F238E27FC236}">
                <a16:creationId xmlns="" xmlns:a16="http://schemas.microsoft.com/office/drawing/2014/main" id="{40317707-6AB3-43B6-A7ED-5C23847C07E1}"/>
              </a:ext>
            </a:extLst>
          </p:cNvPr>
          <p:cNvSpPr/>
          <p:nvPr/>
        </p:nvSpPr>
        <p:spPr>
          <a:xfrm>
            <a:off x="1809022" y="3618106"/>
            <a:ext cx="6480720" cy="337913"/>
          </a:xfrm>
          <a:prstGeom prst="rect">
            <a:avLst/>
          </a:prstGeom>
        </p:spPr>
        <p:txBody>
          <a:bodyPr wrap="square">
            <a:spAutoFit/>
          </a:bodyPr>
          <a:lstStyle/>
          <a:p>
            <a:pPr>
              <a:lnSpc>
                <a:spcPct val="114000"/>
              </a:lnSpc>
            </a:pPr>
            <a:r>
              <a:rPr lang="zh-CN" altLang="zh-CN" sz="1400" dirty="0">
                <a:latin typeface="微软雅黑" panose="020B0503020204020204" pitchFamily="34" charset="-122"/>
                <a:ea typeface="微软雅黑" panose="020B0503020204020204" pitchFamily="34" charset="-122"/>
              </a:rPr>
              <a:t>在非自协商模式下强制指定接口工作速率为</a:t>
            </a:r>
            <a:r>
              <a:rPr lang="en-US" altLang="zh-CN" sz="1400" dirty="0">
                <a:latin typeface="微软雅黑" panose="020B0503020204020204" pitchFamily="34" charset="-122"/>
                <a:ea typeface="微软雅黑" panose="020B0503020204020204" pitchFamily="34" charset="-122"/>
              </a:rPr>
              <a:t>100Mbit/s</a:t>
            </a:r>
            <a:r>
              <a:rPr lang="zh-CN" altLang="zh-CN" sz="1400" dirty="0">
                <a:latin typeface="微软雅黑" panose="020B0503020204020204" pitchFamily="34" charset="-122"/>
                <a:ea typeface="微软雅黑" panose="020B0503020204020204" pitchFamily="34" charset="-122"/>
              </a:rPr>
              <a:t>，避免发生数据拥塞现象</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18" name="矩形 17">
            <a:extLst>
              <a:ext uri="{FF2B5EF4-FFF2-40B4-BE49-F238E27FC236}">
                <a16:creationId xmlns=""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extLst>
      <p:ext uri="{BB962C8B-B14F-4D97-AF65-F5344CB8AC3E}">
        <p14:creationId xmlns:p14="http://schemas.microsoft.com/office/powerpoint/2010/main" val="40317989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fade">
                                      <p:cBhvr>
                                        <p:cTn id="13" dur="1000"/>
                                        <p:tgtEl>
                                          <p:spTgt spid="44"/>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p:cTn id="17" dur="500" fill="hold"/>
                                        <p:tgtEl>
                                          <p:spTgt spid="45"/>
                                        </p:tgtEl>
                                        <p:attrNameLst>
                                          <p:attrName>ppt_w</p:attrName>
                                        </p:attrNameLst>
                                      </p:cBhvr>
                                      <p:tavLst>
                                        <p:tav tm="0">
                                          <p:val>
                                            <p:fltVal val="0"/>
                                          </p:val>
                                        </p:tav>
                                        <p:tav tm="100000">
                                          <p:val>
                                            <p:strVal val="#ppt_w"/>
                                          </p:val>
                                        </p:tav>
                                      </p:tavLst>
                                    </p:anim>
                                    <p:anim calcmode="lin" valueType="num">
                                      <p:cBhvr>
                                        <p:cTn id="18" dur="500" fill="hold"/>
                                        <p:tgtEl>
                                          <p:spTgt spid="45"/>
                                        </p:tgtEl>
                                        <p:attrNameLst>
                                          <p:attrName>ppt_h</p:attrName>
                                        </p:attrNameLst>
                                      </p:cBhvr>
                                      <p:tavLst>
                                        <p:tav tm="0">
                                          <p:val>
                                            <p:fltVal val="0"/>
                                          </p:val>
                                        </p:tav>
                                        <p:tav tm="100000">
                                          <p:val>
                                            <p:strVal val="#ppt_h"/>
                                          </p:val>
                                        </p:tav>
                                      </p:tavLst>
                                    </p:anim>
                                    <p:animEffect transition="in" filter="fade">
                                      <p:cBhvr>
                                        <p:cTn id="19" dur="500"/>
                                        <p:tgtEl>
                                          <p:spTgt spid="4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fade">
                                      <p:cBhvr>
                                        <p:cTn id="23" dur="1000"/>
                                        <p:tgtEl>
                                          <p:spTgt spid="48"/>
                                        </p:tgtEl>
                                      </p:cBhvr>
                                    </p:animEffect>
                                  </p:childTnLst>
                                </p:cTn>
                              </p:par>
                            </p:childTnLst>
                          </p:cTn>
                        </p:par>
                        <p:par>
                          <p:cTn id="24" fill="hold">
                            <p:stCondLst>
                              <p:cond delay="3000"/>
                            </p:stCondLst>
                            <p:childTnLst>
                              <p:par>
                                <p:cTn id="25" presetID="53" presetClass="entr" presetSubtype="16" fill="hold" nodeType="afterEffect">
                                  <p:stCondLst>
                                    <p:cond delay="0"/>
                                  </p:stCondLst>
                                  <p:childTnLst>
                                    <p:set>
                                      <p:cBhvr>
                                        <p:cTn id="26" dur="1" fill="hold">
                                          <p:stCondLst>
                                            <p:cond delay="0"/>
                                          </p:stCondLst>
                                        </p:cTn>
                                        <p:tgtEl>
                                          <p:spTgt spid="49"/>
                                        </p:tgtEl>
                                        <p:attrNameLst>
                                          <p:attrName>style.visibility</p:attrName>
                                        </p:attrNameLst>
                                      </p:cBhvr>
                                      <p:to>
                                        <p:strVal val="visible"/>
                                      </p:to>
                                    </p:set>
                                    <p:anim calcmode="lin" valueType="num">
                                      <p:cBhvr>
                                        <p:cTn id="27" dur="500" fill="hold"/>
                                        <p:tgtEl>
                                          <p:spTgt spid="49"/>
                                        </p:tgtEl>
                                        <p:attrNameLst>
                                          <p:attrName>ppt_w</p:attrName>
                                        </p:attrNameLst>
                                      </p:cBhvr>
                                      <p:tavLst>
                                        <p:tav tm="0">
                                          <p:val>
                                            <p:fltVal val="0"/>
                                          </p:val>
                                        </p:tav>
                                        <p:tav tm="100000">
                                          <p:val>
                                            <p:strVal val="#ppt_w"/>
                                          </p:val>
                                        </p:tav>
                                      </p:tavLst>
                                    </p:anim>
                                    <p:anim calcmode="lin" valueType="num">
                                      <p:cBhvr>
                                        <p:cTn id="28" dur="500" fill="hold"/>
                                        <p:tgtEl>
                                          <p:spTgt spid="49"/>
                                        </p:tgtEl>
                                        <p:attrNameLst>
                                          <p:attrName>ppt_h</p:attrName>
                                        </p:attrNameLst>
                                      </p:cBhvr>
                                      <p:tavLst>
                                        <p:tav tm="0">
                                          <p:val>
                                            <p:fltVal val="0"/>
                                          </p:val>
                                        </p:tav>
                                        <p:tav tm="100000">
                                          <p:val>
                                            <p:strVal val="#ppt_h"/>
                                          </p:val>
                                        </p:tav>
                                      </p:tavLst>
                                    </p:anim>
                                    <p:animEffect transition="in" filter="fade">
                                      <p:cBhvr>
                                        <p:cTn id="29" dur="500"/>
                                        <p:tgtEl>
                                          <p:spTgt spid="49"/>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52"/>
                                        </p:tgtEl>
                                        <p:attrNameLst>
                                          <p:attrName>style.visibility</p:attrName>
                                        </p:attrNameLst>
                                      </p:cBhvr>
                                      <p:to>
                                        <p:strVal val="visible"/>
                                      </p:to>
                                    </p:set>
                                    <p:animEffect transition="in" filter="fade">
                                      <p:cBhvr>
                                        <p:cTn id="33" dur="10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8" grpId="0"/>
      <p:bldP spid="5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4</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6"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任务实施</a:t>
            </a:r>
          </a:p>
        </p:txBody>
      </p:sp>
    </p:spTree>
    <p:extLst>
      <p:ext uri="{BB962C8B-B14F-4D97-AF65-F5344CB8AC3E}">
        <p14:creationId xmlns:p14="http://schemas.microsoft.com/office/powerpoint/2010/main" val="30214686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a:t>
            </a:r>
            <a:r>
              <a:rPr lang="zh-CN" altLang="en-US" sz="1600" dirty="0">
                <a:solidFill>
                  <a:schemeClr val="accent1"/>
                </a:solidFill>
                <a:ea typeface="微软雅黑" panose="020B0503020204020204" pitchFamily="34" charset="-122"/>
              </a:rPr>
              <a:t>实施</a:t>
            </a:r>
          </a:p>
        </p:txBody>
      </p:sp>
      <p:sp>
        <p:nvSpPr>
          <p:cNvPr id="8" name="矩形 12">
            <a:extLst>
              <a:ext uri="{FF2B5EF4-FFF2-40B4-BE49-F238E27FC236}">
                <a16:creationId xmlns="" xmlns:a16="http://schemas.microsoft.com/office/drawing/2014/main" id="{CDB03272-5463-4497-A625-FA89E63C8FC6}"/>
              </a:ext>
            </a:extLst>
          </p:cNvPr>
          <p:cNvSpPr/>
          <p:nvPr>
            <p:custDataLst>
              <p:tags r:id="rId1"/>
            </p:custDataLst>
          </p:nvPr>
        </p:nvSpPr>
        <p:spPr>
          <a:xfrm>
            <a:off x="4427984" y="1035562"/>
            <a:ext cx="4356483" cy="3137779"/>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9" name="矩形 14">
            <a:extLst>
              <a:ext uri="{FF2B5EF4-FFF2-40B4-BE49-F238E27FC236}">
                <a16:creationId xmlns="" xmlns:a16="http://schemas.microsoft.com/office/drawing/2014/main" id="{F2658441-627F-4548-8131-DF5AF5226BF4}"/>
              </a:ext>
            </a:extLst>
          </p:cNvPr>
          <p:cNvSpPr/>
          <p:nvPr>
            <p:custDataLst>
              <p:tags r:id="rId2"/>
            </p:custDataLst>
          </p:nvPr>
        </p:nvSpPr>
        <p:spPr>
          <a:xfrm>
            <a:off x="4572002" y="1160467"/>
            <a:ext cx="4320478" cy="3190294"/>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0" name="Title 6">
            <a:extLst>
              <a:ext uri="{FF2B5EF4-FFF2-40B4-BE49-F238E27FC236}">
                <a16:creationId xmlns="" xmlns:a16="http://schemas.microsoft.com/office/drawing/2014/main" id="{D3EABFFD-51C2-4ECE-9B33-A2F0A9B0B144}"/>
              </a:ext>
            </a:extLst>
          </p:cNvPr>
          <p:cNvSpPr txBox="1"/>
          <p:nvPr>
            <p:custDataLst>
              <p:tags r:id="rId3"/>
            </p:custDataLst>
          </p:nvPr>
        </p:nvSpPr>
        <p:spPr>
          <a:xfrm>
            <a:off x="4806279" y="1562814"/>
            <a:ext cx="3599892" cy="2083273"/>
          </a:xfrm>
          <a:prstGeom prst="rect">
            <a:avLst/>
          </a:prstGeom>
          <a:noFill/>
          <a:ln w="3175">
            <a:noFill/>
            <a:prstDash val="dash"/>
          </a:ln>
        </p:spPr>
        <p:txBody>
          <a:bodyPr wrap="square" lIns="63500" tIns="25400" rIns="63500" bIns="25400" anchor="ctr"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a:lnSpc>
                <a:spcPct val="150000"/>
              </a:lnSpc>
              <a:spcBef>
                <a:spcPts val="0"/>
              </a:spcBef>
              <a:spcAft>
                <a:spcPts val="800"/>
              </a:spcAft>
              <a:buSzPct val="100000"/>
            </a:pPr>
            <a:r>
              <a:rPr lang="en-US" altLang="zh-CN" sz="12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1.</a:t>
            </a:r>
            <a:r>
              <a:rPr lang="zh-CN" altLang="en-US" sz="12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启动</a:t>
            </a:r>
            <a:r>
              <a:rPr lang="en-US" altLang="zh-CN" sz="1200" spc="120" dirty="0" err="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eNSP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搭建拓扑结构图</a:t>
            </a:r>
          </a:p>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1</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）双击桌面上</a:t>
            </a:r>
            <a:r>
              <a:rPr lang="en-US" altLang="zh-CN" sz="1200" spc="120" dirty="0" err="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eNSP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软件的图标，启动</a:t>
            </a:r>
            <a:r>
              <a:rPr lang="en-US" altLang="zh-CN" sz="1200" spc="120" dirty="0" err="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eNSP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软件，单击“新建”按钮。</a:t>
            </a:r>
          </a:p>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2</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zh-CN" altLang="en-US" sz="12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如上图</a:t>
            </a:r>
            <a:r>
              <a:rPr lang="zh-CN" altLang="en-US" sz="12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所</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示，从左侧设备区，分别找到“云”、“交换机”和“服务器”的图标，拖动到右侧工作区，并使用连接线搭建</a:t>
            </a:r>
            <a:r>
              <a:rPr lang="zh-CN" altLang="en-US" sz="12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如下图所</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示拓扑结构图。</a:t>
            </a:r>
          </a:p>
        </p:txBody>
      </p:sp>
      <p:pic>
        <p:nvPicPr>
          <p:cNvPr id="12" name="图片 11"/>
          <p:cNvPicPr/>
          <p:nvPr/>
        </p:nvPicPr>
        <p:blipFill>
          <a:blip r:embed="rId5">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val="0"/>
              </a:ext>
            </a:extLst>
          </a:blip>
          <a:srcRect l="3032" t="1641" r="3222" b="45860"/>
          <a:stretch>
            <a:fillRect/>
          </a:stretch>
        </p:blipFill>
        <p:spPr>
          <a:xfrm>
            <a:off x="323367" y="804955"/>
            <a:ext cx="3898900" cy="2015490"/>
          </a:xfrm>
          <a:prstGeom prst="rect">
            <a:avLst/>
          </a:prstGeom>
          <a:ln>
            <a:noFill/>
          </a:ln>
        </p:spPr>
      </p:pic>
      <p:pic>
        <p:nvPicPr>
          <p:cNvPr id="13" name="图片 12"/>
          <p:cNvPicPr/>
          <p:nvPr/>
        </p:nvPicPr>
        <p:blipFill>
          <a:blip r:embed="rId7">
            <a:extLst>
              <a:ext uri="{28A0092B-C50C-407E-A947-70E740481C1C}">
                <a14:useLocalDpi xmlns:a14="http://schemas.microsoft.com/office/drawing/2010/main" val="0"/>
              </a:ext>
            </a:extLst>
          </a:blip>
          <a:stretch>
            <a:fillRect/>
          </a:stretch>
        </p:blipFill>
        <p:spPr>
          <a:xfrm>
            <a:off x="1118293" y="2970422"/>
            <a:ext cx="2309048" cy="2116336"/>
          </a:xfrm>
          <a:prstGeom prst="rect">
            <a:avLst/>
          </a:prstGeom>
          <a:ln>
            <a:noFill/>
          </a:ln>
        </p:spPr>
      </p:pic>
    </p:spTree>
    <p:extLst>
      <p:ext uri="{BB962C8B-B14F-4D97-AF65-F5344CB8AC3E}">
        <p14:creationId xmlns:p14="http://schemas.microsoft.com/office/powerpoint/2010/main" val="21913616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12">
            <a:extLst>
              <a:ext uri="{FF2B5EF4-FFF2-40B4-BE49-F238E27FC236}">
                <a16:creationId xmlns="" xmlns:a16="http://schemas.microsoft.com/office/drawing/2014/main" id="{CDB03272-5463-4497-A625-FA89E63C8FC6}"/>
              </a:ext>
            </a:extLst>
          </p:cNvPr>
          <p:cNvSpPr/>
          <p:nvPr>
            <p:custDataLst>
              <p:tags r:id="rId1"/>
            </p:custDataLst>
          </p:nvPr>
        </p:nvSpPr>
        <p:spPr>
          <a:xfrm>
            <a:off x="611560" y="1070392"/>
            <a:ext cx="6948772" cy="2729267"/>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0" y="339503"/>
            <a:ext cx="3185505"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 xmlns:a16="http://schemas.microsoft.com/office/drawing/2014/main" id="{9CF7D503-13D3-4302-8E1A-E10E1C73C8BC}"/>
              </a:ext>
            </a:extLst>
          </p:cNvPr>
          <p:cNvGrpSpPr/>
          <p:nvPr/>
        </p:nvGrpSpPr>
        <p:grpSpPr>
          <a:xfrm>
            <a:off x="810430" y="1239602"/>
            <a:ext cx="6934905" cy="2995042"/>
            <a:chOff x="861384" y="1847850"/>
            <a:chExt cx="10075181" cy="1492983"/>
          </a:xfrm>
        </p:grpSpPr>
        <p:grpSp>
          <p:nvGrpSpPr>
            <p:cNvPr id="12" name="组合 11">
              <a:extLst>
                <a:ext uri="{FF2B5EF4-FFF2-40B4-BE49-F238E27FC236}">
                  <a16:creationId xmlns="" xmlns:a16="http://schemas.microsoft.com/office/drawing/2014/main" id="{F9F7AADF-93FE-46DC-98D3-3156EF72388E}"/>
                </a:ext>
              </a:extLst>
            </p:cNvPr>
            <p:cNvGrpSpPr/>
            <p:nvPr/>
          </p:nvGrpSpPr>
          <p:grpSpPr>
            <a:xfrm>
              <a:off x="861384" y="1847850"/>
              <a:ext cx="10075180" cy="1492983"/>
              <a:chOff x="861384" y="1847850"/>
              <a:chExt cx="10075180" cy="1492983"/>
            </a:xfrm>
          </p:grpSpPr>
          <p:sp>
            <p:nvSpPr>
              <p:cNvPr id="14" name="矩形: 圆角 13">
                <a:extLst>
                  <a:ext uri="{FF2B5EF4-FFF2-40B4-BE49-F238E27FC236}">
                    <a16:creationId xmlns="" xmlns:a16="http://schemas.microsoft.com/office/drawing/2014/main" id="{0D070223-48C4-414E-82FA-86C2CBFF3029}"/>
                  </a:ext>
                </a:extLst>
              </p:cNvPr>
              <p:cNvSpPr/>
              <p:nvPr/>
            </p:nvSpPr>
            <p:spPr>
              <a:xfrm>
                <a:off x="861384" y="1847850"/>
                <a:ext cx="1007518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 xmlns:a16="http://schemas.microsoft.com/office/drawing/2014/main"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 xmlns:a16="http://schemas.microsoft.com/office/drawing/2014/main" id="{B6ADEC3E-A88B-4DBC-B19A-E49605301076}"/>
                </a:ext>
              </a:extLst>
            </p:cNvPr>
            <p:cNvSpPr txBox="1"/>
            <p:nvPr/>
          </p:nvSpPr>
          <p:spPr>
            <a:xfrm>
              <a:off x="1043229" y="1921838"/>
              <a:ext cx="9893336" cy="1154692"/>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        </a:t>
              </a: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配置网络设备</a:t>
              </a:r>
            </a:p>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）创建端口组，并将接口</a:t>
              </a:r>
              <a:r>
                <a:rPr lang="en-US" altLang="zh-CN" sz="1400" dirty="0">
                  <a:latin typeface="微软雅黑" panose="020B0503020204020204" pitchFamily="34" charset="-122"/>
                  <a:ea typeface="微软雅黑" panose="020B0503020204020204" pitchFamily="34" charset="-122"/>
                </a:rPr>
                <a:t>GE0/0/1</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GE0/0/2</a:t>
              </a:r>
              <a:r>
                <a:rPr lang="zh-CN" altLang="en-US" sz="1400" dirty="0">
                  <a:latin typeface="微软雅黑" panose="020B0503020204020204" pitchFamily="34" charset="-122"/>
                  <a:ea typeface="微软雅黑" panose="020B0503020204020204" pitchFamily="34" charset="-122"/>
                </a:rPr>
                <a:t>和</a:t>
              </a:r>
              <a:r>
                <a:rPr lang="en-US" altLang="zh-CN" sz="1400" dirty="0">
                  <a:latin typeface="微软雅黑" panose="020B0503020204020204" pitchFamily="34" charset="-122"/>
                  <a:ea typeface="微软雅黑" panose="020B0503020204020204" pitchFamily="34" charset="-122"/>
                </a:rPr>
                <a:t>GE0/0/3</a:t>
              </a:r>
              <a:r>
                <a:rPr lang="zh-CN" altLang="en-US" sz="1400" dirty="0">
                  <a:latin typeface="微软雅黑" panose="020B0503020204020204" pitchFamily="34" charset="-122"/>
                  <a:ea typeface="微软雅黑" panose="020B0503020204020204" pitchFamily="34" charset="-122"/>
                </a:rPr>
                <a:t>加入端口组。</a:t>
              </a:r>
            </a:p>
            <a:p>
              <a:pPr>
                <a:lnSpc>
                  <a:spcPct val="150000"/>
                </a:lnSpc>
              </a:pPr>
              <a:r>
                <a:rPr lang="en-US" altLang="zh-CN" sz="1400" dirty="0">
                  <a:latin typeface="微软雅黑" panose="020B0503020204020204" pitchFamily="34" charset="-122"/>
                  <a:ea typeface="微软雅黑" panose="020B0503020204020204" pitchFamily="34" charset="-122"/>
                </a:rPr>
                <a:t>&lt;HUAWEI&gt; system-view</a:t>
              </a:r>
            </a:p>
            <a:p>
              <a:pPr>
                <a:lnSpc>
                  <a:spcPct val="150000"/>
                </a:lnSpc>
              </a:pPr>
              <a:r>
                <a:rPr lang="en-US" altLang="zh-CN" sz="1400" dirty="0">
                  <a:latin typeface="微软雅黑" panose="020B0503020204020204" pitchFamily="34" charset="-122"/>
                  <a:ea typeface="微软雅黑" panose="020B0503020204020204" pitchFamily="34" charset="-122"/>
                </a:rPr>
                <a:t>[HUAWEI] </a:t>
              </a:r>
              <a:r>
                <a:rPr lang="en-US" altLang="zh-CN" sz="1400" dirty="0" err="1">
                  <a:latin typeface="微软雅黑" panose="020B0503020204020204" pitchFamily="34" charset="-122"/>
                  <a:ea typeface="微软雅黑" panose="020B0503020204020204" pitchFamily="34" charset="-122"/>
                </a:rPr>
                <a:t>sysname</a:t>
              </a:r>
              <a:r>
                <a:rPr lang="en-US" altLang="zh-CN" sz="1400" dirty="0">
                  <a:latin typeface="微软雅黑" panose="020B0503020204020204" pitchFamily="34" charset="-122"/>
                  <a:ea typeface="微软雅黑" panose="020B0503020204020204" pitchFamily="34" charset="-122"/>
                </a:rPr>
                <a:t> Switch</a:t>
              </a:r>
            </a:p>
            <a:p>
              <a:pPr>
                <a:lnSpc>
                  <a:spcPct val="150000"/>
                </a:lnSpc>
              </a:pPr>
              <a:r>
                <a:rPr lang="en-US" altLang="zh-CN" sz="1400" dirty="0">
                  <a:latin typeface="微软雅黑" panose="020B0503020204020204" pitchFamily="34" charset="-122"/>
                  <a:ea typeface="微软雅黑" panose="020B0503020204020204" pitchFamily="34" charset="-122"/>
                </a:rPr>
                <a:t>[Switch] port-group portgroup1   #</a:t>
              </a:r>
              <a:r>
                <a:rPr lang="zh-CN" altLang="en-US" sz="1400" dirty="0">
                  <a:latin typeface="微软雅黑" panose="020B0503020204020204" pitchFamily="34" charset="-122"/>
                  <a:ea typeface="微软雅黑" panose="020B0503020204020204" pitchFamily="34" charset="-122"/>
                </a:rPr>
                <a:t>创建永久端口组</a:t>
              </a:r>
              <a:r>
                <a:rPr lang="en-US" altLang="zh-CN" sz="1400" dirty="0">
                  <a:latin typeface="微软雅黑" panose="020B0503020204020204" pitchFamily="34" charset="-122"/>
                  <a:ea typeface="微软雅黑" panose="020B0503020204020204" pitchFamily="34" charset="-122"/>
                </a:rPr>
                <a:t>portgroup1</a:t>
              </a:r>
            </a:p>
            <a:p>
              <a:pPr>
                <a:lnSpc>
                  <a:spcPct val="150000"/>
                </a:lnSpc>
              </a:pPr>
              <a:r>
                <a:rPr lang="en-US" altLang="zh-CN" sz="1400" dirty="0">
                  <a:latin typeface="微软雅黑" panose="020B0503020204020204" pitchFamily="34" charset="-122"/>
                  <a:ea typeface="微软雅黑" panose="020B0503020204020204" pitchFamily="34" charset="-122"/>
                </a:rPr>
                <a:t>[Switch-port-group-portgroup1] group-member  GE0/0/1 to  GE0/0/3   #</a:t>
              </a:r>
              <a:r>
                <a:rPr lang="zh-CN" altLang="en-US" sz="1400" dirty="0">
                  <a:latin typeface="微软雅黑" panose="020B0503020204020204" pitchFamily="34" charset="-122"/>
                  <a:ea typeface="微软雅黑" panose="020B0503020204020204" pitchFamily="34" charset="-122"/>
                </a:rPr>
                <a:t>将接口</a:t>
              </a:r>
              <a:r>
                <a:rPr lang="en-US" altLang="zh-CN" sz="1400" dirty="0">
                  <a:latin typeface="微软雅黑" panose="020B0503020204020204" pitchFamily="34" charset="-122"/>
                  <a:ea typeface="微软雅黑" panose="020B0503020204020204" pitchFamily="34" charset="-122"/>
                </a:rPr>
                <a:t>GE0/0/1</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GE0/0/2</a:t>
              </a:r>
              <a:r>
                <a:rPr lang="zh-CN" altLang="en-US" sz="1400" dirty="0">
                  <a:latin typeface="微软雅黑" panose="020B0503020204020204" pitchFamily="34" charset="-122"/>
                  <a:ea typeface="微软雅黑" panose="020B0503020204020204" pitchFamily="34" charset="-122"/>
                </a:rPr>
                <a:t>和</a:t>
              </a:r>
              <a:r>
                <a:rPr lang="en-US" altLang="zh-CN" sz="1400" dirty="0">
                  <a:latin typeface="微软雅黑" panose="020B0503020204020204" pitchFamily="34" charset="-122"/>
                  <a:ea typeface="微软雅黑" panose="020B0503020204020204" pitchFamily="34" charset="-122"/>
                </a:rPr>
                <a:t>GE0/0/3</a:t>
              </a:r>
              <a:r>
                <a:rPr lang="zh-CN" altLang="en-US" sz="1400" dirty="0">
                  <a:latin typeface="微软雅黑" panose="020B0503020204020204" pitchFamily="34" charset="-122"/>
                  <a:ea typeface="微软雅黑" panose="020B0503020204020204" pitchFamily="34" charset="-122"/>
                </a:rPr>
                <a:t>加入</a:t>
              </a:r>
              <a:r>
                <a:rPr lang="en-US" altLang="zh-CN" sz="1400" dirty="0">
                  <a:latin typeface="微软雅黑" panose="020B0503020204020204" pitchFamily="34" charset="-122"/>
                  <a:ea typeface="微软雅黑" panose="020B0503020204020204" pitchFamily="34" charset="-122"/>
                </a:rPr>
                <a:t>portgroup1</a:t>
              </a:r>
              <a:r>
                <a:rPr lang="zh-CN" altLang="en-US" sz="1400" dirty="0">
                  <a:latin typeface="微软雅黑" panose="020B0503020204020204" pitchFamily="34" charset="-122"/>
                  <a:ea typeface="微软雅黑" panose="020B0503020204020204" pitchFamily="34" charset="-122"/>
                </a:rPr>
                <a:t>中</a:t>
              </a:r>
            </a:p>
          </p:txBody>
        </p:sp>
      </p:grpSp>
    </p:spTree>
    <p:extLst>
      <p:ext uri="{BB962C8B-B14F-4D97-AF65-F5344CB8AC3E}">
        <p14:creationId xmlns:p14="http://schemas.microsoft.com/office/powerpoint/2010/main" val="39598807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2">
            <a:extLst>
              <a:ext uri="{FF2B5EF4-FFF2-40B4-BE49-F238E27FC236}">
                <a16:creationId xmlns="" xmlns:a16="http://schemas.microsoft.com/office/drawing/2014/main" id="{CDB03272-5463-4497-A625-FA89E63C8FC6}"/>
              </a:ext>
            </a:extLst>
          </p:cNvPr>
          <p:cNvSpPr/>
          <p:nvPr>
            <p:custDataLst>
              <p:tags r:id="rId1"/>
            </p:custDataLst>
          </p:nvPr>
        </p:nvSpPr>
        <p:spPr>
          <a:xfrm>
            <a:off x="3613486" y="1023577"/>
            <a:ext cx="5278994" cy="2805537"/>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a:t>
            </a:r>
            <a:r>
              <a:rPr lang="zh-CN" altLang="en-US" sz="1600" dirty="0">
                <a:solidFill>
                  <a:schemeClr val="accent1"/>
                </a:solidFill>
                <a:ea typeface="微软雅黑" panose="020B0503020204020204" pitchFamily="34" charset="-122"/>
              </a:rPr>
              <a:t>实施</a:t>
            </a:r>
          </a:p>
        </p:txBody>
      </p:sp>
      <p:sp>
        <p:nvSpPr>
          <p:cNvPr id="7" name="矩形 6">
            <a:extLst>
              <a:ext uri="{FF2B5EF4-FFF2-40B4-BE49-F238E27FC236}">
                <a16:creationId xmlns=""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12">
            <a:extLst>
              <a:ext uri="{FF2B5EF4-FFF2-40B4-BE49-F238E27FC236}">
                <a16:creationId xmlns="" xmlns:a16="http://schemas.microsoft.com/office/drawing/2014/main" id="{CDB03272-5463-4497-A625-FA89E63C8FC6}"/>
              </a:ext>
            </a:extLst>
          </p:cNvPr>
          <p:cNvSpPr/>
          <p:nvPr>
            <p:custDataLst>
              <p:tags r:id="rId2"/>
            </p:custDataLst>
          </p:nvPr>
        </p:nvSpPr>
        <p:spPr>
          <a:xfrm>
            <a:off x="53246" y="1149180"/>
            <a:ext cx="3402631" cy="2502515"/>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9" name="矩形 14">
            <a:extLst>
              <a:ext uri="{FF2B5EF4-FFF2-40B4-BE49-F238E27FC236}">
                <a16:creationId xmlns="" xmlns:a16="http://schemas.microsoft.com/office/drawing/2014/main" id="{F2658441-627F-4548-8131-DF5AF5226BF4}"/>
              </a:ext>
            </a:extLst>
          </p:cNvPr>
          <p:cNvSpPr/>
          <p:nvPr>
            <p:custDataLst>
              <p:tags r:id="rId3"/>
            </p:custDataLst>
          </p:nvPr>
        </p:nvSpPr>
        <p:spPr>
          <a:xfrm>
            <a:off x="197264" y="1284717"/>
            <a:ext cx="3374509" cy="2544398"/>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0" name="Title 6">
            <a:extLst>
              <a:ext uri="{FF2B5EF4-FFF2-40B4-BE49-F238E27FC236}">
                <a16:creationId xmlns="" xmlns:a16="http://schemas.microsoft.com/office/drawing/2014/main" id="{D3EABFFD-51C2-4ECE-9B33-A2F0A9B0B144}"/>
              </a:ext>
            </a:extLst>
          </p:cNvPr>
          <p:cNvSpPr txBox="1"/>
          <p:nvPr>
            <p:custDataLst>
              <p:tags r:id="rId4"/>
            </p:custDataLst>
          </p:nvPr>
        </p:nvSpPr>
        <p:spPr>
          <a:xfrm>
            <a:off x="197264" y="1326602"/>
            <a:ext cx="3045973" cy="2325094"/>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2</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）批量配置接口</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GE0/0/1</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GE0/0/2</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和</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GE0/0/3</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工作在非自协商模式、双工模式为全双工、工作速率为</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100Mbit/s</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p>
          <a:p>
            <a:pPr algn="just">
              <a:lnSpc>
                <a:spcPct val="150000"/>
              </a:lnSpc>
              <a:spcBef>
                <a:spcPts val="0"/>
              </a:spcBef>
              <a:spcAft>
                <a:spcPts val="800"/>
              </a:spcAft>
              <a:buSzPct val="100000"/>
            </a:pP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[Switch-port-group-portgroup1] undo negotiation auto   //</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批量配置接口工作在非自协商模式，执行该命令后系统会显示已经</a:t>
            </a:r>
            <a:r>
              <a:rPr lang="zh-CN" altLang="en-US" sz="12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执行右侧</a:t>
            </a:r>
            <a:r>
              <a:rPr lang="en-US" altLang="zh-CN" sz="12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3</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条命令</a:t>
            </a:r>
          </a:p>
        </p:txBody>
      </p:sp>
      <p:pic>
        <p:nvPicPr>
          <p:cNvPr id="4" name="图片 3"/>
          <p:cNvPicPr>
            <a:picLocks noChangeAspect="1"/>
          </p:cNvPicPr>
          <p:nvPr/>
        </p:nvPicPr>
        <p:blipFill rotWithShape="1">
          <a:blip r:embed="rId6"/>
          <a:srcRect l="2788" r="2690"/>
          <a:stretch/>
        </p:blipFill>
        <p:spPr>
          <a:xfrm>
            <a:off x="3708185" y="1137691"/>
            <a:ext cx="5328592" cy="2838450"/>
          </a:xfrm>
          <a:prstGeom prst="rect">
            <a:avLst/>
          </a:prstGeom>
        </p:spPr>
      </p:pic>
    </p:spTree>
    <p:extLst>
      <p:ext uri="{BB962C8B-B14F-4D97-AF65-F5344CB8AC3E}">
        <p14:creationId xmlns:p14="http://schemas.microsoft.com/office/powerpoint/2010/main" val="20431444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6" name="组合 125">
            <a:extLst>
              <a:ext uri="{FF2B5EF4-FFF2-40B4-BE49-F238E27FC236}">
                <a16:creationId xmlns="" xmlns:a16="http://schemas.microsoft.com/office/drawing/2014/main" id="{F5793691-A67E-4C11-852D-7DD4D17E755F}"/>
              </a:ext>
            </a:extLst>
          </p:cNvPr>
          <p:cNvGrpSpPr/>
          <p:nvPr/>
        </p:nvGrpSpPr>
        <p:grpSpPr>
          <a:xfrm>
            <a:off x="1043608" y="1239602"/>
            <a:ext cx="6792230" cy="2995042"/>
            <a:chOff x="1200150" y="1847850"/>
            <a:chExt cx="9867900" cy="1492983"/>
          </a:xfrm>
        </p:grpSpPr>
        <p:grpSp>
          <p:nvGrpSpPr>
            <p:cNvPr id="127" name="组合 126">
              <a:extLst>
                <a:ext uri="{FF2B5EF4-FFF2-40B4-BE49-F238E27FC236}">
                  <a16:creationId xmlns="" xmlns:a16="http://schemas.microsoft.com/office/drawing/2014/main" id="{09DFA043-9A2F-4446-9955-FF08E9D9A282}"/>
                </a:ext>
              </a:extLst>
            </p:cNvPr>
            <p:cNvGrpSpPr/>
            <p:nvPr/>
          </p:nvGrpSpPr>
          <p:grpSpPr>
            <a:xfrm>
              <a:off x="1200150" y="1847850"/>
              <a:ext cx="9867900" cy="1492983"/>
              <a:chOff x="1200150" y="1847850"/>
              <a:chExt cx="9867900" cy="1492983"/>
            </a:xfrm>
          </p:grpSpPr>
          <p:sp>
            <p:nvSpPr>
              <p:cNvPr id="129" name="矩形: 圆角 128">
                <a:extLst>
                  <a:ext uri="{FF2B5EF4-FFF2-40B4-BE49-F238E27FC236}">
                    <a16:creationId xmlns="" xmlns:a16="http://schemas.microsoft.com/office/drawing/2014/main" id="{8119448D-D7D5-4A6E-A993-2F7650BE7995}"/>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30" name="矩形: 圆角 129">
                <a:extLst>
                  <a:ext uri="{FF2B5EF4-FFF2-40B4-BE49-F238E27FC236}">
                    <a16:creationId xmlns="" xmlns:a16="http://schemas.microsoft.com/office/drawing/2014/main" id="{4E3E691E-5E13-42ED-BCBD-2ECBC8EF64D6}"/>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28" name="文本框 127">
              <a:extLst>
                <a:ext uri="{FF2B5EF4-FFF2-40B4-BE49-F238E27FC236}">
                  <a16:creationId xmlns="" xmlns:a16="http://schemas.microsoft.com/office/drawing/2014/main" id="{CB4FB45E-E5D0-4286-ABBB-65C992D93AE8}"/>
                </a:ext>
              </a:extLst>
            </p:cNvPr>
            <p:cNvSpPr txBox="1"/>
            <p:nvPr/>
          </p:nvSpPr>
          <p:spPr>
            <a:xfrm>
              <a:off x="1331635" y="2152957"/>
              <a:ext cx="9604929" cy="874505"/>
            </a:xfrm>
            <a:prstGeom prst="rect">
              <a:avLst/>
            </a:prstGeom>
            <a:noFill/>
          </p:spPr>
          <p:txBody>
            <a:bodyPr wrap="square" rtlCol="0">
              <a:spAutoFit/>
            </a:bodyPr>
            <a:lstStyle/>
            <a:p>
              <a:pPr indent="486000">
                <a:lnSpc>
                  <a:spcPct val="150000"/>
                </a:lnSpc>
              </a:pP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阳光学校建设初期办公室有</a:t>
              </a: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rPr>
                <a:t>10</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台计算机，学校为了实现办公自动化，需要组建一个小型局域网。为此公司购入了一台交换机来完成此任务。现在需要查看新购入交换机的配置信息，并且对它进行基础性的配置，为实现校园网络互通</a:t>
              </a:r>
              <a:r>
                <a:rPr lang="zh-CN" altLang="en-US" sz="1800" dirty="0" smtClean="0">
                  <a:solidFill>
                    <a:schemeClr val="tx1">
                      <a:lumMod val="85000"/>
                      <a:lumOff val="15000"/>
                    </a:schemeClr>
                  </a:solidFill>
                  <a:latin typeface="微软雅黑" panose="020B0503020204020204" pitchFamily="34" charset="-122"/>
                  <a:ea typeface="微软雅黑" panose="020B0503020204020204" pitchFamily="34" charset="-122"/>
                </a:rPr>
                <a:t>打下基础。</a:t>
              </a:r>
              <a:endPar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180823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6"/>
                                        </p:tgtEl>
                                        <p:attrNameLst>
                                          <p:attrName>style.visibility</p:attrName>
                                        </p:attrNameLst>
                                      </p:cBhvr>
                                      <p:to>
                                        <p:strVal val="visible"/>
                                      </p:to>
                                    </p:set>
                                    <p:anim calcmode="lin" valueType="num">
                                      <p:cBhvr additive="base">
                                        <p:cTn id="7" dur="500" fill="hold"/>
                                        <p:tgtEl>
                                          <p:spTgt spid="126"/>
                                        </p:tgtEl>
                                        <p:attrNameLst>
                                          <p:attrName>ppt_x</p:attrName>
                                        </p:attrNameLst>
                                      </p:cBhvr>
                                      <p:tavLst>
                                        <p:tav tm="0">
                                          <p:val>
                                            <p:strVal val="#ppt_x"/>
                                          </p:val>
                                        </p:tav>
                                        <p:tav tm="100000">
                                          <p:val>
                                            <p:strVal val="#ppt_x"/>
                                          </p:val>
                                        </p:tav>
                                      </p:tavLst>
                                    </p:anim>
                                    <p:anim calcmode="lin" valueType="num">
                                      <p:cBhvr additive="base">
                                        <p:cTn id="8" dur="500" fill="hold"/>
                                        <p:tgtEl>
                                          <p:spTgt spid="1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2">
            <a:extLst>
              <a:ext uri="{FF2B5EF4-FFF2-40B4-BE49-F238E27FC236}">
                <a16:creationId xmlns="" xmlns:a16="http://schemas.microsoft.com/office/drawing/2014/main" id="{CDB03272-5463-4497-A625-FA89E63C8FC6}"/>
              </a:ext>
            </a:extLst>
          </p:cNvPr>
          <p:cNvSpPr/>
          <p:nvPr>
            <p:custDataLst>
              <p:tags r:id="rId1"/>
            </p:custDataLst>
          </p:nvPr>
        </p:nvSpPr>
        <p:spPr>
          <a:xfrm>
            <a:off x="3880040" y="1524036"/>
            <a:ext cx="4832420" cy="1659782"/>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a:t>
            </a:r>
            <a:r>
              <a:rPr lang="zh-CN" altLang="en-US" sz="1600" dirty="0">
                <a:solidFill>
                  <a:schemeClr val="accent1"/>
                </a:solidFill>
                <a:ea typeface="微软雅黑" panose="020B0503020204020204" pitchFamily="34" charset="-122"/>
              </a:rPr>
              <a:t>实施</a:t>
            </a:r>
          </a:p>
        </p:txBody>
      </p:sp>
      <p:sp>
        <p:nvSpPr>
          <p:cNvPr id="7" name="矩形 6">
            <a:extLst>
              <a:ext uri="{FF2B5EF4-FFF2-40B4-BE49-F238E27FC236}">
                <a16:creationId xmlns=""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12">
            <a:extLst>
              <a:ext uri="{FF2B5EF4-FFF2-40B4-BE49-F238E27FC236}">
                <a16:creationId xmlns="" xmlns:a16="http://schemas.microsoft.com/office/drawing/2014/main" id="{CDB03272-5463-4497-A625-FA89E63C8FC6}"/>
              </a:ext>
            </a:extLst>
          </p:cNvPr>
          <p:cNvSpPr/>
          <p:nvPr>
            <p:custDataLst>
              <p:tags r:id="rId2"/>
            </p:custDataLst>
          </p:nvPr>
        </p:nvSpPr>
        <p:spPr>
          <a:xfrm>
            <a:off x="53246" y="1149180"/>
            <a:ext cx="3402631" cy="2826726"/>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9" name="矩形 14">
            <a:extLst>
              <a:ext uri="{FF2B5EF4-FFF2-40B4-BE49-F238E27FC236}">
                <a16:creationId xmlns="" xmlns:a16="http://schemas.microsoft.com/office/drawing/2014/main" id="{F2658441-627F-4548-8131-DF5AF5226BF4}"/>
              </a:ext>
            </a:extLst>
          </p:cNvPr>
          <p:cNvSpPr/>
          <p:nvPr>
            <p:custDataLst>
              <p:tags r:id="rId3"/>
            </p:custDataLst>
          </p:nvPr>
        </p:nvSpPr>
        <p:spPr>
          <a:xfrm>
            <a:off x="197264" y="1284717"/>
            <a:ext cx="3374509" cy="2861180"/>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0" name="Title 6">
            <a:extLst>
              <a:ext uri="{FF2B5EF4-FFF2-40B4-BE49-F238E27FC236}">
                <a16:creationId xmlns="" xmlns:a16="http://schemas.microsoft.com/office/drawing/2014/main" id="{D3EABFFD-51C2-4ECE-9B33-A2F0A9B0B144}"/>
              </a:ext>
            </a:extLst>
          </p:cNvPr>
          <p:cNvSpPr txBox="1"/>
          <p:nvPr>
            <p:custDataLst>
              <p:tags r:id="rId4"/>
            </p:custDataLst>
          </p:nvPr>
        </p:nvSpPr>
        <p:spPr>
          <a:xfrm>
            <a:off x="197264" y="1326602"/>
            <a:ext cx="3258613" cy="2325094"/>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a:lnSpc>
                <a:spcPct val="150000"/>
              </a:lnSpc>
              <a:spcBef>
                <a:spcPts val="0"/>
              </a:spcBef>
              <a:spcAft>
                <a:spcPts val="800"/>
              </a:spcAft>
              <a:buSzPct val="100000"/>
            </a:pP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3.</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验证配置结果</a:t>
            </a:r>
          </a:p>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在交换机的任意视图下执行命令</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display interface </a:t>
            </a:r>
            <a:r>
              <a:rPr lang="en-US" altLang="zh-CN" sz="1200" spc="120" dirty="0" err="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Gigabitethernet</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 0/0/1</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，检查接口当前工作速率及双工模式</a:t>
            </a:r>
            <a:r>
              <a:rPr lang="zh-CN" altLang="en-US" sz="12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endParaRPr lang="en-US" altLang="zh-CN" sz="12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由上述回显字段看出接口工作在非自协商模式，工作速率为</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100Mbit/s</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，双工模式为全双工。同理，对于</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GE0/0/2</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和</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GE0/0/3</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也可以通过执行</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display interface </a:t>
            </a:r>
            <a:r>
              <a:rPr lang="en-US" altLang="zh-CN" sz="1200" spc="120" dirty="0" err="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Gigabitethernet</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 0/0/2</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和</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display interface </a:t>
            </a:r>
            <a:r>
              <a:rPr lang="en-US" altLang="zh-CN" sz="1200" spc="120" dirty="0" err="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Gigabitethernet</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 0/0/3</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命令查看接口当前工作信息。</a:t>
            </a:r>
          </a:p>
        </p:txBody>
      </p:sp>
      <p:pic>
        <p:nvPicPr>
          <p:cNvPr id="5" name="图片 4"/>
          <p:cNvPicPr>
            <a:picLocks noChangeAspect="1"/>
          </p:cNvPicPr>
          <p:nvPr/>
        </p:nvPicPr>
        <p:blipFill>
          <a:blip r:embed="rId6"/>
          <a:stretch>
            <a:fillRect/>
          </a:stretch>
        </p:blipFill>
        <p:spPr>
          <a:xfrm>
            <a:off x="3995936" y="1589626"/>
            <a:ext cx="4829175" cy="1666875"/>
          </a:xfrm>
          <a:prstGeom prst="rect">
            <a:avLst/>
          </a:prstGeom>
        </p:spPr>
      </p:pic>
    </p:spTree>
    <p:extLst>
      <p:ext uri="{BB962C8B-B14F-4D97-AF65-F5344CB8AC3E}">
        <p14:creationId xmlns:p14="http://schemas.microsoft.com/office/powerpoint/2010/main" val="23032565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a:t>
            </a:r>
            <a:r>
              <a:rPr lang="zh-CN" altLang="en-US" sz="1600" dirty="0">
                <a:solidFill>
                  <a:schemeClr val="accent1"/>
                </a:solidFill>
                <a:ea typeface="微软雅黑" panose="020B0503020204020204" pitchFamily="34" charset="-122"/>
              </a:rPr>
              <a:t>实施</a:t>
            </a:r>
          </a:p>
        </p:txBody>
      </p:sp>
      <p:sp>
        <p:nvSpPr>
          <p:cNvPr id="7" name="矩形 6">
            <a:extLst>
              <a:ext uri="{FF2B5EF4-FFF2-40B4-BE49-F238E27FC236}">
                <a16:creationId xmlns=""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12">
            <a:extLst>
              <a:ext uri="{FF2B5EF4-FFF2-40B4-BE49-F238E27FC236}">
                <a16:creationId xmlns="" xmlns:a16="http://schemas.microsoft.com/office/drawing/2014/main" id="{CDB03272-5463-4497-A625-FA89E63C8FC6}"/>
              </a:ext>
            </a:extLst>
          </p:cNvPr>
          <p:cNvSpPr/>
          <p:nvPr>
            <p:custDataLst>
              <p:tags r:id="rId1"/>
            </p:custDataLst>
          </p:nvPr>
        </p:nvSpPr>
        <p:spPr>
          <a:xfrm>
            <a:off x="3761658" y="1000270"/>
            <a:ext cx="5082564" cy="2839217"/>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9" name="矩形 14">
            <a:extLst>
              <a:ext uri="{FF2B5EF4-FFF2-40B4-BE49-F238E27FC236}">
                <a16:creationId xmlns="" xmlns:a16="http://schemas.microsoft.com/office/drawing/2014/main" id="{F2658441-627F-4548-8131-DF5AF5226BF4}"/>
              </a:ext>
            </a:extLst>
          </p:cNvPr>
          <p:cNvSpPr/>
          <p:nvPr>
            <p:custDataLst>
              <p:tags r:id="rId2"/>
            </p:custDataLst>
          </p:nvPr>
        </p:nvSpPr>
        <p:spPr>
          <a:xfrm>
            <a:off x="3905676" y="1125175"/>
            <a:ext cx="5040558" cy="2886735"/>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0" name="Title 6">
            <a:extLst>
              <a:ext uri="{FF2B5EF4-FFF2-40B4-BE49-F238E27FC236}">
                <a16:creationId xmlns="" xmlns:a16="http://schemas.microsoft.com/office/drawing/2014/main" id="{D3EABFFD-51C2-4ECE-9B33-A2F0A9B0B144}"/>
              </a:ext>
            </a:extLst>
          </p:cNvPr>
          <p:cNvSpPr txBox="1"/>
          <p:nvPr>
            <p:custDataLst>
              <p:tags r:id="rId3"/>
            </p:custDataLst>
          </p:nvPr>
        </p:nvSpPr>
        <p:spPr>
          <a:xfrm>
            <a:off x="4139952" y="1125174"/>
            <a:ext cx="4809241" cy="252669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a:lnSpc>
                <a:spcPct val="150000"/>
              </a:lnSpc>
              <a:spcBef>
                <a:spcPts val="0"/>
              </a:spcBef>
              <a:spcAft>
                <a:spcPts val="800"/>
              </a:spcAft>
              <a:buSzPct val="100000"/>
            </a:pP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5.</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配置注意事项</a:t>
            </a:r>
          </a:p>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1</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）通信两端以太网接口必须都工作在相同的自协商模式下，否则接口可能会处于</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Down</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状态。</a:t>
            </a:r>
          </a:p>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2</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GE</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电接口工作速率为</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1000Mbit/s</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时，只支持全双工模式，不需要与链路对端的接口共同协商双工模式。</a:t>
            </a:r>
          </a:p>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3</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）链路两端的接口速率和双工模式必须保持一致</a:t>
            </a:r>
            <a:r>
              <a:rPr lang="zh-CN" altLang="en-US" sz="12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endPar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5"/>
          <a:stretch>
            <a:fillRect/>
          </a:stretch>
        </p:blipFill>
        <p:spPr>
          <a:xfrm>
            <a:off x="375064" y="676774"/>
            <a:ext cx="2808314" cy="3652192"/>
          </a:xfrm>
          <a:prstGeom prst="rect">
            <a:avLst/>
          </a:prstGeom>
        </p:spPr>
      </p:pic>
    </p:spTree>
    <p:extLst>
      <p:ext uri="{BB962C8B-B14F-4D97-AF65-F5344CB8AC3E}">
        <p14:creationId xmlns:p14="http://schemas.microsoft.com/office/powerpoint/2010/main" val="23528678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1408894" y="1635647"/>
            <a:ext cx="6129340" cy="580335"/>
          </a:xfrm>
          <a:prstGeom prst="rect">
            <a:avLst/>
          </a:prstGeom>
          <a:noFill/>
          <a:ln w="9525" algn="ctr">
            <a:noFill/>
            <a:miter lim="800000"/>
          </a:ln>
        </p:spPr>
        <p:txBody>
          <a:bodyPr wrap="none" lIns="87043" tIns="43521" rIns="87043" bIns="43521">
            <a:spAutoFit/>
          </a:bodyPr>
          <a:lstStyle/>
          <a:p>
            <a:pPr algn="ctr"/>
            <a:r>
              <a:rPr lang="zh-CN" altLang="en-US" sz="3200" b="1" dirty="0" smtClean="0">
                <a:solidFill>
                  <a:schemeClr val="accent1"/>
                </a:solidFill>
                <a:ea typeface="微软雅黑" panose="020B0503020204020204" pitchFamily="34" charset="-122"/>
              </a:rPr>
              <a:t>任务</a:t>
            </a:r>
            <a:r>
              <a:rPr lang="en-US" altLang="zh-CN" sz="3200" b="1" dirty="0" smtClean="0">
                <a:solidFill>
                  <a:schemeClr val="accent1"/>
                </a:solidFill>
                <a:ea typeface="微软雅黑" panose="020B0503020204020204" pitchFamily="34" charset="-122"/>
              </a:rPr>
              <a:t>4.3 </a:t>
            </a:r>
            <a:r>
              <a:rPr lang="zh-CN" altLang="en-US" sz="3200" b="1" dirty="0" smtClean="0">
                <a:solidFill>
                  <a:schemeClr val="accent1"/>
                </a:solidFill>
                <a:ea typeface="微软雅黑" panose="020B0503020204020204" pitchFamily="34" charset="-122"/>
              </a:rPr>
              <a:t>配置</a:t>
            </a:r>
            <a:r>
              <a:rPr lang="zh-CN" altLang="en-US" sz="3200" b="1" dirty="0">
                <a:solidFill>
                  <a:schemeClr val="accent1"/>
                </a:solidFill>
                <a:ea typeface="微软雅黑" panose="020B0503020204020204" pitchFamily="34" charset="-122"/>
              </a:rPr>
              <a:t>交换机连接简单网络</a:t>
            </a:r>
          </a:p>
        </p:txBody>
      </p:sp>
    </p:spTree>
    <p:extLst>
      <p:ext uri="{BB962C8B-B14F-4D97-AF65-F5344CB8AC3E}">
        <p14:creationId xmlns:p14="http://schemas.microsoft.com/office/powerpoint/2010/main" val="35554815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1+#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1" name="直接连接符 7"/>
          <p:cNvCxnSpPr/>
          <p:nvPr/>
        </p:nvCxnSpPr>
        <p:spPr>
          <a:xfrm>
            <a:off x="4557024" y="591531"/>
            <a:ext cx="0" cy="4248472"/>
          </a:xfrm>
          <a:prstGeom prst="line">
            <a:avLst/>
          </a:prstGeom>
          <a:ln w="25400">
            <a:solidFill>
              <a:schemeClr val="bg1">
                <a:lumMod val="6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2" name="Group 8"/>
          <p:cNvGrpSpPr/>
          <p:nvPr/>
        </p:nvGrpSpPr>
        <p:grpSpPr>
          <a:xfrm>
            <a:off x="4473161" y="880290"/>
            <a:ext cx="802683" cy="167777"/>
            <a:chOff x="5964215" y="1531583"/>
            <a:chExt cx="1070244" cy="223633"/>
          </a:xfrm>
        </p:grpSpPr>
        <p:sp>
          <p:nvSpPr>
            <p:cNvPr id="73" name="椭圆 8"/>
            <p:cNvSpPr/>
            <p:nvPr/>
          </p:nvSpPr>
          <p:spPr>
            <a:xfrm>
              <a:off x="5964215" y="1531583"/>
              <a:ext cx="223633" cy="223633"/>
            </a:xfrm>
            <a:prstGeom prst="ellipse">
              <a:avLst/>
            </a:prstGeom>
            <a:solidFill>
              <a:schemeClr val="bg1"/>
            </a:solidFill>
            <a:ln w="50800">
              <a:solidFill>
                <a:schemeClr val="accent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4" name="直接连接符 12"/>
            <p:cNvCxnSpPr>
              <a:stCxn id="73" idx="6"/>
            </p:cNvCxnSpPr>
            <p:nvPr/>
          </p:nvCxnSpPr>
          <p:spPr>
            <a:xfrm flipV="1">
              <a:off x="6187848" y="1643399"/>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3" name="Group 12"/>
          <p:cNvGrpSpPr/>
          <p:nvPr/>
        </p:nvGrpSpPr>
        <p:grpSpPr>
          <a:xfrm>
            <a:off x="4473162" y="2765020"/>
            <a:ext cx="804101" cy="167777"/>
            <a:chOff x="5964215" y="4790393"/>
            <a:chExt cx="1072134" cy="223633"/>
          </a:xfrm>
        </p:grpSpPr>
        <p:sp>
          <p:nvSpPr>
            <p:cNvPr id="76" name="椭圆 10"/>
            <p:cNvSpPr/>
            <p:nvPr/>
          </p:nvSpPr>
          <p:spPr>
            <a:xfrm>
              <a:off x="5964215" y="4790393"/>
              <a:ext cx="223633" cy="223633"/>
            </a:xfrm>
            <a:prstGeom prst="ellipse">
              <a:avLst/>
            </a:prstGeom>
            <a:solidFill>
              <a:schemeClr val="bg1"/>
            </a:solidFill>
            <a:ln w="50800">
              <a:solidFill>
                <a:schemeClr val="accent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7" name="直接连接符 14"/>
            <p:cNvCxnSpPr/>
            <p:nvPr/>
          </p:nvCxnSpPr>
          <p:spPr>
            <a:xfrm flipV="1">
              <a:off x="6189738" y="4902208"/>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4" name="Group 10"/>
          <p:cNvGrpSpPr/>
          <p:nvPr/>
        </p:nvGrpSpPr>
        <p:grpSpPr>
          <a:xfrm>
            <a:off x="4473162" y="1806420"/>
            <a:ext cx="804101" cy="167777"/>
            <a:chOff x="5964215" y="3033279"/>
            <a:chExt cx="1072134" cy="223633"/>
          </a:xfrm>
        </p:grpSpPr>
        <p:sp>
          <p:nvSpPr>
            <p:cNvPr id="79" name="椭圆 9"/>
            <p:cNvSpPr/>
            <p:nvPr/>
          </p:nvSpPr>
          <p:spPr>
            <a:xfrm>
              <a:off x="5964215" y="3033279"/>
              <a:ext cx="223633" cy="223633"/>
            </a:xfrm>
            <a:prstGeom prst="ellipse">
              <a:avLst/>
            </a:prstGeom>
            <a:noFill/>
            <a:ln w="50800">
              <a:solidFill>
                <a:schemeClr val="accent2"/>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80"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81" name="TextBox 80"/>
          <p:cNvSpPr txBox="1"/>
          <p:nvPr/>
        </p:nvSpPr>
        <p:spPr>
          <a:xfrm>
            <a:off x="5430137" y="746145"/>
            <a:ext cx="905504" cy="377026"/>
          </a:xfrm>
          <a:prstGeom prst="rect">
            <a:avLst/>
          </a:prstGeom>
          <a:noFill/>
        </p:spPr>
        <p:txBody>
          <a:bodyPr wrap="none" lIns="68580" tIns="34290" rIns="68580" bIns="34290" rtlCol="0">
            <a:spAutoFit/>
          </a:bodyPr>
          <a:lstStyle/>
          <a:p>
            <a:r>
              <a:rPr lang="en-US" altLang="zh-CN" sz="2000" b="1" dirty="0">
                <a:solidFill>
                  <a:schemeClr val="accent1"/>
                </a:solidFill>
                <a:latin typeface="微软雅黑" pitchFamily="34" charset="-122"/>
                <a:ea typeface="微软雅黑" pitchFamily="34" charset="-122"/>
              </a:rPr>
              <a:t>Part 1</a:t>
            </a:r>
            <a:endParaRPr lang="zh-CN" altLang="en-US" sz="2000" b="1" dirty="0">
              <a:solidFill>
                <a:schemeClr val="accent1"/>
              </a:solidFill>
              <a:latin typeface="微软雅黑" pitchFamily="34" charset="-122"/>
              <a:ea typeface="微软雅黑" pitchFamily="34" charset="-122"/>
            </a:endParaRPr>
          </a:p>
        </p:txBody>
      </p:sp>
      <p:sp>
        <p:nvSpPr>
          <p:cNvPr id="82" name="TextBox 81"/>
          <p:cNvSpPr txBox="1"/>
          <p:nvPr/>
        </p:nvSpPr>
        <p:spPr>
          <a:xfrm>
            <a:off x="5438891" y="1789137"/>
            <a:ext cx="830099" cy="346249"/>
          </a:xfrm>
          <a:prstGeom prst="rect">
            <a:avLst/>
          </a:prstGeom>
          <a:noFill/>
        </p:spPr>
        <p:txBody>
          <a:bodyPr wrap="none" lIns="68580" tIns="34290" rIns="68580" bIns="34290" rtlCol="0">
            <a:spAutoFit/>
          </a:bodyPr>
          <a:lstStyle/>
          <a:p>
            <a:r>
              <a:rPr lang="en-US" altLang="zh-CN" sz="1800" b="1" dirty="0">
                <a:solidFill>
                  <a:schemeClr val="accent2"/>
                </a:solidFill>
                <a:latin typeface="微软雅黑" pitchFamily="34" charset="-122"/>
                <a:ea typeface="微软雅黑" pitchFamily="34" charset="-122"/>
              </a:rPr>
              <a:t>Part 2</a:t>
            </a:r>
            <a:endParaRPr lang="zh-CN" altLang="en-US" sz="1800" b="1" dirty="0">
              <a:solidFill>
                <a:schemeClr val="accent2"/>
              </a:solidFill>
              <a:latin typeface="微软雅黑" pitchFamily="34" charset="-122"/>
              <a:ea typeface="微软雅黑" pitchFamily="34" charset="-122"/>
            </a:endParaRPr>
          </a:p>
        </p:txBody>
      </p:sp>
      <p:sp>
        <p:nvSpPr>
          <p:cNvPr id="83" name="TextBox 82"/>
          <p:cNvSpPr txBox="1"/>
          <p:nvPr/>
        </p:nvSpPr>
        <p:spPr>
          <a:xfrm>
            <a:off x="5402887" y="2679763"/>
            <a:ext cx="830099" cy="346249"/>
          </a:xfrm>
          <a:prstGeom prst="rect">
            <a:avLst/>
          </a:prstGeom>
          <a:noFill/>
        </p:spPr>
        <p:txBody>
          <a:bodyPr wrap="none" lIns="68580" tIns="34290" rIns="68580" bIns="34290" rtlCol="0">
            <a:spAutoFit/>
          </a:bodyPr>
          <a:lstStyle/>
          <a:p>
            <a:r>
              <a:rPr lang="en-US" altLang="zh-CN" sz="1800" b="1" dirty="0">
                <a:solidFill>
                  <a:schemeClr val="accent3"/>
                </a:solidFill>
                <a:latin typeface="微软雅黑" pitchFamily="34" charset="-122"/>
                <a:ea typeface="微软雅黑" pitchFamily="34" charset="-122"/>
              </a:rPr>
              <a:t>Part 3</a:t>
            </a:r>
            <a:endParaRPr lang="zh-CN" altLang="en-US" sz="1800" b="1" dirty="0">
              <a:solidFill>
                <a:schemeClr val="accent3"/>
              </a:solidFill>
              <a:latin typeface="微软雅黑" pitchFamily="34" charset="-122"/>
              <a:ea typeface="微软雅黑" pitchFamily="34" charset="-122"/>
            </a:endParaRPr>
          </a:p>
        </p:txBody>
      </p:sp>
      <p:grpSp>
        <p:nvGrpSpPr>
          <p:cNvPr id="5" name="Group 14"/>
          <p:cNvGrpSpPr/>
          <p:nvPr/>
        </p:nvGrpSpPr>
        <p:grpSpPr>
          <a:xfrm>
            <a:off x="4011920" y="1203598"/>
            <a:ext cx="3204738" cy="366658"/>
            <a:chOff x="5349226" y="2010956"/>
            <a:chExt cx="4272984" cy="683231"/>
          </a:xfrm>
          <a:solidFill>
            <a:schemeClr val="accent1"/>
          </a:solidFill>
        </p:grpSpPr>
        <p:sp>
          <p:nvSpPr>
            <p:cNvPr id="94" name="燕尾形 18"/>
            <p:cNvSpPr/>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95" name="TextBox 94"/>
            <p:cNvSpPr txBox="1"/>
            <p:nvPr/>
          </p:nvSpPr>
          <p:spPr>
            <a:xfrm>
              <a:off x="6437971" y="2120675"/>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任务导入</a:t>
              </a:r>
            </a:p>
          </p:txBody>
        </p:sp>
      </p:grpSp>
      <p:grpSp>
        <p:nvGrpSpPr>
          <p:cNvPr id="6" name="Group 15"/>
          <p:cNvGrpSpPr/>
          <p:nvPr/>
        </p:nvGrpSpPr>
        <p:grpSpPr>
          <a:xfrm>
            <a:off x="1927343" y="2174979"/>
            <a:ext cx="3204738" cy="367179"/>
            <a:chOff x="2569789" y="3646467"/>
            <a:chExt cx="4272984" cy="684202"/>
          </a:xfrm>
          <a:solidFill>
            <a:schemeClr val="accent2"/>
          </a:solidFill>
        </p:grpSpPr>
        <p:sp>
          <p:nvSpPr>
            <p:cNvPr id="97"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98" name="TextBox 97"/>
            <p:cNvSpPr txBox="1"/>
            <p:nvPr/>
          </p:nvSpPr>
          <p:spPr>
            <a:xfrm>
              <a:off x="4613772" y="3757157"/>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相关知识</a:t>
              </a:r>
            </a:p>
          </p:txBody>
        </p:sp>
      </p:grpSp>
      <p:grpSp>
        <p:nvGrpSpPr>
          <p:cNvPr id="7" name="Group 17"/>
          <p:cNvGrpSpPr/>
          <p:nvPr/>
        </p:nvGrpSpPr>
        <p:grpSpPr>
          <a:xfrm>
            <a:off x="4011920" y="3111082"/>
            <a:ext cx="3204738" cy="367179"/>
            <a:chOff x="5349226" y="5365450"/>
            <a:chExt cx="4272984" cy="684202"/>
          </a:xfrm>
          <a:solidFill>
            <a:schemeClr val="accent3"/>
          </a:solidFill>
        </p:grpSpPr>
        <p:sp>
          <p:nvSpPr>
            <p:cNvPr id="100" name="燕尾形 23"/>
            <p:cNvSpPr/>
            <p:nvPr/>
          </p:nvSpPr>
          <p:spPr>
            <a:xfrm rot="10800000">
              <a:off x="5349226" y="5365450"/>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101" name="TextBox 100"/>
            <p:cNvSpPr txBox="1"/>
            <p:nvPr/>
          </p:nvSpPr>
          <p:spPr>
            <a:xfrm>
              <a:off x="6662514" y="5476140"/>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任务分析</a:t>
              </a:r>
            </a:p>
          </p:txBody>
        </p:sp>
      </p:grpSp>
      <p:grpSp>
        <p:nvGrpSpPr>
          <p:cNvPr id="8" name="Group 10"/>
          <p:cNvGrpSpPr/>
          <p:nvPr/>
        </p:nvGrpSpPr>
        <p:grpSpPr>
          <a:xfrm>
            <a:off x="4499993" y="3727798"/>
            <a:ext cx="804101" cy="167777"/>
            <a:chOff x="5964215" y="3033279"/>
            <a:chExt cx="1072134" cy="223633"/>
          </a:xfrm>
        </p:grpSpPr>
        <p:sp>
          <p:nvSpPr>
            <p:cNvPr id="47" name="椭圆 9"/>
            <p:cNvSpPr/>
            <p:nvPr/>
          </p:nvSpPr>
          <p:spPr>
            <a:xfrm>
              <a:off x="5964215" y="3033279"/>
              <a:ext cx="223633" cy="223633"/>
            </a:xfrm>
            <a:prstGeom prst="ellipse">
              <a:avLst/>
            </a:prstGeom>
            <a:noFill/>
            <a:ln w="50800">
              <a:solidFill>
                <a:schemeClr val="accent4"/>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48"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49" name="TextBox 48"/>
          <p:cNvSpPr txBox="1"/>
          <p:nvPr/>
        </p:nvSpPr>
        <p:spPr>
          <a:xfrm>
            <a:off x="5465721" y="3691794"/>
            <a:ext cx="830099" cy="346249"/>
          </a:xfrm>
          <a:prstGeom prst="rect">
            <a:avLst/>
          </a:prstGeom>
          <a:noFill/>
        </p:spPr>
        <p:txBody>
          <a:bodyPr wrap="none" lIns="68580" tIns="34290" rIns="68580" bIns="34290" rtlCol="0">
            <a:spAutoFit/>
          </a:bodyPr>
          <a:lstStyle/>
          <a:p>
            <a:r>
              <a:rPr lang="en-US" altLang="zh-CN" sz="1800" b="1" dirty="0">
                <a:solidFill>
                  <a:schemeClr val="accent4"/>
                </a:solidFill>
                <a:latin typeface="微软雅黑" pitchFamily="34" charset="-122"/>
                <a:ea typeface="微软雅黑" pitchFamily="34" charset="-122"/>
              </a:rPr>
              <a:t>Part 4</a:t>
            </a:r>
            <a:endParaRPr lang="zh-CN" altLang="en-US" sz="1800" b="1" dirty="0">
              <a:solidFill>
                <a:schemeClr val="accent4"/>
              </a:solidFill>
              <a:latin typeface="微软雅黑" pitchFamily="34" charset="-122"/>
              <a:ea typeface="微软雅黑" pitchFamily="34" charset="-122"/>
            </a:endParaRPr>
          </a:p>
        </p:txBody>
      </p:sp>
      <p:grpSp>
        <p:nvGrpSpPr>
          <p:cNvPr id="9" name="Group 15"/>
          <p:cNvGrpSpPr/>
          <p:nvPr/>
        </p:nvGrpSpPr>
        <p:grpSpPr>
          <a:xfrm>
            <a:off x="1954173" y="4083191"/>
            <a:ext cx="3204738" cy="367179"/>
            <a:chOff x="2569789" y="3646467"/>
            <a:chExt cx="4272984" cy="684202"/>
          </a:xfrm>
          <a:solidFill>
            <a:schemeClr val="accent4"/>
          </a:solidFill>
        </p:grpSpPr>
        <p:sp>
          <p:nvSpPr>
            <p:cNvPr id="51"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52" name="TextBox 51"/>
            <p:cNvSpPr txBox="1"/>
            <p:nvPr/>
          </p:nvSpPr>
          <p:spPr>
            <a:xfrm>
              <a:off x="4433982" y="3757157"/>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任务实施</a:t>
              </a:r>
            </a:p>
          </p:txBody>
        </p:sp>
      </p:grpSp>
    </p:spTree>
    <p:extLst>
      <p:ext uri="{BB962C8B-B14F-4D97-AF65-F5344CB8AC3E}">
        <p14:creationId xmlns:p14="http://schemas.microsoft.com/office/powerpoint/2010/main" val="42136225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down)">
                                      <p:cBhvr>
                                        <p:cTn id="7" dur="500"/>
                                        <p:tgtEl>
                                          <p:spTgt spid="7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fade">
                                      <p:cBhvr>
                                        <p:cTn id="15" dur="500"/>
                                        <p:tgtEl>
                                          <p:spTgt spid="81"/>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ppt_x</p:attrName>
                                        </p:attrNameLst>
                                      </p:cBhvr>
                                      <p:tavLst>
                                        <p:tav tm="0">
                                          <p:val>
                                            <p:strVal val="#ppt_x+#ppt_w*1.125000"/>
                                          </p:val>
                                        </p:tav>
                                        <p:tav tm="100000">
                                          <p:val>
                                            <p:strVal val="#ppt_x"/>
                                          </p:val>
                                        </p:tav>
                                      </p:tavLst>
                                    </p:anim>
                                    <p:animEffect transition="in" filter="wipe(left)">
                                      <p:cBhvr>
                                        <p:cTn id="20" dur="500"/>
                                        <p:tgtEl>
                                          <p:spTgt spid="5"/>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82"/>
                                        </p:tgtEl>
                                        <p:attrNameLst>
                                          <p:attrName>style.visibility</p:attrName>
                                        </p:attrNameLst>
                                      </p:cBhvr>
                                      <p:to>
                                        <p:strVal val="visible"/>
                                      </p:to>
                                    </p:set>
                                    <p:animEffect transition="in" filter="fade">
                                      <p:cBhvr>
                                        <p:cTn id="28" dur="500"/>
                                        <p:tgtEl>
                                          <p:spTgt spid="82"/>
                                        </p:tgtEl>
                                      </p:cBhvr>
                                    </p:animEffect>
                                  </p:childTnLst>
                                </p:cTn>
                              </p:par>
                            </p:childTnLst>
                          </p:cTn>
                        </p:par>
                        <p:par>
                          <p:cTn id="29" fill="hold">
                            <p:stCondLst>
                              <p:cond delay="3000"/>
                            </p:stCondLst>
                            <p:childTnLst>
                              <p:par>
                                <p:cTn id="30" presetID="12" presetClass="entr" presetSubtype="8"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p:tgtEl>
                                          <p:spTgt spid="6"/>
                                        </p:tgtEl>
                                        <p:attrNameLst>
                                          <p:attrName>ppt_x</p:attrName>
                                        </p:attrNameLst>
                                      </p:cBhvr>
                                      <p:tavLst>
                                        <p:tav tm="0">
                                          <p:val>
                                            <p:strVal val="#ppt_x-#ppt_w*1.125000"/>
                                          </p:val>
                                        </p:tav>
                                        <p:tav tm="100000">
                                          <p:val>
                                            <p:strVal val="#ppt_x"/>
                                          </p:val>
                                        </p:tav>
                                      </p:tavLst>
                                    </p:anim>
                                    <p:animEffect transition="in" filter="wipe(right)">
                                      <p:cBhvr>
                                        <p:cTn id="33" dur="500"/>
                                        <p:tgtEl>
                                          <p:spTgt spid="6"/>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fade">
                                      <p:cBhvr>
                                        <p:cTn id="41" dur="500"/>
                                        <p:tgtEl>
                                          <p:spTgt spid="83"/>
                                        </p:tgtEl>
                                      </p:cBhvr>
                                    </p:animEffect>
                                  </p:childTnLst>
                                </p:cTn>
                              </p:par>
                            </p:childTnLst>
                          </p:cTn>
                        </p:par>
                        <p:par>
                          <p:cTn id="42" fill="hold">
                            <p:stCondLst>
                              <p:cond delay="4500"/>
                            </p:stCondLst>
                            <p:childTnLst>
                              <p:par>
                                <p:cTn id="43" presetID="12" presetClass="entr" presetSubtype="2"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p:tgtEl>
                                          <p:spTgt spid="7"/>
                                        </p:tgtEl>
                                        <p:attrNameLst>
                                          <p:attrName>ppt_x</p:attrName>
                                        </p:attrNameLst>
                                      </p:cBhvr>
                                      <p:tavLst>
                                        <p:tav tm="0">
                                          <p:val>
                                            <p:strVal val="#ppt_x+#ppt_w*1.125000"/>
                                          </p:val>
                                        </p:tav>
                                        <p:tav tm="100000">
                                          <p:val>
                                            <p:strVal val="#ppt_x"/>
                                          </p:val>
                                        </p:tav>
                                      </p:tavLst>
                                    </p:anim>
                                    <p:animEffect transition="in" filter="wipe(left)">
                                      <p:cBhvr>
                                        <p:cTn id="46" dur="500"/>
                                        <p:tgtEl>
                                          <p:spTgt spid="7"/>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left)">
                                      <p:cBhvr>
                                        <p:cTn id="50" dur="500"/>
                                        <p:tgtEl>
                                          <p:spTgt spid="8"/>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fade">
                                      <p:cBhvr>
                                        <p:cTn id="54" dur="500"/>
                                        <p:tgtEl>
                                          <p:spTgt spid="49"/>
                                        </p:tgtEl>
                                      </p:cBhvr>
                                    </p:animEffect>
                                  </p:childTnLst>
                                </p:cTn>
                              </p:par>
                            </p:childTnLst>
                          </p:cTn>
                        </p:par>
                        <p:par>
                          <p:cTn id="55" fill="hold">
                            <p:stCondLst>
                              <p:cond delay="6000"/>
                            </p:stCondLst>
                            <p:childTnLst>
                              <p:par>
                                <p:cTn id="56" presetID="12" presetClass="entr" presetSubtype="8"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 calcmode="lin" valueType="num">
                                      <p:cBhvr additive="base">
                                        <p:cTn id="58" dur="500"/>
                                        <p:tgtEl>
                                          <p:spTgt spid="9"/>
                                        </p:tgtEl>
                                        <p:attrNameLst>
                                          <p:attrName>ppt_x</p:attrName>
                                        </p:attrNameLst>
                                      </p:cBhvr>
                                      <p:tavLst>
                                        <p:tav tm="0">
                                          <p:val>
                                            <p:strVal val="#ppt_x-#ppt_w*1.125000"/>
                                          </p:val>
                                        </p:tav>
                                        <p:tav tm="100000">
                                          <p:val>
                                            <p:strVal val="#ppt_x"/>
                                          </p:val>
                                        </p:tav>
                                      </p:tavLst>
                                    </p:anim>
                                    <p:animEffect transition="in" filter="wipe(right)">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P spid="49"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1</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任务导入</a:t>
            </a:r>
          </a:p>
        </p:txBody>
      </p:sp>
    </p:spTree>
    <p:extLst>
      <p:ext uri="{BB962C8B-B14F-4D97-AF65-F5344CB8AC3E}">
        <p14:creationId xmlns:p14="http://schemas.microsoft.com/office/powerpoint/2010/main" val="13060780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6" name="组合 125">
            <a:extLst>
              <a:ext uri="{FF2B5EF4-FFF2-40B4-BE49-F238E27FC236}">
                <a16:creationId xmlns="" xmlns:a16="http://schemas.microsoft.com/office/drawing/2014/main" id="{F5793691-A67E-4C11-852D-7DD4D17E755F}"/>
              </a:ext>
            </a:extLst>
          </p:cNvPr>
          <p:cNvGrpSpPr/>
          <p:nvPr/>
        </p:nvGrpSpPr>
        <p:grpSpPr>
          <a:xfrm>
            <a:off x="935596" y="890835"/>
            <a:ext cx="6792230" cy="3766909"/>
            <a:chOff x="1200150" y="1835522"/>
            <a:chExt cx="9867900" cy="1877747"/>
          </a:xfrm>
        </p:grpSpPr>
        <p:grpSp>
          <p:nvGrpSpPr>
            <p:cNvPr id="127" name="组合 126">
              <a:extLst>
                <a:ext uri="{FF2B5EF4-FFF2-40B4-BE49-F238E27FC236}">
                  <a16:creationId xmlns="" xmlns:a16="http://schemas.microsoft.com/office/drawing/2014/main" id="{09DFA043-9A2F-4446-9955-FF08E9D9A282}"/>
                </a:ext>
              </a:extLst>
            </p:cNvPr>
            <p:cNvGrpSpPr/>
            <p:nvPr/>
          </p:nvGrpSpPr>
          <p:grpSpPr>
            <a:xfrm>
              <a:off x="1200150" y="1847850"/>
              <a:ext cx="9867900" cy="1865419"/>
              <a:chOff x="1200150" y="1847850"/>
              <a:chExt cx="9867900" cy="1865419"/>
            </a:xfrm>
          </p:grpSpPr>
          <p:sp>
            <p:nvSpPr>
              <p:cNvPr id="129" name="矩形: 圆角 128">
                <a:extLst>
                  <a:ext uri="{FF2B5EF4-FFF2-40B4-BE49-F238E27FC236}">
                    <a16:creationId xmlns="" xmlns:a16="http://schemas.microsoft.com/office/drawing/2014/main" id="{8119448D-D7D5-4A6E-A993-2F7650BE7995}"/>
                  </a:ext>
                </a:extLst>
              </p:cNvPr>
              <p:cNvSpPr/>
              <p:nvPr/>
            </p:nvSpPr>
            <p:spPr>
              <a:xfrm>
                <a:off x="1200150" y="1847850"/>
                <a:ext cx="9867900" cy="1812692"/>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30" name="矩形: 圆角 129">
                <a:extLst>
                  <a:ext uri="{FF2B5EF4-FFF2-40B4-BE49-F238E27FC236}">
                    <a16:creationId xmlns="" xmlns:a16="http://schemas.microsoft.com/office/drawing/2014/main" id="{4E3E691E-5E13-42ED-BCBD-2ECBC8EF64D6}"/>
                  </a:ext>
                </a:extLst>
              </p:cNvPr>
              <p:cNvSpPr/>
              <p:nvPr/>
            </p:nvSpPr>
            <p:spPr>
              <a:xfrm>
                <a:off x="9255489" y="3607302"/>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28" name="文本框 127">
              <a:extLst>
                <a:ext uri="{FF2B5EF4-FFF2-40B4-BE49-F238E27FC236}">
                  <a16:creationId xmlns="" xmlns:a16="http://schemas.microsoft.com/office/drawing/2014/main" id="{CB4FB45E-E5D0-4286-ABBB-65C992D93AE8}"/>
                </a:ext>
              </a:extLst>
            </p:cNvPr>
            <p:cNvSpPr txBox="1"/>
            <p:nvPr/>
          </p:nvSpPr>
          <p:spPr>
            <a:xfrm>
              <a:off x="1200150" y="1835522"/>
              <a:ext cx="9179232" cy="1865419"/>
            </a:xfrm>
            <a:prstGeom prst="rect">
              <a:avLst/>
            </a:prstGeom>
            <a:noFill/>
          </p:spPr>
          <p:txBody>
            <a:bodyPr wrap="square" rtlCol="0">
              <a:spAutoFit/>
            </a:bodyPr>
            <a:lstStyle/>
            <a:p>
              <a:pPr indent="486000">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随着阳光学校招生规模逐渐扩大，接入校园网的计算机数量大增，网内数据传输日益增多，网络堵塞现象时有发生，网速变得越来越慢。另外，由于教师在校内频繁流动，经常需要更改办公场所，同一部门的教师可能分布在不同的楼层，不能相对集中办公。</a:t>
              </a:r>
            </a:p>
            <a:p>
              <a:pPr indent="486000">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现在需要规划网络配置方案，既能解决网速慢的问题，又可以实现以部门为单位划分区域，让位于不同位置的同一部门教师的计算机处于同一区域。由于原有局域网中学校各个部门之间的信息可以互通，一些重要部门的敏感信息可能被其他部门访问，网络安全问题日益严重。为了提高网络通信速度，实现某些重要部门的信息不能随意被访问，可以采用虚拟局域网技术解决此问题。</a:t>
              </a:r>
            </a:p>
          </p:txBody>
        </p:sp>
      </p:grpSp>
    </p:spTree>
    <p:extLst>
      <p:ext uri="{BB962C8B-B14F-4D97-AF65-F5344CB8AC3E}">
        <p14:creationId xmlns:p14="http://schemas.microsoft.com/office/powerpoint/2010/main" val="20772792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6"/>
                                        </p:tgtEl>
                                        <p:attrNameLst>
                                          <p:attrName>style.visibility</p:attrName>
                                        </p:attrNameLst>
                                      </p:cBhvr>
                                      <p:to>
                                        <p:strVal val="visible"/>
                                      </p:to>
                                    </p:set>
                                    <p:anim calcmode="lin" valueType="num">
                                      <p:cBhvr additive="base">
                                        <p:cTn id="7" dur="500" fill="hold"/>
                                        <p:tgtEl>
                                          <p:spTgt spid="126"/>
                                        </p:tgtEl>
                                        <p:attrNameLst>
                                          <p:attrName>ppt_x</p:attrName>
                                        </p:attrNameLst>
                                      </p:cBhvr>
                                      <p:tavLst>
                                        <p:tav tm="0">
                                          <p:val>
                                            <p:strVal val="#ppt_x"/>
                                          </p:val>
                                        </p:tav>
                                        <p:tav tm="100000">
                                          <p:val>
                                            <p:strVal val="#ppt_x"/>
                                          </p:val>
                                        </p:tav>
                                      </p:tavLst>
                                    </p:anim>
                                    <p:anim calcmode="lin" valueType="num">
                                      <p:cBhvr additive="base">
                                        <p:cTn id="8" dur="500" fill="hold"/>
                                        <p:tgtEl>
                                          <p:spTgt spid="1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2</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相关知识</a:t>
            </a:r>
          </a:p>
        </p:txBody>
      </p:sp>
      <p:sp>
        <p:nvSpPr>
          <p:cNvPr id="7" name="文本框 7"/>
          <p:cNvSpPr txBox="1">
            <a:spLocks noChangeArrowheads="1"/>
          </p:cNvSpPr>
          <p:nvPr/>
        </p:nvSpPr>
        <p:spPr bwMode="auto">
          <a:xfrm>
            <a:off x="4716014" y="2535747"/>
            <a:ext cx="2015329" cy="276999"/>
          </a:xfrm>
          <a:prstGeom prst="rect">
            <a:avLst/>
          </a:prstGeom>
          <a:noFill/>
          <a:ln w="9525">
            <a:noFill/>
            <a:miter lim="800000"/>
            <a:headEnd/>
            <a:tailEnd/>
          </a:ln>
        </p:spPr>
        <p:txBody>
          <a:bodyPr wrap="square">
            <a:spAutoFit/>
          </a:bodyPr>
          <a:lstStyle/>
          <a:p>
            <a:pPr>
              <a:buFont typeface="Wingdings" pitchFamily="2" charset="2"/>
              <a:buChar char="Ø"/>
            </a:pPr>
            <a:r>
              <a:rPr lang="en-US" altLang="zh-CN" sz="1200" dirty="0">
                <a:solidFill>
                  <a:schemeClr val="tx1">
                    <a:lumMod val="65000"/>
                    <a:lumOff val="35000"/>
                  </a:schemeClr>
                </a:solidFill>
                <a:latin typeface="微软雅黑" pitchFamily="34" charset="-122"/>
                <a:ea typeface="微软雅黑" pitchFamily="34" charset="-122"/>
              </a:rPr>
              <a:t>VLAN</a:t>
            </a:r>
            <a:r>
              <a:rPr lang="zh-CN" altLang="en-US" sz="1200" dirty="0">
                <a:solidFill>
                  <a:schemeClr val="tx1">
                    <a:lumMod val="65000"/>
                    <a:lumOff val="35000"/>
                  </a:schemeClr>
                </a:solidFill>
                <a:latin typeface="微软雅黑" pitchFamily="34" charset="-122"/>
                <a:ea typeface="微软雅黑" pitchFamily="34" charset="-122"/>
              </a:rPr>
              <a:t>的概念及意义</a:t>
            </a:r>
            <a:endParaRPr lang="zh-CN" altLang="en-US" sz="1200" dirty="0">
              <a:solidFill>
                <a:schemeClr val="tx1">
                  <a:lumMod val="65000"/>
                  <a:lumOff val="35000"/>
                </a:schemeClr>
              </a:solidFill>
            </a:endParaRPr>
          </a:p>
        </p:txBody>
      </p:sp>
      <p:sp>
        <p:nvSpPr>
          <p:cNvPr id="8" name="文本框 7"/>
          <p:cNvSpPr txBox="1">
            <a:spLocks noChangeArrowheads="1"/>
          </p:cNvSpPr>
          <p:nvPr/>
        </p:nvSpPr>
        <p:spPr bwMode="auto">
          <a:xfrm>
            <a:off x="4716014" y="2880949"/>
            <a:ext cx="2448273" cy="276999"/>
          </a:xfrm>
          <a:prstGeom prst="rect">
            <a:avLst/>
          </a:prstGeom>
          <a:noFill/>
          <a:ln w="9525">
            <a:noFill/>
            <a:miter lim="800000"/>
            <a:headEnd/>
            <a:tailEnd/>
          </a:ln>
        </p:spPr>
        <p:txBody>
          <a:bodyPr wrap="square">
            <a:spAutoFit/>
          </a:bodyPr>
          <a:lstStyle/>
          <a:p>
            <a:pPr>
              <a:buFont typeface="Wingdings" pitchFamily="2" charset="2"/>
              <a:buChar char="Ø"/>
            </a:pPr>
            <a:r>
              <a:rPr lang="en-US" altLang="zh-CN" sz="1200" dirty="0">
                <a:solidFill>
                  <a:schemeClr val="tx1">
                    <a:lumMod val="65000"/>
                    <a:lumOff val="35000"/>
                  </a:schemeClr>
                </a:solidFill>
                <a:latin typeface="微软雅黑" pitchFamily="34" charset="-122"/>
                <a:ea typeface="微软雅黑" pitchFamily="34" charset="-122"/>
              </a:rPr>
              <a:t>VLAN</a:t>
            </a:r>
            <a:r>
              <a:rPr lang="zh-CN" altLang="en-US" sz="1200" dirty="0">
                <a:solidFill>
                  <a:schemeClr val="tx1">
                    <a:lumMod val="65000"/>
                    <a:lumOff val="35000"/>
                  </a:schemeClr>
                </a:solidFill>
                <a:latin typeface="微软雅黑" pitchFamily="34" charset="-122"/>
                <a:ea typeface="微软雅黑" pitchFamily="34" charset="-122"/>
              </a:rPr>
              <a:t>的跨交换机实现</a:t>
            </a:r>
            <a:endParaRPr lang="zh-CN" altLang="en-US" sz="1200" dirty="0">
              <a:solidFill>
                <a:schemeClr val="tx1">
                  <a:lumMod val="65000"/>
                  <a:lumOff val="35000"/>
                </a:schemeClr>
              </a:solidFill>
            </a:endParaRPr>
          </a:p>
        </p:txBody>
      </p:sp>
      <p:sp>
        <p:nvSpPr>
          <p:cNvPr id="9" name="文本框 7"/>
          <p:cNvSpPr txBox="1">
            <a:spLocks noChangeArrowheads="1"/>
          </p:cNvSpPr>
          <p:nvPr/>
        </p:nvSpPr>
        <p:spPr bwMode="auto">
          <a:xfrm>
            <a:off x="4716015" y="3571353"/>
            <a:ext cx="1368152" cy="276999"/>
          </a:xfrm>
          <a:prstGeom prst="rect">
            <a:avLst/>
          </a:prstGeom>
          <a:noFill/>
          <a:ln w="9525">
            <a:noFill/>
            <a:miter lim="800000"/>
            <a:headEnd/>
            <a:tailEnd/>
          </a:ln>
        </p:spPr>
        <p:txBody>
          <a:bodyPr wrap="square">
            <a:spAutoFit/>
          </a:bodyPr>
          <a:lstStyle/>
          <a:p>
            <a:pPr>
              <a:buFont typeface="Wingdings" pitchFamily="2" charset="2"/>
              <a:buChar char="Ø"/>
            </a:pPr>
            <a:r>
              <a:rPr lang="en-US" altLang="zh-CN" sz="1200" dirty="0">
                <a:solidFill>
                  <a:schemeClr val="tx1">
                    <a:lumMod val="65000"/>
                    <a:lumOff val="35000"/>
                  </a:schemeClr>
                </a:solidFill>
                <a:latin typeface="微软雅黑" pitchFamily="34" charset="-122"/>
                <a:ea typeface="微软雅黑" pitchFamily="34" charset="-122"/>
              </a:rPr>
              <a:t>VLAN</a:t>
            </a:r>
            <a:r>
              <a:rPr lang="zh-CN" altLang="en-US" sz="1200" dirty="0">
                <a:solidFill>
                  <a:schemeClr val="tx1">
                    <a:lumMod val="65000"/>
                    <a:lumOff val="35000"/>
                  </a:schemeClr>
                </a:solidFill>
                <a:latin typeface="微软雅黑" pitchFamily="34" charset="-122"/>
                <a:ea typeface="微软雅黑" pitchFamily="34" charset="-122"/>
              </a:rPr>
              <a:t>的</a:t>
            </a:r>
            <a:r>
              <a:rPr lang="zh-CN" altLang="en-US" sz="1200" dirty="0" smtClean="0">
                <a:solidFill>
                  <a:schemeClr val="tx1">
                    <a:lumMod val="65000"/>
                    <a:lumOff val="35000"/>
                  </a:schemeClr>
                </a:solidFill>
                <a:latin typeface="微软雅黑" pitchFamily="34" charset="-122"/>
                <a:ea typeface="微软雅黑" pitchFamily="34" charset="-122"/>
              </a:rPr>
              <a:t>类型</a:t>
            </a:r>
            <a:endParaRPr lang="zh-CN" altLang="en-US" sz="1200" dirty="0">
              <a:solidFill>
                <a:schemeClr val="tx1">
                  <a:lumMod val="65000"/>
                  <a:lumOff val="35000"/>
                </a:schemeClr>
              </a:solidFill>
            </a:endParaRPr>
          </a:p>
        </p:txBody>
      </p:sp>
      <p:sp>
        <p:nvSpPr>
          <p:cNvPr id="10" name="文本框 7"/>
          <p:cNvSpPr txBox="1">
            <a:spLocks noChangeArrowheads="1"/>
          </p:cNvSpPr>
          <p:nvPr/>
        </p:nvSpPr>
        <p:spPr bwMode="auto">
          <a:xfrm>
            <a:off x="4716015" y="3916555"/>
            <a:ext cx="1781257" cy="276999"/>
          </a:xfrm>
          <a:prstGeom prst="rect">
            <a:avLst/>
          </a:prstGeom>
          <a:noFill/>
          <a:ln w="9525">
            <a:noFill/>
            <a:miter lim="800000"/>
            <a:headEnd/>
            <a:tailEnd/>
          </a:ln>
        </p:spPr>
        <p:txBody>
          <a:bodyPr wrap="square">
            <a:spAutoFit/>
          </a:bodyPr>
          <a:lstStyle/>
          <a:p>
            <a:pPr>
              <a:buFont typeface="Wingdings" pitchFamily="2" charset="2"/>
              <a:buChar char="Ø"/>
            </a:pPr>
            <a:r>
              <a:rPr lang="en-US" altLang="zh-CN" sz="1200" dirty="0">
                <a:solidFill>
                  <a:schemeClr val="tx1">
                    <a:lumMod val="65000"/>
                    <a:lumOff val="35000"/>
                  </a:schemeClr>
                </a:solidFill>
              </a:rPr>
              <a:t>VLAN</a:t>
            </a:r>
            <a:r>
              <a:rPr lang="zh-CN" altLang="en-US" sz="1200" dirty="0">
                <a:solidFill>
                  <a:schemeClr val="tx1">
                    <a:lumMod val="65000"/>
                    <a:lumOff val="35000"/>
                  </a:schemeClr>
                </a:solidFill>
              </a:rPr>
              <a:t>的配置</a:t>
            </a:r>
          </a:p>
        </p:txBody>
      </p:sp>
      <p:sp>
        <p:nvSpPr>
          <p:cNvPr id="11" name="文本框 10">
            <a:extLst>
              <a:ext uri="{FF2B5EF4-FFF2-40B4-BE49-F238E27FC236}">
                <a16:creationId xmlns="" xmlns:a16="http://schemas.microsoft.com/office/drawing/2014/main" id="{8C7C0143-C06B-48F0-A9CA-D420D66A7E9D}"/>
              </a:ext>
            </a:extLst>
          </p:cNvPr>
          <p:cNvSpPr txBox="1">
            <a:spLocks noChangeArrowheads="1"/>
          </p:cNvSpPr>
          <p:nvPr/>
        </p:nvSpPr>
        <p:spPr bwMode="auto">
          <a:xfrm>
            <a:off x="4716015" y="3226151"/>
            <a:ext cx="2015328"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链路类型和端口类型</a:t>
            </a:r>
          </a:p>
        </p:txBody>
      </p:sp>
    </p:spTree>
    <p:extLst>
      <p:ext uri="{BB962C8B-B14F-4D97-AF65-F5344CB8AC3E}">
        <p14:creationId xmlns:p14="http://schemas.microsoft.com/office/powerpoint/2010/main" val="3920719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par>
                                <p:cTn id="16" presetID="12" presetClass="entr" presetSubtype="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ppt_y</p:attrName>
                                        </p:attrNameLst>
                                      </p:cBhvr>
                                      <p:tavLst>
                                        <p:tav tm="0">
                                          <p:val>
                                            <p:strVal val="#ppt_y-#ppt_h*1.125000"/>
                                          </p:val>
                                        </p:tav>
                                        <p:tav tm="100000">
                                          <p:val>
                                            <p:strVal val="#ppt_y"/>
                                          </p:val>
                                        </p:tav>
                                      </p:tavLst>
                                    </p:anim>
                                    <p:animEffect transition="in" filter="wipe(down)">
                                      <p:cBhvr>
                                        <p:cTn id="19" dur="500"/>
                                        <p:tgtEl>
                                          <p:spTgt spid="7"/>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p:tgtEl>
                                          <p:spTgt spid="8"/>
                                        </p:tgtEl>
                                        <p:attrNameLst>
                                          <p:attrName>ppt_y</p:attrName>
                                        </p:attrNameLst>
                                      </p:cBhvr>
                                      <p:tavLst>
                                        <p:tav tm="0">
                                          <p:val>
                                            <p:strVal val="#ppt_y-#ppt_h*1.125000"/>
                                          </p:val>
                                        </p:tav>
                                        <p:tav tm="100000">
                                          <p:val>
                                            <p:strVal val="#ppt_y"/>
                                          </p:val>
                                        </p:tav>
                                      </p:tavLst>
                                    </p:anim>
                                    <p:animEffect transition="in" filter="wipe(down)">
                                      <p:cBhvr>
                                        <p:cTn id="23" dur="500"/>
                                        <p:tgtEl>
                                          <p:spTgt spid="8"/>
                                        </p:tgtEl>
                                      </p:cBhvr>
                                    </p:animEffect>
                                  </p:childTnLst>
                                </p:cTn>
                              </p:par>
                              <p:par>
                                <p:cTn id="24" presetID="12" presetClass="entr" presetSubtype="1"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p:tgtEl>
                                          <p:spTgt spid="9"/>
                                        </p:tgtEl>
                                        <p:attrNameLst>
                                          <p:attrName>ppt_y</p:attrName>
                                        </p:attrNameLst>
                                      </p:cBhvr>
                                      <p:tavLst>
                                        <p:tav tm="0">
                                          <p:val>
                                            <p:strVal val="#ppt_y-#ppt_h*1.125000"/>
                                          </p:val>
                                        </p:tav>
                                        <p:tav tm="100000">
                                          <p:val>
                                            <p:strVal val="#ppt_y"/>
                                          </p:val>
                                        </p:tav>
                                      </p:tavLst>
                                    </p:anim>
                                    <p:animEffect transition="in" filter="wipe(down)">
                                      <p:cBhvr>
                                        <p:cTn id="27" dur="500"/>
                                        <p:tgtEl>
                                          <p:spTgt spid="9"/>
                                        </p:tgtEl>
                                      </p:cBhvr>
                                    </p:animEffect>
                                  </p:childTnLst>
                                </p:cTn>
                              </p:par>
                              <p:par>
                                <p:cTn id="28" presetID="12" presetClass="entr" presetSubtype="1"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p:tgtEl>
                                          <p:spTgt spid="10"/>
                                        </p:tgtEl>
                                        <p:attrNameLst>
                                          <p:attrName>ppt_y</p:attrName>
                                        </p:attrNameLst>
                                      </p:cBhvr>
                                      <p:tavLst>
                                        <p:tav tm="0">
                                          <p:val>
                                            <p:strVal val="#ppt_y-#ppt_h*1.125000"/>
                                          </p:val>
                                        </p:tav>
                                        <p:tav tm="100000">
                                          <p:val>
                                            <p:strVal val="#ppt_y"/>
                                          </p:val>
                                        </p:tav>
                                      </p:tavLst>
                                    </p:anim>
                                    <p:animEffect transition="in" filter="wipe(down)">
                                      <p:cBhvr>
                                        <p:cTn id="31" dur="500"/>
                                        <p:tgtEl>
                                          <p:spTgt spid="10"/>
                                        </p:tgtEl>
                                      </p:cBhvr>
                                    </p:animEffect>
                                  </p:childTnLst>
                                </p:cTn>
                              </p:par>
                              <p:par>
                                <p:cTn id="32" presetID="12" presetClass="entr" presetSubtype="1"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p:tgtEl>
                                          <p:spTgt spid="11"/>
                                        </p:tgtEl>
                                        <p:attrNameLst>
                                          <p:attrName>ppt_y</p:attrName>
                                        </p:attrNameLst>
                                      </p:cBhvr>
                                      <p:tavLst>
                                        <p:tav tm="0">
                                          <p:val>
                                            <p:strVal val="#ppt_y-#ppt_h*1.125000"/>
                                          </p:val>
                                        </p:tav>
                                        <p:tav tm="100000">
                                          <p:val>
                                            <p:strVal val="#ppt_y"/>
                                          </p:val>
                                        </p:tav>
                                      </p:tavLst>
                                    </p:anim>
                                    <p:animEffect transition="in" filter="wipe(down)">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P spid="7" grpId="0"/>
      <p:bldP spid="8" grpId="0"/>
      <p:bldP spid="9" grpId="0"/>
      <p:bldP spid="10" grpId="0"/>
      <p:bldP spid="11"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 VLAN</a:t>
            </a:r>
            <a:r>
              <a:rPr lang="zh-CN" altLang="en-US" sz="1600" dirty="0">
                <a:solidFill>
                  <a:schemeClr val="accent1"/>
                </a:solidFill>
                <a:ea typeface="微软雅黑" panose="020B0503020204020204" pitchFamily="34" charset="-122"/>
              </a:rPr>
              <a:t>的概念及意义</a:t>
            </a:r>
          </a:p>
        </p:txBody>
      </p:sp>
      <p:sp>
        <p:nvSpPr>
          <p:cNvPr id="4" name="Rectangle 2">
            <a:extLst>
              <a:ext uri="{FF2B5EF4-FFF2-40B4-BE49-F238E27FC236}">
                <a16:creationId xmlns="" xmlns:a16="http://schemas.microsoft.com/office/drawing/2014/main"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 xmlns:a16="http://schemas.microsoft.com/office/drawing/2014/main" id="{6307949D-9519-43B6-BCA2-6109CA0AA7A1}"/>
              </a:ext>
            </a:extLst>
          </p:cNvPr>
          <p:cNvGrpSpPr/>
          <p:nvPr/>
        </p:nvGrpSpPr>
        <p:grpSpPr>
          <a:xfrm>
            <a:off x="334025" y="874261"/>
            <a:ext cx="8676964" cy="1321341"/>
            <a:chOff x="1200150" y="1830939"/>
            <a:chExt cx="9867900" cy="1509894"/>
          </a:xfrm>
        </p:grpSpPr>
        <p:grpSp>
          <p:nvGrpSpPr>
            <p:cNvPr id="22" name="组合 21">
              <a:extLst>
                <a:ext uri="{FF2B5EF4-FFF2-40B4-BE49-F238E27FC236}">
                  <a16:creationId xmlns="" xmlns:a16="http://schemas.microsoft.com/office/drawing/2014/main"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 xmlns:a16="http://schemas.microsoft.com/office/drawing/2014/main"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 xmlns:a16="http://schemas.microsoft.com/office/drawing/2014/main"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 xmlns:a16="http://schemas.microsoft.com/office/drawing/2014/main" id="{A82A98D5-6737-4D70-BB1E-AFFA1949757B}"/>
                </a:ext>
              </a:extLst>
            </p:cNvPr>
            <p:cNvSpPr txBox="1"/>
            <p:nvPr/>
          </p:nvSpPr>
          <p:spPr>
            <a:xfrm>
              <a:off x="1331633" y="1830939"/>
              <a:ext cx="9604930" cy="1371614"/>
            </a:xfrm>
            <a:prstGeom prst="rect">
              <a:avLst/>
            </a:prstGeom>
            <a:noFill/>
          </p:spPr>
          <p:txBody>
            <a:bodyPr wrap="square" rtlCol="0">
              <a:spAutoFit/>
            </a:bodyPr>
            <a:lstStyle/>
            <a:p>
              <a:pPr indent="486000">
                <a:lnSpc>
                  <a:spcPct val="150000"/>
                </a:lnSpc>
              </a:pPr>
              <a:r>
                <a:rPr lang="zh-CN" altLang="en-US" sz="1600" dirty="0">
                  <a:latin typeface="微软雅黑" panose="020B0503020204020204" pitchFamily="34" charset="-122"/>
                  <a:ea typeface="微软雅黑" panose="020B0503020204020204" pitchFamily="34" charset="-122"/>
                </a:rPr>
                <a:t>缺省情况下，交换机的所有接口属于同一个广播</a:t>
              </a:r>
              <a:r>
                <a:rPr lang="zh-CN" altLang="en-US" sz="1600" dirty="0" smtClean="0">
                  <a:latin typeface="微软雅黑" panose="020B0503020204020204" pitchFamily="34" charset="-122"/>
                  <a:ea typeface="微软雅黑" panose="020B0503020204020204" pitchFamily="34" charset="-122"/>
                </a:rPr>
                <a:t>域。</a:t>
              </a:r>
              <a:r>
                <a:rPr lang="zh-CN" altLang="en-US" sz="1600" dirty="0">
                  <a:latin typeface="微软雅黑" panose="020B0503020204020204" pitchFamily="34" charset="-122"/>
                  <a:ea typeface="微软雅黑" panose="020B0503020204020204" pitchFamily="34" charset="-122"/>
                </a:rPr>
                <a:t>因此，如果存在一个由许多二层交换机构成的大型二层网络，那么在这个大规模的广播域中，一旦出现广播帧或目的</a:t>
              </a:r>
              <a:r>
                <a:rPr lang="en-US" altLang="zh-CN" sz="1600" dirty="0">
                  <a:latin typeface="微软雅黑" panose="020B0503020204020204" pitchFamily="34" charset="-122"/>
                  <a:ea typeface="微软雅黑" panose="020B0503020204020204" pitchFamily="34" charset="-122"/>
                </a:rPr>
                <a:t>MAC</a:t>
              </a:r>
              <a:r>
                <a:rPr lang="zh-CN" altLang="en-US" sz="1600" dirty="0">
                  <a:latin typeface="微软雅黑" panose="020B0503020204020204" pitchFamily="34" charset="-122"/>
                  <a:ea typeface="微软雅黑" panose="020B0503020204020204" pitchFamily="34" charset="-122"/>
                </a:rPr>
                <a:t>地址未知的单播帧便将引发大量的泛洪现象，从而给网络带来沉重的</a:t>
              </a:r>
              <a:r>
                <a:rPr lang="zh-CN" altLang="en-US" sz="1600" dirty="0" smtClean="0">
                  <a:latin typeface="微软雅黑" panose="020B0503020204020204" pitchFamily="34" charset="-122"/>
                  <a:ea typeface="微软雅黑" panose="020B0503020204020204" pitchFamily="34" charset="-122"/>
                </a:rPr>
                <a:t>负担。</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pic>
        <p:nvPicPr>
          <p:cNvPr id="15" name="图片 14"/>
          <p:cNvPicPr/>
          <p:nvPr/>
        </p:nvPicPr>
        <p:blipFill>
          <a:blip r:embed="rId2" cstate="print">
            <a:extLst>
              <a:ext uri="{28A0092B-C50C-407E-A947-70E740481C1C}">
                <a14:useLocalDpi xmlns:a14="http://schemas.microsoft.com/office/drawing/2010/main" val="0"/>
              </a:ext>
            </a:extLst>
          </a:blip>
          <a:stretch>
            <a:fillRect/>
          </a:stretch>
        </p:blipFill>
        <p:spPr>
          <a:xfrm>
            <a:off x="184732" y="2469773"/>
            <a:ext cx="5904655" cy="2176507"/>
          </a:xfrm>
          <a:prstGeom prst="rect">
            <a:avLst/>
          </a:prstGeom>
          <a:ln>
            <a:solidFill>
              <a:schemeClr val="tx1"/>
            </a:solidFill>
          </a:ln>
        </p:spPr>
      </p:pic>
      <p:pic>
        <p:nvPicPr>
          <p:cNvPr id="16" name="图片 15"/>
          <p:cNvPicPr/>
          <p:nvPr/>
        </p:nvPicPr>
        <p:blipFill>
          <a:blip r:embed="rId3">
            <a:extLst>
              <a:ext uri="{28A0092B-C50C-407E-A947-70E740481C1C}">
                <a14:useLocalDpi xmlns:a14="http://schemas.microsoft.com/office/drawing/2010/main" val="0"/>
              </a:ext>
            </a:extLst>
          </a:blip>
          <a:stretch>
            <a:fillRect/>
          </a:stretch>
        </p:blipFill>
        <p:spPr>
          <a:xfrm>
            <a:off x="6323034" y="2463637"/>
            <a:ext cx="2687955" cy="2159635"/>
          </a:xfrm>
          <a:prstGeom prst="rect">
            <a:avLst/>
          </a:prstGeom>
          <a:ln>
            <a:solidFill>
              <a:schemeClr val="tx1"/>
            </a:solidFill>
          </a:ln>
        </p:spPr>
      </p:pic>
    </p:spTree>
    <p:extLst>
      <p:ext uri="{BB962C8B-B14F-4D97-AF65-F5344CB8AC3E}">
        <p14:creationId xmlns:p14="http://schemas.microsoft.com/office/powerpoint/2010/main" val="11908339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 VLAN</a:t>
            </a:r>
            <a:r>
              <a:rPr lang="zh-CN" altLang="en-US" sz="1600" dirty="0">
                <a:solidFill>
                  <a:schemeClr val="accent1"/>
                </a:solidFill>
                <a:ea typeface="微软雅黑" panose="020B0503020204020204" pitchFamily="34" charset="-122"/>
              </a:rPr>
              <a:t>的概念及意义</a:t>
            </a:r>
          </a:p>
        </p:txBody>
      </p:sp>
      <p:sp>
        <p:nvSpPr>
          <p:cNvPr id="4" name="Rectangle 2">
            <a:extLst>
              <a:ext uri="{FF2B5EF4-FFF2-40B4-BE49-F238E27FC236}">
                <a16:creationId xmlns="" xmlns:a16="http://schemas.microsoft.com/office/drawing/2014/main"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 xmlns:a16="http://schemas.microsoft.com/office/drawing/2014/main" id="{6307949D-9519-43B6-BCA2-6109CA0AA7A1}"/>
              </a:ext>
            </a:extLst>
          </p:cNvPr>
          <p:cNvGrpSpPr/>
          <p:nvPr/>
        </p:nvGrpSpPr>
        <p:grpSpPr>
          <a:xfrm>
            <a:off x="334025" y="874261"/>
            <a:ext cx="8676964" cy="1569660"/>
            <a:chOff x="1200150" y="1830939"/>
            <a:chExt cx="9867900" cy="1793648"/>
          </a:xfrm>
        </p:grpSpPr>
        <p:grpSp>
          <p:nvGrpSpPr>
            <p:cNvPr id="22" name="组合 21">
              <a:extLst>
                <a:ext uri="{FF2B5EF4-FFF2-40B4-BE49-F238E27FC236}">
                  <a16:creationId xmlns="" xmlns:a16="http://schemas.microsoft.com/office/drawing/2014/main" id="{45288A66-7521-475B-95C4-CD72CC1FF54F}"/>
                </a:ext>
              </a:extLst>
            </p:cNvPr>
            <p:cNvGrpSpPr/>
            <p:nvPr/>
          </p:nvGrpSpPr>
          <p:grpSpPr>
            <a:xfrm>
              <a:off x="1200150" y="1847850"/>
              <a:ext cx="9867900" cy="1776737"/>
              <a:chOff x="1200150" y="1847850"/>
              <a:chExt cx="9867900" cy="1776737"/>
            </a:xfrm>
          </p:grpSpPr>
          <p:sp>
            <p:nvSpPr>
              <p:cNvPr id="24" name="矩形: 圆角 23">
                <a:extLst>
                  <a:ext uri="{FF2B5EF4-FFF2-40B4-BE49-F238E27FC236}">
                    <a16:creationId xmlns="" xmlns:a16="http://schemas.microsoft.com/office/drawing/2014/main" id="{B07DDB2F-5412-4359-9150-FAADF199DBFA}"/>
                  </a:ext>
                </a:extLst>
              </p:cNvPr>
              <p:cNvSpPr/>
              <p:nvPr/>
            </p:nvSpPr>
            <p:spPr>
              <a:xfrm>
                <a:off x="1200150" y="1847850"/>
                <a:ext cx="9867900" cy="1776737"/>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 xmlns:a16="http://schemas.microsoft.com/office/drawing/2014/main"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 xmlns:a16="http://schemas.microsoft.com/office/drawing/2014/main" id="{A82A98D5-6737-4D70-BB1E-AFFA1949757B}"/>
                </a:ext>
              </a:extLst>
            </p:cNvPr>
            <p:cNvSpPr txBox="1"/>
            <p:nvPr/>
          </p:nvSpPr>
          <p:spPr>
            <a:xfrm>
              <a:off x="1331633" y="1830939"/>
              <a:ext cx="9604930" cy="1793648"/>
            </a:xfrm>
            <a:prstGeom prst="rect">
              <a:avLst/>
            </a:prstGeom>
            <a:noFill/>
          </p:spPr>
          <p:txBody>
            <a:bodyPr wrap="square" rtlCol="0">
              <a:spAutoFit/>
            </a:bodyPr>
            <a:lstStyle/>
            <a:p>
              <a:pPr indent="486000">
                <a:lnSpc>
                  <a:spcPct val="150000"/>
                </a:lnSpc>
              </a:pPr>
              <a:r>
                <a:rPr lang="en-US" altLang="zh-CN" sz="1600" dirty="0">
                  <a:latin typeface="微软雅黑" panose="020B0503020204020204" pitchFamily="34" charset="-122"/>
                  <a:ea typeface="微软雅黑" panose="020B0503020204020204" pitchFamily="34" charset="-122"/>
                </a:rPr>
                <a:t>VLAN</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Virtual Local Area Network</a:t>
              </a:r>
              <a:r>
                <a:rPr lang="zh-CN" altLang="en-US" sz="1600" dirty="0">
                  <a:latin typeface="微软雅黑" panose="020B0503020204020204" pitchFamily="34" charset="-122"/>
                  <a:ea typeface="微软雅黑" panose="020B0503020204020204" pitchFamily="34" charset="-122"/>
                </a:rPr>
                <a:t>，虚拟局域网</a:t>
              </a:r>
              <a:r>
                <a:rPr lang="zh-CN" altLang="en-US" sz="1600" dirty="0" smtClean="0">
                  <a:latin typeface="微软雅黑" panose="020B0503020204020204" pitchFamily="34" charset="-122"/>
                  <a:ea typeface="微软雅黑" panose="020B0503020204020204" pitchFamily="34" charset="-122"/>
                </a:rPr>
                <a:t>）技术能够</a:t>
              </a:r>
              <a:r>
                <a:rPr lang="zh-CN" altLang="en-US" sz="1600" dirty="0">
                  <a:latin typeface="微软雅黑" panose="020B0503020204020204" pitchFamily="34" charset="-122"/>
                  <a:ea typeface="微软雅黑" panose="020B0503020204020204" pitchFamily="34" charset="-122"/>
                </a:rPr>
                <a:t>将一个物理的</a:t>
              </a:r>
              <a:r>
                <a:rPr lang="en-US" altLang="zh-CN" sz="1600" dirty="0">
                  <a:latin typeface="微软雅黑" panose="020B0503020204020204" pitchFamily="34" charset="-122"/>
                  <a:ea typeface="微软雅黑" panose="020B0503020204020204" pitchFamily="34" charset="-122"/>
                </a:rPr>
                <a:t>LAN</a:t>
              </a:r>
              <a:r>
                <a:rPr lang="zh-CN" altLang="en-US" sz="1600" dirty="0">
                  <a:latin typeface="微软雅黑" panose="020B0503020204020204" pitchFamily="34" charset="-122"/>
                  <a:ea typeface="微软雅黑" panose="020B0503020204020204" pitchFamily="34" charset="-122"/>
                </a:rPr>
                <a:t>在逻辑上划分成多个广播域。一个</a:t>
              </a:r>
              <a:r>
                <a:rPr lang="en-US" altLang="zh-CN" sz="1600" dirty="0">
                  <a:latin typeface="微软雅黑" panose="020B0503020204020204" pitchFamily="34" charset="-122"/>
                  <a:ea typeface="微软雅黑" panose="020B0503020204020204" pitchFamily="34" charset="-122"/>
                </a:rPr>
                <a:t>VLAN</a:t>
              </a:r>
              <a:r>
                <a:rPr lang="zh-CN" altLang="en-US" sz="1600" dirty="0">
                  <a:latin typeface="微软雅黑" panose="020B0503020204020204" pitchFamily="34" charset="-122"/>
                  <a:ea typeface="微软雅黑" panose="020B0503020204020204" pitchFamily="34" charset="-122"/>
                </a:rPr>
                <a:t>就是一个广播域，同属一个</a:t>
              </a:r>
              <a:r>
                <a:rPr lang="en-US" altLang="zh-CN" sz="1600" dirty="0">
                  <a:latin typeface="微软雅黑" panose="020B0503020204020204" pitchFamily="34" charset="-122"/>
                  <a:ea typeface="微软雅黑" panose="020B0503020204020204" pitchFamily="34" charset="-122"/>
                </a:rPr>
                <a:t>VLAN</a:t>
              </a:r>
              <a:r>
                <a:rPr lang="zh-CN" altLang="en-US" sz="1600" dirty="0">
                  <a:latin typeface="微软雅黑" panose="020B0503020204020204" pitchFamily="34" charset="-122"/>
                  <a:ea typeface="微软雅黑" panose="020B0503020204020204" pitchFamily="34" charset="-122"/>
                </a:rPr>
                <a:t>的设备之间依然是能够直接进行二层通信的，数据的泛洪也被限制在</a:t>
              </a:r>
              <a:r>
                <a:rPr lang="en-US" altLang="zh-CN" sz="1600" dirty="0">
                  <a:latin typeface="微软雅黑" panose="020B0503020204020204" pitchFamily="34" charset="-122"/>
                  <a:ea typeface="微软雅黑" panose="020B0503020204020204" pitchFamily="34" charset="-122"/>
                </a:rPr>
                <a:t>VLAN</a:t>
              </a:r>
              <a:r>
                <a:rPr lang="zh-CN" altLang="en-US" sz="1600" dirty="0">
                  <a:latin typeface="微软雅黑" panose="020B0503020204020204" pitchFamily="34" charset="-122"/>
                  <a:ea typeface="微软雅黑" panose="020B0503020204020204" pitchFamily="34" charset="-122"/>
                </a:rPr>
                <a:t>内。需要特别强调的是，不同的</a:t>
              </a:r>
              <a:r>
                <a:rPr lang="en-US" altLang="zh-CN" sz="1600" dirty="0">
                  <a:latin typeface="微软雅黑" panose="020B0503020204020204" pitchFamily="34" charset="-122"/>
                  <a:ea typeface="微软雅黑" panose="020B0503020204020204" pitchFamily="34" charset="-122"/>
                </a:rPr>
                <a:t>VLAN</a:t>
              </a:r>
              <a:r>
                <a:rPr lang="zh-CN" altLang="en-US" sz="1600" dirty="0">
                  <a:latin typeface="微软雅黑" panose="020B0503020204020204" pitchFamily="34" charset="-122"/>
                  <a:ea typeface="微软雅黑" panose="020B0503020204020204" pitchFamily="34" charset="-122"/>
                </a:rPr>
                <a:t>之间无法进行二层通信。</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pic>
        <p:nvPicPr>
          <p:cNvPr id="13" name="图片 12"/>
          <p:cNvPicPr/>
          <p:nvPr/>
        </p:nvPicPr>
        <p:blipFill>
          <a:blip r:embed="rId2">
            <a:extLst>
              <a:ext uri="{28A0092B-C50C-407E-A947-70E740481C1C}">
                <a14:useLocalDpi xmlns:a14="http://schemas.microsoft.com/office/drawing/2010/main" val="0"/>
              </a:ext>
            </a:extLst>
          </a:blip>
          <a:stretch>
            <a:fillRect/>
          </a:stretch>
        </p:blipFill>
        <p:spPr>
          <a:xfrm>
            <a:off x="1691680" y="2607754"/>
            <a:ext cx="5278120" cy="2372995"/>
          </a:xfrm>
          <a:prstGeom prst="rect">
            <a:avLst/>
          </a:prstGeom>
          <a:ln>
            <a:solidFill>
              <a:schemeClr val="tx1"/>
            </a:solidFill>
          </a:ln>
        </p:spPr>
      </p:pic>
    </p:spTree>
    <p:extLst>
      <p:ext uri="{BB962C8B-B14F-4D97-AF65-F5344CB8AC3E}">
        <p14:creationId xmlns:p14="http://schemas.microsoft.com/office/powerpoint/2010/main" val="6315495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 VLAN</a:t>
            </a:r>
            <a:r>
              <a:rPr lang="zh-CN" altLang="en-US" sz="1600" dirty="0">
                <a:solidFill>
                  <a:schemeClr val="accent1"/>
                </a:solidFill>
                <a:ea typeface="微软雅黑" panose="020B0503020204020204" pitchFamily="34" charset="-122"/>
              </a:rPr>
              <a:t>的概念及意义</a:t>
            </a:r>
          </a:p>
        </p:txBody>
      </p:sp>
      <p:sp>
        <p:nvSpPr>
          <p:cNvPr id="4" name="Rectangle 2">
            <a:extLst>
              <a:ext uri="{FF2B5EF4-FFF2-40B4-BE49-F238E27FC236}">
                <a16:creationId xmlns="" xmlns:a16="http://schemas.microsoft.com/office/drawing/2014/main"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 xmlns:a16="http://schemas.microsoft.com/office/drawing/2014/main" id="{6307949D-9519-43B6-BCA2-6109CA0AA7A1}"/>
              </a:ext>
            </a:extLst>
          </p:cNvPr>
          <p:cNvGrpSpPr/>
          <p:nvPr/>
        </p:nvGrpSpPr>
        <p:grpSpPr>
          <a:xfrm>
            <a:off x="334025" y="874260"/>
            <a:ext cx="8676964" cy="3970318"/>
            <a:chOff x="1200150" y="1830939"/>
            <a:chExt cx="9867900" cy="1845996"/>
          </a:xfrm>
        </p:grpSpPr>
        <p:grpSp>
          <p:nvGrpSpPr>
            <p:cNvPr id="22" name="组合 21">
              <a:extLst>
                <a:ext uri="{FF2B5EF4-FFF2-40B4-BE49-F238E27FC236}">
                  <a16:creationId xmlns="" xmlns:a16="http://schemas.microsoft.com/office/drawing/2014/main" id="{45288A66-7521-475B-95C4-CD72CC1FF54F}"/>
                </a:ext>
              </a:extLst>
            </p:cNvPr>
            <p:cNvGrpSpPr/>
            <p:nvPr/>
          </p:nvGrpSpPr>
          <p:grpSpPr>
            <a:xfrm>
              <a:off x="1200150" y="1847850"/>
              <a:ext cx="9867900" cy="1776737"/>
              <a:chOff x="1200150" y="1847850"/>
              <a:chExt cx="9867900" cy="1776737"/>
            </a:xfrm>
          </p:grpSpPr>
          <p:sp>
            <p:nvSpPr>
              <p:cNvPr id="24" name="矩形: 圆角 23">
                <a:extLst>
                  <a:ext uri="{FF2B5EF4-FFF2-40B4-BE49-F238E27FC236}">
                    <a16:creationId xmlns="" xmlns:a16="http://schemas.microsoft.com/office/drawing/2014/main" id="{B07DDB2F-5412-4359-9150-FAADF199DBFA}"/>
                  </a:ext>
                </a:extLst>
              </p:cNvPr>
              <p:cNvSpPr/>
              <p:nvPr/>
            </p:nvSpPr>
            <p:spPr>
              <a:xfrm>
                <a:off x="1200150" y="1847850"/>
                <a:ext cx="9867900" cy="1776737"/>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 xmlns:a16="http://schemas.microsoft.com/office/drawing/2014/main"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 xmlns:a16="http://schemas.microsoft.com/office/drawing/2014/main" id="{A82A98D5-6737-4D70-BB1E-AFFA1949757B}"/>
                </a:ext>
              </a:extLst>
            </p:cNvPr>
            <p:cNvSpPr txBox="1"/>
            <p:nvPr/>
          </p:nvSpPr>
          <p:spPr>
            <a:xfrm>
              <a:off x="1331633" y="1830939"/>
              <a:ext cx="9604930" cy="1845996"/>
            </a:xfrm>
            <a:prstGeom prst="rect">
              <a:avLst/>
            </a:prstGeom>
            <a:noFill/>
          </p:spPr>
          <p:txBody>
            <a:bodyPr wrap="square" rtlCol="0">
              <a:spAutoFit/>
            </a:bodyPr>
            <a:lstStyle/>
            <a:p>
              <a:pPr>
                <a:lnSpc>
                  <a:spcPct val="150000"/>
                </a:lnSpc>
              </a:pPr>
              <a:r>
                <a:rPr lang="en-US" altLang="zh-CN" sz="1400" dirty="0" smtClean="0">
                  <a:latin typeface="微软雅黑" panose="020B0503020204020204" pitchFamily="34" charset="-122"/>
                  <a:ea typeface="微软雅黑" panose="020B0503020204020204" pitchFamily="34" charset="-122"/>
                </a:rPr>
                <a:t>VLAN</a:t>
              </a:r>
              <a:r>
                <a:rPr lang="zh-CN" altLang="en-US" sz="1400" dirty="0" smtClean="0">
                  <a:latin typeface="微软雅黑" panose="020B0503020204020204" pitchFamily="34" charset="-122"/>
                  <a:ea typeface="微软雅黑" panose="020B0503020204020204" pitchFamily="34" charset="-122"/>
                </a:rPr>
                <a:t>技术的优点：</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smtClean="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a:t>
              </a:r>
              <a:r>
                <a:rPr lang="zh-CN" altLang="en-US" sz="1400" b="1" dirty="0">
                  <a:latin typeface="微软雅黑" panose="020B0503020204020204" pitchFamily="34" charset="-122"/>
                  <a:ea typeface="微软雅黑" panose="020B0503020204020204" pitchFamily="34" charset="-122"/>
                </a:rPr>
                <a:t>隔绝广播</a:t>
              </a:r>
              <a:r>
                <a:rPr lang="zh-CN" altLang="en-US" sz="1400" dirty="0">
                  <a:latin typeface="微软雅黑" panose="020B0503020204020204" pitchFamily="34" charset="-122"/>
                  <a:ea typeface="微软雅黑" panose="020B0503020204020204" pitchFamily="34" charset="-122"/>
                </a:rPr>
                <a:t>。</a:t>
              </a:r>
            </a:p>
            <a:p>
              <a:pPr>
                <a:lnSpc>
                  <a:spcPct val="150000"/>
                </a:lnSpc>
              </a:pPr>
              <a:r>
                <a:rPr lang="zh-CN" altLang="en-US" sz="1400" dirty="0">
                  <a:latin typeface="微软雅黑" panose="020B0503020204020204" pitchFamily="34" charset="-122"/>
                  <a:ea typeface="微软雅黑" panose="020B0503020204020204" pitchFamily="34" charset="-122"/>
                </a:rPr>
                <a:t>当交换机部署</a:t>
              </a:r>
              <a:r>
                <a:rPr lang="en-US" altLang="zh-CN" sz="1400" dirty="0">
                  <a:latin typeface="微软雅黑" panose="020B0503020204020204" pitchFamily="34" charset="-122"/>
                  <a:ea typeface="微软雅黑" panose="020B0503020204020204" pitchFamily="34" charset="-122"/>
                </a:rPr>
                <a:t>VLAN</a:t>
              </a:r>
              <a:r>
                <a:rPr lang="zh-CN" altLang="en-US" sz="1400" dirty="0">
                  <a:latin typeface="微软雅黑" panose="020B0503020204020204" pitchFamily="34" charset="-122"/>
                  <a:ea typeface="微软雅黑" panose="020B0503020204020204" pitchFamily="34" charset="-122"/>
                </a:rPr>
                <a:t>后，广播数据的泛洪被限制在</a:t>
              </a:r>
              <a:r>
                <a:rPr lang="en-US" altLang="zh-CN" sz="1400" dirty="0">
                  <a:latin typeface="微软雅黑" panose="020B0503020204020204" pitchFamily="34" charset="-122"/>
                  <a:ea typeface="微软雅黑" panose="020B0503020204020204" pitchFamily="34" charset="-122"/>
                </a:rPr>
                <a:t>VLAN</a:t>
              </a:r>
              <a:r>
                <a:rPr lang="zh-CN" altLang="en-US" sz="1400" dirty="0">
                  <a:latin typeface="微软雅黑" panose="020B0503020204020204" pitchFamily="34" charset="-122"/>
                  <a:ea typeface="微软雅黑" panose="020B0503020204020204" pitchFamily="34" charset="-122"/>
                </a:rPr>
                <a:t>内。利用</a:t>
              </a:r>
              <a:r>
                <a:rPr lang="en-US" altLang="zh-CN" sz="1400" dirty="0">
                  <a:latin typeface="微软雅黑" panose="020B0503020204020204" pitchFamily="34" charset="-122"/>
                  <a:ea typeface="微软雅黑" panose="020B0503020204020204" pitchFamily="34" charset="-122"/>
                </a:rPr>
                <a:t>VLAN</a:t>
              </a:r>
              <a:r>
                <a:rPr lang="zh-CN" altLang="en-US" sz="1400" dirty="0">
                  <a:latin typeface="微软雅黑" panose="020B0503020204020204" pitchFamily="34" charset="-122"/>
                  <a:ea typeface="微软雅黑" panose="020B0503020204020204" pitchFamily="34" charset="-122"/>
                </a:rPr>
                <a:t>技术可以将网络从原来的一个大的广播域切割成多个较小的广播域，从而减少了泛洪带来的带宽资源及设备性能的损耗。</a:t>
              </a:r>
            </a:p>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a:t>
              </a:r>
              <a:r>
                <a:rPr lang="zh-CN" altLang="en-US" sz="1400" b="1" dirty="0">
                  <a:latin typeface="微软雅黑" panose="020B0503020204020204" pitchFamily="34" charset="-122"/>
                  <a:ea typeface="微软雅黑" panose="020B0503020204020204" pitchFamily="34" charset="-122"/>
                </a:rPr>
                <a:t>提高网络组建的灵活度。</a:t>
              </a:r>
            </a:p>
            <a:p>
              <a:pPr>
                <a:lnSpc>
                  <a:spcPct val="150000"/>
                </a:lnSpc>
              </a:pPr>
              <a:r>
                <a:rPr lang="en-US" altLang="zh-CN" sz="1400" dirty="0">
                  <a:latin typeface="微软雅黑" panose="020B0503020204020204" pitchFamily="34" charset="-122"/>
                  <a:ea typeface="微软雅黑" panose="020B0503020204020204" pitchFamily="34" charset="-122"/>
                </a:rPr>
                <a:t>VLAN</a:t>
              </a:r>
              <a:r>
                <a:rPr lang="zh-CN" altLang="en-US" sz="1400" dirty="0">
                  <a:latin typeface="微软雅黑" panose="020B0503020204020204" pitchFamily="34" charset="-122"/>
                  <a:ea typeface="微软雅黑" panose="020B0503020204020204" pitchFamily="34" charset="-122"/>
                </a:rPr>
                <a:t>技术使得网络设计和部署更加灵活。同一个工作组的用户不再需要局限在同一个地理位置。</a:t>
              </a:r>
            </a:p>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a:t>
              </a:r>
              <a:r>
                <a:rPr lang="zh-CN" altLang="en-US" sz="1400" b="1" dirty="0">
                  <a:latin typeface="微软雅黑" panose="020B0503020204020204" pitchFamily="34" charset="-122"/>
                  <a:ea typeface="微软雅黑" panose="020B0503020204020204" pitchFamily="34" charset="-122"/>
                </a:rPr>
                <a:t>提高网络的可管理性。</a:t>
              </a:r>
            </a:p>
            <a:p>
              <a:pPr>
                <a:lnSpc>
                  <a:spcPct val="150000"/>
                </a:lnSpc>
              </a:pPr>
              <a:r>
                <a:rPr lang="zh-CN" altLang="en-US" sz="1400" dirty="0">
                  <a:latin typeface="微软雅黑" panose="020B0503020204020204" pitchFamily="34" charset="-122"/>
                  <a:ea typeface="微软雅黑" panose="020B0503020204020204" pitchFamily="34" charset="-122"/>
                </a:rPr>
                <a:t>通过将不同的业务规划到不同的</a:t>
              </a:r>
              <a:r>
                <a:rPr lang="en-US" altLang="zh-CN" sz="1400" dirty="0">
                  <a:latin typeface="微软雅黑" panose="020B0503020204020204" pitchFamily="34" charset="-122"/>
                  <a:ea typeface="微软雅黑" panose="020B0503020204020204" pitchFamily="34" charset="-122"/>
                </a:rPr>
                <a:t>VLAN</a:t>
              </a:r>
              <a:r>
                <a:rPr lang="zh-CN" altLang="en-US" sz="1400" dirty="0">
                  <a:latin typeface="微软雅黑" panose="020B0503020204020204" pitchFamily="34" charset="-122"/>
                  <a:ea typeface="微软雅黑" panose="020B0503020204020204" pitchFamily="34" charset="-122"/>
                </a:rPr>
                <a:t>，并且分配不同的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网段，从而将每个业务划分成独立的单元，极大地方便了网络管理和维护。</a:t>
              </a:r>
            </a:p>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4</a:t>
              </a:r>
              <a:r>
                <a:rPr lang="zh-CN" altLang="en-US" sz="1400" dirty="0">
                  <a:latin typeface="微软雅黑" panose="020B0503020204020204" pitchFamily="34" charset="-122"/>
                  <a:ea typeface="微软雅黑" panose="020B0503020204020204" pitchFamily="34" charset="-122"/>
                </a:rPr>
                <a:t>）</a:t>
              </a:r>
              <a:r>
                <a:rPr lang="zh-CN" altLang="en-US" sz="1400" b="1" dirty="0">
                  <a:latin typeface="微软雅黑" panose="020B0503020204020204" pitchFamily="34" charset="-122"/>
                  <a:ea typeface="微软雅黑" panose="020B0503020204020204" pitchFamily="34" charset="-122"/>
                </a:rPr>
                <a:t>提高网络的安全性。</a:t>
              </a:r>
            </a:p>
            <a:p>
              <a:pPr>
                <a:lnSpc>
                  <a:spcPct val="150000"/>
                </a:lnSpc>
              </a:pPr>
              <a:r>
                <a:rPr lang="zh-CN" altLang="en-US" sz="1400" dirty="0">
                  <a:latin typeface="微软雅黑" panose="020B0503020204020204" pitchFamily="34" charset="-122"/>
                  <a:ea typeface="微软雅黑" panose="020B0503020204020204" pitchFamily="34" charset="-122"/>
                </a:rPr>
                <a:t>利用</a:t>
              </a:r>
              <a:r>
                <a:rPr lang="en-US" altLang="zh-CN" sz="1400" dirty="0">
                  <a:latin typeface="微软雅黑" panose="020B0503020204020204" pitchFamily="34" charset="-122"/>
                  <a:ea typeface="微软雅黑" panose="020B0503020204020204" pitchFamily="34" charset="-122"/>
                </a:rPr>
                <a:t>VLAN</a:t>
              </a:r>
              <a:r>
                <a:rPr lang="zh-CN" altLang="en-US" sz="1400" dirty="0">
                  <a:latin typeface="微软雅黑" panose="020B0503020204020204" pitchFamily="34" charset="-122"/>
                  <a:ea typeface="微软雅黑" panose="020B0503020204020204" pitchFamily="34" charset="-122"/>
                </a:rPr>
                <a:t>技术可以将不同的业务进行二层隔离。由于不同</a:t>
              </a:r>
              <a:r>
                <a:rPr lang="en-US" altLang="zh-CN" sz="1400" dirty="0">
                  <a:latin typeface="微软雅黑" panose="020B0503020204020204" pitchFamily="34" charset="-122"/>
                  <a:ea typeface="微软雅黑" panose="020B0503020204020204" pitchFamily="34" charset="-122"/>
                </a:rPr>
                <a:t>VLAN</a:t>
              </a:r>
              <a:r>
                <a:rPr lang="zh-CN" altLang="en-US" sz="1400" dirty="0">
                  <a:latin typeface="微软雅黑" panose="020B0503020204020204" pitchFamily="34" charset="-122"/>
                  <a:ea typeface="微软雅黑" panose="020B0503020204020204" pitchFamily="34" charset="-122"/>
                </a:rPr>
                <a:t>之间相互隔离，因此当一个</a:t>
              </a:r>
              <a:r>
                <a:rPr lang="en-US" altLang="zh-CN" sz="1400" dirty="0">
                  <a:latin typeface="微软雅黑" panose="020B0503020204020204" pitchFamily="34" charset="-122"/>
                  <a:ea typeface="微软雅黑" panose="020B0503020204020204" pitchFamily="34" charset="-122"/>
                </a:rPr>
                <a:t>VLAN</a:t>
              </a:r>
              <a:r>
                <a:rPr lang="zh-CN" altLang="en-US" sz="1400" dirty="0">
                  <a:latin typeface="微软雅黑" panose="020B0503020204020204" pitchFamily="34" charset="-122"/>
                  <a:ea typeface="微软雅黑" panose="020B0503020204020204" pitchFamily="34" charset="-122"/>
                </a:rPr>
                <a:t>发生故障，例如某个</a:t>
              </a:r>
              <a:r>
                <a:rPr lang="en-US" altLang="zh-CN" sz="1400" dirty="0">
                  <a:latin typeface="微软雅黑" panose="020B0503020204020204" pitchFamily="34" charset="-122"/>
                  <a:ea typeface="微软雅黑" panose="020B0503020204020204" pitchFamily="34" charset="-122"/>
                </a:rPr>
                <a:t>VLAN</a:t>
              </a:r>
              <a:r>
                <a:rPr lang="zh-CN" altLang="en-US" sz="1400" dirty="0">
                  <a:latin typeface="微软雅黑" panose="020B0503020204020204" pitchFamily="34" charset="-122"/>
                  <a:ea typeface="微软雅黑" panose="020B0503020204020204" pitchFamily="34" charset="-122"/>
                </a:rPr>
                <a:t>内发生</a:t>
              </a:r>
              <a:r>
                <a:rPr lang="en-US" altLang="zh-CN" sz="1400" dirty="0">
                  <a:latin typeface="微软雅黑" panose="020B0503020204020204" pitchFamily="34" charset="-122"/>
                  <a:ea typeface="微软雅黑" panose="020B0503020204020204" pitchFamily="34" charset="-122"/>
                </a:rPr>
                <a:t>ARP</a:t>
              </a:r>
              <a:r>
                <a:rPr lang="zh-CN" altLang="en-US" sz="1400" dirty="0">
                  <a:latin typeface="微软雅黑" panose="020B0503020204020204" pitchFamily="34" charset="-122"/>
                  <a:ea typeface="微软雅黑" panose="020B0503020204020204" pitchFamily="34" charset="-122"/>
                </a:rPr>
                <a:t>欺骗行为，不会影响到其他</a:t>
              </a:r>
              <a:r>
                <a:rPr lang="en-US" altLang="zh-CN" sz="1400" dirty="0">
                  <a:latin typeface="微软雅黑" panose="020B0503020204020204" pitchFamily="34" charset="-122"/>
                  <a:ea typeface="微软雅黑" panose="020B0503020204020204" pitchFamily="34" charset="-122"/>
                </a:rPr>
                <a:t>VLAN</a:t>
              </a:r>
              <a:r>
                <a:rPr lang="zh-CN" altLang="en-US" sz="1400" dirty="0">
                  <a:latin typeface="微软雅黑" panose="020B0503020204020204" pitchFamily="34" charset="-122"/>
                  <a:ea typeface="微软雅黑" panose="020B0503020204020204" pitchFamily="34" charset="-122"/>
                </a:rPr>
                <a:t>。</a:t>
              </a:r>
            </a:p>
          </p:txBody>
        </p:sp>
      </p:grpSp>
    </p:spTree>
    <p:extLst>
      <p:ext uri="{BB962C8B-B14F-4D97-AF65-F5344CB8AC3E}">
        <p14:creationId xmlns:p14="http://schemas.microsoft.com/office/powerpoint/2010/main" val="41938591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2</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相关知识</a:t>
            </a:r>
          </a:p>
        </p:txBody>
      </p:sp>
      <p:sp>
        <p:nvSpPr>
          <p:cNvPr id="7" name="文本框 7"/>
          <p:cNvSpPr txBox="1">
            <a:spLocks noChangeArrowheads="1"/>
          </p:cNvSpPr>
          <p:nvPr/>
        </p:nvSpPr>
        <p:spPr bwMode="auto">
          <a:xfrm>
            <a:off x="4716015" y="2535747"/>
            <a:ext cx="1368152"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smtClean="0">
                <a:solidFill>
                  <a:schemeClr val="tx1">
                    <a:lumMod val="65000"/>
                    <a:lumOff val="35000"/>
                  </a:schemeClr>
                </a:solidFill>
                <a:latin typeface="微软雅黑" pitchFamily="34" charset="-122"/>
                <a:ea typeface="微软雅黑" pitchFamily="34" charset="-122"/>
              </a:rPr>
              <a:t>认识交换机</a:t>
            </a:r>
            <a:endParaRPr lang="zh-CN" altLang="en-US" sz="1200" dirty="0">
              <a:solidFill>
                <a:schemeClr val="tx1">
                  <a:lumMod val="65000"/>
                  <a:lumOff val="35000"/>
                </a:schemeClr>
              </a:solidFill>
            </a:endParaRPr>
          </a:p>
        </p:txBody>
      </p:sp>
      <p:sp>
        <p:nvSpPr>
          <p:cNvPr id="8" name="文本框 7"/>
          <p:cNvSpPr txBox="1">
            <a:spLocks noChangeArrowheads="1"/>
          </p:cNvSpPr>
          <p:nvPr/>
        </p:nvSpPr>
        <p:spPr bwMode="auto">
          <a:xfrm>
            <a:off x="4716015" y="2880949"/>
            <a:ext cx="1368152" cy="276999"/>
          </a:xfrm>
          <a:prstGeom prst="rect">
            <a:avLst/>
          </a:prstGeom>
          <a:noFill/>
          <a:ln w="9525">
            <a:noFill/>
            <a:miter lim="800000"/>
            <a:headEnd/>
            <a:tailEnd/>
          </a:ln>
        </p:spPr>
        <p:txBody>
          <a:bodyPr wrap="square">
            <a:spAutoFit/>
          </a:bodyPr>
          <a:lstStyle/>
          <a:p>
            <a:pPr>
              <a:buFont typeface="Wingdings" pitchFamily="2" charset="2"/>
              <a:buChar char="Ø"/>
            </a:pPr>
            <a:r>
              <a:rPr lang="en-US" altLang="zh-CN" sz="1200" dirty="0" smtClean="0">
                <a:solidFill>
                  <a:schemeClr val="tx1">
                    <a:lumMod val="65000"/>
                    <a:lumOff val="35000"/>
                  </a:schemeClr>
                </a:solidFill>
                <a:latin typeface="微软雅黑" pitchFamily="34" charset="-122"/>
                <a:ea typeface="微软雅黑" pitchFamily="34" charset="-122"/>
              </a:rPr>
              <a:t>MAC</a:t>
            </a:r>
            <a:r>
              <a:rPr lang="zh-CN" altLang="en-US" sz="1200" dirty="0" smtClean="0">
                <a:solidFill>
                  <a:schemeClr val="tx1">
                    <a:lumMod val="65000"/>
                    <a:lumOff val="35000"/>
                  </a:schemeClr>
                </a:solidFill>
                <a:latin typeface="微软雅黑" pitchFamily="34" charset="-122"/>
                <a:ea typeface="微软雅黑" pitchFamily="34" charset="-122"/>
              </a:rPr>
              <a:t>地址</a:t>
            </a:r>
            <a:endParaRPr lang="zh-CN" altLang="en-US" sz="1200" dirty="0">
              <a:solidFill>
                <a:schemeClr val="tx1">
                  <a:lumMod val="65000"/>
                  <a:lumOff val="35000"/>
                </a:schemeClr>
              </a:solidFill>
            </a:endParaRPr>
          </a:p>
        </p:txBody>
      </p:sp>
      <p:sp>
        <p:nvSpPr>
          <p:cNvPr id="9" name="文本框 7"/>
          <p:cNvSpPr txBox="1">
            <a:spLocks noChangeArrowheads="1"/>
          </p:cNvSpPr>
          <p:nvPr/>
        </p:nvSpPr>
        <p:spPr bwMode="auto">
          <a:xfrm>
            <a:off x="4716015" y="3571353"/>
            <a:ext cx="1368152" cy="276999"/>
          </a:xfrm>
          <a:prstGeom prst="rect">
            <a:avLst/>
          </a:prstGeom>
          <a:noFill/>
          <a:ln w="9525">
            <a:noFill/>
            <a:miter lim="800000"/>
            <a:headEnd/>
            <a:tailEnd/>
          </a:ln>
        </p:spPr>
        <p:txBody>
          <a:bodyPr wrap="square">
            <a:spAutoFit/>
          </a:bodyPr>
          <a:lstStyle/>
          <a:p>
            <a:pPr>
              <a:buFont typeface="Wingdings" pitchFamily="2" charset="2"/>
              <a:buChar char="Ø"/>
            </a:pPr>
            <a:r>
              <a:rPr lang="en-US" altLang="zh-CN" sz="1200" dirty="0" smtClean="0">
                <a:solidFill>
                  <a:schemeClr val="tx1">
                    <a:lumMod val="65000"/>
                    <a:lumOff val="35000"/>
                  </a:schemeClr>
                </a:solidFill>
                <a:latin typeface="微软雅黑" pitchFamily="34" charset="-122"/>
                <a:ea typeface="微软雅黑" pitchFamily="34" charset="-122"/>
              </a:rPr>
              <a:t>MAC</a:t>
            </a:r>
            <a:r>
              <a:rPr lang="zh-CN" altLang="en-US" sz="1200" dirty="0" smtClean="0">
                <a:solidFill>
                  <a:schemeClr val="tx1">
                    <a:lumMod val="65000"/>
                    <a:lumOff val="35000"/>
                  </a:schemeClr>
                </a:solidFill>
                <a:latin typeface="微软雅黑" pitchFamily="34" charset="-122"/>
                <a:ea typeface="微软雅黑" pitchFamily="34" charset="-122"/>
              </a:rPr>
              <a:t>地址表</a:t>
            </a:r>
            <a:endParaRPr lang="zh-CN" altLang="en-US" sz="1200" dirty="0">
              <a:solidFill>
                <a:schemeClr val="tx1">
                  <a:lumMod val="65000"/>
                  <a:lumOff val="35000"/>
                </a:schemeClr>
              </a:solidFill>
            </a:endParaRPr>
          </a:p>
        </p:txBody>
      </p:sp>
      <p:sp>
        <p:nvSpPr>
          <p:cNvPr id="10" name="文本框 7"/>
          <p:cNvSpPr txBox="1">
            <a:spLocks noChangeArrowheads="1"/>
          </p:cNvSpPr>
          <p:nvPr/>
        </p:nvSpPr>
        <p:spPr bwMode="auto">
          <a:xfrm>
            <a:off x="4716015" y="3916555"/>
            <a:ext cx="1781257"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交换机的工作原理</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 xmlns:a16="http://schemas.microsoft.com/office/drawing/2014/main" id="{8C7C0143-C06B-48F0-A9CA-D420D66A7E9D}"/>
              </a:ext>
            </a:extLst>
          </p:cNvPr>
          <p:cNvSpPr txBox="1">
            <a:spLocks noChangeArrowheads="1"/>
          </p:cNvSpPr>
          <p:nvPr/>
        </p:nvSpPr>
        <p:spPr bwMode="auto">
          <a:xfrm>
            <a:off x="4716015" y="3226151"/>
            <a:ext cx="1584176"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以太网数据帧</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par>
                                <p:cTn id="16" presetID="12" presetClass="entr" presetSubtype="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ppt_y</p:attrName>
                                        </p:attrNameLst>
                                      </p:cBhvr>
                                      <p:tavLst>
                                        <p:tav tm="0">
                                          <p:val>
                                            <p:strVal val="#ppt_y-#ppt_h*1.125000"/>
                                          </p:val>
                                        </p:tav>
                                        <p:tav tm="100000">
                                          <p:val>
                                            <p:strVal val="#ppt_y"/>
                                          </p:val>
                                        </p:tav>
                                      </p:tavLst>
                                    </p:anim>
                                    <p:animEffect transition="in" filter="wipe(down)">
                                      <p:cBhvr>
                                        <p:cTn id="19" dur="500"/>
                                        <p:tgtEl>
                                          <p:spTgt spid="7"/>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p:tgtEl>
                                          <p:spTgt spid="8"/>
                                        </p:tgtEl>
                                        <p:attrNameLst>
                                          <p:attrName>ppt_y</p:attrName>
                                        </p:attrNameLst>
                                      </p:cBhvr>
                                      <p:tavLst>
                                        <p:tav tm="0">
                                          <p:val>
                                            <p:strVal val="#ppt_y-#ppt_h*1.125000"/>
                                          </p:val>
                                        </p:tav>
                                        <p:tav tm="100000">
                                          <p:val>
                                            <p:strVal val="#ppt_y"/>
                                          </p:val>
                                        </p:tav>
                                      </p:tavLst>
                                    </p:anim>
                                    <p:animEffect transition="in" filter="wipe(down)">
                                      <p:cBhvr>
                                        <p:cTn id="23" dur="500"/>
                                        <p:tgtEl>
                                          <p:spTgt spid="8"/>
                                        </p:tgtEl>
                                      </p:cBhvr>
                                    </p:animEffect>
                                  </p:childTnLst>
                                </p:cTn>
                              </p:par>
                              <p:par>
                                <p:cTn id="24" presetID="12" presetClass="entr" presetSubtype="1"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p:tgtEl>
                                          <p:spTgt spid="9"/>
                                        </p:tgtEl>
                                        <p:attrNameLst>
                                          <p:attrName>ppt_y</p:attrName>
                                        </p:attrNameLst>
                                      </p:cBhvr>
                                      <p:tavLst>
                                        <p:tav tm="0">
                                          <p:val>
                                            <p:strVal val="#ppt_y-#ppt_h*1.125000"/>
                                          </p:val>
                                        </p:tav>
                                        <p:tav tm="100000">
                                          <p:val>
                                            <p:strVal val="#ppt_y"/>
                                          </p:val>
                                        </p:tav>
                                      </p:tavLst>
                                    </p:anim>
                                    <p:animEffect transition="in" filter="wipe(down)">
                                      <p:cBhvr>
                                        <p:cTn id="27" dur="500"/>
                                        <p:tgtEl>
                                          <p:spTgt spid="9"/>
                                        </p:tgtEl>
                                      </p:cBhvr>
                                    </p:animEffect>
                                  </p:childTnLst>
                                </p:cTn>
                              </p:par>
                              <p:par>
                                <p:cTn id="28" presetID="12" presetClass="entr" presetSubtype="1"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p:tgtEl>
                                          <p:spTgt spid="10"/>
                                        </p:tgtEl>
                                        <p:attrNameLst>
                                          <p:attrName>ppt_y</p:attrName>
                                        </p:attrNameLst>
                                      </p:cBhvr>
                                      <p:tavLst>
                                        <p:tav tm="0">
                                          <p:val>
                                            <p:strVal val="#ppt_y-#ppt_h*1.125000"/>
                                          </p:val>
                                        </p:tav>
                                        <p:tav tm="100000">
                                          <p:val>
                                            <p:strVal val="#ppt_y"/>
                                          </p:val>
                                        </p:tav>
                                      </p:tavLst>
                                    </p:anim>
                                    <p:animEffect transition="in" filter="wipe(down)">
                                      <p:cBhvr>
                                        <p:cTn id="31" dur="500"/>
                                        <p:tgtEl>
                                          <p:spTgt spid="10"/>
                                        </p:tgtEl>
                                      </p:cBhvr>
                                    </p:animEffect>
                                  </p:childTnLst>
                                </p:cTn>
                              </p:par>
                              <p:par>
                                <p:cTn id="32" presetID="12" presetClass="entr" presetSubtype="1"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p:tgtEl>
                                          <p:spTgt spid="11"/>
                                        </p:tgtEl>
                                        <p:attrNameLst>
                                          <p:attrName>ppt_y</p:attrName>
                                        </p:attrNameLst>
                                      </p:cBhvr>
                                      <p:tavLst>
                                        <p:tav tm="0">
                                          <p:val>
                                            <p:strVal val="#ppt_y-#ppt_h*1.125000"/>
                                          </p:val>
                                        </p:tav>
                                        <p:tav tm="100000">
                                          <p:val>
                                            <p:strVal val="#ppt_y"/>
                                          </p:val>
                                        </p:tav>
                                      </p:tavLst>
                                    </p:anim>
                                    <p:animEffect transition="in" filter="wipe(down)">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P spid="7" grpId="0"/>
      <p:bldP spid="8" grpId="0"/>
      <p:bldP spid="9" grpId="0"/>
      <p:bldP spid="10" grpId="0"/>
      <p:bldP spid="11"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2. </a:t>
            </a:r>
            <a:r>
              <a:rPr lang="en-US" altLang="zh-CN" sz="1600" dirty="0">
                <a:solidFill>
                  <a:schemeClr val="accent1"/>
                </a:solidFill>
                <a:ea typeface="微软雅黑" panose="020B0503020204020204" pitchFamily="34" charset="-122"/>
              </a:rPr>
              <a:t>VLAN</a:t>
            </a:r>
            <a:r>
              <a:rPr lang="zh-CN" altLang="en-US" sz="1600" dirty="0" smtClean="0">
                <a:solidFill>
                  <a:schemeClr val="accent1"/>
                </a:solidFill>
                <a:ea typeface="微软雅黑" panose="020B0503020204020204" pitchFamily="34" charset="-122"/>
              </a:rPr>
              <a:t>的跨交换机实现</a:t>
            </a:r>
            <a:endParaRPr lang="zh-CN" altLang="en-US" sz="1600" dirty="0">
              <a:solidFill>
                <a:schemeClr val="accent1"/>
              </a:solidFill>
              <a:ea typeface="微软雅黑" panose="020B0503020204020204" pitchFamily="34" charset="-122"/>
            </a:endParaRPr>
          </a:p>
        </p:txBody>
      </p:sp>
      <p:sp>
        <p:nvSpPr>
          <p:cNvPr id="4" name="Rectangle 2">
            <a:extLst>
              <a:ext uri="{FF2B5EF4-FFF2-40B4-BE49-F238E27FC236}">
                <a16:creationId xmlns="" xmlns:a16="http://schemas.microsoft.com/office/drawing/2014/main"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 xmlns:a16="http://schemas.microsoft.com/office/drawing/2014/main" id="{6307949D-9519-43B6-BCA2-6109CA0AA7A1}"/>
              </a:ext>
            </a:extLst>
          </p:cNvPr>
          <p:cNvGrpSpPr/>
          <p:nvPr/>
        </p:nvGrpSpPr>
        <p:grpSpPr>
          <a:xfrm>
            <a:off x="184732" y="870830"/>
            <a:ext cx="8676964" cy="1922131"/>
            <a:chOff x="2925804" y="1697536"/>
            <a:chExt cx="9867900" cy="2196417"/>
          </a:xfrm>
        </p:grpSpPr>
        <p:grpSp>
          <p:nvGrpSpPr>
            <p:cNvPr id="22" name="组合 21">
              <a:extLst>
                <a:ext uri="{FF2B5EF4-FFF2-40B4-BE49-F238E27FC236}">
                  <a16:creationId xmlns="" xmlns:a16="http://schemas.microsoft.com/office/drawing/2014/main" id="{45288A66-7521-475B-95C4-CD72CC1FF54F}"/>
                </a:ext>
              </a:extLst>
            </p:cNvPr>
            <p:cNvGrpSpPr/>
            <p:nvPr/>
          </p:nvGrpSpPr>
          <p:grpSpPr>
            <a:xfrm>
              <a:off x="2925804" y="1717106"/>
              <a:ext cx="9867900" cy="2176847"/>
              <a:chOff x="2925804" y="1717106"/>
              <a:chExt cx="9867900" cy="2176847"/>
            </a:xfrm>
          </p:grpSpPr>
          <p:sp>
            <p:nvSpPr>
              <p:cNvPr id="24" name="矩形: 圆角 23">
                <a:extLst>
                  <a:ext uri="{FF2B5EF4-FFF2-40B4-BE49-F238E27FC236}">
                    <a16:creationId xmlns="" xmlns:a16="http://schemas.microsoft.com/office/drawing/2014/main" id="{B07DDB2F-5412-4359-9150-FAADF199DBFA}"/>
                  </a:ext>
                </a:extLst>
              </p:cNvPr>
              <p:cNvSpPr/>
              <p:nvPr/>
            </p:nvSpPr>
            <p:spPr>
              <a:xfrm>
                <a:off x="2925804" y="1717106"/>
                <a:ext cx="9867900" cy="2149096"/>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 xmlns:a16="http://schemas.microsoft.com/office/drawing/2014/main" id="{BFB4DD8F-D43E-47D9-91E5-9F3580CA3C81}"/>
                  </a:ext>
                </a:extLst>
              </p:cNvPr>
              <p:cNvSpPr/>
              <p:nvPr/>
            </p:nvSpPr>
            <p:spPr>
              <a:xfrm>
                <a:off x="10453865" y="378798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 xmlns:a16="http://schemas.microsoft.com/office/drawing/2014/main" id="{A82A98D5-6737-4D70-BB1E-AFFA1949757B}"/>
                </a:ext>
              </a:extLst>
            </p:cNvPr>
            <p:cNvSpPr txBox="1"/>
            <p:nvPr/>
          </p:nvSpPr>
          <p:spPr>
            <a:xfrm>
              <a:off x="3132109" y="1697536"/>
              <a:ext cx="9604930" cy="2166007"/>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两</a:t>
              </a:r>
              <a:r>
                <a:rPr lang="zh-CN" altLang="en-US" sz="1600" dirty="0">
                  <a:latin typeface="微软雅黑" panose="020B0503020204020204" pitchFamily="34" charset="-122"/>
                  <a:ea typeface="微软雅黑" panose="020B0503020204020204" pitchFamily="34" charset="-122"/>
                </a:rPr>
                <a:t>台</a:t>
              </a:r>
              <a:r>
                <a:rPr lang="zh-CN" altLang="en-US" sz="1600" dirty="0" smtClean="0">
                  <a:latin typeface="微软雅黑" panose="020B0503020204020204" pitchFamily="34" charset="-122"/>
                  <a:ea typeface="微软雅黑" panose="020B0503020204020204" pitchFamily="34" charset="-122"/>
                </a:rPr>
                <a:t>交换机</a:t>
              </a:r>
              <a:r>
                <a:rPr lang="en-US" altLang="zh-CN" sz="1600" dirty="0" smtClean="0">
                  <a:latin typeface="微软雅黑" panose="020B0503020204020204" pitchFamily="34" charset="-122"/>
                  <a:ea typeface="微软雅黑" panose="020B0503020204020204" pitchFamily="34" charset="-122"/>
                </a:rPr>
                <a:t>SW1</a:t>
              </a:r>
              <a:r>
                <a:rPr lang="zh-CN" altLang="en-US" sz="1600" dirty="0">
                  <a:latin typeface="微软雅黑" panose="020B0503020204020204" pitchFamily="34" charset="-122"/>
                  <a:ea typeface="微软雅黑" panose="020B0503020204020204" pitchFamily="34" charset="-122"/>
                </a:rPr>
                <a:t>及</a:t>
              </a:r>
              <a:r>
                <a:rPr lang="en-US" altLang="zh-CN" sz="1600" dirty="0">
                  <a:latin typeface="微软雅黑" panose="020B0503020204020204" pitchFamily="34" charset="-122"/>
                  <a:ea typeface="微软雅黑" panose="020B0503020204020204" pitchFamily="34" charset="-122"/>
                </a:rPr>
                <a:t>SW2</a:t>
              </a:r>
              <a:r>
                <a:rPr lang="zh-CN" altLang="en-US" sz="1600" dirty="0" smtClean="0">
                  <a:latin typeface="微软雅黑" panose="020B0503020204020204" pitchFamily="34" charset="-122"/>
                  <a:ea typeface="微软雅黑" panose="020B0503020204020204" pitchFamily="34" charset="-122"/>
                </a:rPr>
                <a:t>，在</a:t>
              </a:r>
              <a:r>
                <a:rPr lang="en-US" altLang="zh-CN" sz="1600" dirty="0">
                  <a:latin typeface="微软雅黑" panose="020B0503020204020204" pitchFamily="34" charset="-122"/>
                  <a:ea typeface="微软雅黑" panose="020B0503020204020204" pitchFamily="34" charset="-122"/>
                </a:rPr>
                <a:t>SW1</a:t>
              </a:r>
              <a:r>
                <a:rPr lang="zh-CN" altLang="en-US" sz="1600" dirty="0">
                  <a:latin typeface="微软雅黑" panose="020B0503020204020204" pitchFamily="34" charset="-122"/>
                  <a:ea typeface="微软雅黑" panose="020B0503020204020204" pitchFamily="34" charset="-122"/>
                </a:rPr>
                <a:t>上</a:t>
              </a:r>
              <a:r>
                <a:rPr lang="zh-CN" altLang="en-US" sz="1600" dirty="0" smtClean="0">
                  <a:latin typeface="微软雅黑" panose="020B0503020204020204" pitchFamily="34" charset="-122"/>
                  <a:ea typeface="微软雅黑" panose="020B0503020204020204" pitchFamily="34" charset="-122"/>
                </a:rPr>
                <a:t>创建</a:t>
              </a:r>
              <a:r>
                <a:rPr lang="en-US" altLang="zh-CN" sz="1600" dirty="0" smtClean="0">
                  <a:latin typeface="微软雅黑" panose="020B0503020204020204" pitchFamily="34" charset="-122"/>
                  <a:ea typeface="微软雅黑" panose="020B0503020204020204" pitchFamily="34" charset="-122"/>
                </a:rPr>
                <a:t>VLAN10</a:t>
              </a:r>
              <a:r>
                <a:rPr lang="zh-CN" altLang="en-US" sz="1600" dirty="0">
                  <a:latin typeface="微软雅黑" panose="020B0503020204020204" pitchFamily="34" charset="-122"/>
                  <a:ea typeface="微软雅黑" panose="020B0503020204020204" pitchFamily="34" charset="-122"/>
                </a:rPr>
                <a:t>及</a:t>
              </a:r>
              <a:r>
                <a:rPr lang="en-US" altLang="zh-CN" sz="1600" dirty="0">
                  <a:latin typeface="微软雅黑" panose="020B0503020204020204" pitchFamily="34" charset="-122"/>
                  <a:ea typeface="微软雅黑" panose="020B0503020204020204" pitchFamily="34" charset="-122"/>
                </a:rPr>
                <a:t>VLAN20</a:t>
              </a:r>
              <a:r>
                <a:rPr lang="zh-CN" altLang="en-US" sz="1600" dirty="0">
                  <a:latin typeface="微软雅黑" panose="020B0503020204020204" pitchFamily="34" charset="-122"/>
                  <a:ea typeface="微软雅黑" panose="020B0503020204020204" pitchFamily="34" charset="-122"/>
                </a:rPr>
                <a:t>（分别将这两个</a:t>
              </a:r>
              <a:r>
                <a:rPr lang="en-US" altLang="zh-CN" sz="1600" dirty="0">
                  <a:latin typeface="微软雅黑" panose="020B0503020204020204" pitchFamily="34" charset="-122"/>
                  <a:ea typeface="微软雅黑" panose="020B0503020204020204" pitchFamily="34" charset="-122"/>
                </a:rPr>
                <a:t>VLAN</a:t>
              </a:r>
              <a:r>
                <a:rPr lang="zh-CN" altLang="en-US" sz="1600" dirty="0">
                  <a:latin typeface="微软雅黑" panose="020B0503020204020204" pitchFamily="34" charset="-122"/>
                  <a:ea typeface="微软雅黑" panose="020B0503020204020204" pitchFamily="34" charset="-122"/>
                </a:rPr>
                <a:t>分配给技术部与会计部），然后将</a:t>
              </a:r>
              <a:r>
                <a:rPr lang="en-US" altLang="zh-CN" sz="1600" dirty="0">
                  <a:latin typeface="微软雅黑" panose="020B0503020204020204" pitchFamily="34" charset="-122"/>
                  <a:ea typeface="微软雅黑" panose="020B0503020204020204" pitchFamily="34" charset="-122"/>
                </a:rPr>
                <a:t>GE0/0/1</a:t>
              </a:r>
              <a:r>
                <a:rPr lang="zh-CN" altLang="en-US" sz="1600" dirty="0">
                  <a:latin typeface="微软雅黑" panose="020B0503020204020204" pitchFamily="34" charset="-122"/>
                  <a:ea typeface="微软雅黑" panose="020B0503020204020204" pitchFamily="34" charset="-122"/>
                </a:rPr>
                <a:t>和</a:t>
              </a:r>
              <a:r>
                <a:rPr lang="en-US" altLang="zh-CN" sz="1600" dirty="0">
                  <a:latin typeface="微软雅黑" panose="020B0503020204020204" pitchFamily="34" charset="-122"/>
                  <a:ea typeface="微软雅黑" panose="020B0503020204020204" pitchFamily="34" charset="-122"/>
                </a:rPr>
                <a:t>GE0/0/2</a:t>
              </a:r>
              <a:r>
                <a:rPr lang="zh-CN" altLang="en-US" sz="1600" dirty="0">
                  <a:latin typeface="微软雅黑" panose="020B0503020204020204" pitchFamily="34" charset="-122"/>
                  <a:ea typeface="微软雅黑" panose="020B0503020204020204" pitchFamily="34" charset="-122"/>
                </a:rPr>
                <a:t>接口加入</a:t>
              </a:r>
              <a:r>
                <a:rPr lang="en-US" altLang="zh-CN" sz="1600" dirty="0">
                  <a:latin typeface="微软雅黑" panose="020B0503020204020204" pitchFamily="34" charset="-122"/>
                  <a:ea typeface="微软雅黑" panose="020B0503020204020204" pitchFamily="34" charset="-122"/>
                </a:rPr>
                <a:t>VLAN 10</a:t>
              </a:r>
              <a:r>
                <a:rPr lang="zh-CN" altLang="en-US" sz="1600" dirty="0" smtClean="0">
                  <a:latin typeface="微软雅黑" panose="020B0503020204020204" pitchFamily="34" charset="-122"/>
                  <a:ea typeface="微软雅黑" panose="020B0503020204020204" pitchFamily="34" charset="-122"/>
                </a:rPr>
                <a:t>，这</a:t>
              </a:r>
              <a:r>
                <a:rPr lang="zh-CN" altLang="en-US" sz="1600" dirty="0">
                  <a:latin typeface="微软雅黑" panose="020B0503020204020204" pitchFamily="34" charset="-122"/>
                  <a:ea typeface="微软雅黑" panose="020B0503020204020204" pitchFamily="34" charset="-122"/>
                </a:rPr>
                <a:t>两个接口所连接的</a:t>
              </a:r>
              <a:r>
                <a:rPr lang="en-US" altLang="zh-CN" sz="1600" dirty="0">
                  <a:latin typeface="微软雅黑" panose="020B0503020204020204" pitchFamily="34" charset="-122"/>
                  <a:ea typeface="微软雅黑" panose="020B0503020204020204" pitchFamily="34" charset="-122"/>
                </a:rPr>
                <a:t>PC</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PC1</a:t>
              </a:r>
              <a:r>
                <a:rPr lang="zh-CN" altLang="en-US" sz="1600" dirty="0">
                  <a:latin typeface="微软雅黑" panose="020B0503020204020204" pitchFamily="34" charset="-122"/>
                  <a:ea typeface="微软雅黑" panose="020B0503020204020204" pitchFamily="34" charset="-122"/>
                </a:rPr>
                <a:t>及</a:t>
              </a:r>
              <a:r>
                <a:rPr lang="en-US" altLang="zh-CN" sz="1600" dirty="0">
                  <a:latin typeface="微软雅黑" panose="020B0503020204020204" pitchFamily="34" charset="-122"/>
                  <a:ea typeface="微软雅黑" panose="020B0503020204020204" pitchFamily="34" charset="-122"/>
                </a:rPr>
                <a:t>PC2</a:t>
              </a:r>
              <a:r>
                <a:rPr lang="zh-CN" altLang="en-US" sz="1600" dirty="0">
                  <a:latin typeface="微软雅黑" panose="020B0503020204020204" pitchFamily="34" charset="-122"/>
                  <a:ea typeface="微软雅黑" panose="020B0503020204020204" pitchFamily="34" charset="-122"/>
                </a:rPr>
                <a:t>）也就加入了</a:t>
              </a:r>
              <a:r>
                <a:rPr lang="en-US" altLang="zh-CN" sz="1600" dirty="0">
                  <a:latin typeface="微软雅黑" panose="020B0503020204020204" pitchFamily="34" charset="-122"/>
                  <a:ea typeface="微软雅黑" panose="020B0503020204020204" pitchFamily="34" charset="-122"/>
                </a:rPr>
                <a:t>VLAN 10</a:t>
              </a:r>
              <a:r>
                <a:rPr lang="zh-CN" altLang="en-US" sz="1600" dirty="0">
                  <a:latin typeface="微软雅黑" panose="020B0503020204020204" pitchFamily="34" charset="-122"/>
                  <a:ea typeface="微软雅黑" panose="020B0503020204020204" pitchFamily="34" charset="-122"/>
                </a:rPr>
                <a:t>，现在它们属于同一个广播域，而</a:t>
              </a:r>
              <a:r>
                <a:rPr lang="en-US" altLang="zh-CN" sz="1600" dirty="0">
                  <a:latin typeface="微软雅黑" panose="020B0503020204020204" pitchFamily="34" charset="-122"/>
                  <a:ea typeface="微软雅黑" panose="020B0503020204020204" pitchFamily="34" charset="-122"/>
                </a:rPr>
                <a:t>PC3</a:t>
              </a:r>
              <a:r>
                <a:rPr lang="zh-CN" altLang="en-US" sz="1600" dirty="0">
                  <a:latin typeface="微软雅黑" panose="020B0503020204020204" pitchFamily="34" charset="-122"/>
                  <a:ea typeface="微软雅黑" panose="020B0503020204020204" pitchFamily="34" charset="-122"/>
                </a:rPr>
                <a:t>则属于另一个广播域（</a:t>
              </a:r>
              <a:r>
                <a:rPr lang="en-US" altLang="zh-CN" sz="1600" dirty="0">
                  <a:latin typeface="微软雅黑" panose="020B0503020204020204" pitchFamily="34" charset="-122"/>
                  <a:ea typeface="微软雅黑" panose="020B0503020204020204" pitchFamily="34" charset="-122"/>
                </a:rPr>
                <a:t>GE0/0/3</a:t>
              </a:r>
              <a:r>
                <a:rPr lang="zh-CN" altLang="en-US" sz="1600" dirty="0">
                  <a:latin typeface="微软雅黑" panose="020B0503020204020204" pitchFamily="34" charset="-122"/>
                  <a:ea typeface="微软雅黑" panose="020B0503020204020204" pitchFamily="34" charset="-122"/>
                </a:rPr>
                <a:t>接口加入</a:t>
              </a:r>
              <a:r>
                <a:rPr lang="en-US" altLang="zh-CN" sz="1600" dirty="0">
                  <a:latin typeface="微软雅黑" panose="020B0503020204020204" pitchFamily="34" charset="-122"/>
                  <a:ea typeface="微软雅黑" panose="020B0503020204020204" pitchFamily="34" charset="-122"/>
                </a:rPr>
                <a:t>VLAN 20</a:t>
              </a:r>
              <a:r>
                <a:rPr lang="zh-CN" altLang="en-US" sz="1600" dirty="0">
                  <a:latin typeface="微软雅黑" panose="020B0503020204020204" pitchFamily="34" charset="-122"/>
                  <a:ea typeface="微软雅黑" panose="020B0503020204020204" pitchFamily="34" charset="-122"/>
                </a:rPr>
                <a:t>）。网络另一边的</a:t>
              </a:r>
              <a:r>
                <a:rPr lang="en-US" altLang="zh-CN" sz="1600" dirty="0">
                  <a:latin typeface="微软雅黑" panose="020B0503020204020204" pitchFamily="34" charset="-122"/>
                  <a:ea typeface="微软雅黑" panose="020B0503020204020204" pitchFamily="34" charset="-122"/>
                </a:rPr>
                <a:t>SW2</a:t>
              </a:r>
              <a:r>
                <a:rPr lang="zh-CN" altLang="en-US" sz="1600" dirty="0">
                  <a:latin typeface="微软雅黑" panose="020B0503020204020204" pitchFamily="34" charset="-122"/>
                  <a:ea typeface="微软雅黑" panose="020B0503020204020204" pitchFamily="34" charset="-122"/>
                </a:rPr>
                <a:t>上也有技术部与会计部的员工需要接入，因此我们在</a:t>
              </a:r>
              <a:r>
                <a:rPr lang="en-US" altLang="zh-CN" sz="1600" dirty="0">
                  <a:latin typeface="微软雅黑" panose="020B0503020204020204" pitchFamily="34" charset="-122"/>
                  <a:ea typeface="微软雅黑" panose="020B0503020204020204" pitchFamily="34" charset="-122"/>
                </a:rPr>
                <a:t>SW2</a:t>
              </a:r>
              <a:r>
                <a:rPr lang="zh-CN" altLang="en-US" sz="1600" dirty="0">
                  <a:latin typeface="微软雅黑" panose="020B0503020204020204" pitchFamily="34" charset="-122"/>
                  <a:ea typeface="微软雅黑" panose="020B0503020204020204" pitchFamily="34" charset="-122"/>
                </a:rPr>
                <a:t>上也创建了</a:t>
              </a:r>
              <a:r>
                <a:rPr lang="en-US" altLang="zh-CN" sz="1600" dirty="0">
                  <a:latin typeface="微软雅黑" panose="020B0503020204020204" pitchFamily="34" charset="-122"/>
                  <a:ea typeface="微软雅黑" panose="020B0503020204020204" pitchFamily="34" charset="-122"/>
                </a:rPr>
                <a:t>VLAN 10</a:t>
              </a:r>
              <a:r>
                <a:rPr lang="zh-CN" altLang="en-US" sz="1600" dirty="0">
                  <a:latin typeface="微软雅黑" panose="020B0503020204020204" pitchFamily="34" charset="-122"/>
                  <a:ea typeface="微软雅黑" panose="020B0503020204020204" pitchFamily="34" charset="-122"/>
                </a:rPr>
                <a:t>及</a:t>
              </a:r>
              <a:r>
                <a:rPr lang="en-US" altLang="zh-CN" sz="1600" dirty="0">
                  <a:latin typeface="微软雅黑" panose="020B0503020204020204" pitchFamily="34" charset="-122"/>
                  <a:ea typeface="微软雅黑" panose="020B0503020204020204" pitchFamily="34" charset="-122"/>
                </a:rPr>
                <a:t>VLAN 20</a:t>
              </a:r>
              <a:r>
                <a:rPr lang="zh-CN" altLang="en-US" sz="1600" dirty="0">
                  <a:latin typeface="微软雅黑" panose="020B0503020204020204" pitchFamily="34" charset="-122"/>
                  <a:ea typeface="微软雅黑" panose="020B0503020204020204" pitchFamily="34" charset="-122"/>
                </a:rPr>
                <a:t>并且将接口添加到相应的</a:t>
              </a:r>
              <a:r>
                <a:rPr lang="en-US" altLang="zh-CN" sz="1600" dirty="0">
                  <a:latin typeface="微软雅黑" panose="020B0503020204020204" pitchFamily="34" charset="-122"/>
                  <a:ea typeface="微软雅黑" panose="020B0503020204020204" pitchFamily="34" charset="-122"/>
                </a:rPr>
                <a:t>VLAN</a:t>
              </a:r>
              <a:r>
                <a:rPr lang="zh-CN" altLang="en-US" sz="1600" dirty="0">
                  <a:latin typeface="微软雅黑" panose="020B0503020204020204" pitchFamily="34" charset="-122"/>
                  <a:ea typeface="微软雅黑" panose="020B0503020204020204" pitchFamily="34" charset="-122"/>
                </a:rPr>
                <a:t>中。</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pic>
        <p:nvPicPr>
          <p:cNvPr id="11" name="图片 10"/>
          <p:cNvPicPr/>
          <p:nvPr/>
        </p:nvPicPr>
        <p:blipFill>
          <a:blip r:embed="rId2">
            <a:extLst>
              <a:ext uri="{28A0092B-C50C-407E-A947-70E740481C1C}">
                <a14:useLocalDpi xmlns:a14="http://schemas.microsoft.com/office/drawing/2010/main" val="0"/>
              </a:ext>
            </a:extLst>
          </a:blip>
          <a:stretch>
            <a:fillRect/>
          </a:stretch>
        </p:blipFill>
        <p:spPr>
          <a:xfrm>
            <a:off x="987027" y="2782661"/>
            <a:ext cx="7044322" cy="2235443"/>
          </a:xfrm>
          <a:prstGeom prst="rect">
            <a:avLst/>
          </a:prstGeom>
          <a:ln>
            <a:solidFill>
              <a:schemeClr val="tx1"/>
            </a:solidFill>
          </a:ln>
        </p:spPr>
      </p:pic>
    </p:spTree>
    <p:extLst>
      <p:ext uri="{BB962C8B-B14F-4D97-AF65-F5344CB8AC3E}">
        <p14:creationId xmlns:p14="http://schemas.microsoft.com/office/powerpoint/2010/main" val="36426695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0" y="339503"/>
            <a:ext cx="318550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 VLAN</a:t>
            </a:r>
            <a:r>
              <a:rPr lang="zh-CN" altLang="en-US" sz="1600" dirty="0">
                <a:solidFill>
                  <a:schemeClr val="accent1"/>
                </a:solidFill>
                <a:ea typeface="微软雅黑" panose="020B0503020204020204" pitchFamily="34" charset="-122"/>
              </a:rPr>
              <a:t>的跨交换机实现</a:t>
            </a:r>
          </a:p>
        </p:txBody>
      </p:sp>
      <p:sp>
        <p:nvSpPr>
          <p:cNvPr id="7" name="矩形 6">
            <a:extLst>
              <a:ext uri="{FF2B5EF4-FFF2-40B4-BE49-F238E27FC236}">
                <a16:creationId xmlns=""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10" name="图片 9"/>
          <p:cNvPicPr/>
          <p:nvPr/>
        </p:nvPicPr>
        <p:blipFill>
          <a:blip r:embed="rId2" cstate="print">
            <a:extLst>
              <a:ext uri="{28A0092B-C50C-407E-A947-70E740481C1C}">
                <a14:useLocalDpi xmlns:a14="http://schemas.microsoft.com/office/drawing/2010/main" val="0"/>
              </a:ext>
            </a:extLst>
          </a:blip>
          <a:stretch>
            <a:fillRect/>
          </a:stretch>
        </p:blipFill>
        <p:spPr>
          <a:xfrm>
            <a:off x="2591780" y="685981"/>
            <a:ext cx="4220210" cy="2159635"/>
          </a:xfrm>
          <a:prstGeom prst="rect">
            <a:avLst/>
          </a:prstGeom>
          <a:ln>
            <a:solidFill>
              <a:schemeClr val="tx1"/>
            </a:solidFill>
          </a:ln>
        </p:spPr>
      </p:pic>
      <p:grpSp>
        <p:nvGrpSpPr>
          <p:cNvPr id="16" name="组合 15">
            <a:extLst>
              <a:ext uri="{FF2B5EF4-FFF2-40B4-BE49-F238E27FC236}">
                <a16:creationId xmlns="" xmlns:a16="http://schemas.microsoft.com/office/drawing/2014/main" id="{6307949D-9519-43B6-BCA2-6109CA0AA7A1}"/>
              </a:ext>
            </a:extLst>
          </p:cNvPr>
          <p:cNvGrpSpPr/>
          <p:nvPr/>
        </p:nvGrpSpPr>
        <p:grpSpPr>
          <a:xfrm>
            <a:off x="233518" y="2918861"/>
            <a:ext cx="8676964" cy="1321341"/>
            <a:chOff x="1200150" y="1830939"/>
            <a:chExt cx="9867900" cy="1509894"/>
          </a:xfrm>
        </p:grpSpPr>
        <p:grpSp>
          <p:nvGrpSpPr>
            <p:cNvPr id="17" name="组合 16">
              <a:extLst>
                <a:ext uri="{FF2B5EF4-FFF2-40B4-BE49-F238E27FC236}">
                  <a16:creationId xmlns="" xmlns:a16="http://schemas.microsoft.com/office/drawing/2014/main" id="{45288A66-7521-475B-95C4-CD72CC1FF54F}"/>
                </a:ext>
              </a:extLst>
            </p:cNvPr>
            <p:cNvGrpSpPr/>
            <p:nvPr/>
          </p:nvGrpSpPr>
          <p:grpSpPr>
            <a:xfrm>
              <a:off x="1200150" y="1847851"/>
              <a:ext cx="9867900" cy="1492982"/>
              <a:chOff x="1200150" y="1847851"/>
              <a:chExt cx="9867900" cy="1492982"/>
            </a:xfrm>
          </p:grpSpPr>
          <p:sp>
            <p:nvSpPr>
              <p:cNvPr id="19" name="矩形: 圆角 23">
                <a:extLst>
                  <a:ext uri="{FF2B5EF4-FFF2-40B4-BE49-F238E27FC236}">
                    <a16:creationId xmlns="" xmlns:a16="http://schemas.microsoft.com/office/drawing/2014/main" id="{B07DDB2F-5412-4359-9150-FAADF199DBFA}"/>
                  </a:ext>
                </a:extLst>
              </p:cNvPr>
              <p:cNvSpPr/>
              <p:nvPr/>
            </p:nvSpPr>
            <p:spPr>
              <a:xfrm>
                <a:off x="1200150" y="1847851"/>
                <a:ext cx="9867900" cy="1387016"/>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0" name="矩形: 圆角 24">
                <a:extLst>
                  <a:ext uri="{FF2B5EF4-FFF2-40B4-BE49-F238E27FC236}">
                    <a16:creationId xmlns="" xmlns:a16="http://schemas.microsoft.com/office/drawing/2014/main"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8" name="文本框 17">
              <a:extLst>
                <a:ext uri="{FF2B5EF4-FFF2-40B4-BE49-F238E27FC236}">
                  <a16:creationId xmlns="" xmlns:a16="http://schemas.microsoft.com/office/drawing/2014/main" id="{A82A98D5-6737-4D70-BB1E-AFFA1949757B}"/>
                </a:ext>
              </a:extLst>
            </p:cNvPr>
            <p:cNvSpPr txBox="1"/>
            <p:nvPr/>
          </p:nvSpPr>
          <p:spPr>
            <a:xfrm>
              <a:off x="1331633" y="1830939"/>
              <a:ext cx="9604930" cy="1371614"/>
            </a:xfrm>
            <a:prstGeom prst="rect">
              <a:avLst/>
            </a:prstGeom>
            <a:noFill/>
          </p:spPr>
          <p:txBody>
            <a:bodyPr wrap="square" rtlCol="0">
              <a:spAutoFit/>
            </a:bodyPr>
            <a:lstStyle/>
            <a:p>
              <a:pPr indent="486000">
                <a:lnSpc>
                  <a:spcPct val="150000"/>
                </a:lnSpc>
              </a:pPr>
              <a:r>
                <a:rPr lang="zh-CN" altLang="en-US" sz="1600" b="1" dirty="0">
                  <a:latin typeface="微软雅黑" panose="020B0503020204020204" pitchFamily="34" charset="-122"/>
                  <a:ea typeface="微软雅黑" panose="020B0503020204020204" pitchFamily="34" charset="-122"/>
                </a:rPr>
                <a:t> </a:t>
              </a:r>
              <a:r>
                <a:rPr lang="en-US" altLang="zh-CN" sz="1600" b="1" dirty="0">
                  <a:latin typeface="微软雅黑" panose="020B0503020204020204" pitchFamily="34" charset="-122"/>
                  <a:ea typeface="微软雅黑" panose="020B0503020204020204" pitchFamily="34" charset="-122"/>
                </a:rPr>
                <a:t>IEEE 802.1Q</a:t>
              </a:r>
              <a:r>
                <a:rPr lang="zh-CN" altLang="en-US" sz="1600" b="1" dirty="0" smtClean="0">
                  <a:latin typeface="微软雅黑" panose="020B0503020204020204" pitchFamily="34" charset="-122"/>
                  <a:ea typeface="微软雅黑" panose="020B0503020204020204" pitchFamily="34" charset="-122"/>
                </a:rPr>
                <a:t>标准</a:t>
              </a:r>
              <a:r>
                <a:rPr lang="zh-CN" altLang="en-US" sz="1600" dirty="0" smtClean="0">
                  <a:latin typeface="微软雅黑" panose="020B0503020204020204" pitchFamily="34" charset="-122"/>
                  <a:ea typeface="微软雅黑" panose="020B0503020204020204" pitchFamily="34" charset="-122"/>
                </a:rPr>
                <a:t>定义</a:t>
              </a:r>
              <a:r>
                <a:rPr lang="zh-CN" altLang="en-US" sz="1600" dirty="0">
                  <a:latin typeface="微软雅黑" panose="020B0503020204020204" pitchFamily="34" charset="-122"/>
                  <a:ea typeface="微软雅黑" panose="020B0503020204020204" pitchFamily="34" charset="-122"/>
                </a:rPr>
                <a:t>了实现上述“标记”的方法，使得</a:t>
              </a:r>
              <a:r>
                <a:rPr lang="en-US" altLang="zh-CN" sz="1600" dirty="0">
                  <a:latin typeface="微软雅黑" panose="020B0503020204020204" pitchFamily="34" charset="-122"/>
                  <a:ea typeface="微软雅黑" panose="020B0503020204020204" pitchFamily="34" charset="-122"/>
                </a:rPr>
                <a:t>VLAN</a:t>
              </a:r>
              <a:r>
                <a:rPr lang="zh-CN" altLang="en-US" sz="1600" dirty="0">
                  <a:latin typeface="微软雅黑" panose="020B0503020204020204" pitchFamily="34" charset="-122"/>
                  <a:ea typeface="微软雅黑" panose="020B0503020204020204" pitchFamily="34" charset="-122"/>
                </a:rPr>
                <a:t>能够跨交换机实现。</a:t>
              </a:r>
              <a:r>
                <a:rPr lang="en-US" altLang="zh-CN" sz="1600" dirty="0">
                  <a:latin typeface="微软雅黑" panose="020B0503020204020204" pitchFamily="34" charset="-122"/>
                  <a:ea typeface="微软雅黑" panose="020B0503020204020204" pitchFamily="34" charset="-122"/>
                </a:rPr>
                <a:t>IEEE 802.1Q</a:t>
              </a:r>
              <a:r>
                <a:rPr lang="zh-CN" altLang="en-US" sz="1600" dirty="0">
                  <a:latin typeface="微软雅黑" panose="020B0503020204020204" pitchFamily="34" charset="-122"/>
                  <a:ea typeface="微软雅黑" panose="020B0503020204020204" pitchFamily="34" charset="-122"/>
                </a:rPr>
                <a:t>标准也常被称为</a:t>
              </a:r>
              <a:r>
                <a:rPr lang="en-US" altLang="zh-CN" sz="1600" dirty="0">
                  <a:latin typeface="微软雅黑" panose="020B0503020204020204" pitchFamily="34" charset="-122"/>
                  <a:ea typeface="微软雅黑" panose="020B0503020204020204" pitchFamily="34" charset="-122"/>
                </a:rPr>
                <a:t>Dot1Q</a:t>
              </a:r>
              <a:r>
                <a:rPr lang="zh-CN" altLang="en-US" sz="1600" dirty="0">
                  <a:latin typeface="微软雅黑" panose="020B0503020204020204" pitchFamily="34" charset="-122"/>
                  <a:ea typeface="微软雅黑" panose="020B0503020204020204" pitchFamily="34" charset="-122"/>
                </a:rPr>
                <a:t>标准，它对传统的以太网数据帧进行了修改，在数据帧头部中的源</a:t>
              </a:r>
              <a:r>
                <a:rPr lang="en-US" altLang="zh-CN" sz="1600" dirty="0">
                  <a:latin typeface="微软雅黑" panose="020B0503020204020204" pitchFamily="34" charset="-122"/>
                  <a:ea typeface="微软雅黑" panose="020B0503020204020204" pitchFamily="34" charset="-122"/>
                </a:rPr>
                <a:t>MAC</a:t>
              </a:r>
              <a:r>
                <a:rPr lang="zh-CN" altLang="en-US" sz="1600" dirty="0">
                  <a:latin typeface="微软雅黑" panose="020B0503020204020204" pitchFamily="34" charset="-122"/>
                  <a:ea typeface="微软雅黑" panose="020B0503020204020204" pitchFamily="34" charset="-122"/>
                </a:rPr>
                <a:t>地址和类型字段之间插入</a:t>
              </a:r>
              <a:r>
                <a:rPr lang="en-US" altLang="zh-CN" sz="1600" dirty="0">
                  <a:latin typeface="微软雅黑" panose="020B0503020204020204" pitchFamily="34" charset="-122"/>
                  <a:ea typeface="微软雅黑" panose="020B0503020204020204" pitchFamily="34" charset="-122"/>
                </a:rPr>
                <a:t>4</a:t>
              </a:r>
              <a:r>
                <a:rPr lang="zh-CN" altLang="en-US" sz="1600" dirty="0">
                  <a:latin typeface="微软雅黑" panose="020B0503020204020204" pitchFamily="34" charset="-122"/>
                  <a:ea typeface="微软雅黑" panose="020B0503020204020204" pitchFamily="34" charset="-122"/>
                </a:rPr>
                <a:t>个字节的</a:t>
              </a:r>
              <a:r>
                <a:rPr lang="en-US" altLang="zh-CN" sz="1600" dirty="0">
                  <a:latin typeface="微软雅黑" panose="020B0503020204020204" pitchFamily="34" charset="-122"/>
                  <a:ea typeface="微软雅黑" panose="020B0503020204020204" pitchFamily="34" charset="-122"/>
                </a:rPr>
                <a:t>802.1Q Tag</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401655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0" y="339503"/>
            <a:ext cx="318550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 VLAN</a:t>
            </a:r>
            <a:r>
              <a:rPr lang="zh-CN" altLang="en-US" sz="1600" dirty="0">
                <a:solidFill>
                  <a:schemeClr val="accent1"/>
                </a:solidFill>
                <a:ea typeface="微软雅黑" panose="020B0503020204020204" pitchFamily="34" charset="-122"/>
              </a:rPr>
              <a:t>的跨交换机实现</a:t>
            </a:r>
          </a:p>
        </p:txBody>
      </p:sp>
      <p:sp>
        <p:nvSpPr>
          <p:cNvPr id="7" name="矩形 6">
            <a:extLst>
              <a:ext uri="{FF2B5EF4-FFF2-40B4-BE49-F238E27FC236}">
                <a16:creationId xmlns=""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4" name="图片 3"/>
          <p:cNvPicPr>
            <a:picLocks noChangeAspect="1"/>
          </p:cNvPicPr>
          <p:nvPr/>
        </p:nvPicPr>
        <p:blipFill>
          <a:blip r:embed="rId2"/>
          <a:stretch>
            <a:fillRect/>
          </a:stretch>
        </p:blipFill>
        <p:spPr>
          <a:xfrm>
            <a:off x="1352550" y="1204912"/>
            <a:ext cx="6438900" cy="2733675"/>
          </a:xfrm>
          <a:prstGeom prst="rect">
            <a:avLst/>
          </a:prstGeom>
        </p:spPr>
      </p:pic>
    </p:spTree>
    <p:extLst>
      <p:ext uri="{BB962C8B-B14F-4D97-AF65-F5344CB8AC3E}">
        <p14:creationId xmlns:p14="http://schemas.microsoft.com/office/powerpoint/2010/main" val="2513990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0" y="339503"/>
            <a:ext cx="318550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 VLAN</a:t>
            </a:r>
            <a:r>
              <a:rPr lang="zh-CN" altLang="en-US" sz="1600" dirty="0">
                <a:solidFill>
                  <a:schemeClr val="accent1"/>
                </a:solidFill>
                <a:ea typeface="微软雅黑" panose="020B0503020204020204" pitchFamily="34" charset="-122"/>
              </a:rPr>
              <a:t>的跨交换机实现</a:t>
            </a:r>
          </a:p>
        </p:txBody>
      </p:sp>
      <p:sp>
        <p:nvSpPr>
          <p:cNvPr id="7" name="矩形 6">
            <a:extLst>
              <a:ext uri="{FF2B5EF4-FFF2-40B4-BE49-F238E27FC236}">
                <a16:creationId xmlns=""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6" name="图片 5"/>
          <p:cNvPicPr/>
          <p:nvPr/>
        </p:nvPicPr>
        <p:blipFill>
          <a:blip r:embed="rId2">
            <a:extLst>
              <a:ext uri="{28A0092B-C50C-407E-A947-70E740481C1C}">
                <a14:useLocalDpi xmlns:a14="http://schemas.microsoft.com/office/drawing/2010/main" val="0"/>
              </a:ext>
            </a:extLst>
          </a:blip>
          <a:stretch>
            <a:fillRect/>
          </a:stretch>
        </p:blipFill>
        <p:spPr>
          <a:xfrm>
            <a:off x="1942003" y="650911"/>
            <a:ext cx="5278120" cy="1739265"/>
          </a:xfrm>
          <a:prstGeom prst="rect">
            <a:avLst/>
          </a:prstGeom>
          <a:ln>
            <a:solidFill>
              <a:schemeClr val="tx1"/>
            </a:solidFill>
          </a:ln>
        </p:spPr>
      </p:pic>
      <p:grpSp>
        <p:nvGrpSpPr>
          <p:cNvPr id="8" name="组合 7">
            <a:extLst>
              <a:ext uri="{FF2B5EF4-FFF2-40B4-BE49-F238E27FC236}">
                <a16:creationId xmlns="" xmlns:a16="http://schemas.microsoft.com/office/drawing/2014/main" id="{6307949D-9519-43B6-BCA2-6109CA0AA7A1}"/>
              </a:ext>
            </a:extLst>
          </p:cNvPr>
          <p:cNvGrpSpPr/>
          <p:nvPr/>
        </p:nvGrpSpPr>
        <p:grpSpPr>
          <a:xfrm>
            <a:off x="133011" y="2365746"/>
            <a:ext cx="8687461" cy="2002792"/>
            <a:chOff x="2375636" y="1705607"/>
            <a:chExt cx="9879838" cy="2288587"/>
          </a:xfrm>
        </p:grpSpPr>
        <p:grpSp>
          <p:nvGrpSpPr>
            <p:cNvPr id="9" name="组合 8">
              <a:extLst>
                <a:ext uri="{FF2B5EF4-FFF2-40B4-BE49-F238E27FC236}">
                  <a16:creationId xmlns="" xmlns:a16="http://schemas.microsoft.com/office/drawing/2014/main" id="{45288A66-7521-475B-95C4-CD72CC1FF54F}"/>
                </a:ext>
              </a:extLst>
            </p:cNvPr>
            <p:cNvGrpSpPr/>
            <p:nvPr/>
          </p:nvGrpSpPr>
          <p:grpSpPr>
            <a:xfrm>
              <a:off x="2387574" y="1733523"/>
              <a:ext cx="9867900" cy="2135175"/>
              <a:chOff x="2387574" y="1733523"/>
              <a:chExt cx="9867900" cy="2135175"/>
            </a:xfrm>
          </p:grpSpPr>
          <p:sp>
            <p:nvSpPr>
              <p:cNvPr id="12" name="矩形: 圆角 23">
                <a:extLst>
                  <a:ext uri="{FF2B5EF4-FFF2-40B4-BE49-F238E27FC236}">
                    <a16:creationId xmlns="" xmlns:a16="http://schemas.microsoft.com/office/drawing/2014/main" id="{B07DDB2F-5412-4359-9150-FAADF199DBFA}"/>
                  </a:ext>
                </a:extLst>
              </p:cNvPr>
              <p:cNvSpPr/>
              <p:nvPr/>
            </p:nvSpPr>
            <p:spPr>
              <a:xfrm>
                <a:off x="2387574" y="1733523"/>
                <a:ext cx="9867900" cy="2135175"/>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3" name="矩形: 圆角 24">
                <a:extLst>
                  <a:ext uri="{FF2B5EF4-FFF2-40B4-BE49-F238E27FC236}">
                    <a16:creationId xmlns="" xmlns:a16="http://schemas.microsoft.com/office/drawing/2014/main" id="{BFB4DD8F-D43E-47D9-91E5-9F3580CA3C81}"/>
                  </a:ext>
                </a:extLst>
              </p:cNvPr>
              <p:cNvSpPr/>
              <p:nvPr/>
            </p:nvSpPr>
            <p:spPr>
              <a:xfrm>
                <a:off x="10546934" y="3762339"/>
                <a:ext cx="1702255"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1" name="文本框 10">
              <a:extLst>
                <a:ext uri="{FF2B5EF4-FFF2-40B4-BE49-F238E27FC236}">
                  <a16:creationId xmlns="" xmlns:a16="http://schemas.microsoft.com/office/drawing/2014/main" id="{A82A98D5-6737-4D70-BB1E-AFFA1949757B}"/>
                </a:ext>
              </a:extLst>
            </p:cNvPr>
            <p:cNvSpPr txBox="1"/>
            <p:nvPr/>
          </p:nvSpPr>
          <p:spPr>
            <a:xfrm>
              <a:off x="2375636" y="1705607"/>
              <a:ext cx="9604930" cy="2288587"/>
            </a:xfrm>
            <a:prstGeom prst="rect">
              <a:avLst/>
            </a:prstGeom>
            <a:noFill/>
          </p:spPr>
          <p:txBody>
            <a:bodyPr wrap="square" rtlCol="0">
              <a:spAutoFit/>
            </a:bodyPr>
            <a:lstStyle/>
            <a:p>
              <a:pPr indent="486000">
                <a:lnSpc>
                  <a:spcPct val="150000"/>
                </a:lnSpc>
              </a:pPr>
              <a:r>
                <a:rPr lang="en-US" altLang="zh-CN" sz="1050" dirty="0">
                  <a:latin typeface="微软雅黑" panose="020B0503020204020204" pitchFamily="34" charset="-122"/>
                  <a:ea typeface="微软雅黑" panose="020B0503020204020204" pitchFamily="34" charset="-122"/>
                </a:rPr>
                <a:t>PC1</a:t>
              </a:r>
              <a:r>
                <a:rPr lang="zh-CN" altLang="zh-CN" sz="1050" dirty="0">
                  <a:latin typeface="微软雅黑" panose="020B0503020204020204" pitchFamily="34" charset="-122"/>
                  <a:ea typeface="微软雅黑" panose="020B0503020204020204" pitchFamily="34" charset="-122"/>
                </a:rPr>
                <a:t>发送了一份数据帧给</a:t>
              </a:r>
              <a:r>
                <a:rPr lang="en-US" altLang="zh-CN" sz="1050" dirty="0">
                  <a:latin typeface="微软雅黑" panose="020B0503020204020204" pitchFamily="34" charset="-122"/>
                  <a:ea typeface="微软雅黑" panose="020B0503020204020204" pitchFamily="34" charset="-122"/>
                </a:rPr>
                <a:t>PC5</a:t>
              </a:r>
              <a:r>
                <a:rPr lang="zh-CN" altLang="zh-CN" sz="1050" dirty="0">
                  <a:latin typeface="微软雅黑" panose="020B0503020204020204" pitchFamily="34" charset="-122"/>
                  <a:ea typeface="微软雅黑" panose="020B0503020204020204" pitchFamily="34" charset="-122"/>
                </a:rPr>
                <a:t>，该数据帧被</a:t>
              </a:r>
              <a:r>
                <a:rPr lang="en-US" altLang="zh-CN" sz="1050" dirty="0">
                  <a:latin typeface="微软雅黑" panose="020B0503020204020204" pitchFamily="34" charset="-122"/>
                  <a:ea typeface="微软雅黑" panose="020B0503020204020204" pitchFamily="34" charset="-122"/>
                </a:rPr>
                <a:t>PC1</a:t>
              </a:r>
              <a:r>
                <a:rPr lang="zh-CN" altLang="zh-CN" sz="1050" dirty="0">
                  <a:latin typeface="微软雅黑" panose="020B0503020204020204" pitchFamily="34" charset="-122"/>
                  <a:ea typeface="微软雅黑" panose="020B0503020204020204" pitchFamily="34" charset="-122"/>
                </a:rPr>
                <a:t>发出时，是传统的以太网数据帧，也被称为无标记</a:t>
              </a:r>
              <a:r>
                <a:rPr lang="zh-CN" altLang="zh-CN" sz="1050" dirty="0" smtClean="0">
                  <a:latin typeface="微软雅黑" panose="020B0503020204020204" pitchFamily="34" charset="-122"/>
                  <a:ea typeface="微软雅黑" panose="020B0503020204020204" pitchFamily="34" charset="-122"/>
                </a:rPr>
                <a:t>帧</a:t>
              </a:r>
              <a:r>
                <a:rPr lang="zh-CN" altLang="en-US" sz="1050" dirty="0" smtClean="0">
                  <a:latin typeface="微软雅黑" panose="020B0503020204020204" pitchFamily="34" charset="-122"/>
                  <a:ea typeface="微软雅黑" panose="020B0503020204020204" pitchFamily="34" charset="-122"/>
                </a:rPr>
                <a:t>，</a:t>
              </a:r>
              <a:r>
                <a:rPr lang="zh-CN" altLang="zh-CN" sz="1050" dirty="0" smtClean="0">
                  <a:latin typeface="微软雅黑" panose="020B0503020204020204" pitchFamily="34" charset="-122"/>
                  <a:ea typeface="微软雅黑" panose="020B0503020204020204" pitchFamily="34" charset="-122"/>
                </a:rPr>
                <a:t>主机</a:t>
              </a:r>
              <a:r>
                <a:rPr lang="zh-CN" altLang="zh-CN" sz="1050" dirty="0">
                  <a:latin typeface="微软雅黑" panose="020B0503020204020204" pitchFamily="34" charset="-122"/>
                  <a:ea typeface="微软雅黑" panose="020B0503020204020204" pitchFamily="34" charset="-122"/>
                </a:rPr>
                <a:t>的网卡通常只能发送和接收无标记帧。当这个数据帧到达</a:t>
              </a:r>
              <a:r>
                <a:rPr lang="en-US" altLang="zh-CN" sz="1050" dirty="0">
                  <a:latin typeface="微软雅黑" panose="020B0503020204020204" pitchFamily="34" charset="-122"/>
                  <a:ea typeface="微软雅黑" panose="020B0503020204020204" pitchFamily="34" charset="-122"/>
                </a:rPr>
                <a:t>SW1</a:t>
              </a:r>
              <a:r>
                <a:rPr lang="zh-CN" altLang="zh-CN" sz="1050" dirty="0">
                  <a:latin typeface="微软雅黑" panose="020B0503020204020204" pitchFamily="34" charset="-122"/>
                  <a:ea typeface="微软雅黑" panose="020B0503020204020204" pitchFamily="34" charset="-122"/>
                </a:rPr>
                <a:t>后，由于</a:t>
              </a:r>
              <a:r>
                <a:rPr lang="en-US" altLang="zh-CN" sz="1050" dirty="0">
                  <a:latin typeface="微软雅黑" panose="020B0503020204020204" pitchFamily="34" charset="-122"/>
                  <a:ea typeface="微软雅黑" panose="020B0503020204020204" pitchFamily="34" charset="-122"/>
                </a:rPr>
                <a:t>SW1</a:t>
              </a:r>
              <a:r>
                <a:rPr lang="zh-CN" altLang="zh-CN" sz="1050" dirty="0">
                  <a:latin typeface="微软雅黑" panose="020B0503020204020204" pitchFamily="34" charset="-122"/>
                  <a:ea typeface="微软雅黑" panose="020B0503020204020204" pitchFamily="34" charset="-122"/>
                </a:rPr>
                <a:t>的</a:t>
              </a:r>
              <a:r>
                <a:rPr lang="en-US" altLang="zh-CN" sz="1050" dirty="0">
                  <a:latin typeface="微软雅黑" panose="020B0503020204020204" pitchFamily="34" charset="-122"/>
                  <a:ea typeface="微软雅黑" panose="020B0503020204020204" pitchFamily="34" charset="-122"/>
                </a:rPr>
                <a:t>GE0/0/1</a:t>
              </a:r>
              <a:r>
                <a:rPr lang="zh-CN" altLang="zh-CN" sz="1050" dirty="0">
                  <a:latin typeface="微软雅黑" panose="020B0503020204020204" pitchFamily="34" charset="-122"/>
                  <a:ea typeface="微软雅黑" panose="020B0503020204020204" pitchFamily="34" charset="-122"/>
                </a:rPr>
                <a:t>接口已经加入</a:t>
              </a:r>
              <a:r>
                <a:rPr lang="en-US" altLang="zh-CN" sz="1050" dirty="0">
                  <a:latin typeface="微软雅黑" panose="020B0503020204020204" pitchFamily="34" charset="-122"/>
                  <a:ea typeface="微软雅黑" panose="020B0503020204020204" pitchFamily="34" charset="-122"/>
                </a:rPr>
                <a:t>VLAN 10</a:t>
              </a:r>
              <a:r>
                <a:rPr lang="zh-CN" altLang="zh-CN" sz="1050" dirty="0">
                  <a:latin typeface="微软雅黑" panose="020B0503020204020204" pitchFamily="34" charset="-122"/>
                  <a:ea typeface="微软雅黑" panose="020B0503020204020204" pitchFamily="34" charset="-122"/>
                </a:rPr>
                <a:t>，因此它知道该数据帧归属</a:t>
              </a:r>
              <a:r>
                <a:rPr lang="en-US" altLang="zh-CN" sz="1050" dirty="0">
                  <a:latin typeface="微软雅黑" panose="020B0503020204020204" pitchFamily="34" charset="-122"/>
                  <a:ea typeface="微软雅黑" panose="020B0503020204020204" pitchFamily="34" charset="-122"/>
                </a:rPr>
                <a:t>VLAN 10</a:t>
              </a:r>
              <a:r>
                <a:rPr lang="zh-CN" altLang="zh-CN" sz="1050" dirty="0">
                  <a:latin typeface="微软雅黑" panose="020B0503020204020204" pitchFamily="34" charset="-122"/>
                  <a:ea typeface="微软雅黑" panose="020B0503020204020204" pitchFamily="34" charset="-122"/>
                </a:rPr>
                <a:t>，于是它将在数据帧头部内插入</a:t>
              </a:r>
              <a:r>
                <a:rPr lang="en-US" altLang="zh-CN" sz="1050" dirty="0" smtClean="0">
                  <a:latin typeface="微软雅黑" panose="020B0503020204020204" pitchFamily="34" charset="-122"/>
                  <a:ea typeface="微软雅黑" panose="020B0503020204020204" pitchFamily="34" charset="-122"/>
                </a:rPr>
                <a:t>Tag</a:t>
              </a:r>
              <a:r>
                <a:rPr lang="zh-CN" altLang="en-US" sz="1050" dirty="0" smtClean="0">
                  <a:latin typeface="微软雅黑" panose="020B0503020204020204" pitchFamily="34" charset="-122"/>
                  <a:ea typeface="微软雅黑" panose="020B0503020204020204" pitchFamily="34" charset="-122"/>
                </a:rPr>
                <a:t>，</a:t>
              </a:r>
              <a:r>
                <a:rPr lang="zh-CN" altLang="zh-CN" sz="1050" dirty="0" smtClean="0">
                  <a:latin typeface="微软雅黑" panose="020B0503020204020204" pitchFamily="34" charset="-122"/>
                  <a:ea typeface="微软雅黑" panose="020B0503020204020204" pitchFamily="34" charset="-122"/>
                </a:rPr>
                <a:t>在</a:t>
              </a:r>
              <a:r>
                <a:rPr lang="zh-CN" altLang="zh-CN" sz="1050" dirty="0">
                  <a:latin typeface="微软雅黑" panose="020B0503020204020204" pitchFamily="34" charset="-122"/>
                  <a:ea typeface="微软雅黑" panose="020B0503020204020204" pitchFamily="34" charset="-122"/>
                </a:rPr>
                <a:t>该</a:t>
              </a:r>
              <a:r>
                <a:rPr lang="en-US" altLang="zh-CN" sz="1050" dirty="0">
                  <a:latin typeface="微软雅黑" panose="020B0503020204020204" pitchFamily="34" charset="-122"/>
                  <a:ea typeface="微软雅黑" panose="020B0503020204020204" pitchFamily="34" charset="-122"/>
                </a:rPr>
                <a:t>Tag</a:t>
              </a:r>
              <a:r>
                <a:rPr lang="zh-CN" altLang="zh-CN" sz="1050" dirty="0">
                  <a:latin typeface="微软雅黑" panose="020B0503020204020204" pitchFamily="34" charset="-122"/>
                  <a:ea typeface="微软雅黑" panose="020B0503020204020204" pitchFamily="34" charset="-122"/>
                </a:rPr>
                <a:t>的</a:t>
              </a:r>
              <a:r>
                <a:rPr lang="en-US" altLang="zh-CN" sz="1050" dirty="0">
                  <a:latin typeface="微软雅黑" panose="020B0503020204020204" pitchFamily="34" charset="-122"/>
                  <a:ea typeface="微软雅黑" panose="020B0503020204020204" pitchFamily="34" charset="-122"/>
                </a:rPr>
                <a:t>VLAN-ID </a:t>
              </a:r>
              <a:r>
                <a:rPr lang="zh-CN" altLang="zh-CN" sz="1050" dirty="0">
                  <a:latin typeface="微软雅黑" panose="020B0503020204020204" pitchFamily="34" charset="-122"/>
                  <a:ea typeface="微软雅黑" panose="020B0503020204020204" pitchFamily="34" charset="-122"/>
                </a:rPr>
                <a:t>字段中填写数据帧的起源</a:t>
              </a:r>
              <a:r>
                <a:rPr lang="en-US" altLang="zh-CN" sz="1050" dirty="0">
                  <a:latin typeface="微软雅黑" panose="020B0503020204020204" pitchFamily="34" charset="-122"/>
                  <a:ea typeface="微软雅黑" panose="020B0503020204020204" pitchFamily="34" charset="-122"/>
                </a:rPr>
                <a:t>VLAN</a:t>
              </a:r>
              <a:r>
                <a:rPr lang="zh-CN" altLang="zh-CN" sz="1050" dirty="0">
                  <a:latin typeface="微软雅黑" panose="020B0503020204020204" pitchFamily="34" charset="-122"/>
                  <a:ea typeface="微软雅黑" panose="020B0503020204020204" pitchFamily="34" charset="-122"/>
                </a:rPr>
                <a:t>的</a:t>
              </a:r>
              <a:r>
                <a:rPr lang="en-US" altLang="zh-CN" sz="1050" dirty="0">
                  <a:latin typeface="微软雅黑" panose="020B0503020204020204" pitchFamily="34" charset="-122"/>
                  <a:ea typeface="微软雅黑" panose="020B0503020204020204" pitchFamily="34" charset="-122"/>
                </a:rPr>
                <a:t>ID</a:t>
              </a:r>
              <a:r>
                <a:rPr lang="zh-CN" altLang="zh-CN" sz="1050" dirty="0">
                  <a:latin typeface="微软雅黑" panose="020B0503020204020204" pitchFamily="34" charset="-122"/>
                  <a:ea typeface="微软雅黑" panose="020B0503020204020204" pitchFamily="34" charset="-122"/>
                </a:rPr>
                <a:t>：</a:t>
              </a:r>
              <a:r>
                <a:rPr lang="en-US" altLang="zh-CN" sz="1050" dirty="0">
                  <a:latin typeface="微软雅黑" panose="020B0503020204020204" pitchFamily="34" charset="-122"/>
                  <a:ea typeface="微软雅黑" panose="020B0503020204020204" pitchFamily="34" charset="-122"/>
                </a:rPr>
                <a:t>10</a:t>
              </a:r>
              <a:r>
                <a:rPr lang="zh-CN" altLang="zh-CN" sz="1050" dirty="0">
                  <a:latin typeface="微软雅黑" panose="020B0503020204020204" pitchFamily="34" charset="-122"/>
                  <a:ea typeface="微软雅黑" panose="020B0503020204020204" pitchFamily="34" charset="-122"/>
                </a:rPr>
                <a:t>，如此一来这个数据帧就变成了一个标记</a:t>
              </a:r>
              <a:r>
                <a:rPr lang="zh-CN" altLang="zh-CN" sz="1050" dirty="0" smtClean="0">
                  <a:latin typeface="微软雅黑" panose="020B0503020204020204" pitchFamily="34" charset="-122"/>
                  <a:ea typeface="微软雅黑" panose="020B0503020204020204" pitchFamily="34" charset="-122"/>
                </a:rPr>
                <a:t>帧。</a:t>
              </a:r>
              <a:r>
                <a:rPr lang="zh-CN" altLang="zh-CN" sz="1050" dirty="0">
                  <a:latin typeface="微软雅黑" panose="020B0503020204020204" pitchFamily="34" charset="-122"/>
                  <a:ea typeface="微软雅黑" panose="020B0503020204020204" pitchFamily="34" charset="-122"/>
                </a:rPr>
                <a:t>实际上，在交换机内部，为了区分不同</a:t>
              </a:r>
              <a:r>
                <a:rPr lang="en-US" altLang="zh-CN" sz="1050" dirty="0">
                  <a:latin typeface="微软雅黑" panose="020B0503020204020204" pitchFamily="34" charset="-122"/>
                  <a:ea typeface="微软雅黑" panose="020B0503020204020204" pitchFamily="34" charset="-122"/>
                </a:rPr>
                <a:t>VLAN</a:t>
              </a:r>
              <a:r>
                <a:rPr lang="zh-CN" altLang="zh-CN" sz="1050" dirty="0">
                  <a:latin typeface="微软雅黑" panose="020B0503020204020204" pitchFamily="34" charset="-122"/>
                  <a:ea typeface="微软雅黑" panose="020B0503020204020204" pitchFamily="34" charset="-122"/>
                </a:rPr>
                <a:t>的数据帧，数据帧都是以标记帧的形式存在，至于该帧被交换机从某个接口发出去后是否携带</a:t>
              </a:r>
              <a:r>
                <a:rPr lang="en-US" altLang="zh-CN" sz="1050" dirty="0">
                  <a:latin typeface="微软雅黑" panose="020B0503020204020204" pitchFamily="34" charset="-122"/>
                  <a:ea typeface="微软雅黑" panose="020B0503020204020204" pitchFamily="34" charset="-122"/>
                </a:rPr>
                <a:t>Tag</a:t>
              </a:r>
              <a:r>
                <a:rPr lang="zh-CN" altLang="zh-CN" sz="1050" dirty="0">
                  <a:latin typeface="微软雅黑" panose="020B0503020204020204" pitchFamily="34" charset="-122"/>
                  <a:ea typeface="微软雅黑" panose="020B0503020204020204" pitchFamily="34" charset="-122"/>
                </a:rPr>
                <a:t>，则要视具体的情况而定。接下来，交换机在其</a:t>
              </a:r>
              <a:r>
                <a:rPr lang="en-US" altLang="zh-CN" sz="1050" dirty="0">
                  <a:latin typeface="微软雅黑" panose="020B0503020204020204" pitchFamily="34" charset="-122"/>
                  <a:ea typeface="微软雅黑" panose="020B0503020204020204" pitchFamily="34" charset="-122"/>
                </a:rPr>
                <a:t>MAC</a:t>
              </a:r>
              <a:r>
                <a:rPr lang="zh-CN" altLang="zh-CN" sz="1050" dirty="0">
                  <a:latin typeface="微软雅黑" panose="020B0503020204020204" pitchFamily="34" charset="-122"/>
                  <a:ea typeface="微软雅黑" panose="020B0503020204020204" pitchFamily="34" charset="-122"/>
                </a:rPr>
                <a:t>地址表中查询数据帧的目的</a:t>
              </a:r>
              <a:r>
                <a:rPr lang="en-US" altLang="zh-CN" sz="1050" dirty="0">
                  <a:latin typeface="微软雅黑" panose="020B0503020204020204" pitchFamily="34" charset="-122"/>
                  <a:ea typeface="微软雅黑" panose="020B0503020204020204" pitchFamily="34" charset="-122"/>
                </a:rPr>
                <a:t>MAC</a:t>
              </a:r>
              <a:r>
                <a:rPr lang="zh-CN" altLang="zh-CN" sz="1050" dirty="0">
                  <a:latin typeface="微软雅黑" panose="020B0503020204020204" pitchFamily="34" charset="-122"/>
                  <a:ea typeface="微软雅黑" panose="020B0503020204020204" pitchFamily="34" charset="-122"/>
                </a:rPr>
                <a:t>地址（只查询与</a:t>
              </a:r>
              <a:r>
                <a:rPr lang="en-US" altLang="zh-CN" sz="1050" dirty="0">
                  <a:latin typeface="微软雅黑" panose="020B0503020204020204" pitchFamily="34" charset="-122"/>
                  <a:ea typeface="微软雅黑" panose="020B0503020204020204" pitchFamily="34" charset="-122"/>
                </a:rPr>
                <a:t>VLAN 10</a:t>
              </a:r>
              <a:r>
                <a:rPr lang="zh-CN" altLang="zh-CN" sz="1050" dirty="0">
                  <a:latin typeface="微软雅黑" panose="020B0503020204020204" pitchFamily="34" charset="-122"/>
                  <a:ea typeface="微软雅黑" panose="020B0503020204020204" pitchFamily="34" charset="-122"/>
                </a:rPr>
                <a:t>关联的表项），最终它发现该数据帧要从</a:t>
              </a:r>
              <a:r>
                <a:rPr lang="en-US" altLang="zh-CN" sz="1050" dirty="0">
                  <a:latin typeface="微软雅黑" panose="020B0503020204020204" pitchFamily="34" charset="-122"/>
                  <a:ea typeface="微软雅黑" panose="020B0503020204020204" pitchFamily="34" charset="-122"/>
                </a:rPr>
                <a:t>GE0/0/4</a:t>
              </a:r>
              <a:r>
                <a:rPr lang="zh-CN" altLang="zh-CN" sz="1050" dirty="0">
                  <a:latin typeface="微软雅黑" panose="020B0503020204020204" pitchFamily="34" charset="-122"/>
                  <a:ea typeface="微软雅黑" panose="020B0503020204020204" pitchFamily="34" charset="-122"/>
                </a:rPr>
                <a:t>接口送出，而这个接口连接着干道链路，因此，它将数据帧以标记帧的形式发送出去。</a:t>
              </a:r>
              <a:r>
                <a:rPr lang="en-US" altLang="zh-CN" sz="1050" dirty="0">
                  <a:latin typeface="微软雅黑" panose="020B0503020204020204" pitchFamily="34" charset="-122"/>
                  <a:ea typeface="微软雅黑" panose="020B0503020204020204" pitchFamily="34" charset="-122"/>
                </a:rPr>
                <a:t>SW2</a:t>
              </a:r>
              <a:r>
                <a:rPr lang="zh-CN" altLang="zh-CN" sz="1050" dirty="0">
                  <a:latin typeface="微软雅黑" panose="020B0503020204020204" pitchFamily="34" charset="-122"/>
                  <a:ea typeface="微软雅黑" panose="020B0503020204020204" pitchFamily="34" charset="-122"/>
                </a:rPr>
                <a:t>的</a:t>
              </a:r>
              <a:r>
                <a:rPr lang="en-US" altLang="zh-CN" sz="1050" dirty="0">
                  <a:latin typeface="微软雅黑" panose="020B0503020204020204" pitchFamily="34" charset="-122"/>
                  <a:ea typeface="微软雅黑" panose="020B0503020204020204" pitchFamily="34" charset="-122"/>
                </a:rPr>
                <a:t>GE0/0/4</a:t>
              </a:r>
              <a:r>
                <a:rPr lang="zh-CN" altLang="zh-CN" sz="1050" dirty="0">
                  <a:latin typeface="微软雅黑" panose="020B0503020204020204" pitchFamily="34" charset="-122"/>
                  <a:ea typeface="微软雅黑" panose="020B0503020204020204" pitchFamily="34" charset="-122"/>
                </a:rPr>
                <a:t>接口收到这个标记帧后，通过读取</a:t>
              </a:r>
              <a:r>
                <a:rPr lang="en-US" altLang="zh-CN" sz="1050" dirty="0">
                  <a:latin typeface="微软雅黑" panose="020B0503020204020204" pitchFamily="34" charset="-122"/>
                  <a:ea typeface="微软雅黑" panose="020B0503020204020204" pitchFamily="34" charset="-122"/>
                </a:rPr>
                <a:t>Tag</a:t>
              </a:r>
              <a:r>
                <a:rPr lang="zh-CN" altLang="zh-CN" sz="1050" dirty="0">
                  <a:latin typeface="微软雅黑" panose="020B0503020204020204" pitchFamily="34" charset="-122"/>
                  <a:ea typeface="微软雅黑" panose="020B0503020204020204" pitchFamily="34" charset="-122"/>
                </a:rPr>
                <a:t>中相应的字段，也就知道了这个数据帧所属的</a:t>
              </a:r>
              <a:r>
                <a:rPr lang="en-US" altLang="zh-CN" sz="1050" dirty="0">
                  <a:latin typeface="微软雅黑" panose="020B0503020204020204" pitchFamily="34" charset="-122"/>
                  <a:ea typeface="微软雅黑" panose="020B0503020204020204" pitchFamily="34" charset="-122"/>
                </a:rPr>
                <a:t>VLAN</a:t>
              </a:r>
              <a:r>
                <a:rPr lang="zh-CN" altLang="zh-CN" sz="1050" dirty="0">
                  <a:latin typeface="微软雅黑" panose="020B0503020204020204" pitchFamily="34" charset="-122"/>
                  <a:ea typeface="微软雅黑" panose="020B0503020204020204" pitchFamily="34" charset="-122"/>
                </a:rPr>
                <a:t>，因此在</a:t>
              </a:r>
              <a:r>
                <a:rPr lang="en-US" altLang="zh-CN" sz="1050" dirty="0">
                  <a:latin typeface="微软雅黑" panose="020B0503020204020204" pitchFamily="34" charset="-122"/>
                  <a:ea typeface="微软雅黑" panose="020B0503020204020204" pitchFamily="34" charset="-122"/>
                </a:rPr>
                <a:t>MAC</a:t>
              </a:r>
              <a:r>
                <a:rPr lang="zh-CN" altLang="zh-CN" sz="1050" dirty="0">
                  <a:latin typeface="微软雅黑" panose="020B0503020204020204" pitchFamily="34" charset="-122"/>
                  <a:ea typeface="微软雅黑" panose="020B0503020204020204" pitchFamily="34" charset="-122"/>
                </a:rPr>
                <a:t>地址表中查询该帧的目的</a:t>
              </a:r>
              <a:r>
                <a:rPr lang="en-US" altLang="zh-CN" sz="1050" dirty="0">
                  <a:latin typeface="微软雅黑" panose="020B0503020204020204" pitchFamily="34" charset="-122"/>
                  <a:ea typeface="微软雅黑" panose="020B0503020204020204" pitchFamily="34" charset="-122"/>
                </a:rPr>
                <a:t>MAC</a:t>
              </a:r>
              <a:r>
                <a:rPr lang="zh-CN" altLang="zh-CN" sz="1050" dirty="0">
                  <a:latin typeface="微软雅黑" panose="020B0503020204020204" pitchFamily="34" charset="-122"/>
                  <a:ea typeface="微软雅黑" panose="020B0503020204020204" pitchFamily="34" charset="-122"/>
                </a:rPr>
                <a:t>地址时，只在与</a:t>
              </a:r>
              <a:r>
                <a:rPr lang="en-US" altLang="zh-CN" sz="1050" dirty="0">
                  <a:latin typeface="微软雅黑" panose="020B0503020204020204" pitchFamily="34" charset="-122"/>
                  <a:ea typeface="微软雅黑" panose="020B0503020204020204" pitchFamily="34" charset="-122"/>
                </a:rPr>
                <a:t>VLAN 10</a:t>
              </a:r>
              <a:r>
                <a:rPr lang="zh-CN" altLang="zh-CN" sz="1050" dirty="0">
                  <a:latin typeface="微软雅黑" panose="020B0503020204020204" pitchFamily="34" charset="-122"/>
                  <a:ea typeface="微软雅黑" panose="020B0503020204020204" pitchFamily="34" charset="-122"/>
                </a:rPr>
                <a:t>关联的表项中查询。最后，</a:t>
              </a:r>
              <a:r>
                <a:rPr lang="en-US" altLang="zh-CN" sz="1050" dirty="0">
                  <a:latin typeface="微软雅黑" panose="020B0503020204020204" pitchFamily="34" charset="-122"/>
                  <a:ea typeface="微软雅黑" panose="020B0503020204020204" pitchFamily="34" charset="-122"/>
                </a:rPr>
                <a:t>SW2</a:t>
              </a:r>
              <a:r>
                <a:rPr lang="zh-CN" altLang="zh-CN" sz="1050" dirty="0">
                  <a:latin typeface="微软雅黑" panose="020B0503020204020204" pitchFamily="34" charset="-122"/>
                  <a:ea typeface="微软雅黑" panose="020B0503020204020204" pitchFamily="34" charset="-122"/>
                </a:rPr>
                <a:t>将数据帧中的</a:t>
              </a:r>
              <a:r>
                <a:rPr lang="en-US" altLang="zh-CN" sz="1050" dirty="0">
                  <a:latin typeface="微软雅黑" panose="020B0503020204020204" pitchFamily="34" charset="-122"/>
                  <a:ea typeface="微软雅黑" panose="020B0503020204020204" pitchFamily="34" charset="-122"/>
                </a:rPr>
                <a:t>Tag</a:t>
              </a:r>
              <a:r>
                <a:rPr lang="zh-CN" altLang="zh-CN" sz="1050" dirty="0">
                  <a:latin typeface="微软雅黑" panose="020B0503020204020204" pitchFamily="34" charset="-122"/>
                  <a:ea typeface="微软雅黑" panose="020B0503020204020204" pitchFamily="34" charset="-122"/>
                </a:rPr>
                <a:t>移除，将数据帧还原成无标记帧发送给</a:t>
              </a:r>
              <a:r>
                <a:rPr lang="en-US" altLang="zh-CN" sz="1050" dirty="0">
                  <a:latin typeface="微软雅黑" panose="020B0503020204020204" pitchFamily="34" charset="-122"/>
                  <a:ea typeface="微软雅黑" panose="020B0503020204020204" pitchFamily="34" charset="-122"/>
                </a:rPr>
                <a:t>PC5</a:t>
              </a:r>
              <a:r>
                <a:rPr lang="zh-CN" altLang="zh-CN" sz="1050" dirty="0">
                  <a:latin typeface="微软雅黑" panose="020B0503020204020204" pitchFamily="34" charset="-122"/>
                  <a:ea typeface="微软雅黑" panose="020B0503020204020204" pitchFamily="34" charset="-122"/>
                </a:rPr>
                <a:t>。</a:t>
              </a:r>
              <a:endParaRPr lang="zh-CN" altLang="en-US" sz="105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8776510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3.</a:t>
            </a:r>
            <a:r>
              <a:rPr lang="zh-CN" altLang="en-US" sz="1600" dirty="0">
                <a:solidFill>
                  <a:schemeClr val="accent1"/>
                </a:solidFill>
                <a:ea typeface="微软雅黑" panose="020B0503020204020204" pitchFamily="34" charset="-122"/>
              </a:rPr>
              <a:t>链路类型和端口类型</a:t>
            </a:r>
          </a:p>
        </p:txBody>
      </p:sp>
      <p:sp>
        <p:nvSpPr>
          <p:cNvPr id="4" name="Rectangle 2">
            <a:extLst>
              <a:ext uri="{FF2B5EF4-FFF2-40B4-BE49-F238E27FC236}">
                <a16:creationId xmlns="" xmlns:a16="http://schemas.microsoft.com/office/drawing/2014/main"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 xmlns:a16="http://schemas.microsoft.com/office/drawing/2014/main" id="{6307949D-9519-43B6-BCA2-6109CA0AA7A1}"/>
              </a:ext>
            </a:extLst>
          </p:cNvPr>
          <p:cNvGrpSpPr/>
          <p:nvPr/>
        </p:nvGrpSpPr>
        <p:grpSpPr>
          <a:xfrm>
            <a:off x="1043608" y="876345"/>
            <a:ext cx="7056784" cy="2106602"/>
            <a:chOff x="1200150" y="1847849"/>
            <a:chExt cx="9867900" cy="1912000"/>
          </a:xfrm>
        </p:grpSpPr>
        <p:grpSp>
          <p:nvGrpSpPr>
            <p:cNvPr id="22" name="组合 21">
              <a:extLst>
                <a:ext uri="{FF2B5EF4-FFF2-40B4-BE49-F238E27FC236}">
                  <a16:creationId xmlns="" xmlns:a16="http://schemas.microsoft.com/office/drawing/2014/main" id="{45288A66-7521-475B-95C4-CD72CC1FF54F}"/>
                </a:ext>
              </a:extLst>
            </p:cNvPr>
            <p:cNvGrpSpPr/>
            <p:nvPr/>
          </p:nvGrpSpPr>
          <p:grpSpPr>
            <a:xfrm>
              <a:off x="1200150" y="1847849"/>
              <a:ext cx="9867900" cy="1880609"/>
              <a:chOff x="1200150" y="1847849"/>
              <a:chExt cx="9867900" cy="1880609"/>
            </a:xfrm>
          </p:grpSpPr>
          <p:sp>
            <p:nvSpPr>
              <p:cNvPr id="24" name="矩形: 圆角 23">
                <a:extLst>
                  <a:ext uri="{FF2B5EF4-FFF2-40B4-BE49-F238E27FC236}">
                    <a16:creationId xmlns="" xmlns:a16="http://schemas.microsoft.com/office/drawing/2014/main" id="{B07DDB2F-5412-4359-9150-FAADF199DBFA}"/>
                  </a:ext>
                </a:extLst>
              </p:cNvPr>
              <p:cNvSpPr/>
              <p:nvPr/>
            </p:nvSpPr>
            <p:spPr>
              <a:xfrm>
                <a:off x="1200150" y="1847849"/>
                <a:ext cx="9867900" cy="1774641"/>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 xmlns:a16="http://schemas.microsoft.com/office/drawing/2014/main" id="{BFB4DD8F-D43E-47D9-91E5-9F3580CA3C81}"/>
                  </a:ext>
                </a:extLst>
              </p:cNvPr>
              <p:cNvSpPr/>
              <p:nvPr/>
            </p:nvSpPr>
            <p:spPr>
              <a:xfrm>
                <a:off x="9085854" y="3622491"/>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 xmlns:a16="http://schemas.microsoft.com/office/drawing/2014/main" id="{A82A98D5-6737-4D70-BB1E-AFFA1949757B}"/>
                </a:ext>
              </a:extLst>
            </p:cNvPr>
            <p:cNvSpPr txBox="1"/>
            <p:nvPr/>
          </p:nvSpPr>
          <p:spPr>
            <a:xfrm>
              <a:off x="1213127" y="1879241"/>
              <a:ext cx="9604929" cy="1880608"/>
            </a:xfrm>
            <a:prstGeom prst="rect">
              <a:avLst/>
            </a:prstGeom>
            <a:noFill/>
          </p:spPr>
          <p:txBody>
            <a:bodyPr wrap="square" rtlCol="0">
              <a:spAutoFit/>
            </a:bodyPr>
            <a:lstStyle/>
            <a:p>
              <a:pPr indent="486000">
                <a:lnSpc>
                  <a:spcPct val="150000"/>
                </a:lnSpc>
              </a:pPr>
              <a:r>
                <a:rPr lang="zh-CN" altLang="en-US" sz="1600" dirty="0">
                  <a:latin typeface="微软雅黑" panose="020B0503020204020204" pitchFamily="34" charset="-122"/>
                  <a:ea typeface="微软雅黑" panose="020B0503020204020204" pitchFamily="34" charset="-122"/>
                </a:rPr>
                <a:t>在一个支持</a:t>
              </a:r>
              <a:r>
                <a:rPr lang="en-US" altLang="zh-CN" sz="1600" dirty="0">
                  <a:latin typeface="微软雅黑" panose="020B0503020204020204" pitchFamily="34" charset="-122"/>
                  <a:ea typeface="微软雅黑" panose="020B0503020204020204" pitchFamily="34" charset="-122"/>
                </a:rPr>
                <a:t>VLAN</a:t>
              </a:r>
              <a:r>
                <a:rPr lang="zh-CN" altLang="en-US" sz="1600" dirty="0">
                  <a:latin typeface="微软雅黑" panose="020B0503020204020204" pitchFamily="34" charset="-122"/>
                  <a:ea typeface="微软雅黑" panose="020B0503020204020204" pitchFamily="34" charset="-122"/>
                </a:rPr>
                <a:t>特性的交换网络中，我们把交换机与终端计算机直接相连的链路称为 </a:t>
              </a:r>
              <a:r>
                <a:rPr lang="en-US" altLang="zh-CN" sz="1600" dirty="0">
                  <a:latin typeface="微软雅黑" panose="020B0503020204020204" pitchFamily="34" charset="-122"/>
                  <a:ea typeface="微软雅黑" panose="020B0503020204020204" pitchFamily="34" charset="-122"/>
                </a:rPr>
                <a:t>Access </a:t>
              </a:r>
              <a:r>
                <a:rPr lang="zh-CN" altLang="en-US" sz="1600" dirty="0">
                  <a:latin typeface="微软雅黑" panose="020B0503020204020204" pitchFamily="34" charset="-122"/>
                  <a:ea typeface="微软雅黑" panose="020B0503020204020204" pitchFamily="34" charset="-122"/>
                </a:rPr>
                <a:t>链路（</a:t>
              </a:r>
              <a:r>
                <a:rPr lang="en-US" altLang="zh-CN" sz="1600" dirty="0">
                  <a:latin typeface="微软雅黑" panose="020B0503020204020204" pitchFamily="34" charset="-122"/>
                  <a:ea typeface="微软雅黑" panose="020B0503020204020204" pitchFamily="34" charset="-122"/>
                </a:rPr>
                <a:t>Access Link</a:t>
              </a:r>
              <a:r>
                <a:rPr lang="zh-CN" altLang="en-US" sz="1600" dirty="0">
                  <a:latin typeface="微软雅黑" panose="020B0503020204020204" pitchFamily="34" charset="-122"/>
                  <a:ea typeface="微软雅黑" panose="020B0503020204020204" pitchFamily="34" charset="-122"/>
                </a:rPr>
                <a:t>），把</a:t>
              </a:r>
              <a:r>
                <a:rPr lang="en-US" altLang="zh-CN" sz="1600" dirty="0">
                  <a:latin typeface="微软雅黑" panose="020B0503020204020204" pitchFamily="34" charset="-122"/>
                  <a:ea typeface="微软雅黑" panose="020B0503020204020204" pitchFamily="34" charset="-122"/>
                </a:rPr>
                <a:t>Access</a:t>
              </a:r>
              <a:r>
                <a:rPr lang="zh-CN" altLang="en-US" sz="1600" dirty="0">
                  <a:latin typeface="微软雅黑" panose="020B0503020204020204" pitchFamily="34" charset="-122"/>
                  <a:ea typeface="微软雅黑" panose="020B0503020204020204" pitchFamily="34" charset="-122"/>
                </a:rPr>
                <a:t>链路上交换机一侧的端口称为</a:t>
              </a:r>
              <a:r>
                <a:rPr lang="en-US" altLang="zh-CN" sz="1600" dirty="0">
                  <a:latin typeface="微软雅黑" panose="020B0503020204020204" pitchFamily="34" charset="-122"/>
                  <a:ea typeface="微软雅黑" panose="020B0503020204020204" pitchFamily="34" charset="-122"/>
                </a:rPr>
                <a:t>Access</a:t>
              </a:r>
              <a:r>
                <a:rPr lang="zh-CN" altLang="en-US" sz="1600" dirty="0">
                  <a:latin typeface="微软雅黑" panose="020B0503020204020204" pitchFamily="34" charset="-122"/>
                  <a:ea typeface="微软雅黑" panose="020B0503020204020204" pitchFamily="34" charset="-122"/>
                </a:rPr>
                <a:t>端口（</a:t>
              </a:r>
              <a:r>
                <a:rPr lang="en-US" altLang="zh-CN" sz="1600" dirty="0">
                  <a:latin typeface="微软雅黑" panose="020B0503020204020204" pitchFamily="34" charset="-122"/>
                  <a:ea typeface="微软雅黑" panose="020B0503020204020204" pitchFamily="34" charset="-122"/>
                </a:rPr>
                <a:t>Access Port</a:t>
              </a:r>
              <a:r>
                <a:rPr lang="zh-CN" altLang="en-US" sz="1600" dirty="0">
                  <a:latin typeface="微软雅黑" panose="020B0503020204020204" pitchFamily="34" charset="-122"/>
                  <a:ea typeface="微软雅黑" panose="020B0503020204020204" pitchFamily="34" charset="-122"/>
                </a:rPr>
                <a:t>）。同时，我们把交换机之间直接相连的链路称为</a:t>
              </a:r>
              <a:r>
                <a:rPr lang="en-US" altLang="zh-CN" sz="1600" dirty="0">
                  <a:latin typeface="微软雅黑" panose="020B0503020204020204" pitchFamily="34" charset="-122"/>
                  <a:ea typeface="微软雅黑" panose="020B0503020204020204" pitchFamily="34" charset="-122"/>
                </a:rPr>
                <a:t>Trunk</a:t>
              </a:r>
              <a:r>
                <a:rPr lang="zh-CN" altLang="en-US" sz="1600" dirty="0">
                  <a:latin typeface="微软雅黑" panose="020B0503020204020204" pitchFamily="34" charset="-122"/>
                  <a:ea typeface="微软雅黑" panose="020B0503020204020204" pitchFamily="34" charset="-122"/>
                </a:rPr>
                <a:t>链路（</a:t>
              </a:r>
              <a:r>
                <a:rPr lang="en-US" altLang="zh-CN" sz="1600" dirty="0">
                  <a:latin typeface="微软雅黑" panose="020B0503020204020204" pitchFamily="34" charset="-122"/>
                  <a:ea typeface="微软雅黑" panose="020B0503020204020204" pitchFamily="34" charset="-122"/>
                </a:rPr>
                <a:t>Trunk Link</a:t>
              </a:r>
              <a:r>
                <a:rPr lang="zh-CN" altLang="en-US" sz="1600" dirty="0">
                  <a:latin typeface="微软雅黑" panose="020B0503020204020204" pitchFamily="34" charset="-122"/>
                  <a:ea typeface="微软雅黑" panose="020B0503020204020204" pitchFamily="34" charset="-122"/>
                </a:rPr>
                <a:t>），把</a:t>
              </a:r>
              <a:r>
                <a:rPr lang="en-US" altLang="zh-CN" sz="1600" dirty="0">
                  <a:latin typeface="微软雅黑" panose="020B0503020204020204" pitchFamily="34" charset="-122"/>
                  <a:ea typeface="微软雅黑" panose="020B0503020204020204" pitchFamily="34" charset="-122"/>
                </a:rPr>
                <a:t>Trunk</a:t>
              </a:r>
              <a:r>
                <a:rPr lang="zh-CN" altLang="en-US" sz="1600" dirty="0">
                  <a:latin typeface="微软雅黑" panose="020B0503020204020204" pitchFamily="34" charset="-122"/>
                  <a:ea typeface="微软雅黑" panose="020B0503020204020204" pitchFamily="34" charset="-122"/>
                </a:rPr>
                <a:t>链路上两侧的端口称为</a:t>
              </a:r>
              <a:r>
                <a:rPr lang="en-US" altLang="zh-CN" sz="1600" dirty="0">
                  <a:latin typeface="微软雅黑" panose="020B0503020204020204" pitchFamily="34" charset="-122"/>
                  <a:ea typeface="微软雅黑" panose="020B0503020204020204" pitchFamily="34" charset="-122"/>
                </a:rPr>
                <a:t>Trunk</a:t>
              </a:r>
              <a:r>
                <a:rPr lang="zh-CN" altLang="en-US" sz="1600" dirty="0">
                  <a:latin typeface="微软雅黑" panose="020B0503020204020204" pitchFamily="34" charset="-122"/>
                  <a:ea typeface="微软雅黑" panose="020B0503020204020204" pitchFamily="34" charset="-122"/>
                </a:rPr>
                <a:t>端口（</a:t>
              </a:r>
              <a:r>
                <a:rPr lang="en-US" altLang="zh-CN" sz="1600" dirty="0">
                  <a:latin typeface="微软雅黑" panose="020B0503020204020204" pitchFamily="34" charset="-122"/>
                  <a:ea typeface="微软雅黑" panose="020B0503020204020204" pitchFamily="34" charset="-122"/>
                </a:rPr>
                <a:t>Trunk Port</a:t>
              </a:r>
              <a:r>
                <a:rPr lang="zh-CN" altLang="en-US" sz="1600" dirty="0">
                  <a:latin typeface="微软雅黑" panose="020B0503020204020204" pitchFamily="34" charset="-122"/>
                  <a:ea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rPr>
                <a:t>。除此之外，还有一种端口叫</a:t>
              </a:r>
              <a:r>
                <a:rPr lang="en-US" altLang="zh-CN" sz="1600" dirty="0" smtClean="0">
                  <a:latin typeface="微软雅黑" panose="020B0503020204020204" pitchFamily="34" charset="-122"/>
                  <a:ea typeface="微软雅黑" panose="020B0503020204020204" pitchFamily="34" charset="-122"/>
                </a:rPr>
                <a:t>Hybrid</a:t>
              </a:r>
              <a:r>
                <a:rPr lang="zh-CN" altLang="en-US" sz="1600" dirty="0" smtClean="0">
                  <a:latin typeface="微软雅黑" panose="020B0503020204020204" pitchFamily="34" charset="-122"/>
                  <a:ea typeface="微软雅黑" panose="020B0503020204020204" pitchFamily="34" charset="-122"/>
                </a:rPr>
                <a:t>端口。</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26" name="组合 25">
            <a:extLst>
              <a:ext uri="{FF2B5EF4-FFF2-40B4-BE49-F238E27FC236}">
                <a16:creationId xmlns="" xmlns:a16="http://schemas.microsoft.com/office/drawing/2014/main" id="{AF97D421-B425-40F5-804B-EBA81CAB870E}"/>
              </a:ext>
            </a:extLst>
          </p:cNvPr>
          <p:cNvGrpSpPr/>
          <p:nvPr/>
        </p:nvGrpSpPr>
        <p:grpSpPr>
          <a:xfrm>
            <a:off x="2339751" y="3052974"/>
            <a:ext cx="397067" cy="380403"/>
            <a:chOff x="2581577" y="4127500"/>
            <a:chExt cx="609600" cy="609600"/>
          </a:xfrm>
          <a:solidFill>
            <a:srgbClr val="E10314"/>
          </a:solidFill>
        </p:grpSpPr>
        <p:sp>
          <p:nvSpPr>
            <p:cNvPr id="27" name="椭圆 26">
              <a:extLst>
                <a:ext uri="{FF2B5EF4-FFF2-40B4-BE49-F238E27FC236}">
                  <a16:creationId xmlns="" xmlns:a16="http://schemas.microsoft.com/office/drawing/2014/main" id="{6603BAEE-D7F7-4E1A-806C-063B46F122FB}"/>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8" name="graph_134483">
              <a:extLst>
                <a:ext uri="{FF2B5EF4-FFF2-40B4-BE49-F238E27FC236}">
                  <a16:creationId xmlns="" xmlns:a16="http://schemas.microsoft.com/office/drawing/2014/main" id="{C95C6716-C521-4081-8C12-6C8105D98A50}"/>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9" name="矩形 28">
            <a:extLst>
              <a:ext uri="{FF2B5EF4-FFF2-40B4-BE49-F238E27FC236}">
                <a16:creationId xmlns="" xmlns:a16="http://schemas.microsoft.com/office/drawing/2014/main" id="{8E6D40D9-7EA1-4F0D-885D-11C508C64E6E}"/>
              </a:ext>
            </a:extLst>
          </p:cNvPr>
          <p:cNvSpPr/>
          <p:nvPr/>
        </p:nvSpPr>
        <p:spPr>
          <a:xfrm>
            <a:off x="2841538" y="3052974"/>
            <a:ext cx="4119190" cy="351763"/>
          </a:xfrm>
          <a:prstGeom prst="rect">
            <a:avLst/>
          </a:prstGeom>
        </p:spPr>
        <p:txBody>
          <a:bodyPr wrap="square">
            <a:spAutoFit/>
          </a:bodyPr>
          <a:lstStyle/>
          <a:p>
            <a:pPr>
              <a:lnSpc>
                <a:spcPct val="114000"/>
              </a:lnSpc>
            </a:pPr>
            <a:r>
              <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Access</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类型端口</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33" name="矩形 32">
            <a:extLst>
              <a:ext uri="{FF2B5EF4-FFF2-40B4-BE49-F238E27FC236}">
                <a16:creationId xmlns="" xmlns:a16="http://schemas.microsoft.com/office/drawing/2014/main" id="{ACFDE88A-9EAA-463A-B8EB-E436670FE978}"/>
              </a:ext>
            </a:extLst>
          </p:cNvPr>
          <p:cNvSpPr/>
          <p:nvPr/>
        </p:nvSpPr>
        <p:spPr>
          <a:xfrm>
            <a:off x="2853404" y="3655545"/>
            <a:ext cx="4086677" cy="351763"/>
          </a:xfrm>
          <a:prstGeom prst="rect">
            <a:avLst/>
          </a:prstGeom>
        </p:spPr>
        <p:txBody>
          <a:bodyPr wrap="square">
            <a:spAutoFit/>
          </a:bodyPr>
          <a:lstStyle/>
          <a:p>
            <a:pPr>
              <a:lnSpc>
                <a:spcPct val="114000"/>
              </a:lnSpc>
            </a:pPr>
            <a:r>
              <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Trunk</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类型端口</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nvGrpSpPr>
          <p:cNvPr id="18" name="组合 17">
            <a:extLst>
              <a:ext uri="{FF2B5EF4-FFF2-40B4-BE49-F238E27FC236}">
                <a16:creationId xmlns="" xmlns:a16="http://schemas.microsoft.com/office/drawing/2014/main" id="{AF97D421-B425-40F5-804B-EBA81CAB870E}"/>
              </a:ext>
            </a:extLst>
          </p:cNvPr>
          <p:cNvGrpSpPr/>
          <p:nvPr/>
        </p:nvGrpSpPr>
        <p:grpSpPr>
          <a:xfrm>
            <a:off x="2351617" y="3651870"/>
            <a:ext cx="397067" cy="380403"/>
            <a:chOff x="2581577" y="4127500"/>
            <a:chExt cx="609600" cy="609600"/>
          </a:xfrm>
          <a:solidFill>
            <a:srgbClr val="E10314"/>
          </a:solidFill>
        </p:grpSpPr>
        <p:sp>
          <p:nvSpPr>
            <p:cNvPr id="19" name="椭圆 18">
              <a:extLst>
                <a:ext uri="{FF2B5EF4-FFF2-40B4-BE49-F238E27FC236}">
                  <a16:creationId xmlns="" xmlns:a16="http://schemas.microsoft.com/office/drawing/2014/main" id="{6603BAEE-D7F7-4E1A-806C-063B46F122FB}"/>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0" name="graph_134483">
              <a:extLst>
                <a:ext uri="{FF2B5EF4-FFF2-40B4-BE49-F238E27FC236}">
                  <a16:creationId xmlns="" xmlns:a16="http://schemas.microsoft.com/office/drawing/2014/main" id="{C95C6716-C521-4081-8C12-6C8105D98A50}"/>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grpSp>
        <p:nvGrpSpPr>
          <p:cNvPr id="34" name="组合 33">
            <a:extLst>
              <a:ext uri="{FF2B5EF4-FFF2-40B4-BE49-F238E27FC236}">
                <a16:creationId xmlns="" xmlns:a16="http://schemas.microsoft.com/office/drawing/2014/main" id="{AF97D421-B425-40F5-804B-EBA81CAB870E}"/>
              </a:ext>
            </a:extLst>
          </p:cNvPr>
          <p:cNvGrpSpPr/>
          <p:nvPr/>
        </p:nvGrpSpPr>
        <p:grpSpPr>
          <a:xfrm>
            <a:off x="2363483" y="4250766"/>
            <a:ext cx="397067" cy="380403"/>
            <a:chOff x="2581577" y="4127500"/>
            <a:chExt cx="609600" cy="609600"/>
          </a:xfrm>
          <a:solidFill>
            <a:srgbClr val="E10314"/>
          </a:solidFill>
        </p:grpSpPr>
        <p:sp>
          <p:nvSpPr>
            <p:cNvPr id="35" name="椭圆 34">
              <a:extLst>
                <a:ext uri="{FF2B5EF4-FFF2-40B4-BE49-F238E27FC236}">
                  <a16:creationId xmlns="" xmlns:a16="http://schemas.microsoft.com/office/drawing/2014/main" id="{6603BAEE-D7F7-4E1A-806C-063B46F122FB}"/>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6" name="graph_134483">
              <a:extLst>
                <a:ext uri="{FF2B5EF4-FFF2-40B4-BE49-F238E27FC236}">
                  <a16:creationId xmlns="" xmlns:a16="http://schemas.microsoft.com/office/drawing/2014/main" id="{C95C6716-C521-4081-8C12-6C8105D98A50}"/>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37" name="矩形 36">
            <a:extLst>
              <a:ext uri="{FF2B5EF4-FFF2-40B4-BE49-F238E27FC236}">
                <a16:creationId xmlns="" xmlns:a16="http://schemas.microsoft.com/office/drawing/2014/main" id="{ACFDE88A-9EAA-463A-B8EB-E436670FE978}"/>
              </a:ext>
            </a:extLst>
          </p:cNvPr>
          <p:cNvSpPr/>
          <p:nvPr/>
        </p:nvSpPr>
        <p:spPr>
          <a:xfrm>
            <a:off x="2853404" y="4262582"/>
            <a:ext cx="4086677" cy="351763"/>
          </a:xfrm>
          <a:prstGeom prst="rect">
            <a:avLst/>
          </a:prstGeom>
        </p:spPr>
        <p:txBody>
          <a:bodyPr wrap="square">
            <a:spAutoFit/>
          </a:bodyPr>
          <a:lstStyle/>
          <a:p>
            <a:pPr>
              <a:lnSpc>
                <a:spcPct val="114000"/>
              </a:lnSpc>
            </a:pPr>
            <a:r>
              <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Hybrid</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类型端口</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Tree>
    <p:extLst>
      <p:ext uri="{BB962C8B-B14F-4D97-AF65-F5344CB8AC3E}">
        <p14:creationId xmlns:p14="http://schemas.microsoft.com/office/powerpoint/2010/main" val="10678492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1000"/>
                                        <p:tgtEl>
                                          <p:spTgt spid="29"/>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childTnLst>
                                </p:cTn>
                              </p:par>
                            </p:childTnLst>
                          </p:cTn>
                        </p:par>
                        <p:par>
                          <p:cTn id="23" fill="hold">
                            <p:stCondLst>
                              <p:cond delay="3000"/>
                            </p:stCondLst>
                            <p:childTnLst>
                              <p:par>
                                <p:cTn id="24" presetID="53" presetClass="entr" presetSubtype="16"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childTnLst>
                          </p:cTn>
                        </p:par>
                        <p:par>
                          <p:cTn id="29" fill="hold">
                            <p:stCondLst>
                              <p:cond delay="3500"/>
                            </p:stCondLst>
                            <p:childTnLst>
                              <p:par>
                                <p:cTn id="30" presetID="53" presetClass="entr" presetSubtype="16" fill="hold" nodeType="afterEffect">
                                  <p:stCondLst>
                                    <p:cond delay="0"/>
                                  </p:stCondLst>
                                  <p:childTnLst>
                                    <p:set>
                                      <p:cBhvr>
                                        <p:cTn id="31" dur="1" fill="hold">
                                          <p:stCondLst>
                                            <p:cond delay="0"/>
                                          </p:stCondLst>
                                        </p:cTn>
                                        <p:tgtEl>
                                          <p:spTgt spid="34"/>
                                        </p:tgtEl>
                                        <p:attrNameLst>
                                          <p:attrName>style.visibility</p:attrName>
                                        </p:attrNameLst>
                                      </p:cBhvr>
                                      <p:to>
                                        <p:strVal val="visible"/>
                                      </p:to>
                                    </p:set>
                                    <p:anim calcmode="lin" valueType="num">
                                      <p:cBhvr>
                                        <p:cTn id="32" dur="500" fill="hold"/>
                                        <p:tgtEl>
                                          <p:spTgt spid="34"/>
                                        </p:tgtEl>
                                        <p:attrNameLst>
                                          <p:attrName>ppt_w</p:attrName>
                                        </p:attrNameLst>
                                      </p:cBhvr>
                                      <p:tavLst>
                                        <p:tav tm="0">
                                          <p:val>
                                            <p:fltVal val="0"/>
                                          </p:val>
                                        </p:tav>
                                        <p:tav tm="100000">
                                          <p:val>
                                            <p:strVal val="#ppt_w"/>
                                          </p:val>
                                        </p:tav>
                                      </p:tavLst>
                                    </p:anim>
                                    <p:anim calcmode="lin" valueType="num">
                                      <p:cBhvr>
                                        <p:cTn id="33" dur="500" fill="hold"/>
                                        <p:tgtEl>
                                          <p:spTgt spid="34"/>
                                        </p:tgtEl>
                                        <p:attrNameLst>
                                          <p:attrName>ppt_h</p:attrName>
                                        </p:attrNameLst>
                                      </p:cBhvr>
                                      <p:tavLst>
                                        <p:tav tm="0">
                                          <p:val>
                                            <p:fltVal val="0"/>
                                          </p:val>
                                        </p:tav>
                                        <p:tav tm="100000">
                                          <p:val>
                                            <p:strVal val="#ppt_h"/>
                                          </p:val>
                                        </p:tav>
                                      </p:tavLst>
                                    </p:anim>
                                    <p:animEffect transition="in" filter="fade">
                                      <p:cBhvr>
                                        <p:cTn id="34" dur="500"/>
                                        <p:tgtEl>
                                          <p:spTgt spid="34"/>
                                        </p:tgtEl>
                                      </p:cBhvr>
                                    </p:animEffect>
                                  </p:childTnLst>
                                </p:cTn>
                              </p:par>
                            </p:childTnLst>
                          </p:cTn>
                        </p:par>
                        <p:par>
                          <p:cTn id="35" fill="hold">
                            <p:stCondLst>
                              <p:cond delay="4000"/>
                            </p:stCondLst>
                            <p:childTnLst>
                              <p:par>
                                <p:cTn id="36" presetID="10" presetClass="entr" presetSubtype="0" fill="hold" grpId="0" nodeType="after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fade">
                                      <p:cBhvr>
                                        <p:cTn id="38"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3" grpId="0"/>
      <p:bldP spid="37"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0" y="339503"/>
            <a:ext cx="318550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3.</a:t>
            </a:r>
            <a:r>
              <a:rPr lang="zh-CN" altLang="en-US" sz="1600" dirty="0">
                <a:solidFill>
                  <a:schemeClr val="accent1"/>
                </a:solidFill>
                <a:ea typeface="微软雅黑" panose="020B0503020204020204" pitchFamily="34" charset="-122"/>
              </a:rPr>
              <a:t>链路类型和端口类型</a:t>
            </a:r>
          </a:p>
        </p:txBody>
      </p:sp>
      <p:sp>
        <p:nvSpPr>
          <p:cNvPr id="7" name="矩形 6">
            <a:extLst>
              <a:ext uri="{FF2B5EF4-FFF2-40B4-BE49-F238E27FC236}">
                <a16:creationId xmlns=""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6" name="图片 5"/>
          <p:cNvPicPr/>
          <p:nvPr/>
        </p:nvPicPr>
        <p:blipFill>
          <a:blip r:embed="rId2" cstate="print">
            <a:extLst>
              <a:ext uri="{28A0092B-C50C-407E-A947-70E740481C1C}">
                <a14:useLocalDpi xmlns:a14="http://schemas.microsoft.com/office/drawing/2010/main" val="0"/>
              </a:ext>
            </a:extLst>
          </a:blip>
          <a:stretch>
            <a:fillRect/>
          </a:stretch>
        </p:blipFill>
        <p:spPr>
          <a:xfrm>
            <a:off x="1799692" y="771550"/>
            <a:ext cx="5292588" cy="3456384"/>
          </a:xfrm>
          <a:prstGeom prst="rect">
            <a:avLst/>
          </a:prstGeom>
          <a:ln>
            <a:solidFill>
              <a:schemeClr val="tx1"/>
            </a:solidFill>
          </a:ln>
        </p:spPr>
      </p:pic>
    </p:spTree>
    <p:extLst>
      <p:ext uri="{BB962C8B-B14F-4D97-AF65-F5344CB8AC3E}">
        <p14:creationId xmlns:p14="http://schemas.microsoft.com/office/powerpoint/2010/main" val="38512533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0" y="339503"/>
            <a:ext cx="3185505"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4.VLAN</a:t>
            </a:r>
            <a:r>
              <a:rPr lang="zh-CN" altLang="en-US" sz="1600" dirty="0" smtClean="0">
                <a:solidFill>
                  <a:schemeClr val="accent1"/>
                </a:solidFill>
                <a:ea typeface="微软雅黑" panose="020B0503020204020204" pitchFamily="34" charset="-122"/>
              </a:rPr>
              <a:t>的类型</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4" name="图片 3"/>
          <p:cNvPicPr>
            <a:picLocks noChangeAspect="1"/>
          </p:cNvPicPr>
          <p:nvPr/>
        </p:nvPicPr>
        <p:blipFill>
          <a:blip r:embed="rId2"/>
          <a:stretch>
            <a:fillRect/>
          </a:stretch>
        </p:blipFill>
        <p:spPr>
          <a:xfrm>
            <a:off x="4621891" y="339503"/>
            <a:ext cx="4225466" cy="4004072"/>
          </a:xfrm>
          <a:prstGeom prst="rect">
            <a:avLst/>
          </a:prstGeom>
        </p:spPr>
      </p:pic>
      <p:grpSp>
        <p:nvGrpSpPr>
          <p:cNvPr id="8" name="组合 7">
            <a:extLst>
              <a:ext uri="{FF2B5EF4-FFF2-40B4-BE49-F238E27FC236}">
                <a16:creationId xmlns="" xmlns:a16="http://schemas.microsoft.com/office/drawing/2014/main" id="{AF97D421-B425-40F5-804B-EBA81CAB870E}"/>
              </a:ext>
            </a:extLst>
          </p:cNvPr>
          <p:cNvGrpSpPr/>
          <p:nvPr/>
        </p:nvGrpSpPr>
        <p:grpSpPr>
          <a:xfrm>
            <a:off x="-2991" y="1398146"/>
            <a:ext cx="397067" cy="380403"/>
            <a:chOff x="2581577" y="4127500"/>
            <a:chExt cx="609600" cy="609600"/>
          </a:xfrm>
          <a:solidFill>
            <a:srgbClr val="E10314"/>
          </a:solidFill>
        </p:grpSpPr>
        <p:sp>
          <p:nvSpPr>
            <p:cNvPr id="9" name="椭圆 8">
              <a:extLst>
                <a:ext uri="{FF2B5EF4-FFF2-40B4-BE49-F238E27FC236}">
                  <a16:creationId xmlns="" xmlns:a16="http://schemas.microsoft.com/office/drawing/2014/main" id="{6603BAEE-D7F7-4E1A-806C-063B46F122FB}"/>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0" name="graph_134483">
              <a:extLst>
                <a:ext uri="{FF2B5EF4-FFF2-40B4-BE49-F238E27FC236}">
                  <a16:creationId xmlns="" xmlns:a16="http://schemas.microsoft.com/office/drawing/2014/main" id="{C95C6716-C521-4081-8C12-6C8105D98A50}"/>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11" name="矩形 10">
            <a:extLst>
              <a:ext uri="{FF2B5EF4-FFF2-40B4-BE49-F238E27FC236}">
                <a16:creationId xmlns="" xmlns:a16="http://schemas.microsoft.com/office/drawing/2014/main" id="{8E6D40D9-7EA1-4F0D-885D-11C508C64E6E}"/>
              </a:ext>
            </a:extLst>
          </p:cNvPr>
          <p:cNvSpPr/>
          <p:nvPr/>
        </p:nvSpPr>
        <p:spPr>
          <a:xfrm>
            <a:off x="498796" y="1398146"/>
            <a:ext cx="4119190" cy="351763"/>
          </a:xfrm>
          <a:prstGeom prst="rect">
            <a:avLst/>
          </a:prstGeom>
        </p:spPr>
        <p:txBody>
          <a:bodyPr wrap="square">
            <a:spAutoFit/>
          </a:bodyPr>
          <a:lstStyle/>
          <a:p>
            <a:pPr>
              <a:lnSpc>
                <a:spcPct val="114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基于端口的</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VLAN</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Port-based VLAN</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a:t>
            </a:r>
          </a:p>
        </p:txBody>
      </p:sp>
      <p:sp>
        <p:nvSpPr>
          <p:cNvPr id="12" name="矩形 11">
            <a:extLst>
              <a:ext uri="{FF2B5EF4-FFF2-40B4-BE49-F238E27FC236}">
                <a16:creationId xmlns="" xmlns:a16="http://schemas.microsoft.com/office/drawing/2014/main" id="{ACFDE88A-9EAA-463A-B8EB-E436670FE978}"/>
              </a:ext>
            </a:extLst>
          </p:cNvPr>
          <p:cNvSpPr/>
          <p:nvPr/>
        </p:nvSpPr>
        <p:spPr>
          <a:xfrm>
            <a:off x="510662" y="2000717"/>
            <a:ext cx="4529390" cy="373051"/>
          </a:xfrm>
          <a:prstGeom prst="rect">
            <a:avLst/>
          </a:prstGeom>
        </p:spPr>
        <p:txBody>
          <a:bodyPr wrap="square">
            <a:spAutoFit/>
          </a:bodyPr>
          <a:lstStyle/>
          <a:p>
            <a:pPr>
              <a:lnSpc>
                <a:spcPct val="114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基于</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MAC</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地址的</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VLAN</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MAC-based VLAN</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a:t>
            </a:r>
          </a:p>
        </p:txBody>
      </p:sp>
      <p:grpSp>
        <p:nvGrpSpPr>
          <p:cNvPr id="13" name="组合 12">
            <a:extLst>
              <a:ext uri="{FF2B5EF4-FFF2-40B4-BE49-F238E27FC236}">
                <a16:creationId xmlns="" xmlns:a16="http://schemas.microsoft.com/office/drawing/2014/main" id="{AF97D421-B425-40F5-804B-EBA81CAB870E}"/>
              </a:ext>
            </a:extLst>
          </p:cNvPr>
          <p:cNvGrpSpPr/>
          <p:nvPr/>
        </p:nvGrpSpPr>
        <p:grpSpPr>
          <a:xfrm>
            <a:off x="8875" y="1997042"/>
            <a:ext cx="397067" cy="380403"/>
            <a:chOff x="2581577" y="4127500"/>
            <a:chExt cx="609600" cy="609600"/>
          </a:xfrm>
          <a:solidFill>
            <a:srgbClr val="E10314"/>
          </a:solidFill>
        </p:grpSpPr>
        <p:sp>
          <p:nvSpPr>
            <p:cNvPr id="14" name="椭圆 13">
              <a:extLst>
                <a:ext uri="{FF2B5EF4-FFF2-40B4-BE49-F238E27FC236}">
                  <a16:creationId xmlns="" xmlns:a16="http://schemas.microsoft.com/office/drawing/2014/main" id="{6603BAEE-D7F7-4E1A-806C-063B46F122FB}"/>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5" name="graph_134483">
              <a:extLst>
                <a:ext uri="{FF2B5EF4-FFF2-40B4-BE49-F238E27FC236}">
                  <a16:creationId xmlns="" xmlns:a16="http://schemas.microsoft.com/office/drawing/2014/main" id="{C95C6716-C521-4081-8C12-6C8105D98A50}"/>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grpSp>
        <p:nvGrpSpPr>
          <p:cNvPr id="16" name="组合 15">
            <a:extLst>
              <a:ext uri="{FF2B5EF4-FFF2-40B4-BE49-F238E27FC236}">
                <a16:creationId xmlns="" xmlns:a16="http://schemas.microsoft.com/office/drawing/2014/main" id="{AF97D421-B425-40F5-804B-EBA81CAB870E}"/>
              </a:ext>
            </a:extLst>
          </p:cNvPr>
          <p:cNvGrpSpPr/>
          <p:nvPr/>
        </p:nvGrpSpPr>
        <p:grpSpPr>
          <a:xfrm>
            <a:off x="20741" y="2595938"/>
            <a:ext cx="397067" cy="380403"/>
            <a:chOff x="2581577" y="4127500"/>
            <a:chExt cx="609600" cy="609600"/>
          </a:xfrm>
          <a:solidFill>
            <a:srgbClr val="E10314"/>
          </a:solidFill>
        </p:grpSpPr>
        <p:sp>
          <p:nvSpPr>
            <p:cNvPr id="17" name="椭圆 16">
              <a:extLst>
                <a:ext uri="{FF2B5EF4-FFF2-40B4-BE49-F238E27FC236}">
                  <a16:creationId xmlns="" xmlns:a16="http://schemas.microsoft.com/office/drawing/2014/main" id="{6603BAEE-D7F7-4E1A-806C-063B46F122FB}"/>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8" name="graph_134483">
              <a:extLst>
                <a:ext uri="{FF2B5EF4-FFF2-40B4-BE49-F238E27FC236}">
                  <a16:creationId xmlns="" xmlns:a16="http://schemas.microsoft.com/office/drawing/2014/main" id="{C95C6716-C521-4081-8C12-6C8105D98A50}"/>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19" name="矩形 18">
            <a:extLst>
              <a:ext uri="{FF2B5EF4-FFF2-40B4-BE49-F238E27FC236}">
                <a16:creationId xmlns="" xmlns:a16="http://schemas.microsoft.com/office/drawing/2014/main" id="{ACFDE88A-9EAA-463A-B8EB-E436670FE978}"/>
              </a:ext>
            </a:extLst>
          </p:cNvPr>
          <p:cNvSpPr/>
          <p:nvPr/>
        </p:nvSpPr>
        <p:spPr>
          <a:xfrm>
            <a:off x="510662" y="2607754"/>
            <a:ext cx="4086677" cy="351763"/>
          </a:xfrm>
          <a:prstGeom prst="rect">
            <a:avLst/>
          </a:prstGeom>
        </p:spPr>
        <p:txBody>
          <a:bodyPr wrap="square">
            <a:spAutoFit/>
          </a:bodyPr>
          <a:lstStyle/>
          <a:p>
            <a:pPr>
              <a:lnSpc>
                <a:spcPct val="114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基于协议的</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VLAN</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Protocol-based VLAN</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a:t>
            </a:r>
          </a:p>
        </p:txBody>
      </p:sp>
    </p:spTree>
    <p:extLst>
      <p:ext uri="{BB962C8B-B14F-4D97-AF65-F5344CB8AC3E}">
        <p14:creationId xmlns:p14="http://schemas.microsoft.com/office/powerpoint/2010/main" val="41279324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childTnLst>
                                </p:cTn>
                              </p:par>
                            </p:childTnLst>
                          </p:cTn>
                        </p:par>
                        <p:par>
                          <p:cTn id="18" fill="hold">
                            <p:stCondLst>
                              <p:cond delay="2500"/>
                            </p:stCondLst>
                            <p:childTnLst>
                              <p:par>
                                <p:cTn id="19" presetID="53" presetClass="entr" presetSubtype="16"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childTnLst>
                          </p:cTn>
                        </p:par>
                        <p:par>
                          <p:cTn id="24" fill="hold">
                            <p:stCondLst>
                              <p:cond delay="3000"/>
                            </p:stCondLst>
                            <p:childTnLst>
                              <p:par>
                                <p:cTn id="25" presetID="53" presetClass="entr" presetSubtype="16"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0" y="339503"/>
            <a:ext cx="3185505"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5.VLAN</a:t>
            </a:r>
            <a:r>
              <a:rPr lang="zh-CN" altLang="en-US" sz="1600" dirty="0" smtClean="0">
                <a:solidFill>
                  <a:schemeClr val="accent1"/>
                </a:solidFill>
                <a:ea typeface="微软雅黑" panose="020B0503020204020204" pitchFamily="34" charset="-122"/>
              </a:rPr>
              <a:t>的配置</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8" name="图片 7"/>
          <p:cNvPicPr>
            <a:picLocks noChangeAspect="1"/>
          </p:cNvPicPr>
          <p:nvPr/>
        </p:nvPicPr>
        <p:blipFill>
          <a:blip r:embed="rId2"/>
          <a:stretch>
            <a:fillRect/>
          </a:stretch>
        </p:blipFill>
        <p:spPr>
          <a:xfrm>
            <a:off x="971600" y="784634"/>
            <a:ext cx="6915696" cy="3440224"/>
          </a:xfrm>
          <a:prstGeom prst="rect">
            <a:avLst/>
          </a:prstGeom>
        </p:spPr>
      </p:pic>
    </p:spTree>
    <p:extLst>
      <p:ext uri="{BB962C8B-B14F-4D97-AF65-F5344CB8AC3E}">
        <p14:creationId xmlns:p14="http://schemas.microsoft.com/office/powerpoint/2010/main" val="38247767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3</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任务分析</a:t>
            </a:r>
          </a:p>
        </p:txBody>
      </p:sp>
    </p:spTree>
    <p:extLst>
      <p:ext uri="{BB962C8B-B14F-4D97-AF65-F5344CB8AC3E}">
        <p14:creationId xmlns:p14="http://schemas.microsoft.com/office/powerpoint/2010/main" val="33354669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任务分析</a:t>
            </a:r>
          </a:p>
        </p:txBody>
      </p:sp>
      <p:sp>
        <p:nvSpPr>
          <p:cNvPr id="4" name="Rectangle 2">
            <a:extLst>
              <a:ext uri="{FF2B5EF4-FFF2-40B4-BE49-F238E27FC236}">
                <a16:creationId xmlns="" xmlns:a16="http://schemas.microsoft.com/office/drawing/2014/main"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 xmlns:a16="http://schemas.microsoft.com/office/drawing/2014/main" id="{6307949D-9519-43B6-BCA2-6109CA0AA7A1}"/>
              </a:ext>
            </a:extLst>
          </p:cNvPr>
          <p:cNvGrpSpPr/>
          <p:nvPr/>
        </p:nvGrpSpPr>
        <p:grpSpPr>
          <a:xfrm>
            <a:off x="1115616" y="802758"/>
            <a:ext cx="6792230" cy="2457542"/>
            <a:chOff x="1200150" y="1777306"/>
            <a:chExt cx="9867900" cy="2197487"/>
          </a:xfrm>
        </p:grpSpPr>
        <p:grpSp>
          <p:nvGrpSpPr>
            <p:cNvPr id="22" name="组合 21">
              <a:extLst>
                <a:ext uri="{FF2B5EF4-FFF2-40B4-BE49-F238E27FC236}">
                  <a16:creationId xmlns="" xmlns:a16="http://schemas.microsoft.com/office/drawing/2014/main" id="{45288A66-7521-475B-95C4-CD72CC1FF54F}"/>
                </a:ext>
              </a:extLst>
            </p:cNvPr>
            <p:cNvGrpSpPr/>
            <p:nvPr/>
          </p:nvGrpSpPr>
          <p:grpSpPr>
            <a:xfrm>
              <a:off x="1200150" y="1847850"/>
              <a:ext cx="9867900" cy="2126943"/>
              <a:chOff x="1200150" y="1847850"/>
              <a:chExt cx="9867900" cy="2126943"/>
            </a:xfrm>
          </p:grpSpPr>
          <p:sp>
            <p:nvSpPr>
              <p:cNvPr id="24" name="矩形: 圆角 23">
                <a:extLst>
                  <a:ext uri="{FF2B5EF4-FFF2-40B4-BE49-F238E27FC236}">
                    <a16:creationId xmlns="" xmlns:a16="http://schemas.microsoft.com/office/drawing/2014/main" id="{B07DDB2F-5412-4359-9150-FAADF199DBFA}"/>
                  </a:ext>
                </a:extLst>
              </p:cNvPr>
              <p:cNvSpPr/>
              <p:nvPr/>
            </p:nvSpPr>
            <p:spPr>
              <a:xfrm>
                <a:off x="1200150" y="1847850"/>
                <a:ext cx="9867900" cy="1975899"/>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 xmlns:a16="http://schemas.microsoft.com/office/drawing/2014/main" id="{BFB4DD8F-D43E-47D9-91E5-9F3580CA3C81}"/>
                  </a:ext>
                </a:extLst>
              </p:cNvPr>
              <p:cNvSpPr/>
              <p:nvPr/>
            </p:nvSpPr>
            <p:spPr>
              <a:xfrm>
                <a:off x="9365796" y="386882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 xmlns:a16="http://schemas.microsoft.com/office/drawing/2014/main" id="{A82A98D5-6737-4D70-BB1E-AFFA1949757B}"/>
                </a:ext>
              </a:extLst>
            </p:cNvPr>
            <p:cNvSpPr txBox="1"/>
            <p:nvPr/>
          </p:nvSpPr>
          <p:spPr>
            <a:xfrm>
              <a:off x="1331635" y="1777306"/>
              <a:ext cx="9604929" cy="1970671"/>
            </a:xfrm>
            <a:prstGeom prst="rect">
              <a:avLst/>
            </a:prstGeom>
            <a:noFill/>
          </p:spPr>
          <p:txBody>
            <a:bodyPr wrap="square" rtlCol="0">
              <a:spAutoFit/>
            </a:bodyPr>
            <a:lstStyle/>
            <a:p>
              <a:pPr indent="486000">
                <a:lnSpc>
                  <a:spcPct val="150000"/>
                </a:lnSpc>
              </a:pPr>
              <a:r>
                <a:rPr lang="zh-CN" altLang="en-US" sz="1600" dirty="0">
                  <a:latin typeface="微软雅黑" panose="020B0503020204020204" pitchFamily="34" charset="-122"/>
                  <a:ea typeface="微软雅黑" panose="020B0503020204020204" pitchFamily="34" charset="-122"/>
                </a:rPr>
                <a:t>有两种方法可提高网速。一是升级主干线路，增加网络总带宽，如把原来的千兆局域升级到万兆局域网，但这势必要增加大量投资；二是采用虚拟局域网（</a:t>
              </a:r>
              <a:r>
                <a:rPr lang="en-US" altLang="zh-CN" sz="1600" dirty="0">
                  <a:latin typeface="微软雅黑" panose="020B0503020204020204" pitchFamily="34" charset="-122"/>
                  <a:ea typeface="微软雅黑" panose="020B0503020204020204" pitchFamily="34" charset="-122"/>
                </a:rPr>
                <a:t>VLAN</a:t>
              </a:r>
              <a:r>
                <a:rPr lang="zh-CN" altLang="en-US" sz="1600" dirty="0">
                  <a:latin typeface="微软雅黑" panose="020B0503020204020204" pitchFamily="34" charset="-122"/>
                  <a:ea typeface="微软雅黑" panose="020B0503020204020204" pitchFamily="34" charset="-122"/>
                </a:rPr>
                <a:t>）技术，按部门从逻辑上划分为一个个功能相对独立的工作组，这些工作组于不同的广播域。这样，将整个网络分割成多个不同的广播域，缩小了广播域的范围，从而降低了广播风暴的影响，提高了网络传输速率。</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26" name="组合 25">
            <a:extLst>
              <a:ext uri="{FF2B5EF4-FFF2-40B4-BE49-F238E27FC236}">
                <a16:creationId xmlns="" xmlns:a16="http://schemas.microsoft.com/office/drawing/2014/main" id="{AF97D421-B425-40F5-804B-EBA81CAB870E}"/>
              </a:ext>
            </a:extLst>
          </p:cNvPr>
          <p:cNvGrpSpPr/>
          <p:nvPr/>
        </p:nvGrpSpPr>
        <p:grpSpPr>
          <a:xfrm>
            <a:off x="1034183" y="3300305"/>
            <a:ext cx="448828" cy="440415"/>
            <a:chOff x="2581577" y="4127500"/>
            <a:chExt cx="609600" cy="609600"/>
          </a:xfrm>
          <a:solidFill>
            <a:srgbClr val="E10314"/>
          </a:solidFill>
        </p:grpSpPr>
        <p:sp>
          <p:nvSpPr>
            <p:cNvPr id="27" name="椭圆 26">
              <a:extLst>
                <a:ext uri="{FF2B5EF4-FFF2-40B4-BE49-F238E27FC236}">
                  <a16:creationId xmlns="" xmlns:a16="http://schemas.microsoft.com/office/drawing/2014/main" id="{6603BAEE-D7F7-4E1A-806C-063B46F122FB}"/>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8" name="graph_134483">
              <a:extLst>
                <a:ext uri="{FF2B5EF4-FFF2-40B4-BE49-F238E27FC236}">
                  <a16:creationId xmlns="" xmlns:a16="http://schemas.microsoft.com/office/drawing/2014/main" id="{C95C6716-C521-4081-8C12-6C8105D98A50}"/>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9" name="矩形 28">
            <a:extLst>
              <a:ext uri="{FF2B5EF4-FFF2-40B4-BE49-F238E27FC236}">
                <a16:creationId xmlns="" xmlns:a16="http://schemas.microsoft.com/office/drawing/2014/main" id="{8E6D40D9-7EA1-4F0D-885D-11C508C64E6E}"/>
              </a:ext>
            </a:extLst>
          </p:cNvPr>
          <p:cNvSpPr/>
          <p:nvPr/>
        </p:nvSpPr>
        <p:spPr>
          <a:xfrm>
            <a:off x="1583669" y="3352623"/>
            <a:ext cx="4119190" cy="351763"/>
          </a:xfrm>
          <a:prstGeom prst="rect">
            <a:avLst/>
          </a:prstGeom>
        </p:spPr>
        <p:txBody>
          <a:bodyPr wrap="square">
            <a:spAutoFit/>
          </a:bodyPr>
          <a:lstStyle/>
          <a:p>
            <a:pPr>
              <a:lnSpc>
                <a:spcPct val="114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在交换机上创建</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VLAN</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nvGrpSpPr>
          <p:cNvPr id="30" name="组合 29">
            <a:extLst>
              <a:ext uri="{FF2B5EF4-FFF2-40B4-BE49-F238E27FC236}">
                <a16:creationId xmlns="" xmlns:a16="http://schemas.microsoft.com/office/drawing/2014/main" id="{FCDF8CDC-536A-443E-83F7-9A4F0CAD4436}"/>
              </a:ext>
            </a:extLst>
          </p:cNvPr>
          <p:cNvGrpSpPr/>
          <p:nvPr/>
        </p:nvGrpSpPr>
        <p:grpSpPr>
          <a:xfrm>
            <a:off x="1031191" y="3869735"/>
            <a:ext cx="448828" cy="425197"/>
            <a:chOff x="2581577" y="4127500"/>
            <a:chExt cx="609600" cy="609600"/>
          </a:xfrm>
          <a:solidFill>
            <a:srgbClr val="E10314"/>
          </a:solidFill>
        </p:grpSpPr>
        <p:sp>
          <p:nvSpPr>
            <p:cNvPr id="31" name="椭圆 30">
              <a:extLst>
                <a:ext uri="{FF2B5EF4-FFF2-40B4-BE49-F238E27FC236}">
                  <a16:creationId xmlns="" xmlns:a16="http://schemas.microsoft.com/office/drawing/2014/main" id="{11BA36D7-C9BD-419E-A430-DB7215A381B8}"/>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2" name="graph_134483">
              <a:extLst>
                <a:ext uri="{FF2B5EF4-FFF2-40B4-BE49-F238E27FC236}">
                  <a16:creationId xmlns="" xmlns:a16="http://schemas.microsoft.com/office/drawing/2014/main" id="{A1B25D41-315D-4675-A8D3-4B6E98C43369}"/>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33" name="矩形 32">
            <a:extLst>
              <a:ext uri="{FF2B5EF4-FFF2-40B4-BE49-F238E27FC236}">
                <a16:creationId xmlns="" xmlns:a16="http://schemas.microsoft.com/office/drawing/2014/main" id="{ACFDE88A-9EAA-463A-B8EB-E436670FE978}"/>
              </a:ext>
            </a:extLst>
          </p:cNvPr>
          <p:cNvSpPr/>
          <p:nvPr/>
        </p:nvSpPr>
        <p:spPr>
          <a:xfrm>
            <a:off x="1583669" y="3886387"/>
            <a:ext cx="6291274" cy="373051"/>
          </a:xfrm>
          <a:prstGeom prst="rect">
            <a:avLst/>
          </a:prstGeom>
        </p:spPr>
        <p:txBody>
          <a:bodyPr wrap="square">
            <a:spAutoFit/>
          </a:bodyPr>
          <a:lstStyle/>
          <a:p>
            <a:pPr>
              <a:lnSpc>
                <a:spcPct val="114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配置交换机上连接</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PC</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的端口为</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Access</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模式，并加入相应的</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VLAN</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nvGrpSpPr>
          <p:cNvPr id="18" name="组合 17">
            <a:extLst>
              <a:ext uri="{FF2B5EF4-FFF2-40B4-BE49-F238E27FC236}">
                <a16:creationId xmlns="" xmlns:a16="http://schemas.microsoft.com/office/drawing/2014/main" id="{FCDF8CDC-536A-443E-83F7-9A4F0CAD4436}"/>
              </a:ext>
            </a:extLst>
          </p:cNvPr>
          <p:cNvGrpSpPr/>
          <p:nvPr/>
        </p:nvGrpSpPr>
        <p:grpSpPr>
          <a:xfrm>
            <a:off x="1031191" y="4423947"/>
            <a:ext cx="448828" cy="425197"/>
            <a:chOff x="2581577" y="4127500"/>
            <a:chExt cx="609600" cy="609600"/>
          </a:xfrm>
          <a:solidFill>
            <a:srgbClr val="E10314"/>
          </a:solidFill>
        </p:grpSpPr>
        <p:sp>
          <p:nvSpPr>
            <p:cNvPr id="19" name="椭圆 18">
              <a:extLst>
                <a:ext uri="{FF2B5EF4-FFF2-40B4-BE49-F238E27FC236}">
                  <a16:creationId xmlns="" xmlns:a16="http://schemas.microsoft.com/office/drawing/2014/main" id="{11BA36D7-C9BD-419E-A430-DB7215A381B8}"/>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0" name="graph_134483">
              <a:extLst>
                <a:ext uri="{FF2B5EF4-FFF2-40B4-BE49-F238E27FC236}">
                  <a16:creationId xmlns="" xmlns:a16="http://schemas.microsoft.com/office/drawing/2014/main" id="{A1B25D41-315D-4675-A8D3-4B6E98C43369}"/>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34" name="矩形 33">
            <a:extLst>
              <a:ext uri="{FF2B5EF4-FFF2-40B4-BE49-F238E27FC236}">
                <a16:creationId xmlns="" xmlns:a16="http://schemas.microsoft.com/office/drawing/2014/main" id="{ACFDE88A-9EAA-463A-B8EB-E436670FE978}"/>
              </a:ext>
            </a:extLst>
          </p:cNvPr>
          <p:cNvSpPr/>
          <p:nvPr/>
        </p:nvSpPr>
        <p:spPr>
          <a:xfrm>
            <a:off x="1583668" y="4408514"/>
            <a:ext cx="6579307" cy="373051"/>
          </a:xfrm>
          <a:prstGeom prst="rect">
            <a:avLst/>
          </a:prstGeom>
        </p:spPr>
        <p:txBody>
          <a:bodyPr wrap="square">
            <a:spAutoFit/>
          </a:bodyPr>
          <a:lstStyle/>
          <a:p>
            <a:pPr>
              <a:lnSpc>
                <a:spcPct val="114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配置交换机之间互连的端口为</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Trunk</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模式，并配置允许放行的</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VLAN</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列表</a:t>
            </a:r>
          </a:p>
        </p:txBody>
      </p:sp>
    </p:spTree>
    <p:extLst>
      <p:ext uri="{BB962C8B-B14F-4D97-AF65-F5344CB8AC3E}">
        <p14:creationId xmlns:p14="http://schemas.microsoft.com/office/powerpoint/2010/main" val="12578125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1000"/>
                                        <p:tgtEl>
                                          <p:spTgt spid="29"/>
                                        </p:tgtEl>
                                      </p:cBhvr>
                                    </p:animEffect>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fltVal val="0"/>
                                          </p:val>
                                        </p:tav>
                                        <p:tav tm="100000">
                                          <p:val>
                                            <p:strVal val="#ppt_w"/>
                                          </p:val>
                                        </p:tav>
                                      </p:tavLst>
                                    </p:anim>
                                    <p:anim calcmode="lin" valueType="num">
                                      <p:cBhvr>
                                        <p:cTn id="23" dur="500" fill="hold"/>
                                        <p:tgtEl>
                                          <p:spTgt spid="30"/>
                                        </p:tgtEl>
                                        <p:attrNameLst>
                                          <p:attrName>ppt_h</p:attrName>
                                        </p:attrNameLst>
                                      </p:cBhvr>
                                      <p:tavLst>
                                        <p:tav tm="0">
                                          <p:val>
                                            <p:fltVal val="0"/>
                                          </p:val>
                                        </p:tav>
                                        <p:tav tm="100000">
                                          <p:val>
                                            <p:strVal val="#ppt_h"/>
                                          </p:val>
                                        </p:tav>
                                      </p:tavLst>
                                    </p:anim>
                                    <p:animEffect transition="in" filter="fade">
                                      <p:cBhvr>
                                        <p:cTn id="24" dur="500"/>
                                        <p:tgtEl>
                                          <p:spTgt spid="30"/>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1000"/>
                                        <p:tgtEl>
                                          <p:spTgt spid="33"/>
                                        </p:tgtEl>
                                      </p:cBhvr>
                                    </p:animEffect>
                                  </p:childTnLst>
                                </p:cTn>
                              </p:par>
                            </p:childTnLst>
                          </p:cTn>
                        </p:par>
                        <p:par>
                          <p:cTn id="29" fill="hold">
                            <p:stCondLst>
                              <p:cond delay="3500"/>
                            </p:stCondLst>
                            <p:childTnLst>
                              <p:par>
                                <p:cTn id="30" presetID="53" presetClass="entr" presetSubtype="16"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p:cTn id="32" dur="500" fill="hold"/>
                                        <p:tgtEl>
                                          <p:spTgt spid="18"/>
                                        </p:tgtEl>
                                        <p:attrNameLst>
                                          <p:attrName>ppt_w</p:attrName>
                                        </p:attrNameLst>
                                      </p:cBhvr>
                                      <p:tavLst>
                                        <p:tav tm="0">
                                          <p:val>
                                            <p:fltVal val="0"/>
                                          </p:val>
                                        </p:tav>
                                        <p:tav tm="100000">
                                          <p:val>
                                            <p:strVal val="#ppt_w"/>
                                          </p:val>
                                        </p:tav>
                                      </p:tavLst>
                                    </p:anim>
                                    <p:anim calcmode="lin" valueType="num">
                                      <p:cBhvr>
                                        <p:cTn id="33" dur="500" fill="hold"/>
                                        <p:tgtEl>
                                          <p:spTgt spid="18"/>
                                        </p:tgtEl>
                                        <p:attrNameLst>
                                          <p:attrName>ppt_h</p:attrName>
                                        </p:attrNameLst>
                                      </p:cBhvr>
                                      <p:tavLst>
                                        <p:tav tm="0">
                                          <p:val>
                                            <p:fltVal val="0"/>
                                          </p:val>
                                        </p:tav>
                                        <p:tav tm="100000">
                                          <p:val>
                                            <p:strVal val="#ppt_h"/>
                                          </p:val>
                                        </p:tav>
                                      </p:tavLst>
                                    </p:anim>
                                    <p:animEffect transition="in" filter="fade">
                                      <p:cBhvr>
                                        <p:cTn id="34" dur="500"/>
                                        <p:tgtEl>
                                          <p:spTgt spid="18"/>
                                        </p:tgtEl>
                                      </p:cBhvr>
                                    </p:animEffect>
                                  </p:childTnLst>
                                </p:cTn>
                              </p:par>
                            </p:childTnLst>
                          </p:cTn>
                        </p:par>
                        <p:par>
                          <p:cTn id="35" fill="hold">
                            <p:stCondLst>
                              <p:cond delay="4000"/>
                            </p:stCondLst>
                            <p:childTnLst>
                              <p:par>
                                <p:cTn id="36" presetID="10" presetClass="entr" presetSubtype="0" fill="hold" grpId="0" nodeType="after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3" grpId="0"/>
      <p:bldP spid="3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en-US" altLang="zh-CN" sz="1600" dirty="0" smtClean="0">
                <a:solidFill>
                  <a:schemeClr val="accent1"/>
                </a:solidFill>
                <a:ea typeface="微软雅黑" panose="020B0503020204020204" pitchFamily="34" charset="-122"/>
              </a:rPr>
              <a:t>.</a:t>
            </a:r>
            <a:r>
              <a:rPr lang="zh-CN" altLang="en-US" sz="1600" dirty="0" smtClean="0">
                <a:solidFill>
                  <a:schemeClr val="accent1"/>
                </a:solidFill>
                <a:ea typeface="微软雅黑" panose="020B0503020204020204" pitchFamily="34" charset="-122"/>
              </a:rPr>
              <a:t>认识交换机</a:t>
            </a:r>
            <a:endParaRPr lang="zh-CN" altLang="en-US" sz="1600" dirty="0">
              <a:solidFill>
                <a:schemeClr val="accent1"/>
              </a:solidFill>
              <a:ea typeface="微软雅黑" panose="020B0503020204020204" pitchFamily="34" charset="-122"/>
            </a:endParaRPr>
          </a:p>
        </p:txBody>
      </p:sp>
      <p:sp>
        <p:nvSpPr>
          <p:cNvPr id="4" name="矩形 12">
            <a:extLst>
              <a:ext uri="{FF2B5EF4-FFF2-40B4-BE49-F238E27FC236}">
                <a16:creationId xmlns="" xmlns:a16="http://schemas.microsoft.com/office/drawing/2014/main" id="{F0156F21-5E2B-44E2-B6EC-84BC729F6C17}"/>
              </a:ext>
            </a:extLst>
          </p:cNvPr>
          <p:cNvSpPr/>
          <p:nvPr>
            <p:custDataLst>
              <p:tags r:id="rId1"/>
            </p:custDataLst>
          </p:nvPr>
        </p:nvSpPr>
        <p:spPr>
          <a:xfrm>
            <a:off x="290801" y="1275606"/>
            <a:ext cx="7593567" cy="2751120"/>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5" name="矩形 14">
            <a:extLst>
              <a:ext uri="{FF2B5EF4-FFF2-40B4-BE49-F238E27FC236}">
                <a16:creationId xmlns="" xmlns:a16="http://schemas.microsoft.com/office/drawing/2014/main" id="{550EE016-CBAF-4683-AB38-09CC5765F780}"/>
              </a:ext>
            </a:extLst>
          </p:cNvPr>
          <p:cNvSpPr/>
          <p:nvPr>
            <p:custDataLst>
              <p:tags r:id="rId2"/>
            </p:custDataLst>
          </p:nvPr>
        </p:nvSpPr>
        <p:spPr>
          <a:xfrm>
            <a:off x="443202" y="1428007"/>
            <a:ext cx="7621186" cy="2751120"/>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6" name="Title 6">
            <a:extLst>
              <a:ext uri="{FF2B5EF4-FFF2-40B4-BE49-F238E27FC236}">
                <a16:creationId xmlns="" xmlns:a16="http://schemas.microsoft.com/office/drawing/2014/main" id="{8C96DFB8-AD59-4267-B731-B842FEBD98B4}"/>
              </a:ext>
            </a:extLst>
          </p:cNvPr>
          <p:cNvSpPr txBox="1"/>
          <p:nvPr>
            <p:custDataLst>
              <p:tags r:id="rId3"/>
            </p:custDataLst>
          </p:nvPr>
        </p:nvSpPr>
        <p:spPr>
          <a:xfrm>
            <a:off x="765782" y="1529039"/>
            <a:ext cx="6794550" cy="2427459"/>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nSpc>
                <a:spcPct val="150000"/>
              </a:lnSpc>
            </a:pPr>
            <a:r>
              <a:rPr lang="zh-CN" altLang="zh-CN" sz="1600" dirty="0">
                <a:latin typeface="微软雅黑" panose="020B0503020204020204" pitchFamily="34" charset="-122"/>
                <a:ea typeface="微软雅黑" panose="020B0503020204020204" pitchFamily="34" charset="-122"/>
              </a:rPr>
              <a:t>交换机拥有一条很高带宽的背部总线和内部交换矩阵。交换机的所有的端口都挂接在这条背部总线上，控制电路收到数据包以后，处理端口会查找内存中的地址对照表以确定目的</a:t>
            </a:r>
            <a:r>
              <a:rPr lang="en-US" altLang="zh-CN" sz="1600" dirty="0">
                <a:latin typeface="微软雅黑" panose="020B0503020204020204" pitchFamily="34" charset="-122"/>
                <a:ea typeface="微软雅黑" panose="020B0503020204020204" pitchFamily="34" charset="-122"/>
              </a:rPr>
              <a:t>MAC</a:t>
            </a:r>
            <a:r>
              <a:rPr lang="zh-CN" altLang="zh-CN" sz="1600" dirty="0">
                <a:latin typeface="微软雅黑" panose="020B0503020204020204" pitchFamily="34" charset="-122"/>
                <a:ea typeface="微软雅黑" panose="020B0503020204020204" pitchFamily="34" charset="-122"/>
              </a:rPr>
              <a:t>（网卡的硬件地址）的</a:t>
            </a:r>
            <a:r>
              <a:rPr lang="en-US" altLang="zh-CN" sz="1600" dirty="0">
                <a:latin typeface="微软雅黑" panose="020B0503020204020204" pitchFamily="34" charset="-122"/>
                <a:ea typeface="微软雅黑" panose="020B0503020204020204" pitchFamily="34" charset="-122"/>
              </a:rPr>
              <a:t>NIC</a:t>
            </a:r>
            <a:r>
              <a:rPr lang="zh-CN" altLang="zh-CN" sz="1600" dirty="0">
                <a:latin typeface="微软雅黑" panose="020B0503020204020204" pitchFamily="34" charset="-122"/>
                <a:ea typeface="微软雅黑" panose="020B0503020204020204" pitchFamily="34" charset="-122"/>
              </a:rPr>
              <a:t>（网卡）挂接在哪个端口上，通过内部交换矩阵迅速将数据包传送到目的端口，目的</a:t>
            </a:r>
            <a:r>
              <a:rPr lang="en-US" altLang="zh-CN" sz="1600" dirty="0">
                <a:latin typeface="微软雅黑" panose="020B0503020204020204" pitchFamily="34" charset="-122"/>
                <a:ea typeface="微软雅黑" panose="020B0503020204020204" pitchFamily="34" charset="-122"/>
              </a:rPr>
              <a:t>MAC</a:t>
            </a:r>
            <a:r>
              <a:rPr lang="zh-CN" altLang="zh-CN" sz="1600" dirty="0">
                <a:latin typeface="微软雅黑" panose="020B0503020204020204" pitchFamily="34" charset="-122"/>
                <a:ea typeface="微软雅黑" panose="020B0503020204020204" pitchFamily="34" charset="-122"/>
              </a:rPr>
              <a:t>若不存在才广播到所有的端口，接收端口回应后，交换机会“学习”新的地址，并把它添加入内部地址表中。</a:t>
            </a:r>
          </a:p>
        </p:txBody>
      </p:sp>
      <p:sp>
        <p:nvSpPr>
          <p:cNvPr id="7" name="矩形 6">
            <a:extLst>
              <a:ext uri="{FF2B5EF4-FFF2-40B4-BE49-F238E27FC236}">
                <a16:creationId xmlns=""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extLst>
      <p:ext uri="{BB962C8B-B14F-4D97-AF65-F5344CB8AC3E}">
        <p14:creationId xmlns:p14="http://schemas.microsoft.com/office/powerpoint/2010/main" val="2152227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4</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6"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任务实施</a:t>
            </a:r>
          </a:p>
        </p:txBody>
      </p:sp>
    </p:spTree>
    <p:extLst>
      <p:ext uri="{BB962C8B-B14F-4D97-AF65-F5344CB8AC3E}">
        <p14:creationId xmlns:p14="http://schemas.microsoft.com/office/powerpoint/2010/main" val="10544833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0" y="339503"/>
            <a:ext cx="3185505"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8" name="组合 7">
            <a:extLst>
              <a:ext uri="{FF2B5EF4-FFF2-40B4-BE49-F238E27FC236}">
                <a16:creationId xmlns="" xmlns:a16="http://schemas.microsoft.com/office/drawing/2014/main" id="{6307949D-9519-43B6-BCA2-6109CA0AA7A1}"/>
              </a:ext>
            </a:extLst>
          </p:cNvPr>
          <p:cNvGrpSpPr/>
          <p:nvPr/>
        </p:nvGrpSpPr>
        <p:grpSpPr>
          <a:xfrm>
            <a:off x="215516" y="2533138"/>
            <a:ext cx="8687461" cy="1977464"/>
            <a:chOff x="2375636" y="1705607"/>
            <a:chExt cx="9879838" cy="2496044"/>
          </a:xfrm>
        </p:grpSpPr>
        <p:grpSp>
          <p:nvGrpSpPr>
            <p:cNvPr id="9" name="组合 8">
              <a:extLst>
                <a:ext uri="{FF2B5EF4-FFF2-40B4-BE49-F238E27FC236}">
                  <a16:creationId xmlns="" xmlns:a16="http://schemas.microsoft.com/office/drawing/2014/main" id="{45288A66-7521-475B-95C4-CD72CC1FF54F}"/>
                </a:ext>
              </a:extLst>
            </p:cNvPr>
            <p:cNvGrpSpPr/>
            <p:nvPr/>
          </p:nvGrpSpPr>
          <p:grpSpPr>
            <a:xfrm>
              <a:off x="2387574" y="1733523"/>
              <a:ext cx="9867900" cy="2135175"/>
              <a:chOff x="2387574" y="1733523"/>
              <a:chExt cx="9867900" cy="2135175"/>
            </a:xfrm>
          </p:grpSpPr>
          <p:sp>
            <p:nvSpPr>
              <p:cNvPr id="12" name="矩形: 圆角 23">
                <a:extLst>
                  <a:ext uri="{FF2B5EF4-FFF2-40B4-BE49-F238E27FC236}">
                    <a16:creationId xmlns="" xmlns:a16="http://schemas.microsoft.com/office/drawing/2014/main" id="{B07DDB2F-5412-4359-9150-FAADF199DBFA}"/>
                  </a:ext>
                </a:extLst>
              </p:cNvPr>
              <p:cNvSpPr/>
              <p:nvPr/>
            </p:nvSpPr>
            <p:spPr>
              <a:xfrm>
                <a:off x="2387574" y="1733523"/>
                <a:ext cx="9867900" cy="2135175"/>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3" name="矩形: 圆角 24">
                <a:extLst>
                  <a:ext uri="{FF2B5EF4-FFF2-40B4-BE49-F238E27FC236}">
                    <a16:creationId xmlns="" xmlns:a16="http://schemas.microsoft.com/office/drawing/2014/main" id="{BFB4DD8F-D43E-47D9-91E5-9F3580CA3C81}"/>
                  </a:ext>
                </a:extLst>
              </p:cNvPr>
              <p:cNvSpPr/>
              <p:nvPr/>
            </p:nvSpPr>
            <p:spPr>
              <a:xfrm>
                <a:off x="10546934" y="3762339"/>
                <a:ext cx="1702255"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1" name="文本框 10">
              <a:extLst>
                <a:ext uri="{FF2B5EF4-FFF2-40B4-BE49-F238E27FC236}">
                  <a16:creationId xmlns="" xmlns:a16="http://schemas.microsoft.com/office/drawing/2014/main" id="{A82A98D5-6737-4D70-BB1E-AFFA1949757B}"/>
                </a:ext>
              </a:extLst>
            </p:cNvPr>
            <p:cNvSpPr txBox="1"/>
            <p:nvPr/>
          </p:nvSpPr>
          <p:spPr>
            <a:xfrm>
              <a:off x="2375636" y="1705607"/>
              <a:ext cx="9604930" cy="2496044"/>
            </a:xfrm>
            <a:prstGeom prst="rect">
              <a:avLst/>
            </a:prstGeom>
            <a:noFill/>
          </p:spPr>
          <p:txBody>
            <a:bodyPr wrap="square" rtlCol="0">
              <a:spAutoFit/>
            </a:bodyPr>
            <a:lstStyle/>
            <a:p>
              <a:r>
                <a:rPr lang="zh-CN" altLang="zh-CN"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1</a:t>
              </a:r>
              <a:r>
                <a:rPr lang="zh-CN" altLang="zh-CN" sz="1400" dirty="0">
                  <a:latin typeface="微软雅黑" panose="020B0503020204020204" pitchFamily="34" charset="-122"/>
                  <a:ea typeface="微软雅黑" panose="020B0503020204020204" pitchFamily="34" charset="-122"/>
                </a:rPr>
                <a:t>）启动</a:t>
              </a:r>
              <a:r>
                <a:rPr lang="en-US" altLang="zh-CN" sz="1400" dirty="0" err="1">
                  <a:latin typeface="微软雅黑" panose="020B0503020204020204" pitchFamily="34" charset="-122"/>
                  <a:ea typeface="微软雅黑" panose="020B0503020204020204" pitchFamily="34" charset="-122"/>
                </a:rPr>
                <a:t>eNSP</a:t>
              </a:r>
              <a:r>
                <a:rPr lang="zh-CN" altLang="zh-CN" sz="1400" dirty="0">
                  <a:latin typeface="微软雅黑" panose="020B0503020204020204" pitchFamily="34" charset="-122"/>
                  <a:ea typeface="微软雅黑" panose="020B0503020204020204" pitchFamily="34" charset="-122"/>
                </a:rPr>
                <a:t>，按照如</a:t>
              </a:r>
              <a:r>
                <a:rPr lang="zh-CN" altLang="zh-CN" sz="1400" dirty="0" smtClean="0">
                  <a:latin typeface="微软雅黑" panose="020B0503020204020204" pitchFamily="34" charset="-122"/>
                  <a:ea typeface="微软雅黑" panose="020B0503020204020204" pitchFamily="34" charset="-122"/>
                </a:rPr>
                <a:t>图所</a:t>
              </a:r>
              <a:r>
                <a:rPr lang="zh-CN" altLang="zh-CN" sz="1400" dirty="0">
                  <a:latin typeface="微软雅黑" panose="020B0503020204020204" pitchFamily="34" charset="-122"/>
                  <a:ea typeface="微软雅黑" panose="020B0503020204020204" pitchFamily="34" charset="-122"/>
                </a:rPr>
                <a:t>示拓扑结构放置和连接设备，启动所有设备</a:t>
              </a:r>
              <a:r>
                <a:rPr lang="zh-CN" altLang="zh-CN"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）分别为</a:t>
              </a:r>
              <a:r>
                <a:rPr lang="en-US" altLang="zh-CN" sz="1400" dirty="0">
                  <a:latin typeface="微软雅黑" panose="020B0503020204020204" pitchFamily="34" charset="-122"/>
                  <a:ea typeface="微软雅黑" panose="020B0503020204020204" pitchFamily="34" charset="-122"/>
                </a:rPr>
                <a:t>PC1﹣PC6</a:t>
              </a:r>
              <a:r>
                <a:rPr lang="zh-CN" altLang="en-US" sz="1400" dirty="0">
                  <a:latin typeface="微软雅黑" panose="020B0503020204020204" pitchFamily="34" charset="-122"/>
                  <a:ea typeface="微软雅黑" panose="020B0503020204020204" pitchFamily="34" charset="-122"/>
                </a:rPr>
                <a:t>配置</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地址，分别配置为</a:t>
              </a:r>
              <a:r>
                <a:rPr lang="en-US" altLang="zh-CN" sz="1400" dirty="0">
                  <a:latin typeface="微软雅黑" panose="020B0503020204020204" pitchFamily="34" charset="-122"/>
                  <a:ea typeface="微软雅黑" panose="020B0503020204020204" pitchFamily="34" charset="-122"/>
                </a:rPr>
                <a:t>192.168.1.1 —— 192.168.1.6</a:t>
              </a:r>
              <a:r>
                <a:rPr lang="zh-CN" altLang="en-US" sz="1400" dirty="0">
                  <a:latin typeface="微软雅黑" panose="020B0503020204020204" pitchFamily="34" charset="-122"/>
                  <a:ea typeface="微软雅黑" panose="020B0503020204020204" pitchFamily="34" charset="-122"/>
                </a:rPr>
                <a:t>。</a:t>
              </a:r>
            </a:p>
            <a:p>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）划分</a:t>
              </a:r>
              <a:r>
                <a:rPr lang="en-US" altLang="zh-CN" sz="1400" dirty="0">
                  <a:latin typeface="微软雅黑" panose="020B0503020204020204" pitchFamily="34" charset="-122"/>
                  <a:ea typeface="微软雅黑" panose="020B0503020204020204" pitchFamily="34" charset="-122"/>
                </a:rPr>
                <a:t>VLAN</a:t>
              </a:r>
              <a:r>
                <a:rPr lang="zh-CN" altLang="en-US" sz="1400" dirty="0">
                  <a:latin typeface="微软雅黑" panose="020B0503020204020204" pitchFamily="34" charset="-122"/>
                  <a:ea typeface="微软雅黑" panose="020B0503020204020204" pitchFamily="34" charset="-122"/>
                </a:rPr>
                <a:t>之前，</a:t>
              </a:r>
              <a:r>
                <a:rPr lang="en-US" altLang="zh-CN" sz="1400" dirty="0">
                  <a:latin typeface="微软雅黑" panose="020B0503020204020204" pitchFamily="34" charset="-122"/>
                  <a:ea typeface="微软雅黑" panose="020B0503020204020204" pitchFamily="34" charset="-122"/>
                </a:rPr>
                <a:t>PC1-PC6</a:t>
              </a:r>
              <a:r>
                <a:rPr lang="zh-CN" altLang="en-US" sz="1400" dirty="0">
                  <a:latin typeface="微软雅黑" panose="020B0503020204020204" pitchFamily="34" charset="-122"/>
                  <a:ea typeface="微软雅黑" panose="020B0503020204020204" pitchFamily="34" charset="-122"/>
                </a:rPr>
                <a:t>属于默认</a:t>
              </a:r>
              <a:r>
                <a:rPr lang="en-US" altLang="zh-CN" sz="1400" dirty="0">
                  <a:latin typeface="微软雅黑" panose="020B0503020204020204" pitchFamily="34" charset="-122"/>
                  <a:ea typeface="微软雅黑" panose="020B0503020204020204" pitchFamily="34" charset="-122"/>
                </a:rPr>
                <a:t>VLAN</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VLAN1</a:t>
              </a:r>
              <a:r>
                <a:rPr lang="zh-CN" altLang="en-US" sz="1400" dirty="0">
                  <a:latin typeface="微软雅黑" panose="020B0503020204020204" pitchFamily="34" charset="-122"/>
                  <a:ea typeface="微软雅黑" panose="020B0503020204020204" pitchFamily="34" charset="-122"/>
                </a:rPr>
                <a:t>），因此能够实现各个</a:t>
              </a:r>
              <a:r>
                <a:rPr lang="en-US" altLang="zh-CN" sz="1400" dirty="0">
                  <a:latin typeface="微软雅黑" panose="020B0503020204020204" pitchFamily="34" charset="-122"/>
                  <a:ea typeface="微软雅黑" panose="020B0503020204020204" pitchFamily="34" charset="-122"/>
                </a:rPr>
                <a:t>PC</a:t>
              </a:r>
              <a:r>
                <a:rPr lang="zh-CN" altLang="en-US" sz="1400" dirty="0">
                  <a:latin typeface="微软雅黑" panose="020B0503020204020204" pitchFamily="34" charset="-122"/>
                  <a:ea typeface="微软雅黑" panose="020B0503020204020204" pitchFamily="34" charset="-122"/>
                </a:rPr>
                <a:t>之间相互通信的过程。</a:t>
              </a:r>
            </a:p>
            <a:p>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4</a:t>
              </a:r>
              <a:r>
                <a:rPr lang="zh-CN" altLang="en-US" sz="1400" dirty="0">
                  <a:latin typeface="微软雅黑" panose="020B0503020204020204" pitchFamily="34" charset="-122"/>
                  <a:ea typeface="微软雅黑" panose="020B0503020204020204" pitchFamily="34" charset="-122"/>
                </a:rPr>
                <a:t>）按照</a:t>
              </a:r>
              <a:r>
                <a:rPr lang="en-US" altLang="zh-CN" sz="1400" dirty="0">
                  <a:latin typeface="微软雅黑" panose="020B0503020204020204" pitchFamily="34" charset="-122"/>
                  <a:ea typeface="微软雅黑" panose="020B0503020204020204" pitchFamily="34" charset="-122"/>
                </a:rPr>
                <a:t>VLAN</a:t>
              </a:r>
              <a:r>
                <a:rPr lang="zh-CN" altLang="en-US" sz="1400" dirty="0">
                  <a:latin typeface="微软雅黑" panose="020B0503020204020204" pitchFamily="34" charset="-122"/>
                  <a:ea typeface="微软雅黑" panose="020B0503020204020204" pitchFamily="34" charset="-122"/>
                </a:rPr>
                <a:t>与端口之间的映射关系（</a:t>
              </a:r>
              <a:r>
                <a:rPr lang="en-US" altLang="zh-CN" sz="1400" dirty="0">
                  <a:latin typeface="微软雅黑" panose="020B0503020204020204" pitchFamily="34" charset="-122"/>
                  <a:ea typeface="微软雅黑" panose="020B0503020204020204" pitchFamily="34" charset="-122"/>
                </a:rPr>
                <a:t>PC1</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PC2</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PC4</a:t>
              </a:r>
              <a:r>
                <a:rPr lang="zh-CN" altLang="en-US" sz="1400" dirty="0">
                  <a:latin typeface="微软雅黑" panose="020B0503020204020204" pitchFamily="34" charset="-122"/>
                  <a:ea typeface="微软雅黑" panose="020B0503020204020204" pitchFamily="34" charset="-122"/>
                </a:rPr>
                <a:t>属于</a:t>
              </a:r>
              <a:r>
                <a:rPr lang="en-US" altLang="zh-CN" sz="1400" dirty="0">
                  <a:latin typeface="微软雅黑" panose="020B0503020204020204" pitchFamily="34" charset="-122"/>
                  <a:ea typeface="微软雅黑" panose="020B0503020204020204" pitchFamily="34" charset="-122"/>
                </a:rPr>
                <a:t>VLAN10</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PC3</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PC5</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PC6</a:t>
              </a:r>
              <a:r>
                <a:rPr lang="zh-CN" altLang="en-US" sz="1400" dirty="0">
                  <a:latin typeface="微软雅黑" panose="020B0503020204020204" pitchFamily="34" charset="-122"/>
                  <a:ea typeface="微软雅黑" panose="020B0503020204020204" pitchFamily="34" charset="-122"/>
                </a:rPr>
                <a:t>属于</a:t>
              </a:r>
              <a:r>
                <a:rPr lang="en-US" altLang="zh-CN" sz="1400" dirty="0">
                  <a:latin typeface="微软雅黑" panose="020B0503020204020204" pitchFamily="34" charset="-122"/>
                  <a:ea typeface="微软雅黑" panose="020B0503020204020204" pitchFamily="34" charset="-122"/>
                </a:rPr>
                <a:t>VLAN20</a:t>
              </a:r>
              <a:r>
                <a:rPr lang="zh-CN" altLang="en-US" sz="1400" dirty="0">
                  <a:latin typeface="微软雅黑" panose="020B0503020204020204" pitchFamily="34" charset="-122"/>
                  <a:ea typeface="微软雅黑" panose="020B0503020204020204" pitchFamily="34" charset="-122"/>
                </a:rPr>
                <a:t>），完成在两台交换机中创建</a:t>
              </a:r>
              <a:r>
                <a:rPr lang="en-US" altLang="zh-CN" sz="1400" dirty="0">
                  <a:latin typeface="微软雅黑" panose="020B0503020204020204" pitchFamily="34" charset="-122"/>
                  <a:ea typeface="微软雅黑" panose="020B0503020204020204" pitchFamily="34" charset="-122"/>
                </a:rPr>
                <a:t>VLAN</a:t>
              </a:r>
              <a:r>
                <a:rPr lang="zh-CN" altLang="en-US" sz="1400" dirty="0">
                  <a:latin typeface="微软雅黑" panose="020B0503020204020204" pitchFamily="34" charset="-122"/>
                  <a:ea typeface="微软雅黑" panose="020B0503020204020204" pitchFamily="34" charset="-122"/>
                </a:rPr>
                <a:t>，为各个</a:t>
              </a:r>
              <a:r>
                <a:rPr lang="en-US" altLang="zh-CN" sz="1400" dirty="0">
                  <a:latin typeface="微软雅黑" panose="020B0503020204020204" pitchFamily="34" charset="-122"/>
                  <a:ea typeface="微软雅黑" panose="020B0503020204020204" pitchFamily="34" charset="-122"/>
                </a:rPr>
                <a:t>VLAN</a:t>
              </a:r>
              <a:r>
                <a:rPr lang="zh-CN" altLang="en-US" sz="1400" dirty="0">
                  <a:latin typeface="微软雅黑" panose="020B0503020204020204" pitchFamily="34" charset="-122"/>
                  <a:ea typeface="微软雅黑" panose="020B0503020204020204" pitchFamily="34" charset="-122"/>
                </a:rPr>
                <a:t>分配接入端口，定义被各个</a:t>
              </a:r>
              <a:r>
                <a:rPr lang="en-US" altLang="zh-CN" sz="1400" dirty="0">
                  <a:latin typeface="微软雅黑" panose="020B0503020204020204" pitchFamily="34" charset="-122"/>
                  <a:ea typeface="微软雅黑" panose="020B0503020204020204" pitchFamily="34" charset="-122"/>
                </a:rPr>
                <a:t>VLAN</a:t>
              </a:r>
              <a:r>
                <a:rPr lang="zh-CN" altLang="en-US" sz="1400" dirty="0">
                  <a:latin typeface="微软雅黑" panose="020B0503020204020204" pitchFamily="34" charset="-122"/>
                  <a:ea typeface="微软雅黑" panose="020B0503020204020204" pitchFamily="34" charset="-122"/>
                </a:rPr>
                <a:t>共享的主干端口的过程。</a:t>
              </a:r>
            </a:p>
            <a:p>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5</a:t>
              </a:r>
              <a:r>
                <a:rPr lang="zh-CN" altLang="en-US" sz="1400" dirty="0">
                  <a:latin typeface="微软雅黑" panose="020B0503020204020204" pitchFamily="34" charset="-122"/>
                  <a:ea typeface="微软雅黑" panose="020B0503020204020204" pitchFamily="34" charset="-122"/>
                </a:rPr>
                <a:t>）完成</a:t>
              </a:r>
              <a:r>
                <a:rPr lang="en-US" altLang="zh-CN" sz="1400" dirty="0">
                  <a:latin typeface="微软雅黑" panose="020B0503020204020204" pitchFamily="34" charset="-122"/>
                  <a:ea typeface="微软雅黑" panose="020B0503020204020204" pitchFamily="34" charset="-122"/>
                </a:rPr>
                <a:t>VLAN</a:t>
              </a:r>
              <a:r>
                <a:rPr lang="zh-CN" altLang="en-US" sz="1400" dirty="0">
                  <a:latin typeface="微软雅黑" panose="020B0503020204020204" pitchFamily="34" charset="-122"/>
                  <a:ea typeface="微软雅黑" panose="020B0503020204020204" pitchFamily="34" charset="-122"/>
                </a:rPr>
                <a:t>划分过程后，虽然所有终端的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地址有相同的网络好，但是只有属于同一</a:t>
              </a:r>
              <a:r>
                <a:rPr lang="en-US" altLang="zh-CN" sz="1400" dirty="0">
                  <a:latin typeface="微软雅黑" panose="020B0503020204020204" pitchFamily="34" charset="-122"/>
                  <a:ea typeface="微软雅黑" panose="020B0503020204020204" pitchFamily="34" charset="-122"/>
                </a:rPr>
                <a:t>VLAN</a:t>
              </a:r>
              <a:r>
                <a:rPr lang="zh-CN" altLang="en-US" sz="1400" dirty="0">
                  <a:latin typeface="微软雅黑" panose="020B0503020204020204" pitchFamily="34" charset="-122"/>
                  <a:ea typeface="微软雅黑" panose="020B0503020204020204" pitchFamily="34" charset="-122"/>
                </a:rPr>
                <a:t>的终端之间才能相互通信，属于不同</a:t>
              </a:r>
              <a:r>
                <a:rPr lang="en-US" altLang="zh-CN" sz="1400" dirty="0">
                  <a:latin typeface="微软雅黑" panose="020B0503020204020204" pitchFamily="34" charset="-122"/>
                  <a:ea typeface="微软雅黑" panose="020B0503020204020204" pitchFamily="34" charset="-122"/>
                </a:rPr>
                <a:t>VLAN</a:t>
              </a:r>
              <a:r>
                <a:rPr lang="zh-CN" altLang="en-US" sz="1400" dirty="0">
                  <a:latin typeface="微软雅黑" panose="020B0503020204020204" pitchFamily="34" charset="-122"/>
                  <a:ea typeface="微软雅黑" panose="020B0503020204020204" pitchFamily="34" charset="-122"/>
                </a:rPr>
                <a:t>的终端之间无法相互通信。</a:t>
              </a:r>
            </a:p>
            <a:p>
              <a:endParaRPr lang="zh-CN" altLang="zh-CN" sz="1050" dirty="0"/>
            </a:p>
          </p:txBody>
        </p:sp>
      </p:grpSp>
      <p:pic>
        <p:nvPicPr>
          <p:cNvPr id="14" name="图片 13"/>
          <p:cNvPicPr/>
          <p:nvPr/>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tretch>
            <a:fillRect/>
          </a:stretch>
        </p:blipFill>
        <p:spPr>
          <a:xfrm>
            <a:off x="2087724" y="149173"/>
            <a:ext cx="5149850" cy="2339975"/>
          </a:xfrm>
          <a:prstGeom prst="rect">
            <a:avLst/>
          </a:prstGeom>
          <a:ln>
            <a:noFill/>
          </a:ln>
        </p:spPr>
      </p:pic>
    </p:spTree>
    <p:extLst>
      <p:ext uri="{BB962C8B-B14F-4D97-AF65-F5344CB8AC3E}">
        <p14:creationId xmlns:p14="http://schemas.microsoft.com/office/powerpoint/2010/main" val="5586407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0" y="339503"/>
            <a:ext cx="3185505"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任务实施</a:t>
            </a:r>
          </a:p>
        </p:txBody>
      </p:sp>
      <p:sp>
        <p:nvSpPr>
          <p:cNvPr id="7" name="矩形 6">
            <a:extLst>
              <a:ext uri="{FF2B5EF4-FFF2-40B4-BE49-F238E27FC236}">
                <a16:creationId xmlns=""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4" name="图片 3"/>
          <p:cNvPicPr>
            <a:picLocks noChangeAspect="1"/>
          </p:cNvPicPr>
          <p:nvPr/>
        </p:nvPicPr>
        <p:blipFill>
          <a:blip r:embed="rId2"/>
          <a:stretch>
            <a:fillRect/>
          </a:stretch>
        </p:blipFill>
        <p:spPr>
          <a:xfrm>
            <a:off x="1452769" y="656555"/>
            <a:ext cx="6238465" cy="3704754"/>
          </a:xfrm>
          <a:prstGeom prst="rect">
            <a:avLst/>
          </a:prstGeom>
        </p:spPr>
      </p:pic>
      <p:sp>
        <p:nvSpPr>
          <p:cNvPr id="9" name="矩形 8">
            <a:extLst>
              <a:ext uri="{FF2B5EF4-FFF2-40B4-BE49-F238E27FC236}">
                <a16:creationId xmlns="" xmlns:a16="http://schemas.microsoft.com/office/drawing/2014/main" id="{ACFDE88A-9EAA-463A-B8EB-E436670FE978}"/>
              </a:ext>
            </a:extLst>
          </p:cNvPr>
          <p:cNvSpPr/>
          <p:nvPr/>
        </p:nvSpPr>
        <p:spPr>
          <a:xfrm>
            <a:off x="2735796" y="289634"/>
            <a:ext cx="4086677" cy="351763"/>
          </a:xfrm>
          <a:prstGeom prst="rect">
            <a:avLst/>
          </a:prstGeom>
        </p:spPr>
        <p:txBody>
          <a:bodyPr wrap="square">
            <a:spAutoFit/>
          </a:bodyPr>
          <a:lstStyle/>
          <a:p>
            <a:pPr>
              <a:lnSpc>
                <a:spcPct val="114000"/>
              </a:lnSpc>
            </a:pPr>
            <a:r>
              <a:rPr lang="en-US" altLang="zh-CN"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）交换机</a:t>
            </a:r>
            <a:r>
              <a:rPr lang="en-US" altLang="zh-CN"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S1</a:t>
            </a: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命令行接口配置过程</a:t>
            </a:r>
          </a:p>
        </p:txBody>
      </p:sp>
    </p:spTree>
    <p:extLst>
      <p:ext uri="{BB962C8B-B14F-4D97-AF65-F5344CB8AC3E}">
        <p14:creationId xmlns:p14="http://schemas.microsoft.com/office/powerpoint/2010/main" val="692480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0" y="339503"/>
            <a:ext cx="3185505"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任务实施</a:t>
            </a:r>
          </a:p>
        </p:txBody>
      </p:sp>
      <p:sp>
        <p:nvSpPr>
          <p:cNvPr id="7" name="矩形 6">
            <a:extLst>
              <a:ext uri="{FF2B5EF4-FFF2-40B4-BE49-F238E27FC236}">
                <a16:creationId xmlns=""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矩形 8">
            <a:extLst>
              <a:ext uri="{FF2B5EF4-FFF2-40B4-BE49-F238E27FC236}">
                <a16:creationId xmlns="" xmlns:a16="http://schemas.microsoft.com/office/drawing/2014/main" id="{ACFDE88A-9EAA-463A-B8EB-E436670FE978}"/>
              </a:ext>
            </a:extLst>
          </p:cNvPr>
          <p:cNvSpPr/>
          <p:nvPr/>
        </p:nvSpPr>
        <p:spPr>
          <a:xfrm>
            <a:off x="2735796" y="289634"/>
            <a:ext cx="4086677" cy="351763"/>
          </a:xfrm>
          <a:prstGeom prst="rect">
            <a:avLst/>
          </a:prstGeom>
        </p:spPr>
        <p:txBody>
          <a:bodyPr wrap="square">
            <a:spAutoFit/>
          </a:bodyPr>
          <a:lstStyle/>
          <a:p>
            <a:pPr>
              <a:lnSpc>
                <a:spcPct val="114000"/>
              </a:lnSpc>
            </a:pPr>
            <a:r>
              <a:rPr lang="en-US" altLang="zh-CN"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2</a:t>
            </a: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）交换机</a:t>
            </a:r>
            <a:r>
              <a:rPr lang="en-US" altLang="zh-CN"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S2</a:t>
            </a: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命令行接口配置过程</a:t>
            </a:r>
          </a:p>
        </p:txBody>
      </p:sp>
      <p:pic>
        <p:nvPicPr>
          <p:cNvPr id="5" name="图片 4"/>
          <p:cNvPicPr>
            <a:picLocks noChangeAspect="1"/>
          </p:cNvPicPr>
          <p:nvPr/>
        </p:nvPicPr>
        <p:blipFill>
          <a:blip r:embed="rId2"/>
          <a:stretch>
            <a:fillRect/>
          </a:stretch>
        </p:blipFill>
        <p:spPr>
          <a:xfrm>
            <a:off x="1773870" y="738643"/>
            <a:ext cx="5688456" cy="3598537"/>
          </a:xfrm>
          <a:prstGeom prst="rect">
            <a:avLst/>
          </a:prstGeom>
        </p:spPr>
      </p:pic>
    </p:spTree>
    <p:extLst>
      <p:ext uri="{BB962C8B-B14F-4D97-AF65-F5344CB8AC3E}">
        <p14:creationId xmlns:p14="http://schemas.microsoft.com/office/powerpoint/2010/main" val="37664678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0" y="339503"/>
            <a:ext cx="3185505"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任务实施</a:t>
            </a:r>
          </a:p>
        </p:txBody>
      </p:sp>
      <p:sp>
        <p:nvSpPr>
          <p:cNvPr id="7" name="矩形 6">
            <a:extLst>
              <a:ext uri="{FF2B5EF4-FFF2-40B4-BE49-F238E27FC236}">
                <a16:creationId xmlns=""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8" name="图片 7"/>
          <p:cNvPicPr/>
          <p:nvPr/>
        </p:nvPicPr>
        <p:blipFill>
          <a:blip r:embed="rId2">
            <a:extLst>
              <a:ext uri="{28A0092B-C50C-407E-A947-70E740481C1C}">
                <a14:useLocalDpi xmlns:a14="http://schemas.microsoft.com/office/drawing/2010/main" val="0"/>
              </a:ext>
            </a:extLst>
          </a:blip>
          <a:stretch>
            <a:fillRect/>
          </a:stretch>
        </p:blipFill>
        <p:spPr>
          <a:xfrm>
            <a:off x="4283968" y="749512"/>
            <a:ext cx="4218940" cy="3419475"/>
          </a:xfrm>
          <a:prstGeom prst="rect">
            <a:avLst/>
          </a:prstGeom>
          <a:ln>
            <a:solidFill>
              <a:schemeClr val="tx1"/>
            </a:solidFill>
          </a:ln>
        </p:spPr>
      </p:pic>
      <p:grpSp>
        <p:nvGrpSpPr>
          <p:cNvPr id="10" name="组合 9">
            <a:extLst>
              <a:ext uri="{FF2B5EF4-FFF2-40B4-BE49-F238E27FC236}">
                <a16:creationId xmlns="" xmlns:a16="http://schemas.microsoft.com/office/drawing/2014/main" id="{6307949D-9519-43B6-BCA2-6109CA0AA7A1}"/>
              </a:ext>
            </a:extLst>
          </p:cNvPr>
          <p:cNvGrpSpPr/>
          <p:nvPr/>
        </p:nvGrpSpPr>
        <p:grpSpPr>
          <a:xfrm>
            <a:off x="333505" y="1261719"/>
            <a:ext cx="3364622" cy="2466493"/>
            <a:chOff x="2387574" y="1733523"/>
            <a:chExt cx="9867900" cy="3113319"/>
          </a:xfrm>
        </p:grpSpPr>
        <p:grpSp>
          <p:nvGrpSpPr>
            <p:cNvPr id="11" name="组合 10">
              <a:extLst>
                <a:ext uri="{FF2B5EF4-FFF2-40B4-BE49-F238E27FC236}">
                  <a16:creationId xmlns="" xmlns:a16="http://schemas.microsoft.com/office/drawing/2014/main" id="{45288A66-7521-475B-95C4-CD72CC1FF54F}"/>
                </a:ext>
              </a:extLst>
            </p:cNvPr>
            <p:cNvGrpSpPr/>
            <p:nvPr/>
          </p:nvGrpSpPr>
          <p:grpSpPr>
            <a:xfrm>
              <a:off x="2387574" y="1733523"/>
              <a:ext cx="9867900" cy="3113319"/>
              <a:chOff x="2387574" y="1733523"/>
              <a:chExt cx="9867900" cy="3113319"/>
            </a:xfrm>
          </p:grpSpPr>
          <p:sp>
            <p:nvSpPr>
              <p:cNvPr id="13" name="矩形: 圆角 23">
                <a:extLst>
                  <a:ext uri="{FF2B5EF4-FFF2-40B4-BE49-F238E27FC236}">
                    <a16:creationId xmlns="" xmlns:a16="http://schemas.microsoft.com/office/drawing/2014/main" id="{B07DDB2F-5412-4359-9150-FAADF199DBFA}"/>
                  </a:ext>
                </a:extLst>
              </p:cNvPr>
              <p:cNvSpPr/>
              <p:nvPr/>
            </p:nvSpPr>
            <p:spPr>
              <a:xfrm>
                <a:off x="2387574" y="1733523"/>
                <a:ext cx="9867900" cy="297271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4" name="矩形: 圆角 24">
                <a:extLst>
                  <a:ext uri="{FF2B5EF4-FFF2-40B4-BE49-F238E27FC236}">
                    <a16:creationId xmlns="" xmlns:a16="http://schemas.microsoft.com/office/drawing/2014/main" id="{BFB4DD8F-D43E-47D9-91E5-9F3580CA3C81}"/>
                  </a:ext>
                </a:extLst>
              </p:cNvPr>
              <p:cNvSpPr/>
              <p:nvPr/>
            </p:nvSpPr>
            <p:spPr>
              <a:xfrm>
                <a:off x="10546933" y="4740875"/>
                <a:ext cx="1702256"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2" name="文本框 11">
              <a:extLst>
                <a:ext uri="{FF2B5EF4-FFF2-40B4-BE49-F238E27FC236}">
                  <a16:creationId xmlns="" xmlns:a16="http://schemas.microsoft.com/office/drawing/2014/main" id="{A82A98D5-6737-4D70-BB1E-AFFA1949757B}"/>
                </a:ext>
              </a:extLst>
            </p:cNvPr>
            <p:cNvSpPr txBox="1"/>
            <p:nvPr/>
          </p:nvSpPr>
          <p:spPr>
            <a:xfrm>
              <a:off x="2644258" y="1810118"/>
              <a:ext cx="9604931" cy="2869966"/>
            </a:xfrm>
            <a:prstGeom prst="rect">
              <a:avLst/>
            </a:prstGeom>
            <a:noFill/>
          </p:spPr>
          <p:txBody>
            <a:bodyPr wrap="square" rtlCol="0">
              <a:spAutoFit/>
            </a:bodyPr>
            <a:lstStyle/>
            <a:p>
              <a:pPr>
                <a:lnSpc>
                  <a:spcPct val="150000"/>
                </a:lnSpc>
              </a:pP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）验证结果</a:t>
              </a:r>
            </a:p>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）测试</a:t>
              </a:r>
              <a:r>
                <a:rPr lang="en-US" altLang="zh-CN" sz="1400" dirty="0">
                  <a:latin typeface="微软雅黑" panose="020B0503020204020204" pitchFamily="34" charset="-122"/>
                  <a:ea typeface="微软雅黑" panose="020B0503020204020204" pitchFamily="34" charset="-122"/>
                </a:rPr>
                <a:t>PC1</a:t>
              </a:r>
              <a:r>
                <a:rPr lang="zh-CN" altLang="en-US" sz="1400" dirty="0">
                  <a:latin typeface="微软雅黑" panose="020B0503020204020204" pitchFamily="34" charset="-122"/>
                  <a:ea typeface="微软雅黑" panose="020B0503020204020204" pitchFamily="34" charset="-122"/>
                </a:rPr>
                <a:t>到</a:t>
              </a:r>
              <a:r>
                <a:rPr lang="en-US" altLang="zh-CN" sz="1400" dirty="0">
                  <a:latin typeface="微软雅黑" panose="020B0503020204020204" pitchFamily="34" charset="-122"/>
                  <a:ea typeface="微软雅黑" panose="020B0503020204020204" pitchFamily="34" charset="-122"/>
                </a:rPr>
                <a:t>PC2</a:t>
              </a:r>
              <a:r>
                <a:rPr lang="zh-CN" altLang="en-US" sz="1400" dirty="0">
                  <a:latin typeface="微软雅黑" panose="020B0503020204020204" pitchFamily="34" charset="-122"/>
                  <a:ea typeface="微软雅黑" panose="020B0503020204020204" pitchFamily="34" charset="-122"/>
                </a:rPr>
                <a:t>的连通性，发现能</a:t>
              </a:r>
              <a:r>
                <a:rPr lang="en-US" altLang="zh-CN" sz="1400" dirty="0">
                  <a:latin typeface="微软雅黑" panose="020B0503020204020204" pitchFamily="34" charset="-122"/>
                  <a:ea typeface="微软雅黑" panose="020B0503020204020204" pitchFamily="34" charset="-122"/>
                </a:rPr>
                <a:t>ping</a:t>
              </a:r>
              <a:r>
                <a:rPr lang="zh-CN" altLang="en-US" sz="1400" dirty="0">
                  <a:latin typeface="微软雅黑" panose="020B0503020204020204" pitchFamily="34" charset="-122"/>
                  <a:ea typeface="微软雅黑" panose="020B0503020204020204" pitchFamily="34" charset="-122"/>
                </a:rPr>
                <a:t>通，原因是</a:t>
              </a:r>
              <a:r>
                <a:rPr lang="en-US" altLang="zh-CN" sz="1400" dirty="0">
                  <a:latin typeface="微软雅黑" panose="020B0503020204020204" pitchFamily="34" charset="-122"/>
                  <a:ea typeface="微软雅黑" panose="020B0503020204020204" pitchFamily="34" charset="-122"/>
                </a:rPr>
                <a:t>PC1</a:t>
              </a:r>
              <a:r>
                <a:rPr lang="zh-CN" altLang="en-US" sz="1400" dirty="0">
                  <a:latin typeface="微软雅黑" panose="020B0503020204020204" pitchFamily="34" charset="-122"/>
                  <a:ea typeface="微软雅黑" panose="020B0503020204020204" pitchFamily="34" charset="-122"/>
                </a:rPr>
                <a:t>和</a:t>
              </a:r>
              <a:r>
                <a:rPr lang="en-US" altLang="zh-CN" sz="1400" dirty="0">
                  <a:latin typeface="微软雅黑" panose="020B0503020204020204" pitchFamily="34" charset="-122"/>
                  <a:ea typeface="微软雅黑" panose="020B0503020204020204" pitchFamily="34" charset="-122"/>
                </a:rPr>
                <a:t>PC2</a:t>
              </a:r>
              <a:r>
                <a:rPr lang="zh-CN" altLang="en-US" sz="1400" dirty="0">
                  <a:latin typeface="微软雅黑" panose="020B0503020204020204" pitchFamily="34" charset="-122"/>
                  <a:ea typeface="微软雅黑" panose="020B0503020204020204" pitchFamily="34" charset="-122"/>
                </a:rPr>
                <a:t>属于同一个</a:t>
              </a:r>
              <a:r>
                <a:rPr lang="en-US" altLang="zh-CN" sz="1400" dirty="0">
                  <a:latin typeface="微软雅黑" panose="020B0503020204020204" pitchFamily="34" charset="-122"/>
                  <a:ea typeface="微软雅黑" panose="020B0503020204020204" pitchFamily="34" charset="-122"/>
                </a:rPr>
                <a:t>VLAN</a:t>
              </a:r>
              <a:r>
                <a:rPr lang="zh-CN" altLang="en-US" sz="1400" dirty="0">
                  <a:latin typeface="微软雅黑" panose="020B0503020204020204" pitchFamily="34" charset="-122"/>
                  <a:ea typeface="微软雅黑" panose="020B0503020204020204" pitchFamily="34" charset="-122"/>
                </a:rPr>
                <a:t>。测试</a:t>
              </a:r>
              <a:r>
                <a:rPr lang="en-US" altLang="zh-CN" sz="1400" dirty="0">
                  <a:latin typeface="微软雅黑" panose="020B0503020204020204" pitchFamily="34" charset="-122"/>
                  <a:ea typeface="微软雅黑" panose="020B0503020204020204" pitchFamily="34" charset="-122"/>
                </a:rPr>
                <a:t>PC1</a:t>
              </a:r>
              <a:r>
                <a:rPr lang="zh-CN" altLang="en-US" sz="1400" dirty="0">
                  <a:latin typeface="微软雅黑" panose="020B0503020204020204" pitchFamily="34" charset="-122"/>
                  <a:ea typeface="微软雅黑" panose="020B0503020204020204" pitchFamily="34" charset="-122"/>
                </a:rPr>
                <a:t>到</a:t>
              </a:r>
              <a:r>
                <a:rPr lang="en-US" altLang="zh-CN" sz="1400" dirty="0">
                  <a:latin typeface="微软雅黑" panose="020B0503020204020204" pitchFamily="34" charset="-122"/>
                  <a:ea typeface="微软雅黑" panose="020B0503020204020204" pitchFamily="34" charset="-122"/>
                </a:rPr>
                <a:t>PC3</a:t>
              </a:r>
              <a:r>
                <a:rPr lang="zh-CN" altLang="en-US" sz="1400" dirty="0">
                  <a:latin typeface="微软雅黑" panose="020B0503020204020204" pitchFamily="34" charset="-122"/>
                  <a:ea typeface="微软雅黑" panose="020B0503020204020204" pitchFamily="34" charset="-122"/>
                </a:rPr>
                <a:t>的连通性，发现不能</a:t>
              </a:r>
              <a:r>
                <a:rPr lang="en-US" altLang="zh-CN" sz="1400" dirty="0">
                  <a:latin typeface="微软雅黑" panose="020B0503020204020204" pitchFamily="34" charset="-122"/>
                  <a:ea typeface="微软雅黑" panose="020B0503020204020204" pitchFamily="34" charset="-122"/>
                </a:rPr>
                <a:t>ping</a:t>
              </a:r>
              <a:r>
                <a:rPr lang="zh-CN" altLang="en-US" sz="1400" dirty="0">
                  <a:latin typeface="微软雅黑" panose="020B0503020204020204" pitchFamily="34" charset="-122"/>
                  <a:ea typeface="微软雅黑" panose="020B0503020204020204" pitchFamily="34" charset="-122"/>
                </a:rPr>
                <a:t>通，原因是</a:t>
              </a:r>
              <a:r>
                <a:rPr lang="en-US" altLang="zh-CN" sz="1400" dirty="0">
                  <a:latin typeface="微软雅黑" panose="020B0503020204020204" pitchFamily="34" charset="-122"/>
                  <a:ea typeface="微软雅黑" panose="020B0503020204020204" pitchFamily="34" charset="-122"/>
                </a:rPr>
                <a:t>PC1</a:t>
              </a:r>
              <a:r>
                <a:rPr lang="zh-CN" altLang="en-US" sz="1400" dirty="0">
                  <a:latin typeface="微软雅黑" panose="020B0503020204020204" pitchFamily="34" charset="-122"/>
                  <a:ea typeface="微软雅黑" panose="020B0503020204020204" pitchFamily="34" charset="-122"/>
                </a:rPr>
                <a:t>和</a:t>
              </a:r>
              <a:r>
                <a:rPr lang="en-US" altLang="zh-CN" sz="1400" dirty="0">
                  <a:latin typeface="微软雅黑" panose="020B0503020204020204" pitchFamily="34" charset="-122"/>
                  <a:ea typeface="微软雅黑" panose="020B0503020204020204" pitchFamily="34" charset="-122"/>
                </a:rPr>
                <a:t>PC3</a:t>
              </a:r>
              <a:r>
                <a:rPr lang="zh-CN" altLang="en-US" sz="1400" dirty="0">
                  <a:latin typeface="微软雅黑" panose="020B0503020204020204" pitchFamily="34" charset="-122"/>
                  <a:ea typeface="微软雅黑" panose="020B0503020204020204" pitchFamily="34" charset="-122"/>
                </a:rPr>
                <a:t>不属于同一个</a:t>
              </a:r>
              <a:r>
                <a:rPr lang="en-US" altLang="zh-CN" sz="1400" dirty="0">
                  <a:latin typeface="微软雅黑" panose="020B0503020204020204" pitchFamily="34" charset="-122"/>
                  <a:ea typeface="微软雅黑" panose="020B0503020204020204" pitchFamily="34" charset="-122"/>
                </a:rPr>
                <a:t>VLAN</a:t>
              </a:r>
            </a:p>
            <a:p>
              <a:pPr>
                <a:lnSpc>
                  <a:spcPct val="150000"/>
                </a:lnSpc>
              </a:pPr>
              <a:endParaRPr lang="zh-CN" altLang="zh-CN" sz="1050" dirty="0"/>
            </a:p>
          </p:txBody>
        </p:sp>
      </p:grpSp>
    </p:spTree>
    <p:extLst>
      <p:ext uri="{BB962C8B-B14F-4D97-AF65-F5344CB8AC3E}">
        <p14:creationId xmlns:p14="http://schemas.microsoft.com/office/powerpoint/2010/main" val="15074697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0" y="339503"/>
            <a:ext cx="3185505"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任务实施</a:t>
            </a:r>
          </a:p>
        </p:txBody>
      </p:sp>
      <p:sp>
        <p:nvSpPr>
          <p:cNvPr id="7" name="矩形 6">
            <a:extLst>
              <a:ext uri="{FF2B5EF4-FFF2-40B4-BE49-F238E27FC236}">
                <a16:creationId xmlns=""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0" name="组合 9">
            <a:extLst>
              <a:ext uri="{FF2B5EF4-FFF2-40B4-BE49-F238E27FC236}">
                <a16:creationId xmlns="" xmlns:a16="http://schemas.microsoft.com/office/drawing/2014/main" id="{6307949D-9519-43B6-BCA2-6109CA0AA7A1}"/>
              </a:ext>
            </a:extLst>
          </p:cNvPr>
          <p:cNvGrpSpPr/>
          <p:nvPr/>
        </p:nvGrpSpPr>
        <p:grpSpPr>
          <a:xfrm>
            <a:off x="333505" y="1261719"/>
            <a:ext cx="3364622" cy="2466493"/>
            <a:chOff x="2387574" y="1733523"/>
            <a:chExt cx="9867900" cy="3113319"/>
          </a:xfrm>
        </p:grpSpPr>
        <p:grpSp>
          <p:nvGrpSpPr>
            <p:cNvPr id="11" name="组合 10">
              <a:extLst>
                <a:ext uri="{FF2B5EF4-FFF2-40B4-BE49-F238E27FC236}">
                  <a16:creationId xmlns="" xmlns:a16="http://schemas.microsoft.com/office/drawing/2014/main" id="{45288A66-7521-475B-95C4-CD72CC1FF54F}"/>
                </a:ext>
              </a:extLst>
            </p:cNvPr>
            <p:cNvGrpSpPr/>
            <p:nvPr/>
          </p:nvGrpSpPr>
          <p:grpSpPr>
            <a:xfrm>
              <a:off x="2387574" y="1733523"/>
              <a:ext cx="9867900" cy="3113319"/>
              <a:chOff x="2387574" y="1733523"/>
              <a:chExt cx="9867900" cy="3113319"/>
            </a:xfrm>
          </p:grpSpPr>
          <p:sp>
            <p:nvSpPr>
              <p:cNvPr id="13" name="矩形: 圆角 23">
                <a:extLst>
                  <a:ext uri="{FF2B5EF4-FFF2-40B4-BE49-F238E27FC236}">
                    <a16:creationId xmlns="" xmlns:a16="http://schemas.microsoft.com/office/drawing/2014/main" id="{B07DDB2F-5412-4359-9150-FAADF199DBFA}"/>
                  </a:ext>
                </a:extLst>
              </p:cNvPr>
              <p:cNvSpPr/>
              <p:nvPr/>
            </p:nvSpPr>
            <p:spPr>
              <a:xfrm>
                <a:off x="2387574" y="1733523"/>
                <a:ext cx="9867900" cy="297271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4" name="矩形: 圆角 24">
                <a:extLst>
                  <a:ext uri="{FF2B5EF4-FFF2-40B4-BE49-F238E27FC236}">
                    <a16:creationId xmlns="" xmlns:a16="http://schemas.microsoft.com/office/drawing/2014/main" id="{BFB4DD8F-D43E-47D9-91E5-9F3580CA3C81}"/>
                  </a:ext>
                </a:extLst>
              </p:cNvPr>
              <p:cNvSpPr/>
              <p:nvPr/>
            </p:nvSpPr>
            <p:spPr>
              <a:xfrm>
                <a:off x="10546933" y="4740875"/>
                <a:ext cx="1702256"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2" name="文本框 11">
              <a:extLst>
                <a:ext uri="{FF2B5EF4-FFF2-40B4-BE49-F238E27FC236}">
                  <a16:creationId xmlns="" xmlns:a16="http://schemas.microsoft.com/office/drawing/2014/main" id="{A82A98D5-6737-4D70-BB1E-AFFA1949757B}"/>
                </a:ext>
              </a:extLst>
            </p:cNvPr>
            <p:cNvSpPr txBox="1"/>
            <p:nvPr/>
          </p:nvSpPr>
          <p:spPr>
            <a:xfrm>
              <a:off x="2644259" y="1810119"/>
              <a:ext cx="9604930" cy="2564030"/>
            </a:xfrm>
            <a:prstGeom prst="rect">
              <a:avLst/>
            </a:prstGeom>
            <a:noFill/>
          </p:spPr>
          <p:txBody>
            <a:bodyPr wrap="square" rtlCol="0">
              <a:spAutoFit/>
            </a:bodyPr>
            <a:lstStyle/>
            <a:p>
              <a:pPr>
                <a:lnSpc>
                  <a:spcPct val="150000"/>
                </a:lnSpc>
              </a:pP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）验证结果</a:t>
              </a:r>
            </a:p>
            <a:p>
              <a:pPr>
                <a:lnSpc>
                  <a:spcPct val="150000"/>
                </a:lnSpc>
              </a:pPr>
              <a:r>
                <a:rPr lang="zh-CN" altLang="en-US"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）测试</a:t>
              </a:r>
              <a:r>
                <a:rPr lang="en-US" altLang="zh-CN" sz="1400" dirty="0">
                  <a:latin typeface="微软雅黑" panose="020B0503020204020204" pitchFamily="34" charset="-122"/>
                  <a:ea typeface="微软雅黑" panose="020B0503020204020204" pitchFamily="34" charset="-122"/>
                </a:rPr>
                <a:t>PC3</a:t>
              </a:r>
              <a:r>
                <a:rPr lang="zh-CN" altLang="en-US" sz="1400" dirty="0">
                  <a:latin typeface="微软雅黑" panose="020B0503020204020204" pitchFamily="34" charset="-122"/>
                  <a:ea typeface="微软雅黑" panose="020B0503020204020204" pitchFamily="34" charset="-122"/>
                </a:rPr>
                <a:t>到</a:t>
              </a:r>
              <a:r>
                <a:rPr lang="en-US" altLang="zh-CN" sz="1400" dirty="0">
                  <a:latin typeface="微软雅黑" panose="020B0503020204020204" pitchFamily="34" charset="-122"/>
                  <a:ea typeface="微软雅黑" panose="020B0503020204020204" pitchFamily="34" charset="-122"/>
                </a:rPr>
                <a:t>PC4</a:t>
              </a:r>
              <a:r>
                <a:rPr lang="zh-CN" altLang="en-US" sz="1400" dirty="0">
                  <a:latin typeface="微软雅黑" panose="020B0503020204020204" pitchFamily="34" charset="-122"/>
                  <a:ea typeface="微软雅黑" panose="020B0503020204020204" pitchFamily="34" charset="-122"/>
                </a:rPr>
                <a:t>的连通性，发现不能</a:t>
              </a:r>
              <a:r>
                <a:rPr lang="en-US" altLang="zh-CN" sz="1400" dirty="0">
                  <a:latin typeface="微软雅黑" panose="020B0503020204020204" pitchFamily="34" charset="-122"/>
                  <a:ea typeface="微软雅黑" panose="020B0503020204020204" pitchFamily="34" charset="-122"/>
                </a:rPr>
                <a:t>ping</a:t>
              </a:r>
              <a:r>
                <a:rPr lang="zh-CN" altLang="en-US" sz="1400" dirty="0">
                  <a:latin typeface="微软雅黑" panose="020B0503020204020204" pitchFamily="34" charset="-122"/>
                  <a:ea typeface="微软雅黑" panose="020B0503020204020204" pitchFamily="34" charset="-122"/>
                </a:rPr>
                <a:t>通，原因是</a:t>
              </a:r>
              <a:r>
                <a:rPr lang="en-US" altLang="zh-CN" sz="1400" dirty="0">
                  <a:latin typeface="微软雅黑" panose="020B0503020204020204" pitchFamily="34" charset="-122"/>
                  <a:ea typeface="微软雅黑" panose="020B0503020204020204" pitchFamily="34" charset="-122"/>
                </a:rPr>
                <a:t>PC3</a:t>
              </a:r>
              <a:r>
                <a:rPr lang="zh-CN" altLang="en-US" sz="1400" dirty="0">
                  <a:latin typeface="微软雅黑" panose="020B0503020204020204" pitchFamily="34" charset="-122"/>
                  <a:ea typeface="微软雅黑" panose="020B0503020204020204" pitchFamily="34" charset="-122"/>
                </a:rPr>
                <a:t>和</a:t>
              </a:r>
              <a:r>
                <a:rPr lang="en-US" altLang="zh-CN" sz="1400" dirty="0">
                  <a:latin typeface="微软雅黑" panose="020B0503020204020204" pitchFamily="34" charset="-122"/>
                  <a:ea typeface="微软雅黑" panose="020B0503020204020204" pitchFamily="34" charset="-122"/>
                </a:rPr>
                <a:t>PC4</a:t>
              </a:r>
              <a:r>
                <a:rPr lang="zh-CN" altLang="en-US" sz="1400" dirty="0">
                  <a:latin typeface="微软雅黑" panose="020B0503020204020204" pitchFamily="34" charset="-122"/>
                  <a:ea typeface="微软雅黑" panose="020B0503020204020204" pitchFamily="34" charset="-122"/>
                </a:rPr>
                <a:t>不属于同一个</a:t>
              </a:r>
              <a:r>
                <a:rPr lang="en-US" altLang="zh-CN" sz="1400" dirty="0">
                  <a:latin typeface="微软雅黑" panose="020B0503020204020204" pitchFamily="34" charset="-122"/>
                  <a:ea typeface="微软雅黑" panose="020B0503020204020204" pitchFamily="34" charset="-122"/>
                </a:rPr>
                <a:t>VLAN</a:t>
              </a:r>
              <a:r>
                <a:rPr lang="zh-CN" altLang="en-US" sz="1400" dirty="0">
                  <a:latin typeface="微软雅黑" panose="020B0503020204020204" pitchFamily="34" charset="-122"/>
                  <a:ea typeface="微软雅黑" panose="020B0503020204020204" pitchFamily="34" charset="-122"/>
                </a:rPr>
                <a:t>。测试</a:t>
              </a:r>
              <a:r>
                <a:rPr lang="en-US" altLang="zh-CN" sz="1400" dirty="0">
                  <a:latin typeface="微软雅黑" panose="020B0503020204020204" pitchFamily="34" charset="-122"/>
                  <a:ea typeface="微软雅黑" panose="020B0503020204020204" pitchFamily="34" charset="-122"/>
                </a:rPr>
                <a:t>PC3</a:t>
              </a:r>
              <a:r>
                <a:rPr lang="zh-CN" altLang="en-US" sz="1400" dirty="0">
                  <a:latin typeface="微软雅黑" panose="020B0503020204020204" pitchFamily="34" charset="-122"/>
                  <a:ea typeface="微软雅黑" panose="020B0503020204020204" pitchFamily="34" charset="-122"/>
                </a:rPr>
                <a:t>到</a:t>
              </a:r>
              <a:r>
                <a:rPr lang="en-US" altLang="zh-CN" sz="1400" dirty="0">
                  <a:latin typeface="微软雅黑" panose="020B0503020204020204" pitchFamily="34" charset="-122"/>
                  <a:ea typeface="微软雅黑" panose="020B0503020204020204" pitchFamily="34" charset="-122"/>
                </a:rPr>
                <a:t>PC6</a:t>
              </a:r>
              <a:r>
                <a:rPr lang="zh-CN" altLang="en-US" sz="1400" dirty="0">
                  <a:latin typeface="微软雅黑" panose="020B0503020204020204" pitchFamily="34" charset="-122"/>
                  <a:ea typeface="微软雅黑" panose="020B0503020204020204" pitchFamily="34" charset="-122"/>
                </a:rPr>
                <a:t>的连通性，发现能</a:t>
              </a:r>
              <a:r>
                <a:rPr lang="en-US" altLang="zh-CN" sz="1400" dirty="0">
                  <a:latin typeface="微软雅黑" panose="020B0503020204020204" pitchFamily="34" charset="-122"/>
                  <a:ea typeface="微软雅黑" panose="020B0503020204020204" pitchFamily="34" charset="-122"/>
                </a:rPr>
                <a:t>ping</a:t>
              </a:r>
              <a:r>
                <a:rPr lang="zh-CN" altLang="en-US" sz="1400" dirty="0">
                  <a:latin typeface="微软雅黑" panose="020B0503020204020204" pitchFamily="34" charset="-122"/>
                  <a:ea typeface="微软雅黑" panose="020B0503020204020204" pitchFamily="34" charset="-122"/>
                </a:rPr>
                <a:t>通，原因是</a:t>
              </a:r>
              <a:r>
                <a:rPr lang="en-US" altLang="zh-CN" sz="1400" dirty="0">
                  <a:latin typeface="微软雅黑" panose="020B0503020204020204" pitchFamily="34" charset="-122"/>
                  <a:ea typeface="微软雅黑" panose="020B0503020204020204" pitchFamily="34" charset="-122"/>
                </a:rPr>
                <a:t>PC3</a:t>
              </a:r>
              <a:r>
                <a:rPr lang="zh-CN" altLang="en-US" sz="1400" dirty="0">
                  <a:latin typeface="微软雅黑" panose="020B0503020204020204" pitchFamily="34" charset="-122"/>
                  <a:ea typeface="微软雅黑" panose="020B0503020204020204" pitchFamily="34" charset="-122"/>
                </a:rPr>
                <a:t>和</a:t>
              </a:r>
              <a:r>
                <a:rPr lang="en-US" altLang="zh-CN" sz="1400" dirty="0">
                  <a:latin typeface="微软雅黑" panose="020B0503020204020204" pitchFamily="34" charset="-122"/>
                  <a:ea typeface="微软雅黑" panose="020B0503020204020204" pitchFamily="34" charset="-122"/>
                </a:rPr>
                <a:t>PC6</a:t>
              </a:r>
              <a:r>
                <a:rPr lang="zh-CN" altLang="en-US" sz="1400" dirty="0">
                  <a:latin typeface="微软雅黑" panose="020B0503020204020204" pitchFamily="34" charset="-122"/>
                  <a:ea typeface="微软雅黑" panose="020B0503020204020204" pitchFamily="34" charset="-122"/>
                </a:rPr>
                <a:t>属于同一个</a:t>
              </a:r>
              <a:r>
                <a:rPr lang="en-US" altLang="zh-CN" sz="1400" dirty="0">
                  <a:latin typeface="微软雅黑" panose="020B0503020204020204" pitchFamily="34" charset="-122"/>
                  <a:ea typeface="微软雅黑" panose="020B0503020204020204" pitchFamily="34" charset="-122"/>
                </a:rPr>
                <a:t>VLAN</a:t>
              </a:r>
              <a:endParaRPr lang="zh-CN" altLang="zh-CN" sz="1050" dirty="0"/>
            </a:p>
          </p:txBody>
        </p:sp>
      </p:grpSp>
      <p:pic>
        <p:nvPicPr>
          <p:cNvPr id="15" name="图片 14"/>
          <p:cNvPicPr/>
          <p:nvPr/>
        </p:nvPicPr>
        <p:blipFill>
          <a:blip r:embed="rId2">
            <a:extLst>
              <a:ext uri="{28A0092B-C50C-407E-A947-70E740481C1C}">
                <a14:useLocalDpi xmlns:a14="http://schemas.microsoft.com/office/drawing/2010/main" val="0"/>
              </a:ext>
            </a:extLst>
          </a:blip>
          <a:srcRect t="-1" b="-123"/>
          <a:stretch>
            <a:fillRect/>
          </a:stretch>
        </p:blipFill>
        <p:spPr>
          <a:xfrm>
            <a:off x="4283968" y="729529"/>
            <a:ext cx="4188460" cy="3419475"/>
          </a:xfrm>
          <a:prstGeom prst="rect">
            <a:avLst/>
          </a:prstGeom>
          <a:ln>
            <a:solidFill>
              <a:schemeClr val="tx1"/>
            </a:solidFill>
          </a:ln>
        </p:spPr>
      </p:pic>
    </p:spTree>
    <p:extLst>
      <p:ext uri="{BB962C8B-B14F-4D97-AF65-F5344CB8AC3E}">
        <p14:creationId xmlns:p14="http://schemas.microsoft.com/office/powerpoint/2010/main" val="21242218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3359750" y="1635647"/>
            <a:ext cx="2227630"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归纳与提高</a:t>
            </a:r>
          </a:p>
        </p:txBody>
      </p:sp>
      <p:sp>
        <p:nvSpPr>
          <p:cNvPr id="4" name="文本框 7">
            <a:extLst>
              <a:ext uri="{FF2B5EF4-FFF2-40B4-BE49-F238E27FC236}">
                <a16:creationId xmlns="" xmlns:a16="http://schemas.microsoft.com/office/drawing/2014/main" id="{1A2DF5DE-1279-4E03-98B7-4DB2809A78AD}"/>
              </a:ext>
            </a:extLst>
          </p:cNvPr>
          <p:cNvSpPr txBox="1">
            <a:spLocks noChangeArrowheads="1"/>
          </p:cNvSpPr>
          <p:nvPr/>
        </p:nvSpPr>
        <p:spPr bwMode="auto">
          <a:xfrm>
            <a:off x="3347864" y="2535747"/>
            <a:ext cx="1908212"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smtClean="0">
                <a:solidFill>
                  <a:schemeClr val="tx1">
                    <a:lumMod val="65000"/>
                    <a:lumOff val="35000"/>
                  </a:schemeClr>
                </a:solidFill>
                <a:latin typeface="微软雅黑" pitchFamily="34" charset="-122"/>
                <a:ea typeface="微软雅黑" pitchFamily="34" charset="-122"/>
              </a:rPr>
              <a:t>数据链路层作用</a:t>
            </a:r>
            <a:endParaRPr lang="zh-CN" altLang="en-US" sz="1200" dirty="0">
              <a:solidFill>
                <a:schemeClr val="tx1">
                  <a:lumMod val="65000"/>
                  <a:lumOff val="35000"/>
                </a:schemeClr>
              </a:solidFill>
            </a:endParaRPr>
          </a:p>
        </p:txBody>
      </p:sp>
      <p:sp>
        <p:nvSpPr>
          <p:cNvPr id="7" name="文本框 7">
            <a:extLst>
              <a:ext uri="{FF2B5EF4-FFF2-40B4-BE49-F238E27FC236}">
                <a16:creationId xmlns="" xmlns:a16="http://schemas.microsoft.com/office/drawing/2014/main" id="{9FA6FE71-B37E-49E9-A5B8-33B52647027B}"/>
              </a:ext>
            </a:extLst>
          </p:cNvPr>
          <p:cNvSpPr txBox="1">
            <a:spLocks noChangeArrowheads="1"/>
          </p:cNvSpPr>
          <p:nvPr/>
        </p:nvSpPr>
        <p:spPr bwMode="auto">
          <a:xfrm>
            <a:off x="3347864" y="2931790"/>
            <a:ext cx="1908212"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局域网的参考模型</a:t>
            </a:r>
            <a:endParaRPr lang="zh-CN" altLang="en-US" sz="1200" dirty="0">
              <a:solidFill>
                <a:schemeClr val="tx1">
                  <a:lumMod val="65000"/>
                  <a:lumOff val="35000"/>
                </a:schemeClr>
              </a:solidFill>
            </a:endParaRPr>
          </a:p>
        </p:txBody>
      </p:sp>
      <p:sp>
        <p:nvSpPr>
          <p:cNvPr id="8" name="文本框 7">
            <a:extLst>
              <a:ext uri="{FF2B5EF4-FFF2-40B4-BE49-F238E27FC236}">
                <a16:creationId xmlns="" xmlns:a16="http://schemas.microsoft.com/office/drawing/2014/main" id="{1A2DF5DE-1279-4E03-98B7-4DB2809A78AD}"/>
              </a:ext>
            </a:extLst>
          </p:cNvPr>
          <p:cNvSpPr txBox="1">
            <a:spLocks noChangeArrowheads="1"/>
          </p:cNvSpPr>
          <p:nvPr/>
        </p:nvSpPr>
        <p:spPr bwMode="auto">
          <a:xfrm>
            <a:off x="3359750" y="3336150"/>
            <a:ext cx="2616406"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局域网介质访问控制方法</a:t>
            </a:r>
            <a:endParaRPr lang="zh-CN" altLang="en-US" sz="1200" dirty="0">
              <a:solidFill>
                <a:schemeClr val="tx1">
                  <a:lumMod val="65000"/>
                  <a:lumOff val="35000"/>
                </a:schemeClr>
              </a:solidFill>
            </a:endParaRPr>
          </a:p>
        </p:txBody>
      </p:sp>
      <p:sp>
        <p:nvSpPr>
          <p:cNvPr id="9" name="文本框 7">
            <a:extLst>
              <a:ext uri="{FF2B5EF4-FFF2-40B4-BE49-F238E27FC236}">
                <a16:creationId xmlns="" xmlns:a16="http://schemas.microsoft.com/office/drawing/2014/main" id="{9FA6FE71-B37E-49E9-A5B8-33B52647027B}"/>
              </a:ext>
            </a:extLst>
          </p:cNvPr>
          <p:cNvSpPr txBox="1">
            <a:spLocks noChangeArrowheads="1"/>
          </p:cNvSpPr>
          <p:nvPr/>
        </p:nvSpPr>
        <p:spPr bwMode="auto">
          <a:xfrm>
            <a:off x="3359750" y="3732193"/>
            <a:ext cx="1368152"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企业交换网络</a:t>
            </a:r>
            <a:endParaRPr lang="zh-CN" altLang="en-US" sz="1200" dirty="0">
              <a:solidFill>
                <a:schemeClr val="tx1">
                  <a:lumMod val="65000"/>
                  <a:lumOff val="35000"/>
                </a:schemeClr>
              </a:solidFill>
            </a:endParaRPr>
          </a:p>
        </p:txBody>
      </p:sp>
    </p:spTree>
    <p:extLst>
      <p:ext uri="{BB962C8B-B14F-4D97-AF65-F5344CB8AC3E}">
        <p14:creationId xmlns:p14="http://schemas.microsoft.com/office/powerpoint/2010/main" val="1341623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1+#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par>
                                <p:cTn id="12" presetID="12" presetClass="entr" presetSubtype="1"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p:tgtEl>
                                          <p:spTgt spid="4"/>
                                        </p:tgtEl>
                                        <p:attrNameLst>
                                          <p:attrName>ppt_y</p:attrName>
                                        </p:attrNameLst>
                                      </p:cBhvr>
                                      <p:tavLst>
                                        <p:tav tm="0">
                                          <p:val>
                                            <p:strVal val="#ppt_y-#ppt_h*1.125000"/>
                                          </p:val>
                                        </p:tav>
                                        <p:tav tm="100000">
                                          <p:val>
                                            <p:strVal val="#ppt_y"/>
                                          </p:val>
                                        </p:tav>
                                      </p:tavLst>
                                    </p:anim>
                                    <p:animEffect transition="in" filter="wipe(down)">
                                      <p:cBhvr>
                                        <p:cTn id="15" dur="500"/>
                                        <p:tgtEl>
                                          <p:spTgt spid="4"/>
                                        </p:tgtEl>
                                      </p:cBhvr>
                                    </p:animEffect>
                                  </p:childTnLst>
                                </p:cTn>
                              </p:par>
                              <p:par>
                                <p:cTn id="16" presetID="12" presetClass="entr" presetSubtype="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ppt_y</p:attrName>
                                        </p:attrNameLst>
                                      </p:cBhvr>
                                      <p:tavLst>
                                        <p:tav tm="0">
                                          <p:val>
                                            <p:strVal val="#ppt_y-#ppt_h*1.125000"/>
                                          </p:val>
                                        </p:tav>
                                        <p:tav tm="100000">
                                          <p:val>
                                            <p:strVal val="#ppt_y"/>
                                          </p:val>
                                        </p:tav>
                                      </p:tavLst>
                                    </p:anim>
                                    <p:animEffect transition="in" filter="wipe(down)">
                                      <p:cBhvr>
                                        <p:cTn id="19" dur="500"/>
                                        <p:tgtEl>
                                          <p:spTgt spid="7"/>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p:tgtEl>
                                          <p:spTgt spid="8"/>
                                        </p:tgtEl>
                                        <p:attrNameLst>
                                          <p:attrName>ppt_y</p:attrName>
                                        </p:attrNameLst>
                                      </p:cBhvr>
                                      <p:tavLst>
                                        <p:tav tm="0">
                                          <p:val>
                                            <p:strVal val="#ppt_y-#ppt_h*1.125000"/>
                                          </p:val>
                                        </p:tav>
                                        <p:tav tm="100000">
                                          <p:val>
                                            <p:strVal val="#ppt_y"/>
                                          </p:val>
                                        </p:tav>
                                      </p:tavLst>
                                    </p:anim>
                                    <p:animEffect transition="in" filter="wipe(down)">
                                      <p:cBhvr>
                                        <p:cTn id="23" dur="500"/>
                                        <p:tgtEl>
                                          <p:spTgt spid="8"/>
                                        </p:tgtEl>
                                      </p:cBhvr>
                                    </p:animEffect>
                                  </p:childTnLst>
                                </p:cTn>
                              </p:par>
                              <p:par>
                                <p:cTn id="24" presetID="12" presetClass="entr" presetSubtype="1"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p:tgtEl>
                                          <p:spTgt spid="9"/>
                                        </p:tgtEl>
                                        <p:attrNameLst>
                                          <p:attrName>ppt_y</p:attrName>
                                        </p:attrNameLst>
                                      </p:cBhvr>
                                      <p:tavLst>
                                        <p:tav tm="0">
                                          <p:val>
                                            <p:strVal val="#ppt_y-#ppt_h*1.125000"/>
                                          </p:val>
                                        </p:tav>
                                        <p:tav tm="100000">
                                          <p:val>
                                            <p:strVal val="#ppt_y"/>
                                          </p:val>
                                        </p:tav>
                                      </p:tavLst>
                                    </p:anim>
                                    <p:animEffect transition="in" filter="wipe(down)">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P spid="4" grpId="0"/>
      <p:bldP spid="7" grpId="0"/>
      <p:bldP spid="8" grpId="0"/>
      <p:bldP spid="9"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数据链路层作用</a:t>
            </a:r>
          </a:p>
        </p:txBody>
      </p:sp>
      <p:grpSp>
        <p:nvGrpSpPr>
          <p:cNvPr id="10" name="Group 4">
            <a:extLst>
              <a:ext uri="{FF2B5EF4-FFF2-40B4-BE49-F238E27FC236}">
                <a16:creationId xmlns="" xmlns:a16="http://schemas.microsoft.com/office/drawing/2014/main" id="{D3E8F0C4-A5BF-4C62-BF3A-3FEAB13418BD}"/>
              </a:ext>
            </a:extLst>
          </p:cNvPr>
          <p:cNvGrpSpPr>
            <a:grpSpLocks noChangeAspect="1"/>
          </p:cNvGrpSpPr>
          <p:nvPr>
            <p:custDataLst>
              <p:tags r:id="rId1"/>
            </p:custDataLst>
          </p:nvPr>
        </p:nvGrpSpPr>
        <p:grpSpPr bwMode="auto">
          <a:xfrm>
            <a:off x="1014424" y="1074808"/>
            <a:ext cx="369950" cy="344814"/>
            <a:chOff x="911" y="1810"/>
            <a:chExt cx="574" cy="535"/>
          </a:xfrm>
          <a:solidFill>
            <a:schemeClr val="accent1"/>
          </a:solidFill>
        </p:grpSpPr>
        <p:sp>
          <p:nvSpPr>
            <p:cNvPr id="16" name="Freeform 5">
              <a:extLst>
                <a:ext uri="{FF2B5EF4-FFF2-40B4-BE49-F238E27FC236}">
                  <a16:creationId xmlns="" xmlns:a16="http://schemas.microsoft.com/office/drawing/2014/main" id="{8C30112B-FCB1-4C12-AE09-5B26B9DB3BC3}"/>
                </a:ext>
              </a:extLst>
            </p:cNvPr>
            <p:cNvSpPr>
              <a:spLocks noEditPoints="1"/>
            </p:cNvSpPr>
            <p:nvPr>
              <p:custDataLst>
                <p:tags r:id="rId19"/>
              </p:custDataLst>
            </p:nvPr>
          </p:nvSpPr>
          <p:spPr bwMode="auto">
            <a:xfrm>
              <a:off x="911" y="1810"/>
              <a:ext cx="574" cy="306"/>
            </a:xfrm>
            <a:custGeom>
              <a:avLst/>
              <a:gdLst>
                <a:gd name="T0" fmla="*/ 120 w 240"/>
                <a:gd name="T1" fmla="*/ 128 h 128"/>
                <a:gd name="T2" fmla="*/ 118 w 240"/>
                <a:gd name="T3" fmla="*/ 128 h 128"/>
                <a:gd name="T4" fmla="*/ 2 w 240"/>
                <a:gd name="T5" fmla="*/ 68 h 128"/>
                <a:gd name="T6" fmla="*/ 0 w 240"/>
                <a:gd name="T7" fmla="*/ 64 h 128"/>
                <a:gd name="T8" fmla="*/ 2 w 240"/>
                <a:gd name="T9" fmla="*/ 60 h 128"/>
                <a:gd name="T10" fmla="*/ 118 w 240"/>
                <a:gd name="T11" fmla="*/ 0 h 128"/>
                <a:gd name="T12" fmla="*/ 122 w 240"/>
                <a:gd name="T13" fmla="*/ 0 h 128"/>
                <a:gd name="T14" fmla="*/ 238 w 240"/>
                <a:gd name="T15" fmla="*/ 60 h 128"/>
                <a:gd name="T16" fmla="*/ 240 w 240"/>
                <a:gd name="T17" fmla="*/ 64 h 128"/>
                <a:gd name="T18" fmla="*/ 238 w 240"/>
                <a:gd name="T19" fmla="*/ 68 h 128"/>
                <a:gd name="T20" fmla="*/ 122 w 240"/>
                <a:gd name="T21" fmla="*/ 128 h 128"/>
                <a:gd name="T22" fmla="*/ 120 w 240"/>
                <a:gd name="T23" fmla="*/ 128 h 128"/>
                <a:gd name="T24" fmla="*/ 13 w 240"/>
                <a:gd name="T25" fmla="*/ 64 h 128"/>
                <a:gd name="T26" fmla="*/ 120 w 240"/>
                <a:gd name="T27" fmla="*/ 119 h 128"/>
                <a:gd name="T28" fmla="*/ 227 w 240"/>
                <a:gd name="T29" fmla="*/ 64 h 128"/>
                <a:gd name="T30" fmla="*/ 120 w 240"/>
                <a:gd name="T31" fmla="*/ 9 h 128"/>
                <a:gd name="T32" fmla="*/ 13 w 240"/>
                <a:gd name="T33" fmla="*/ 6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0" h="128">
                  <a:moveTo>
                    <a:pt x="120" y="128"/>
                  </a:moveTo>
                  <a:cubicBezTo>
                    <a:pt x="119" y="128"/>
                    <a:pt x="119" y="128"/>
                    <a:pt x="118" y="128"/>
                  </a:cubicBezTo>
                  <a:cubicBezTo>
                    <a:pt x="2" y="68"/>
                    <a:pt x="2" y="68"/>
                    <a:pt x="2" y="68"/>
                  </a:cubicBezTo>
                  <a:cubicBezTo>
                    <a:pt x="1" y="67"/>
                    <a:pt x="0" y="65"/>
                    <a:pt x="0" y="64"/>
                  </a:cubicBezTo>
                  <a:cubicBezTo>
                    <a:pt x="0" y="63"/>
                    <a:pt x="1" y="61"/>
                    <a:pt x="2" y="60"/>
                  </a:cubicBezTo>
                  <a:cubicBezTo>
                    <a:pt x="118" y="0"/>
                    <a:pt x="118" y="0"/>
                    <a:pt x="118" y="0"/>
                  </a:cubicBezTo>
                  <a:cubicBezTo>
                    <a:pt x="119" y="0"/>
                    <a:pt x="121" y="0"/>
                    <a:pt x="122" y="0"/>
                  </a:cubicBezTo>
                  <a:cubicBezTo>
                    <a:pt x="238" y="60"/>
                    <a:pt x="238" y="60"/>
                    <a:pt x="238" y="60"/>
                  </a:cubicBezTo>
                  <a:cubicBezTo>
                    <a:pt x="239" y="61"/>
                    <a:pt x="240" y="63"/>
                    <a:pt x="240" y="64"/>
                  </a:cubicBezTo>
                  <a:cubicBezTo>
                    <a:pt x="240" y="65"/>
                    <a:pt x="239" y="67"/>
                    <a:pt x="238" y="68"/>
                  </a:cubicBezTo>
                  <a:cubicBezTo>
                    <a:pt x="122" y="128"/>
                    <a:pt x="122" y="128"/>
                    <a:pt x="122" y="128"/>
                  </a:cubicBezTo>
                  <a:cubicBezTo>
                    <a:pt x="121" y="128"/>
                    <a:pt x="121" y="128"/>
                    <a:pt x="120" y="128"/>
                  </a:cubicBezTo>
                  <a:close/>
                  <a:moveTo>
                    <a:pt x="13" y="64"/>
                  </a:moveTo>
                  <a:cubicBezTo>
                    <a:pt x="120" y="119"/>
                    <a:pt x="120" y="119"/>
                    <a:pt x="120" y="119"/>
                  </a:cubicBezTo>
                  <a:cubicBezTo>
                    <a:pt x="227" y="64"/>
                    <a:pt x="227" y="64"/>
                    <a:pt x="227" y="64"/>
                  </a:cubicBezTo>
                  <a:cubicBezTo>
                    <a:pt x="120" y="9"/>
                    <a:pt x="120" y="9"/>
                    <a:pt x="120" y="9"/>
                  </a:cubicBezTo>
                  <a:lnTo>
                    <a:pt x="13" y="64"/>
                  </a:lnTo>
                  <a:close/>
                </a:path>
              </a:pathLst>
            </a:custGeom>
            <a:solidFill>
              <a:schemeClr val="accent1"/>
            </a:solidFill>
            <a:ln w="9525">
              <a:solidFill>
                <a:schemeClr val="tx1">
                  <a:lumMod val="75000"/>
                  <a:lumOff val="2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sp>
          <p:nvSpPr>
            <p:cNvPr id="17" name="Freeform 6">
              <a:extLst>
                <a:ext uri="{FF2B5EF4-FFF2-40B4-BE49-F238E27FC236}">
                  <a16:creationId xmlns="" xmlns:a16="http://schemas.microsoft.com/office/drawing/2014/main" id="{2E4F59BF-FB7F-444A-A3C5-22DB7962DA98}"/>
                </a:ext>
              </a:extLst>
            </p:cNvPr>
            <p:cNvSpPr/>
            <p:nvPr>
              <p:custDataLst>
                <p:tags r:id="rId20"/>
              </p:custDataLst>
            </p:nvPr>
          </p:nvSpPr>
          <p:spPr bwMode="auto">
            <a:xfrm>
              <a:off x="911" y="2037"/>
              <a:ext cx="574" cy="194"/>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schemeClr val="accent1"/>
            </a:solidFill>
            <a:ln w="9525">
              <a:solidFill>
                <a:schemeClr val="tx1">
                  <a:lumMod val="75000"/>
                  <a:lumOff val="2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sp>
          <p:nvSpPr>
            <p:cNvPr id="18" name="Freeform 7">
              <a:extLst>
                <a:ext uri="{FF2B5EF4-FFF2-40B4-BE49-F238E27FC236}">
                  <a16:creationId xmlns="" xmlns:a16="http://schemas.microsoft.com/office/drawing/2014/main" id="{BBD10548-CD2B-4639-B2DB-9AE248E74284}"/>
                </a:ext>
              </a:extLst>
            </p:cNvPr>
            <p:cNvSpPr/>
            <p:nvPr>
              <p:custDataLst>
                <p:tags r:id="rId21"/>
              </p:custDataLst>
            </p:nvPr>
          </p:nvSpPr>
          <p:spPr bwMode="auto">
            <a:xfrm>
              <a:off x="911" y="2152"/>
              <a:ext cx="574" cy="193"/>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schemeClr val="accent1"/>
            </a:solidFill>
            <a:ln w="9525">
              <a:solidFill>
                <a:schemeClr val="tx1">
                  <a:lumMod val="75000"/>
                  <a:lumOff val="2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grpSp>
      <p:grpSp>
        <p:nvGrpSpPr>
          <p:cNvPr id="19" name="Group 4">
            <a:extLst>
              <a:ext uri="{FF2B5EF4-FFF2-40B4-BE49-F238E27FC236}">
                <a16:creationId xmlns="" xmlns:a16="http://schemas.microsoft.com/office/drawing/2014/main" id="{788C2C5E-2DAD-4B85-9682-E681B3F89BCE}"/>
              </a:ext>
            </a:extLst>
          </p:cNvPr>
          <p:cNvGrpSpPr>
            <a:grpSpLocks noChangeAspect="1"/>
          </p:cNvGrpSpPr>
          <p:nvPr>
            <p:custDataLst>
              <p:tags r:id="rId2"/>
            </p:custDataLst>
          </p:nvPr>
        </p:nvGrpSpPr>
        <p:grpSpPr bwMode="auto">
          <a:xfrm>
            <a:off x="1014424" y="2755615"/>
            <a:ext cx="369950" cy="344814"/>
            <a:chOff x="911" y="1810"/>
            <a:chExt cx="574" cy="535"/>
          </a:xfrm>
          <a:solidFill>
            <a:schemeClr val="accent2"/>
          </a:solidFill>
        </p:grpSpPr>
        <p:sp>
          <p:nvSpPr>
            <p:cNvPr id="20" name="Freeform 5">
              <a:extLst>
                <a:ext uri="{FF2B5EF4-FFF2-40B4-BE49-F238E27FC236}">
                  <a16:creationId xmlns="" xmlns:a16="http://schemas.microsoft.com/office/drawing/2014/main" id="{62F0CA7F-1769-4D78-AEE6-DAD7B9348FB1}"/>
                </a:ext>
              </a:extLst>
            </p:cNvPr>
            <p:cNvSpPr>
              <a:spLocks noEditPoints="1"/>
            </p:cNvSpPr>
            <p:nvPr>
              <p:custDataLst>
                <p:tags r:id="rId16"/>
              </p:custDataLst>
            </p:nvPr>
          </p:nvSpPr>
          <p:spPr bwMode="auto">
            <a:xfrm>
              <a:off x="911" y="1810"/>
              <a:ext cx="574" cy="306"/>
            </a:xfrm>
            <a:custGeom>
              <a:avLst/>
              <a:gdLst>
                <a:gd name="T0" fmla="*/ 120 w 240"/>
                <a:gd name="T1" fmla="*/ 128 h 128"/>
                <a:gd name="T2" fmla="*/ 118 w 240"/>
                <a:gd name="T3" fmla="*/ 128 h 128"/>
                <a:gd name="T4" fmla="*/ 2 w 240"/>
                <a:gd name="T5" fmla="*/ 68 h 128"/>
                <a:gd name="T6" fmla="*/ 0 w 240"/>
                <a:gd name="T7" fmla="*/ 64 h 128"/>
                <a:gd name="T8" fmla="*/ 2 w 240"/>
                <a:gd name="T9" fmla="*/ 60 h 128"/>
                <a:gd name="T10" fmla="*/ 118 w 240"/>
                <a:gd name="T11" fmla="*/ 0 h 128"/>
                <a:gd name="T12" fmla="*/ 122 w 240"/>
                <a:gd name="T13" fmla="*/ 0 h 128"/>
                <a:gd name="T14" fmla="*/ 238 w 240"/>
                <a:gd name="T15" fmla="*/ 60 h 128"/>
                <a:gd name="T16" fmla="*/ 240 w 240"/>
                <a:gd name="T17" fmla="*/ 64 h 128"/>
                <a:gd name="T18" fmla="*/ 238 w 240"/>
                <a:gd name="T19" fmla="*/ 68 h 128"/>
                <a:gd name="T20" fmla="*/ 122 w 240"/>
                <a:gd name="T21" fmla="*/ 128 h 128"/>
                <a:gd name="T22" fmla="*/ 120 w 240"/>
                <a:gd name="T23" fmla="*/ 128 h 128"/>
                <a:gd name="T24" fmla="*/ 13 w 240"/>
                <a:gd name="T25" fmla="*/ 64 h 128"/>
                <a:gd name="T26" fmla="*/ 120 w 240"/>
                <a:gd name="T27" fmla="*/ 119 h 128"/>
                <a:gd name="T28" fmla="*/ 227 w 240"/>
                <a:gd name="T29" fmla="*/ 64 h 128"/>
                <a:gd name="T30" fmla="*/ 120 w 240"/>
                <a:gd name="T31" fmla="*/ 9 h 128"/>
                <a:gd name="T32" fmla="*/ 13 w 240"/>
                <a:gd name="T33" fmla="*/ 6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0" h="128">
                  <a:moveTo>
                    <a:pt x="120" y="128"/>
                  </a:moveTo>
                  <a:cubicBezTo>
                    <a:pt x="119" y="128"/>
                    <a:pt x="119" y="128"/>
                    <a:pt x="118" y="128"/>
                  </a:cubicBezTo>
                  <a:cubicBezTo>
                    <a:pt x="2" y="68"/>
                    <a:pt x="2" y="68"/>
                    <a:pt x="2" y="68"/>
                  </a:cubicBezTo>
                  <a:cubicBezTo>
                    <a:pt x="1" y="67"/>
                    <a:pt x="0" y="65"/>
                    <a:pt x="0" y="64"/>
                  </a:cubicBezTo>
                  <a:cubicBezTo>
                    <a:pt x="0" y="63"/>
                    <a:pt x="1" y="61"/>
                    <a:pt x="2" y="60"/>
                  </a:cubicBezTo>
                  <a:cubicBezTo>
                    <a:pt x="118" y="0"/>
                    <a:pt x="118" y="0"/>
                    <a:pt x="118" y="0"/>
                  </a:cubicBezTo>
                  <a:cubicBezTo>
                    <a:pt x="119" y="0"/>
                    <a:pt x="121" y="0"/>
                    <a:pt x="122" y="0"/>
                  </a:cubicBezTo>
                  <a:cubicBezTo>
                    <a:pt x="238" y="60"/>
                    <a:pt x="238" y="60"/>
                    <a:pt x="238" y="60"/>
                  </a:cubicBezTo>
                  <a:cubicBezTo>
                    <a:pt x="239" y="61"/>
                    <a:pt x="240" y="63"/>
                    <a:pt x="240" y="64"/>
                  </a:cubicBezTo>
                  <a:cubicBezTo>
                    <a:pt x="240" y="65"/>
                    <a:pt x="239" y="67"/>
                    <a:pt x="238" y="68"/>
                  </a:cubicBezTo>
                  <a:cubicBezTo>
                    <a:pt x="122" y="128"/>
                    <a:pt x="122" y="128"/>
                    <a:pt x="122" y="128"/>
                  </a:cubicBezTo>
                  <a:cubicBezTo>
                    <a:pt x="121" y="128"/>
                    <a:pt x="121" y="128"/>
                    <a:pt x="120" y="128"/>
                  </a:cubicBezTo>
                  <a:close/>
                  <a:moveTo>
                    <a:pt x="13" y="64"/>
                  </a:moveTo>
                  <a:cubicBezTo>
                    <a:pt x="120" y="119"/>
                    <a:pt x="120" y="119"/>
                    <a:pt x="120" y="119"/>
                  </a:cubicBezTo>
                  <a:cubicBezTo>
                    <a:pt x="227" y="64"/>
                    <a:pt x="227" y="64"/>
                    <a:pt x="227" y="64"/>
                  </a:cubicBezTo>
                  <a:cubicBezTo>
                    <a:pt x="120" y="9"/>
                    <a:pt x="120" y="9"/>
                    <a:pt x="120" y="9"/>
                  </a:cubicBezTo>
                  <a:lnTo>
                    <a:pt x="13" y="64"/>
                  </a:lnTo>
                  <a:close/>
                </a:path>
              </a:pathLst>
            </a:custGeom>
            <a:solidFill>
              <a:schemeClr val="accent2"/>
            </a:solidFill>
            <a:ln w="9525">
              <a:solidFill>
                <a:schemeClr val="tx1">
                  <a:lumMod val="85000"/>
                  <a:lumOff val="1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sp>
          <p:nvSpPr>
            <p:cNvPr id="21" name="Freeform 6">
              <a:extLst>
                <a:ext uri="{FF2B5EF4-FFF2-40B4-BE49-F238E27FC236}">
                  <a16:creationId xmlns="" xmlns:a16="http://schemas.microsoft.com/office/drawing/2014/main" id="{A5D299AA-600B-473C-9B8D-9695A169E182}"/>
                </a:ext>
              </a:extLst>
            </p:cNvPr>
            <p:cNvSpPr/>
            <p:nvPr>
              <p:custDataLst>
                <p:tags r:id="rId17"/>
              </p:custDataLst>
            </p:nvPr>
          </p:nvSpPr>
          <p:spPr bwMode="auto">
            <a:xfrm>
              <a:off x="911" y="2037"/>
              <a:ext cx="574" cy="194"/>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schemeClr val="accent2"/>
            </a:solidFill>
            <a:ln w="9525">
              <a:solidFill>
                <a:schemeClr val="tx1">
                  <a:lumMod val="85000"/>
                  <a:lumOff val="1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sp>
          <p:nvSpPr>
            <p:cNvPr id="22" name="Freeform 7">
              <a:extLst>
                <a:ext uri="{FF2B5EF4-FFF2-40B4-BE49-F238E27FC236}">
                  <a16:creationId xmlns="" xmlns:a16="http://schemas.microsoft.com/office/drawing/2014/main" id="{A537D266-1056-474D-91BC-A33373165500}"/>
                </a:ext>
              </a:extLst>
            </p:cNvPr>
            <p:cNvSpPr/>
            <p:nvPr>
              <p:custDataLst>
                <p:tags r:id="rId18"/>
              </p:custDataLst>
            </p:nvPr>
          </p:nvSpPr>
          <p:spPr bwMode="auto">
            <a:xfrm>
              <a:off x="911" y="2152"/>
              <a:ext cx="574" cy="193"/>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schemeClr val="accent2"/>
            </a:solidFill>
            <a:ln w="9525">
              <a:solidFill>
                <a:schemeClr val="tx1">
                  <a:lumMod val="85000"/>
                  <a:lumOff val="1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grpSp>
      <p:grpSp>
        <p:nvGrpSpPr>
          <p:cNvPr id="23" name="Group 4">
            <a:extLst>
              <a:ext uri="{FF2B5EF4-FFF2-40B4-BE49-F238E27FC236}">
                <a16:creationId xmlns="" xmlns:a16="http://schemas.microsoft.com/office/drawing/2014/main" id="{82B90A22-2FAD-4E6F-92D8-DB1F7542A8B8}"/>
              </a:ext>
            </a:extLst>
          </p:cNvPr>
          <p:cNvGrpSpPr>
            <a:grpSpLocks noChangeAspect="1"/>
          </p:cNvGrpSpPr>
          <p:nvPr>
            <p:custDataLst>
              <p:tags r:id="rId3"/>
            </p:custDataLst>
          </p:nvPr>
        </p:nvGrpSpPr>
        <p:grpSpPr bwMode="auto">
          <a:xfrm>
            <a:off x="1014424" y="3596018"/>
            <a:ext cx="369950" cy="344814"/>
            <a:chOff x="911" y="1810"/>
            <a:chExt cx="574" cy="535"/>
          </a:xfrm>
          <a:solidFill>
            <a:schemeClr val="accent3"/>
          </a:solidFill>
        </p:grpSpPr>
        <p:sp>
          <p:nvSpPr>
            <p:cNvPr id="24" name="Freeform 5">
              <a:extLst>
                <a:ext uri="{FF2B5EF4-FFF2-40B4-BE49-F238E27FC236}">
                  <a16:creationId xmlns="" xmlns:a16="http://schemas.microsoft.com/office/drawing/2014/main" id="{65F4CF3C-E883-4BE4-926C-F34E79E06F11}"/>
                </a:ext>
              </a:extLst>
            </p:cNvPr>
            <p:cNvSpPr>
              <a:spLocks noEditPoints="1"/>
            </p:cNvSpPr>
            <p:nvPr>
              <p:custDataLst>
                <p:tags r:id="rId13"/>
              </p:custDataLst>
            </p:nvPr>
          </p:nvSpPr>
          <p:spPr bwMode="auto">
            <a:xfrm>
              <a:off x="911" y="1810"/>
              <a:ext cx="574" cy="306"/>
            </a:xfrm>
            <a:custGeom>
              <a:avLst/>
              <a:gdLst>
                <a:gd name="T0" fmla="*/ 120 w 240"/>
                <a:gd name="T1" fmla="*/ 128 h 128"/>
                <a:gd name="T2" fmla="*/ 118 w 240"/>
                <a:gd name="T3" fmla="*/ 128 h 128"/>
                <a:gd name="T4" fmla="*/ 2 w 240"/>
                <a:gd name="T5" fmla="*/ 68 h 128"/>
                <a:gd name="T6" fmla="*/ 0 w 240"/>
                <a:gd name="T7" fmla="*/ 64 h 128"/>
                <a:gd name="T8" fmla="*/ 2 w 240"/>
                <a:gd name="T9" fmla="*/ 60 h 128"/>
                <a:gd name="T10" fmla="*/ 118 w 240"/>
                <a:gd name="T11" fmla="*/ 0 h 128"/>
                <a:gd name="T12" fmla="*/ 122 w 240"/>
                <a:gd name="T13" fmla="*/ 0 h 128"/>
                <a:gd name="T14" fmla="*/ 238 w 240"/>
                <a:gd name="T15" fmla="*/ 60 h 128"/>
                <a:gd name="T16" fmla="*/ 240 w 240"/>
                <a:gd name="T17" fmla="*/ 64 h 128"/>
                <a:gd name="T18" fmla="*/ 238 w 240"/>
                <a:gd name="T19" fmla="*/ 68 h 128"/>
                <a:gd name="T20" fmla="*/ 122 w 240"/>
                <a:gd name="T21" fmla="*/ 128 h 128"/>
                <a:gd name="T22" fmla="*/ 120 w 240"/>
                <a:gd name="T23" fmla="*/ 128 h 128"/>
                <a:gd name="T24" fmla="*/ 13 w 240"/>
                <a:gd name="T25" fmla="*/ 64 h 128"/>
                <a:gd name="T26" fmla="*/ 120 w 240"/>
                <a:gd name="T27" fmla="*/ 119 h 128"/>
                <a:gd name="T28" fmla="*/ 227 w 240"/>
                <a:gd name="T29" fmla="*/ 64 h 128"/>
                <a:gd name="T30" fmla="*/ 120 w 240"/>
                <a:gd name="T31" fmla="*/ 9 h 128"/>
                <a:gd name="T32" fmla="*/ 13 w 240"/>
                <a:gd name="T33" fmla="*/ 6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0" h="128">
                  <a:moveTo>
                    <a:pt x="120" y="128"/>
                  </a:moveTo>
                  <a:cubicBezTo>
                    <a:pt x="119" y="128"/>
                    <a:pt x="119" y="128"/>
                    <a:pt x="118" y="128"/>
                  </a:cubicBezTo>
                  <a:cubicBezTo>
                    <a:pt x="2" y="68"/>
                    <a:pt x="2" y="68"/>
                    <a:pt x="2" y="68"/>
                  </a:cubicBezTo>
                  <a:cubicBezTo>
                    <a:pt x="1" y="67"/>
                    <a:pt x="0" y="65"/>
                    <a:pt x="0" y="64"/>
                  </a:cubicBezTo>
                  <a:cubicBezTo>
                    <a:pt x="0" y="63"/>
                    <a:pt x="1" y="61"/>
                    <a:pt x="2" y="60"/>
                  </a:cubicBezTo>
                  <a:cubicBezTo>
                    <a:pt x="118" y="0"/>
                    <a:pt x="118" y="0"/>
                    <a:pt x="118" y="0"/>
                  </a:cubicBezTo>
                  <a:cubicBezTo>
                    <a:pt x="119" y="0"/>
                    <a:pt x="121" y="0"/>
                    <a:pt x="122" y="0"/>
                  </a:cubicBezTo>
                  <a:cubicBezTo>
                    <a:pt x="238" y="60"/>
                    <a:pt x="238" y="60"/>
                    <a:pt x="238" y="60"/>
                  </a:cubicBezTo>
                  <a:cubicBezTo>
                    <a:pt x="239" y="61"/>
                    <a:pt x="240" y="63"/>
                    <a:pt x="240" y="64"/>
                  </a:cubicBezTo>
                  <a:cubicBezTo>
                    <a:pt x="240" y="65"/>
                    <a:pt x="239" y="67"/>
                    <a:pt x="238" y="68"/>
                  </a:cubicBezTo>
                  <a:cubicBezTo>
                    <a:pt x="122" y="128"/>
                    <a:pt x="122" y="128"/>
                    <a:pt x="122" y="128"/>
                  </a:cubicBezTo>
                  <a:cubicBezTo>
                    <a:pt x="121" y="128"/>
                    <a:pt x="121" y="128"/>
                    <a:pt x="120" y="128"/>
                  </a:cubicBezTo>
                  <a:close/>
                  <a:moveTo>
                    <a:pt x="13" y="64"/>
                  </a:moveTo>
                  <a:cubicBezTo>
                    <a:pt x="120" y="119"/>
                    <a:pt x="120" y="119"/>
                    <a:pt x="120" y="119"/>
                  </a:cubicBezTo>
                  <a:cubicBezTo>
                    <a:pt x="227" y="64"/>
                    <a:pt x="227" y="64"/>
                    <a:pt x="227" y="64"/>
                  </a:cubicBezTo>
                  <a:cubicBezTo>
                    <a:pt x="120" y="9"/>
                    <a:pt x="120" y="9"/>
                    <a:pt x="120" y="9"/>
                  </a:cubicBezTo>
                  <a:lnTo>
                    <a:pt x="13" y="64"/>
                  </a:lnTo>
                  <a:close/>
                </a:path>
              </a:pathLst>
            </a:custGeom>
            <a:solidFill>
              <a:schemeClr val="accent3"/>
            </a:solidFill>
            <a:ln w="9525">
              <a:solidFill>
                <a:schemeClr val="tx1">
                  <a:lumMod val="85000"/>
                  <a:lumOff val="1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sp>
          <p:nvSpPr>
            <p:cNvPr id="25" name="Freeform 6">
              <a:extLst>
                <a:ext uri="{FF2B5EF4-FFF2-40B4-BE49-F238E27FC236}">
                  <a16:creationId xmlns="" xmlns:a16="http://schemas.microsoft.com/office/drawing/2014/main" id="{AD9438CD-C5C0-420D-9339-D1C463F5091E}"/>
                </a:ext>
              </a:extLst>
            </p:cNvPr>
            <p:cNvSpPr/>
            <p:nvPr>
              <p:custDataLst>
                <p:tags r:id="rId14"/>
              </p:custDataLst>
            </p:nvPr>
          </p:nvSpPr>
          <p:spPr bwMode="auto">
            <a:xfrm>
              <a:off x="911" y="2037"/>
              <a:ext cx="574" cy="194"/>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schemeClr val="accent3"/>
            </a:solidFill>
            <a:ln w="9525">
              <a:solidFill>
                <a:schemeClr val="tx1">
                  <a:lumMod val="85000"/>
                  <a:lumOff val="1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sp>
          <p:nvSpPr>
            <p:cNvPr id="26" name="Freeform 7">
              <a:extLst>
                <a:ext uri="{FF2B5EF4-FFF2-40B4-BE49-F238E27FC236}">
                  <a16:creationId xmlns="" xmlns:a16="http://schemas.microsoft.com/office/drawing/2014/main" id="{B30832FB-9146-4CE8-8F96-99082A9463BA}"/>
                </a:ext>
              </a:extLst>
            </p:cNvPr>
            <p:cNvSpPr/>
            <p:nvPr>
              <p:custDataLst>
                <p:tags r:id="rId15"/>
              </p:custDataLst>
            </p:nvPr>
          </p:nvSpPr>
          <p:spPr bwMode="auto">
            <a:xfrm>
              <a:off x="911" y="2152"/>
              <a:ext cx="574" cy="193"/>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schemeClr val="accent3"/>
            </a:solidFill>
            <a:ln w="9525">
              <a:solidFill>
                <a:schemeClr val="tx1">
                  <a:lumMod val="85000"/>
                  <a:lumOff val="1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grpSp>
      <p:sp>
        <p:nvSpPr>
          <p:cNvPr id="31" name="TextBox 21">
            <a:extLst>
              <a:ext uri="{FF2B5EF4-FFF2-40B4-BE49-F238E27FC236}">
                <a16:creationId xmlns="" xmlns:a16="http://schemas.microsoft.com/office/drawing/2014/main" id="{A2B9B916-B11C-438C-8429-5EB911321D1D}"/>
              </a:ext>
            </a:extLst>
          </p:cNvPr>
          <p:cNvSpPr txBox="1"/>
          <p:nvPr>
            <p:custDataLst>
              <p:tags r:id="rId4"/>
            </p:custDataLst>
          </p:nvPr>
        </p:nvSpPr>
        <p:spPr>
          <a:xfrm>
            <a:off x="1515374" y="832894"/>
            <a:ext cx="4856826" cy="872402"/>
          </a:xfrm>
          <a:prstGeom prst="rect">
            <a:avLst/>
          </a:prstGeom>
          <a:noFill/>
        </p:spPr>
        <p:txBody>
          <a:bodyPr wrap="square" rtlCol="0" anchor="ctr">
            <a:normAutofit lnSpcReduction="10000"/>
          </a:bodyPr>
          <a:lstStyle/>
          <a:p>
            <a:pPr>
              <a:lnSpc>
                <a:spcPct val="150000"/>
              </a:lnSpc>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数据成帧</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：当网络层封装的数据包到达数据链路层时，数据链路层协议需要给数据包添加上头部和尾部，这个封装之后的结构称为数据帧（</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frame</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）。数据帧就是物理层执行编码转换的数据。</a:t>
            </a:r>
          </a:p>
        </p:txBody>
      </p:sp>
      <p:sp>
        <p:nvSpPr>
          <p:cNvPr id="32" name="TextBox 21">
            <a:extLst>
              <a:ext uri="{FF2B5EF4-FFF2-40B4-BE49-F238E27FC236}">
                <a16:creationId xmlns="" xmlns:a16="http://schemas.microsoft.com/office/drawing/2014/main" id="{386EBC59-8382-4B30-BAD9-029AC767E3F8}"/>
              </a:ext>
            </a:extLst>
          </p:cNvPr>
          <p:cNvSpPr txBox="1"/>
          <p:nvPr>
            <p:custDataLst>
              <p:tags r:id="rId5"/>
            </p:custDataLst>
          </p:nvPr>
        </p:nvSpPr>
        <p:spPr>
          <a:xfrm>
            <a:off x="1503985" y="2591660"/>
            <a:ext cx="4832211" cy="880190"/>
          </a:xfrm>
          <a:prstGeom prst="rect">
            <a:avLst/>
          </a:prstGeom>
          <a:noFill/>
        </p:spPr>
        <p:txBody>
          <a:bodyPr wrap="square" rtlCol="0" anchor="ctr">
            <a:normAutofit lnSpcReduction="10000"/>
          </a:bodyPr>
          <a:lstStyle/>
          <a:p>
            <a:pPr lvl="0">
              <a:lnSpc>
                <a:spcPct val="150000"/>
              </a:lnSpc>
              <a:spcAft>
                <a:spcPts val="800"/>
              </a:spcAft>
              <a:buSzPct val="100000"/>
            </a:pPr>
            <a:r>
              <a:rPr lang="zh-CN" altLang="en-US" sz="1200" b="1" dirty="0">
                <a:latin typeface="微软雅黑" panose="020B0503020204020204" pitchFamily="34" charset="-122"/>
                <a:ea typeface="微软雅黑" panose="020B0503020204020204" pitchFamily="34" charset="-122"/>
                <a:sym typeface="+mn-ea"/>
              </a:rPr>
              <a:t>物理寻址</a:t>
            </a:r>
            <a:r>
              <a:rPr lang="zh-CN" altLang="en-US" sz="1200" dirty="0">
                <a:latin typeface="微软雅黑" panose="020B0503020204020204" pitchFamily="34" charset="-122"/>
                <a:ea typeface="微软雅黑" panose="020B0503020204020204" pitchFamily="34" charset="-122"/>
                <a:sym typeface="+mn-ea"/>
              </a:rPr>
              <a:t>：数据链路层为处于同一个网段中的设备提供物理寻址的依据，让发送方设备可以使用接受方设备的地址来封装数据帧，以确保接收方设备能够接收并接受发送方发来的数据。</a:t>
            </a:r>
          </a:p>
        </p:txBody>
      </p:sp>
      <p:sp>
        <p:nvSpPr>
          <p:cNvPr id="33" name="TextBox 21">
            <a:extLst>
              <a:ext uri="{FF2B5EF4-FFF2-40B4-BE49-F238E27FC236}">
                <a16:creationId xmlns="" xmlns:a16="http://schemas.microsoft.com/office/drawing/2014/main" id="{4A40BCD2-19EA-440E-94D6-ECBE331BBF0A}"/>
              </a:ext>
            </a:extLst>
          </p:cNvPr>
          <p:cNvSpPr txBox="1"/>
          <p:nvPr>
            <p:custDataLst>
              <p:tags r:id="rId6"/>
            </p:custDataLst>
          </p:nvPr>
        </p:nvSpPr>
        <p:spPr>
          <a:xfrm>
            <a:off x="1502645" y="3694628"/>
            <a:ext cx="4868215" cy="1232321"/>
          </a:xfrm>
          <a:prstGeom prst="rect">
            <a:avLst/>
          </a:prstGeom>
          <a:noFill/>
        </p:spPr>
        <p:txBody>
          <a:bodyPr wrap="square" rtlCol="0" anchor="ctr">
            <a:noAutofit/>
          </a:bodyPr>
          <a:lstStyle/>
          <a:p>
            <a:pPr>
              <a:lnSpc>
                <a:spcPct val="150000"/>
              </a:lnSpc>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可靠传输</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物理介质差错率比较严重的情况下，数据链路层协议可以像传输层协议一样提供保障数据可靠传输的机制，即通过确认和重传来确保通信的接收方接收到了数据。由于确认和重传也会占据链路的开销，因此在物理介质差错率不高的环境中，数据链路层协议往往不会提供与可靠传输有关的功能，而会把相关的步骤留给传输层协议进行处理。</a:t>
            </a:r>
          </a:p>
        </p:txBody>
      </p:sp>
      <p:grpSp>
        <p:nvGrpSpPr>
          <p:cNvPr id="35" name="Group 4">
            <a:extLst>
              <a:ext uri="{FF2B5EF4-FFF2-40B4-BE49-F238E27FC236}">
                <a16:creationId xmlns="" xmlns:a16="http://schemas.microsoft.com/office/drawing/2014/main" id="{46DD7C30-21AE-4891-98A4-9737101A8479}"/>
              </a:ext>
            </a:extLst>
          </p:cNvPr>
          <p:cNvGrpSpPr>
            <a:grpSpLocks noChangeAspect="1"/>
          </p:cNvGrpSpPr>
          <p:nvPr>
            <p:custDataLst>
              <p:tags r:id="rId7"/>
            </p:custDataLst>
          </p:nvPr>
        </p:nvGrpSpPr>
        <p:grpSpPr bwMode="auto">
          <a:xfrm>
            <a:off x="1014010" y="1915212"/>
            <a:ext cx="369950" cy="344814"/>
            <a:chOff x="911" y="1810"/>
            <a:chExt cx="574" cy="535"/>
          </a:xfrm>
          <a:solidFill>
            <a:schemeClr val="accent1"/>
          </a:solidFill>
        </p:grpSpPr>
        <p:sp>
          <p:nvSpPr>
            <p:cNvPr id="36" name="Freeform 5">
              <a:extLst>
                <a:ext uri="{FF2B5EF4-FFF2-40B4-BE49-F238E27FC236}">
                  <a16:creationId xmlns="" xmlns:a16="http://schemas.microsoft.com/office/drawing/2014/main" id="{BED7DBB9-68E5-4229-AB92-56F2F090E43D}"/>
                </a:ext>
              </a:extLst>
            </p:cNvPr>
            <p:cNvSpPr>
              <a:spLocks noEditPoints="1"/>
            </p:cNvSpPr>
            <p:nvPr>
              <p:custDataLst>
                <p:tags r:id="rId10"/>
              </p:custDataLst>
            </p:nvPr>
          </p:nvSpPr>
          <p:spPr bwMode="auto">
            <a:xfrm>
              <a:off x="911" y="1810"/>
              <a:ext cx="574" cy="306"/>
            </a:xfrm>
            <a:custGeom>
              <a:avLst/>
              <a:gdLst>
                <a:gd name="T0" fmla="*/ 120 w 240"/>
                <a:gd name="T1" fmla="*/ 128 h 128"/>
                <a:gd name="T2" fmla="*/ 118 w 240"/>
                <a:gd name="T3" fmla="*/ 128 h 128"/>
                <a:gd name="T4" fmla="*/ 2 w 240"/>
                <a:gd name="T5" fmla="*/ 68 h 128"/>
                <a:gd name="T6" fmla="*/ 0 w 240"/>
                <a:gd name="T7" fmla="*/ 64 h 128"/>
                <a:gd name="T8" fmla="*/ 2 w 240"/>
                <a:gd name="T9" fmla="*/ 60 h 128"/>
                <a:gd name="T10" fmla="*/ 118 w 240"/>
                <a:gd name="T11" fmla="*/ 0 h 128"/>
                <a:gd name="T12" fmla="*/ 122 w 240"/>
                <a:gd name="T13" fmla="*/ 0 h 128"/>
                <a:gd name="T14" fmla="*/ 238 w 240"/>
                <a:gd name="T15" fmla="*/ 60 h 128"/>
                <a:gd name="T16" fmla="*/ 240 w 240"/>
                <a:gd name="T17" fmla="*/ 64 h 128"/>
                <a:gd name="T18" fmla="*/ 238 w 240"/>
                <a:gd name="T19" fmla="*/ 68 h 128"/>
                <a:gd name="T20" fmla="*/ 122 w 240"/>
                <a:gd name="T21" fmla="*/ 128 h 128"/>
                <a:gd name="T22" fmla="*/ 120 w 240"/>
                <a:gd name="T23" fmla="*/ 128 h 128"/>
                <a:gd name="T24" fmla="*/ 13 w 240"/>
                <a:gd name="T25" fmla="*/ 64 h 128"/>
                <a:gd name="T26" fmla="*/ 120 w 240"/>
                <a:gd name="T27" fmla="*/ 119 h 128"/>
                <a:gd name="T28" fmla="*/ 227 w 240"/>
                <a:gd name="T29" fmla="*/ 64 h 128"/>
                <a:gd name="T30" fmla="*/ 120 w 240"/>
                <a:gd name="T31" fmla="*/ 9 h 128"/>
                <a:gd name="T32" fmla="*/ 13 w 240"/>
                <a:gd name="T33" fmla="*/ 6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0" h="128">
                  <a:moveTo>
                    <a:pt x="120" y="128"/>
                  </a:moveTo>
                  <a:cubicBezTo>
                    <a:pt x="119" y="128"/>
                    <a:pt x="119" y="128"/>
                    <a:pt x="118" y="128"/>
                  </a:cubicBezTo>
                  <a:cubicBezTo>
                    <a:pt x="2" y="68"/>
                    <a:pt x="2" y="68"/>
                    <a:pt x="2" y="68"/>
                  </a:cubicBezTo>
                  <a:cubicBezTo>
                    <a:pt x="1" y="67"/>
                    <a:pt x="0" y="65"/>
                    <a:pt x="0" y="64"/>
                  </a:cubicBezTo>
                  <a:cubicBezTo>
                    <a:pt x="0" y="63"/>
                    <a:pt x="1" y="61"/>
                    <a:pt x="2" y="60"/>
                  </a:cubicBezTo>
                  <a:cubicBezTo>
                    <a:pt x="118" y="0"/>
                    <a:pt x="118" y="0"/>
                    <a:pt x="118" y="0"/>
                  </a:cubicBezTo>
                  <a:cubicBezTo>
                    <a:pt x="119" y="0"/>
                    <a:pt x="121" y="0"/>
                    <a:pt x="122" y="0"/>
                  </a:cubicBezTo>
                  <a:cubicBezTo>
                    <a:pt x="238" y="60"/>
                    <a:pt x="238" y="60"/>
                    <a:pt x="238" y="60"/>
                  </a:cubicBezTo>
                  <a:cubicBezTo>
                    <a:pt x="239" y="61"/>
                    <a:pt x="240" y="63"/>
                    <a:pt x="240" y="64"/>
                  </a:cubicBezTo>
                  <a:cubicBezTo>
                    <a:pt x="240" y="65"/>
                    <a:pt x="239" y="67"/>
                    <a:pt x="238" y="68"/>
                  </a:cubicBezTo>
                  <a:cubicBezTo>
                    <a:pt x="122" y="128"/>
                    <a:pt x="122" y="128"/>
                    <a:pt x="122" y="128"/>
                  </a:cubicBezTo>
                  <a:cubicBezTo>
                    <a:pt x="121" y="128"/>
                    <a:pt x="121" y="128"/>
                    <a:pt x="120" y="128"/>
                  </a:cubicBezTo>
                  <a:close/>
                  <a:moveTo>
                    <a:pt x="13" y="64"/>
                  </a:moveTo>
                  <a:cubicBezTo>
                    <a:pt x="120" y="119"/>
                    <a:pt x="120" y="119"/>
                    <a:pt x="120" y="119"/>
                  </a:cubicBezTo>
                  <a:cubicBezTo>
                    <a:pt x="227" y="64"/>
                    <a:pt x="227" y="64"/>
                    <a:pt x="227" y="64"/>
                  </a:cubicBezTo>
                  <a:cubicBezTo>
                    <a:pt x="120" y="9"/>
                    <a:pt x="120" y="9"/>
                    <a:pt x="120" y="9"/>
                  </a:cubicBezTo>
                  <a:lnTo>
                    <a:pt x="13" y="64"/>
                  </a:lnTo>
                  <a:close/>
                </a:path>
              </a:pathLst>
            </a:custGeom>
            <a:solidFill>
              <a:schemeClr val="accent1"/>
            </a:solidFill>
            <a:ln w="9525">
              <a:solidFill>
                <a:schemeClr val="tx1">
                  <a:lumMod val="75000"/>
                  <a:lumOff val="2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sp>
          <p:nvSpPr>
            <p:cNvPr id="37" name="Freeform 6">
              <a:extLst>
                <a:ext uri="{FF2B5EF4-FFF2-40B4-BE49-F238E27FC236}">
                  <a16:creationId xmlns="" xmlns:a16="http://schemas.microsoft.com/office/drawing/2014/main" id="{4290CFBF-36D9-409D-B9AD-A75A56C231E2}"/>
                </a:ext>
              </a:extLst>
            </p:cNvPr>
            <p:cNvSpPr/>
            <p:nvPr>
              <p:custDataLst>
                <p:tags r:id="rId11"/>
              </p:custDataLst>
            </p:nvPr>
          </p:nvSpPr>
          <p:spPr bwMode="auto">
            <a:xfrm>
              <a:off x="911" y="2037"/>
              <a:ext cx="574" cy="194"/>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schemeClr val="accent1"/>
            </a:solidFill>
            <a:ln w="9525">
              <a:solidFill>
                <a:schemeClr val="tx1">
                  <a:lumMod val="75000"/>
                  <a:lumOff val="2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sp>
          <p:nvSpPr>
            <p:cNvPr id="38" name="Freeform 7">
              <a:extLst>
                <a:ext uri="{FF2B5EF4-FFF2-40B4-BE49-F238E27FC236}">
                  <a16:creationId xmlns="" xmlns:a16="http://schemas.microsoft.com/office/drawing/2014/main" id="{B8FBD8FF-B829-4DDD-953E-20B245A5A6D5}"/>
                </a:ext>
              </a:extLst>
            </p:cNvPr>
            <p:cNvSpPr/>
            <p:nvPr>
              <p:custDataLst>
                <p:tags r:id="rId12"/>
              </p:custDataLst>
            </p:nvPr>
          </p:nvSpPr>
          <p:spPr bwMode="auto">
            <a:xfrm>
              <a:off x="911" y="2152"/>
              <a:ext cx="574" cy="193"/>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schemeClr val="accent1"/>
            </a:solidFill>
            <a:ln w="9525">
              <a:solidFill>
                <a:schemeClr val="tx1">
                  <a:lumMod val="75000"/>
                  <a:lumOff val="2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grpSp>
      <p:sp>
        <p:nvSpPr>
          <p:cNvPr id="39" name="TextBox 21">
            <a:extLst>
              <a:ext uri="{FF2B5EF4-FFF2-40B4-BE49-F238E27FC236}">
                <a16:creationId xmlns="" xmlns:a16="http://schemas.microsoft.com/office/drawing/2014/main" id="{B014DAB8-0ED3-41EF-8F7C-A97ECCE2DDBE}"/>
              </a:ext>
            </a:extLst>
          </p:cNvPr>
          <p:cNvSpPr txBox="1"/>
          <p:nvPr>
            <p:custDataLst>
              <p:tags r:id="rId8"/>
            </p:custDataLst>
          </p:nvPr>
        </p:nvSpPr>
        <p:spPr>
          <a:xfrm>
            <a:off x="1503985" y="1747214"/>
            <a:ext cx="4868215" cy="865620"/>
          </a:xfrm>
          <a:prstGeom prst="rect">
            <a:avLst/>
          </a:prstGeom>
          <a:noFill/>
        </p:spPr>
        <p:txBody>
          <a:bodyPr wrap="square" rtlCol="0" anchor="ctr">
            <a:noAutofit/>
          </a:bodyPr>
          <a:lstStyle/>
          <a:p>
            <a:pPr>
              <a:lnSpc>
                <a:spcPct val="150000"/>
              </a:lnSpc>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错误校验</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：由于信号在物理层传输的过程中难免会出现差错，因此位于物理层之上的数据链路层就需要承担错误校验的功能，以确保交付给网络层的数据帧是正确的</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0" name="椭圆 39">
            <a:extLst>
              <a:ext uri="{FF2B5EF4-FFF2-40B4-BE49-F238E27FC236}">
                <a16:creationId xmlns="" xmlns:a16="http://schemas.microsoft.com/office/drawing/2014/main" id="{07C48EF2-925D-437F-B208-769861751DCC}"/>
              </a:ext>
            </a:extLst>
          </p:cNvPr>
          <p:cNvSpPr/>
          <p:nvPr/>
        </p:nvSpPr>
        <p:spPr>
          <a:xfrm>
            <a:off x="6507306" y="1608901"/>
            <a:ext cx="2329346" cy="232934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itle 6">
            <a:extLst>
              <a:ext uri="{FF2B5EF4-FFF2-40B4-BE49-F238E27FC236}">
                <a16:creationId xmlns="" xmlns:a16="http://schemas.microsoft.com/office/drawing/2014/main" id="{D23D0459-F627-45A5-8509-777A3C25DF5E}"/>
              </a:ext>
            </a:extLst>
          </p:cNvPr>
          <p:cNvSpPr txBox="1"/>
          <p:nvPr>
            <p:custDataLst>
              <p:tags r:id="rId9"/>
            </p:custDataLst>
          </p:nvPr>
        </p:nvSpPr>
        <p:spPr>
          <a:xfrm>
            <a:off x="6767053" y="2386421"/>
            <a:ext cx="1809852" cy="774306"/>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indent="0" algn="ctr" fontAlgn="auto">
              <a:lnSpc>
                <a:spcPct val="120000"/>
              </a:lnSpc>
              <a:spcBef>
                <a:spcPts val="0"/>
              </a:spcBef>
              <a:spcAft>
                <a:spcPts val="800"/>
              </a:spcAft>
              <a:buSzPct val="100000"/>
              <a:buNone/>
            </a:pPr>
            <a:r>
              <a:rPr lang="zh-CN" altLang="en-US" sz="1800" b="1" spc="100" dirty="0" smtClean="0">
                <a:ln w="3175">
                  <a:noFill/>
                  <a:prstDash val="dash"/>
                </a:ln>
                <a:solidFill>
                  <a:schemeClr val="bg1"/>
                </a:solidFill>
                <a:latin typeface="思源黑体 CN Medium" panose="020B0600000000000000" pitchFamily="34" charset="-122"/>
                <a:ea typeface="思源黑体 CN Medium" panose="020B0600000000000000" pitchFamily="34" charset="-122"/>
                <a:cs typeface="思源黑体" panose="020B0500000000000000" charset="-122"/>
                <a:sym typeface="+mn-ea"/>
              </a:rPr>
              <a:t>主要作用</a:t>
            </a:r>
            <a:endParaRPr lang="zh-CN" altLang="en-US" sz="1800" b="1" spc="100" dirty="0">
              <a:ln w="3175">
                <a:noFill/>
                <a:prstDash val="dash"/>
              </a:ln>
              <a:solidFill>
                <a:schemeClr val="bg1"/>
              </a:solidFill>
              <a:latin typeface="思源黑体 CN Medium" panose="020B0600000000000000" pitchFamily="34" charset="-122"/>
              <a:ea typeface="思源黑体 CN Medium" panose="020B0600000000000000" pitchFamily="34" charset="-122"/>
              <a:cs typeface="思源黑体" panose="020B0500000000000000" charset="-122"/>
              <a:sym typeface="+mn-ea"/>
            </a:endParaRPr>
          </a:p>
        </p:txBody>
      </p:sp>
    </p:spTree>
    <p:extLst>
      <p:ext uri="{BB962C8B-B14F-4D97-AF65-F5344CB8AC3E}">
        <p14:creationId xmlns:p14="http://schemas.microsoft.com/office/powerpoint/2010/main" val="27025576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0" y="339503"/>
            <a:ext cx="3185505"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局域网的参考模型</a:t>
            </a:r>
          </a:p>
        </p:txBody>
      </p:sp>
      <p:sp>
        <p:nvSpPr>
          <p:cNvPr id="7" name="矩形 6">
            <a:extLst>
              <a:ext uri="{FF2B5EF4-FFF2-40B4-BE49-F238E27FC236}">
                <a16:creationId xmlns=""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0" name="组合 9">
            <a:extLst>
              <a:ext uri="{FF2B5EF4-FFF2-40B4-BE49-F238E27FC236}">
                <a16:creationId xmlns="" xmlns:a16="http://schemas.microsoft.com/office/drawing/2014/main" id="{6307949D-9519-43B6-BCA2-6109CA0AA7A1}"/>
              </a:ext>
            </a:extLst>
          </p:cNvPr>
          <p:cNvGrpSpPr/>
          <p:nvPr/>
        </p:nvGrpSpPr>
        <p:grpSpPr>
          <a:xfrm>
            <a:off x="331362" y="766606"/>
            <a:ext cx="4780698" cy="3660683"/>
            <a:chOff x="2381289" y="1108568"/>
            <a:chExt cx="9980474" cy="4620679"/>
          </a:xfrm>
        </p:grpSpPr>
        <p:grpSp>
          <p:nvGrpSpPr>
            <p:cNvPr id="11" name="组合 10">
              <a:extLst>
                <a:ext uri="{FF2B5EF4-FFF2-40B4-BE49-F238E27FC236}">
                  <a16:creationId xmlns="" xmlns:a16="http://schemas.microsoft.com/office/drawing/2014/main" id="{45288A66-7521-475B-95C4-CD72CC1FF54F}"/>
                </a:ext>
              </a:extLst>
            </p:cNvPr>
            <p:cNvGrpSpPr/>
            <p:nvPr/>
          </p:nvGrpSpPr>
          <p:grpSpPr>
            <a:xfrm>
              <a:off x="2381289" y="1108568"/>
              <a:ext cx="9980474" cy="4416093"/>
              <a:chOff x="2381289" y="1108568"/>
              <a:chExt cx="9980474" cy="4416093"/>
            </a:xfrm>
          </p:grpSpPr>
          <p:sp>
            <p:nvSpPr>
              <p:cNvPr id="13" name="矩形: 圆角 23">
                <a:extLst>
                  <a:ext uri="{FF2B5EF4-FFF2-40B4-BE49-F238E27FC236}">
                    <a16:creationId xmlns="" xmlns:a16="http://schemas.microsoft.com/office/drawing/2014/main" id="{B07DDB2F-5412-4359-9150-FAADF199DBFA}"/>
                  </a:ext>
                </a:extLst>
              </p:cNvPr>
              <p:cNvSpPr/>
              <p:nvPr/>
            </p:nvSpPr>
            <p:spPr>
              <a:xfrm>
                <a:off x="2381289" y="1108568"/>
                <a:ext cx="9867900" cy="4362433"/>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矩形: 圆角 24">
                <a:extLst>
                  <a:ext uri="{FF2B5EF4-FFF2-40B4-BE49-F238E27FC236}">
                    <a16:creationId xmlns="" xmlns:a16="http://schemas.microsoft.com/office/drawing/2014/main" id="{BFB4DD8F-D43E-47D9-91E5-9F3580CA3C81}"/>
                  </a:ext>
                </a:extLst>
              </p:cNvPr>
              <p:cNvSpPr/>
              <p:nvPr/>
            </p:nvSpPr>
            <p:spPr>
              <a:xfrm>
                <a:off x="10659507" y="5418694"/>
                <a:ext cx="1702256"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1400"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sp>
          <p:nvSpPr>
            <p:cNvPr id="12" name="文本框 11">
              <a:extLst>
                <a:ext uri="{FF2B5EF4-FFF2-40B4-BE49-F238E27FC236}">
                  <a16:creationId xmlns="" xmlns:a16="http://schemas.microsoft.com/office/drawing/2014/main" id="{A82A98D5-6737-4D70-BB1E-AFFA1949757B}"/>
                </a:ext>
              </a:extLst>
            </p:cNvPr>
            <p:cNvSpPr txBox="1"/>
            <p:nvPr/>
          </p:nvSpPr>
          <p:spPr>
            <a:xfrm>
              <a:off x="2644259" y="1108569"/>
              <a:ext cx="9604930" cy="4620678"/>
            </a:xfrm>
            <a:prstGeom prst="rect">
              <a:avLst/>
            </a:prstGeom>
            <a:noFill/>
          </p:spPr>
          <p:txBody>
            <a:bodyPr wrap="square" rtlCol="0">
              <a:spAutoFit/>
            </a:bodyPr>
            <a:lstStyle/>
            <a:p>
              <a:pPr>
                <a:lnSpc>
                  <a:spcPct val="150000"/>
                </a:lnSpc>
              </a:pP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a:t>
              </a:r>
              <a:r>
                <a:rPr lang="en-US" altLang="zh-CN" sz="1400" b="1" dirty="0">
                  <a:latin typeface="微软雅黑" panose="020B0503020204020204" pitchFamily="34" charset="-122"/>
                  <a:ea typeface="微软雅黑" panose="020B0503020204020204" pitchFamily="34" charset="-122"/>
                </a:rPr>
                <a:t>MAC</a:t>
              </a:r>
              <a:r>
                <a:rPr lang="zh-CN" altLang="en-US" sz="1400" b="1" dirty="0">
                  <a:latin typeface="微软雅黑" panose="020B0503020204020204" pitchFamily="34" charset="-122"/>
                  <a:ea typeface="微软雅黑" panose="020B0503020204020204" pitchFamily="34" charset="-122"/>
                </a:rPr>
                <a:t>子层</a:t>
              </a:r>
              <a:r>
                <a:rPr lang="zh-CN" altLang="en-US" sz="1400" dirty="0">
                  <a:latin typeface="微软雅黑" panose="020B0503020204020204" pitchFamily="34" charset="-122"/>
                  <a:ea typeface="微软雅黑" panose="020B0503020204020204" pitchFamily="34" charset="-122"/>
                </a:rPr>
                <a:t>（介质访问控制子层）</a:t>
              </a:r>
            </a:p>
            <a:p>
              <a:pPr>
                <a:lnSpc>
                  <a:spcPct val="150000"/>
                </a:lnSpc>
              </a:pPr>
              <a:r>
                <a:rPr lang="en-US" altLang="zh-CN" sz="1400" dirty="0">
                  <a:latin typeface="微软雅黑" panose="020B0503020204020204" pitchFamily="34" charset="-122"/>
                  <a:ea typeface="微软雅黑" panose="020B0503020204020204" pitchFamily="34" charset="-122"/>
                </a:rPr>
                <a:t>MAC</a:t>
              </a:r>
              <a:r>
                <a:rPr lang="zh-CN" altLang="en-US" sz="1400" dirty="0">
                  <a:latin typeface="微软雅黑" panose="020B0503020204020204" pitchFamily="34" charset="-122"/>
                  <a:ea typeface="微软雅黑" panose="020B0503020204020204" pitchFamily="34" charset="-122"/>
                </a:rPr>
                <a:t>子层是数据链路层的一个功能子层，是数据链路层的下半部分，它直接与物理层相邻。</a:t>
              </a:r>
              <a:r>
                <a:rPr lang="en-US" altLang="zh-CN" sz="1400" dirty="0">
                  <a:latin typeface="微软雅黑" panose="020B0503020204020204" pitchFamily="34" charset="-122"/>
                  <a:ea typeface="微软雅黑" panose="020B0503020204020204" pitchFamily="34" charset="-122"/>
                </a:rPr>
                <a:t>MAC</a:t>
              </a:r>
              <a:r>
                <a:rPr lang="zh-CN" altLang="en-US" sz="1400" dirty="0">
                  <a:latin typeface="微软雅黑" panose="020B0503020204020204" pitchFamily="34" charset="-122"/>
                  <a:ea typeface="微软雅黑" panose="020B0503020204020204" pitchFamily="34" charset="-122"/>
                </a:rPr>
                <a:t>子层为不同的物理介质定义了不同的介质访问控制方法</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a:t>
              </a:r>
              <a:r>
                <a:rPr lang="en-US" altLang="zh-CN" sz="1400" b="1" dirty="0">
                  <a:latin typeface="微软雅黑" panose="020B0503020204020204" pitchFamily="34" charset="-122"/>
                  <a:ea typeface="微软雅黑" panose="020B0503020204020204" pitchFamily="34" charset="-122"/>
                </a:rPr>
                <a:t>LLC</a:t>
              </a:r>
              <a:r>
                <a:rPr lang="zh-CN" altLang="en-US" sz="1400" b="1" dirty="0">
                  <a:latin typeface="微软雅黑" panose="020B0503020204020204" pitchFamily="34" charset="-122"/>
                  <a:ea typeface="微软雅黑" panose="020B0503020204020204" pitchFamily="34" charset="-122"/>
                </a:rPr>
                <a:t>子层</a:t>
              </a:r>
              <a:r>
                <a:rPr lang="zh-CN" altLang="en-US" sz="1400" dirty="0">
                  <a:latin typeface="微软雅黑" panose="020B0503020204020204" pitchFamily="34" charset="-122"/>
                  <a:ea typeface="微软雅黑" panose="020B0503020204020204" pitchFamily="34" charset="-122"/>
                </a:rPr>
                <a:t>（逻辑链路控制子层）</a:t>
              </a:r>
            </a:p>
            <a:p>
              <a:pPr>
                <a:lnSpc>
                  <a:spcPct val="150000"/>
                </a:lnSpc>
              </a:pPr>
              <a:r>
                <a:rPr lang="en-US" altLang="zh-CN" sz="1400" dirty="0">
                  <a:latin typeface="微软雅黑" panose="020B0503020204020204" pitchFamily="34" charset="-122"/>
                  <a:ea typeface="微软雅黑" panose="020B0503020204020204" pitchFamily="34" charset="-122"/>
                </a:rPr>
                <a:t>LLC</a:t>
              </a:r>
              <a:r>
                <a:rPr lang="zh-CN" altLang="en-US" sz="1400" dirty="0">
                  <a:latin typeface="微软雅黑" panose="020B0503020204020204" pitchFamily="34" charset="-122"/>
                  <a:ea typeface="微软雅黑" panose="020B0503020204020204" pitchFamily="34" charset="-122"/>
                </a:rPr>
                <a:t>子层位于数据链路层的上半部分，在</a:t>
              </a:r>
              <a:r>
                <a:rPr lang="en-US" altLang="zh-CN" sz="1400" dirty="0">
                  <a:latin typeface="微软雅黑" panose="020B0503020204020204" pitchFamily="34" charset="-122"/>
                  <a:ea typeface="微软雅黑" panose="020B0503020204020204" pitchFamily="34" charset="-122"/>
                </a:rPr>
                <a:t>MAC</a:t>
              </a:r>
              <a:r>
                <a:rPr lang="zh-CN" altLang="en-US" sz="1400" dirty="0">
                  <a:latin typeface="微软雅黑" panose="020B0503020204020204" pitchFamily="34" charset="-122"/>
                  <a:ea typeface="微软雅黑" panose="020B0503020204020204" pitchFamily="34" charset="-122"/>
                </a:rPr>
                <a:t>子层的支持下向网络层提供服务，它可运行于所有</a:t>
              </a:r>
              <a:r>
                <a:rPr lang="en-US" altLang="zh-CN" sz="1400" dirty="0">
                  <a:latin typeface="微软雅黑" panose="020B0503020204020204" pitchFamily="34" charset="-122"/>
                  <a:ea typeface="微软雅黑" panose="020B0503020204020204" pitchFamily="34" charset="-122"/>
                </a:rPr>
                <a:t>802</a:t>
              </a:r>
              <a:r>
                <a:rPr lang="zh-CN" altLang="en-US" sz="1400" dirty="0">
                  <a:latin typeface="微软雅黑" panose="020B0503020204020204" pitchFamily="34" charset="-122"/>
                  <a:ea typeface="微软雅黑" panose="020B0503020204020204" pitchFamily="34" charset="-122"/>
                </a:rPr>
                <a:t>局域网和城域网协议之上。</a:t>
              </a:r>
              <a:r>
                <a:rPr lang="en-US" altLang="zh-CN" sz="1400" dirty="0">
                  <a:latin typeface="微软雅黑" panose="020B0503020204020204" pitchFamily="34" charset="-122"/>
                  <a:ea typeface="微软雅黑" panose="020B0503020204020204" pitchFamily="34" charset="-122"/>
                </a:rPr>
                <a:t>LLC</a:t>
              </a:r>
              <a:r>
                <a:rPr lang="zh-CN" altLang="en-US" sz="1400" dirty="0">
                  <a:latin typeface="微软雅黑" panose="020B0503020204020204" pitchFamily="34" charset="-122"/>
                  <a:ea typeface="微软雅黑" panose="020B0503020204020204" pitchFamily="34" charset="-122"/>
                </a:rPr>
                <a:t>子层与传输介质无关，它独立于介质访问控制方法，隐蔽了各种</a:t>
              </a:r>
              <a:r>
                <a:rPr lang="en-US" altLang="zh-CN" sz="1400" dirty="0">
                  <a:latin typeface="微软雅黑" panose="020B0503020204020204" pitchFamily="34" charset="-122"/>
                  <a:ea typeface="微软雅黑" panose="020B0503020204020204" pitchFamily="34" charset="-122"/>
                </a:rPr>
                <a:t>802</a:t>
              </a:r>
              <a:r>
                <a:rPr lang="zh-CN" altLang="en-US" sz="1400" dirty="0">
                  <a:latin typeface="微软雅黑" panose="020B0503020204020204" pitchFamily="34" charset="-122"/>
                  <a:ea typeface="微软雅黑" panose="020B0503020204020204" pitchFamily="34" charset="-122"/>
                </a:rPr>
                <a:t>网络之间的差别，并向网络层提供一个统一的格式和接口。</a:t>
              </a:r>
            </a:p>
            <a:p>
              <a:pPr>
                <a:lnSpc>
                  <a:spcPct val="150000"/>
                </a:lnSpc>
              </a:pPr>
              <a:endParaRPr lang="zh-CN" altLang="en-US" sz="1400" dirty="0">
                <a:latin typeface="微软雅黑" panose="020B0503020204020204" pitchFamily="34" charset="-122"/>
                <a:ea typeface="微软雅黑" panose="020B0503020204020204" pitchFamily="34" charset="-122"/>
              </a:endParaRPr>
            </a:p>
          </p:txBody>
        </p:sp>
      </p:grpSp>
      <p:pic>
        <p:nvPicPr>
          <p:cNvPr id="16" name="图片 15"/>
          <p:cNvPicPr/>
          <p:nvPr/>
        </p:nvPicPr>
        <p:blipFill>
          <a:blip r:embed="rId2">
            <a:extLst>
              <a:ext uri="{28A0092B-C50C-407E-A947-70E740481C1C}">
                <a14:useLocalDpi xmlns:a14="http://schemas.microsoft.com/office/drawing/2010/main" val="0"/>
              </a:ext>
            </a:extLst>
          </a:blip>
          <a:stretch>
            <a:fillRect/>
          </a:stretch>
        </p:blipFill>
        <p:spPr>
          <a:xfrm>
            <a:off x="5472100" y="781385"/>
            <a:ext cx="3276364" cy="3122513"/>
          </a:xfrm>
          <a:prstGeom prst="rect">
            <a:avLst/>
          </a:prstGeom>
          <a:ln>
            <a:noFill/>
          </a:ln>
        </p:spPr>
      </p:pic>
    </p:spTree>
    <p:extLst>
      <p:ext uri="{BB962C8B-B14F-4D97-AF65-F5344CB8AC3E}">
        <p14:creationId xmlns:p14="http://schemas.microsoft.com/office/powerpoint/2010/main" val="24686772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3.</a:t>
            </a:r>
            <a:r>
              <a:rPr lang="zh-CN" altLang="en-US" sz="1600" dirty="0">
                <a:solidFill>
                  <a:schemeClr val="accent1"/>
                </a:solidFill>
                <a:ea typeface="微软雅黑" panose="020B0503020204020204" pitchFamily="34" charset="-122"/>
              </a:rPr>
              <a:t>局域网介质访问控制方法</a:t>
            </a:r>
          </a:p>
        </p:txBody>
      </p:sp>
      <p:sp>
        <p:nvSpPr>
          <p:cNvPr id="4" name="Rectangle 2">
            <a:extLst>
              <a:ext uri="{FF2B5EF4-FFF2-40B4-BE49-F238E27FC236}">
                <a16:creationId xmlns="" xmlns:a16="http://schemas.microsoft.com/office/drawing/2014/main"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6" name="组合 25">
            <a:extLst>
              <a:ext uri="{FF2B5EF4-FFF2-40B4-BE49-F238E27FC236}">
                <a16:creationId xmlns="" xmlns:a16="http://schemas.microsoft.com/office/drawing/2014/main" id="{AF97D421-B425-40F5-804B-EBA81CAB870E}"/>
              </a:ext>
            </a:extLst>
          </p:cNvPr>
          <p:cNvGrpSpPr/>
          <p:nvPr/>
        </p:nvGrpSpPr>
        <p:grpSpPr>
          <a:xfrm>
            <a:off x="1178198" y="1475316"/>
            <a:ext cx="448828" cy="440415"/>
            <a:chOff x="2581577" y="4127500"/>
            <a:chExt cx="609600" cy="609600"/>
          </a:xfrm>
          <a:solidFill>
            <a:srgbClr val="E10314"/>
          </a:solidFill>
        </p:grpSpPr>
        <p:sp>
          <p:nvSpPr>
            <p:cNvPr id="27" name="椭圆 26">
              <a:extLst>
                <a:ext uri="{FF2B5EF4-FFF2-40B4-BE49-F238E27FC236}">
                  <a16:creationId xmlns="" xmlns:a16="http://schemas.microsoft.com/office/drawing/2014/main" id="{6603BAEE-D7F7-4E1A-806C-063B46F122FB}"/>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8" name="graph_134483">
              <a:extLst>
                <a:ext uri="{FF2B5EF4-FFF2-40B4-BE49-F238E27FC236}">
                  <a16:creationId xmlns="" xmlns:a16="http://schemas.microsoft.com/office/drawing/2014/main" id="{C95C6716-C521-4081-8C12-6C8105D98A50}"/>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9" name="矩形 28">
            <a:extLst>
              <a:ext uri="{FF2B5EF4-FFF2-40B4-BE49-F238E27FC236}">
                <a16:creationId xmlns="" xmlns:a16="http://schemas.microsoft.com/office/drawing/2014/main" id="{8E6D40D9-7EA1-4F0D-885D-11C508C64E6E}"/>
              </a:ext>
            </a:extLst>
          </p:cNvPr>
          <p:cNvSpPr/>
          <p:nvPr/>
        </p:nvSpPr>
        <p:spPr>
          <a:xfrm>
            <a:off x="1727684" y="1527634"/>
            <a:ext cx="4119190" cy="351763"/>
          </a:xfrm>
          <a:prstGeom prst="rect">
            <a:avLst/>
          </a:prstGeom>
        </p:spPr>
        <p:txBody>
          <a:bodyPr wrap="square">
            <a:spAutoFit/>
          </a:bodyPr>
          <a:lstStyle/>
          <a:p>
            <a:pPr>
              <a:lnSpc>
                <a:spcPct val="114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带冲突检测的载波侦听多路访问</a:t>
            </a:r>
          </a:p>
        </p:txBody>
      </p:sp>
      <p:grpSp>
        <p:nvGrpSpPr>
          <p:cNvPr id="30" name="组合 29">
            <a:extLst>
              <a:ext uri="{FF2B5EF4-FFF2-40B4-BE49-F238E27FC236}">
                <a16:creationId xmlns="" xmlns:a16="http://schemas.microsoft.com/office/drawing/2014/main" id="{FCDF8CDC-536A-443E-83F7-9A4F0CAD4436}"/>
              </a:ext>
            </a:extLst>
          </p:cNvPr>
          <p:cNvGrpSpPr/>
          <p:nvPr/>
        </p:nvGrpSpPr>
        <p:grpSpPr>
          <a:xfrm>
            <a:off x="1175206" y="2044746"/>
            <a:ext cx="448828" cy="425197"/>
            <a:chOff x="2581577" y="4127500"/>
            <a:chExt cx="609600" cy="609600"/>
          </a:xfrm>
          <a:solidFill>
            <a:srgbClr val="E10314"/>
          </a:solidFill>
        </p:grpSpPr>
        <p:sp>
          <p:nvSpPr>
            <p:cNvPr id="31" name="椭圆 30">
              <a:extLst>
                <a:ext uri="{FF2B5EF4-FFF2-40B4-BE49-F238E27FC236}">
                  <a16:creationId xmlns="" xmlns:a16="http://schemas.microsoft.com/office/drawing/2014/main" id="{11BA36D7-C9BD-419E-A430-DB7215A381B8}"/>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2" name="graph_134483">
              <a:extLst>
                <a:ext uri="{FF2B5EF4-FFF2-40B4-BE49-F238E27FC236}">
                  <a16:creationId xmlns="" xmlns:a16="http://schemas.microsoft.com/office/drawing/2014/main" id="{A1B25D41-315D-4675-A8D3-4B6E98C43369}"/>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33" name="矩形 32">
            <a:extLst>
              <a:ext uri="{FF2B5EF4-FFF2-40B4-BE49-F238E27FC236}">
                <a16:creationId xmlns="" xmlns:a16="http://schemas.microsoft.com/office/drawing/2014/main" id="{ACFDE88A-9EAA-463A-B8EB-E436670FE978}"/>
              </a:ext>
            </a:extLst>
          </p:cNvPr>
          <p:cNvSpPr/>
          <p:nvPr/>
        </p:nvSpPr>
        <p:spPr>
          <a:xfrm>
            <a:off x="1727684" y="2061398"/>
            <a:ext cx="6291274" cy="351763"/>
          </a:xfrm>
          <a:prstGeom prst="rect">
            <a:avLst/>
          </a:prstGeom>
        </p:spPr>
        <p:txBody>
          <a:bodyPr wrap="square">
            <a:spAutoFit/>
          </a:bodyPr>
          <a:lstStyle/>
          <a:p>
            <a:pPr>
              <a:lnSpc>
                <a:spcPct val="114000"/>
              </a:lnSpc>
            </a:pP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令牌环</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nvGrpSpPr>
          <p:cNvPr id="18" name="组合 17">
            <a:extLst>
              <a:ext uri="{FF2B5EF4-FFF2-40B4-BE49-F238E27FC236}">
                <a16:creationId xmlns="" xmlns:a16="http://schemas.microsoft.com/office/drawing/2014/main" id="{FCDF8CDC-536A-443E-83F7-9A4F0CAD4436}"/>
              </a:ext>
            </a:extLst>
          </p:cNvPr>
          <p:cNvGrpSpPr/>
          <p:nvPr/>
        </p:nvGrpSpPr>
        <p:grpSpPr>
          <a:xfrm>
            <a:off x="1175206" y="2598958"/>
            <a:ext cx="448828" cy="425197"/>
            <a:chOff x="2581577" y="4127500"/>
            <a:chExt cx="609600" cy="609600"/>
          </a:xfrm>
          <a:solidFill>
            <a:srgbClr val="E10314"/>
          </a:solidFill>
        </p:grpSpPr>
        <p:sp>
          <p:nvSpPr>
            <p:cNvPr id="19" name="椭圆 18">
              <a:extLst>
                <a:ext uri="{FF2B5EF4-FFF2-40B4-BE49-F238E27FC236}">
                  <a16:creationId xmlns="" xmlns:a16="http://schemas.microsoft.com/office/drawing/2014/main" id="{11BA36D7-C9BD-419E-A430-DB7215A381B8}"/>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0" name="graph_134483">
              <a:extLst>
                <a:ext uri="{FF2B5EF4-FFF2-40B4-BE49-F238E27FC236}">
                  <a16:creationId xmlns="" xmlns:a16="http://schemas.microsoft.com/office/drawing/2014/main" id="{A1B25D41-315D-4675-A8D3-4B6E98C43369}"/>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34" name="矩形 33">
            <a:extLst>
              <a:ext uri="{FF2B5EF4-FFF2-40B4-BE49-F238E27FC236}">
                <a16:creationId xmlns="" xmlns:a16="http://schemas.microsoft.com/office/drawing/2014/main" id="{ACFDE88A-9EAA-463A-B8EB-E436670FE978}"/>
              </a:ext>
            </a:extLst>
          </p:cNvPr>
          <p:cNvSpPr/>
          <p:nvPr/>
        </p:nvSpPr>
        <p:spPr>
          <a:xfrm>
            <a:off x="1727683" y="2583525"/>
            <a:ext cx="6579307" cy="351763"/>
          </a:xfrm>
          <a:prstGeom prst="rect">
            <a:avLst/>
          </a:prstGeom>
        </p:spPr>
        <p:txBody>
          <a:bodyPr wrap="square">
            <a:spAutoFit/>
          </a:bodyPr>
          <a:lstStyle/>
          <a:p>
            <a:pPr>
              <a:lnSpc>
                <a:spcPct val="114000"/>
              </a:lnSpc>
            </a:pP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令牌总线</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35" name="矩形 34">
            <a:extLst>
              <a:ext uri="{FF2B5EF4-FFF2-40B4-BE49-F238E27FC236}">
                <a16:creationId xmlns=""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extLst>
      <p:ext uri="{BB962C8B-B14F-4D97-AF65-F5344CB8AC3E}">
        <p14:creationId xmlns:p14="http://schemas.microsoft.com/office/powerpoint/2010/main" val="7798606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1000"/>
                                        <p:tgtEl>
                                          <p:spTgt spid="29"/>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animEffect transition="in" filter="fade">
                                      <p:cBhvr>
                                        <p:cTn id="19" dur="500"/>
                                        <p:tgtEl>
                                          <p:spTgt spid="3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1000"/>
                                        <p:tgtEl>
                                          <p:spTgt spid="33"/>
                                        </p:tgtEl>
                                      </p:cBhvr>
                                    </p:animEffect>
                                  </p:childTnLst>
                                </p:cTn>
                              </p:par>
                            </p:childTnLst>
                          </p:cTn>
                        </p:par>
                        <p:par>
                          <p:cTn id="24" fill="hold">
                            <p:stCondLst>
                              <p:cond delay="3000"/>
                            </p:stCondLst>
                            <p:childTnLst>
                              <p:par>
                                <p:cTn id="25" presetID="53" presetClass="entr" presetSubtype="16"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3" grpId="0"/>
      <p:bldP spid="3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认识交换机</a:t>
            </a:r>
          </a:p>
        </p:txBody>
      </p:sp>
      <p:grpSp>
        <p:nvGrpSpPr>
          <p:cNvPr id="11" name="组合 10">
            <a:extLst>
              <a:ext uri="{FF2B5EF4-FFF2-40B4-BE49-F238E27FC236}">
                <a16:creationId xmlns="" xmlns:a16="http://schemas.microsoft.com/office/drawing/2014/main" id="{9CF7D503-13D3-4302-8E1A-E10E1C73C8BC}"/>
              </a:ext>
            </a:extLst>
          </p:cNvPr>
          <p:cNvGrpSpPr/>
          <p:nvPr/>
        </p:nvGrpSpPr>
        <p:grpSpPr>
          <a:xfrm>
            <a:off x="1043608" y="3039802"/>
            <a:ext cx="7308812" cy="2111543"/>
            <a:chOff x="1200150" y="2011315"/>
            <a:chExt cx="9867900" cy="1499478"/>
          </a:xfrm>
        </p:grpSpPr>
        <p:grpSp>
          <p:nvGrpSpPr>
            <p:cNvPr id="12" name="组合 11">
              <a:extLst>
                <a:ext uri="{FF2B5EF4-FFF2-40B4-BE49-F238E27FC236}">
                  <a16:creationId xmlns="" xmlns:a16="http://schemas.microsoft.com/office/drawing/2014/main" id="{F9F7AADF-93FE-46DC-98D3-3156EF72388E}"/>
                </a:ext>
              </a:extLst>
            </p:cNvPr>
            <p:cNvGrpSpPr/>
            <p:nvPr/>
          </p:nvGrpSpPr>
          <p:grpSpPr>
            <a:xfrm>
              <a:off x="1200150" y="2011315"/>
              <a:ext cx="9867900" cy="1329518"/>
              <a:chOff x="1200150" y="2011315"/>
              <a:chExt cx="9867900" cy="1329518"/>
            </a:xfrm>
          </p:grpSpPr>
          <p:sp>
            <p:nvSpPr>
              <p:cNvPr id="14" name="矩形: 圆角 13">
                <a:extLst>
                  <a:ext uri="{FF2B5EF4-FFF2-40B4-BE49-F238E27FC236}">
                    <a16:creationId xmlns="" xmlns:a16="http://schemas.microsoft.com/office/drawing/2014/main" id="{0D070223-48C4-414E-82FA-86C2CBFF3029}"/>
                  </a:ext>
                </a:extLst>
              </p:cNvPr>
              <p:cNvSpPr/>
              <p:nvPr/>
            </p:nvSpPr>
            <p:spPr>
              <a:xfrm>
                <a:off x="1200150" y="2011315"/>
                <a:ext cx="9867900" cy="1276535"/>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 xmlns:a16="http://schemas.microsoft.com/office/drawing/2014/main"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 xmlns:a16="http://schemas.microsoft.com/office/drawing/2014/main" id="{B6ADEC3E-A88B-4DBC-B19A-E49605301076}"/>
                </a:ext>
              </a:extLst>
            </p:cNvPr>
            <p:cNvSpPr txBox="1"/>
            <p:nvPr/>
          </p:nvSpPr>
          <p:spPr>
            <a:xfrm>
              <a:off x="1331633" y="2164721"/>
              <a:ext cx="9604929" cy="1346072"/>
            </a:xfrm>
            <a:prstGeom prst="rect">
              <a:avLst/>
            </a:prstGeom>
            <a:noFill/>
          </p:spPr>
          <p:txBody>
            <a:bodyPr wrap="square" rtlCol="0">
              <a:spAutoFit/>
            </a:bodyPr>
            <a:lstStyle/>
            <a:p>
              <a:pPr indent="486000">
                <a:lnSpc>
                  <a:spcPct val="150000"/>
                </a:lnSpc>
              </a:pPr>
              <a:r>
                <a:rPr lang="zh-CN" altLang="zh-CN" sz="1600" dirty="0" smtClean="0">
                  <a:latin typeface="微软雅黑" panose="020B0503020204020204" pitchFamily="34" charset="-122"/>
                  <a:ea typeface="微软雅黑" panose="020B0503020204020204" pitchFamily="34" charset="-122"/>
                </a:rPr>
                <a:t>这</a:t>
              </a:r>
              <a:r>
                <a:rPr lang="zh-CN" altLang="zh-CN" sz="1600" dirty="0">
                  <a:latin typeface="微软雅黑" panose="020B0503020204020204" pitchFamily="34" charset="-122"/>
                  <a:ea typeface="微软雅黑" panose="020B0503020204020204" pitchFamily="34" charset="-122"/>
                </a:rPr>
                <a:t>是一台华为园区网接入层交换机的前面板。交换机前面板中常常包含交换机</a:t>
              </a:r>
              <a:r>
                <a:rPr lang="zh-CN" altLang="zh-CN" sz="1600" dirty="0" smtClean="0">
                  <a:latin typeface="微软雅黑" panose="020B0503020204020204" pitchFamily="34" charset="-122"/>
                  <a:ea typeface="微软雅黑" panose="020B0503020204020204" pitchFamily="34" charset="-122"/>
                </a:rPr>
                <a:t>提供上行</a:t>
              </a:r>
              <a:r>
                <a:rPr lang="zh-CN" altLang="zh-CN" sz="1600" dirty="0">
                  <a:latin typeface="微软雅黑" panose="020B0503020204020204" pitchFamily="34" charset="-122"/>
                  <a:ea typeface="微软雅黑" panose="020B0503020204020204" pitchFamily="34" charset="-122"/>
                </a:rPr>
                <a:t>接口、下行接口和管理接口</a:t>
              </a:r>
              <a:r>
                <a:rPr lang="en-US" altLang="zh-CN" sz="1600" dirty="0">
                  <a:latin typeface="微软雅黑" panose="020B0503020204020204" pitchFamily="34" charset="-122"/>
                  <a:ea typeface="微软雅黑" panose="020B0503020204020204" pitchFamily="34" charset="-122"/>
                </a:rPr>
                <a:t>Console</a:t>
              </a:r>
              <a:r>
                <a:rPr lang="zh-CN" altLang="zh-CN" sz="1600" dirty="0" smtClean="0">
                  <a:latin typeface="微软雅黑" panose="020B0503020204020204" pitchFamily="34" charset="-122"/>
                  <a:ea typeface="微软雅黑" panose="020B0503020204020204" pitchFamily="34" charset="-122"/>
                </a:rPr>
                <a:t>口和</a:t>
              </a:r>
              <a:r>
                <a:rPr lang="zh-CN" altLang="zh-CN" sz="1600" dirty="0">
                  <a:latin typeface="微软雅黑" panose="020B0503020204020204" pitchFamily="34" charset="-122"/>
                  <a:ea typeface="微软雅黑" panose="020B0503020204020204" pitchFamily="34" charset="-122"/>
                </a:rPr>
                <a:t>对应的</a:t>
              </a:r>
              <a:r>
                <a:rPr lang="en-US" altLang="zh-CN" sz="1600" dirty="0">
                  <a:latin typeface="微软雅黑" panose="020B0503020204020204" pitchFamily="34" charset="-122"/>
                  <a:ea typeface="微软雅黑" panose="020B0503020204020204" pitchFamily="34" charset="-122"/>
                </a:rPr>
                <a:t>LED</a:t>
              </a:r>
              <a:r>
                <a:rPr lang="zh-CN" altLang="zh-CN" sz="1600" dirty="0">
                  <a:latin typeface="微软雅黑" panose="020B0503020204020204" pitchFamily="34" charset="-122"/>
                  <a:ea typeface="微软雅黑" panose="020B0503020204020204" pitchFamily="34" charset="-122"/>
                </a:rPr>
                <a:t>指示灯</a:t>
              </a:r>
              <a:r>
                <a:rPr lang="zh-CN" altLang="zh-CN" sz="1600" dirty="0" smtClean="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对于一台交换机来说，它的重要性能参数包括端口的数量与带宽、交换容量、转发性能，以及是否支持</a:t>
              </a:r>
              <a:r>
                <a:rPr lang="en-US" altLang="zh-CN" sz="1600" dirty="0" err="1">
                  <a:latin typeface="微软雅黑" panose="020B0503020204020204" pitchFamily="34" charset="-122"/>
                  <a:ea typeface="微软雅黑" panose="020B0503020204020204" pitchFamily="34" charset="-122"/>
                </a:rPr>
                <a:t>PoE</a:t>
              </a:r>
              <a:r>
                <a:rPr lang="en-US" altLang="zh-CN" sz="1600"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（以太网接口供电技术）</a:t>
              </a:r>
              <a:r>
                <a:rPr lang="zh-CN" altLang="zh-CN" sz="1600" dirty="0" smtClean="0">
                  <a:latin typeface="微软雅黑" panose="020B0503020204020204" pitchFamily="34" charset="-122"/>
                  <a:ea typeface="微软雅黑" panose="020B0503020204020204" pitchFamily="34" charset="-122"/>
                </a:rPr>
                <a:t>等</a:t>
              </a:r>
              <a:r>
                <a:rPr lang="zh-CN" altLang="en-US" sz="1600" dirty="0" smtClean="0">
                  <a:latin typeface="微软雅黑" panose="020B0503020204020204" pitchFamily="34" charset="-122"/>
                  <a:ea typeface="微软雅黑" panose="020B0503020204020204" pitchFamily="34" charset="-122"/>
                </a:rPr>
                <a:t>。</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4" name="Rectangle 2">
            <a:extLst>
              <a:ext uri="{FF2B5EF4-FFF2-40B4-BE49-F238E27FC236}">
                <a16:creationId xmlns="" xmlns:a16="http://schemas.microsoft.com/office/drawing/2014/main"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sp>
        <p:nvSpPr>
          <p:cNvPr id="5" name="Rectangle 3">
            <a:extLst>
              <a:ext uri="{FF2B5EF4-FFF2-40B4-BE49-F238E27FC236}">
                <a16:creationId xmlns="" xmlns:a16="http://schemas.microsoft.com/office/drawing/2014/main" id="{617D9F4C-3B3B-44FC-8433-E8920335E35C}"/>
              </a:ext>
            </a:extLst>
          </p:cNvPr>
          <p:cNvSpPr>
            <a:spLocks noChangeArrowheads="1"/>
          </p:cNvSpPr>
          <p:nvPr/>
        </p:nvSpPr>
        <p:spPr bwMode="auto">
          <a:xfrm>
            <a:off x="3008724" y="2582974"/>
            <a:ext cx="267836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zh-CN" sz="1200" dirty="0">
                <a:latin typeface="微软雅黑" panose="020B0503020204020204" pitchFamily="34" charset="-122"/>
                <a:ea typeface="微软雅黑" panose="020B0503020204020204" pitchFamily="34" charset="-122"/>
              </a:rPr>
              <a:t>华为</a:t>
            </a:r>
            <a:r>
              <a:rPr lang="en-US" altLang="zh-CN" sz="1200" dirty="0">
                <a:latin typeface="微软雅黑" panose="020B0503020204020204" pitchFamily="34" charset="-122"/>
                <a:ea typeface="微软雅黑" panose="020B0503020204020204" pitchFamily="34" charset="-122"/>
              </a:rPr>
              <a:t>S2700-52P-EI-AC</a:t>
            </a:r>
            <a:r>
              <a:rPr lang="zh-CN" altLang="zh-CN" sz="1200" dirty="0">
                <a:latin typeface="微软雅黑" panose="020B0503020204020204" pitchFamily="34" charset="-122"/>
                <a:ea typeface="微软雅黑" panose="020B0503020204020204" pitchFamily="34" charset="-122"/>
              </a:rPr>
              <a:t>交换机前面板</a:t>
            </a:r>
            <a:endParaRPr lang="zh-CN" altLang="en-US" sz="2800" dirty="0">
              <a:latin typeface="微软雅黑" panose="020B0503020204020204" pitchFamily="34" charset="-122"/>
              <a:ea typeface="微软雅黑" panose="020B0503020204020204" pitchFamily="34" charset="-122"/>
            </a:endParaRPr>
          </a:p>
        </p:txBody>
      </p:sp>
      <p:pic>
        <p:nvPicPr>
          <p:cNvPr id="16" name="图片 15"/>
          <p:cNvPicPr/>
          <p:nvPr/>
        </p:nvPicPr>
        <p:blipFill>
          <a:blip r:embed="rId2">
            <a:extLst>
              <a:ext uri="{28A0092B-C50C-407E-A947-70E740481C1C}">
                <a14:useLocalDpi xmlns:a14="http://schemas.microsoft.com/office/drawing/2010/main" val="0"/>
              </a:ext>
            </a:extLst>
          </a:blip>
          <a:srcRect t="13462"/>
          <a:stretch>
            <a:fillRect/>
          </a:stretch>
        </p:blipFill>
        <p:spPr>
          <a:xfrm>
            <a:off x="1979712" y="901145"/>
            <a:ext cx="5234940" cy="1547495"/>
          </a:xfrm>
          <a:prstGeom prst="rect">
            <a:avLst/>
          </a:prstGeom>
          <a:ln>
            <a:solidFill>
              <a:schemeClr val="tx1"/>
            </a:solidFill>
          </a:ln>
        </p:spPr>
      </p:pic>
    </p:spTree>
    <p:extLst>
      <p:ext uri="{BB962C8B-B14F-4D97-AF65-F5344CB8AC3E}">
        <p14:creationId xmlns:p14="http://schemas.microsoft.com/office/powerpoint/2010/main" val="40493206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0" y="339503"/>
            <a:ext cx="5201730"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3.</a:t>
            </a:r>
            <a:r>
              <a:rPr lang="zh-CN" altLang="en-US" sz="1600" dirty="0">
                <a:solidFill>
                  <a:schemeClr val="accent1"/>
                </a:solidFill>
                <a:ea typeface="微软雅黑" panose="020B0503020204020204" pitchFamily="34" charset="-122"/>
              </a:rPr>
              <a:t>局域网介质访问控制</a:t>
            </a:r>
            <a:r>
              <a:rPr lang="zh-CN" altLang="en-US" sz="1600" dirty="0" smtClean="0">
                <a:solidFill>
                  <a:schemeClr val="accent1"/>
                </a:solidFill>
                <a:ea typeface="微软雅黑" panose="020B0503020204020204" pitchFamily="34" charset="-122"/>
              </a:rPr>
              <a:t>方法</a:t>
            </a:r>
            <a:r>
              <a:rPr lang="en-US" altLang="zh-CN" sz="1600" dirty="0" smtClean="0">
                <a:solidFill>
                  <a:schemeClr val="accent1"/>
                </a:solidFill>
                <a:ea typeface="微软雅黑" panose="020B0503020204020204" pitchFamily="34" charset="-122"/>
              </a:rPr>
              <a:t>——CSMA/CD</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0" name="组合 9">
            <a:extLst>
              <a:ext uri="{FF2B5EF4-FFF2-40B4-BE49-F238E27FC236}">
                <a16:creationId xmlns="" xmlns:a16="http://schemas.microsoft.com/office/drawing/2014/main" id="{6307949D-9519-43B6-BCA2-6109CA0AA7A1}"/>
              </a:ext>
            </a:extLst>
          </p:cNvPr>
          <p:cNvGrpSpPr/>
          <p:nvPr/>
        </p:nvGrpSpPr>
        <p:grpSpPr>
          <a:xfrm>
            <a:off x="331362" y="766606"/>
            <a:ext cx="3664573" cy="3660682"/>
            <a:chOff x="2381289" y="1108568"/>
            <a:chExt cx="9980474" cy="4620675"/>
          </a:xfrm>
        </p:grpSpPr>
        <p:grpSp>
          <p:nvGrpSpPr>
            <p:cNvPr id="11" name="组合 10">
              <a:extLst>
                <a:ext uri="{FF2B5EF4-FFF2-40B4-BE49-F238E27FC236}">
                  <a16:creationId xmlns="" xmlns:a16="http://schemas.microsoft.com/office/drawing/2014/main" id="{45288A66-7521-475B-95C4-CD72CC1FF54F}"/>
                </a:ext>
              </a:extLst>
            </p:cNvPr>
            <p:cNvGrpSpPr/>
            <p:nvPr/>
          </p:nvGrpSpPr>
          <p:grpSpPr>
            <a:xfrm>
              <a:off x="2381289" y="1108568"/>
              <a:ext cx="9980474" cy="4416093"/>
              <a:chOff x="2381289" y="1108568"/>
              <a:chExt cx="9980474" cy="4416093"/>
            </a:xfrm>
          </p:grpSpPr>
          <p:sp>
            <p:nvSpPr>
              <p:cNvPr id="13" name="矩形: 圆角 23">
                <a:extLst>
                  <a:ext uri="{FF2B5EF4-FFF2-40B4-BE49-F238E27FC236}">
                    <a16:creationId xmlns="" xmlns:a16="http://schemas.microsoft.com/office/drawing/2014/main" id="{B07DDB2F-5412-4359-9150-FAADF199DBFA}"/>
                  </a:ext>
                </a:extLst>
              </p:cNvPr>
              <p:cNvSpPr/>
              <p:nvPr/>
            </p:nvSpPr>
            <p:spPr>
              <a:xfrm>
                <a:off x="2381289" y="1108568"/>
                <a:ext cx="9867900" cy="4362433"/>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矩形: 圆角 24">
                <a:extLst>
                  <a:ext uri="{FF2B5EF4-FFF2-40B4-BE49-F238E27FC236}">
                    <a16:creationId xmlns="" xmlns:a16="http://schemas.microsoft.com/office/drawing/2014/main" id="{BFB4DD8F-D43E-47D9-91E5-9F3580CA3C81}"/>
                  </a:ext>
                </a:extLst>
              </p:cNvPr>
              <p:cNvSpPr/>
              <p:nvPr/>
            </p:nvSpPr>
            <p:spPr>
              <a:xfrm>
                <a:off x="10659507" y="5418694"/>
                <a:ext cx="1702256"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1200"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sp>
          <p:nvSpPr>
            <p:cNvPr id="12" name="文本框 11">
              <a:extLst>
                <a:ext uri="{FF2B5EF4-FFF2-40B4-BE49-F238E27FC236}">
                  <a16:creationId xmlns="" xmlns:a16="http://schemas.microsoft.com/office/drawing/2014/main" id="{A82A98D5-6737-4D70-BB1E-AFFA1949757B}"/>
                </a:ext>
              </a:extLst>
            </p:cNvPr>
            <p:cNvSpPr txBox="1"/>
            <p:nvPr/>
          </p:nvSpPr>
          <p:spPr>
            <a:xfrm>
              <a:off x="2644260" y="1108569"/>
              <a:ext cx="9604930" cy="4620674"/>
            </a:xfrm>
            <a:prstGeom prst="rect">
              <a:avLst/>
            </a:prstGeom>
            <a:noFill/>
          </p:spPr>
          <p:txBody>
            <a:bodyPr wrap="square" rtlCol="0">
              <a:spAutoFit/>
            </a:bodyPr>
            <a:lstStyle/>
            <a:p>
              <a:pPr>
                <a:lnSpc>
                  <a:spcPct val="150000"/>
                </a:lnSpc>
              </a:pPr>
              <a:r>
                <a:rPr lang="en-US" altLang="zh-CN" sz="1200" b="1" dirty="0">
                  <a:latin typeface="微软雅黑" panose="020B0503020204020204" pitchFamily="34" charset="-122"/>
                  <a:ea typeface="微软雅黑" panose="020B0503020204020204" pitchFamily="34" charset="-122"/>
                </a:rPr>
                <a:t>CSMA/CD</a:t>
              </a:r>
              <a:r>
                <a:rPr lang="zh-CN" altLang="en-US" sz="1200" dirty="0">
                  <a:latin typeface="微软雅黑" panose="020B0503020204020204" pitchFamily="34" charset="-122"/>
                  <a:ea typeface="微软雅黑" panose="020B0503020204020204" pitchFamily="34" charset="-122"/>
                </a:rPr>
                <a:t>的工作原理可概括为</a:t>
              </a:r>
              <a:r>
                <a:rPr lang="en-US" altLang="zh-CN" sz="1200" dirty="0">
                  <a:latin typeface="微软雅黑" panose="020B0503020204020204" pitchFamily="34" charset="-122"/>
                  <a:ea typeface="微软雅黑" panose="020B0503020204020204" pitchFamily="34" charset="-122"/>
                </a:rPr>
                <a:t>16</a:t>
              </a:r>
              <a:r>
                <a:rPr lang="zh-CN" altLang="en-US" sz="1200" dirty="0">
                  <a:latin typeface="微软雅黑" panose="020B0503020204020204" pitchFamily="34" charset="-122"/>
                  <a:ea typeface="微软雅黑" panose="020B0503020204020204" pitchFamily="34" charset="-122"/>
                </a:rPr>
                <a:t>个字，</a:t>
              </a:r>
              <a:r>
                <a:rPr lang="zh-CN" altLang="en-US" sz="1200" b="1" dirty="0">
                  <a:latin typeface="微软雅黑" panose="020B0503020204020204" pitchFamily="34" charset="-122"/>
                  <a:ea typeface="微软雅黑" panose="020B0503020204020204" pitchFamily="34" charset="-122"/>
                </a:rPr>
                <a:t>“先听后发，边听边发，冲突停止，延时重发。</a:t>
              </a:r>
              <a:r>
                <a:rPr lang="zh-CN" altLang="en-US" sz="1200" dirty="0" smtClean="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a:p>
              <a:pPr>
                <a:lnSpc>
                  <a:spcPct val="150000"/>
                </a:lnSpc>
              </a:pP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1</a:t>
              </a:r>
              <a:r>
                <a:rPr lang="zh-CN" altLang="en-US" sz="1200" dirty="0">
                  <a:latin typeface="微软雅黑" panose="020B0503020204020204" pitchFamily="34" charset="-122"/>
                  <a:ea typeface="微软雅黑" panose="020B0503020204020204" pitchFamily="34" charset="-122"/>
                </a:rPr>
                <a:t>）发送数据前，先侦听信道是否空闲；若空闲，则立即发送数据。</a:t>
              </a:r>
            </a:p>
            <a:p>
              <a:pPr>
                <a:lnSpc>
                  <a:spcPct val="150000"/>
                </a:lnSpc>
              </a:pP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2</a:t>
              </a:r>
              <a:r>
                <a:rPr lang="zh-CN" altLang="en-US" sz="1200" dirty="0">
                  <a:latin typeface="微软雅黑" panose="020B0503020204020204" pitchFamily="34" charset="-122"/>
                  <a:ea typeface="微软雅黑" panose="020B0503020204020204" pitchFamily="34" charset="-122"/>
                </a:rPr>
                <a:t>）若信道忙，则继续侦听，直到信道空闲时立即发送数据。</a:t>
              </a:r>
            </a:p>
            <a:p>
              <a:pPr>
                <a:lnSpc>
                  <a:spcPct val="150000"/>
                </a:lnSpc>
              </a:pP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3</a:t>
              </a:r>
              <a:r>
                <a:rPr lang="zh-CN" altLang="en-US" sz="1200" dirty="0">
                  <a:latin typeface="微软雅黑" panose="020B0503020204020204" pitchFamily="34" charset="-122"/>
                  <a:ea typeface="微软雅黑" panose="020B0503020204020204" pitchFamily="34" charset="-122"/>
                </a:rPr>
                <a:t>）在发送数据时，边发送边继续侦听；若侦听到冲突，则立即停止发送数据，并向总线上发出一串阻塞信号，通知总线上各站点已发生冲突，使各站点重新开始侦听与竞争信道。</a:t>
              </a:r>
            </a:p>
            <a:p>
              <a:pPr>
                <a:lnSpc>
                  <a:spcPct val="150000"/>
                </a:lnSpc>
              </a:pP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4</a:t>
              </a:r>
              <a:r>
                <a:rPr lang="zh-CN" altLang="en-US" sz="1200" dirty="0">
                  <a:latin typeface="微软雅黑" panose="020B0503020204020204" pitchFamily="34" charset="-122"/>
                  <a:ea typeface="微软雅黑" panose="020B0503020204020204" pitchFamily="34" charset="-122"/>
                </a:rPr>
                <a:t>）已发出信息的各站点收到阻塞信号后，等待一段随机时间，再重新进入侦听发送阶段。</a:t>
              </a:r>
            </a:p>
            <a:p>
              <a:pPr>
                <a:lnSpc>
                  <a:spcPct val="150000"/>
                </a:lnSpc>
              </a:pPr>
              <a:endParaRPr lang="zh-CN" altLang="en-US" sz="1200" dirty="0">
                <a:latin typeface="微软雅黑" panose="020B0503020204020204" pitchFamily="34" charset="-122"/>
                <a:ea typeface="微软雅黑" panose="020B0503020204020204" pitchFamily="34" charset="-122"/>
              </a:endParaRPr>
            </a:p>
          </p:txBody>
        </p:sp>
      </p:grpSp>
      <p:pic>
        <p:nvPicPr>
          <p:cNvPr id="15" name="图片 14"/>
          <p:cNvPicPr/>
          <p:nvPr/>
        </p:nvPicPr>
        <p:blipFill>
          <a:blip r:embed="rId2">
            <a:extLst>
              <a:ext uri="{28A0092B-C50C-407E-A947-70E740481C1C}">
                <a14:useLocalDpi xmlns:a14="http://schemas.microsoft.com/office/drawing/2010/main" val="0"/>
              </a:ext>
            </a:extLst>
          </a:blip>
          <a:stretch>
            <a:fillRect/>
          </a:stretch>
        </p:blipFill>
        <p:spPr>
          <a:xfrm>
            <a:off x="4047177" y="1142019"/>
            <a:ext cx="4835525" cy="2663825"/>
          </a:xfrm>
          <a:prstGeom prst="rect">
            <a:avLst/>
          </a:prstGeom>
          <a:ln>
            <a:noFill/>
          </a:ln>
        </p:spPr>
      </p:pic>
    </p:spTree>
    <p:extLst>
      <p:ext uri="{BB962C8B-B14F-4D97-AF65-F5344CB8AC3E}">
        <p14:creationId xmlns:p14="http://schemas.microsoft.com/office/powerpoint/2010/main" val="22568834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0" y="339503"/>
            <a:ext cx="462566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3.</a:t>
            </a:r>
            <a:r>
              <a:rPr lang="zh-CN" altLang="en-US" sz="1600" dirty="0">
                <a:solidFill>
                  <a:schemeClr val="accent1"/>
                </a:solidFill>
                <a:ea typeface="微软雅黑" panose="020B0503020204020204" pitchFamily="34" charset="-122"/>
              </a:rPr>
              <a:t>局域网介质访问控制方法</a:t>
            </a:r>
            <a:r>
              <a:rPr lang="en-US" altLang="zh-CN" sz="1600" dirty="0" smtClean="0">
                <a:solidFill>
                  <a:schemeClr val="accent1"/>
                </a:solidFill>
                <a:ea typeface="微软雅黑" panose="020B0503020204020204" pitchFamily="34" charset="-122"/>
              </a:rPr>
              <a:t>——</a:t>
            </a:r>
            <a:r>
              <a:rPr lang="zh-CN" altLang="en-US" sz="1600" dirty="0" smtClean="0">
                <a:solidFill>
                  <a:schemeClr val="accent1"/>
                </a:solidFill>
                <a:ea typeface="微软雅黑" panose="020B0503020204020204" pitchFamily="34" charset="-122"/>
              </a:rPr>
              <a:t>令牌环</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 xmlns:a16="http://schemas.microsoft.com/office/drawing/2014/main" id="{9CF7D503-13D3-4302-8E1A-E10E1C73C8BC}"/>
              </a:ext>
            </a:extLst>
          </p:cNvPr>
          <p:cNvGrpSpPr/>
          <p:nvPr/>
        </p:nvGrpSpPr>
        <p:grpSpPr>
          <a:xfrm>
            <a:off x="251520" y="774556"/>
            <a:ext cx="8604956" cy="3165346"/>
            <a:chOff x="1200150" y="1847850"/>
            <a:chExt cx="9867900" cy="1739404"/>
          </a:xfrm>
        </p:grpSpPr>
        <p:grpSp>
          <p:nvGrpSpPr>
            <p:cNvPr id="12" name="组合 11">
              <a:extLst>
                <a:ext uri="{FF2B5EF4-FFF2-40B4-BE49-F238E27FC236}">
                  <a16:creationId xmlns="" xmlns:a16="http://schemas.microsoft.com/office/drawing/2014/main" id="{F9F7AADF-93FE-46DC-98D3-3156EF72388E}"/>
                </a:ext>
              </a:extLst>
            </p:cNvPr>
            <p:cNvGrpSpPr/>
            <p:nvPr/>
          </p:nvGrpSpPr>
          <p:grpSpPr>
            <a:xfrm>
              <a:off x="1200150" y="1847850"/>
              <a:ext cx="9867900" cy="1739404"/>
              <a:chOff x="1200150" y="1847850"/>
              <a:chExt cx="9867900" cy="1739404"/>
            </a:xfrm>
          </p:grpSpPr>
          <p:sp>
            <p:nvSpPr>
              <p:cNvPr id="14" name="矩形: 圆角 13">
                <a:extLst>
                  <a:ext uri="{FF2B5EF4-FFF2-40B4-BE49-F238E27FC236}">
                    <a16:creationId xmlns="" xmlns:a16="http://schemas.microsoft.com/office/drawing/2014/main" id="{0D070223-48C4-414E-82FA-86C2CBFF3029}"/>
                  </a:ext>
                </a:extLst>
              </p:cNvPr>
              <p:cNvSpPr/>
              <p:nvPr/>
            </p:nvSpPr>
            <p:spPr>
              <a:xfrm>
                <a:off x="1200150" y="1847850"/>
                <a:ext cx="9867900" cy="1739404"/>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 xmlns:a16="http://schemas.microsoft.com/office/drawing/2014/main" id="{0A688DC5-6486-492E-B9F6-6B47DDF3170C}"/>
                  </a:ext>
                </a:extLst>
              </p:cNvPr>
              <p:cNvSpPr/>
              <p:nvPr/>
            </p:nvSpPr>
            <p:spPr>
              <a:xfrm>
                <a:off x="9296629" y="3481287"/>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 xmlns:a16="http://schemas.microsoft.com/office/drawing/2014/main" id="{B6ADEC3E-A88B-4DBC-B19A-E49605301076}"/>
                </a:ext>
              </a:extLst>
            </p:cNvPr>
            <p:cNvSpPr txBox="1"/>
            <p:nvPr/>
          </p:nvSpPr>
          <p:spPr>
            <a:xfrm>
              <a:off x="1330777" y="1850268"/>
              <a:ext cx="9604929" cy="1648995"/>
            </a:xfrm>
            <a:prstGeom prst="rect">
              <a:avLst/>
            </a:prstGeom>
            <a:noFill/>
          </p:spPr>
          <p:txBody>
            <a:bodyPr wrap="square" rtlCol="0">
              <a:spAutoFit/>
            </a:bodyPr>
            <a:lstStyle/>
            <a:p>
              <a:pPr>
                <a:lnSpc>
                  <a:spcPct val="150000"/>
                </a:lnSpc>
              </a:pPr>
              <a:r>
                <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rPr>
                <a:t>令牌环</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适用于环形拓扑结构的</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LAN</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，在令牌环网中有一个令牌（</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token</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沿着环形总线在入网节点计算机间依次传递。令牌实际上是一个特殊格式的控制帧，本身并不包含信息，仅控制信道的使用，确保在同一时刻只有一个节点能够独占信道。当环上节点都空闲时，令牌绕环行进。节点计算机只有取得令牌后才能发送数据帧，因此不会发生“碰撞”。由于令牌在环上是按顺序依次单向传递的，因此对所有入网计算机而言，访问权是公平的</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令牌在工作中有“闲”和“忙”两种状态。“闲”表示令牌没有被占用，即网中没有计算机在传送信息；“忙”表示令牌已被占用，即网中有信息正在传送。希望传送数据的计算机必须首先检测到“闲”令牌，并将它置为“忙”的状态，然后在该令牌后面传送数据。当所传的数据被目的节点计算机接收后，数据在网中被除去，令牌被重新置为“闲”。</a:t>
              </a:r>
            </a:p>
          </p:txBody>
        </p:sp>
      </p:grpSp>
    </p:spTree>
    <p:extLst>
      <p:ext uri="{BB962C8B-B14F-4D97-AF65-F5344CB8AC3E}">
        <p14:creationId xmlns:p14="http://schemas.microsoft.com/office/powerpoint/2010/main" val="28029881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0" y="339503"/>
            <a:ext cx="4301629"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3.</a:t>
            </a:r>
            <a:r>
              <a:rPr lang="zh-CN" altLang="en-US" sz="1600" dirty="0">
                <a:solidFill>
                  <a:schemeClr val="accent1"/>
                </a:solidFill>
                <a:ea typeface="微软雅黑" panose="020B0503020204020204" pitchFamily="34" charset="-122"/>
              </a:rPr>
              <a:t>局域网介质访问控制方法</a:t>
            </a:r>
            <a:r>
              <a:rPr lang="en-US" altLang="zh-CN" sz="1600" dirty="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令牌总线</a:t>
            </a:r>
          </a:p>
        </p:txBody>
      </p:sp>
      <p:sp>
        <p:nvSpPr>
          <p:cNvPr id="4" name="Rectangle 2">
            <a:extLst>
              <a:ext uri="{FF2B5EF4-FFF2-40B4-BE49-F238E27FC236}">
                <a16:creationId xmlns="" xmlns:a16="http://schemas.microsoft.com/office/drawing/2014/main"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 xmlns:a16="http://schemas.microsoft.com/office/drawing/2014/main" id="{6307949D-9519-43B6-BCA2-6109CA0AA7A1}"/>
              </a:ext>
            </a:extLst>
          </p:cNvPr>
          <p:cNvGrpSpPr/>
          <p:nvPr/>
        </p:nvGrpSpPr>
        <p:grpSpPr>
          <a:xfrm>
            <a:off x="184732" y="870830"/>
            <a:ext cx="8676964" cy="1938992"/>
            <a:chOff x="2925804" y="1697536"/>
            <a:chExt cx="9867900" cy="2215684"/>
          </a:xfrm>
        </p:grpSpPr>
        <p:grpSp>
          <p:nvGrpSpPr>
            <p:cNvPr id="22" name="组合 21">
              <a:extLst>
                <a:ext uri="{FF2B5EF4-FFF2-40B4-BE49-F238E27FC236}">
                  <a16:creationId xmlns="" xmlns:a16="http://schemas.microsoft.com/office/drawing/2014/main" id="{45288A66-7521-475B-95C4-CD72CC1FF54F}"/>
                </a:ext>
              </a:extLst>
            </p:cNvPr>
            <p:cNvGrpSpPr/>
            <p:nvPr/>
          </p:nvGrpSpPr>
          <p:grpSpPr>
            <a:xfrm>
              <a:off x="2925804" y="1717106"/>
              <a:ext cx="9867900" cy="2176847"/>
              <a:chOff x="2925804" y="1717106"/>
              <a:chExt cx="9867900" cy="2176847"/>
            </a:xfrm>
          </p:grpSpPr>
          <p:sp>
            <p:nvSpPr>
              <p:cNvPr id="24" name="矩形: 圆角 23">
                <a:extLst>
                  <a:ext uri="{FF2B5EF4-FFF2-40B4-BE49-F238E27FC236}">
                    <a16:creationId xmlns="" xmlns:a16="http://schemas.microsoft.com/office/drawing/2014/main" id="{B07DDB2F-5412-4359-9150-FAADF199DBFA}"/>
                  </a:ext>
                </a:extLst>
              </p:cNvPr>
              <p:cNvSpPr/>
              <p:nvPr/>
            </p:nvSpPr>
            <p:spPr>
              <a:xfrm>
                <a:off x="2925804" y="1717106"/>
                <a:ext cx="9867900" cy="2149096"/>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 xmlns:a16="http://schemas.microsoft.com/office/drawing/2014/main" id="{BFB4DD8F-D43E-47D9-91E5-9F3580CA3C81}"/>
                  </a:ext>
                </a:extLst>
              </p:cNvPr>
              <p:cNvSpPr/>
              <p:nvPr/>
            </p:nvSpPr>
            <p:spPr>
              <a:xfrm>
                <a:off x="10453865" y="378798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 xmlns:a16="http://schemas.microsoft.com/office/drawing/2014/main" id="{A82A98D5-6737-4D70-BB1E-AFFA1949757B}"/>
                </a:ext>
              </a:extLst>
            </p:cNvPr>
            <p:cNvSpPr txBox="1"/>
            <p:nvPr/>
          </p:nvSpPr>
          <p:spPr>
            <a:xfrm>
              <a:off x="3132108" y="1697536"/>
              <a:ext cx="9604930" cy="2215684"/>
            </a:xfrm>
            <a:prstGeom prst="rect">
              <a:avLst/>
            </a:prstGeom>
            <a:noFill/>
          </p:spPr>
          <p:txBody>
            <a:bodyPr wrap="square" rtlCol="0">
              <a:spAutoFit/>
            </a:bodyPr>
            <a:lstStyle/>
            <a:p>
              <a:pPr>
                <a:lnSpc>
                  <a:spcPct val="150000"/>
                </a:lnSpc>
              </a:pPr>
              <a:r>
                <a:rPr lang="zh-CN" altLang="en-US" sz="1600" b="1" dirty="0">
                  <a:latin typeface="微软雅黑" panose="020B0503020204020204" pitchFamily="34" charset="-122"/>
                  <a:ea typeface="微软雅黑" panose="020B0503020204020204" pitchFamily="34" charset="-122"/>
                </a:rPr>
                <a:t>令牌总线</a:t>
              </a:r>
              <a:r>
                <a:rPr lang="zh-CN" altLang="en-US" sz="1600" dirty="0">
                  <a:latin typeface="微软雅黑" panose="020B0503020204020204" pitchFamily="34" charset="-122"/>
                  <a:ea typeface="微软雅黑" panose="020B0503020204020204" pitchFamily="34" charset="-122"/>
                </a:rPr>
                <a:t>是在总线的基础上，通过在网络节点之间有序地传递令牌来分配各节点对共享型总线的访问权，形成闭合的逻辑环路，</a:t>
              </a:r>
              <a:r>
                <a:rPr lang="zh-CN" altLang="en-US" sz="1600" dirty="0" smtClean="0">
                  <a:latin typeface="微软雅黑" panose="020B0503020204020204" pitchFamily="34" charset="-122"/>
                  <a:ea typeface="微软雅黑" panose="020B0503020204020204" pitchFamily="34" charset="-122"/>
                </a:rPr>
                <a:t>如下图所</a:t>
              </a:r>
              <a:r>
                <a:rPr lang="zh-CN" altLang="en-US" sz="1600" dirty="0">
                  <a:latin typeface="微软雅黑" panose="020B0503020204020204" pitchFamily="34" charset="-122"/>
                  <a:ea typeface="微软雅黑" panose="020B0503020204020204" pitchFamily="34" charset="-122"/>
                </a:rPr>
                <a:t>示。它采用半双工的工作方式，只有获得令牌的节点才能发送信息，而其他节点只能接收信息。为保证逻辑闭合环路的形成，每个节点都动态地维护着一个链接表，该表记录着本节点在环路中的前趋、后继和本节点的地址，每个节点根据后继地址确定下一占有令牌的节点。</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pic>
        <p:nvPicPr>
          <p:cNvPr id="12" name="图片 11"/>
          <p:cNvPicPr/>
          <p:nvPr/>
        </p:nvPicPr>
        <p:blipFill>
          <a:blip r:embed="rId2">
            <a:extLst>
              <a:ext uri="{28A0092B-C50C-407E-A947-70E740481C1C}">
                <a14:useLocalDpi xmlns:a14="http://schemas.microsoft.com/office/drawing/2010/main" val="0"/>
              </a:ext>
            </a:extLst>
          </a:blip>
          <a:stretch>
            <a:fillRect/>
          </a:stretch>
        </p:blipFill>
        <p:spPr>
          <a:xfrm>
            <a:off x="1547664" y="2802241"/>
            <a:ext cx="5832648" cy="2196244"/>
          </a:xfrm>
          <a:prstGeom prst="rect">
            <a:avLst/>
          </a:prstGeom>
          <a:ln>
            <a:noFill/>
          </a:ln>
        </p:spPr>
      </p:pic>
    </p:spTree>
    <p:extLst>
      <p:ext uri="{BB962C8B-B14F-4D97-AF65-F5344CB8AC3E}">
        <p14:creationId xmlns:p14="http://schemas.microsoft.com/office/powerpoint/2010/main" val="17888439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0" y="339503"/>
            <a:ext cx="5201730"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4.</a:t>
            </a:r>
            <a:r>
              <a:rPr lang="zh-CN" altLang="en-US" sz="1600" dirty="0" smtClean="0">
                <a:solidFill>
                  <a:schemeClr val="accent1"/>
                </a:solidFill>
                <a:ea typeface="微软雅黑" panose="020B0503020204020204" pitchFamily="34" charset="-122"/>
              </a:rPr>
              <a:t>企业交换网络</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0" name="组合 9">
            <a:extLst>
              <a:ext uri="{FF2B5EF4-FFF2-40B4-BE49-F238E27FC236}">
                <a16:creationId xmlns="" xmlns:a16="http://schemas.microsoft.com/office/drawing/2014/main" id="{6307949D-9519-43B6-BCA2-6109CA0AA7A1}"/>
              </a:ext>
            </a:extLst>
          </p:cNvPr>
          <p:cNvGrpSpPr/>
          <p:nvPr/>
        </p:nvGrpSpPr>
        <p:grpSpPr>
          <a:xfrm>
            <a:off x="143508" y="800226"/>
            <a:ext cx="3924435" cy="3498604"/>
            <a:chOff x="2381289" y="1108568"/>
            <a:chExt cx="9980474" cy="4416093"/>
          </a:xfrm>
        </p:grpSpPr>
        <p:grpSp>
          <p:nvGrpSpPr>
            <p:cNvPr id="11" name="组合 10">
              <a:extLst>
                <a:ext uri="{FF2B5EF4-FFF2-40B4-BE49-F238E27FC236}">
                  <a16:creationId xmlns="" xmlns:a16="http://schemas.microsoft.com/office/drawing/2014/main" id="{45288A66-7521-475B-95C4-CD72CC1FF54F}"/>
                </a:ext>
              </a:extLst>
            </p:cNvPr>
            <p:cNvGrpSpPr/>
            <p:nvPr/>
          </p:nvGrpSpPr>
          <p:grpSpPr>
            <a:xfrm>
              <a:off x="2381289" y="1108568"/>
              <a:ext cx="9980474" cy="4416093"/>
              <a:chOff x="2381289" y="1108568"/>
              <a:chExt cx="9980474" cy="4416093"/>
            </a:xfrm>
          </p:grpSpPr>
          <p:sp>
            <p:nvSpPr>
              <p:cNvPr id="13" name="矩形: 圆角 23">
                <a:extLst>
                  <a:ext uri="{FF2B5EF4-FFF2-40B4-BE49-F238E27FC236}">
                    <a16:creationId xmlns="" xmlns:a16="http://schemas.microsoft.com/office/drawing/2014/main" id="{B07DDB2F-5412-4359-9150-FAADF199DBFA}"/>
                  </a:ext>
                </a:extLst>
              </p:cNvPr>
              <p:cNvSpPr/>
              <p:nvPr/>
            </p:nvSpPr>
            <p:spPr>
              <a:xfrm>
                <a:off x="2381289" y="1108568"/>
                <a:ext cx="9867900" cy="4362433"/>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矩形: 圆角 24">
                <a:extLst>
                  <a:ext uri="{FF2B5EF4-FFF2-40B4-BE49-F238E27FC236}">
                    <a16:creationId xmlns="" xmlns:a16="http://schemas.microsoft.com/office/drawing/2014/main" id="{BFB4DD8F-D43E-47D9-91E5-9F3580CA3C81}"/>
                  </a:ext>
                </a:extLst>
              </p:cNvPr>
              <p:cNvSpPr/>
              <p:nvPr/>
            </p:nvSpPr>
            <p:spPr>
              <a:xfrm>
                <a:off x="10659507" y="5418694"/>
                <a:ext cx="1702256"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1200"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sp>
          <p:nvSpPr>
            <p:cNvPr id="12" name="文本框 11">
              <a:extLst>
                <a:ext uri="{FF2B5EF4-FFF2-40B4-BE49-F238E27FC236}">
                  <a16:creationId xmlns="" xmlns:a16="http://schemas.microsoft.com/office/drawing/2014/main" id="{A82A98D5-6737-4D70-BB1E-AFFA1949757B}"/>
                </a:ext>
              </a:extLst>
            </p:cNvPr>
            <p:cNvSpPr txBox="1"/>
            <p:nvPr/>
          </p:nvSpPr>
          <p:spPr>
            <a:xfrm>
              <a:off x="2644260" y="1108569"/>
              <a:ext cx="9604930" cy="4312230"/>
            </a:xfrm>
            <a:prstGeom prst="rect">
              <a:avLst/>
            </a:prstGeom>
            <a:noFill/>
          </p:spPr>
          <p:txBody>
            <a:bodyPr wrap="square" rtlCol="0">
              <a:spAutoFit/>
            </a:bodyPr>
            <a:lstStyle/>
            <a:p>
              <a:pPr>
                <a:lnSpc>
                  <a:spcPct val="150000"/>
                </a:lnSpc>
              </a:pPr>
              <a:r>
                <a:rPr lang="en-US" altLang="zh-CN" sz="1200" dirty="0">
                  <a:latin typeface="微软雅黑" panose="020B0503020204020204" pitchFamily="34" charset="-122"/>
                  <a:ea typeface="微软雅黑" panose="020B0503020204020204" pitchFamily="34" charset="-122"/>
                </a:rPr>
                <a:t>1</a:t>
              </a:r>
              <a:r>
                <a:rPr lang="zh-CN" altLang="en-US" sz="1200" dirty="0">
                  <a:latin typeface="微软雅黑" panose="020B0503020204020204" pitchFamily="34" charset="-122"/>
                  <a:ea typeface="微软雅黑" panose="020B0503020204020204" pitchFamily="34" charset="-122"/>
                </a:rPr>
                <a:t>）</a:t>
              </a:r>
              <a:r>
                <a:rPr lang="zh-CN" altLang="en-US" sz="1200" b="1" dirty="0">
                  <a:latin typeface="微软雅黑" panose="020B0503020204020204" pitchFamily="34" charset="-122"/>
                  <a:ea typeface="微软雅黑" panose="020B0503020204020204" pitchFamily="34" charset="-122"/>
                </a:rPr>
                <a:t>接入层</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Access Layer</a:t>
              </a:r>
              <a:r>
                <a:rPr lang="zh-CN" altLang="en-US" sz="1200" dirty="0" smtClean="0">
                  <a:latin typeface="微软雅黑" panose="020B0503020204020204" pitchFamily="34" charset="-122"/>
                  <a:ea typeface="微软雅黑" panose="020B0503020204020204" pitchFamily="34" charset="-122"/>
                </a:rPr>
                <a:t>）</a:t>
              </a:r>
              <a:endParaRPr lang="en-US" altLang="zh-CN" sz="1200" dirty="0" smtClean="0">
                <a:latin typeface="微软雅黑" panose="020B0503020204020204" pitchFamily="34" charset="-122"/>
                <a:ea typeface="微软雅黑" panose="020B0503020204020204" pitchFamily="34" charset="-122"/>
              </a:endParaRPr>
            </a:p>
            <a:p>
              <a:pPr>
                <a:lnSpc>
                  <a:spcPct val="150000"/>
                </a:lnSpc>
              </a:pPr>
              <a:r>
                <a:rPr lang="zh-CN" altLang="en-US" sz="1200" dirty="0">
                  <a:latin typeface="微软雅黑" panose="020B0503020204020204" pitchFamily="34" charset="-122"/>
                  <a:ea typeface="微软雅黑" panose="020B0503020204020204" pitchFamily="34" charset="-122"/>
                </a:rPr>
                <a:t>接入层可被视为网络的边界，主要的功能是提供终端用户接入网络的入口，它负责将终端用户发往外部网络，或者发往其他</a:t>
              </a:r>
              <a:r>
                <a:rPr lang="en-US" altLang="zh-CN" sz="1200" dirty="0">
                  <a:latin typeface="微软雅黑" panose="020B0503020204020204" pitchFamily="34" charset="-122"/>
                  <a:ea typeface="微软雅黑" panose="020B0503020204020204" pitchFamily="34" charset="-122"/>
                </a:rPr>
                <a:t>VLAN</a:t>
              </a:r>
              <a:r>
                <a:rPr lang="zh-CN" altLang="en-US" sz="1200" dirty="0">
                  <a:latin typeface="微软雅黑" panose="020B0503020204020204" pitchFamily="34" charset="-122"/>
                  <a:ea typeface="微软雅黑" panose="020B0503020204020204" pitchFamily="34" charset="-122"/>
                </a:rPr>
                <a:t>的流量上交给汇聚层处理。</a:t>
              </a:r>
              <a:endParaRPr lang="en-US" altLang="zh-CN" sz="1200" dirty="0" smtClean="0">
                <a:latin typeface="微软雅黑" panose="020B0503020204020204" pitchFamily="34" charset="-122"/>
                <a:ea typeface="微软雅黑" panose="020B0503020204020204" pitchFamily="34" charset="-122"/>
              </a:endParaRPr>
            </a:p>
            <a:p>
              <a:pPr>
                <a:lnSpc>
                  <a:spcPct val="150000"/>
                </a:lnSpc>
              </a:pPr>
              <a:r>
                <a:rPr lang="en-US" altLang="zh-CN" sz="1200" dirty="0">
                  <a:latin typeface="微软雅黑" panose="020B0503020204020204" pitchFamily="34" charset="-122"/>
                  <a:ea typeface="微软雅黑" panose="020B0503020204020204" pitchFamily="34" charset="-122"/>
                </a:rPr>
                <a:t>2</a:t>
              </a:r>
              <a:r>
                <a:rPr lang="zh-CN" altLang="en-US" sz="1200" dirty="0">
                  <a:latin typeface="微软雅黑" panose="020B0503020204020204" pitchFamily="34" charset="-122"/>
                  <a:ea typeface="微软雅黑" panose="020B0503020204020204" pitchFamily="34" charset="-122"/>
                </a:rPr>
                <a:t>）</a:t>
              </a:r>
              <a:r>
                <a:rPr lang="zh-CN" altLang="en-US" sz="1200" b="1" dirty="0">
                  <a:latin typeface="微软雅黑" panose="020B0503020204020204" pitchFamily="34" charset="-122"/>
                  <a:ea typeface="微软雅黑" panose="020B0503020204020204" pitchFamily="34" charset="-122"/>
                </a:rPr>
                <a:t>汇聚层</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Aggregation Layer</a:t>
              </a:r>
              <a:r>
                <a:rPr lang="zh-CN" altLang="en-US" sz="1200" dirty="0" smtClean="0">
                  <a:latin typeface="微软雅黑" panose="020B0503020204020204" pitchFamily="34" charset="-122"/>
                  <a:ea typeface="微软雅黑" panose="020B0503020204020204" pitchFamily="34" charset="-122"/>
                </a:rPr>
                <a:t>）</a:t>
              </a:r>
              <a:endParaRPr lang="en-US" altLang="zh-CN" sz="1200" dirty="0" smtClean="0">
                <a:latin typeface="微软雅黑" panose="020B0503020204020204" pitchFamily="34" charset="-122"/>
                <a:ea typeface="微软雅黑" panose="020B0503020204020204" pitchFamily="34" charset="-122"/>
              </a:endParaRPr>
            </a:p>
            <a:p>
              <a:pPr>
                <a:lnSpc>
                  <a:spcPct val="150000"/>
                </a:lnSpc>
              </a:pPr>
              <a:r>
                <a:rPr lang="zh-CN" altLang="en-US" sz="1200" dirty="0">
                  <a:latin typeface="微软雅黑" panose="020B0503020204020204" pitchFamily="34" charset="-122"/>
                  <a:ea typeface="微软雅黑" panose="020B0503020204020204" pitchFamily="34" charset="-122"/>
                </a:rPr>
                <a:t>汇聚层顾名思义是流量的汇聚地，通常是终端设备的默认网关所在。三层交换机通常被部署在汇聚层，而这些交换机将作为各个用户</a:t>
              </a:r>
              <a:r>
                <a:rPr lang="en-US" altLang="zh-CN" sz="1200" dirty="0">
                  <a:latin typeface="微软雅黑" panose="020B0503020204020204" pitchFamily="34" charset="-122"/>
                  <a:ea typeface="微软雅黑" panose="020B0503020204020204" pitchFamily="34" charset="-122"/>
                </a:rPr>
                <a:t>VLAN</a:t>
              </a:r>
              <a:r>
                <a:rPr lang="zh-CN" altLang="en-US" sz="1200" dirty="0">
                  <a:latin typeface="微软雅黑" panose="020B0503020204020204" pitchFamily="34" charset="-122"/>
                  <a:ea typeface="微软雅黑" panose="020B0503020204020204" pitchFamily="34" charset="-122"/>
                </a:rPr>
                <a:t>的终结点（来自终端设备的二层流量在这里终止）以及默认网关。</a:t>
              </a:r>
              <a:endParaRPr lang="en-US" altLang="zh-CN" sz="1200" dirty="0" smtClean="0">
                <a:latin typeface="微软雅黑" panose="020B0503020204020204" pitchFamily="34" charset="-122"/>
                <a:ea typeface="微软雅黑" panose="020B0503020204020204" pitchFamily="34" charset="-122"/>
              </a:endParaRPr>
            </a:p>
            <a:p>
              <a:pPr>
                <a:lnSpc>
                  <a:spcPct val="150000"/>
                </a:lnSpc>
              </a:pPr>
              <a:r>
                <a:rPr lang="en-US" altLang="zh-CN" sz="1200" dirty="0" smtClean="0">
                  <a:latin typeface="微软雅黑" panose="020B0503020204020204" pitchFamily="34" charset="-122"/>
                  <a:ea typeface="微软雅黑" panose="020B0503020204020204" pitchFamily="34" charset="-122"/>
                </a:rPr>
                <a:t>3</a:t>
              </a:r>
              <a:r>
                <a:rPr lang="zh-CN" altLang="en-US" sz="1200" dirty="0">
                  <a:latin typeface="微软雅黑" panose="020B0503020204020204" pitchFamily="34" charset="-122"/>
                  <a:ea typeface="微软雅黑" panose="020B0503020204020204" pitchFamily="34" charset="-122"/>
                </a:rPr>
                <a:t>）</a:t>
              </a:r>
              <a:r>
                <a:rPr lang="zh-CN" altLang="en-US" sz="1200" b="1" dirty="0">
                  <a:latin typeface="微软雅黑" panose="020B0503020204020204" pitchFamily="34" charset="-122"/>
                  <a:ea typeface="微软雅黑" panose="020B0503020204020204" pitchFamily="34" charset="-122"/>
                </a:rPr>
                <a:t>核心层</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Core Layer</a:t>
              </a:r>
              <a:r>
                <a:rPr lang="zh-CN" altLang="en-US" sz="1200" dirty="0" smtClean="0">
                  <a:latin typeface="微软雅黑" panose="020B0503020204020204" pitchFamily="34" charset="-122"/>
                  <a:ea typeface="微软雅黑" panose="020B0503020204020204" pitchFamily="34" charset="-122"/>
                </a:rPr>
                <a:t>）</a:t>
              </a:r>
              <a:endParaRPr lang="en-US" altLang="zh-CN" sz="1200" dirty="0" smtClean="0">
                <a:latin typeface="微软雅黑" panose="020B0503020204020204" pitchFamily="34" charset="-122"/>
                <a:ea typeface="微软雅黑" panose="020B0503020204020204" pitchFamily="34" charset="-122"/>
              </a:endParaRPr>
            </a:p>
            <a:p>
              <a:pPr>
                <a:lnSpc>
                  <a:spcPct val="150000"/>
                </a:lnSpc>
              </a:pPr>
              <a:r>
                <a:rPr lang="zh-CN" altLang="en-US" sz="1200" dirty="0">
                  <a:latin typeface="微软雅黑" panose="020B0503020204020204" pitchFamily="34" charset="-122"/>
                  <a:ea typeface="微软雅黑" panose="020B0503020204020204" pitchFamily="34" charset="-122"/>
                </a:rPr>
                <a:t>核心层是网络的骨干，负责高速的数据转发，而且必须充分考虑高可靠性、高容错性等等方面的设计。</a:t>
              </a:r>
            </a:p>
          </p:txBody>
        </p:sp>
      </p:grpSp>
      <p:pic>
        <p:nvPicPr>
          <p:cNvPr id="17" name="图片 16"/>
          <p:cNvPicPr/>
          <p:nvPr/>
        </p:nvPicPr>
        <p:blipFill>
          <a:blip r:embed="rId2">
            <a:extLst>
              <a:ext uri="{28A0092B-C50C-407E-A947-70E740481C1C}">
                <a14:useLocalDpi xmlns:a14="http://schemas.microsoft.com/office/drawing/2010/main" val="0"/>
              </a:ext>
            </a:extLst>
          </a:blip>
          <a:stretch>
            <a:fillRect/>
          </a:stretch>
        </p:blipFill>
        <p:spPr>
          <a:xfrm>
            <a:off x="4136248" y="882985"/>
            <a:ext cx="4828540" cy="3239770"/>
          </a:xfrm>
          <a:prstGeom prst="rect">
            <a:avLst/>
          </a:prstGeom>
          <a:ln>
            <a:noFill/>
          </a:ln>
        </p:spPr>
      </p:pic>
    </p:spTree>
    <p:extLst>
      <p:ext uri="{BB962C8B-B14F-4D97-AF65-F5344CB8AC3E}">
        <p14:creationId xmlns:p14="http://schemas.microsoft.com/office/powerpoint/2010/main" val="7940480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 xmlns:a16="http://schemas.microsoft.com/office/drawing/2014/main" id="{C0EEA917-A7A9-4D06-BAF7-D59E5B8856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8528" y="1527634"/>
            <a:ext cx="3600384" cy="3610554"/>
          </a:xfrm>
          <a:prstGeom prst="rect">
            <a:avLst/>
          </a:prstGeom>
        </p:spPr>
      </p:pic>
      <p:sp>
        <p:nvSpPr>
          <p:cNvPr id="4" name="文本框 158"/>
          <p:cNvSpPr txBox="1"/>
          <p:nvPr/>
        </p:nvSpPr>
        <p:spPr>
          <a:xfrm>
            <a:off x="5544109" y="2646486"/>
            <a:ext cx="1670217" cy="681220"/>
          </a:xfrm>
          <a:prstGeom prst="rect">
            <a:avLst/>
          </a:prstGeom>
          <a:noFill/>
        </p:spPr>
        <p:txBody>
          <a:bodyPr wrap="none" lIns="65032" tIns="32516" rIns="65032" bIns="32516" rtlCol="0">
            <a:spAutoFit/>
          </a:bodyPr>
          <a:lstStyle/>
          <a:p>
            <a:r>
              <a:rPr kumimoji="1" lang="zh-CN" altLang="en-US" sz="4000" b="1" dirty="0">
                <a:solidFill>
                  <a:schemeClr val="accent1"/>
                </a:solidFill>
                <a:latin typeface="微软雅黑" panose="020B0503020204020204" pitchFamily="34" charset="-122"/>
                <a:ea typeface="微软雅黑" panose="020B0503020204020204" pitchFamily="34" charset="-122"/>
              </a:rPr>
              <a:t>谢谢！</a:t>
            </a:r>
          </a:p>
        </p:txBody>
      </p:sp>
      <p:pic>
        <p:nvPicPr>
          <p:cNvPr id="13" name="图片 12">
            <a:extLst>
              <a:ext uri="{FF2B5EF4-FFF2-40B4-BE49-F238E27FC236}">
                <a16:creationId xmlns="" xmlns:a16="http://schemas.microsoft.com/office/drawing/2014/main" id="{AD597C7E-1A88-4971-9772-C5F5947EB4B3}"/>
              </a:ext>
            </a:extLst>
          </p:cNvPr>
          <p:cNvPicPr>
            <a:picLocks noChangeAspect="1"/>
          </p:cNvPicPr>
          <p:nvPr/>
        </p:nvPicPr>
        <p:blipFill rotWithShape="1">
          <a:blip r:embed="rId3">
            <a:extLst>
              <a:ext uri="{28A0092B-C50C-407E-A947-70E740481C1C}">
                <a14:useLocalDpi xmlns:a14="http://schemas.microsoft.com/office/drawing/2010/main" val="0"/>
              </a:ext>
            </a:extLst>
          </a:blip>
          <a:srcRect b="73570"/>
          <a:stretch/>
        </p:blipFill>
        <p:spPr>
          <a:xfrm rot="10800000">
            <a:off x="5652120" y="-20537"/>
            <a:ext cx="3600384" cy="954272"/>
          </a:xfrm>
          <a:prstGeom prst="rect">
            <a:avLst/>
          </a:prstGeom>
        </p:spPr>
      </p:pic>
    </p:spTree>
    <p:extLst>
      <p:ext uri="{BB962C8B-B14F-4D97-AF65-F5344CB8AC3E}">
        <p14:creationId xmlns:p14="http://schemas.microsoft.com/office/powerpoint/2010/main" val="6014237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4"/>
                                        </p:tgtEl>
                                        <p:attrNameLst>
                                          <p:attrName>ppt_y</p:attrName>
                                        </p:attrNameLst>
                                      </p:cBhvr>
                                      <p:tavLst>
                                        <p:tav tm="0">
                                          <p:val>
                                            <p:strVal val="#ppt_y"/>
                                          </p:val>
                                        </p:tav>
                                        <p:tav tm="100000">
                                          <p:val>
                                            <p:strVal val="#ppt_y"/>
                                          </p:val>
                                        </p:tav>
                                      </p:tavLst>
                                    </p:anim>
                                    <p:anim calcmode="lin" valueType="num">
                                      <p:cBhvr>
                                        <p:cTn id="20"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4"/>
                                        </p:tgtEl>
                                      </p:cBhvr>
                                    </p:animEffect>
                                  </p:childTnLst>
                                </p:cTn>
                              </p:par>
                            </p:childTnLst>
                          </p:cTn>
                        </p:par>
                        <p:par>
                          <p:cTn id="23" fill="hold">
                            <p:stCondLst>
                              <p:cond delay="1600"/>
                            </p:stCondLst>
                            <p:childTnLst>
                              <p:par>
                                <p:cTn id="24" presetID="26" presetClass="emph" presetSubtype="0" fill="hold" grpId="1" nodeType="afterEffect">
                                  <p:stCondLst>
                                    <p:cond delay="0"/>
                                  </p:stCondLst>
                                  <p:iterate type="lt">
                                    <p:tmPct val="0"/>
                                  </p:iterate>
                                  <p:childTnLst>
                                    <p:animEffect transition="out" filter="fade">
                                      <p:cBhvr>
                                        <p:cTn id="25" dur="500" tmFilter="0, 0; .2, .5; .8, .5; 1, 0"/>
                                        <p:tgtEl>
                                          <p:spTgt spid="4"/>
                                        </p:tgtEl>
                                      </p:cBhvr>
                                    </p:animEffect>
                                    <p:animScale>
                                      <p:cBhvr>
                                        <p:cTn id="26"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认识交换机</a:t>
            </a:r>
          </a:p>
        </p:txBody>
      </p:sp>
      <p:grpSp>
        <p:nvGrpSpPr>
          <p:cNvPr id="11" name="组合 10">
            <a:extLst>
              <a:ext uri="{FF2B5EF4-FFF2-40B4-BE49-F238E27FC236}">
                <a16:creationId xmlns="" xmlns:a16="http://schemas.microsoft.com/office/drawing/2014/main" id="{9CF7D503-13D3-4302-8E1A-E10E1C73C8BC}"/>
              </a:ext>
            </a:extLst>
          </p:cNvPr>
          <p:cNvGrpSpPr/>
          <p:nvPr/>
        </p:nvGrpSpPr>
        <p:grpSpPr>
          <a:xfrm>
            <a:off x="1043608" y="3039802"/>
            <a:ext cx="6792230" cy="1872208"/>
            <a:chOff x="1200150" y="2011315"/>
            <a:chExt cx="9867900" cy="1329518"/>
          </a:xfrm>
        </p:grpSpPr>
        <p:grpSp>
          <p:nvGrpSpPr>
            <p:cNvPr id="12" name="组合 11">
              <a:extLst>
                <a:ext uri="{FF2B5EF4-FFF2-40B4-BE49-F238E27FC236}">
                  <a16:creationId xmlns="" xmlns:a16="http://schemas.microsoft.com/office/drawing/2014/main" id="{F9F7AADF-93FE-46DC-98D3-3156EF72388E}"/>
                </a:ext>
              </a:extLst>
            </p:cNvPr>
            <p:cNvGrpSpPr/>
            <p:nvPr/>
          </p:nvGrpSpPr>
          <p:grpSpPr>
            <a:xfrm>
              <a:off x="1200150" y="2011315"/>
              <a:ext cx="9867900" cy="1329518"/>
              <a:chOff x="1200150" y="2011315"/>
              <a:chExt cx="9867900" cy="1329518"/>
            </a:xfrm>
          </p:grpSpPr>
          <p:sp>
            <p:nvSpPr>
              <p:cNvPr id="14" name="矩形: 圆角 13">
                <a:extLst>
                  <a:ext uri="{FF2B5EF4-FFF2-40B4-BE49-F238E27FC236}">
                    <a16:creationId xmlns="" xmlns:a16="http://schemas.microsoft.com/office/drawing/2014/main" id="{0D070223-48C4-414E-82FA-86C2CBFF3029}"/>
                  </a:ext>
                </a:extLst>
              </p:cNvPr>
              <p:cNvSpPr/>
              <p:nvPr/>
            </p:nvSpPr>
            <p:spPr>
              <a:xfrm>
                <a:off x="1200150" y="2011315"/>
                <a:ext cx="9867900" cy="1276535"/>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 xmlns:a16="http://schemas.microsoft.com/office/drawing/2014/main"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 xmlns:a16="http://schemas.microsoft.com/office/drawing/2014/main" id="{B6ADEC3E-A88B-4DBC-B19A-E49605301076}"/>
                </a:ext>
              </a:extLst>
            </p:cNvPr>
            <p:cNvSpPr txBox="1"/>
            <p:nvPr/>
          </p:nvSpPr>
          <p:spPr>
            <a:xfrm>
              <a:off x="1331633" y="2164721"/>
              <a:ext cx="9604929" cy="1114668"/>
            </a:xfrm>
            <a:prstGeom prst="rect">
              <a:avLst/>
            </a:prstGeom>
            <a:noFill/>
          </p:spPr>
          <p:txBody>
            <a:bodyPr wrap="square" rtlCol="0">
              <a:spAutoFit/>
            </a:bodyPr>
            <a:lstStyle/>
            <a:p>
              <a:pPr indent="486000">
                <a:lnSpc>
                  <a:spcPct val="150000"/>
                </a:lnSpc>
              </a:pPr>
              <a:r>
                <a:rPr lang="zh-CN" altLang="en-US" sz="1600" dirty="0">
                  <a:latin typeface="微软雅黑" panose="020B0503020204020204" pitchFamily="34" charset="-122"/>
                  <a:ea typeface="微软雅黑" panose="020B0503020204020204" pitchFamily="34" charset="-122"/>
                </a:rPr>
                <a:t>这台交换机拥有</a:t>
              </a:r>
              <a:r>
                <a:rPr lang="en-US" altLang="zh-CN" sz="1600" dirty="0">
                  <a:latin typeface="微软雅黑" panose="020B0503020204020204" pitchFamily="34" charset="-122"/>
                  <a:ea typeface="微软雅黑" panose="020B0503020204020204" pitchFamily="34" charset="-122"/>
                </a:rPr>
                <a:t>48</a:t>
              </a:r>
              <a:r>
                <a:rPr lang="zh-CN" altLang="en-US" sz="1600" dirty="0">
                  <a:latin typeface="微软雅黑" panose="020B0503020204020204" pitchFamily="34" charset="-122"/>
                  <a:ea typeface="微软雅黑" panose="020B0503020204020204" pitchFamily="34" charset="-122"/>
                </a:rPr>
                <a:t>个下行接口，并且这些接口都是十兆</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百兆以太网接口（</a:t>
              </a:r>
              <a:r>
                <a:rPr lang="en-US" altLang="zh-CN" sz="1600" dirty="0">
                  <a:latin typeface="微软雅黑" panose="020B0503020204020204" pitchFamily="34" charset="-122"/>
                  <a:ea typeface="微软雅黑" panose="020B0503020204020204" pitchFamily="34" charset="-122"/>
                </a:rPr>
                <a:t>10/100Base-TX</a:t>
              </a:r>
              <a:r>
                <a:rPr lang="zh-CN" altLang="en-US" sz="1600" dirty="0">
                  <a:latin typeface="微软雅黑" panose="020B0503020204020204" pitchFamily="34" charset="-122"/>
                  <a:ea typeface="微软雅黑" panose="020B0503020204020204" pitchFamily="34" charset="-122"/>
                </a:rPr>
                <a:t>）。同时，这台交换机的上行接口配置有</a:t>
              </a:r>
              <a:r>
                <a:rPr lang="en-US" altLang="zh-CN" sz="1600" dirty="0">
                  <a:latin typeface="微软雅黑" panose="020B0503020204020204" pitchFamily="34" charset="-122"/>
                  <a:ea typeface="微软雅黑" panose="020B0503020204020204" pitchFamily="34" charset="-122"/>
                </a:rPr>
                <a:t>4</a:t>
              </a:r>
              <a:r>
                <a:rPr lang="zh-CN" altLang="en-US" sz="1600" dirty="0">
                  <a:latin typeface="微软雅黑" panose="020B0503020204020204" pitchFamily="34" charset="-122"/>
                  <a:ea typeface="微软雅黑" panose="020B0503020204020204" pitchFamily="34" charset="-122"/>
                </a:rPr>
                <a:t>个千兆</a:t>
              </a:r>
              <a:r>
                <a:rPr lang="en-US" altLang="zh-CN" sz="1600" dirty="0">
                  <a:latin typeface="微软雅黑" panose="020B0503020204020204" pitchFamily="34" charset="-122"/>
                  <a:ea typeface="微软雅黑" panose="020B0503020204020204" pitchFamily="34" charset="-122"/>
                </a:rPr>
                <a:t>SEP</a:t>
              </a:r>
              <a:r>
                <a:rPr lang="zh-CN" altLang="en-US" sz="1600" dirty="0">
                  <a:latin typeface="微软雅黑" panose="020B0503020204020204" pitchFamily="34" charset="-122"/>
                  <a:ea typeface="微软雅黑" panose="020B0503020204020204" pitchFamily="34" charset="-122"/>
                </a:rPr>
                <a:t>端口。</a:t>
              </a:r>
              <a:r>
                <a:rPr lang="en-US" altLang="zh-CN" sz="1600" dirty="0">
                  <a:latin typeface="微软雅黑" panose="020B0503020204020204" pitchFamily="34" charset="-122"/>
                  <a:ea typeface="微软雅黑" panose="020B0503020204020204" pitchFamily="34" charset="-122"/>
                </a:rPr>
                <a:t>SEP</a:t>
              </a:r>
              <a:r>
                <a:rPr lang="zh-CN" altLang="en-US" sz="1600" dirty="0">
                  <a:latin typeface="微软雅黑" panose="020B0503020204020204" pitchFamily="34" charset="-122"/>
                  <a:ea typeface="微软雅黑" panose="020B0503020204020204" pitchFamily="34" charset="-122"/>
                </a:rPr>
                <a:t>端口需要连接</a:t>
              </a:r>
              <a:r>
                <a:rPr lang="en-US" altLang="zh-CN" sz="1600" dirty="0">
                  <a:latin typeface="微软雅黑" panose="020B0503020204020204" pitchFamily="34" charset="-122"/>
                  <a:ea typeface="微软雅黑" panose="020B0503020204020204" pitchFamily="34" charset="-122"/>
                </a:rPr>
                <a:t>SEP</a:t>
              </a:r>
              <a:r>
                <a:rPr lang="zh-CN" altLang="en-US" sz="1600" dirty="0">
                  <a:latin typeface="微软雅黑" panose="020B0503020204020204" pitchFamily="34" charset="-122"/>
                  <a:ea typeface="微软雅黑" panose="020B0503020204020204" pitchFamily="34" charset="-122"/>
                </a:rPr>
                <a:t>模块使用，后者的作用是执行光信号和电信号之间的相互转换，实现光纤线缆对交换机的</a:t>
              </a:r>
              <a:r>
                <a:rPr lang="zh-CN" altLang="en-US" sz="1600" dirty="0" smtClean="0">
                  <a:latin typeface="微软雅黑" panose="020B0503020204020204" pitchFamily="34" charset="-122"/>
                  <a:ea typeface="微软雅黑" panose="020B0503020204020204" pitchFamily="34" charset="-122"/>
                </a:rPr>
                <a:t>接入</a:t>
              </a:r>
              <a:r>
                <a:rPr lang="zh-CN" altLang="en-US" sz="1600" dirty="0">
                  <a:latin typeface="微软雅黑" panose="020B0503020204020204" pitchFamily="34" charset="-122"/>
                  <a:ea typeface="微软雅黑" panose="020B0503020204020204" pitchFamily="34" charset="-122"/>
                </a:rPr>
                <a:t>。</a:t>
              </a:r>
            </a:p>
          </p:txBody>
        </p:sp>
      </p:grpSp>
      <p:sp>
        <p:nvSpPr>
          <p:cNvPr id="4" name="Rectangle 2">
            <a:extLst>
              <a:ext uri="{FF2B5EF4-FFF2-40B4-BE49-F238E27FC236}">
                <a16:creationId xmlns="" xmlns:a16="http://schemas.microsoft.com/office/drawing/2014/main"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sp>
        <p:nvSpPr>
          <p:cNvPr id="5" name="Rectangle 3">
            <a:extLst>
              <a:ext uri="{FF2B5EF4-FFF2-40B4-BE49-F238E27FC236}">
                <a16:creationId xmlns="" xmlns:a16="http://schemas.microsoft.com/office/drawing/2014/main" id="{617D9F4C-3B3B-44FC-8433-E8920335E35C}"/>
              </a:ext>
            </a:extLst>
          </p:cNvPr>
          <p:cNvSpPr>
            <a:spLocks noChangeArrowheads="1"/>
          </p:cNvSpPr>
          <p:nvPr/>
        </p:nvSpPr>
        <p:spPr bwMode="auto">
          <a:xfrm>
            <a:off x="2854836" y="2582973"/>
            <a:ext cx="298613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zh-CN" sz="1200" dirty="0">
                <a:latin typeface="微软雅黑" panose="020B0503020204020204" pitchFamily="34" charset="-122"/>
                <a:ea typeface="微软雅黑" panose="020B0503020204020204" pitchFamily="34" charset="-122"/>
              </a:rPr>
              <a:t>华为</a:t>
            </a:r>
            <a:r>
              <a:rPr lang="en-US" altLang="zh-CN" sz="1200" dirty="0">
                <a:latin typeface="微软雅黑" panose="020B0503020204020204" pitchFamily="34" charset="-122"/>
                <a:ea typeface="微软雅黑" panose="020B0503020204020204" pitchFamily="34" charset="-122"/>
              </a:rPr>
              <a:t>S2700-52P-EI-AC</a:t>
            </a:r>
            <a:r>
              <a:rPr lang="zh-CN" altLang="zh-CN" sz="1200" dirty="0">
                <a:latin typeface="微软雅黑" panose="020B0503020204020204" pitchFamily="34" charset="-122"/>
                <a:ea typeface="微软雅黑" panose="020B0503020204020204" pitchFamily="34" charset="-122"/>
              </a:rPr>
              <a:t>交换机基本</a:t>
            </a:r>
            <a:r>
              <a:rPr lang="zh-CN" altLang="zh-CN" sz="1200" dirty="0" smtClean="0">
                <a:latin typeface="微软雅黑" panose="020B0503020204020204" pitchFamily="34" charset="-122"/>
                <a:ea typeface="微软雅黑" panose="020B0503020204020204" pitchFamily="34" charset="-122"/>
              </a:rPr>
              <a:t>参数</a:t>
            </a:r>
            <a:r>
              <a:rPr lang="zh-CN" altLang="en-US" sz="1200" dirty="0" smtClean="0">
                <a:latin typeface="微软雅黑" panose="020B0503020204020204" pitchFamily="34" charset="-122"/>
                <a:ea typeface="微软雅黑" panose="020B0503020204020204" pitchFamily="34" charset="-122"/>
              </a:rPr>
              <a:t>表</a:t>
            </a:r>
            <a:endParaRPr lang="zh-CN" altLang="en-US" sz="1200" dirty="0">
              <a:latin typeface="微软雅黑" panose="020B0503020204020204" pitchFamily="34" charset="-122"/>
              <a:ea typeface="微软雅黑" panose="020B0503020204020204" pitchFamily="34" charset="-122"/>
            </a:endParaRP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39652" y="957851"/>
            <a:ext cx="6087160" cy="16405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66396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炫彩互联网大数据科技信息教育PPT模板"/>
</p:tagLst>
</file>

<file path=ppt/tags/tag10.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14.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17.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20.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23.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26.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29.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32.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35.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38.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4.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41.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44.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49.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50.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55.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56.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59.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63.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68.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72.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75.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13897_3*l_h_i*1_1_1"/>
  <p:tag name="KSO_WM_TEMPLATE_CATEGORY" val="diagram"/>
  <p:tag name="KSO_WM_TEMPLATE_INDEX" val="20213897"/>
  <p:tag name="KSO_WM_UNIT_LAYERLEVEL" val="1_1_1"/>
  <p:tag name="KSO_WM_TAG_VERSION" val="1.0"/>
  <p:tag name="KSO_WM_BEAUTIFY_FLAG" val="#wm#"/>
  <p:tag name="KSO_WM_UNIT_USESOURCEFORMAT_APPLY" val="1"/>
  <p:tag name="KSO_WM_UNIT_FILL_FORE_SCHEMECOLOR_INDEX" val="5"/>
  <p:tag name="KSO_WM_UNIT_FILL_TYPE" val="1"/>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13897_3*l_h_i*1_2_1"/>
  <p:tag name="KSO_WM_TEMPLATE_CATEGORY" val="diagram"/>
  <p:tag name="KSO_WM_TEMPLATE_INDEX" val="20213897"/>
  <p:tag name="KSO_WM_UNIT_LAYERLEVEL" val="1_1_1"/>
  <p:tag name="KSO_WM_TAG_VERSION" val="1.0"/>
  <p:tag name="KSO_WM_BEAUTIFY_FLAG" val="#wm#"/>
  <p:tag name="KSO_WM_UNIT_USESOURCEFORMAT_APPLY" val="1"/>
  <p:tag name="KSO_WM_UNIT_FILL_FORE_SCHEMECOLOR_INDEX" val="6"/>
  <p:tag name="KSO_WM_UNIT_FILL_TYPE" val="1"/>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13897_3*l_h_i*1_3_1"/>
  <p:tag name="KSO_WM_TEMPLATE_CATEGORY" val="diagram"/>
  <p:tag name="KSO_WM_TEMPLATE_INDEX" val="20213897"/>
  <p:tag name="KSO_WM_UNIT_LAYERLEVEL" val="1_1_1"/>
  <p:tag name="KSO_WM_TAG_VERSION" val="1.0"/>
  <p:tag name="KSO_WM_BEAUTIFY_FLAG" val="#wm#"/>
  <p:tag name="KSO_WM_UNIT_USESOURCEFORMAT_APPLY" val="1"/>
  <p:tag name="KSO_WM_UNIT_FILL_FORE_SCHEMECOLOR_INDEX" val="7"/>
  <p:tag name="KSO_WM_UNIT_FILL_TYPE" val="1"/>
  <p:tag name="KSO_WM_UNIT_LINE_FORE_SCHEMECOLOR_INDEX" val="7"/>
  <p:tag name="KSO_WM_UNIT_LINE_FILL_TYPE" val="2"/>
</p:tagLst>
</file>

<file path=ppt/tags/tag79.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输入你的正文，文字是您思想的提炼"/>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3897_3*l_h_f*1_1_1"/>
  <p:tag name="KSO_WM_TEMPLATE_CATEGORY" val="diagram"/>
  <p:tag name="KSO_WM_TEMPLATE_INDEX" val="20213897"/>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Lst>
</file>

<file path=ppt/tags/tag8.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80.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输入你的正文，文字是您思想的提炼"/>
  <p:tag name="KSO_WM_UNIT_NOCLEAR" val="0"/>
  <p:tag name="KSO_WM_UNIT_VALUE" val="2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3897_3*l_h_f*1_2_1"/>
  <p:tag name="KSO_WM_TEMPLATE_CATEGORY" val="diagram"/>
  <p:tag name="KSO_WM_TEMPLATE_INDEX" val="20213897"/>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Lst>
</file>

<file path=ppt/tags/tag81.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输入你的正文，文字是您思想的提炼"/>
  <p:tag name="KSO_WM_UNIT_NOCLEAR" val="0"/>
  <p:tag name="KSO_WM_UNIT_VALUE" val="2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3897_3*l_h_f*1_3_1"/>
  <p:tag name="KSO_WM_TEMPLATE_CATEGORY" val="diagram"/>
  <p:tag name="KSO_WM_TEMPLATE_INDEX" val="20213897"/>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13897_3*l_h_i*1_1_1"/>
  <p:tag name="KSO_WM_TEMPLATE_CATEGORY" val="diagram"/>
  <p:tag name="KSO_WM_TEMPLATE_INDEX" val="20213897"/>
  <p:tag name="KSO_WM_UNIT_LAYERLEVEL" val="1_1_1"/>
  <p:tag name="KSO_WM_TAG_VERSION" val="1.0"/>
  <p:tag name="KSO_WM_BEAUTIFY_FLAG" val="#wm#"/>
  <p:tag name="KSO_WM_UNIT_USESOURCEFORMAT_APPLY" val="1"/>
  <p:tag name="KSO_WM_UNIT_FILL_FORE_SCHEMECOLOR_INDEX" val="5"/>
  <p:tag name="KSO_WM_UNIT_FILL_TYPE" val="1"/>
</p:tagLst>
</file>

<file path=ppt/tags/tag83.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输入你的正文，文字是您思想的提炼"/>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3897_3*l_h_f*1_1_1"/>
  <p:tag name="KSO_WM_TEMPLATE_CATEGORY" val="diagram"/>
  <p:tag name="KSO_WM_TEMPLATE_INDEX" val="20213897"/>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Lst>
</file>

<file path=ppt/tags/tag84.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498_1*f*1"/>
  <p:tag name="KSO_WM_TEMPLATE_CATEGORY" val="diagram"/>
  <p:tag name="KSO_WM_TEMPLATE_INDEX" val="20212498"/>
  <p:tag name="KSO_WM_UNIT_LAYERLEVEL" val="1"/>
  <p:tag name="KSO_WM_TAG_VERSION" val="1.0"/>
  <p:tag name="KSO_WM_BEAUTIFY_FLAG" val="#wm#"/>
  <p:tag name="KSO_WM_UNIT_DEFAULT_FONT" val="14;20;2"/>
  <p:tag name="KSO_WM_UNIT_BLOCK" val="0"/>
  <p:tag name="KSO_WM_UNIT_VALUE" val="130"/>
  <p:tag name="KSO_WM_UNIT_SHOW_EDIT_AREA_INDICATION" val="1"/>
  <p:tag name="KSO_WM_CHIP_GROUPID" val="5e6b05596848fb12bee65ac8"/>
  <p:tag name="KSO_WM_CHIP_XID" val="5e6b05596848fb12bee65aca"/>
  <p:tag name="KSO_WM_UNIT_DEC_AREA_ID" val="8205624942b54c36a57f9fd5b3a5848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aefd029d3ff34c77b129d4c443383887"/>
  <p:tag name="KSO_WM_UNIT_SUPPORT_UNIT_TYPE" val="[&quot;d&quot;]"/>
  <p:tag name="KSO_WM_UNIT_TEXT_FILL_FORE_SCHEMECOLOR_INDEX_BRIGHTNESS" val="0.25"/>
  <p:tag name="KSO_WM_UNIT_TEXT_FILL_FORE_SCHEMECOLOR_INDEX" val="13"/>
  <p:tag name="KSO_WM_UNIT_TEXT_FILL_TYPE" val="1"/>
  <p:tag name="KSO_WM_TEMPLATE_ASSEMBLE_XID" val="60656f624054ed1e2fb80903"/>
  <p:tag name="KSO_WM_TEMPLATE_ASSEMBLE_GROUPID" val="60656f624054ed1e2fb80903"/>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3897_3*l_h_i*1_1_2"/>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13897_3*l_h_i*1_1_3"/>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13897_3*l_h_i*1_1_4"/>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13897_3*l_h_i*1_3_2"/>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13897_3*l_h_i*1_3_3"/>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13897_3*l_h_i*1_3_4"/>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13897_3*l_h_i*1_2_2"/>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13897_3*l_h_i*1_2_3"/>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13897_3*l_h_i*1_2_4"/>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3897_3*l_h_i*1_1_2"/>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13897_3*l_h_i*1_1_3"/>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13897_3*l_h_i*1_1_4"/>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heme/theme1.xml><?xml version="1.0" encoding="utf-8"?>
<a:theme xmlns:a="http://schemas.openxmlformats.org/drawingml/2006/main" name="Office 主题">
  <a:themeElements>
    <a:clrScheme name="自定义 727">
      <a:dk1>
        <a:sysClr val="windowText" lastClr="000000"/>
      </a:dk1>
      <a:lt1>
        <a:sysClr val="window" lastClr="FFFFFF"/>
      </a:lt1>
      <a:dk2>
        <a:srgbClr val="1F497D"/>
      </a:dk2>
      <a:lt2>
        <a:srgbClr val="EEECE1"/>
      </a:lt2>
      <a:accent1>
        <a:srgbClr val="1C6089"/>
      </a:accent1>
      <a:accent2>
        <a:srgbClr val="C13B30"/>
      </a:accent2>
      <a:accent3>
        <a:srgbClr val="F59B11"/>
      </a:accent3>
      <a:accent4>
        <a:srgbClr val="1C6089"/>
      </a:accent4>
      <a:accent5>
        <a:srgbClr val="C13B30"/>
      </a:accent5>
      <a:accent6>
        <a:srgbClr val="F59B11"/>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1545</TotalTime>
  <Words>6407</Words>
  <Application>Microsoft Office PowerPoint</Application>
  <PresentationFormat>全屏显示(16:9)</PresentationFormat>
  <Paragraphs>327</Paragraphs>
  <Slides>84</Slides>
  <Notes>24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84</vt:i4>
      </vt:variant>
    </vt:vector>
  </HeadingPairs>
  <TitlesOfParts>
    <vt:vector size="96" baseType="lpstr">
      <vt:lpstr>Open Sans</vt:lpstr>
      <vt:lpstr>思源黑体</vt:lpstr>
      <vt:lpstr>思源黑体 CN Medium</vt:lpstr>
      <vt:lpstr>思源黑体 CN Normal</vt:lpstr>
      <vt:lpstr>思源黑体 CN Regular</vt:lpstr>
      <vt:lpstr>宋体</vt:lpstr>
      <vt:lpstr>微软雅黑</vt:lpstr>
      <vt:lpstr>Arial</vt:lpstr>
      <vt:lpstr>Calibri</vt:lpstr>
      <vt:lpstr>Segoe UI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admin</dc:creator>
  <cp:lastModifiedBy>Microsoft</cp:lastModifiedBy>
  <cp:revision>141</cp:revision>
  <dcterms:created xsi:type="dcterms:W3CDTF">2017-06-17T16:19:32Z</dcterms:created>
  <dcterms:modified xsi:type="dcterms:W3CDTF">2023-04-27T15:23:20Z</dcterms:modified>
</cp:coreProperties>
</file>