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Lst>
  <p:notesMasterIdLst>
    <p:notesMasterId r:id="rId37"/>
  </p:notesMasterIdLst>
  <p:handoutMasterIdLst>
    <p:handoutMasterId r:id="rId38"/>
  </p:handoutMasterIdLst>
  <p:sldIdLst>
    <p:sldId id="305" r:id="rId4"/>
    <p:sldId id="306" r:id="rId5"/>
    <p:sldId id="307" r:id="rId6"/>
    <p:sldId id="308" r:id="rId7"/>
    <p:sldId id="309" r:id="rId8"/>
    <p:sldId id="310" r:id="rId9"/>
    <p:sldId id="311" r:id="rId10"/>
    <p:sldId id="312" r:id="rId11"/>
    <p:sldId id="313" r:id="rId12"/>
    <p:sldId id="314" r:id="rId13"/>
    <p:sldId id="315" r:id="rId14"/>
    <p:sldId id="316" r:id="rId15"/>
    <p:sldId id="317" r:id="rId16"/>
    <p:sldId id="318" r:id="rId17"/>
    <p:sldId id="319" r:id="rId18"/>
    <p:sldId id="320" r:id="rId19"/>
    <p:sldId id="321" r:id="rId20"/>
    <p:sldId id="322" r:id="rId21"/>
    <p:sldId id="323" r:id="rId22"/>
    <p:sldId id="324" r:id="rId23"/>
    <p:sldId id="325" r:id="rId24"/>
    <p:sldId id="326" r:id="rId25"/>
    <p:sldId id="327" r:id="rId26"/>
    <p:sldId id="328" r:id="rId27"/>
    <p:sldId id="329" r:id="rId28"/>
    <p:sldId id="330" r:id="rId29"/>
    <p:sldId id="331" r:id="rId30"/>
    <p:sldId id="332" r:id="rId31"/>
    <p:sldId id="333" r:id="rId32"/>
    <p:sldId id="334" r:id="rId33"/>
    <p:sldId id="335" r:id="rId34"/>
    <p:sldId id="336" r:id="rId35"/>
    <p:sldId id="337" r:id="rId36"/>
  </p:sldIdLst>
  <p:sldSz cx="12192000" cy="6858000"/>
  <p:notesSz cx="6858000" cy="9144000"/>
  <p:custDataLst>
    <p:tags r:id="rId43"/>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陈 拙" initials="陈" lastIdx="1" clrIdx="0"/>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79" d="100"/>
          <a:sy n="79" d="100"/>
        </p:scale>
        <p:origin x="821" y="6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3" Type="http://schemas.openxmlformats.org/officeDocument/2006/relationships/tags" Target="tags/tag268.xml"/><Relationship Id="rId42" Type="http://schemas.openxmlformats.org/officeDocument/2006/relationships/commentAuthors" Target="commentAuthors.xml"/><Relationship Id="rId41" Type="http://schemas.openxmlformats.org/officeDocument/2006/relationships/tableStyles" Target="tableStyles.xml"/><Relationship Id="rId40" Type="http://schemas.openxmlformats.org/officeDocument/2006/relationships/viewProps" Target="viewProps.xml"/><Relationship Id="rId4" Type="http://schemas.openxmlformats.org/officeDocument/2006/relationships/slide" Target="slides/slide1.xml"/><Relationship Id="rId39" Type="http://schemas.openxmlformats.org/officeDocument/2006/relationships/presProps" Target="presProps.xml"/><Relationship Id="rId38" Type="http://schemas.openxmlformats.org/officeDocument/2006/relationships/handoutMaster" Target="handoutMasters/handoutMaster1.xml"/><Relationship Id="rId37" Type="http://schemas.openxmlformats.org/officeDocument/2006/relationships/notesMaster" Target="notesMasters/notesMaster1.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Master" Target="slideMasters/slideMaster2.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5" Type="http://schemas.openxmlformats.org/officeDocument/2006/relationships/tags" Target="../tags/tag3.xml"/><Relationship Id="rId4" Type="http://schemas.openxmlformats.org/officeDocument/2006/relationships/tags" Target="../tags/tag2.xml"/><Relationship Id="rId3" Type="http://schemas.openxmlformats.org/officeDocument/2006/relationships/image" Target="../media/image1.jpeg"/><Relationship Id="rId2" Type="http://schemas.openxmlformats.org/officeDocument/2006/relationships/tags" Target="../tags/tag1.xml"/><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5" Type="http://schemas.openxmlformats.org/officeDocument/2006/relationships/image" Target="../media/image3.png"/><Relationship Id="rId4" Type="http://schemas.openxmlformats.org/officeDocument/2006/relationships/tags" Target="../tags/tag5.xml"/><Relationship Id="rId3" Type="http://schemas.openxmlformats.org/officeDocument/2006/relationships/image" Target="../media/image2.png"/><Relationship Id="rId2" Type="http://schemas.openxmlformats.org/officeDocument/2006/relationships/tags" Target="../tags/tag4.xml"/><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9" Type="http://schemas.openxmlformats.org/officeDocument/2006/relationships/tags" Target="../tags/tag10.xml"/><Relationship Id="rId8" Type="http://schemas.openxmlformats.org/officeDocument/2006/relationships/tags" Target="../tags/tag9.xml"/><Relationship Id="rId7" Type="http://schemas.openxmlformats.org/officeDocument/2006/relationships/image" Target="../media/image3.png"/><Relationship Id="rId6" Type="http://schemas.openxmlformats.org/officeDocument/2006/relationships/tags" Target="../tags/tag8.xml"/><Relationship Id="rId5" Type="http://schemas.openxmlformats.org/officeDocument/2006/relationships/image" Target="../media/image2.png"/><Relationship Id="rId4" Type="http://schemas.openxmlformats.org/officeDocument/2006/relationships/tags" Target="../tags/tag7.xml"/><Relationship Id="rId3" Type="http://schemas.openxmlformats.org/officeDocument/2006/relationships/image" Target="../media/image4.png"/><Relationship Id="rId2" Type="http://schemas.openxmlformats.org/officeDocument/2006/relationships/tags" Target="../tags/tag6.xml"/><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5" Type="http://schemas.openxmlformats.org/officeDocument/2006/relationships/image" Target="../media/image3.png"/><Relationship Id="rId4" Type="http://schemas.openxmlformats.org/officeDocument/2006/relationships/tags" Target="../tags/tag12.xml"/><Relationship Id="rId3" Type="http://schemas.openxmlformats.org/officeDocument/2006/relationships/image" Target="../media/image2.png"/><Relationship Id="rId2" Type="http://schemas.openxmlformats.org/officeDocument/2006/relationships/tags" Target="../tags/tag11.xml"/><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5" Type="http://schemas.openxmlformats.org/officeDocument/2006/relationships/image" Target="../media/image3.png"/><Relationship Id="rId4" Type="http://schemas.openxmlformats.org/officeDocument/2006/relationships/tags" Target="../tags/tag14.xml"/><Relationship Id="rId3" Type="http://schemas.openxmlformats.org/officeDocument/2006/relationships/image" Target="../media/image2.png"/><Relationship Id="rId2" Type="http://schemas.openxmlformats.org/officeDocument/2006/relationships/tags" Target="../tags/tag13.xml"/><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5" Type="http://schemas.openxmlformats.org/officeDocument/2006/relationships/image" Target="../media/image2.png"/><Relationship Id="rId4" Type="http://schemas.openxmlformats.org/officeDocument/2006/relationships/tags" Target="../tags/tag16.xml"/><Relationship Id="rId3" Type="http://schemas.openxmlformats.org/officeDocument/2006/relationships/image" Target="../media/image5.png"/><Relationship Id="rId2" Type="http://schemas.openxmlformats.org/officeDocument/2006/relationships/tags" Target="../tags/tag15.xml"/><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5" Type="http://schemas.openxmlformats.org/officeDocument/2006/relationships/image" Target="../media/image3.png"/><Relationship Id="rId4" Type="http://schemas.openxmlformats.org/officeDocument/2006/relationships/tags" Target="../tags/tag18.xml"/><Relationship Id="rId3" Type="http://schemas.openxmlformats.org/officeDocument/2006/relationships/image" Target="../media/image2.png"/><Relationship Id="rId2" Type="http://schemas.openxmlformats.org/officeDocument/2006/relationships/tags" Target="../tags/tag17.xml"/><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5" Type="http://schemas.openxmlformats.org/officeDocument/2006/relationships/image" Target="../media/image3.png"/><Relationship Id="rId4" Type="http://schemas.openxmlformats.org/officeDocument/2006/relationships/tags" Target="../tags/tag20.xml"/><Relationship Id="rId3" Type="http://schemas.openxmlformats.org/officeDocument/2006/relationships/image" Target="../media/image2.png"/><Relationship Id="rId2" Type="http://schemas.openxmlformats.org/officeDocument/2006/relationships/tags" Target="../tags/tag19.xml"/><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5" Type="http://schemas.openxmlformats.org/officeDocument/2006/relationships/image" Target="../media/image3.png"/><Relationship Id="rId4" Type="http://schemas.openxmlformats.org/officeDocument/2006/relationships/tags" Target="../tags/tag22.xml"/><Relationship Id="rId3" Type="http://schemas.openxmlformats.org/officeDocument/2006/relationships/image" Target="../media/image2.png"/><Relationship Id="rId2" Type="http://schemas.openxmlformats.org/officeDocument/2006/relationships/tags" Target="../tags/tag21.xml"/><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4" Type="http://schemas.openxmlformats.org/officeDocument/2006/relationships/tags" Target="../tags/tag24.xml"/><Relationship Id="rId3" Type="http://schemas.openxmlformats.org/officeDocument/2006/relationships/image" Target="../media/image1.jpeg"/><Relationship Id="rId2" Type="http://schemas.openxmlformats.org/officeDocument/2006/relationships/tags" Target="../tags/tag23.xml"/><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9" Type="http://schemas.openxmlformats.org/officeDocument/2006/relationships/tags" Target="../tags/tag30.xml"/><Relationship Id="rId8" Type="http://schemas.openxmlformats.org/officeDocument/2006/relationships/tags" Target="../tags/tag29.xml"/><Relationship Id="rId7" Type="http://schemas.openxmlformats.org/officeDocument/2006/relationships/tags" Target="../tags/tag28.xml"/><Relationship Id="rId6" Type="http://schemas.openxmlformats.org/officeDocument/2006/relationships/tags" Target="../tags/tag27.xml"/><Relationship Id="rId5" Type="http://schemas.openxmlformats.org/officeDocument/2006/relationships/image" Target="../media/image3.png"/><Relationship Id="rId4" Type="http://schemas.openxmlformats.org/officeDocument/2006/relationships/tags" Target="../tags/tag26.xml"/><Relationship Id="rId3" Type="http://schemas.openxmlformats.org/officeDocument/2006/relationships/image" Target="../media/image2.png"/><Relationship Id="rId2" Type="http://schemas.openxmlformats.org/officeDocument/2006/relationships/tags" Target="../tags/tag25.xml"/><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9" Type="http://schemas.openxmlformats.org/officeDocument/2006/relationships/tags" Target="../tags/tag36.xml"/><Relationship Id="rId8" Type="http://schemas.openxmlformats.org/officeDocument/2006/relationships/tags" Target="../tags/tag35.xml"/><Relationship Id="rId7" Type="http://schemas.openxmlformats.org/officeDocument/2006/relationships/tags" Target="../tags/tag34.xml"/><Relationship Id="rId6" Type="http://schemas.openxmlformats.org/officeDocument/2006/relationships/image" Target="../media/image3.png"/><Relationship Id="rId5" Type="http://schemas.openxmlformats.org/officeDocument/2006/relationships/tags" Target="../tags/tag33.xml"/><Relationship Id="rId4" Type="http://schemas.openxmlformats.org/officeDocument/2006/relationships/image" Target="../media/image2.png"/><Relationship Id="rId3" Type="http://schemas.openxmlformats.org/officeDocument/2006/relationships/tags" Target="../tags/tag32.xml"/><Relationship Id="rId2" Type="http://schemas.openxmlformats.org/officeDocument/2006/relationships/tags" Target="../tags/tag31.xml"/><Relationship Id="rId11" Type="http://schemas.openxmlformats.org/officeDocument/2006/relationships/tags" Target="../tags/tag38.xml"/><Relationship Id="rId10" Type="http://schemas.openxmlformats.org/officeDocument/2006/relationships/tags" Target="../tags/tag37.xml"/><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9" Type="http://schemas.openxmlformats.org/officeDocument/2006/relationships/tags" Target="../tags/tag44.xml"/><Relationship Id="rId8" Type="http://schemas.openxmlformats.org/officeDocument/2006/relationships/tags" Target="../tags/tag43.xml"/><Relationship Id="rId7" Type="http://schemas.openxmlformats.org/officeDocument/2006/relationships/tags" Target="../tags/tag42.xml"/><Relationship Id="rId6" Type="http://schemas.openxmlformats.org/officeDocument/2006/relationships/image" Target="../media/image3.png"/><Relationship Id="rId5" Type="http://schemas.openxmlformats.org/officeDocument/2006/relationships/tags" Target="../tags/tag41.xml"/><Relationship Id="rId4" Type="http://schemas.openxmlformats.org/officeDocument/2006/relationships/image" Target="../media/image2.png"/><Relationship Id="rId3" Type="http://schemas.openxmlformats.org/officeDocument/2006/relationships/tags" Target="../tags/tag40.xml"/><Relationship Id="rId2" Type="http://schemas.openxmlformats.org/officeDocument/2006/relationships/tags" Target="../tags/tag39.xml"/><Relationship Id="rId12" Type="http://schemas.openxmlformats.org/officeDocument/2006/relationships/tags" Target="../tags/tag47.xml"/><Relationship Id="rId11" Type="http://schemas.openxmlformats.org/officeDocument/2006/relationships/tags" Target="../tags/tag46.xml"/><Relationship Id="rId10" Type="http://schemas.openxmlformats.org/officeDocument/2006/relationships/tags" Target="../tags/tag45.xml"/><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9" Type="http://schemas.openxmlformats.org/officeDocument/2006/relationships/tags" Target="../tags/tag53.xml"/><Relationship Id="rId8" Type="http://schemas.openxmlformats.org/officeDocument/2006/relationships/tags" Target="../tags/tag52.xml"/><Relationship Id="rId7" Type="http://schemas.openxmlformats.org/officeDocument/2006/relationships/tags" Target="../tags/tag51.xml"/><Relationship Id="rId6" Type="http://schemas.openxmlformats.org/officeDocument/2006/relationships/image" Target="../media/image3.png"/><Relationship Id="rId5" Type="http://schemas.openxmlformats.org/officeDocument/2006/relationships/tags" Target="../tags/tag50.xml"/><Relationship Id="rId4" Type="http://schemas.openxmlformats.org/officeDocument/2006/relationships/image" Target="../media/image2.png"/><Relationship Id="rId3" Type="http://schemas.openxmlformats.org/officeDocument/2006/relationships/tags" Target="../tags/tag49.xml"/><Relationship Id="rId2" Type="http://schemas.openxmlformats.org/officeDocument/2006/relationships/tags" Target="../tags/tag48.xml"/><Relationship Id="rId12" Type="http://schemas.openxmlformats.org/officeDocument/2006/relationships/tags" Target="../tags/tag56.xml"/><Relationship Id="rId11" Type="http://schemas.openxmlformats.org/officeDocument/2006/relationships/tags" Target="../tags/tag55.xml"/><Relationship Id="rId10" Type="http://schemas.openxmlformats.org/officeDocument/2006/relationships/tags" Target="../tags/tag54.xml"/><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9" Type="http://schemas.openxmlformats.org/officeDocument/2006/relationships/tags" Target="../tags/tag62.xml"/><Relationship Id="rId8" Type="http://schemas.openxmlformats.org/officeDocument/2006/relationships/tags" Target="../tags/tag61.xml"/><Relationship Id="rId7" Type="http://schemas.openxmlformats.org/officeDocument/2006/relationships/tags" Target="../tags/tag60.xml"/><Relationship Id="rId6" Type="http://schemas.openxmlformats.org/officeDocument/2006/relationships/image" Target="../media/image3.png"/><Relationship Id="rId5" Type="http://schemas.openxmlformats.org/officeDocument/2006/relationships/tags" Target="../tags/tag59.xml"/><Relationship Id="rId4" Type="http://schemas.openxmlformats.org/officeDocument/2006/relationships/image" Target="../media/image2.png"/><Relationship Id="rId3" Type="http://schemas.openxmlformats.org/officeDocument/2006/relationships/tags" Target="../tags/tag58.xml"/><Relationship Id="rId2" Type="http://schemas.openxmlformats.org/officeDocument/2006/relationships/tags" Target="../tags/tag57.xml"/><Relationship Id="rId12" Type="http://schemas.openxmlformats.org/officeDocument/2006/relationships/tags" Target="../tags/tag65.xml"/><Relationship Id="rId11" Type="http://schemas.openxmlformats.org/officeDocument/2006/relationships/tags" Target="../tags/tag64.xml"/><Relationship Id="rId10" Type="http://schemas.openxmlformats.org/officeDocument/2006/relationships/tags" Target="../tags/tag63.xml"/><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9" Type="http://schemas.openxmlformats.org/officeDocument/2006/relationships/tags" Target="../tags/tag71.xml"/><Relationship Id="rId8" Type="http://schemas.openxmlformats.org/officeDocument/2006/relationships/tags" Target="../tags/tag70.xml"/><Relationship Id="rId7" Type="http://schemas.openxmlformats.org/officeDocument/2006/relationships/tags" Target="../tags/tag69.xml"/><Relationship Id="rId6" Type="http://schemas.openxmlformats.org/officeDocument/2006/relationships/image" Target="../media/image3.png"/><Relationship Id="rId5" Type="http://schemas.openxmlformats.org/officeDocument/2006/relationships/tags" Target="../tags/tag68.xml"/><Relationship Id="rId4" Type="http://schemas.openxmlformats.org/officeDocument/2006/relationships/image" Target="../media/image2.png"/><Relationship Id="rId3" Type="http://schemas.openxmlformats.org/officeDocument/2006/relationships/tags" Target="../tags/tag67.xml"/><Relationship Id="rId2" Type="http://schemas.openxmlformats.org/officeDocument/2006/relationships/tags" Target="../tags/tag66.xml"/><Relationship Id="rId14" Type="http://schemas.openxmlformats.org/officeDocument/2006/relationships/tags" Target="../tags/tag76.xml"/><Relationship Id="rId13" Type="http://schemas.openxmlformats.org/officeDocument/2006/relationships/tags" Target="../tags/tag75.xml"/><Relationship Id="rId12" Type="http://schemas.openxmlformats.org/officeDocument/2006/relationships/tags" Target="../tags/tag74.xml"/><Relationship Id="rId11" Type="http://schemas.openxmlformats.org/officeDocument/2006/relationships/tags" Target="../tags/tag73.xml"/><Relationship Id="rId10" Type="http://schemas.openxmlformats.org/officeDocument/2006/relationships/tags" Target="../tags/tag72.xml"/><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9" Type="http://schemas.openxmlformats.org/officeDocument/2006/relationships/tags" Target="../tags/tag82.xml"/><Relationship Id="rId8" Type="http://schemas.openxmlformats.org/officeDocument/2006/relationships/tags" Target="../tags/tag81.xml"/><Relationship Id="rId7" Type="http://schemas.openxmlformats.org/officeDocument/2006/relationships/tags" Target="../tags/tag80.xml"/><Relationship Id="rId6" Type="http://schemas.openxmlformats.org/officeDocument/2006/relationships/image" Target="../media/image7.png"/><Relationship Id="rId5" Type="http://schemas.openxmlformats.org/officeDocument/2006/relationships/tags" Target="../tags/tag79.xml"/><Relationship Id="rId4" Type="http://schemas.openxmlformats.org/officeDocument/2006/relationships/image" Target="../media/image6.png"/><Relationship Id="rId3" Type="http://schemas.openxmlformats.org/officeDocument/2006/relationships/tags" Target="../tags/tag78.xml"/><Relationship Id="rId2" Type="http://schemas.openxmlformats.org/officeDocument/2006/relationships/tags" Target="../tags/tag77.xml"/><Relationship Id="rId11" Type="http://schemas.openxmlformats.org/officeDocument/2006/relationships/tags" Target="../tags/tag84.xml"/><Relationship Id="rId10" Type="http://schemas.openxmlformats.org/officeDocument/2006/relationships/tags" Target="../tags/tag83.xml"/><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8A9EBC41-E525-498D-A224-B4E1F9326B5F}"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C695323-4DDD-4E38-9595-66D363284FDB}"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8A9EBC41-E525-498D-A224-B4E1F9326B5F}"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C695323-4DDD-4E38-9595-66D363284FDB}"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8A9EBC41-E525-498D-A224-B4E1F9326B5F}"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C695323-4DDD-4E38-9595-66D363284FDB}"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2" name="图片 1" descr="未标题-12_画板 1"/>
          <p:cNvPicPr>
            <a:picLocks noChangeAspect="1"/>
          </p:cNvPicPr>
          <p:nvPr>
            <p:custDataLst>
              <p:tags r:id="rId2"/>
            </p:custDataLst>
          </p:nvPr>
        </p:nvPicPr>
        <p:blipFill>
          <a:blip r:embed="rId3"/>
          <a:stretch>
            <a:fillRect/>
          </a:stretch>
        </p:blipFill>
        <p:spPr>
          <a:xfrm>
            <a:off x="10143" y="0"/>
            <a:ext cx="12171714" cy="6858000"/>
          </a:xfrm>
          <a:prstGeom prst="rect">
            <a:avLst/>
          </a:prstGeom>
        </p:spPr>
      </p:pic>
      <p:sp>
        <p:nvSpPr>
          <p:cNvPr id="16" name="日期占位符 15"/>
          <p:cNvSpPr>
            <a:spLocks noGrp="1"/>
          </p:cNvSpPr>
          <p:nvPr>
            <p:ph type="dt" sz="half" idx="10"/>
          </p:nvPr>
        </p:nvSpPr>
        <p:spPr/>
        <p:txBody>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nvPr>
        </p:nvSpPr>
        <p:spPr/>
        <p:txBody>
          <a:bodyPr/>
          <a:lstStyle>
            <a:lvl1pPr>
              <a:defRPr>
                <a:latin typeface="Arial" panose="020B0604020202020204" pitchFamily="34" charset="0"/>
                <a:ea typeface="微软雅黑" panose="020B0503020204020204" charset="-122"/>
              </a:defRPr>
            </a:lvl1pPr>
          </a:lstStyle>
          <a:p>
            <a:endParaRPr lang="zh-CN" altLang="en-US" dirty="0"/>
          </a:p>
        </p:txBody>
      </p:sp>
      <p:sp>
        <p:nvSpPr>
          <p:cNvPr id="18" name="灯片编号占位符 17"/>
          <p:cNvSpPr>
            <a:spLocks noGrp="1"/>
          </p:cNvSpPr>
          <p:nvPr>
            <p:ph type="sldNum" sz="quarter" idx="12"/>
          </p:nvPr>
        </p:nvSpPr>
        <p:spPr/>
        <p:txBody>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
        <p:nvSpPr>
          <p:cNvPr id="3" name="副标题 4"/>
          <p:cNvSpPr/>
          <p:nvPr>
            <p:ph type="subTitle" idx="3" hasCustomPrompt="1"/>
            <p:custDataLst>
              <p:tags r:id="rId4"/>
            </p:custDataLst>
          </p:nvPr>
        </p:nvSpPr>
        <p:spPr>
          <a:xfrm>
            <a:off x="1913068" y="2331700"/>
            <a:ext cx="8368467" cy="835709"/>
          </a:xfrm>
        </p:spPr>
        <p:txBody>
          <a:bodyPr vert="horz" wrap="square" lIns="0" tIns="0" rIns="0" bIns="0" rtlCol="0" anchor="ctr" anchorCtr="0">
            <a:normAutofit/>
          </a:bodyPr>
          <a:lstStyle>
            <a:lvl1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defRPr kumimoji="0" lang="zh-CN" altLang="en-US" sz="2400" b="0" i="0" u="none" strike="noStrike" kern="1200" cap="none" spc="0" normalizeH="0" baseline="0" noProof="0" dirty="0">
                <a:ln>
                  <a:noFill/>
                </a:ln>
                <a:solidFill>
                  <a:schemeClr val="dk1">
                    <a:lumMod val="65000"/>
                    <a:lumOff val="35000"/>
                  </a:schemeClr>
                </a:solidFill>
                <a:effectLst/>
                <a:uLnTx/>
                <a:uFillTx/>
                <a:latin typeface="Arial" panose="020B0604020202020204" pitchFamily="34" charset="0"/>
                <a:ea typeface="微软雅黑" panose="020B0503020204020204" charset="-122"/>
                <a:cs typeface="微软雅黑" panose="020B0503020204020204" charset="-122"/>
                <a:sym typeface="+mn-ea"/>
              </a:defRPr>
            </a:lvl1pPr>
            <a:lvl2pPr marL="457200" indent="0" algn="ctr" defTabSz="914400" rtl="0" eaLnBrk="1" fontAlgn="auto" latinLnBrk="0" hangingPunct="1">
              <a:lnSpc>
                <a:spcPct val="120000"/>
              </a:lnSpc>
              <a:spcBef>
                <a:spcPts val="0"/>
              </a:spcBef>
              <a:spcAft>
                <a:spcPts val="1000"/>
              </a:spcAft>
              <a:buFont typeface="Arial" panose="020B0604020202020204" pitchFamily="34" charset="0"/>
              <a:buNone/>
              <a:tabLst>
                <a:tab pos="1609725" algn="l"/>
              </a:tabLst>
              <a:defRPr sz="20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2pPr>
            <a:lvl3pPr marL="914400" indent="0" algn="ctr" defTabSz="914400" rtl="0" eaLnBrk="1" fontAlgn="auto" latinLnBrk="0" hangingPunct="1">
              <a:lnSpc>
                <a:spcPct val="120000"/>
              </a:lnSpc>
              <a:spcBef>
                <a:spcPts val="0"/>
              </a:spcBef>
              <a:spcAft>
                <a:spcPts val="1000"/>
              </a:spcAft>
              <a:buFont typeface="Arial" panose="020B0604020202020204" pitchFamily="34" charset="0"/>
              <a:buNone/>
              <a:defRPr sz="18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3pPr>
            <a:lvl4pPr marL="1371600" indent="0" algn="ctr" defTabSz="914400" rtl="0" eaLnBrk="1" fontAlgn="auto" latinLnBrk="0" hangingPunct="1">
              <a:lnSpc>
                <a:spcPct val="120000"/>
              </a:lnSpc>
              <a:spcBef>
                <a:spcPts val="0"/>
              </a:spcBef>
              <a:spcAft>
                <a:spcPts val="1000"/>
              </a:spcAft>
              <a:buFont typeface="Arial" panose="020B0604020202020204" pitchFamily="34" charset="0"/>
              <a:buNone/>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4pPr>
            <a:lvl5pPr marL="1828800" indent="0" algn="ctr" defTabSz="914400" rtl="0" eaLnBrk="1" fontAlgn="auto" latinLnBrk="0" hangingPunct="1">
              <a:lnSpc>
                <a:spcPct val="120000"/>
              </a:lnSpc>
              <a:spcBef>
                <a:spcPts val="0"/>
              </a:spcBef>
              <a:spcAft>
                <a:spcPts val="1000"/>
              </a:spcAft>
              <a:buFont typeface="Arial" panose="020B0604020202020204" pitchFamily="34" charset="0"/>
              <a:buNone/>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lvl="0"/>
            <a:r>
              <a:rPr>
                <a:sym typeface="+mn-ea"/>
              </a:rPr>
              <a:t>单击此处编辑副标题</a:t>
            </a:r>
            <a:endParaRPr>
              <a:sym typeface="+mn-ea"/>
            </a:endParaRPr>
          </a:p>
        </p:txBody>
      </p:sp>
      <p:sp>
        <p:nvSpPr>
          <p:cNvPr id="4" name="标题 5"/>
          <p:cNvSpPr>
            <a:spLocks noGrp="1"/>
          </p:cNvSpPr>
          <p:nvPr>
            <p:ph type="ctrTitle" idx="2" hasCustomPrompt="1"/>
            <p:custDataLst>
              <p:tags r:id="rId5"/>
            </p:custDataLst>
          </p:nvPr>
        </p:nvSpPr>
        <p:spPr>
          <a:xfrm>
            <a:off x="1913069" y="1015980"/>
            <a:ext cx="8368467" cy="1230630"/>
          </a:xfrm>
        </p:spPr>
        <p:txBody>
          <a:bodyPr vert="horz" wrap="square" lIns="0" tIns="0" rIns="0" bIns="0" rtlCol="0" anchor="b" anchorCtr="0">
            <a:normAutofit/>
          </a:bodyPr>
          <a:lstStyle>
            <a:lvl1pPr marL="0" marR="0" algn="ctr" defTabSz="914400" rtl="0" eaLnBrk="1" fontAlgn="auto" latinLnBrk="0" hangingPunct="1">
              <a:lnSpc>
                <a:spcPct val="100000"/>
              </a:lnSpc>
              <a:spcBef>
                <a:spcPct val="0"/>
              </a:spcBef>
              <a:buClrTx/>
              <a:buSzTx/>
              <a:buFontTx/>
              <a:buNone/>
              <a:defRPr kumimoji="0" lang="zh-CN" altLang="en-US" sz="7200" b="1" i="0" u="none" strike="noStrike" kern="1200" cap="none" spc="0" normalizeH="0" baseline="0" noProof="1">
                <a:solidFill>
                  <a:schemeClr val="dk1">
                    <a:lumMod val="85000"/>
                    <a:lumOff val="15000"/>
                  </a:schemeClr>
                </a:solidFill>
                <a:uFillTx/>
                <a:latin typeface="Arial" panose="020B0604020202020204" pitchFamily="34" charset="0"/>
                <a:ea typeface="汉仪旗黑-85S" panose="00020600040101010101" pitchFamily="18" charset="-122"/>
                <a:cs typeface="+mj-cs"/>
              </a:defRPr>
            </a:lvl1pPr>
          </a:lstStyle>
          <a:p>
            <a:pPr lvl="0"/>
            <a:r>
              <a:rPr>
                <a:sym typeface="+mn-ea"/>
              </a:rPr>
              <a:t>编辑标题</a:t>
            </a:r>
            <a:endParaRPr>
              <a:sym typeface="+mn-ea"/>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pic>
        <p:nvPicPr>
          <p:cNvPr id="8" name="图片 7" descr="1 (11)"/>
          <p:cNvPicPr>
            <a:picLocks noChangeAspect="1"/>
          </p:cNvPicPr>
          <p:nvPr>
            <p:custDataLst>
              <p:tags r:id="rId2"/>
            </p:custDataLst>
          </p:nvPr>
        </p:nvPicPr>
        <p:blipFill>
          <a:blip r:embed="rId3"/>
          <a:stretch>
            <a:fillRect/>
          </a:stretch>
        </p:blipFill>
        <p:spPr>
          <a:xfrm>
            <a:off x="0" y="6137910"/>
            <a:ext cx="720090" cy="720090"/>
          </a:xfrm>
          <a:prstGeom prst="rect">
            <a:avLst/>
          </a:prstGeom>
        </p:spPr>
      </p:pic>
      <p:pic>
        <p:nvPicPr>
          <p:cNvPr id="7" name="图片 6" descr="1 (12)"/>
          <p:cNvPicPr>
            <a:picLocks noChangeAspect="1"/>
          </p:cNvPicPr>
          <p:nvPr>
            <p:custDataLst>
              <p:tags r:id="rId4"/>
            </p:custDataLst>
          </p:nvPr>
        </p:nvPicPr>
        <p:blipFill>
          <a:blip r:embed="rId5"/>
          <a:stretch>
            <a:fillRect/>
          </a:stretch>
        </p:blipFill>
        <p:spPr>
          <a:xfrm>
            <a:off x="11471910" y="0"/>
            <a:ext cx="720090" cy="720090"/>
          </a:xfrm>
          <a:prstGeom prst="rect">
            <a:avLst/>
          </a:prstGeom>
        </p:spPr>
      </p:pic>
      <p:sp>
        <p:nvSpPr>
          <p:cNvPr id="2" name="标题 1"/>
          <p:cNvSpPr>
            <a:spLocks noGrp="1"/>
          </p:cNvSpPr>
          <p:nvPr>
            <p:ph type="title"/>
          </p:nvPr>
        </p:nvSpPr>
        <p:spPr>
          <a:xfrm>
            <a:off x="669882" y="443234"/>
            <a:ext cx="10852237" cy="441964"/>
          </a:xfrm>
        </p:spPr>
        <p:txBody>
          <a:bodyPr vert="horz" lIns="90170" tIns="46990" rIns="90170" bIns="46990" rtlCol="0" anchor="ctr" anchorCtr="0">
            <a:no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nvPr>
        </p:nvSpPr>
        <p:spPr>
          <a:xfrm>
            <a:off x="669882" y="952508"/>
            <a:ext cx="10852237"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nvPr>
        </p:nvSpPr>
        <p:spPr/>
        <p:txBody>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lvl1pPr>
              <a:defRPr>
                <a:latin typeface="Arial" panose="020B0604020202020204" pitchFamily="34" charset="0"/>
                <a:ea typeface="微软雅黑" panose="020B0503020204020204" charset="-122"/>
              </a:defRPr>
            </a:lvl1pPr>
          </a:lstStyle>
          <a:p>
            <a:endParaRPr lang="zh-CN" altLang="en-US"/>
          </a:p>
        </p:txBody>
      </p:sp>
      <p:sp>
        <p:nvSpPr>
          <p:cNvPr id="6" name="灯片编号占位符 5"/>
          <p:cNvSpPr>
            <a:spLocks noGrp="1"/>
          </p:cNvSpPr>
          <p:nvPr>
            <p:ph type="sldNum" sz="quarter" idx="12"/>
          </p:nvPr>
        </p:nvSpPr>
        <p:spPr/>
        <p:txBody>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pic>
        <p:nvPicPr>
          <p:cNvPr id="3" name="图片 2" descr="1 (13)"/>
          <p:cNvPicPr>
            <a:picLocks noChangeAspect="1"/>
          </p:cNvPicPr>
          <p:nvPr>
            <p:custDataLst>
              <p:tags r:id="rId2"/>
            </p:custDataLst>
          </p:nvPr>
        </p:nvPicPr>
        <p:blipFill>
          <a:blip r:embed="rId3"/>
          <a:stretch>
            <a:fillRect/>
          </a:stretch>
        </p:blipFill>
        <p:spPr>
          <a:xfrm>
            <a:off x="215153" y="1941853"/>
            <a:ext cx="3235350" cy="2974283"/>
          </a:xfrm>
          <a:prstGeom prst="rect">
            <a:avLst/>
          </a:prstGeom>
        </p:spPr>
      </p:pic>
      <p:pic>
        <p:nvPicPr>
          <p:cNvPr id="2" name="图片 1" descr="1 (11)"/>
          <p:cNvPicPr>
            <a:picLocks noChangeAspect="1"/>
          </p:cNvPicPr>
          <p:nvPr>
            <p:custDataLst>
              <p:tags r:id="rId4"/>
            </p:custDataLst>
          </p:nvPr>
        </p:nvPicPr>
        <p:blipFill>
          <a:blip r:embed="rId5"/>
          <a:stretch>
            <a:fillRect/>
          </a:stretch>
        </p:blipFill>
        <p:spPr>
          <a:xfrm>
            <a:off x="11471910" y="6137910"/>
            <a:ext cx="720090" cy="720090"/>
          </a:xfrm>
          <a:prstGeom prst="rect">
            <a:avLst/>
          </a:prstGeom>
        </p:spPr>
      </p:pic>
      <p:pic>
        <p:nvPicPr>
          <p:cNvPr id="7" name="图片 6" descr="1 (12)"/>
          <p:cNvPicPr>
            <a:picLocks noChangeAspect="1"/>
          </p:cNvPicPr>
          <p:nvPr>
            <p:custDataLst>
              <p:tags r:id="rId6"/>
            </p:custDataLst>
          </p:nvPr>
        </p:nvPicPr>
        <p:blipFill>
          <a:blip r:embed="rId7"/>
          <a:stretch>
            <a:fillRect/>
          </a:stretch>
        </p:blipFill>
        <p:spPr>
          <a:xfrm>
            <a:off x="11471910" y="0"/>
            <a:ext cx="720090" cy="720090"/>
          </a:xfrm>
          <a:prstGeom prst="rect">
            <a:avLst/>
          </a:prstGeom>
        </p:spPr>
      </p:pic>
      <p:sp>
        <p:nvSpPr>
          <p:cNvPr id="4" name="日期占位符 3"/>
          <p:cNvSpPr>
            <a:spLocks noGrp="1"/>
          </p:cNvSpPr>
          <p:nvPr>
            <p:ph type="dt" sz="half" idx="10"/>
          </p:nvPr>
        </p:nvSpPr>
        <p:spPr/>
        <p:txBody>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lvl1pPr>
              <a:defRPr>
                <a:latin typeface="Arial" panose="020B0604020202020204" pitchFamily="34" charset="0"/>
                <a:ea typeface="微软雅黑" panose="020B0503020204020204" charset="-122"/>
              </a:defRPr>
            </a:lvl1pPr>
          </a:lstStyle>
          <a:p>
            <a:endParaRPr lang="zh-CN" altLang="en-US"/>
          </a:p>
        </p:txBody>
      </p:sp>
      <p:sp>
        <p:nvSpPr>
          <p:cNvPr id="6" name="灯片编号占位符 5"/>
          <p:cNvSpPr>
            <a:spLocks noGrp="1"/>
          </p:cNvSpPr>
          <p:nvPr>
            <p:ph type="sldNum" sz="quarter" idx="12"/>
          </p:nvPr>
        </p:nvSpPr>
        <p:spPr/>
        <p:txBody>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a:p>
        </p:txBody>
      </p:sp>
      <p:sp>
        <p:nvSpPr>
          <p:cNvPr id="8" name="副标题 2"/>
          <p:cNvSpPr/>
          <p:nvPr>
            <p:ph type="subTitle" idx="3" hasCustomPrompt="1"/>
            <p:custDataLst>
              <p:tags r:id="rId8"/>
            </p:custDataLst>
          </p:nvPr>
        </p:nvSpPr>
        <p:spPr>
          <a:xfrm>
            <a:off x="4521236" y="2976598"/>
            <a:ext cx="6857365" cy="825334"/>
          </a:xfrm>
        </p:spPr>
        <p:txBody>
          <a:bodyPr vert="horz" wrap="square" lIns="0" tIns="0" rIns="0" bIns="0" rtlCol="0">
            <a:normAutofit/>
          </a:bodyPr>
          <a:lstStyle>
            <a:lvl1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defRPr kumimoji="0" lang="zh-CN" altLang="en-US" sz="1800" b="0" i="0" u="none" strike="noStrike" kern="1200" cap="none" spc="200" normalizeH="0" baseline="0" noProof="0" dirty="0">
                <a:ln>
                  <a:noFill/>
                </a:ln>
                <a:solidFill>
                  <a:schemeClr val="dk1">
                    <a:lumMod val="65000"/>
                    <a:lumOff val="35000"/>
                  </a:schemeClr>
                </a:solidFill>
                <a:effectLst/>
                <a:uLnTx/>
                <a:uFillTx/>
                <a:latin typeface="Arial" panose="020B0604020202020204" pitchFamily="34" charset="0"/>
                <a:ea typeface="微软雅黑" panose="020B0503020204020204" charset="-122"/>
                <a:cs typeface="+mn-cs"/>
              </a:defRPr>
            </a:lvl1pPr>
            <a:lvl2pPr marL="457200" indent="0" algn="ctr" defTabSz="914400" rtl="0" eaLnBrk="1" fontAlgn="auto" latinLnBrk="0" hangingPunct="1">
              <a:lnSpc>
                <a:spcPct val="130000"/>
              </a:lnSpc>
              <a:spcBef>
                <a:spcPts val="0"/>
              </a:spcBef>
              <a:spcAft>
                <a:spcPts val="1000"/>
              </a:spcAft>
              <a:buFont typeface="Arial" panose="020B0604020202020204" pitchFamily="34" charset="0"/>
              <a:buNone/>
              <a:tabLst>
                <a:tab pos="1609725" algn="l"/>
              </a:tabLst>
              <a:defRPr sz="2000" u="none" strike="noStrike" kern="1200" cap="none" spc="150" normalizeH="0" baseline="0">
                <a:solidFill>
                  <a:schemeClr val="tx1">
                    <a:lumMod val="85000"/>
                    <a:lumOff val="15000"/>
                  </a:schemeClr>
                </a:solidFill>
                <a:uFillTx/>
                <a:latin typeface="微软雅黑" panose="020B0503020204020204" charset="-122"/>
                <a:ea typeface="微软雅黑" panose="020B0503020204020204" charset="-122"/>
                <a:cs typeface="+mn-cs"/>
              </a:defRPr>
            </a:lvl2pPr>
            <a:lvl3pPr marL="914400" indent="0" algn="ctr" defTabSz="914400" rtl="0" eaLnBrk="1" fontAlgn="auto" latinLnBrk="0" hangingPunct="1">
              <a:lnSpc>
                <a:spcPct val="130000"/>
              </a:lnSpc>
              <a:spcBef>
                <a:spcPts val="0"/>
              </a:spcBef>
              <a:spcAft>
                <a:spcPts val="1000"/>
              </a:spcAft>
              <a:buFont typeface="Arial" panose="020B0604020202020204" pitchFamily="34" charset="0"/>
              <a:buNone/>
              <a:defRPr sz="1800" u="none" strike="noStrike" kern="1200" cap="none" spc="150" normalizeH="0" baseline="0">
                <a:solidFill>
                  <a:schemeClr val="tx1">
                    <a:lumMod val="85000"/>
                    <a:lumOff val="15000"/>
                  </a:schemeClr>
                </a:solidFill>
                <a:uFillTx/>
                <a:latin typeface="微软雅黑" panose="020B0503020204020204" charset="-122"/>
                <a:ea typeface="微软雅黑" panose="020B0503020204020204" charset="-122"/>
                <a:cs typeface="+mn-cs"/>
              </a:defRPr>
            </a:lvl3pPr>
            <a:lvl4pPr marL="1371600" indent="0" algn="ctr" defTabSz="914400" rtl="0" eaLnBrk="1" fontAlgn="auto" latinLnBrk="0" hangingPunct="1">
              <a:lnSpc>
                <a:spcPct val="130000"/>
              </a:lnSpc>
              <a:spcBef>
                <a:spcPts val="0"/>
              </a:spcBef>
              <a:spcAft>
                <a:spcPts val="1000"/>
              </a:spcAft>
              <a:buFont typeface="Arial" panose="020B0604020202020204" pitchFamily="34" charset="0"/>
              <a:buNone/>
              <a:defRPr sz="1600" u="none" strike="noStrike" kern="1200" cap="none" spc="150" normalizeH="0" baseline="0">
                <a:solidFill>
                  <a:schemeClr val="tx1">
                    <a:lumMod val="85000"/>
                    <a:lumOff val="15000"/>
                  </a:schemeClr>
                </a:solidFill>
                <a:uFillTx/>
                <a:latin typeface="微软雅黑" panose="020B0503020204020204" charset="-122"/>
                <a:ea typeface="微软雅黑" panose="020B0503020204020204" charset="-122"/>
                <a:cs typeface="+mn-cs"/>
              </a:defRPr>
            </a:lvl4pPr>
            <a:lvl5pPr marL="1828800" indent="0" algn="ctr" defTabSz="914400" rtl="0" eaLnBrk="1" fontAlgn="auto" latinLnBrk="0" hangingPunct="1">
              <a:lnSpc>
                <a:spcPct val="130000"/>
              </a:lnSpc>
              <a:spcBef>
                <a:spcPts val="0"/>
              </a:spcBef>
              <a:spcAft>
                <a:spcPts val="1000"/>
              </a:spcAft>
              <a:buFont typeface="Arial" panose="020B0604020202020204" pitchFamily="34" charset="0"/>
              <a:buNone/>
              <a:defRPr sz="1600" u="none" strike="noStrike" kern="1200" cap="none" spc="150" normalizeH="0" baseline="0">
                <a:solidFill>
                  <a:schemeClr val="tx1">
                    <a:lumMod val="85000"/>
                    <a:lumOff val="15000"/>
                  </a:schemeClr>
                </a:solidFill>
                <a:uFillTx/>
                <a:latin typeface="微软雅黑" panose="020B0503020204020204" charset="-122"/>
                <a:ea typeface="微软雅黑" panose="020B0503020204020204" charset="-122"/>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lvl="0"/>
            <a:r>
              <a:rPr>
                <a:sym typeface="+mn-ea"/>
              </a:rPr>
              <a:t>单击此处编辑副标题</a:t>
            </a:r>
            <a:endParaRPr>
              <a:sym typeface="+mn-ea"/>
            </a:endParaRPr>
          </a:p>
        </p:txBody>
      </p:sp>
      <p:sp>
        <p:nvSpPr>
          <p:cNvPr id="9" name="标题 3"/>
          <p:cNvSpPr/>
          <p:nvPr>
            <p:ph type="ctrTitle" idx="2" hasCustomPrompt="1"/>
            <p:custDataLst>
              <p:tags r:id="rId9"/>
            </p:custDataLst>
          </p:nvPr>
        </p:nvSpPr>
        <p:spPr>
          <a:xfrm>
            <a:off x="4521236" y="2000603"/>
            <a:ext cx="6858000" cy="845820"/>
          </a:xfrm>
        </p:spPr>
        <p:txBody>
          <a:bodyPr vert="horz" wrap="square" lIns="0" tIns="0" rIns="0" bIns="0" rtlCol="0" anchor="b" anchorCtr="0">
            <a:normAutofit fontScale="90000"/>
          </a:bodyPr>
          <a:lstStyle>
            <a:lvl1pPr marL="0" marR="0" lvl="0" algn="l" defTabSz="914400" rtl="0" eaLnBrk="1" fontAlgn="auto" latinLnBrk="0" hangingPunct="1">
              <a:lnSpc>
                <a:spcPct val="100000"/>
              </a:lnSpc>
              <a:spcBef>
                <a:spcPct val="0"/>
              </a:spcBef>
              <a:spcAft>
                <a:spcPts val="0"/>
              </a:spcAft>
              <a:buClrTx/>
              <a:buSzTx/>
              <a:buFontTx/>
              <a:buNone/>
              <a:defRPr kumimoji="0" lang="zh-CN" altLang="en-US" sz="5500" b="1" i="0" u="none" strike="noStrike" kern="1200" cap="none" spc="500" normalizeH="0" baseline="0" noProof="0">
                <a:ln>
                  <a:noFill/>
                </a:ln>
                <a:solidFill>
                  <a:schemeClr val="dk1">
                    <a:lumMod val="85000"/>
                    <a:lumOff val="15000"/>
                  </a:schemeClr>
                </a:solidFill>
                <a:effectLst/>
                <a:uLnTx/>
                <a:uFillTx/>
                <a:latin typeface="Arial" panose="020B0604020202020204" pitchFamily="34" charset="0"/>
                <a:ea typeface="汉仪旗黑-85S" panose="00020600040101010101" pitchFamily="18" charset="-122"/>
                <a:cs typeface="+mj-cs"/>
                <a:sym typeface="+mn-ea"/>
              </a:defRPr>
            </a:lvl1pPr>
          </a:lstStyle>
          <a:p>
            <a:pPr lvl="0"/>
            <a:r>
              <a:rPr>
                <a:sym typeface="+mn-ea"/>
              </a:rPr>
              <a:t>编辑标题</a:t>
            </a:r>
            <a:endParaRPr>
              <a:sym typeface="+mn-ea"/>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pic>
        <p:nvPicPr>
          <p:cNvPr id="9" name="图片 8" descr="1 (11)"/>
          <p:cNvPicPr>
            <a:picLocks noChangeAspect="1"/>
          </p:cNvPicPr>
          <p:nvPr>
            <p:custDataLst>
              <p:tags r:id="rId2"/>
            </p:custDataLst>
          </p:nvPr>
        </p:nvPicPr>
        <p:blipFill>
          <a:blip r:embed="rId3"/>
          <a:stretch>
            <a:fillRect/>
          </a:stretch>
        </p:blipFill>
        <p:spPr>
          <a:xfrm>
            <a:off x="0" y="6137910"/>
            <a:ext cx="720090" cy="720090"/>
          </a:xfrm>
          <a:prstGeom prst="rect">
            <a:avLst/>
          </a:prstGeom>
        </p:spPr>
      </p:pic>
      <p:pic>
        <p:nvPicPr>
          <p:cNvPr id="8" name="图片 7" descr="1 (12)"/>
          <p:cNvPicPr>
            <a:picLocks noChangeAspect="1"/>
          </p:cNvPicPr>
          <p:nvPr>
            <p:custDataLst>
              <p:tags r:id="rId4"/>
            </p:custDataLst>
          </p:nvPr>
        </p:nvPicPr>
        <p:blipFill>
          <a:blip r:embed="rId5"/>
          <a:stretch>
            <a:fillRect/>
          </a:stretch>
        </p:blipFill>
        <p:spPr>
          <a:xfrm>
            <a:off x="11471910" y="0"/>
            <a:ext cx="720090" cy="720090"/>
          </a:xfrm>
          <a:prstGeom prst="rect">
            <a:avLst/>
          </a:prstGeom>
        </p:spPr>
      </p:pic>
      <p:sp>
        <p:nvSpPr>
          <p:cNvPr id="2" name="标题 1"/>
          <p:cNvSpPr>
            <a:spLocks noGrp="1"/>
          </p:cNvSpPr>
          <p:nvPr>
            <p:ph type="title"/>
          </p:nvPr>
        </p:nvSpPr>
        <p:spPr>
          <a:xfrm>
            <a:off x="669882"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nvPr>
        </p:nvSpPr>
        <p:spPr>
          <a:xfrm>
            <a:off x="669930" y="952508"/>
            <a:ext cx="5283242"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nvPr>
        </p:nvSpPr>
        <p:spPr>
          <a:xfrm>
            <a:off x="6238877" y="952508"/>
            <a:ext cx="5283242" cy="5388907"/>
          </a:xfrm>
        </p:spPr>
        <p:txBody>
          <a:bodyPr lIns="90170" tIns="46990" rIns="90170" bIns="46990">
            <a:normAutofit/>
          </a:bodyPr>
          <a:lstStyle>
            <a:lvl1pPr eaLnBrk="1" fontAlgn="auto" latinLnBrk="0" hangingPunct="1">
              <a:defRPr sz="1600">
                <a:solidFill>
                  <a:schemeClr val="tx1"/>
                </a:solidFill>
                <a:latin typeface="Arial" panose="020B0604020202020204" pitchFamily="34" charset="0"/>
                <a:ea typeface="微软雅黑" panose="020B0503020204020204" charset="-122"/>
              </a:defRPr>
            </a:lvl1pPr>
            <a:lvl2pPr eaLnBrk="1" fontAlgn="auto" latinLnBrk="0" hangingPunct="1">
              <a:defRPr sz="1600">
                <a:solidFill>
                  <a:schemeClr val="tx1"/>
                </a:solidFill>
                <a:latin typeface="Arial" panose="020B0604020202020204" pitchFamily="34" charset="0"/>
                <a:ea typeface="微软雅黑" panose="020B0503020204020204" charset="-122"/>
              </a:defRPr>
            </a:lvl2pPr>
            <a:lvl3pPr eaLnBrk="1" fontAlgn="auto" latinLnBrk="0" hangingPunct="1">
              <a:defRPr sz="1600">
                <a:solidFill>
                  <a:schemeClr val="tx1"/>
                </a:solidFill>
                <a:latin typeface="Arial" panose="020B0604020202020204" pitchFamily="34" charset="0"/>
                <a:ea typeface="微软雅黑" panose="020B0503020204020204" charset="-122"/>
              </a:defRPr>
            </a:lvl3pPr>
            <a:lvl4pPr eaLnBrk="1" fontAlgn="auto" latinLnBrk="0" hangingPunct="1">
              <a:defRPr sz="1600">
                <a:solidFill>
                  <a:schemeClr val="tx1"/>
                </a:solidFill>
                <a:latin typeface="Arial" panose="020B0604020202020204" pitchFamily="34" charset="0"/>
                <a:ea typeface="微软雅黑" panose="020B0503020204020204" charset="-122"/>
              </a:defRPr>
            </a:lvl4pPr>
            <a:lvl5pPr eaLnBrk="1" fontAlgn="auto" latinLnBrk="0" hangingPunct="1">
              <a:defRPr sz="160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nvPr>
        </p:nvSpPr>
        <p:spPr/>
        <p:txBody>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nvPr>
        </p:nvSpPr>
        <p:spPr/>
        <p:txBody>
          <a:bodyPr/>
          <a:lstStyle>
            <a:lvl1pPr>
              <a:defRPr>
                <a:latin typeface="Arial" panose="020B0604020202020204" pitchFamily="34" charset="0"/>
                <a:ea typeface="微软雅黑" panose="020B0503020204020204" charset="-122"/>
              </a:defRPr>
            </a:lvl1pPr>
          </a:lstStyle>
          <a:p>
            <a:endParaRPr lang="zh-CN" altLang="en-US"/>
          </a:p>
        </p:txBody>
      </p:sp>
      <p:sp>
        <p:nvSpPr>
          <p:cNvPr id="7" name="灯片编号占位符 6"/>
          <p:cNvSpPr>
            <a:spLocks noGrp="1"/>
          </p:cNvSpPr>
          <p:nvPr>
            <p:ph type="sldNum" sz="quarter" idx="12"/>
          </p:nvPr>
        </p:nvSpPr>
        <p:spPr/>
        <p:txBody>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pic>
        <p:nvPicPr>
          <p:cNvPr id="11" name="图片 10" descr="1 (11)"/>
          <p:cNvPicPr>
            <a:picLocks noChangeAspect="1"/>
          </p:cNvPicPr>
          <p:nvPr>
            <p:custDataLst>
              <p:tags r:id="rId2"/>
            </p:custDataLst>
          </p:nvPr>
        </p:nvPicPr>
        <p:blipFill>
          <a:blip r:embed="rId3"/>
          <a:stretch>
            <a:fillRect/>
          </a:stretch>
        </p:blipFill>
        <p:spPr>
          <a:xfrm>
            <a:off x="0" y="6137910"/>
            <a:ext cx="720090" cy="720090"/>
          </a:xfrm>
          <a:prstGeom prst="rect">
            <a:avLst/>
          </a:prstGeom>
        </p:spPr>
      </p:pic>
      <p:pic>
        <p:nvPicPr>
          <p:cNvPr id="10" name="图片 9" descr="1 (12)"/>
          <p:cNvPicPr>
            <a:picLocks noChangeAspect="1"/>
          </p:cNvPicPr>
          <p:nvPr>
            <p:custDataLst>
              <p:tags r:id="rId4"/>
            </p:custDataLst>
          </p:nvPr>
        </p:nvPicPr>
        <p:blipFill>
          <a:blip r:embed="rId5"/>
          <a:stretch>
            <a:fillRect/>
          </a:stretch>
        </p:blipFill>
        <p:spPr>
          <a:xfrm>
            <a:off x="11471910" y="0"/>
            <a:ext cx="720090" cy="720090"/>
          </a:xfrm>
          <a:prstGeom prst="rect">
            <a:avLst/>
          </a:prstGeom>
        </p:spPr>
      </p:pic>
      <p:sp>
        <p:nvSpPr>
          <p:cNvPr id="2" name="标题 1"/>
          <p:cNvSpPr>
            <a:spLocks noGrp="1"/>
          </p:cNvSpPr>
          <p:nvPr>
            <p:ph type="title"/>
          </p:nvPr>
        </p:nvSpPr>
        <p:spPr>
          <a:xfrm>
            <a:off x="669882"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nvPr>
        </p:nvSpPr>
        <p:spPr>
          <a:xfrm>
            <a:off x="669930" y="952508"/>
            <a:ext cx="5283242" cy="381003"/>
          </a:xfrm>
        </p:spPr>
        <p:txBody>
          <a:bodyPr lIns="90170" tIns="46990" rIns="90170" bIns="46990" anchor="ctr" anchorCtr="0">
            <a:noAutofit/>
          </a:bodyPr>
          <a:lstStyle>
            <a:lvl1pPr marL="0" indent="0" eaLnBrk="1" fontAlgn="auto" latinLnBrk="0" hangingPunct="1">
              <a:lnSpc>
                <a:spcPct val="100000"/>
              </a:lnSpc>
              <a:spcAft>
                <a:spcPts val="0"/>
              </a:spcAft>
              <a:buNone/>
              <a:defRPr sz="2000" b="0" u="none" strike="noStrike" kern="1200" cap="none" spc="200" normalizeH="0" baseline="0">
                <a:solidFill>
                  <a:schemeClr val="tx1"/>
                </a:solidFill>
                <a:uFillTx/>
                <a:latin typeface="Arial" panose="020B0604020202020204" pitchFamily="34" charset="0"/>
                <a:ea typeface="微软雅黑" panose="020B050302020402020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nvPr>
        </p:nvSpPr>
        <p:spPr>
          <a:xfrm>
            <a:off x="669925" y="1406525"/>
            <a:ext cx="5283200" cy="4934752"/>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nvPr>
        </p:nvSpPr>
        <p:spPr>
          <a:xfrm>
            <a:off x="6235750" y="952508"/>
            <a:ext cx="5283242" cy="381003"/>
          </a:xfrm>
        </p:spPr>
        <p:txBody>
          <a:bodyPr vert="horz" lIns="90170" tIns="46990" rIns="90170" bIns="46990" rtlCol="0" anchor="ctr" anchorCtr="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0"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nvPr>
        </p:nvSpPr>
        <p:spPr>
          <a:xfrm>
            <a:off x="6235750" y="1406525"/>
            <a:ext cx="5283242" cy="4934752"/>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nvPr>
        </p:nvSpPr>
        <p:spPr/>
        <p:txBody>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nvPr>
        </p:nvSpPr>
        <p:spPr/>
        <p:txBody>
          <a:bodyPr/>
          <a:lstStyle>
            <a:lvl1pPr>
              <a:defRPr>
                <a:latin typeface="Arial" panose="020B0604020202020204" pitchFamily="34" charset="0"/>
                <a:ea typeface="微软雅黑" panose="020B0503020204020204" charset="-122"/>
              </a:defRPr>
            </a:lvl1pPr>
          </a:lstStyle>
          <a:p>
            <a:endParaRPr lang="zh-CN" altLang="en-US"/>
          </a:p>
        </p:txBody>
      </p:sp>
      <p:sp>
        <p:nvSpPr>
          <p:cNvPr id="9" name="灯片编号占位符 8"/>
          <p:cNvSpPr>
            <a:spLocks noGrp="1"/>
          </p:cNvSpPr>
          <p:nvPr>
            <p:ph type="sldNum" sz="quarter" idx="12"/>
          </p:nvPr>
        </p:nvSpPr>
        <p:spPr/>
        <p:txBody>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pic>
        <p:nvPicPr>
          <p:cNvPr id="7" name="图片 6" descr="1 (13)"/>
          <p:cNvPicPr>
            <a:picLocks noChangeAspect="1"/>
          </p:cNvPicPr>
          <p:nvPr>
            <p:custDataLst>
              <p:tags r:id="rId2"/>
            </p:custDataLst>
          </p:nvPr>
        </p:nvPicPr>
        <p:blipFill>
          <a:blip r:embed="rId3"/>
          <a:stretch>
            <a:fillRect/>
          </a:stretch>
        </p:blipFill>
        <p:spPr>
          <a:xfrm>
            <a:off x="7498080" y="1411524"/>
            <a:ext cx="4389120" cy="4034953"/>
          </a:xfrm>
          <a:prstGeom prst="rect">
            <a:avLst/>
          </a:prstGeom>
        </p:spPr>
      </p:pic>
      <p:pic>
        <p:nvPicPr>
          <p:cNvPr id="6" name="图片 5" descr="1 (11)"/>
          <p:cNvPicPr>
            <a:picLocks noChangeAspect="1"/>
          </p:cNvPicPr>
          <p:nvPr>
            <p:custDataLst>
              <p:tags r:id="rId4"/>
            </p:custDataLst>
          </p:nvPr>
        </p:nvPicPr>
        <p:blipFill>
          <a:blip r:embed="rId5"/>
          <a:stretch>
            <a:fillRect/>
          </a:stretch>
        </p:blipFill>
        <p:spPr>
          <a:xfrm>
            <a:off x="0" y="0"/>
            <a:ext cx="720090" cy="720090"/>
          </a:xfrm>
          <a:prstGeom prst="rect">
            <a:avLst/>
          </a:prstGeom>
        </p:spPr>
      </p:pic>
      <p:sp>
        <p:nvSpPr>
          <p:cNvPr id="2" name="标题 1"/>
          <p:cNvSpPr>
            <a:spLocks noGrp="1"/>
          </p:cNvSpPr>
          <p:nvPr>
            <p:ph type="title"/>
          </p:nvPr>
        </p:nvSpPr>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nvPr>
        </p:nvSpPr>
        <p:spPr/>
        <p:txBody>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lvl1pPr>
              <a:defRPr>
                <a:latin typeface="Arial" panose="020B0604020202020204" pitchFamily="34" charset="0"/>
                <a:ea typeface="微软雅黑" panose="020B0503020204020204" charset="-122"/>
              </a:defRPr>
            </a:lvl1pPr>
          </a:lstStyle>
          <a:p>
            <a:endParaRPr lang="zh-CN" altLang="en-US"/>
          </a:p>
        </p:txBody>
      </p:sp>
      <p:sp>
        <p:nvSpPr>
          <p:cNvPr id="5" name="灯片编号占位符 4"/>
          <p:cNvSpPr>
            <a:spLocks noGrp="1"/>
          </p:cNvSpPr>
          <p:nvPr>
            <p:ph type="sldNum" sz="quarter" idx="12"/>
          </p:nvPr>
        </p:nvSpPr>
        <p:spPr/>
        <p:txBody>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nvPr>
        </p:nvSpPr>
        <p:spPr/>
        <p:txBody>
          <a:bodyPr/>
          <a:lstStyle>
            <a:lvl1pPr>
              <a:defRPr>
                <a:latin typeface="Arial" panose="020B0604020202020204" pitchFamily="34" charset="0"/>
                <a:ea typeface="微软雅黑" panose="020B0503020204020204" charset="-122"/>
              </a:defRPr>
            </a:lvl1pPr>
          </a:lstStyle>
          <a:p>
            <a:endParaRPr lang="zh-CN" altLang="en-US"/>
          </a:p>
        </p:txBody>
      </p:sp>
      <p:sp>
        <p:nvSpPr>
          <p:cNvPr id="4" name="灯片编号占位符 3"/>
          <p:cNvSpPr>
            <a:spLocks noGrp="1"/>
          </p:cNvSpPr>
          <p:nvPr>
            <p:ph type="sldNum" sz="quarter" idx="12"/>
          </p:nvPr>
        </p:nvSpPr>
        <p:spPr/>
        <p:txBody>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pic>
        <p:nvPicPr>
          <p:cNvPr id="9" name="图片 8" descr="1 (11)"/>
          <p:cNvPicPr>
            <a:picLocks noChangeAspect="1"/>
          </p:cNvPicPr>
          <p:nvPr>
            <p:custDataLst>
              <p:tags r:id="rId2"/>
            </p:custDataLst>
          </p:nvPr>
        </p:nvPicPr>
        <p:blipFill>
          <a:blip r:embed="rId3"/>
          <a:stretch>
            <a:fillRect/>
          </a:stretch>
        </p:blipFill>
        <p:spPr>
          <a:xfrm>
            <a:off x="0" y="6137910"/>
            <a:ext cx="720090" cy="720090"/>
          </a:xfrm>
          <a:prstGeom prst="rect">
            <a:avLst/>
          </a:prstGeom>
        </p:spPr>
      </p:pic>
      <p:pic>
        <p:nvPicPr>
          <p:cNvPr id="8" name="图片 7" descr="1 (12)"/>
          <p:cNvPicPr>
            <a:picLocks noChangeAspect="1"/>
          </p:cNvPicPr>
          <p:nvPr>
            <p:custDataLst>
              <p:tags r:id="rId4"/>
            </p:custDataLst>
          </p:nvPr>
        </p:nvPicPr>
        <p:blipFill>
          <a:blip r:embed="rId5"/>
          <a:stretch>
            <a:fillRect/>
          </a:stretch>
        </p:blipFill>
        <p:spPr>
          <a:xfrm>
            <a:off x="11471910" y="0"/>
            <a:ext cx="720090" cy="720090"/>
          </a:xfrm>
          <a:prstGeom prst="rect">
            <a:avLst/>
          </a:prstGeom>
        </p:spPr>
      </p:pic>
      <p:sp>
        <p:nvSpPr>
          <p:cNvPr id="2" name="标题 1"/>
          <p:cNvSpPr>
            <a:spLocks noGrp="1"/>
          </p:cNvSpPr>
          <p:nvPr>
            <p:ph type="title"/>
          </p:nvPr>
        </p:nvSpPr>
        <p:spPr>
          <a:xfrm>
            <a:off x="669930"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endParaRPr dirty="0">
              <a:sym typeface="+mn-ea"/>
            </a:endParaRPr>
          </a:p>
        </p:txBody>
      </p:sp>
      <p:sp>
        <p:nvSpPr>
          <p:cNvPr id="3" name="图片占位符 2"/>
          <p:cNvSpPr>
            <a:spLocks noGrp="1"/>
          </p:cNvSpPr>
          <p:nvPr>
            <p:ph type="pic" idx="1"/>
          </p:nvPr>
        </p:nvSpPr>
        <p:spPr>
          <a:xfrm>
            <a:off x="669930" y="952508"/>
            <a:ext cx="5283242" cy="5388907"/>
          </a:xfrm>
        </p:spPr>
        <p:txBody>
          <a:bodyPr vert="horz" lIns="90170" tIns="46990" rIns="90170" bIns="4699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nvPr>
        </p:nvSpPr>
        <p:spPr>
          <a:xfrm>
            <a:off x="6238925" y="952508"/>
            <a:ext cx="5283242"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nvPr>
        </p:nvSpPr>
        <p:spPr/>
        <p:txBody>
          <a:bodyPr/>
          <a:lstStyle>
            <a:lvl1pPr>
              <a:defRPr>
                <a:latin typeface="Arial" panose="020B0604020202020204" pitchFamily="34" charset="0"/>
                <a:ea typeface="微软雅黑" panose="020B0503020204020204" charset="-122"/>
              </a:defRPr>
            </a:lvl1p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nvPr>
        </p:nvSpPr>
        <p:spPr/>
        <p:txBody>
          <a:bodyPr/>
          <a:lstStyle>
            <a:lvl1pPr>
              <a:defRPr>
                <a:latin typeface="Arial" panose="020B0604020202020204" pitchFamily="34" charset="0"/>
                <a:ea typeface="微软雅黑" panose="020B0503020204020204" charset="-122"/>
              </a:defRPr>
            </a:lvl1pPr>
          </a:lstStyle>
          <a:p>
            <a:endParaRPr lang="zh-CN" altLang="en-US" dirty="0"/>
          </a:p>
        </p:txBody>
      </p:sp>
      <p:sp>
        <p:nvSpPr>
          <p:cNvPr id="7" name="灯片编号占位符 6"/>
          <p:cNvSpPr>
            <a:spLocks noGrp="1"/>
          </p:cNvSpPr>
          <p:nvPr>
            <p:ph type="sldNum" sz="quarter" idx="12"/>
          </p:nvPr>
        </p:nvSpPr>
        <p:spPr/>
        <p:txBody>
          <a:bodyPr/>
          <a:lstStyle>
            <a:lvl1pPr>
              <a:defRPr>
                <a:latin typeface="Arial" panose="020B0604020202020204" pitchFamily="34" charset="0"/>
                <a:ea typeface="微软雅黑" panose="020B0503020204020204" charset="-122"/>
              </a:defRPr>
            </a:lvl1pPr>
          </a:lstStyle>
          <a:p>
            <a:fld id="{FABC47A4-756D-490B-A52F-7D9E2C9FC05F}"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8A9EBC41-E525-498D-A224-B4E1F9326B5F}"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C695323-4DDD-4E38-9595-66D363284FDB}" type="slidenum">
              <a:rPr lang="zh-CN" altLang="en-US" smtClean="0"/>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pic>
        <p:nvPicPr>
          <p:cNvPr id="8" name="图片 7" descr="1 (11)"/>
          <p:cNvPicPr>
            <a:picLocks noChangeAspect="1"/>
          </p:cNvPicPr>
          <p:nvPr>
            <p:custDataLst>
              <p:tags r:id="rId2"/>
            </p:custDataLst>
          </p:nvPr>
        </p:nvPicPr>
        <p:blipFill>
          <a:blip r:embed="rId3"/>
          <a:stretch>
            <a:fillRect/>
          </a:stretch>
        </p:blipFill>
        <p:spPr>
          <a:xfrm>
            <a:off x="0" y="6137910"/>
            <a:ext cx="720090" cy="720090"/>
          </a:xfrm>
          <a:prstGeom prst="rect">
            <a:avLst/>
          </a:prstGeom>
        </p:spPr>
      </p:pic>
      <p:pic>
        <p:nvPicPr>
          <p:cNvPr id="7" name="图片 6" descr="1 (12)"/>
          <p:cNvPicPr>
            <a:picLocks noChangeAspect="1"/>
          </p:cNvPicPr>
          <p:nvPr>
            <p:custDataLst>
              <p:tags r:id="rId4"/>
            </p:custDataLst>
          </p:nvPr>
        </p:nvPicPr>
        <p:blipFill>
          <a:blip r:embed="rId5"/>
          <a:stretch>
            <a:fillRect/>
          </a:stretch>
        </p:blipFill>
        <p:spPr>
          <a:xfrm>
            <a:off x="11471910" y="0"/>
            <a:ext cx="720090" cy="720090"/>
          </a:xfrm>
          <a:prstGeom prst="rect">
            <a:avLst/>
          </a:prstGeom>
        </p:spPr>
      </p:pic>
      <p:sp>
        <p:nvSpPr>
          <p:cNvPr id="2" name="竖排标题 1"/>
          <p:cNvSpPr>
            <a:spLocks noGrp="1"/>
          </p:cNvSpPr>
          <p:nvPr>
            <p:ph type="title" orient="vert"/>
          </p:nvPr>
        </p:nvSpPr>
        <p:spPr>
          <a:xfrm>
            <a:off x="10571135" y="952508"/>
            <a:ext cx="950984" cy="5388907"/>
          </a:xfrm>
        </p:spPr>
        <p:txBody>
          <a:bodyPr vert="eaVert" lIns="90170" tIns="46990" rIns="90170" bIns="46990" rtlCol="0" anchor="ctr" anchorCtr="0">
            <a:noAutofit/>
          </a:bodyPr>
          <a:lstStyle>
            <a:lvl1pPr marL="0" marR="0" lvl="0" algn="l" defTabSz="914400" rtl="0" eaLnBrk="1" fontAlgn="auto" latinLnBrk="0" hangingPunct="1">
              <a:lnSpc>
                <a:spcPct val="100000"/>
              </a:lnSpc>
              <a:spcAft>
                <a:spcPts val="0"/>
              </a:spcAft>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nvPr>
        </p:nvSpPr>
        <p:spPr>
          <a:xfrm>
            <a:off x="669925" y="952500"/>
            <a:ext cx="9828101" cy="5388907"/>
          </a:xfrm>
        </p:spPr>
        <p:txBody>
          <a:bodyPr vert="eaVert"/>
          <a:lstStyle>
            <a:lvl1pPr indent="0" eaLnBrk="1" fontAlgn="auto" latinLnBrk="0" hangingPunct="1">
              <a:defRPr>
                <a:solidFill>
                  <a:schemeClr val="tx1"/>
                </a:solidFill>
                <a:latin typeface="Arial" panose="020B0604020202020204" pitchFamily="34" charset="0"/>
                <a:ea typeface="微软雅黑" panose="020B0503020204020204" charset="-122"/>
              </a:defRPr>
            </a:lvl1pPr>
            <a:lvl2pPr indent="0" eaLnBrk="1" fontAlgn="auto" latinLnBrk="0" hangingPunct="1">
              <a:defRPr>
                <a:solidFill>
                  <a:schemeClr val="tx1"/>
                </a:solidFill>
                <a:latin typeface="Arial" panose="020B0604020202020204" pitchFamily="34" charset="0"/>
                <a:ea typeface="微软雅黑" panose="020B0503020204020204" charset="-122"/>
              </a:defRPr>
            </a:lvl2pPr>
            <a:lvl3pPr indent="0" eaLnBrk="1" fontAlgn="auto" latinLnBrk="0" hangingPunct="1">
              <a:defRPr>
                <a:solidFill>
                  <a:schemeClr val="tx1"/>
                </a:solidFill>
                <a:latin typeface="Arial" panose="020B0604020202020204" pitchFamily="34" charset="0"/>
                <a:ea typeface="微软雅黑" panose="020B0503020204020204" charset="-122"/>
              </a:defRPr>
            </a:lvl3pPr>
            <a:lvl4pPr indent="0" eaLnBrk="1" fontAlgn="auto" latinLnBrk="0" hangingPunct="1">
              <a:defRPr>
                <a:solidFill>
                  <a:schemeClr val="tx1"/>
                </a:solidFill>
                <a:latin typeface="Arial" panose="020B0604020202020204" pitchFamily="34" charset="0"/>
                <a:ea typeface="微软雅黑" panose="020B0503020204020204" charset="-122"/>
              </a:defRPr>
            </a:lvl4pPr>
            <a:lvl5pPr indent="0" eaLnBrk="1" fontAlgn="auto" latinLnBrk="0" hangingPunct="1">
              <a:defRPr>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nvPr>
        </p:nvSpPr>
        <p:spPr/>
        <p:txBody>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lvl1pPr>
              <a:defRPr>
                <a:latin typeface="Arial" panose="020B0604020202020204" pitchFamily="34" charset="0"/>
                <a:ea typeface="微软雅黑" panose="020B0503020204020204" charset="-122"/>
              </a:defRPr>
            </a:lvl1pPr>
          </a:lstStyle>
          <a:p>
            <a:endParaRPr lang="zh-CN" altLang="en-US"/>
          </a:p>
        </p:txBody>
      </p:sp>
      <p:sp>
        <p:nvSpPr>
          <p:cNvPr id="6" name="灯片编号占位符 5"/>
          <p:cNvSpPr>
            <a:spLocks noGrp="1"/>
          </p:cNvSpPr>
          <p:nvPr>
            <p:ph type="sldNum" sz="quarter" idx="12"/>
          </p:nvPr>
        </p:nvSpPr>
        <p:spPr/>
        <p:txBody>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pic>
        <p:nvPicPr>
          <p:cNvPr id="6" name="图片 5" descr="1 (11)"/>
          <p:cNvPicPr>
            <a:picLocks noChangeAspect="1"/>
          </p:cNvPicPr>
          <p:nvPr>
            <p:custDataLst>
              <p:tags r:id="rId2"/>
            </p:custDataLst>
          </p:nvPr>
        </p:nvPicPr>
        <p:blipFill>
          <a:blip r:embed="rId3"/>
          <a:stretch>
            <a:fillRect/>
          </a:stretch>
        </p:blipFill>
        <p:spPr>
          <a:xfrm>
            <a:off x="0" y="6137910"/>
            <a:ext cx="720090" cy="720090"/>
          </a:xfrm>
          <a:prstGeom prst="rect">
            <a:avLst/>
          </a:prstGeom>
        </p:spPr>
      </p:pic>
      <p:pic>
        <p:nvPicPr>
          <p:cNvPr id="2" name="图片 1" descr="1 (12)"/>
          <p:cNvPicPr>
            <a:picLocks noChangeAspect="1"/>
          </p:cNvPicPr>
          <p:nvPr>
            <p:custDataLst>
              <p:tags r:id="rId4"/>
            </p:custDataLst>
          </p:nvPr>
        </p:nvPicPr>
        <p:blipFill>
          <a:blip r:embed="rId5"/>
          <a:stretch>
            <a:fillRect/>
          </a:stretch>
        </p:blipFill>
        <p:spPr>
          <a:xfrm>
            <a:off x="11471910" y="0"/>
            <a:ext cx="720090" cy="720090"/>
          </a:xfrm>
          <a:prstGeom prst="rect">
            <a:avLst/>
          </a:prstGeom>
        </p:spPr>
      </p:pic>
      <p:sp>
        <p:nvSpPr>
          <p:cNvPr id="3" name="日期占位符 2"/>
          <p:cNvSpPr>
            <a:spLocks noGrp="1"/>
          </p:cNvSpPr>
          <p:nvPr>
            <p:ph type="dt" sz="half" idx="10"/>
          </p:nvPr>
        </p:nvSpPr>
        <p:spPr/>
        <p:txBody>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lvl1pPr>
              <a:defRPr>
                <a:latin typeface="Arial" panose="020B0604020202020204" pitchFamily="34" charset="0"/>
                <a:ea typeface="微软雅黑" panose="020B0503020204020204" charset="-122"/>
              </a:defRPr>
            </a:lvl1pPr>
          </a:lstStyle>
          <a:p>
            <a:endParaRPr lang="zh-CN" altLang="en-US"/>
          </a:p>
        </p:txBody>
      </p:sp>
      <p:sp>
        <p:nvSpPr>
          <p:cNvPr id="5" name="灯片编号占位符 4"/>
          <p:cNvSpPr>
            <a:spLocks noGrp="1"/>
          </p:cNvSpPr>
          <p:nvPr>
            <p:ph type="sldNum" sz="quarter" idx="12"/>
          </p:nvPr>
        </p:nvSpPr>
        <p:spPr/>
        <p:txBody>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a:p>
        </p:txBody>
      </p:sp>
      <p:sp>
        <p:nvSpPr>
          <p:cNvPr id="7" name="内容占位符 6"/>
          <p:cNvSpPr>
            <a:spLocks noGrp="1"/>
          </p:cNvSpPr>
          <p:nvPr>
            <p:ph sz="quarter" idx="13"/>
          </p:nvPr>
        </p:nvSpPr>
        <p:spPr>
          <a:xfrm>
            <a:off x="669930" y="952508"/>
            <a:ext cx="10852237" cy="5388907"/>
          </a:xfrm>
        </p:spPr>
        <p:txBody>
          <a:bodyPr/>
          <a:lstStyle>
            <a:lvl1pPr>
              <a:defRPr>
                <a:solidFill>
                  <a:schemeClr val="tx1"/>
                </a:solidFill>
                <a:latin typeface="Arial" panose="020B0604020202020204" pitchFamily="34" charset="0"/>
                <a:ea typeface="微软雅黑" panose="020B0503020204020204" charset="-122"/>
              </a:defRPr>
            </a:lvl1pPr>
            <a:lvl2pPr>
              <a:defRPr>
                <a:solidFill>
                  <a:schemeClr val="tx1"/>
                </a:solidFill>
                <a:latin typeface="Arial" panose="020B0604020202020204" pitchFamily="34" charset="0"/>
                <a:ea typeface="微软雅黑" panose="020B0503020204020204" charset="-122"/>
              </a:defRPr>
            </a:lvl2pPr>
            <a:lvl3pPr>
              <a:defRPr>
                <a:solidFill>
                  <a:schemeClr val="tx1"/>
                </a:solidFill>
                <a:latin typeface="Arial" panose="020B0604020202020204" pitchFamily="34" charset="0"/>
                <a:ea typeface="微软雅黑" panose="020B0503020204020204" charset="-122"/>
              </a:defRPr>
            </a:lvl3pPr>
            <a:lvl4pPr>
              <a:defRPr>
                <a:solidFill>
                  <a:schemeClr val="tx1"/>
                </a:solidFill>
                <a:latin typeface="Arial" panose="020B0604020202020204" pitchFamily="34" charset="0"/>
                <a:ea typeface="微软雅黑" panose="020B0503020204020204" charset="-122"/>
              </a:defRPr>
            </a:lvl4pPr>
            <a:lvl5pPr>
              <a:defRPr>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pic>
        <p:nvPicPr>
          <p:cNvPr id="2" name="图片 1" descr="未标题-12_画板 1"/>
          <p:cNvPicPr>
            <a:picLocks noChangeAspect="1"/>
          </p:cNvPicPr>
          <p:nvPr>
            <p:custDataLst>
              <p:tags r:id="rId2"/>
            </p:custDataLst>
          </p:nvPr>
        </p:nvPicPr>
        <p:blipFill>
          <a:blip r:embed="rId3"/>
          <a:stretch>
            <a:fillRect/>
          </a:stretch>
        </p:blipFill>
        <p:spPr>
          <a:xfrm>
            <a:off x="10143" y="0"/>
            <a:ext cx="12171714" cy="6858000"/>
          </a:xfrm>
          <a:prstGeom prst="rect">
            <a:avLst/>
          </a:prstGeom>
        </p:spPr>
      </p:pic>
      <p:sp>
        <p:nvSpPr>
          <p:cNvPr id="3" name="日期占位符 2"/>
          <p:cNvSpPr>
            <a:spLocks noGrp="1"/>
          </p:cNvSpPr>
          <p:nvPr>
            <p:ph type="dt" sz="half" idx="10"/>
          </p:nvPr>
        </p:nvSpPr>
        <p:spPr/>
        <p:txBody>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lvl1pPr>
              <a:defRPr>
                <a:latin typeface="Arial" panose="020B0604020202020204" pitchFamily="34" charset="0"/>
                <a:ea typeface="微软雅黑" panose="020B0503020204020204" charset="-122"/>
              </a:defRPr>
            </a:lvl1pPr>
          </a:lstStyle>
          <a:p>
            <a:endParaRPr lang="zh-CN" altLang="en-US"/>
          </a:p>
        </p:txBody>
      </p:sp>
      <p:sp>
        <p:nvSpPr>
          <p:cNvPr id="5" name="灯片编号占位符 4"/>
          <p:cNvSpPr>
            <a:spLocks noGrp="1"/>
          </p:cNvSpPr>
          <p:nvPr>
            <p:ph type="sldNum" sz="quarter" idx="12"/>
          </p:nvPr>
        </p:nvSpPr>
        <p:spPr/>
        <p:txBody>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a:p>
        </p:txBody>
      </p:sp>
      <p:sp>
        <p:nvSpPr>
          <p:cNvPr id="6" name="标题 1"/>
          <p:cNvSpPr>
            <a:spLocks noGrp="1"/>
          </p:cNvSpPr>
          <p:nvPr>
            <p:ph type="title" hasCustomPrompt="1"/>
            <p:custDataLst>
              <p:tags r:id="rId4"/>
            </p:custDataLst>
          </p:nvPr>
        </p:nvSpPr>
        <p:spPr>
          <a:xfrm>
            <a:off x="1652270" y="1786364"/>
            <a:ext cx="8890064" cy="1200150"/>
          </a:xfrm>
        </p:spPr>
        <p:txBody>
          <a:bodyPr vert="horz" wrap="square" lIns="0" tIns="0" rIns="0" bIns="0" rtlCol="0" anchor="b" anchorCtr="0">
            <a:normAutofit/>
          </a:bodyPr>
          <a:lstStyle>
            <a:lvl1pPr marL="0" marR="0" algn="ctr" defTabSz="914400" rtl="0" eaLnBrk="1" fontAlgn="auto" latinLnBrk="0" hangingPunct="1">
              <a:lnSpc>
                <a:spcPct val="100000"/>
              </a:lnSpc>
              <a:spcBef>
                <a:spcPct val="0"/>
              </a:spcBef>
              <a:buClrTx/>
              <a:buSzTx/>
              <a:buFontTx/>
              <a:buNone/>
              <a:defRPr kumimoji="0" lang="zh-CN" altLang="en-US" sz="7000" b="1" i="0" u="none" strike="noStrike" kern="1200" cap="none" spc="1000" normalizeH="0" baseline="0" noProof="1" dirty="0">
                <a:solidFill>
                  <a:schemeClr val="dk1">
                    <a:lumMod val="85000"/>
                    <a:lumOff val="15000"/>
                  </a:schemeClr>
                </a:solidFill>
                <a:uFillTx/>
                <a:latin typeface="Arial" panose="020B0604020202020204" pitchFamily="34" charset="0"/>
                <a:ea typeface="汉仪旗黑-85S" panose="00020600040101010101" pitchFamily="18" charset="-122"/>
                <a:cs typeface="+mj-cs"/>
              </a:defRPr>
            </a:lvl1pPr>
          </a:lstStyle>
          <a:p>
            <a:pPr lvl="0"/>
            <a:r>
              <a:rPr>
                <a:sym typeface="+mn-ea"/>
              </a:rPr>
              <a:t>编辑标题</a:t>
            </a:r>
            <a:endParaRPr>
              <a:sym typeface="+mn-ea"/>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通用">
    <p:spTree>
      <p:nvGrpSpPr>
        <p:cNvPr id="1" name=""/>
        <p:cNvGrpSpPr/>
        <p:nvPr/>
      </p:nvGrpSpPr>
      <p:grpSpPr>
        <a:xfrm>
          <a:off x="0" y="0"/>
          <a:ext cx="0" cy="0"/>
          <a:chOff x="0" y="0"/>
          <a:chExt cx="0" cy="0"/>
        </a:xfrm>
      </p:grpSpPr>
      <p:pic>
        <p:nvPicPr>
          <p:cNvPr id="7" name="图片 6" descr="1 (11)"/>
          <p:cNvPicPr>
            <a:picLocks noChangeAspect="1"/>
          </p:cNvPicPr>
          <p:nvPr>
            <p:custDataLst>
              <p:tags r:id="rId2"/>
            </p:custDataLst>
          </p:nvPr>
        </p:nvPicPr>
        <p:blipFill>
          <a:blip r:embed="rId3"/>
          <a:stretch>
            <a:fillRect/>
          </a:stretch>
        </p:blipFill>
        <p:spPr>
          <a:xfrm>
            <a:off x="0" y="6137910"/>
            <a:ext cx="720090" cy="720090"/>
          </a:xfrm>
          <a:prstGeom prst="rect">
            <a:avLst/>
          </a:prstGeom>
        </p:spPr>
      </p:pic>
      <p:pic>
        <p:nvPicPr>
          <p:cNvPr id="6" name="图片 5" descr="1 (12)"/>
          <p:cNvPicPr>
            <a:picLocks noChangeAspect="1"/>
          </p:cNvPicPr>
          <p:nvPr>
            <p:custDataLst>
              <p:tags r:id="rId4"/>
            </p:custDataLst>
          </p:nvPr>
        </p:nvPicPr>
        <p:blipFill>
          <a:blip r:embed="rId5"/>
          <a:stretch>
            <a:fillRect/>
          </a:stretch>
        </p:blipFill>
        <p:spPr>
          <a:xfrm>
            <a:off x="11471910" y="0"/>
            <a:ext cx="720090" cy="720090"/>
          </a:xfrm>
          <a:prstGeom prst="rect">
            <a:avLst/>
          </a:prstGeom>
        </p:spPr>
      </p:pic>
      <p:sp>
        <p:nvSpPr>
          <p:cNvPr id="2" name="标题 1"/>
          <p:cNvSpPr>
            <a:spLocks noGrp="1"/>
          </p:cNvSpPr>
          <p:nvPr>
            <p:ph type="title"/>
            <p:custDataLst>
              <p:tags r:id="rId6"/>
            </p:custDataLst>
          </p:nvPr>
        </p:nvSpPr>
        <p:spPr/>
        <p:txBody>
          <a:bodyPr/>
          <a:lstStyle>
            <a:lvl1pPr>
              <a:defRPr baseline="0">
                <a:solidFill>
                  <a:schemeClr val="tx1"/>
                </a:solidFill>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7"/>
            </p:custDataLst>
          </p:nvPr>
        </p:nvSpPr>
        <p:spPr/>
        <p:txBody>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8"/>
            </p:custDataLst>
          </p:nvPr>
        </p:nvSpPr>
        <p:spPr/>
        <p:txBody>
          <a:bodyPr/>
          <a:lstStyle>
            <a:lvl1pPr>
              <a:defRPr>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9"/>
            </p:custDataLst>
          </p:nvPr>
        </p:nvSpPr>
        <p:spPr/>
        <p:txBody>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相框">
    <p:spTree>
      <p:nvGrpSpPr>
        <p:cNvPr id="1" name=""/>
        <p:cNvGrpSpPr/>
        <p:nvPr/>
      </p:nvGrpSpPr>
      <p:grpSpPr>
        <a:xfrm>
          <a:off x="0" y="0"/>
          <a:ext cx="0" cy="0"/>
          <a:chOff x="0" y="0"/>
          <a:chExt cx="0" cy="0"/>
        </a:xfrm>
      </p:grpSpPr>
      <p:sp>
        <p:nvSpPr>
          <p:cNvPr id="9" name="矩形 8"/>
          <p:cNvSpPr/>
          <p:nvPr>
            <p:custDataLst>
              <p:tags r:id="rId2"/>
            </p:custDataLst>
          </p:nvPr>
        </p:nvSpPr>
        <p:spPr>
          <a:xfrm>
            <a:off x="294600" y="302400"/>
            <a:ext cx="11602796" cy="6253188"/>
          </a:xfrm>
          <a:prstGeom prst="rect">
            <a:avLst/>
          </a:prstGeom>
          <a:solidFill>
            <a:srgbClr val="4454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pic>
        <p:nvPicPr>
          <p:cNvPr id="8" name="图片 7" descr="1 (11)"/>
          <p:cNvPicPr>
            <a:picLocks noChangeAspect="1"/>
          </p:cNvPicPr>
          <p:nvPr>
            <p:custDataLst>
              <p:tags r:id="rId3"/>
            </p:custDataLst>
          </p:nvPr>
        </p:nvPicPr>
        <p:blipFill>
          <a:blip r:embed="rId4"/>
          <a:stretch>
            <a:fillRect/>
          </a:stretch>
        </p:blipFill>
        <p:spPr>
          <a:xfrm>
            <a:off x="0" y="0"/>
            <a:ext cx="720090" cy="720090"/>
          </a:xfrm>
          <a:prstGeom prst="rect">
            <a:avLst/>
          </a:prstGeom>
        </p:spPr>
      </p:pic>
      <p:pic>
        <p:nvPicPr>
          <p:cNvPr id="6" name="图片 5" descr="1 (12)"/>
          <p:cNvPicPr>
            <a:picLocks noChangeAspect="1"/>
          </p:cNvPicPr>
          <p:nvPr>
            <p:custDataLst>
              <p:tags r:id="rId5"/>
            </p:custDataLst>
          </p:nvPr>
        </p:nvPicPr>
        <p:blipFill>
          <a:blip r:embed="rId6"/>
          <a:stretch>
            <a:fillRect/>
          </a:stretch>
        </p:blipFill>
        <p:spPr>
          <a:xfrm>
            <a:off x="11471910" y="6137910"/>
            <a:ext cx="720090" cy="720090"/>
          </a:xfrm>
          <a:prstGeom prst="rect">
            <a:avLst/>
          </a:prstGeom>
        </p:spPr>
      </p:pic>
      <p:sp>
        <p:nvSpPr>
          <p:cNvPr id="2" name="标题 1"/>
          <p:cNvSpPr>
            <a:spLocks noGrp="1"/>
          </p:cNvSpPr>
          <p:nvPr>
            <p:ph type="title" hasCustomPrompt="1"/>
            <p:custDataLst>
              <p:tags r:id="rId7"/>
            </p:custDataLst>
          </p:nvPr>
        </p:nvSpPr>
        <p:spPr>
          <a:xfrm>
            <a:off x="1281600" y="1249200"/>
            <a:ext cx="9626400" cy="723600"/>
          </a:xfrm>
        </p:spPr>
        <p:txBody>
          <a:bodyPr anchor="ctr"/>
          <a:lstStyle>
            <a:lvl1pPr>
              <a:defRPr sz="3200" baseline="0">
                <a:solidFill>
                  <a:schemeClr val="tx1"/>
                </a:solidFill>
                <a:latin typeface="Arial" panose="020B0604020202020204" pitchFamily="34" charset="0"/>
                <a:ea typeface="微软雅黑" panose="020B0503020204020204" charset="-122"/>
              </a:defRPr>
            </a:lvl1pPr>
          </a:lstStyle>
          <a:p>
            <a:r>
              <a:rPr lang="zh-CN" altLang="en-US" dirty="0"/>
              <a:t>单击此处编辑标题</a:t>
            </a:r>
            <a:endParaRPr lang="zh-CN" altLang="en-US" dirty="0"/>
          </a:p>
        </p:txBody>
      </p:sp>
      <p:sp>
        <p:nvSpPr>
          <p:cNvPr id="7" name="内容占位符 6"/>
          <p:cNvSpPr>
            <a:spLocks noGrp="1"/>
          </p:cNvSpPr>
          <p:nvPr>
            <p:ph sz="quarter" idx="13"/>
            <p:custDataLst>
              <p:tags r:id="rId8"/>
            </p:custDataLst>
          </p:nvPr>
        </p:nvSpPr>
        <p:spPr>
          <a:xfrm>
            <a:off x="1281113" y="2163600"/>
            <a:ext cx="9626600" cy="3445200"/>
          </a:xfrm>
        </p:spPr>
        <p:txBody>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3" name="日期占位符 2"/>
          <p:cNvSpPr>
            <a:spLocks noGrp="1"/>
          </p:cNvSpPr>
          <p:nvPr>
            <p:ph type="dt" sz="half" idx="10"/>
            <p:custDataLst>
              <p:tags r:id="rId9"/>
            </p:custDataLst>
          </p:nvPr>
        </p:nvSpPr>
        <p:spPr/>
        <p:txBody>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0"/>
            </p:custDataLst>
          </p:nvPr>
        </p:nvSpPr>
        <p:spPr/>
        <p:txBody>
          <a:bodyPr/>
          <a:lstStyle>
            <a:lvl1pPr>
              <a:defRPr>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11"/>
            </p:custDataLst>
          </p:nvPr>
        </p:nvSpPr>
        <p:spPr/>
        <p:txBody>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左右">
    <p:spTree>
      <p:nvGrpSpPr>
        <p:cNvPr id="1" name=""/>
        <p:cNvGrpSpPr/>
        <p:nvPr/>
      </p:nvGrpSpPr>
      <p:grpSpPr>
        <a:xfrm>
          <a:off x="0" y="0"/>
          <a:ext cx="0" cy="0"/>
          <a:chOff x="0" y="0"/>
          <a:chExt cx="0" cy="0"/>
        </a:xfrm>
      </p:grpSpPr>
      <p:sp>
        <p:nvSpPr>
          <p:cNvPr id="10" name="矩形 9"/>
          <p:cNvSpPr/>
          <p:nvPr>
            <p:custDataLst>
              <p:tags r:id="rId2"/>
            </p:custDataLst>
          </p:nvPr>
        </p:nvSpPr>
        <p:spPr>
          <a:xfrm>
            <a:off x="0" y="-10800"/>
            <a:ext cx="4827588" cy="6868795"/>
          </a:xfrm>
          <a:prstGeom prst="rect">
            <a:avLst/>
          </a:prstGeom>
          <a:solidFill>
            <a:srgbClr val="4454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pic>
        <p:nvPicPr>
          <p:cNvPr id="8" name="图片 7" descr="1 (11)"/>
          <p:cNvPicPr>
            <a:picLocks noChangeAspect="1"/>
          </p:cNvPicPr>
          <p:nvPr>
            <p:custDataLst>
              <p:tags r:id="rId3"/>
            </p:custDataLst>
          </p:nvPr>
        </p:nvPicPr>
        <p:blipFill>
          <a:blip r:embed="rId4"/>
          <a:stretch>
            <a:fillRect/>
          </a:stretch>
        </p:blipFill>
        <p:spPr>
          <a:xfrm>
            <a:off x="0" y="-10800"/>
            <a:ext cx="720090" cy="720090"/>
          </a:xfrm>
          <a:prstGeom prst="rect">
            <a:avLst/>
          </a:prstGeom>
        </p:spPr>
      </p:pic>
      <p:pic>
        <p:nvPicPr>
          <p:cNvPr id="6" name="图片 5" descr="1 (12)"/>
          <p:cNvPicPr>
            <a:picLocks noChangeAspect="1"/>
          </p:cNvPicPr>
          <p:nvPr>
            <p:custDataLst>
              <p:tags r:id="rId5"/>
            </p:custDataLst>
          </p:nvPr>
        </p:nvPicPr>
        <p:blipFill>
          <a:blip r:embed="rId6"/>
          <a:stretch>
            <a:fillRect/>
          </a:stretch>
        </p:blipFill>
        <p:spPr>
          <a:xfrm>
            <a:off x="11471910" y="6137910"/>
            <a:ext cx="720090" cy="720090"/>
          </a:xfrm>
          <a:prstGeom prst="rect">
            <a:avLst/>
          </a:prstGeom>
        </p:spPr>
      </p:pic>
      <p:sp>
        <p:nvSpPr>
          <p:cNvPr id="2" name="标题 1"/>
          <p:cNvSpPr>
            <a:spLocks noGrp="1"/>
          </p:cNvSpPr>
          <p:nvPr>
            <p:ph type="title" hasCustomPrompt="1"/>
            <p:custDataLst>
              <p:tags r:id="rId7"/>
            </p:custDataLst>
          </p:nvPr>
        </p:nvSpPr>
        <p:spPr>
          <a:xfrm>
            <a:off x="583200" y="770400"/>
            <a:ext cx="3960000" cy="882000"/>
          </a:xfrm>
        </p:spPr>
        <p:txBody>
          <a:bodyPr anchor="ctr" anchorCtr="0"/>
          <a:lstStyle>
            <a:lvl1pPr>
              <a:defRPr sz="3600" baseline="0">
                <a:solidFill>
                  <a:schemeClr val="tx1"/>
                </a:solidFill>
                <a:latin typeface="Arial" panose="020B0604020202020204" pitchFamily="34" charset="0"/>
                <a:ea typeface="微软雅黑" panose="020B0503020204020204" charset="-122"/>
              </a:defRPr>
            </a:lvl1pPr>
          </a:lstStyle>
          <a:p>
            <a:r>
              <a:rPr lang="zh-CN" altLang="en-US" dirty="0"/>
              <a:t>单击编辑标题</a:t>
            </a:r>
            <a:endParaRPr lang="zh-CN" altLang="en-US" dirty="0"/>
          </a:p>
        </p:txBody>
      </p:sp>
      <p:sp>
        <p:nvSpPr>
          <p:cNvPr id="3" name="日期占位符 2"/>
          <p:cNvSpPr>
            <a:spLocks noGrp="1"/>
          </p:cNvSpPr>
          <p:nvPr>
            <p:ph type="dt" sz="half" idx="10"/>
            <p:custDataLst>
              <p:tags r:id="rId8"/>
            </p:custDataLst>
          </p:nvPr>
        </p:nvSpPr>
        <p:spPr/>
        <p:txBody>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1"/>
            </p:custDataLst>
          </p:nvPr>
        </p:nvSpPr>
        <p:spPr>
          <a:xfrm>
            <a:off x="586800" y="1764000"/>
            <a:ext cx="3956400" cy="4093200"/>
          </a:xfrm>
        </p:spPr>
        <p:txBody>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2"/>
            </p:custDataLst>
          </p:nvPr>
        </p:nvSpPr>
        <p:spPr>
          <a:xfrm>
            <a:off x="5101200" y="769938"/>
            <a:ext cx="6480000" cy="5087937"/>
          </a:xfrm>
        </p:spPr>
        <p:txBody>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上下">
    <p:spTree>
      <p:nvGrpSpPr>
        <p:cNvPr id="1" name=""/>
        <p:cNvGrpSpPr/>
        <p:nvPr/>
      </p:nvGrpSpPr>
      <p:grpSpPr>
        <a:xfrm>
          <a:off x="0" y="0"/>
          <a:ext cx="0" cy="0"/>
          <a:chOff x="0" y="0"/>
          <a:chExt cx="0" cy="0"/>
        </a:xfrm>
      </p:grpSpPr>
      <p:sp>
        <p:nvSpPr>
          <p:cNvPr id="10" name="矩形 9"/>
          <p:cNvSpPr/>
          <p:nvPr>
            <p:custDataLst>
              <p:tags r:id="rId2"/>
            </p:custDataLst>
          </p:nvPr>
        </p:nvSpPr>
        <p:spPr>
          <a:xfrm>
            <a:off x="0" y="-10800"/>
            <a:ext cx="12189600" cy="2660396"/>
          </a:xfrm>
          <a:prstGeom prst="rect">
            <a:avLst/>
          </a:prstGeom>
          <a:solidFill>
            <a:srgbClr val="4454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pic>
        <p:nvPicPr>
          <p:cNvPr id="8" name="图片 7" descr="1 (11)"/>
          <p:cNvPicPr>
            <a:picLocks noChangeAspect="1"/>
          </p:cNvPicPr>
          <p:nvPr>
            <p:custDataLst>
              <p:tags r:id="rId3"/>
            </p:custDataLst>
          </p:nvPr>
        </p:nvPicPr>
        <p:blipFill>
          <a:blip r:embed="rId4"/>
          <a:stretch>
            <a:fillRect/>
          </a:stretch>
        </p:blipFill>
        <p:spPr>
          <a:xfrm>
            <a:off x="0" y="6137910"/>
            <a:ext cx="720090" cy="720090"/>
          </a:xfrm>
          <a:prstGeom prst="rect">
            <a:avLst/>
          </a:prstGeom>
        </p:spPr>
      </p:pic>
      <p:pic>
        <p:nvPicPr>
          <p:cNvPr id="6" name="图片 5" descr="1 (12)"/>
          <p:cNvPicPr>
            <a:picLocks noChangeAspect="1"/>
          </p:cNvPicPr>
          <p:nvPr>
            <p:custDataLst>
              <p:tags r:id="rId5"/>
            </p:custDataLst>
          </p:nvPr>
        </p:nvPicPr>
        <p:blipFill>
          <a:blip r:embed="rId6"/>
          <a:stretch>
            <a:fillRect/>
          </a:stretch>
        </p:blipFill>
        <p:spPr>
          <a:xfrm>
            <a:off x="11471910" y="6137910"/>
            <a:ext cx="720090" cy="720090"/>
          </a:xfrm>
          <a:prstGeom prst="rect">
            <a:avLst/>
          </a:prstGeom>
        </p:spPr>
      </p:pic>
      <p:sp>
        <p:nvSpPr>
          <p:cNvPr id="2" name="标题 1"/>
          <p:cNvSpPr>
            <a:spLocks noGrp="1"/>
          </p:cNvSpPr>
          <p:nvPr>
            <p:ph type="title"/>
            <p:custDataLst>
              <p:tags r:id="rId7"/>
            </p:custDataLst>
          </p:nvPr>
        </p:nvSpPr>
        <p:spPr>
          <a:xfrm>
            <a:off x="612000" y="781200"/>
            <a:ext cx="10976400" cy="626400"/>
          </a:xfrm>
        </p:spPr>
        <p:txBody>
          <a:bodyPr anchor="ctr"/>
          <a:lstStyle>
            <a:lvl1pPr algn="ctr">
              <a:defRPr sz="3600" baseline="0">
                <a:solidFill>
                  <a:schemeClr val="tx1"/>
                </a:solidFill>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8"/>
            </p:custDataLst>
          </p:nvPr>
        </p:nvSpPr>
        <p:spPr/>
        <p:txBody>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1"/>
            </p:custDataLst>
          </p:nvPr>
        </p:nvSpPr>
        <p:spPr>
          <a:xfrm>
            <a:off x="612000" y="1659600"/>
            <a:ext cx="10975975" cy="828000"/>
          </a:xfrm>
        </p:spPr>
        <p:txBody>
          <a:bodyPr/>
          <a:lstStyle>
            <a:lvl1pPr algn="ct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
        <p:nvSpPr>
          <p:cNvPr id="9" name="内容占位符 8"/>
          <p:cNvSpPr>
            <a:spLocks noGrp="1"/>
          </p:cNvSpPr>
          <p:nvPr>
            <p:ph sz="quarter" idx="14"/>
            <p:custDataLst>
              <p:tags r:id="rId12"/>
            </p:custDataLst>
          </p:nvPr>
        </p:nvSpPr>
        <p:spPr>
          <a:xfrm>
            <a:off x="612775" y="2808000"/>
            <a:ext cx="10965600" cy="3430800"/>
          </a:xfrm>
        </p:spPr>
        <p:txBody>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下上">
    <p:spTree>
      <p:nvGrpSpPr>
        <p:cNvPr id="1" name=""/>
        <p:cNvGrpSpPr/>
        <p:nvPr/>
      </p:nvGrpSpPr>
      <p:grpSpPr>
        <a:xfrm>
          <a:off x="0" y="0"/>
          <a:ext cx="0" cy="0"/>
          <a:chOff x="0" y="0"/>
          <a:chExt cx="0" cy="0"/>
        </a:xfrm>
      </p:grpSpPr>
      <p:sp>
        <p:nvSpPr>
          <p:cNvPr id="10" name="矩形 9"/>
          <p:cNvSpPr/>
          <p:nvPr>
            <p:custDataLst>
              <p:tags r:id="rId2"/>
            </p:custDataLst>
          </p:nvPr>
        </p:nvSpPr>
        <p:spPr>
          <a:xfrm>
            <a:off x="0" y="5029200"/>
            <a:ext cx="12189600" cy="1828800"/>
          </a:xfrm>
          <a:prstGeom prst="rect">
            <a:avLst/>
          </a:prstGeom>
          <a:solidFill>
            <a:srgbClr val="4454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pic>
        <p:nvPicPr>
          <p:cNvPr id="8" name="图片 7" descr="1 (11)"/>
          <p:cNvPicPr>
            <a:picLocks noChangeAspect="1"/>
          </p:cNvPicPr>
          <p:nvPr>
            <p:custDataLst>
              <p:tags r:id="rId3"/>
            </p:custDataLst>
          </p:nvPr>
        </p:nvPicPr>
        <p:blipFill>
          <a:blip r:embed="rId4"/>
          <a:stretch>
            <a:fillRect/>
          </a:stretch>
        </p:blipFill>
        <p:spPr>
          <a:xfrm>
            <a:off x="0" y="0"/>
            <a:ext cx="720090" cy="720090"/>
          </a:xfrm>
          <a:prstGeom prst="rect">
            <a:avLst/>
          </a:prstGeom>
        </p:spPr>
      </p:pic>
      <p:pic>
        <p:nvPicPr>
          <p:cNvPr id="6" name="图片 5" descr="1 (12)"/>
          <p:cNvPicPr>
            <a:picLocks noChangeAspect="1"/>
          </p:cNvPicPr>
          <p:nvPr>
            <p:custDataLst>
              <p:tags r:id="rId5"/>
            </p:custDataLst>
          </p:nvPr>
        </p:nvPicPr>
        <p:blipFill>
          <a:blip r:embed="rId6"/>
          <a:stretch>
            <a:fillRect/>
          </a:stretch>
        </p:blipFill>
        <p:spPr>
          <a:xfrm>
            <a:off x="11471910" y="-5379"/>
            <a:ext cx="720090" cy="720090"/>
          </a:xfrm>
          <a:prstGeom prst="rect">
            <a:avLst/>
          </a:prstGeom>
        </p:spPr>
      </p:pic>
      <p:sp>
        <p:nvSpPr>
          <p:cNvPr id="2" name="标题 1"/>
          <p:cNvSpPr>
            <a:spLocks noGrp="1"/>
          </p:cNvSpPr>
          <p:nvPr>
            <p:ph type="title"/>
            <p:custDataLst>
              <p:tags r:id="rId7"/>
            </p:custDataLst>
          </p:nvPr>
        </p:nvSpPr>
        <p:spPr>
          <a:xfrm>
            <a:off x="604800" y="669600"/>
            <a:ext cx="10976400" cy="565200"/>
          </a:xfrm>
        </p:spPr>
        <p:txBody>
          <a:bodyPr anchor="ctr" anchorCtr="0"/>
          <a:lstStyle>
            <a:lvl1pPr algn="ctr">
              <a:defRPr sz="3200" baseline="0">
                <a:solidFill>
                  <a:schemeClr val="tx1"/>
                </a:solidFill>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8"/>
            </p:custDataLst>
          </p:nvPr>
        </p:nvSpPr>
        <p:spPr/>
        <p:txBody>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1"/>
            </p:custDataLst>
          </p:nvPr>
        </p:nvSpPr>
        <p:spPr>
          <a:xfrm>
            <a:off x="604837" y="1681200"/>
            <a:ext cx="10990800" cy="3211200"/>
          </a:xfrm>
        </p:spPr>
        <p:txBody>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文本占位符 8"/>
          <p:cNvSpPr>
            <a:spLocks noGrp="1"/>
          </p:cNvSpPr>
          <p:nvPr>
            <p:ph type="body" sz="quarter" idx="14"/>
            <p:custDataLst>
              <p:tags r:id="rId12"/>
            </p:custDataLst>
          </p:nvPr>
        </p:nvSpPr>
        <p:spPr>
          <a:xfrm>
            <a:off x="594000" y="5180400"/>
            <a:ext cx="11001600" cy="1011600"/>
          </a:xfrm>
        </p:spPr>
        <p:txBody>
          <a:bodyPr/>
          <a:lstStyle>
            <a:lvl1pP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导航">
    <p:spTree>
      <p:nvGrpSpPr>
        <p:cNvPr id="1" name=""/>
        <p:cNvGrpSpPr/>
        <p:nvPr/>
      </p:nvGrpSpPr>
      <p:grpSpPr>
        <a:xfrm>
          <a:off x="0" y="0"/>
          <a:ext cx="0" cy="0"/>
          <a:chOff x="0" y="0"/>
          <a:chExt cx="0" cy="0"/>
        </a:xfrm>
      </p:grpSpPr>
      <p:sp>
        <p:nvSpPr>
          <p:cNvPr id="10" name="矩形 9"/>
          <p:cNvSpPr/>
          <p:nvPr>
            <p:custDataLst>
              <p:tags r:id="rId2"/>
            </p:custDataLst>
          </p:nvPr>
        </p:nvSpPr>
        <p:spPr>
          <a:xfrm>
            <a:off x="0" y="-10800"/>
            <a:ext cx="12189600" cy="914400"/>
          </a:xfrm>
          <a:prstGeom prst="rect">
            <a:avLst/>
          </a:prstGeom>
          <a:solidFill>
            <a:srgbClr val="4454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pic>
        <p:nvPicPr>
          <p:cNvPr id="8" name="图片 7" descr="1 (11)"/>
          <p:cNvPicPr>
            <a:picLocks noChangeAspect="1"/>
          </p:cNvPicPr>
          <p:nvPr>
            <p:custDataLst>
              <p:tags r:id="rId3"/>
            </p:custDataLst>
          </p:nvPr>
        </p:nvPicPr>
        <p:blipFill>
          <a:blip r:embed="rId4"/>
          <a:stretch>
            <a:fillRect/>
          </a:stretch>
        </p:blipFill>
        <p:spPr>
          <a:xfrm>
            <a:off x="11469510" y="-10800"/>
            <a:ext cx="720090" cy="720090"/>
          </a:xfrm>
          <a:prstGeom prst="rect">
            <a:avLst/>
          </a:prstGeom>
        </p:spPr>
      </p:pic>
      <p:pic>
        <p:nvPicPr>
          <p:cNvPr id="6" name="图片 5" descr="1 (12)"/>
          <p:cNvPicPr>
            <a:picLocks noChangeAspect="1"/>
          </p:cNvPicPr>
          <p:nvPr>
            <p:custDataLst>
              <p:tags r:id="rId5"/>
            </p:custDataLst>
          </p:nvPr>
        </p:nvPicPr>
        <p:blipFill>
          <a:blip r:embed="rId6"/>
          <a:stretch>
            <a:fillRect/>
          </a:stretch>
        </p:blipFill>
        <p:spPr>
          <a:xfrm>
            <a:off x="0" y="6137910"/>
            <a:ext cx="720090" cy="720090"/>
          </a:xfrm>
          <a:prstGeom prst="rect">
            <a:avLst/>
          </a:prstGeom>
        </p:spPr>
      </p:pic>
      <p:sp>
        <p:nvSpPr>
          <p:cNvPr id="2" name="标题 1"/>
          <p:cNvSpPr>
            <a:spLocks noGrp="1"/>
          </p:cNvSpPr>
          <p:nvPr>
            <p:ph type="title"/>
            <p:custDataLst>
              <p:tags r:id="rId7"/>
            </p:custDataLst>
          </p:nvPr>
        </p:nvSpPr>
        <p:spPr>
          <a:xfrm>
            <a:off x="579600" y="237600"/>
            <a:ext cx="11037600" cy="441964"/>
          </a:xfrm>
        </p:spPr>
        <p:txBody>
          <a:bodyPr/>
          <a:lstStyle>
            <a:lvl1pPr>
              <a:defRPr baseline="0">
                <a:solidFill>
                  <a:schemeClr val="tx1"/>
                </a:solidFill>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8"/>
            </p:custDataLst>
          </p:nvPr>
        </p:nvSpPr>
        <p:spPr/>
        <p:txBody>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1"/>
            </p:custDataLst>
          </p:nvPr>
        </p:nvSpPr>
        <p:spPr>
          <a:xfrm>
            <a:off x="579600" y="1663200"/>
            <a:ext cx="5342400" cy="2894400"/>
          </a:xfrm>
        </p:spPr>
        <p:txBody>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2"/>
            </p:custDataLst>
          </p:nvPr>
        </p:nvSpPr>
        <p:spPr>
          <a:xfrm>
            <a:off x="6242400" y="1663200"/>
            <a:ext cx="5367600" cy="2894400"/>
          </a:xfrm>
        </p:spPr>
        <p:txBody>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1" name="文本占位符 10"/>
          <p:cNvSpPr>
            <a:spLocks noGrp="1"/>
          </p:cNvSpPr>
          <p:nvPr>
            <p:ph type="body" sz="quarter" idx="15"/>
            <p:custDataLst>
              <p:tags r:id="rId13"/>
            </p:custDataLst>
          </p:nvPr>
        </p:nvSpPr>
        <p:spPr>
          <a:xfrm>
            <a:off x="572400" y="4816800"/>
            <a:ext cx="5342400" cy="781200"/>
          </a:xfrm>
        </p:spPr>
        <p:txBody>
          <a:bodyPr/>
          <a:lstStyle>
            <a:lvl1pP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
        <p:nvSpPr>
          <p:cNvPr id="13" name="文本占位符 12"/>
          <p:cNvSpPr>
            <a:spLocks noGrp="1"/>
          </p:cNvSpPr>
          <p:nvPr>
            <p:ph type="body" sz="quarter" idx="16"/>
            <p:custDataLst>
              <p:tags r:id="rId14"/>
            </p:custDataLst>
          </p:nvPr>
        </p:nvSpPr>
        <p:spPr>
          <a:xfrm>
            <a:off x="6253200" y="4813200"/>
            <a:ext cx="5367600" cy="781200"/>
          </a:xfrm>
        </p:spPr>
        <p:txBody>
          <a:bodyPr/>
          <a:lstStyle>
            <a:lvl1pP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腰带">
    <p:spTree>
      <p:nvGrpSpPr>
        <p:cNvPr id="1" name=""/>
        <p:cNvGrpSpPr/>
        <p:nvPr/>
      </p:nvGrpSpPr>
      <p:grpSpPr>
        <a:xfrm>
          <a:off x="0" y="0"/>
          <a:ext cx="0" cy="0"/>
          <a:chOff x="0" y="0"/>
          <a:chExt cx="0" cy="0"/>
        </a:xfrm>
      </p:grpSpPr>
      <p:sp>
        <p:nvSpPr>
          <p:cNvPr id="9" name="矩形 8"/>
          <p:cNvSpPr/>
          <p:nvPr>
            <p:custDataLst>
              <p:tags r:id="rId2"/>
            </p:custDataLst>
          </p:nvPr>
        </p:nvSpPr>
        <p:spPr>
          <a:xfrm>
            <a:off x="0" y="959400"/>
            <a:ext cx="12189600" cy="4939195"/>
          </a:xfrm>
          <a:prstGeom prst="rect">
            <a:avLst/>
          </a:prstGeom>
          <a:solidFill>
            <a:srgbClr val="4454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pic>
        <p:nvPicPr>
          <p:cNvPr id="8" name="图片 7" descr="1 (11)"/>
          <p:cNvPicPr>
            <a:picLocks noChangeAspect="1"/>
          </p:cNvPicPr>
          <p:nvPr>
            <p:custDataLst>
              <p:tags r:id="rId3"/>
            </p:custDataLst>
          </p:nvPr>
        </p:nvPicPr>
        <p:blipFill>
          <a:blip r:embed="rId4"/>
          <a:stretch>
            <a:fillRect/>
          </a:stretch>
        </p:blipFill>
        <p:spPr>
          <a:xfrm>
            <a:off x="10438461" y="5104461"/>
            <a:ext cx="1753527" cy="1753527"/>
          </a:xfrm>
          <a:prstGeom prst="rect">
            <a:avLst/>
          </a:prstGeom>
        </p:spPr>
      </p:pic>
      <p:pic>
        <p:nvPicPr>
          <p:cNvPr id="6" name="图片 5" descr="1 (12)"/>
          <p:cNvPicPr>
            <a:picLocks noChangeAspect="1"/>
          </p:cNvPicPr>
          <p:nvPr>
            <p:custDataLst>
              <p:tags r:id="rId5"/>
            </p:custDataLst>
          </p:nvPr>
        </p:nvPicPr>
        <p:blipFill>
          <a:blip r:embed="rId6"/>
          <a:stretch>
            <a:fillRect/>
          </a:stretch>
        </p:blipFill>
        <p:spPr>
          <a:xfrm>
            <a:off x="0" y="-10802"/>
            <a:ext cx="1753527" cy="1753527"/>
          </a:xfrm>
          <a:prstGeom prst="rect">
            <a:avLst/>
          </a:prstGeom>
        </p:spPr>
      </p:pic>
      <p:sp>
        <p:nvSpPr>
          <p:cNvPr id="2" name="标题 1"/>
          <p:cNvSpPr>
            <a:spLocks noGrp="1"/>
          </p:cNvSpPr>
          <p:nvPr>
            <p:ph type="title" hasCustomPrompt="1"/>
            <p:custDataLst>
              <p:tags r:id="rId7"/>
            </p:custDataLst>
          </p:nvPr>
        </p:nvSpPr>
        <p:spPr>
          <a:xfrm>
            <a:off x="1522800" y="1339200"/>
            <a:ext cx="9144000" cy="2386800"/>
          </a:xfrm>
        </p:spPr>
        <p:txBody>
          <a:bodyPr anchor="b"/>
          <a:lstStyle>
            <a:lvl1pPr algn="ctr">
              <a:defRPr sz="6000" baseline="0">
                <a:solidFill>
                  <a:schemeClr val="tx1"/>
                </a:solidFill>
                <a:latin typeface="Arial" panose="020B0604020202020204" pitchFamily="34" charset="0"/>
                <a:ea typeface="微软雅黑" panose="020B0503020204020204" charset="-122"/>
              </a:defRPr>
            </a:lvl1pPr>
          </a:lstStyle>
          <a:p>
            <a:r>
              <a:rPr lang="zh-CN" altLang="en-US" dirty="0"/>
              <a:t>单击此处编辑标题</a:t>
            </a:r>
            <a:endParaRPr lang="zh-CN" altLang="en-US" dirty="0"/>
          </a:p>
        </p:txBody>
      </p:sp>
      <p:sp>
        <p:nvSpPr>
          <p:cNvPr id="3" name="日期占位符 2"/>
          <p:cNvSpPr>
            <a:spLocks noGrp="1"/>
          </p:cNvSpPr>
          <p:nvPr>
            <p:ph type="dt" sz="half" idx="10"/>
            <p:custDataLst>
              <p:tags r:id="rId8"/>
            </p:custDataLst>
          </p:nvPr>
        </p:nvSpPr>
        <p:spPr/>
        <p:txBody>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1"/>
            </p:custDataLst>
          </p:nvPr>
        </p:nvSpPr>
        <p:spPr>
          <a:xfrm>
            <a:off x="1522413" y="3862800"/>
            <a:ext cx="9144000" cy="1656000"/>
          </a:xfrm>
        </p:spPr>
        <p:txBody>
          <a:bodyPr/>
          <a:lstStyle>
            <a:lvl1pPr algn="ct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8A9EBC41-E525-498D-A224-B4E1F9326B5F}"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C695323-4DDD-4E38-9595-66D363284FDB}"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日期占位符 4"/>
          <p:cNvSpPr>
            <a:spLocks noGrp="1"/>
          </p:cNvSpPr>
          <p:nvPr>
            <p:ph type="dt" sz="half" idx="10"/>
          </p:nvPr>
        </p:nvSpPr>
        <p:spPr/>
        <p:txBody>
          <a:bodyPr/>
          <a:lstStyle/>
          <a:p>
            <a:fld id="{8A9EBC41-E525-498D-A224-B4E1F9326B5F}"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C695323-4DDD-4E38-9595-66D363284FDB}"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nvPr>
        </p:nvSpPr>
        <p:spPr/>
        <p:txBody>
          <a:bodyPr/>
          <a:lstStyle/>
          <a:p>
            <a:fld id="{8A9EBC41-E525-498D-A224-B4E1F9326B5F}"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1C695323-4DDD-4E38-9595-66D363284FDB}"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8A9EBC41-E525-498D-A224-B4E1F9326B5F}"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1C695323-4DDD-4E38-9595-66D363284FDB}"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A9EBC41-E525-498D-A224-B4E1F9326B5F}"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C695323-4DDD-4E38-9595-66D363284FDB}"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8A9EBC41-E525-498D-A224-B4E1F9326B5F}"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C695323-4DDD-4E38-9595-66D363284FDB}"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8A9EBC41-E525-498D-A224-B4E1F9326B5F}"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C695323-4DDD-4E38-9595-66D363284FDB}"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2" Type="http://schemas.openxmlformats.org/officeDocument/2006/relationships/theme" Target="../theme/theme2.xml"/><Relationship Id="rId21" Type="http://schemas.openxmlformats.org/officeDocument/2006/relationships/tags" Target="../tags/tag87.xml"/><Relationship Id="rId20" Type="http://schemas.openxmlformats.org/officeDocument/2006/relationships/tags" Target="../tags/tag86.xml"/><Relationship Id="rId2" Type="http://schemas.openxmlformats.org/officeDocument/2006/relationships/slideLayout" Target="../slideLayouts/slideLayout13.xml"/><Relationship Id="rId19" Type="http://schemas.openxmlformats.org/officeDocument/2006/relationships/tags" Target="../tags/tag85.xml"/><Relationship Id="rId18" Type="http://schemas.openxmlformats.org/officeDocument/2006/relationships/slideLayout" Target="../slideLayouts/slideLayout29.xml"/><Relationship Id="rId17" Type="http://schemas.openxmlformats.org/officeDocument/2006/relationships/slideLayout" Target="../slideLayouts/slideLayout28.xml"/><Relationship Id="rId16" Type="http://schemas.openxmlformats.org/officeDocument/2006/relationships/slideLayout" Target="../slideLayouts/slideLayout27.xml"/><Relationship Id="rId15" Type="http://schemas.openxmlformats.org/officeDocument/2006/relationships/slideLayout" Target="../slideLayouts/slideLayout26.xml"/><Relationship Id="rId14" Type="http://schemas.openxmlformats.org/officeDocument/2006/relationships/slideLayout" Target="../slideLayouts/slideLayout25.xml"/><Relationship Id="rId13" Type="http://schemas.openxmlformats.org/officeDocument/2006/relationships/slideLayout" Target="../slideLayouts/slideLayout24.xml"/><Relationship Id="rId12" Type="http://schemas.openxmlformats.org/officeDocument/2006/relationships/slideLayout" Target="../slideLayouts/slideLayout23.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A9EBC41-E525-498D-A224-B4E1F9326B5F}"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C695323-4DDD-4E38-9595-66D363284FDB}"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9"/>
            </p:custDataLst>
          </p:nvPr>
        </p:nvSpPr>
        <p:spPr>
          <a:xfrm>
            <a:off x="669882" y="443230"/>
            <a:ext cx="10852237" cy="441964"/>
          </a:xfrm>
          <a:prstGeom prst="rect">
            <a:avLst/>
          </a:prstGeom>
        </p:spPr>
        <p:txBody>
          <a:bodyPr vert="horz" wrap="square"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0"/>
            </p:custDataLst>
          </p:nvPr>
        </p:nvSpPr>
        <p:spPr>
          <a:xfrm>
            <a:off x="669882" y="961398"/>
            <a:ext cx="10852237" cy="5388907"/>
          </a:xfrm>
          <a:prstGeom prst="rect">
            <a:avLst/>
          </a:prstGeom>
        </p:spPr>
        <p:txBody>
          <a:bodyPr vert="horz" wrap="square" lIns="90170" tIns="46990" rIns="90170" bIns="4699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nvPr>
        </p:nvSpPr>
        <p:spPr>
          <a:xfrm>
            <a:off x="879742" y="6349833"/>
            <a:ext cx="2700000" cy="316800"/>
          </a:xfrm>
          <a:prstGeom prst="rect">
            <a:avLst/>
          </a:prstGeom>
        </p:spPr>
        <p:txBody>
          <a:bodyPr vert="horz" wrap="square" lIns="91440" tIns="45720" rIns="91440" bIns="45720" rtlCol="0" anchor="ctr">
            <a:normAutofit/>
          </a:bodyPr>
          <a:lstStyle>
            <a:lvl1pPr algn="l">
              <a:defRPr sz="1200">
                <a:solidFill>
                  <a:schemeClr val="tx1">
                    <a:tint val="7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nvPr>
        </p:nvSpPr>
        <p:spPr>
          <a:xfrm>
            <a:off x="4116000" y="6349833"/>
            <a:ext cx="3960000" cy="316800"/>
          </a:xfrm>
          <a:prstGeom prst="rect">
            <a:avLst/>
          </a:prstGeom>
        </p:spPr>
        <p:txBody>
          <a:bodyPr vert="horz" wrap="square" lIns="91440" tIns="45720" rIns="91440" bIns="45720" rtlCol="0" anchor="ctr">
            <a:normAutofit/>
          </a:bodyPr>
          <a:lstStyle>
            <a:lvl1pPr algn="ctr">
              <a:defRPr sz="1200">
                <a:solidFill>
                  <a:schemeClr val="tx1">
                    <a:tint val="75000"/>
                  </a:schemeClr>
                </a:solidFill>
                <a:latin typeface="Arial" panose="020B0604020202020204" pitchFamily="34" charset="0"/>
                <a:ea typeface="微软雅黑" panose="020B0503020204020204" charset="-122"/>
              </a:defRPr>
            </a:lvl1pPr>
          </a:lstStyle>
          <a:p>
            <a:endParaRPr lang="zh-CN" altLang="en-US" dirty="0"/>
          </a:p>
        </p:txBody>
      </p:sp>
      <p:sp>
        <p:nvSpPr>
          <p:cNvPr id="6" name="灯片编号占位符 5"/>
          <p:cNvSpPr>
            <a:spLocks noGrp="1"/>
          </p:cNvSpPr>
          <p:nvPr>
            <p:ph type="sldNum" sz="quarter" idx="4"/>
          </p:nvPr>
        </p:nvSpPr>
        <p:spPr>
          <a:xfrm>
            <a:off x="8610600" y="6349833"/>
            <a:ext cx="2700000" cy="316800"/>
          </a:xfrm>
          <a:prstGeom prst="rect">
            <a:avLst/>
          </a:prstGeom>
        </p:spPr>
        <p:txBody>
          <a:bodyPr vert="horz" wrap="square" lIns="91440" tIns="45720" rIns="91440" bIns="45720" rtlCol="0" anchor="ctr">
            <a:normAutofit/>
          </a:bodyPr>
          <a:lstStyle>
            <a:lvl1pPr algn="r">
              <a:defRPr sz="1200">
                <a:solidFill>
                  <a:schemeClr val="tx1">
                    <a:tint val="7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
        <p:nvSpPr>
          <p:cNvPr id="7" name="KSO_TEMPLATE" hidden="1"/>
          <p:cNvSpPr/>
          <p:nvPr userDrawn="1">
            <p:custDataLst>
              <p:tags r:id="rId21"/>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Lst>
  <p:txStyles>
    <p:title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20204" pitchFamily="34" charset="0"/>
          <a:ea typeface="微软雅黑" panose="020B050302020402020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5" Type="http://schemas.openxmlformats.org/officeDocument/2006/relationships/slideLayout" Target="../slideLayouts/slideLayout12.xml"/><Relationship Id="rId4" Type="http://schemas.openxmlformats.org/officeDocument/2006/relationships/tags" Target="../tags/tag91.xml"/><Relationship Id="rId3" Type="http://schemas.openxmlformats.org/officeDocument/2006/relationships/tags" Target="../tags/tag90.xml"/><Relationship Id="rId2" Type="http://schemas.openxmlformats.org/officeDocument/2006/relationships/tags" Target="../tags/tag89.xml"/><Relationship Id="rId1" Type="http://schemas.openxmlformats.org/officeDocument/2006/relationships/tags" Target="../tags/tag88.xml"/></Relationships>
</file>

<file path=ppt/slides/_rels/slide10.xml.rels><?xml version="1.0" encoding="UTF-8" standalone="yes"?>
<Relationships xmlns="http://schemas.openxmlformats.org/package/2006/relationships"><Relationship Id="rId7" Type="http://schemas.openxmlformats.org/officeDocument/2006/relationships/slideLayout" Target="../slideLayouts/slideLayout18.xml"/><Relationship Id="rId6" Type="http://schemas.openxmlformats.org/officeDocument/2006/relationships/tags" Target="../tags/tag139.xml"/><Relationship Id="rId5" Type="http://schemas.openxmlformats.org/officeDocument/2006/relationships/image" Target="../media/image17.jpeg"/><Relationship Id="rId4" Type="http://schemas.openxmlformats.org/officeDocument/2006/relationships/image" Target="../media/image3.png"/><Relationship Id="rId3" Type="http://schemas.openxmlformats.org/officeDocument/2006/relationships/tags" Target="../tags/tag138.xml"/><Relationship Id="rId2" Type="http://schemas.openxmlformats.org/officeDocument/2006/relationships/image" Target="../media/image2.png"/><Relationship Id="rId1" Type="http://schemas.openxmlformats.org/officeDocument/2006/relationships/tags" Target="../tags/tag137.xml"/></Relationships>
</file>

<file path=ppt/slides/_rels/slide11.xml.rels><?xml version="1.0" encoding="UTF-8" standalone="yes"?>
<Relationships xmlns="http://schemas.openxmlformats.org/package/2006/relationships"><Relationship Id="rId7" Type="http://schemas.openxmlformats.org/officeDocument/2006/relationships/slideLayout" Target="../slideLayouts/slideLayout18.xml"/><Relationship Id="rId6" Type="http://schemas.openxmlformats.org/officeDocument/2006/relationships/tags" Target="../tags/tag142.xml"/><Relationship Id="rId5" Type="http://schemas.openxmlformats.org/officeDocument/2006/relationships/image" Target="../media/image18.jpeg"/><Relationship Id="rId4" Type="http://schemas.openxmlformats.org/officeDocument/2006/relationships/image" Target="../media/image3.png"/><Relationship Id="rId3" Type="http://schemas.openxmlformats.org/officeDocument/2006/relationships/tags" Target="../tags/tag141.xml"/><Relationship Id="rId2" Type="http://schemas.openxmlformats.org/officeDocument/2006/relationships/image" Target="../media/image2.png"/><Relationship Id="rId1" Type="http://schemas.openxmlformats.org/officeDocument/2006/relationships/tags" Target="../tags/tag140.xml"/></Relationships>
</file>

<file path=ppt/slides/_rels/slide12.xml.rels><?xml version="1.0" encoding="UTF-8" standalone="yes"?>
<Relationships xmlns="http://schemas.openxmlformats.org/package/2006/relationships"><Relationship Id="rId9" Type="http://schemas.openxmlformats.org/officeDocument/2006/relationships/slideLayout" Target="../slideLayouts/slideLayout18.xml"/><Relationship Id="rId8" Type="http://schemas.openxmlformats.org/officeDocument/2006/relationships/tags" Target="../tags/tag146.xml"/><Relationship Id="rId7" Type="http://schemas.openxmlformats.org/officeDocument/2006/relationships/image" Target="../media/image20.jpeg"/><Relationship Id="rId6" Type="http://schemas.openxmlformats.org/officeDocument/2006/relationships/tags" Target="../tags/tag145.xml"/><Relationship Id="rId5" Type="http://schemas.openxmlformats.org/officeDocument/2006/relationships/image" Target="../media/image19.jpeg"/><Relationship Id="rId4" Type="http://schemas.openxmlformats.org/officeDocument/2006/relationships/image" Target="../media/image3.png"/><Relationship Id="rId3" Type="http://schemas.openxmlformats.org/officeDocument/2006/relationships/tags" Target="../tags/tag144.xml"/><Relationship Id="rId2" Type="http://schemas.openxmlformats.org/officeDocument/2006/relationships/image" Target="../media/image2.png"/><Relationship Id="rId1" Type="http://schemas.openxmlformats.org/officeDocument/2006/relationships/tags" Target="../tags/tag143.xml"/></Relationships>
</file>

<file path=ppt/slides/_rels/slide13.xml.rels><?xml version="1.0" encoding="UTF-8" standalone="yes"?>
<Relationships xmlns="http://schemas.openxmlformats.org/package/2006/relationships"><Relationship Id="rId9" Type="http://schemas.openxmlformats.org/officeDocument/2006/relationships/tags" Target="../tags/tag152.xml"/><Relationship Id="rId8" Type="http://schemas.openxmlformats.org/officeDocument/2006/relationships/tags" Target="../tags/tag151.xml"/><Relationship Id="rId7" Type="http://schemas.openxmlformats.org/officeDocument/2006/relationships/image" Target="../media/image21.jpeg"/><Relationship Id="rId6" Type="http://schemas.openxmlformats.org/officeDocument/2006/relationships/tags" Target="../tags/tag150.xml"/><Relationship Id="rId5" Type="http://schemas.openxmlformats.org/officeDocument/2006/relationships/tags" Target="../tags/tag149.xml"/><Relationship Id="rId4" Type="http://schemas.openxmlformats.org/officeDocument/2006/relationships/image" Target="../media/image3.png"/><Relationship Id="rId3" Type="http://schemas.openxmlformats.org/officeDocument/2006/relationships/tags" Target="../tags/tag148.xml"/><Relationship Id="rId2" Type="http://schemas.openxmlformats.org/officeDocument/2006/relationships/image" Target="../media/image2.png"/><Relationship Id="rId10" Type="http://schemas.openxmlformats.org/officeDocument/2006/relationships/slideLayout" Target="../slideLayouts/slideLayout18.xml"/><Relationship Id="rId1" Type="http://schemas.openxmlformats.org/officeDocument/2006/relationships/tags" Target="../tags/tag147.xml"/></Relationships>
</file>

<file path=ppt/slides/_rels/slide14.xml.rels><?xml version="1.0" encoding="UTF-8" standalone="yes"?>
<Relationships xmlns="http://schemas.openxmlformats.org/package/2006/relationships"><Relationship Id="rId9" Type="http://schemas.openxmlformats.org/officeDocument/2006/relationships/tags" Target="../tags/tag157.xml"/><Relationship Id="rId8" Type="http://schemas.openxmlformats.org/officeDocument/2006/relationships/tags" Target="../tags/tag156.xml"/><Relationship Id="rId7" Type="http://schemas.openxmlformats.org/officeDocument/2006/relationships/image" Target="../media/image23.jpeg"/><Relationship Id="rId6" Type="http://schemas.openxmlformats.org/officeDocument/2006/relationships/tags" Target="../tags/tag155.xml"/><Relationship Id="rId5" Type="http://schemas.openxmlformats.org/officeDocument/2006/relationships/image" Target="../media/image22.jpeg"/><Relationship Id="rId4" Type="http://schemas.openxmlformats.org/officeDocument/2006/relationships/image" Target="../media/image3.png"/><Relationship Id="rId3" Type="http://schemas.openxmlformats.org/officeDocument/2006/relationships/tags" Target="../tags/tag154.xml"/><Relationship Id="rId2" Type="http://schemas.openxmlformats.org/officeDocument/2006/relationships/image" Target="../media/image2.png"/><Relationship Id="rId10" Type="http://schemas.openxmlformats.org/officeDocument/2006/relationships/slideLayout" Target="../slideLayouts/slideLayout18.xml"/><Relationship Id="rId1" Type="http://schemas.openxmlformats.org/officeDocument/2006/relationships/tags" Target="../tags/tag153.xml"/></Relationships>
</file>

<file path=ppt/slides/_rels/slide15.xml.rels><?xml version="1.0" encoding="UTF-8" standalone="yes"?>
<Relationships xmlns="http://schemas.openxmlformats.org/package/2006/relationships"><Relationship Id="rId9" Type="http://schemas.openxmlformats.org/officeDocument/2006/relationships/slideLayout" Target="../slideLayouts/slideLayout18.xml"/><Relationship Id="rId8" Type="http://schemas.openxmlformats.org/officeDocument/2006/relationships/tags" Target="../tags/tag161.xml"/><Relationship Id="rId7" Type="http://schemas.openxmlformats.org/officeDocument/2006/relationships/image" Target="../media/image25.jpeg"/><Relationship Id="rId6" Type="http://schemas.openxmlformats.org/officeDocument/2006/relationships/tags" Target="../tags/tag160.xml"/><Relationship Id="rId5" Type="http://schemas.openxmlformats.org/officeDocument/2006/relationships/image" Target="../media/image24.jpeg"/><Relationship Id="rId4" Type="http://schemas.openxmlformats.org/officeDocument/2006/relationships/image" Target="../media/image3.png"/><Relationship Id="rId3" Type="http://schemas.openxmlformats.org/officeDocument/2006/relationships/tags" Target="../tags/tag159.xml"/><Relationship Id="rId2" Type="http://schemas.openxmlformats.org/officeDocument/2006/relationships/image" Target="../media/image2.png"/><Relationship Id="rId1" Type="http://schemas.openxmlformats.org/officeDocument/2006/relationships/tags" Target="../tags/tag158.xml"/></Relationships>
</file>

<file path=ppt/slides/_rels/slide16.xml.rels><?xml version="1.0" encoding="UTF-8" standalone="yes"?>
<Relationships xmlns="http://schemas.openxmlformats.org/package/2006/relationships"><Relationship Id="rId8" Type="http://schemas.openxmlformats.org/officeDocument/2006/relationships/slideLayout" Target="../slideLayouts/slideLayout18.xml"/><Relationship Id="rId7" Type="http://schemas.openxmlformats.org/officeDocument/2006/relationships/tags" Target="../tags/tag165.xml"/><Relationship Id="rId6" Type="http://schemas.openxmlformats.org/officeDocument/2006/relationships/tags" Target="../tags/tag164.xml"/><Relationship Id="rId5" Type="http://schemas.openxmlformats.org/officeDocument/2006/relationships/image" Target="../media/image26.jpeg"/><Relationship Id="rId4" Type="http://schemas.openxmlformats.org/officeDocument/2006/relationships/image" Target="../media/image3.png"/><Relationship Id="rId3" Type="http://schemas.openxmlformats.org/officeDocument/2006/relationships/tags" Target="../tags/tag163.xml"/><Relationship Id="rId2" Type="http://schemas.openxmlformats.org/officeDocument/2006/relationships/image" Target="../media/image2.png"/><Relationship Id="rId1" Type="http://schemas.openxmlformats.org/officeDocument/2006/relationships/tags" Target="../tags/tag162.xml"/></Relationships>
</file>

<file path=ppt/slides/_rels/slide17.xml.rels><?xml version="1.0" encoding="UTF-8" standalone="yes"?>
<Relationships xmlns="http://schemas.openxmlformats.org/package/2006/relationships"><Relationship Id="rId8" Type="http://schemas.openxmlformats.org/officeDocument/2006/relationships/slideLayout" Target="../slideLayouts/slideLayout18.xml"/><Relationship Id="rId7" Type="http://schemas.openxmlformats.org/officeDocument/2006/relationships/tags" Target="../tags/tag169.xml"/><Relationship Id="rId6" Type="http://schemas.openxmlformats.org/officeDocument/2006/relationships/image" Target="../media/image27.jpeg"/><Relationship Id="rId5" Type="http://schemas.openxmlformats.org/officeDocument/2006/relationships/tags" Target="../tags/tag168.xml"/><Relationship Id="rId4" Type="http://schemas.openxmlformats.org/officeDocument/2006/relationships/image" Target="../media/image3.png"/><Relationship Id="rId3" Type="http://schemas.openxmlformats.org/officeDocument/2006/relationships/tags" Target="../tags/tag167.xml"/><Relationship Id="rId2" Type="http://schemas.openxmlformats.org/officeDocument/2006/relationships/image" Target="../media/image2.png"/><Relationship Id="rId1" Type="http://schemas.openxmlformats.org/officeDocument/2006/relationships/tags" Target="../tags/tag166.xml"/></Relationships>
</file>

<file path=ppt/slides/_rels/slide18.xml.rels><?xml version="1.0" encoding="UTF-8" standalone="yes"?>
<Relationships xmlns="http://schemas.openxmlformats.org/package/2006/relationships"><Relationship Id="rId9" Type="http://schemas.openxmlformats.org/officeDocument/2006/relationships/tags" Target="../tags/tag175.xml"/><Relationship Id="rId8" Type="http://schemas.openxmlformats.org/officeDocument/2006/relationships/tags" Target="../tags/tag174.xml"/><Relationship Id="rId7" Type="http://schemas.openxmlformats.org/officeDocument/2006/relationships/tags" Target="../tags/tag173.xml"/><Relationship Id="rId6" Type="http://schemas.openxmlformats.org/officeDocument/2006/relationships/image" Target="../media/image28.jpeg"/><Relationship Id="rId5" Type="http://schemas.openxmlformats.org/officeDocument/2006/relationships/tags" Target="../tags/tag172.xml"/><Relationship Id="rId4" Type="http://schemas.openxmlformats.org/officeDocument/2006/relationships/image" Target="../media/image3.png"/><Relationship Id="rId3" Type="http://schemas.openxmlformats.org/officeDocument/2006/relationships/tags" Target="../tags/tag171.xml"/><Relationship Id="rId2" Type="http://schemas.openxmlformats.org/officeDocument/2006/relationships/image" Target="../media/image2.png"/><Relationship Id="rId10" Type="http://schemas.openxmlformats.org/officeDocument/2006/relationships/slideLayout" Target="../slideLayouts/slideLayout18.xml"/><Relationship Id="rId1" Type="http://schemas.openxmlformats.org/officeDocument/2006/relationships/tags" Target="../tags/tag170.xml"/></Relationships>
</file>

<file path=ppt/slides/_rels/slide19.xml.rels><?xml version="1.0" encoding="UTF-8" standalone="yes"?>
<Relationships xmlns="http://schemas.openxmlformats.org/package/2006/relationships"><Relationship Id="rId6" Type="http://schemas.openxmlformats.org/officeDocument/2006/relationships/slideLayout" Target="../slideLayouts/slideLayout18.xml"/><Relationship Id="rId5" Type="http://schemas.openxmlformats.org/officeDocument/2006/relationships/tags" Target="../tags/tag178.xml"/><Relationship Id="rId4" Type="http://schemas.openxmlformats.org/officeDocument/2006/relationships/image" Target="../media/image3.png"/><Relationship Id="rId3" Type="http://schemas.openxmlformats.org/officeDocument/2006/relationships/tags" Target="../tags/tag177.xml"/><Relationship Id="rId2" Type="http://schemas.openxmlformats.org/officeDocument/2006/relationships/image" Target="../media/image2.png"/><Relationship Id="rId1" Type="http://schemas.openxmlformats.org/officeDocument/2006/relationships/tags" Target="../tags/tag176.xml"/></Relationships>
</file>

<file path=ppt/slides/_rels/slide2.xml.rels><?xml version="1.0" encoding="UTF-8" standalone="yes"?>
<Relationships xmlns="http://schemas.openxmlformats.org/package/2006/relationships"><Relationship Id="rId9" Type="http://schemas.openxmlformats.org/officeDocument/2006/relationships/tags" Target="../tags/tag97.xml"/><Relationship Id="rId8" Type="http://schemas.openxmlformats.org/officeDocument/2006/relationships/image" Target="../media/image8.png"/><Relationship Id="rId7" Type="http://schemas.openxmlformats.org/officeDocument/2006/relationships/tags" Target="../tags/tag96.xml"/><Relationship Id="rId6" Type="http://schemas.openxmlformats.org/officeDocument/2006/relationships/tags" Target="../tags/tag95.xml"/><Relationship Id="rId5" Type="http://schemas.openxmlformats.org/officeDocument/2006/relationships/tags" Target="../tags/tag94.xml"/><Relationship Id="rId4" Type="http://schemas.openxmlformats.org/officeDocument/2006/relationships/image" Target="../media/image3.png"/><Relationship Id="rId3" Type="http://schemas.openxmlformats.org/officeDocument/2006/relationships/tags" Target="../tags/tag93.xml"/><Relationship Id="rId2" Type="http://schemas.openxmlformats.org/officeDocument/2006/relationships/image" Target="../media/image2.png"/><Relationship Id="rId12" Type="http://schemas.openxmlformats.org/officeDocument/2006/relationships/slideLayout" Target="../slideLayouts/slideLayout18.xml"/><Relationship Id="rId11" Type="http://schemas.openxmlformats.org/officeDocument/2006/relationships/tags" Target="../tags/tag98.xml"/><Relationship Id="rId10" Type="http://schemas.openxmlformats.org/officeDocument/2006/relationships/image" Target="../media/image9.png"/><Relationship Id="rId1" Type="http://schemas.openxmlformats.org/officeDocument/2006/relationships/tags" Target="../tags/tag92.xml"/></Relationships>
</file>

<file path=ppt/slides/_rels/slide20.xml.rels><?xml version="1.0" encoding="UTF-8" standalone="yes"?>
<Relationships xmlns="http://schemas.openxmlformats.org/package/2006/relationships"><Relationship Id="rId9" Type="http://schemas.openxmlformats.org/officeDocument/2006/relationships/tags" Target="../tags/tag183.xml"/><Relationship Id="rId8" Type="http://schemas.openxmlformats.org/officeDocument/2006/relationships/tags" Target="../tags/tag182.xml"/><Relationship Id="rId7" Type="http://schemas.openxmlformats.org/officeDocument/2006/relationships/tags" Target="../tags/tag181.xml"/><Relationship Id="rId6" Type="http://schemas.openxmlformats.org/officeDocument/2006/relationships/image" Target="../media/image30.jpeg"/><Relationship Id="rId5" Type="http://schemas.openxmlformats.org/officeDocument/2006/relationships/image" Target="../media/image29.jpeg"/><Relationship Id="rId4" Type="http://schemas.openxmlformats.org/officeDocument/2006/relationships/image" Target="../media/image3.png"/><Relationship Id="rId3" Type="http://schemas.openxmlformats.org/officeDocument/2006/relationships/tags" Target="../tags/tag180.xml"/><Relationship Id="rId2" Type="http://schemas.openxmlformats.org/officeDocument/2006/relationships/image" Target="../media/image2.png"/><Relationship Id="rId10" Type="http://schemas.openxmlformats.org/officeDocument/2006/relationships/slideLayout" Target="../slideLayouts/slideLayout18.xml"/><Relationship Id="rId1" Type="http://schemas.openxmlformats.org/officeDocument/2006/relationships/tags" Target="../tags/tag179.xml"/></Relationships>
</file>

<file path=ppt/slides/_rels/slide21.xml.rels><?xml version="1.0" encoding="UTF-8" standalone="yes"?>
<Relationships xmlns="http://schemas.openxmlformats.org/package/2006/relationships"><Relationship Id="rId9" Type="http://schemas.openxmlformats.org/officeDocument/2006/relationships/slideLayout" Target="../slideLayouts/slideLayout18.xml"/><Relationship Id="rId8" Type="http://schemas.openxmlformats.org/officeDocument/2006/relationships/tags" Target="../tags/tag187.xml"/><Relationship Id="rId7" Type="http://schemas.openxmlformats.org/officeDocument/2006/relationships/tags" Target="../tags/tag186.xml"/><Relationship Id="rId6" Type="http://schemas.openxmlformats.org/officeDocument/2006/relationships/image" Target="../media/image32.jpeg"/><Relationship Id="rId5" Type="http://schemas.openxmlformats.org/officeDocument/2006/relationships/image" Target="../media/image31.jpeg"/><Relationship Id="rId4" Type="http://schemas.openxmlformats.org/officeDocument/2006/relationships/image" Target="../media/image3.png"/><Relationship Id="rId3" Type="http://schemas.openxmlformats.org/officeDocument/2006/relationships/tags" Target="../tags/tag185.xml"/><Relationship Id="rId2" Type="http://schemas.openxmlformats.org/officeDocument/2006/relationships/image" Target="../media/image2.png"/><Relationship Id="rId1" Type="http://schemas.openxmlformats.org/officeDocument/2006/relationships/tags" Target="../tags/tag184.xml"/></Relationships>
</file>

<file path=ppt/slides/_rels/slide22.xml.rels><?xml version="1.0" encoding="UTF-8" standalone="yes"?>
<Relationships xmlns="http://schemas.openxmlformats.org/package/2006/relationships"><Relationship Id="rId9" Type="http://schemas.openxmlformats.org/officeDocument/2006/relationships/image" Target="../media/image33.jpeg"/><Relationship Id="rId8" Type="http://schemas.openxmlformats.org/officeDocument/2006/relationships/tags" Target="../tags/tag192.xml"/><Relationship Id="rId7" Type="http://schemas.openxmlformats.org/officeDocument/2006/relationships/tags" Target="../tags/tag191.xml"/><Relationship Id="rId6" Type="http://schemas.openxmlformats.org/officeDocument/2006/relationships/image" Target="../media/image12.jpeg"/><Relationship Id="rId5" Type="http://schemas.openxmlformats.org/officeDocument/2006/relationships/tags" Target="../tags/tag190.xml"/><Relationship Id="rId4" Type="http://schemas.openxmlformats.org/officeDocument/2006/relationships/image" Target="../media/image3.png"/><Relationship Id="rId3" Type="http://schemas.openxmlformats.org/officeDocument/2006/relationships/tags" Target="../tags/tag189.xml"/><Relationship Id="rId2" Type="http://schemas.openxmlformats.org/officeDocument/2006/relationships/image" Target="../media/image2.png"/><Relationship Id="rId13" Type="http://schemas.openxmlformats.org/officeDocument/2006/relationships/slideLayout" Target="../slideLayouts/slideLayout18.xml"/><Relationship Id="rId12" Type="http://schemas.openxmlformats.org/officeDocument/2006/relationships/tags" Target="../tags/tag194.xml"/><Relationship Id="rId11" Type="http://schemas.openxmlformats.org/officeDocument/2006/relationships/tags" Target="../tags/tag193.xml"/><Relationship Id="rId10" Type="http://schemas.openxmlformats.org/officeDocument/2006/relationships/image" Target="../media/image34.jpeg"/><Relationship Id="rId1" Type="http://schemas.openxmlformats.org/officeDocument/2006/relationships/tags" Target="../tags/tag188.xml"/></Relationships>
</file>

<file path=ppt/slides/_rels/slide23.xml.rels><?xml version="1.0" encoding="UTF-8" standalone="yes"?>
<Relationships xmlns="http://schemas.openxmlformats.org/package/2006/relationships"><Relationship Id="rId9" Type="http://schemas.openxmlformats.org/officeDocument/2006/relationships/tags" Target="../tags/tag197.xml"/><Relationship Id="rId8" Type="http://schemas.openxmlformats.org/officeDocument/2006/relationships/image" Target="../media/image38.png"/><Relationship Id="rId7" Type="http://schemas.openxmlformats.org/officeDocument/2006/relationships/image" Target="../media/image37.png"/><Relationship Id="rId6" Type="http://schemas.openxmlformats.org/officeDocument/2006/relationships/image" Target="../media/image36.png"/><Relationship Id="rId5" Type="http://schemas.openxmlformats.org/officeDocument/2006/relationships/image" Target="../media/image35.png"/><Relationship Id="rId44" Type="http://schemas.openxmlformats.org/officeDocument/2006/relationships/slideLayout" Target="../slideLayouts/slideLayout18.xml"/><Relationship Id="rId43" Type="http://schemas.openxmlformats.org/officeDocument/2006/relationships/tags" Target="../tags/tag225.xml"/><Relationship Id="rId42" Type="http://schemas.openxmlformats.org/officeDocument/2006/relationships/tags" Target="../tags/tag224.xml"/><Relationship Id="rId41" Type="http://schemas.openxmlformats.org/officeDocument/2006/relationships/tags" Target="../tags/tag223.xml"/><Relationship Id="rId40" Type="http://schemas.openxmlformats.org/officeDocument/2006/relationships/tags" Target="../tags/tag222.xml"/><Relationship Id="rId4" Type="http://schemas.openxmlformats.org/officeDocument/2006/relationships/image" Target="../media/image3.png"/><Relationship Id="rId39" Type="http://schemas.openxmlformats.org/officeDocument/2006/relationships/tags" Target="../tags/tag221.xml"/><Relationship Id="rId38" Type="http://schemas.openxmlformats.org/officeDocument/2006/relationships/tags" Target="../tags/tag220.xml"/><Relationship Id="rId37" Type="http://schemas.openxmlformats.org/officeDocument/2006/relationships/tags" Target="../tags/tag219.xml"/><Relationship Id="rId36" Type="http://schemas.openxmlformats.org/officeDocument/2006/relationships/tags" Target="../tags/tag218.xml"/><Relationship Id="rId35" Type="http://schemas.openxmlformats.org/officeDocument/2006/relationships/tags" Target="../tags/tag217.xml"/><Relationship Id="rId34" Type="http://schemas.openxmlformats.org/officeDocument/2006/relationships/tags" Target="../tags/tag216.xml"/><Relationship Id="rId33" Type="http://schemas.openxmlformats.org/officeDocument/2006/relationships/image" Target="../media/image44.png"/><Relationship Id="rId32" Type="http://schemas.openxmlformats.org/officeDocument/2006/relationships/image" Target="../media/image43.png"/><Relationship Id="rId31" Type="http://schemas.openxmlformats.org/officeDocument/2006/relationships/tags" Target="../tags/tag215.xml"/><Relationship Id="rId30" Type="http://schemas.openxmlformats.org/officeDocument/2006/relationships/tags" Target="../tags/tag214.xml"/><Relationship Id="rId3" Type="http://schemas.openxmlformats.org/officeDocument/2006/relationships/tags" Target="../tags/tag196.xml"/><Relationship Id="rId29" Type="http://schemas.openxmlformats.org/officeDocument/2006/relationships/image" Target="../media/image42.png"/><Relationship Id="rId28" Type="http://schemas.openxmlformats.org/officeDocument/2006/relationships/tags" Target="../tags/tag213.xml"/><Relationship Id="rId27" Type="http://schemas.openxmlformats.org/officeDocument/2006/relationships/tags" Target="../tags/tag212.xml"/><Relationship Id="rId26" Type="http://schemas.openxmlformats.org/officeDocument/2006/relationships/tags" Target="../tags/tag211.xml"/><Relationship Id="rId25" Type="http://schemas.openxmlformats.org/officeDocument/2006/relationships/tags" Target="../tags/tag210.xml"/><Relationship Id="rId24" Type="http://schemas.openxmlformats.org/officeDocument/2006/relationships/tags" Target="../tags/tag209.xml"/><Relationship Id="rId23" Type="http://schemas.openxmlformats.org/officeDocument/2006/relationships/tags" Target="../tags/tag208.xml"/><Relationship Id="rId22" Type="http://schemas.openxmlformats.org/officeDocument/2006/relationships/tags" Target="../tags/tag207.xml"/><Relationship Id="rId21" Type="http://schemas.openxmlformats.org/officeDocument/2006/relationships/tags" Target="../tags/tag206.xml"/><Relationship Id="rId20" Type="http://schemas.openxmlformats.org/officeDocument/2006/relationships/tags" Target="../tags/tag205.xml"/><Relationship Id="rId2" Type="http://schemas.openxmlformats.org/officeDocument/2006/relationships/image" Target="../media/image2.png"/><Relationship Id="rId19" Type="http://schemas.openxmlformats.org/officeDocument/2006/relationships/tags" Target="../tags/tag204.xml"/><Relationship Id="rId18" Type="http://schemas.openxmlformats.org/officeDocument/2006/relationships/image" Target="../media/image41.png"/><Relationship Id="rId17" Type="http://schemas.openxmlformats.org/officeDocument/2006/relationships/image" Target="../media/image40.png"/><Relationship Id="rId16" Type="http://schemas.openxmlformats.org/officeDocument/2006/relationships/tags" Target="../tags/tag203.xml"/><Relationship Id="rId15" Type="http://schemas.openxmlformats.org/officeDocument/2006/relationships/image" Target="../media/image39.png"/><Relationship Id="rId14" Type="http://schemas.openxmlformats.org/officeDocument/2006/relationships/tags" Target="../tags/tag202.xml"/><Relationship Id="rId13" Type="http://schemas.openxmlformats.org/officeDocument/2006/relationships/tags" Target="../tags/tag201.xml"/><Relationship Id="rId12" Type="http://schemas.openxmlformats.org/officeDocument/2006/relationships/tags" Target="../tags/tag200.xml"/><Relationship Id="rId11" Type="http://schemas.openxmlformats.org/officeDocument/2006/relationships/tags" Target="../tags/tag199.xml"/><Relationship Id="rId10" Type="http://schemas.openxmlformats.org/officeDocument/2006/relationships/tags" Target="../tags/tag198.xml"/><Relationship Id="rId1" Type="http://schemas.openxmlformats.org/officeDocument/2006/relationships/tags" Target="../tags/tag195.xml"/></Relationships>
</file>

<file path=ppt/slides/_rels/slide24.xml.rels><?xml version="1.0" encoding="UTF-8" standalone="yes"?>
<Relationships xmlns="http://schemas.openxmlformats.org/package/2006/relationships"><Relationship Id="rId7" Type="http://schemas.openxmlformats.org/officeDocument/2006/relationships/slideLayout" Target="../slideLayouts/slideLayout18.xml"/><Relationship Id="rId6" Type="http://schemas.openxmlformats.org/officeDocument/2006/relationships/tags" Target="../tags/tag228.xml"/><Relationship Id="rId5" Type="http://schemas.openxmlformats.org/officeDocument/2006/relationships/image" Target="../media/image45.jpeg"/><Relationship Id="rId4" Type="http://schemas.openxmlformats.org/officeDocument/2006/relationships/image" Target="../media/image3.png"/><Relationship Id="rId3" Type="http://schemas.openxmlformats.org/officeDocument/2006/relationships/tags" Target="../tags/tag227.xml"/><Relationship Id="rId2" Type="http://schemas.openxmlformats.org/officeDocument/2006/relationships/image" Target="../media/image2.png"/><Relationship Id="rId1" Type="http://schemas.openxmlformats.org/officeDocument/2006/relationships/tags" Target="../tags/tag226.xml"/></Relationships>
</file>

<file path=ppt/slides/_rels/slide25.xml.rels><?xml version="1.0" encoding="UTF-8" standalone="yes"?>
<Relationships xmlns="http://schemas.openxmlformats.org/package/2006/relationships"><Relationship Id="rId8" Type="http://schemas.openxmlformats.org/officeDocument/2006/relationships/slideLayout" Target="../slideLayouts/slideLayout18.xml"/><Relationship Id="rId7" Type="http://schemas.openxmlformats.org/officeDocument/2006/relationships/tags" Target="../tags/tag232.xml"/><Relationship Id="rId6" Type="http://schemas.openxmlformats.org/officeDocument/2006/relationships/image" Target="../media/image46.jpeg"/><Relationship Id="rId5" Type="http://schemas.openxmlformats.org/officeDocument/2006/relationships/tags" Target="../tags/tag231.xml"/><Relationship Id="rId4" Type="http://schemas.openxmlformats.org/officeDocument/2006/relationships/image" Target="../media/image3.png"/><Relationship Id="rId3" Type="http://schemas.openxmlformats.org/officeDocument/2006/relationships/tags" Target="../tags/tag230.xml"/><Relationship Id="rId2" Type="http://schemas.openxmlformats.org/officeDocument/2006/relationships/image" Target="../media/image2.png"/><Relationship Id="rId1" Type="http://schemas.openxmlformats.org/officeDocument/2006/relationships/tags" Target="../tags/tag229.xml"/></Relationships>
</file>

<file path=ppt/slides/_rels/slide26.xml.rels><?xml version="1.0" encoding="UTF-8" standalone="yes"?>
<Relationships xmlns="http://schemas.openxmlformats.org/package/2006/relationships"><Relationship Id="rId9" Type="http://schemas.openxmlformats.org/officeDocument/2006/relationships/tags" Target="../tags/tag237.xml"/><Relationship Id="rId8" Type="http://schemas.openxmlformats.org/officeDocument/2006/relationships/image" Target="../media/image12.jpeg"/><Relationship Id="rId7" Type="http://schemas.openxmlformats.org/officeDocument/2006/relationships/tags" Target="../tags/tag236.xml"/><Relationship Id="rId6" Type="http://schemas.openxmlformats.org/officeDocument/2006/relationships/tags" Target="../tags/tag235.xml"/><Relationship Id="rId5" Type="http://schemas.openxmlformats.org/officeDocument/2006/relationships/image" Target="../media/image10.jpeg"/><Relationship Id="rId4" Type="http://schemas.openxmlformats.org/officeDocument/2006/relationships/image" Target="../media/image3.png"/><Relationship Id="rId3" Type="http://schemas.openxmlformats.org/officeDocument/2006/relationships/tags" Target="../tags/tag234.xml"/><Relationship Id="rId2" Type="http://schemas.openxmlformats.org/officeDocument/2006/relationships/image" Target="../media/image2.png"/><Relationship Id="rId12" Type="http://schemas.openxmlformats.org/officeDocument/2006/relationships/slideLayout" Target="../slideLayouts/slideLayout18.xml"/><Relationship Id="rId11" Type="http://schemas.openxmlformats.org/officeDocument/2006/relationships/tags" Target="../tags/tag238.xml"/><Relationship Id="rId10" Type="http://schemas.openxmlformats.org/officeDocument/2006/relationships/image" Target="../media/image47.jpeg"/><Relationship Id="rId1" Type="http://schemas.openxmlformats.org/officeDocument/2006/relationships/tags" Target="../tags/tag233.xml"/></Relationships>
</file>

<file path=ppt/slides/_rels/slide27.xml.rels><?xml version="1.0" encoding="UTF-8" standalone="yes"?>
<Relationships xmlns="http://schemas.openxmlformats.org/package/2006/relationships"><Relationship Id="rId8" Type="http://schemas.openxmlformats.org/officeDocument/2006/relationships/slideLayout" Target="../slideLayouts/slideLayout18.xml"/><Relationship Id="rId7" Type="http://schemas.openxmlformats.org/officeDocument/2006/relationships/tags" Target="../tags/tag242.xml"/><Relationship Id="rId6" Type="http://schemas.openxmlformats.org/officeDocument/2006/relationships/tags" Target="../tags/tag241.xml"/><Relationship Id="rId5" Type="http://schemas.openxmlformats.org/officeDocument/2006/relationships/image" Target="../media/image48.jpeg"/><Relationship Id="rId4" Type="http://schemas.openxmlformats.org/officeDocument/2006/relationships/image" Target="../media/image3.png"/><Relationship Id="rId3" Type="http://schemas.openxmlformats.org/officeDocument/2006/relationships/tags" Target="../tags/tag240.xml"/><Relationship Id="rId2" Type="http://schemas.openxmlformats.org/officeDocument/2006/relationships/image" Target="../media/image2.png"/><Relationship Id="rId1" Type="http://schemas.openxmlformats.org/officeDocument/2006/relationships/tags" Target="../tags/tag239.xml"/></Relationships>
</file>

<file path=ppt/slides/_rels/slide28.xml.rels><?xml version="1.0" encoding="UTF-8" standalone="yes"?>
<Relationships xmlns="http://schemas.openxmlformats.org/package/2006/relationships"><Relationship Id="rId7" Type="http://schemas.openxmlformats.org/officeDocument/2006/relationships/slideLayout" Target="../slideLayouts/slideLayout18.xml"/><Relationship Id="rId6" Type="http://schemas.openxmlformats.org/officeDocument/2006/relationships/tags" Target="../tags/tag246.xml"/><Relationship Id="rId5" Type="http://schemas.openxmlformats.org/officeDocument/2006/relationships/tags" Target="../tags/tag245.xml"/><Relationship Id="rId4" Type="http://schemas.openxmlformats.org/officeDocument/2006/relationships/image" Target="../media/image3.png"/><Relationship Id="rId3" Type="http://schemas.openxmlformats.org/officeDocument/2006/relationships/tags" Target="../tags/tag244.xml"/><Relationship Id="rId2" Type="http://schemas.openxmlformats.org/officeDocument/2006/relationships/image" Target="../media/image2.png"/><Relationship Id="rId1" Type="http://schemas.openxmlformats.org/officeDocument/2006/relationships/tags" Target="../tags/tag243.xml"/></Relationships>
</file>

<file path=ppt/slides/_rels/slide29.xml.rels><?xml version="1.0" encoding="UTF-8" standalone="yes"?>
<Relationships xmlns="http://schemas.openxmlformats.org/package/2006/relationships"><Relationship Id="rId9" Type="http://schemas.openxmlformats.org/officeDocument/2006/relationships/tags" Target="../tags/tag251.xml"/><Relationship Id="rId8" Type="http://schemas.openxmlformats.org/officeDocument/2006/relationships/tags" Target="../tags/tag250.xml"/><Relationship Id="rId7" Type="http://schemas.openxmlformats.org/officeDocument/2006/relationships/tags" Target="../tags/tag249.xml"/><Relationship Id="rId6" Type="http://schemas.openxmlformats.org/officeDocument/2006/relationships/image" Target="../media/image50.jpeg"/><Relationship Id="rId5" Type="http://schemas.openxmlformats.org/officeDocument/2006/relationships/image" Target="../media/image49.jpeg"/><Relationship Id="rId4" Type="http://schemas.openxmlformats.org/officeDocument/2006/relationships/image" Target="../media/image3.png"/><Relationship Id="rId3" Type="http://schemas.openxmlformats.org/officeDocument/2006/relationships/tags" Target="../tags/tag248.xml"/><Relationship Id="rId2" Type="http://schemas.openxmlformats.org/officeDocument/2006/relationships/image" Target="../media/image2.png"/><Relationship Id="rId11" Type="http://schemas.openxmlformats.org/officeDocument/2006/relationships/slideLayout" Target="../slideLayouts/slideLayout18.xml"/><Relationship Id="rId10" Type="http://schemas.openxmlformats.org/officeDocument/2006/relationships/tags" Target="../tags/tag252.xml"/><Relationship Id="rId1" Type="http://schemas.openxmlformats.org/officeDocument/2006/relationships/tags" Target="../tags/tag247.xml"/></Relationships>
</file>

<file path=ppt/slides/_rels/slide3.xml.rels><?xml version="1.0" encoding="UTF-8" standalone="yes"?>
<Relationships xmlns="http://schemas.openxmlformats.org/package/2006/relationships"><Relationship Id="rId8" Type="http://schemas.openxmlformats.org/officeDocument/2006/relationships/slideLayout" Target="../slideLayouts/slideLayout18.xml"/><Relationship Id="rId7" Type="http://schemas.openxmlformats.org/officeDocument/2006/relationships/tags" Target="../tags/tag103.xml"/><Relationship Id="rId6" Type="http://schemas.openxmlformats.org/officeDocument/2006/relationships/tags" Target="../tags/tag102.xml"/><Relationship Id="rId5" Type="http://schemas.openxmlformats.org/officeDocument/2006/relationships/tags" Target="../tags/tag101.xml"/><Relationship Id="rId4" Type="http://schemas.openxmlformats.org/officeDocument/2006/relationships/image" Target="../media/image3.png"/><Relationship Id="rId3" Type="http://schemas.openxmlformats.org/officeDocument/2006/relationships/tags" Target="../tags/tag100.xml"/><Relationship Id="rId2" Type="http://schemas.openxmlformats.org/officeDocument/2006/relationships/image" Target="../media/image2.png"/><Relationship Id="rId1" Type="http://schemas.openxmlformats.org/officeDocument/2006/relationships/tags" Target="../tags/tag99.xml"/></Relationships>
</file>

<file path=ppt/slides/_rels/slide30.xml.rels><?xml version="1.0" encoding="UTF-8" standalone="yes"?>
<Relationships xmlns="http://schemas.openxmlformats.org/package/2006/relationships"><Relationship Id="rId8" Type="http://schemas.openxmlformats.org/officeDocument/2006/relationships/slideLayout" Target="../slideLayouts/slideLayout18.xml"/><Relationship Id="rId7" Type="http://schemas.openxmlformats.org/officeDocument/2006/relationships/tags" Target="../tags/tag256.xml"/><Relationship Id="rId6" Type="http://schemas.openxmlformats.org/officeDocument/2006/relationships/tags" Target="../tags/tag255.xml"/><Relationship Id="rId5" Type="http://schemas.openxmlformats.org/officeDocument/2006/relationships/image" Target="../media/image51.jpeg"/><Relationship Id="rId4" Type="http://schemas.openxmlformats.org/officeDocument/2006/relationships/image" Target="../media/image3.png"/><Relationship Id="rId3" Type="http://schemas.openxmlformats.org/officeDocument/2006/relationships/tags" Target="../tags/tag254.xml"/><Relationship Id="rId2" Type="http://schemas.openxmlformats.org/officeDocument/2006/relationships/image" Target="../media/image2.png"/><Relationship Id="rId1" Type="http://schemas.openxmlformats.org/officeDocument/2006/relationships/tags" Target="../tags/tag253.xml"/></Relationships>
</file>

<file path=ppt/slides/_rels/slide31.xml.rels><?xml version="1.0" encoding="UTF-8" standalone="yes"?>
<Relationships xmlns="http://schemas.openxmlformats.org/package/2006/relationships"><Relationship Id="rId7" Type="http://schemas.openxmlformats.org/officeDocument/2006/relationships/slideLayout" Target="../slideLayouts/slideLayout18.xml"/><Relationship Id="rId6" Type="http://schemas.openxmlformats.org/officeDocument/2006/relationships/tags" Target="../tags/tag260.xml"/><Relationship Id="rId5" Type="http://schemas.openxmlformats.org/officeDocument/2006/relationships/tags" Target="../tags/tag259.xml"/><Relationship Id="rId4" Type="http://schemas.openxmlformats.org/officeDocument/2006/relationships/image" Target="../media/image3.png"/><Relationship Id="rId3" Type="http://schemas.openxmlformats.org/officeDocument/2006/relationships/tags" Target="../tags/tag258.xml"/><Relationship Id="rId2" Type="http://schemas.openxmlformats.org/officeDocument/2006/relationships/image" Target="../media/image2.png"/><Relationship Id="rId1" Type="http://schemas.openxmlformats.org/officeDocument/2006/relationships/tags" Target="../tags/tag257.xml"/></Relationships>
</file>

<file path=ppt/slides/_rels/slide32.xml.rels><?xml version="1.0" encoding="UTF-8" standalone="yes"?>
<Relationships xmlns="http://schemas.openxmlformats.org/package/2006/relationships"><Relationship Id="rId7" Type="http://schemas.openxmlformats.org/officeDocument/2006/relationships/slideLayout" Target="../slideLayouts/slideLayout18.xml"/><Relationship Id="rId6" Type="http://schemas.openxmlformats.org/officeDocument/2006/relationships/tags" Target="../tags/tag263.xml"/><Relationship Id="rId5" Type="http://schemas.openxmlformats.org/officeDocument/2006/relationships/image" Target="../media/image52.jpeg"/><Relationship Id="rId4" Type="http://schemas.openxmlformats.org/officeDocument/2006/relationships/image" Target="../media/image3.png"/><Relationship Id="rId3" Type="http://schemas.openxmlformats.org/officeDocument/2006/relationships/tags" Target="../tags/tag262.xml"/><Relationship Id="rId2" Type="http://schemas.openxmlformats.org/officeDocument/2006/relationships/image" Target="../media/image2.png"/><Relationship Id="rId1" Type="http://schemas.openxmlformats.org/officeDocument/2006/relationships/tags" Target="../tags/tag261.xml"/></Relationships>
</file>

<file path=ppt/slides/_rels/slide33.xml.rels><?xml version="1.0" encoding="UTF-8" standalone="yes"?>
<Relationships xmlns="http://schemas.openxmlformats.org/package/2006/relationships"><Relationship Id="rId9" Type="http://schemas.openxmlformats.org/officeDocument/2006/relationships/slideLayout" Target="../slideLayouts/slideLayout18.xml"/><Relationship Id="rId8" Type="http://schemas.openxmlformats.org/officeDocument/2006/relationships/tags" Target="../tags/tag267.xml"/><Relationship Id="rId7" Type="http://schemas.openxmlformats.org/officeDocument/2006/relationships/image" Target="../media/image54.jpeg"/><Relationship Id="rId6" Type="http://schemas.openxmlformats.org/officeDocument/2006/relationships/tags" Target="../tags/tag266.xml"/><Relationship Id="rId5" Type="http://schemas.openxmlformats.org/officeDocument/2006/relationships/image" Target="../media/image53.jpeg"/><Relationship Id="rId4" Type="http://schemas.openxmlformats.org/officeDocument/2006/relationships/image" Target="../media/image3.png"/><Relationship Id="rId3" Type="http://schemas.openxmlformats.org/officeDocument/2006/relationships/tags" Target="../tags/tag265.xml"/><Relationship Id="rId2" Type="http://schemas.openxmlformats.org/officeDocument/2006/relationships/image" Target="../media/image2.png"/><Relationship Id="rId1" Type="http://schemas.openxmlformats.org/officeDocument/2006/relationships/tags" Target="../tags/tag264.xml"/></Relationships>
</file>

<file path=ppt/slides/_rels/slide4.xml.rels><?xml version="1.0" encoding="UTF-8" standalone="yes"?>
<Relationships xmlns="http://schemas.openxmlformats.org/package/2006/relationships"><Relationship Id="rId9" Type="http://schemas.openxmlformats.org/officeDocument/2006/relationships/tags" Target="../tags/tag109.xml"/><Relationship Id="rId8" Type="http://schemas.openxmlformats.org/officeDocument/2006/relationships/tags" Target="../tags/tag108.xml"/><Relationship Id="rId7" Type="http://schemas.openxmlformats.org/officeDocument/2006/relationships/tags" Target="../tags/tag107.xml"/><Relationship Id="rId6" Type="http://schemas.openxmlformats.org/officeDocument/2006/relationships/tags" Target="../tags/tag106.xml"/><Relationship Id="rId5" Type="http://schemas.openxmlformats.org/officeDocument/2006/relationships/image" Target="../media/image10.jpeg"/><Relationship Id="rId4" Type="http://schemas.openxmlformats.org/officeDocument/2006/relationships/image" Target="../media/image3.png"/><Relationship Id="rId3" Type="http://schemas.openxmlformats.org/officeDocument/2006/relationships/tags" Target="../tags/tag105.xml"/><Relationship Id="rId2" Type="http://schemas.openxmlformats.org/officeDocument/2006/relationships/image" Target="../media/image2.png"/><Relationship Id="rId10" Type="http://schemas.openxmlformats.org/officeDocument/2006/relationships/slideLayout" Target="../slideLayouts/slideLayout18.xml"/><Relationship Id="rId1" Type="http://schemas.openxmlformats.org/officeDocument/2006/relationships/tags" Target="../tags/tag104.xml"/></Relationships>
</file>

<file path=ppt/slides/_rels/slide5.xml.rels><?xml version="1.0" encoding="UTF-8" standalone="yes"?>
<Relationships xmlns="http://schemas.openxmlformats.org/package/2006/relationships"><Relationship Id="rId9" Type="http://schemas.openxmlformats.org/officeDocument/2006/relationships/tags" Target="../tags/tag115.xml"/><Relationship Id="rId8" Type="http://schemas.openxmlformats.org/officeDocument/2006/relationships/tags" Target="../tags/tag114.xml"/><Relationship Id="rId7" Type="http://schemas.openxmlformats.org/officeDocument/2006/relationships/image" Target="../media/image11.png"/><Relationship Id="rId6" Type="http://schemas.openxmlformats.org/officeDocument/2006/relationships/tags" Target="../tags/tag113.xml"/><Relationship Id="rId5" Type="http://schemas.openxmlformats.org/officeDocument/2006/relationships/tags" Target="../tags/tag112.xml"/><Relationship Id="rId4" Type="http://schemas.openxmlformats.org/officeDocument/2006/relationships/image" Target="../media/image3.png"/><Relationship Id="rId3" Type="http://schemas.openxmlformats.org/officeDocument/2006/relationships/tags" Target="../tags/tag111.xml"/><Relationship Id="rId2" Type="http://schemas.openxmlformats.org/officeDocument/2006/relationships/image" Target="../media/image2.png"/><Relationship Id="rId14" Type="http://schemas.openxmlformats.org/officeDocument/2006/relationships/slideLayout" Target="../slideLayouts/slideLayout18.xml"/><Relationship Id="rId13" Type="http://schemas.openxmlformats.org/officeDocument/2006/relationships/tags" Target="../tags/tag118.xml"/><Relationship Id="rId12" Type="http://schemas.openxmlformats.org/officeDocument/2006/relationships/tags" Target="../tags/tag117.xml"/><Relationship Id="rId11" Type="http://schemas.openxmlformats.org/officeDocument/2006/relationships/image" Target="../media/image12.jpeg"/><Relationship Id="rId10" Type="http://schemas.openxmlformats.org/officeDocument/2006/relationships/tags" Target="../tags/tag116.xml"/><Relationship Id="rId1" Type="http://schemas.openxmlformats.org/officeDocument/2006/relationships/tags" Target="../tags/tag110.xml"/></Relationships>
</file>

<file path=ppt/slides/_rels/slide6.xml.rels><?xml version="1.0" encoding="UTF-8" standalone="yes"?>
<Relationships xmlns="http://schemas.openxmlformats.org/package/2006/relationships"><Relationship Id="rId9" Type="http://schemas.openxmlformats.org/officeDocument/2006/relationships/tags" Target="../tags/tag123.xml"/><Relationship Id="rId8" Type="http://schemas.openxmlformats.org/officeDocument/2006/relationships/image" Target="../media/image14.jpeg"/><Relationship Id="rId7" Type="http://schemas.openxmlformats.org/officeDocument/2006/relationships/image" Target="../media/image13.jpeg"/><Relationship Id="rId6" Type="http://schemas.openxmlformats.org/officeDocument/2006/relationships/tags" Target="../tags/tag122.xml"/><Relationship Id="rId5" Type="http://schemas.openxmlformats.org/officeDocument/2006/relationships/tags" Target="../tags/tag121.xml"/><Relationship Id="rId4" Type="http://schemas.openxmlformats.org/officeDocument/2006/relationships/image" Target="../media/image3.png"/><Relationship Id="rId3" Type="http://schemas.openxmlformats.org/officeDocument/2006/relationships/tags" Target="../tags/tag120.xml"/><Relationship Id="rId2" Type="http://schemas.openxmlformats.org/officeDocument/2006/relationships/image" Target="../media/image2.png"/><Relationship Id="rId10" Type="http://schemas.openxmlformats.org/officeDocument/2006/relationships/slideLayout" Target="../slideLayouts/slideLayout18.xml"/><Relationship Id="rId1" Type="http://schemas.openxmlformats.org/officeDocument/2006/relationships/tags" Target="../tags/tag119.xml"/></Relationships>
</file>

<file path=ppt/slides/_rels/slide7.xml.rels><?xml version="1.0" encoding="UTF-8" standalone="yes"?>
<Relationships xmlns="http://schemas.openxmlformats.org/package/2006/relationships"><Relationship Id="rId9" Type="http://schemas.openxmlformats.org/officeDocument/2006/relationships/image" Target="../media/image12.jpeg"/><Relationship Id="rId8" Type="http://schemas.openxmlformats.org/officeDocument/2006/relationships/tags" Target="../tags/tag128.xml"/><Relationship Id="rId7" Type="http://schemas.openxmlformats.org/officeDocument/2006/relationships/tags" Target="../tags/tag127.xml"/><Relationship Id="rId6" Type="http://schemas.openxmlformats.org/officeDocument/2006/relationships/tags" Target="../tags/tag126.xml"/><Relationship Id="rId5" Type="http://schemas.openxmlformats.org/officeDocument/2006/relationships/image" Target="../media/image10.jpeg"/><Relationship Id="rId4" Type="http://schemas.openxmlformats.org/officeDocument/2006/relationships/image" Target="../media/image3.png"/><Relationship Id="rId3" Type="http://schemas.openxmlformats.org/officeDocument/2006/relationships/tags" Target="../tags/tag125.xml"/><Relationship Id="rId2" Type="http://schemas.openxmlformats.org/officeDocument/2006/relationships/image" Target="../media/image2.png"/><Relationship Id="rId11" Type="http://schemas.openxmlformats.org/officeDocument/2006/relationships/slideLayout" Target="../slideLayouts/slideLayout18.xml"/><Relationship Id="rId10" Type="http://schemas.openxmlformats.org/officeDocument/2006/relationships/tags" Target="../tags/tag129.xml"/><Relationship Id="rId1" Type="http://schemas.openxmlformats.org/officeDocument/2006/relationships/tags" Target="../tags/tag124.xml"/></Relationships>
</file>

<file path=ppt/slides/_rels/slide8.xml.rels><?xml version="1.0" encoding="UTF-8" standalone="yes"?>
<Relationships xmlns="http://schemas.openxmlformats.org/package/2006/relationships"><Relationship Id="rId8" Type="http://schemas.openxmlformats.org/officeDocument/2006/relationships/slideLayout" Target="../slideLayouts/slideLayout18.xml"/><Relationship Id="rId7" Type="http://schemas.openxmlformats.org/officeDocument/2006/relationships/tags" Target="../tags/tag133.xml"/><Relationship Id="rId6" Type="http://schemas.openxmlformats.org/officeDocument/2006/relationships/tags" Target="../tags/tag132.xml"/><Relationship Id="rId5" Type="http://schemas.openxmlformats.org/officeDocument/2006/relationships/image" Target="../media/image15.jpeg"/><Relationship Id="rId4" Type="http://schemas.openxmlformats.org/officeDocument/2006/relationships/image" Target="../media/image3.png"/><Relationship Id="rId3" Type="http://schemas.openxmlformats.org/officeDocument/2006/relationships/tags" Target="../tags/tag131.xml"/><Relationship Id="rId2" Type="http://schemas.openxmlformats.org/officeDocument/2006/relationships/image" Target="../media/image2.png"/><Relationship Id="rId1" Type="http://schemas.openxmlformats.org/officeDocument/2006/relationships/tags" Target="../tags/tag130.xml"/></Relationships>
</file>

<file path=ppt/slides/_rels/slide9.xml.rels><?xml version="1.0" encoding="UTF-8" standalone="yes"?>
<Relationships xmlns="http://schemas.openxmlformats.org/package/2006/relationships"><Relationship Id="rId7" Type="http://schemas.openxmlformats.org/officeDocument/2006/relationships/slideLayout" Target="../slideLayouts/slideLayout18.xml"/><Relationship Id="rId6" Type="http://schemas.openxmlformats.org/officeDocument/2006/relationships/tags" Target="../tags/tag136.xml"/><Relationship Id="rId5" Type="http://schemas.openxmlformats.org/officeDocument/2006/relationships/image" Target="../media/image16.jpeg"/><Relationship Id="rId4" Type="http://schemas.openxmlformats.org/officeDocument/2006/relationships/image" Target="../media/image3.png"/><Relationship Id="rId3" Type="http://schemas.openxmlformats.org/officeDocument/2006/relationships/tags" Target="../tags/tag135.xml"/><Relationship Id="rId2" Type="http://schemas.openxmlformats.org/officeDocument/2006/relationships/image" Target="../media/image2.png"/><Relationship Id="rId1" Type="http://schemas.openxmlformats.org/officeDocument/2006/relationships/tags" Target="../tags/tag13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副标题 3"/>
          <p:cNvSpPr/>
          <p:nvPr>
            <p:ph type="subTitle" idx="3"/>
            <p:custDataLst>
              <p:tags r:id="rId1"/>
            </p:custDataLst>
          </p:nvPr>
        </p:nvSpPr>
        <p:spPr/>
        <p:txBody>
          <a:bodyPr/>
          <a:p>
            <a:r>
              <a:rPr lang="zh-CN" altLang="en-US">
                <a:solidFill>
                  <a:schemeClr val="dk1">
                    <a:lumMod val="65000"/>
                    <a:lumOff val="35000"/>
                  </a:schemeClr>
                </a:solidFill>
              </a:rPr>
              <a:t>单/击/此/处/添/加/副/标/题/内/容</a:t>
            </a:r>
            <a:endParaRPr lang="zh-CN" altLang="en-US">
              <a:solidFill>
                <a:schemeClr val="dk1">
                  <a:lumMod val="65000"/>
                  <a:lumOff val="35000"/>
                </a:schemeClr>
              </a:solidFill>
            </a:endParaRPr>
          </a:p>
        </p:txBody>
      </p:sp>
      <p:sp>
        <p:nvSpPr>
          <p:cNvPr id="5" name="标题 4"/>
          <p:cNvSpPr>
            <a:spLocks noGrp="1"/>
          </p:cNvSpPr>
          <p:nvPr>
            <p:ph type="ctrTitle" idx="2"/>
            <p:custDataLst>
              <p:tags r:id="rId2"/>
            </p:custDataLst>
          </p:nvPr>
        </p:nvSpPr>
        <p:spPr/>
        <p:txBody>
          <a:bodyPr>
            <a:normAutofit/>
          </a:bodyPr>
          <a:p>
            <a:pPr marL="0" indent="0" algn="ctr">
              <a:lnSpc>
                <a:spcPct val="100000"/>
              </a:lnSpc>
              <a:spcBef>
                <a:spcPts val="0"/>
              </a:spcBef>
              <a:spcAft>
                <a:spcPts val="0"/>
              </a:spcAft>
              <a:buSzPct val="100000"/>
              <a:buNone/>
            </a:pPr>
            <a:r>
              <a:rPr lang="zh-CN" altLang="en-US" sz="7200" dirty="0">
                <a:solidFill>
                  <a:schemeClr val="accent1"/>
                </a:solidFill>
                <a:cs typeface="汉仪旗黑-85S" panose="00020600040101010101" pitchFamily="18" charset="-122"/>
              </a:rPr>
              <a:t>第7章</a:t>
            </a:r>
            <a:endParaRPr lang="zh-CN" altLang="en-US" sz="7200" dirty="0">
              <a:solidFill>
                <a:schemeClr val="accent1"/>
              </a:solidFill>
              <a:cs typeface="汉仪旗黑-85S" panose="00020600040101010101" pitchFamily="18" charset="-122"/>
            </a:endParaRPr>
          </a:p>
        </p:txBody>
      </p:sp>
      <p:sp>
        <p:nvSpPr>
          <p:cNvPr id="6" name="文本框 5"/>
          <p:cNvSpPr txBox="1"/>
          <p:nvPr>
            <p:custDataLst>
              <p:tags r:id="rId3"/>
            </p:custDataLst>
          </p:nvPr>
        </p:nvSpPr>
        <p:spPr>
          <a:xfrm>
            <a:off x="1913068" y="3252499"/>
            <a:ext cx="8368467" cy="2589520"/>
          </a:xfrm>
          <a:prstGeom prst="rect">
            <a:avLst/>
          </a:prstGeom>
          <a:noFill/>
        </p:spPr>
        <p:txBody>
          <a:bodyPr wrap="square" rtlCol="0">
            <a:normAutofit/>
          </a:bodyPr>
          <a:p>
            <a:pPr marL="0" lvl="0" indent="0" algn="ctr">
              <a:lnSpc>
                <a:spcPct val="120000"/>
              </a:lnSpc>
              <a:spcBef>
                <a:spcPts val="0"/>
              </a:spcBef>
              <a:spcAft>
                <a:spcPts val="0"/>
              </a:spcAft>
              <a:buSzPct val="100000"/>
              <a:buNone/>
            </a:pPr>
            <a:r>
              <a:rPr lang="zh-CN" altLang="en-US" sz="2000" spc="150" dirty="0">
                <a:solidFill>
                  <a:schemeClr val="dk1">
                    <a:lumMod val="65000"/>
                    <a:lumOff val="35000"/>
                  </a:schemeClr>
                </a:solidFill>
                <a:latin typeface="Arial" panose="020B0604020202020204" pitchFamily="34" charset="0"/>
                <a:ea typeface="微软雅黑" panose="020B0503020204020204" charset="-122"/>
              </a:rPr>
              <a:t>光电式传感器</a:t>
            </a:r>
            <a:endParaRPr lang="zh-CN" altLang="en-US" sz="2000" spc="150" dirty="0">
              <a:solidFill>
                <a:schemeClr val="dk1">
                  <a:lumMod val="65000"/>
                  <a:lumOff val="35000"/>
                </a:schemeClr>
              </a:solidFill>
              <a:latin typeface="Arial" panose="020B0604020202020204" pitchFamily="34" charset="0"/>
              <a:ea typeface="微软雅黑" panose="020B0503020204020204" charset="-122"/>
            </a:endParaRPr>
          </a:p>
        </p:txBody>
      </p:sp>
    </p:spTree>
    <p:custDataLst>
      <p:tags r:id="rId4"/>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7" name="图片 6" descr="1 (11)"/>
          <p:cNvPicPr>
            <a:picLocks noChangeAspect="1"/>
          </p:cNvPicPr>
          <p:nvPr>
            <p:custDataLst>
              <p:tags r:id="rId1"/>
            </p:custDataLst>
          </p:nvPr>
        </p:nvPicPr>
        <p:blipFill>
          <a:blip r:embed="rId2"/>
          <a:stretch>
            <a:fillRect/>
          </a:stretch>
        </p:blipFill>
        <p:spPr>
          <a:xfrm>
            <a:off x="0" y="6137910"/>
            <a:ext cx="720090" cy="720090"/>
          </a:xfrm>
          <a:prstGeom prst="rect">
            <a:avLst/>
          </a:prstGeom>
        </p:spPr>
      </p:pic>
      <p:pic>
        <p:nvPicPr>
          <p:cNvPr id="6" name="图片 5" descr="1 (12)"/>
          <p:cNvPicPr>
            <a:picLocks noChangeAspect="1"/>
          </p:cNvPicPr>
          <p:nvPr>
            <p:custDataLst>
              <p:tags r:id="rId3"/>
            </p:custDataLst>
          </p:nvPr>
        </p:nvPicPr>
        <p:blipFill>
          <a:blip r:embed="rId4"/>
          <a:stretch>
            <a:fillRect/>
          </a:stretch>
        </p:blipFill>
        <p:spPr>
          <a:xfrm>
            <a:off x="11471910" y="0"/>
            <a:ext cx="720090" cy="720090"/>
          </a:xfrm>
          <a:prstGeom prst="rect">
            <a:avLst/>
          </a:prstGeom>
        </p:spPr>
      </p:pic>
      <p:sp>
        <p:nvSpPr>
          <p:cNvPr id="2" name="textbox 72"/>
          <p:cNvSpPr/>
          <p:nvPr/>
        </p:nvSpPr>
        <p:spPr>
          <a:xfrm>
            <a:off x="1641358" y="3429000"/>
            <a:ext cx="7690084" cy="2827421"/>
          </a:xfrm>
          <a:prstGeom prst="rect">
            <a:avLst/>
          </a:prstGeom>
        </p:spPr>
        <p:txBody>
          <a:bodyPr vert="horz" wrap="square" lIns="0" tIns="0" rIns="0" bIns="0"/>
          <a:lstStyle/>
          <a:p>
            <a:pPr algn="l" rtl="0" eaLnBrk="0">
              <a:lnSpc>
                <a:spcPct val="83000"/>
              </a:lnSpc>
            </a:pPr>
            <a:endParaRPr lang="en-US" altLang="en-US" sz="100" dirty="0">
              <a:solidFill>
                <a:srgbClr val="000000"/>
              </a:solidFill>
              <a:latin typeface="微软雅黑" panose="020B0503020204020204" charset="-122"/>
              <a:ea typeface="微软雅黑" panose="020B0503020204020204" charset="-122"/>
              <a:cs typeface="微软雅黑" panose="020B0503020204020204" charset="-122"/>
            </a:endParaRPr>
          </a:p>
          <a:p>
            <a:pPr marL="1818640" algn="l" rtl="0" eaLnBrk="0">
              <a:lnSpc>
                <a:spcPts val="1375"/>
              </a:lnSpc>
            </a:pPr>
            <a:r>
              <a:rPr sz="1200" spc="40" dirty="0">
                <a:solidFill>
                  <a:srgbClr val="000000"/>
                </a:solidFill>
                <a:latin typeface="微软雅黑" panose="020B0503020204020204" charset="-122"/>
                <a:ea typeface="微软雅黑" panose="020B0503020204020204" charset="-122"/>
                <a:cs typeface="微软雅黑" panose="020B0503020204020204" charset="-122"/>
              </a:rPr>
              <a:t>图</a:t>
            </a:r>
            <a:r>
              <a:rPr sz="1200" b="1" spc="40" dirty="0">
                <a:solidFill>
                  <a:srgbClr val="000000"/>
                </a:solidFill>
                <a:latin typeface="微软雅黑" panose="020B0503020204020204" charset="-122"/>
                <a:ea typeface="微软雅黑" panose="020B0503020204020204" charset="-122"/>
                <a:cs typeface="微软雅黑" panose="020B0503020204020204" charset="-122"/>
              </a:rPr>
              <a:t>7</a:t>
            </a:r>
            <a:r>
              <a:rPr sz="1200" spc="40" dirty="0">
                <a:solidFill>
                  <a:srgbClr val="000000"/>
                </a:solidFill>
                <a:latin typeface="微软雅黑" panose="020B0503020204020204" charset="-122"/>
                <a:ea typeface="微软雅黑" panose="020B0503020204020204" charset="-122"/>
                <a:cs typeface="微软雅黑" panose="020B0503020204020204" charset="-122"/>
              </a:rPr>
              <a:t>－</a:t>
            </a:r>
            <a:r>
              <a:rPr sz="1200" b="1" spc="40" dirty="0">
                <a:solidFill>
                  <a:srgbClr val="000000"/>
                </a:solidFill>
                <a:latin typeface="微软雅黑" panose="020B0503020204020204" charset="-122"/>
                <a:ea typeface="微软雅黑" panose="020B0503020204020204" charset="-122"/>
                <a:cs typeface="微软雅黑" panose="020B0503020204020204" charset="-122"/>
              </a:rPr>
              <a:t>5</a:t>
            </a:r>
            <a:r>
              <a:rPr sz="1200" spc="40" dirty="0">
                <a:solidFill>
                  <a:srgbClr val="000000"/>
                </a:solidFill>
                <a:latin typeface="微软雅黑" panose="020B0503020204020204" charset="-122"/>
                <a:ea typeface="微软雅黑" panose="020B0503020204020204" charset="-122"/>
                <a:cs typeface="微软雅黑" panose="020B0503020204020204" charset="-122"/>
              </a:rPr>
              <a:t>光电管的光照</a:t>
            </a:r>
            <a:r>
              <a:rPr sz="1200" spc="10" dirty="0">
                <a:solidFill>
                  <a:srgbClr val="000000"/>
                </a:solidFill>
                <a:latin typeface="微软雅黑" panose="020B0503020204020204" charset="-122"/>
                <a:ea typeface="微软雅黑" panose="020B0503020204020204" charset="-122"/>
                <a:cs typeface="微软雅黑" panose="020B0503020204020204" charset="-122"/>
              </a:rPr>
              <a:t>特</a:t>
            </a:r>
            <a:r>
              <a:rPr sz="1200" spc="0" dirty="0">
                <a:solidFill>
                  <a:srgbClr val="000000"/>
                </a:solidFill>
                <a:latin typeface="微软雅黑" panose="020B0503020204020204" charset="-122"/>
                <a:ea typeface="微软雅黑" panose="020B0503020204020204" charset="-122"/>
                <a:cs typeface="微软雅黑" panose="020B0503020204020204" charset="-122"/>
              </a:rPr>
              <a:t>性曲线</a:t>
            </a:r>
            <a:endParaRPr lang="en-US" altLang="en-US" sz="1200" dirty="0">
              <a:solidFill>
                <a:srgbClr val="000000"/>
              </a:solidFill>
              <a:latin typeface="微软雅黑" panose="020B0503020204020204" charset="-122"/>
              <a:ea typeface="微软雅黑" panose="020B0503020204020204" charset="-122"/>
              <a:cs typeface="微软雅黑" panose="020B0503020204020204" charset="-122"/>
            </a:endParaRPr>
          </a:p>
          <a:p>
            <a:pPr marL="292735" algn="l" rtl="0" eaLnBrk="0">
              <a:lnSpc>
                <a:spcPct val="92000"/>
              </a:lnSpc>
              <a:spcBef>
                <a:spcPts val="830"/>
              </a:spcBef>
            </a:pPr>
            <a:r>
              <a:rPr sz="1600" b="1" spc="70" dirty="0">
                <a:solidFill>
                  <a:srgbClr val="000000"/>
                </a:solidFill>
                <a:latin typeface="微软雅黑" panose="020B0503020204020204" charset="-122"/>
                <a:ea typeface="微软雅黑" panose="020B0503020204020204" charset="-122"/>
                <a:cs typeface="微软雅黑" panose="020B0503020204020204" charset="-122"/>
              </a:rPr>
              <a:t>(3)</a:t>
            </a:r>
            <a:r>
              <a:rPr sz="1600" spc="70" dirty="0">
                <a:solidFill>
                  <a:srgbClr val="000000"/>
                </a:solidFill>
                <a:latin typeface="微软雅黑" panose="020B0503020204020204" charset="-122"/>
                <a:ea typeface="微软雅黑" panose="020B0503020204020204" charset="-122"/>
                <a:cs typeface="微软雅黑" panose="020B0503020204020204" charset="-122"/>
              </a:rPr>
              <a:t>光谱特性。当照射在光电器件阴极上的光的频率高于红线频率，且</a:t>
            </a:r>
            <a:r>
              <a:rPr sz="1600" spc="10" dirty="0">
                <a:solidFill>
                  <a:srgbClr val="000000"/>
                </a:solidFill>
                <a:latin typeface="微软雅黑" panose="020B0503020204020204" charset="-122"/>
                <a:ea typeface="微软雅黑" panose="020B0503020204020204" charset="-122"/>
                <a:cs typeface="微软雅黑" panose="020B0503020204020204" charset="-122"/>
              </a:rPr>
              <a:t>光</a:t>
            </a:r>
            <a:r>
              <a:rPr sz="1600" spc="0" dirty="0">
                <a:solidFill>
                  <a:srgbClr val="000000"/>
                </a:solidFill>
                <a:latin typeface="微软雅黑" panose="020B0503020204020204" charset="-122"/>
                <a:ea typeface="微软雅黑" panose="020B0503020204020204" charset="-122"/>
                <a:cs typeface="微软雅黑" panose="020B0503020204020204" charset="-122"/>
              </a:rPr>
              <a:t>强度相同</a:t>
            </a:r>
            <a:endParaRPr lang="en-US" altLang="en-US" sz="1600" dirty="0">
              <a:solidFill>
                <a:srgbClr val="000000"/>
              </a:solidFill>
              <a:latin typeface="微软雅黑" panose="020B0503020204020204" charset="-122"/>
              <a:ea typeface="微软雅黑" panose="020B0503020204020204" charset="-122"/>
              <a:cs typeface="微软雅黑" panose="020B0503020204020204" charset="-122"/>
            </a:endParaRPr>
          </a:p>
          <a:p>
            <a:pPr marL="12700" indent="6985" algn="l" rtl="0" eaLnBrk="0">
              <a:lnSpc>
                <a:spcPct val="143000"/>
              </a:lnSpc>
              <a:spcBef>
                <a:spcPts val="75"/>
              </a:spcBef>
            </a:pPr>
            <a:r>
              <a:rPr sz="1600" spc="40" dirty="0">
                <a:solidFill>
                  <a:srgbClr val="000000"/>
                </a:solidFill>
                <a:latin typeface="微软雅黑" panose="020B0503020204020204" charset="-122"/>
                <a:ea typeface="微软雅黑" panose="020B0503020204020204" charset="-122"/>
                <a:cs typeface="微软雅黑" panose="020B0503020204020204" charset="-122"/>
              </a:rPr>
              <a:t>时，随着频率的不断变化，阴极材料发射的光电子数量也会发生变化，</a:t>
            </a:r>
            <a:r>
              <a:rPr sz="1600" spc="0" dirty="0">
                <a:solidFill>
                  <a:srgbClr val="000000"/>
                </a:solidFill>
                <a:latin typeface="微软雅黑" panose="020B0503020204020204" charset="-122"/>
                <a:ea typeface="微软雅黑" panose="020B0503020204020204" charset="-122"/>
                <a:cs typeface="微软雅黑" panose="020B0503020204020204" charset="-122"/>
              </a:rPr>
              <a:t>即相同的光电管</a:t>
            </a:r>
            <a:r>
              <a:rPr sz="1600" spc="50" dirty="0">
                <a:solidFill>
                  <a:srgbClr val="000000"/>
                </a:solidFill>
                <a:latin typeface="微软雅黑" panose="020B0503020204020204" charset="-122"/>
                <a:ea typeface="微软雅黑" panose="020B0503020204020204" charset="-122"/>
                <a:cs typeface="微软雅黑" panose="020B0503020204020204" charset="-122"/>
              </a:rPr>
              <a:t>对于不同频率的光的灵敏度</a:t>
            </a:r>
            <a:r>
              <a:rPr sz="1600" spc="30" dirty="0">
                <a:solidFill>
                  <a:srgbClr val="000000"/>
                </a:solidFill>
                <a:latin typeface="微软雅黑" panose="020B0503020204020204" charset="-122"/>
                <a:ea typeface="微软雅黑" panose="020B0503020204020204" charset="-122"/>
                <a:cs typeface="微软雅黑" panose="020B0503020204020204" charset="-122"/>
              </a:rPr>
              <a:t>不</a:t>
            </a:r>
            <a:r>
              <a:rPr sz="1600" spc="0" dirty="0">
                <a:solidFill>
                  <a:srgbClr val="000000"/>
                </a:solidFill>
                <a:latin typeface="微软雅黑" panose="020B0503020204020204" charset="-122"/>
                <a:ea typeface="微软雅黑" panose="020B0503020204020204" charset="-122"/>
                <a:cs typeface="微软雅黑" panose="020B0503020204020204" charset="-122"/>
              </a:rPr>
              <a:t>同。</a:t>
            </a:r>
            <a:endParaRPr lang="en-US" altLang="en-US" sz="1600" dirty="0">
              <a:solidFill>
                <a:srgbClr val="000000"/>
              </a:solidFill>
              <a:latin typeface="微软雅黑" panose="020B0503020204020204" charset="-122"/>
              <a:ea typeface="微软雅黑" panose="020B0503020204020204" charset="-122"/>
              <a:cs typeface="微软雅黑" panose="020B0503020204020204" charset="-122"/>
            </a:endParaRPr>
          </a:p>
          <a:p>
            <a:pPr marL="276225" algn="l" rtl="0" eaLnBrk="0">
              <a:lnSpc>
                <a:spcPct val="93000"/>
              </a:lnSpc>
              <a:spcBef>
                <a:spcPts val="635"/>
              </a:spcBef>
            </a:pPr>
            <a:r>
              <a:rPr sz="1600" b="1" spc="-10" dirty="0">
                <a:solidFill>
                  <a:srgbClr val="000000"/>
                </a:solidFill>
                <a:latin typeface="微软雅黑" panose="020B0503020204020204" charset="-122"/>
                <a:ea typeface="微软雅黑" panose="020B0503020204020204" charset="-122"/>
                <a:cs typeface="微软雅黑" panose="020B0503020204020204" charset="-122"/>
              </a:rPr>
              <a:t>2.</a:t>
            </a:r>
            <a:r>
              <a:rPr sz="1600" spc="0" dirty="0">
                <a:solidFill>
                  <a:srgbClr val="000000"/>
                </a:solidFill>
                <a:latin typeface="微软雅黑" panose="020B0503020204020204" charset="-122"/>
                <a:ea typeface="微软雅黑" panose="020B0503020204020204" charset="-122"/>
                <a:cs typeface="微软雅黑" panose="020B0503020204020204" charset="-122"/>
              </a:rPr>
              <a:t>光电倍增管</a:t>
            </a:r>
            <a:endParaRPr lang="en-US" altLang="en-US" sz="1600" dirty="0">
              <a:solidFill>
                <a:srgbClr val="000000"/>
              </a:solidFill>
              <a:latin typeface="微软雅黑" panose="020B0503020204020204" charset="-122"/>
              <a:ea typeface="微软雅黑" panose="020B0503020204020204" charset="-122"/>
              <a:cs typeface="微软雅黑" panose="020B0503020204020204" charset="-122"/>
            </a:endParaRPr>
          </a:p>
          <a:p>
            <a:pPr marL="287655" algn="l" rtl="0" eaLnBrk="0">
              <a:lnSpc>
                <a:spcPct val="91000"/>
              </a:lnSpc>
              <a:spcBef>
                <a:spcPts val="675"/>
              </a:spcBef>
            </a:pPr>
            <a:r>
              <a:rPr sz="1600" b="1" spc="-10" dirty="0">
                <a:solidFill>
                  <a:srgbClr val="000000"/>
                </a:solidFill>
                <a:latin typeface="微软雅黑" panose="020B0503020204020204" charset="-122"/>
                <a:ea typeface="微软雅黑" panose="020B0503020204020204" charset="-122"/>
                <a:cs typeface="微软雅黑" panose="020B0503020204020204" charset="-122"/>
              </a:rPr>
              <a:t>1)</a:t>
            </a:r>
            <a:r>
              <a:rPr sz="1600" spc="-10" dirty="0">
                <a:solidFill>
                  <a:srgbClr val="000000"/>
                </a:solidFill>
                <a:latin typeface="微软雅黑" panose="020B0503020204020204" charset="-122"/>
                <a:ea typeface="微软雅黑" panose="020B0503020204020204" charset="-122"/>
                <a:cs typeface="微软雅黑" panose="020B0503020204020204" charset="-122"/>
              </a:rPr>
              <a:t>结构</a:t>
            </a:r>
            <a:endParaRPr lang="en-US" altLang="en-US" sz="1600" dirty="0">
              <a:solidFill>
                <a:srgbClr val="000000"/>
              </a:solidFill>
              <a:latin typeface="微软雅黑" panose="020B0503020204020204" charset="-122"/>
              <a:ea typeface="微软雅黑" panose="020B0503020204020204" charset="-122"/>
              <a:cs typeface="微软雅黑" panose="020B0503020204020204" charset="-122"/>
            </a:endParaRPr>
          </a:p>
          <a:p>
            <a:pPr marL="13335" indent="266065" algn="l" rtl="0" eaLnBrk="0">
              <a:lnSpc>
                <a:spcPct val="149000"/>
              </a:lnSpc>
              <a:spcBef>
                <a:spcPts val="100"/>
              </a:spcBef>
            </a:pPr>
            <a:r>
              <a:rPr sz="1600" spc="20" dirty="0">
                <a:solidFill>
                  <a:srgbClr val="000000"/>
                </a:solidFill>
                <a:latin typeface="微软雅黑" panose="020B0503020204020204" charset="-122"/>
                <a:ea typeface="微软雅黑" panose="020B0503020204020204" charset="-122"/>
                <a:cs typeface="微软雅黑" panose="020B0503020204020204" charset="-122"/>
              </a:rPr>
              <a:t>光电倍增管主要由光电阴极、次阴极</a:t>
            </a:r>
            <a:r>
              <a:rPr sz="1600" b="1" spc="20" dirty="0">
                <a:solidFill>
                  <a:srgbClr val="000000"/>
                </a:solidFill>
                <a:latin typeface="微软雅黑" panose="020B0503020204020204" charset="-122"/>
                <a:ea typeface="微软雅黑" panose="020B0503020204020204" charset="-122"/>
                <a:cs typeface="微软雅黑" panose="020B0503020204020204" charset="-122"/>
              </a:rPr>
              <a:t>(</a:t>
            </a:r>
            <a:r>
              <a:rPr sz="1600" spc="20" dirty="0">
                <a:solidFill>
                  <a:srgbClr val="000000"/>
                </a:solidFill>
                <a:latin typeface="微软雅黑" panose="020B0503020204020204" charset="-122"/>
                <a:ea typeface="微软雅黑" panose="020B0503020204020204" charset="-122"/>
                <a:cs typeface="微软雅黑" panose="020B0503020204020204" charset="-122"/>
              </a:rPr>
              <a:t>倍增级</a:t>
            </a:r>
            <a:r>
              <a:rPr sz="1600" b="1" spc="20" dirty="0">
                <a:solidFill>
                  <a:srgbClr val="000000"/>
                </a:solidFill>
                <a:latin typeface="微软雅黑" panose="020B0503020204020204" charset="-122"/>
                <a:ea typeface="微软雅黑" panose="020B0503020204020204" charset="-122"/>
                <a:cs typeface="微软雅黑" panose="020B0503020204020204" charset="-122"/>
              </a:rPr>
              <a:t>)</a:t>
            </a:r>
            <a:r>
              <a:rPr sz="1600" spc="20" dirty="0">
                <a:solidFill>
                  <a:srgbClr val="000000"/>
                </a:solidFill>
                <a:latin typeface="微软雅黑" panose="020B0503020204020204" charset="-122"/>
                <a:ea typeface="微软雅黑" panose="020B0503020204020204" charset="-122"/>
                <a:cs typeface="微软雅黑" panose="020B0503020204020204" charset="-122"/>
              </a:rPr>
              <a:t>以及阳极三部分组成</a:t>
            </a:r>
            <a:r>
              <a:rPr sz="1600" spc="10" dirty="0">
                <a:solidFill>
                  <a:srgbClr val="000000"/>
                </a:solidFill>
                <a:latin typeface="微软雅黑" panose="020B0503020204020204" charset="-122"/>
                <a:ea typeface="微软雅黑" panose="020B0503020204020204" charset="-122"/>
                <a:cs typeface="微软雅黑" panose="020B0503020204020204" charset="-122"/>
              </a:rPr>
              <a:t>，</a:t>
            </a:r>
            <a:r>
              <a:rPr sz="1600" spc="0" dirty="0">
                <a:solidFill>
                  <a:srgbClr val="000000"/>
                </a:solidFill>
                <a:latin typeface="微软雅黑" panose="020B0503020204020204" charset="-122"/>
                <a:ea typeface="微软雅黑" panose="020B0503020204020204" charset="-122"/>
                <a:cs typeface="微软雅黑" panose="020B0503020204020204" charset="-122"/>
              </a:rPr>
              <a:t>如图</a:t>
            </a:r>
            <a:r>
              <a:rPr sz="1600" b="1" spc="0" dirty="0">
                <a:solidFill>
                  <a:srgbClr val="000000"/>
                </a:solidFill>
                <a:latin typeface="微软雅黑" panose="020B0503020204020204" charset="-122"/>
                <a:ea typeface="微软雅黑" panose="020B0503020204020204" charset="-122"/>
                <a:cs typeface="微软雅黑" panose="020B0503020204020204" charset="-122"/>
              </a:rPr>
              <a:t>7</a:t>
            </a:r>
            <a:r>
              <a:rPr sz="1600" spc="0" dirty="0">
                <a:solidFill>
                  <a:srgbClr val="000000"/>
                </a:solidFill>
                <a:latin typeface="微软雅黑" panose="020B0503020204020204" charset="-122"/>
                <a:ea typeface="微软雅黑" panose="020B0503020204020204" charset="-122"/>
                <a:cs typeface="微软雅黑" panose="020B0503020204020204" charset="-122"/>
              </a:rPr>
              <a:t>－</a:t>
            </a:r>
            <a:r>
              <a:rPr sz="1600" b="1" spc="0" dirty="0">
                <a:solidFill>
                  <a:srgbClr val="000000"/>
                </a:solidFill>
                <a:latin typeface="微软雅黑" panose="020B0503020204020204" charset="-122"/>
                <a:ea typeface="微软雅黑" panose="020B0503020204020204" charset="-122"/>
                <a:cs typeface="微软雅黑" panose="020B0503020204020204" charset="-122"/>
              </a:rPr>
              <a:t>6</a:t>
            </a:r>
            <a:r>
              <a:rPr sz="1600" spc="0" dirty="0">
                <a:solidFill>
                  <a:srgbClr val="000000"/>
                </a:solidFill>
                <a:latin typeface="微软雅黑" panose="020B0503020204020204" charset="-122"/>
                <a:ea typeface="微软雅黑" panose="020B0503020204020204" charset="-122"/>
                <a:cs typeface="微软雅黑" panose="020B0503020204020204" charset="-122"/>
              </a:rPr>
              <a:t>所示。</a:t>
            </a:r>
            <a:r>
              <a:rPr sz="1600" spc="50" dirty="0">
                <a:solidFill>
                  <a:srgbClr val="000000"/>
                </a:solidFill>
                <a:latin typeface="微软雅黑" panose="020B0503020204020204" charset="-122"/>
                <a:ea typeface="微软雅黑" panose="020B0503020204020204" charset="-122"/>
                <a:cs typeface="微软雅黑" panose="020B0503020204020204" charset="-122"/>
              </a:rPr>
              <a:t>光电阴极主要是由半导体光电材料锑铯组</a:t>
            </a:r>
            <a:r>
              <a:rPr sz="1600" spc="10" dirty="0">
                <a:solidFill>
                  <a:srgbClr val="000000"/>
                </a:solidFill>
                <a:latin typeface="微软雅黑" panose="020B0503020204020204" charset="-122"/>
                <a:ea typeface="微软雅黑" panose="020B0503020204020204" charset="-122"/>
                <a:cs typeface="微软雅黑" panose="020B0503020204020204" charset="-122"/>
              </a:rPr>
              <a:t>成</a:t>
            </a:r>
            <a:r>
              <a:rPr sz="1600" spc="0" dirty="0">
                <a:solidFill>
                  <a:srgbClr val="000000"/>
                </a:solidFill>
                <a:latin typeface="微软雅黑" panose="020B0503020204020204" charset="-122"/>
                <a:ea typeface="微软雅黑" panose="020B0503020204020204" charset="-122"/>
                <a:cs typeface="微软雅黑" panose="020B0503020204020204" charset="-122"/>
              </a:rPr>
              <a:t>的。</a:t>
            </a:r>
            <a:endParaRPr lang="en-US" altLang="en-US" sz="1600" spc="0" dirty="0">
              <a:solidFill>
                <a:srgbClr val="000000"/>
              </a:solidFill>
              <a:latin typeface="微软雅黑" panose="020B0503020204020204" charset="-122"/>
              <a:ea typeface="微软雅黑" panose="020B0503020204020204" charset="-122"/>
              <a:cs typeface="微软雅黑" panose="020B0503020204020204" charset="-122"/>
            </a:endParaRPr>
          </a:p>
        </p:txBody>
      </p:sp>
      <p:pic>
        <p:nvPicPr>
          <p:cNvPr id="3" name="picture 74"/>
          <p:cNvPicPr>
            <a:picLocks noChangeAspect="1"/>
          </p:cNvPicPr>
          <p:nvPr/>
        </p:nvPicPr>
        <p:blipFill>
          <a:blip r:embed="rId5"/>
          <a:stretch>
            <a:fillRect/>
          </a:stretch>
        </p:blipFill>
        <p:spPr>
          <a:xfrm rot="21600000">
            <a:off x="3898232" y="221995"/>
            <a:ext cx="3942613" cy="3207005"/>
          </a:xfrm>
          <a:prstGeom prst="rect">
            <a:avLst/>
          </a:prstGeom>
        </p:spPr>
      </p:pic>
    </p:spTree>
    <p:custDataLst>
      <p:tags r:id="rId6"/>
    </p:custData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7" name="图片 6" descr="1 (11)"/>
          <p:cNvPicPr>
            <a:picLocks noChangeAspect="1"/>
          </p:cNvPicPr>
          <p:nvPr>
            <p:custDataLst>
              <p:tags r:id="rId1"/>
            </p:custDataLst>
          </p:nvPr>
        </p:nvPicPr>
        <p:blipFill>
          <a:blip r:embed="rId2"/>
          <a:stretch>
            <a:fillRect/>
          </a:stretch>
        </p:blipFill>
        <p:spPr>
          <a:xfrm>
            <a:off x="0" y="6137910"/>
            <a:ext cx="720090" cy="720090"/>
          </a:xfrm>
          <a:prstGeom prst="rect">
            <a:avLst/>
          </a:prstGeom>
        </p:spPr>
      </p:pic>
      <p:pic>
        <p:nvPicPr>
          <p:cNvPr id="6" name="图片 5" descr="1 (12)"/>
          <p:cNvPicPr>
            <a:picLocks noChangeAspect="1"/>
          </p:cNvPicPr>
          <p:nvPr>
            <p:custDataLst>
              <p:tags r:id="rId3"/>
            </p:custDataLst>
          </p:nvPr>
        </p:nvPicPr>
        <p:blipFill>
          <a:blip r:embed="rId4"/>
          <a:stretch>
            <a:fillRect/>
          </a:stretch>
        </p:blipFill>
        <p:spPr>
          <a:xfrm>
            <a:off x="11471910" y="0"/>
            <a:ext cx="720090" cy="720090"/>
          </a:xfrm>
          <a:prstGeom prst="rect">
            <a:avLst/>
          </a:prstGeom>
        </p:spPr>
      </p:pic>
      <p:sp>
        <p:nvSpPr>
          <p:cNvPr id="2" name="textbox 71"/>
          <p:cNvSpPr/>
          <p:nvPr/>
        </p:nvSpPr>
        <p:spPr>
          <a:xfrm>
            <a:off x="2197769" y="2921049"/>
            <a:ext cx="7860631" cy="3223078"/>
          </a:xfrm>
          <a:prstGeom prst="rect">
            <a:avLst/>
          </a:prstGeom>
        </p:spPr>
        <p:txBody>
          <a:bodyPr vert="horz" wrap="square" lIns="0" tIns="0" rIns="0" bIns="0"/>
          <a:lstStyle/>
          <a:p>
            <a:pPr algn="l" rtl="0" eaLnBrk="0">
              <a:lnSpc>
                <a:spcPct val="83000"/>
              </a:lnSpc>
            </a:pPr>
            <a:endParaRPr lang="en-US" altLang="en-US" sz="100" dirty="0">
              <a:solidFill>
                <a:srgbClr val="000000"/>
              </a:solidFill>
              <a:latin typeface="微软雅黑" panose="020B0503020204020204" charset="-122"/>
              <a:ea typeface="微软雅黑" panose="020B0503020204020204" charset="-122"/>
              <a:cs typeface="微软雅黑" panose="020B0503020204020204" charset="-122"/>
            </a:endParaRPr>
          </a:p>
          <a:p>
            <a:pPr marL="1820545" algn="l" rtl="0" eaLnBrk="0">
              <a:lnSpc>
                <a:spcPts val="1375"/>
              </a:lnSpc>
            </a:pPr>
            <a:r>
              <a:rPr sz="1100" spc="40" dirty="0">
                <a:solidFill>
                  <a:srgbClr val="000000"/>
                </a:solidFill>
                <a:latin typeface="微软雅黑" panose="020B0503020204020204" charset="-122"/>
                <a:ea typeface="微软雅黑" panose="020B0503020204020204" charset="-122"/>
                <a:cs typeface="微软雅黑" panose="020B0503020204020204" charset="-122"/>
              </a:rPr>
              <a:t>图</a:t>
            </a:r>
            <a:r>
              <a:rPr sz="1100" b="1" spc="40" dirty="0">
                <a:solidFill>
                  <a:srgbClr val="000000"/>
                </a:solidFill>
                <a:latin typeface="微软雅黑" panose="020B0503020204020204" charset="-122"/>
                <a:ea typeface="微软雅黑" panose="020B0503020204020204" charset="-122"/>
                <a:cs typeface="微软雅黑" panose="020B0503020204020204" charset="-122"/>
              </a:rPr>
              <a:t>7</a:t>
            </a:r>
            <a:r>
              <a:rPr sz="1100" spc="40" dirty="0">
                <a:solidFill>
                  <a:srgbClr val="000000"/>
                </a:solidFill>
                <a:latin typeface="微软雅黑" panose="020B0503020204020204" charset="-122"/>
                <a:ea typeface="微软雅黑" panose="020B0503020204020204" charset="-122"/>
                <a:cs typeface="微软雅黑" panose="020B0503020204020204" charset="-122"/>
              </a:rPr>
              <a:t>－</a:t>
            </a:r>
            <a:r>
              <a:rPr sz="1100" b="1" spc="40" dirty="0">
                <a:solidFill>
                  <a:srgbClr val="000000"/>
                </a:solidFill>
                <a:latin typeface="微软雅黑" panose="020B0503020204020204" charset="-122"/>
                <a:ea typeface="微软雅黑" panose="020B0503020204020204" charset="-122"/>
                <a:cs typeface="微软雅黑" panose="020B0503020204020204" charset="-122"/>
              </a:rPr>
              <a:t>6</a:t>
            </a:r>
            <a:r>
              <a:rPr sz="1100" spc="40" dirty="0">
                <a:solidFill>
                  <a:srgbClr val="000000"/>
                </a:solidFill>
                <a:latin typeface="微软雅黑" panose="020B0503020204020204" charset="-122"/>
                <a:ea typeface="微软雅黑" panose="020B0503020204020204" charset="-122"/>
                <a:cs typeface="微软雅黑" panose="020B0503020204020204" charset="-122"/>
              </a:rPr>
              <a:t>光电倍增管实</a:t>
            </a:r>
            <a:r>
              <a:rPr sz="1100" spc="10" dirty="0">
                <a:solidFill>
                  <a:srgbClr val="000000"/>
                </a:solidFill>
                <a:latin typeface="微软雅黑" panose="020B0503020204020204" charset="-122"/>
                <a:ea typeface="微软雅黑" panose="020B0503020204020204" charset="-122"/>
                <a:cs typeface="微软雅黑" panose="020B0503020204020204" charset="-122"/>
              </a:rPr>
              <a:t>物</a:t>
            </a:r>
            <a:r>
              <a:rPr sz="1100" spc="0" dirty="0">
                <a:solidFill>
                  <a:srgbClr val="000000"/>
                </a:solidFill>
                <a:latin typeface="微软雅黑" panose="020B0503020204020204" charset="-122"/>
                <a:ea typeface="微软雅黑" panose="020B0503020204020204" charset="-122"/>
                <a:cs typeface="微软雅黑" panose="020B0503020204020204" charset="-122"/>
              </a:rPr>
              <a:t>和结构</a:t>
            </a:r>
            <a:endParaRPr lang="en-US" altLang="en-US" sz="1100" dirty="0">
              <a:solidFill>
                <a:srgbClr val="000000"/>
              </a:solidFill>
              <a:latin typeface="微软雅黑" panose="020B0503020204020204" charset="-122"/>
              <a:ea typeface="微软雅黑" panose="020B0503020204020204" charset="-122"/>
              <a:cs typeface="微软雅黑" panose="020B0503020204020204" charset="-122"/>
            </a:endParaRPr>
          </a:p>
          <a:p>
            <a:pPr marL="16510" indent="265430" algn="l" rtl="0" eaLnBrk="0">
              <a:lnSpc>
                <a:spcPct val="149000"/>
              </a:lnSpc>
              <a:spcBef>
                <a:spcPts val="500"/>
              </a:spcBef>
            </a:pPr>
            <a:r>
              <a:rPr sz="1400" spc="50" dirty="0">
                <a:solidFill>
                  <a:srgbClr val="000000"/>
                </a:solidFill>
                <a:latin typeface="微软雅黑" panose="020B0503020204020204" charset="-122"/>
                <a:ea typeface="微软雅黑" panose="020B0503020204020204" charset="-122"/>
                <a:cs typeface="微软雅黑" panose="020B0503020204020204" charset="-122"/>
              </a:rPr>
              <a:t>光照很弱时，光电管产生的电流很小，为提高灵敏度常常使用光电倍</a:t>
            </a:r>
            <a:r>
              <a:rPr sz="1400" spc="40" dirty="0">
                <a:solidFill>
                  <a:srgbClr val="000000"/>
                </a:solidFill>
                <a:latin typeface="微软雅黑" panose="020B0503020204020204" charset="-122"/>
                <a:ea typeface="微软雅黑" panose="020B0503020204020204" charset="-122"/>
                <a:cs typeface="微软雅黑" panose="020B0503020204020204" charset="-122"/>
              </a:rPr>
              <a:t>增</a:t>
            </a:r>
            <a:r>
              <a:rPr sz="1400" spc="0" dirty="0">
                <a:solidFill>
                  <a:srgbClr val="000000"/>
                </a:solidFill>
                <a:latin typeface="微软雅黑" panose="020B0503020204020204" charset="-122"/>
                <a:ea typeface="微软雅黑" panose="020B0503020204020204" charset="-122"/>
                <a:cs typeface="微软雅黑" panose="020B0503020204020204" charset="-122"/>
              </a:rPr>
              <a:t>管。例如，</a:t>
            </a:r>
            <a:r>
              <a:rPr sz="1400" spc="50" dirty="0">
                <a:solidFill>
                  <a:srgbClr val="000000"/>
                </a:solidFill>
                <a:latin typeface="微软雅黑" panose="020B0503020204020204" charset="-122"/>
                <a:ea typeface="微软雅黑" panose="020B0503020204020204" charset="-122"/>
                <a:cs typeface="微软雅黑" panose="020B0503020204020204" charset="-122"/>
              </a:rPr>
              <a:t>核仪器中的闪烁探测器使用光电倍增管作为光电转</a:t>
            </a:r>
            <a:r>
              <a:rPr sz="1400" spc="40" dirty="0">
                <a:solidFill>
                  <a:srgbClr val="000000"/>
                </a:solidFill>
                <a:latin typeface="微软雅黑" panose="020B0503020204020204" charset="-122"/>
                <a:ea typeface="微软雅黑" panose="020B0503020204020204" charset="-122"/>
                <a:cs typeface="微软雅黑" panose="020B0503020204020204" charset="-122"/>
              </a:rPr>
              <a:t>换</a:t>
            </a:r>
            <a:r>
              <a:rPr sz="1400" spc="0" dirty="0">
                <a:solidFill>
                  <a:srgbClr val="000000"/>
                </a:solidFill>
                <a:latin typeface="微软雅黑" panose="020B0503020204020204" charset="-122"/>
                <a:ea typeface="微软雅黑" panose="020B0503020204020204" charset="-122"/>
                <a:cs typeface="微软雅黑" panose="020B0503020204020204" charset="-122"/>
              </a:rPr>
              <a:t>元件。</a:t>
            </a:r>
            <a:endParaRPr lang="en-US" altLang="en-US" sz="1400" dirty="0">
              <a:solidFill>
                <a:srgbClr val="000000"/>
              </a:solidFill>
              <a:latin typeface="微软雅黑" panose="020B0503020204020204" charset="-122"/>
              <a:ea typeface="微软雅黑" panose="020B0503020204020204" charset="-122"/>
              <a:cs typeface="微软雅黑" panose="020B0503020204020204" charset="-122"/>
            </a:endParaRPr>
          </a:p>
          <a:p>
            <a:pPr marL="278765" algn="l" rtl="0" eaLnBrk="0">
              <a:lnSpc>
                <a:spcPct val="91000"/>
              </a:lnSpc>
              <a:spcBef>
                <a:spcPts val="720"/>
              </a:spcBef>
            </a:pPr>
            <a:r>
              <a:rPr sz="1400" b="1" spc="20" dirty="0">
                <a:solidFill>
                  <a:srgbClr val="000000"/>
                </a:solidFill>
                <a:latin typeface="微软雅黑" panose="020B0503020204020204" charset="-122"/>
                <a:ea typeface="微软雅黑" panose="020B0503020204020204" charset="-122"/>
                <a:cs typeface="微软雅黑" panose="020B0503020204020204" charset="-122"/>
              </a:rPr>
              <a:t>2)</a:t>
            </a:r>
            <a:r>
              <a:rPr sz="1400" spc="20" dirty="0">
                <a:solidFill>
                  <a:srgbClr val="000000"/>
                </a:solidFill>
                <a:latin typeface="微软雅黑" panose="020B0503020204020204" charset="-122"/>
                <a:ea typeface="微软雅黑" panose="020B0503020204020204" charset="-122"/>
                <a:cs typeface="微软雅黑" panose="020B0503020204020204" charset="-122"/>
              </a:rPr>
              <a:t>工作原</a:t>
            </a:r>
            <a:r>
              <a:rPr sz="1400" spc="10" dirty="0">
                <a:solidFill>
                  <a:srgbClr val="000000"/>
                </a:solidFill>
                <a:latin typeface="微软雅黑" panose="020B0503020204020204" charset="-122"/>
                <a:ea typeface="微软雅黑" panose="020B0503020204020204" charset="-122"/>
                <a:cs typeface="微软雅黑" panose="020B0503020204020204" charset="-122"/>
              </a:rPr>
              <a:t>理</a:t>
            </a:r>
            <a:endParaRPr lang="en-US" altLang="en-US" sz="1400" dirty="0">
              <a:solidFill>
                <a:srgbClr val="000000"/>
              </a:solidFill>
              <a:latin typeface="微软雅黑" panose="020B0503020204020204" charset="-122"/>
              <a:ea typeface="微软雅黑" panose="020B0503020204020204" charset="-122"/>
              <a:cs typeface="微软雅黑" panose="020B0503020204020204" charset="-122"/>
            </a:endParaRPr>
          </a:p>
          <a:p>
            <a:pPr marL="12700" indent="268605" algn="l" rtl="0" eaLnBrk="0">
              <a:lnSpc>
                <a:spcPct val="151000"/>
              </a:lnSpc>
              <a:spcBef>
                <a:spcPts val="65"/>
              </a:spcBef>
            </a:pPr>
            <a:r>
              <a:rPr sz="1400" spc="50" dirty="0">
                <a:solidFill>
                  <a:srgbClr val="000000"/>
                </a:solidFill>
                <a:latin typeface="微软雅黑" panose="020B0503020204020204" charset="-122"/>
                <a:ea typeface="微软雅黑" panose="020B0503020204020204" charset="-122"/>
                <a:cs typeface="微软雅黑" panose="020B0503020204020204" charset="-122"/>
              </a:rPr>
              <a:t>光电倍增管是利用二次电子释放效应</a:t>
            </a:r>
            <a:r>
              <a:rPr sz="1400" b="1" spc="50" dirty="0">
                <a:solidFill>
                  <a:srgbClr val="000000"/>
                </a:solidFill>
                <a:latin typeface="微软雅黑" panose="020B0503020204020204" charset="-122"/>
                <a:ea typeface="微软雅黑" panose="020B0503020204020204" charset="-122"/>
                <a:cs typeface="微软雅黑" panose="020B0503020204020204" charset="-122"/>
              </a:rPr>
              <a:t>(</a:t>
            </a:r>
            <a:r>
              <a:rPr sz="1400" spc="50" dirty="0">
                <a:solidFill>
                  <a:srgbClr val="000000"/>
                </a:solidFill>
                <a:latin typeface="微软雅黑" panose="020B0503020204020204" charset="-122"/>
                <a:ea typeface="微软雅黑" panose="020B0503020204020204" charset="-122"/>
                <a:cs typeface="微软雅黑" panose="020B0503020204020204" charset="-122"/>
              </a:rPr>
              <a:t>高速电子撞击固体表面，发出二次电子</a:t>
            </a:r>
            <a:r>
              <a:rPr sz="1400" b="1" spc="50" dirty="0">
                <a:solidFill>
                  <a:srgbClr val="000000"/>
                </a:solidFill>
                <a:latin typeface="微软雅黑" panose="020B0503020204020204" charset="-122"/>
                <a:ea typeface="微软雅黑" panose="020B0503020204020204" charset="-122"/>
                <a:cs typeface="微软雅黑" panose="020B0503020204020204" charset="-122"/>
              </a:rPr>
              <a:t>)</a:t>
            </a:r>
            <a:r>
              <a:rPr sz="1400" spc="10" dirty="0">
                <a:solidFill>
                  <a:srgbClr val="000000"/>
                </a:solidFill>
                <a:latin typeface="微软雅黑" panose="020B0503020204020204" charset="-122"/>
                <a:ea typeface="微软雅黑" panose="020B0503020204020204" charset="-122"/>
                <a:cs typeface="微软雅黑" panose="020B0503020204020204" charset="-122"/>
              </a:rPr>
              <a:t>，</a:t>
            </a:r>
            <a:r>
              <a:rPr sz="1400" spc="0" dirty="0">
                <a:solidFill>
                  <a:srgbClr val="000000"/>
                </a:solidFill>
                <a:latin typeface="微软雅黑" panose="020B0503020204020204" charset="-122"/>
                <a:ea typeface="微软雅黑" panose="020B0503020204020204" charset="-122"/>
                <a:cs typeface="微软雅黑" panose="020B0503020204020204" charset="-122"/>
              </a:rPr>
              <a:t>将</a:t>
            </a:r>
            <a:r>
              <a:rPr sz="1400" spc="60" dirty="0">
                <a:solidFill>
                  <a:srgbClr val="000000"/>
                </a:solidFill>
                <a:latin typeface="微软雅黑" panose="020B0503020204020204" charset="-122"/>
                <a:ea typeface="微软雅黑" panose="020B0503020204020204" charset="-122"/>
                <a:cs typeface="微软雅黑" panose="020B0503020204020204" charset="-122"/>
              </a:rPr>
              <a:t>光电流在管内进行放大的原理制作而成的。光电倍增管除了光电阴极外，还存</a:t>
            </a:r>
            <a:r>
              <a:rPr sz="1400" spc="20" dirty="0">
                <a:solidFill>
                  <a:srgbClr val="000000"/>
                </a:solidFill>
                <a:latin typeface="微软雅黑" panose="020B0503020204020204" charset="-122"/>
                <a:ea typeface="微软雅黑" panose="020B0503020204020204" charset="-122"/>
                <a:cs typeface="微软雅黑" panose="020B0503020204020204" charset="-122"/>
              </a:rPr>
              <a:t>在</a:t>
            </a:r>
            <a:r>
              <a:rPr sz="1400" spc="0" dirty="0">
                <a:solidFill>
                  <a:srgbClr val="000000"/>
                </a:solidFill>
                <a:latin typeface="微软雅黑" panose="020B0503020204020204" charset="-122"/>
                <a:ea typeface="微软雅黑" panose="020B0503020204020204" charset="-122"/>
                <a:cs typeface="微软雅黑" panose="020B0503020204020204" charset="-122"/>
              </a:rPr>
              <a:t>若干个</a:t>
            </a:r>
            <a:r>
              <a:rPr sz="1400" spc="60" dirty="0">
                <a:solidFill>
                  <a:srgbClr val="000000"/>
                </a:solidFill>
                <a:latin typeface="微软雅黑" panose="020B0503020204020204" charset="-122"/>
                <a:ea typeface="微软雅黑" panose="020B0503020204020204" charset="-122"/>
                <a:cs typeface="微软雅黑" panose="020B0503020204020204" charset="-122"/>
              </a:rPr>
              <a:t>倍增级。当光照射在光电倍增管时，光子会将能量传递给阴极材料上的初</a:t>
            </a:r>
            <a:r>
              <a:rPr sz="1400" spc="20" dirty="0">
                <a:solidFill>
                  <a:srgbClr val="000000"/>
                </a:solidFill>
                <a:latin typeface="微软雅黑" panose="020B0503020204020204" charset="-122"/>
                <a:ea typeface="微软雅黑" panose="020B0503020204020204" charset="-122"/>
                <a:cs typeface="微软雅黑" panose="020B0503020204020204" charset="-122"/>
              </a:rPr>
              <a:t>始</a:t>
            </a:r>
            <a:r>
              <a:rPr sz="1400" spc="0" dirty="0">
                <a:solidFill>
                  <a:srgbClr val="000000"/>
                </a:solidFill>
                <a:latin typeface="微软雅黑" panose="020B0503020204020204" charset="-122"/>
                <a:ea typeface="微软雅黑" panose="020B0503020204020204" charset="-122"/>
                <a:cs typeface="微软雅黑" panose="020B0503020204020204" charset="-122"/>
              </a:rPr>
              <a:t>电子。当初</a:t>
            </a:r>
            <a:r>
              <a:rPr sz="1400" spc="30" dirty="0">
                <a:solidFill>
                  <a:srgbClr val="000000"/>
                </a:solidFill>
                <a:latin typeface="微软雅黑" panose="020B0503020204020204" charset="-122"/>
                <a:ea typeface="微软雅黑" panose="020B0503020204020204" charset="-122"/>
                <a:cs typeface="微软雅黑" panose="020B0503020204020204" charset="-122"/>
              </a:rPr>
              <a:t>始电子得到足够能量时，开始向次阴极发射，此时阴极电位最低，次阴</a:t>
            </a:r>
            <a:r>
              <a:rPr sz="1400" spc="0" dirty="0">
                <a:solidFill>
                  <a:srgbClr val="000000"/>
                </a:solidFill>
                <a:latin typeface="微软雅黑" panose="020B0503020204020204" charset="-122"/>
                <a:ea typeface="微软雅黑" panose="020B0503020204020204" charset="-122"/>
                <a:cs typeface="微软雅黑" panose="020B0503020204020204" charset="-122"/>
              </a:rPr>
              <a:t>极电位升高，同</a:t>
            </a:r>
            <a:r>
              <a:rPr sz="1400" spc="50" dirty="0">
                <a:solidFill>
                  <a:srgbClr val="000000"/>
                </a:solidFill>
                <a:latin typeface="微软雅黑" panose="020B0503020204020204" charset="-122"/>
                <a:ea typeface="微软雅黑" panose="020B0503020204020204" charset="-122"/>
                <a:cs typeface="微软雅黑" panose="020B0503020204020204" charset="-122"/>
              </a:rPr>
              <a:t>时，次阴极材料在电子轰击下会产生更多的次级电子。由于倍增级之间存在</a:t>
            </a:r>
            <a:r>
              <a:rPr sz="1400" spc="20" dirty="0">
                <a:solidFill>
                  <a:srgbClr val="000000"/>
                </a:solidFill>
                <a:latin typeface="微软雅黑" panose="020B0503020204020204" charset="-122"/>
                <a:ea typeface="微软雅黑" panose="020B0503020204020204" charset="-122"/>
                <a:cs typeface="微软雅黑" panose="020B0503020204020204" charset="-122"/>
              </a:rPr>
              <a:t>电</a:t>
            </a:r>
            <a:r>
              <a:rPr sz="1400" spc="0" dirty="0">
                <a:solidFill>
                  <a:srgbClr val="000000"/>
                </a:solidFill>
                <a:latin typeface="微软雅黑" panose="020B0503020204020204" charset="-122"/>
                <a:ea typeface="微软雅黑" panose="020B0503020204020204" charset="-122"/>
                <a:cs typeface="微软雅黑" panose="020B0503020204020204" charset="-122"/>
              </a:rPr>
              <a:t>场，会对</a:t>
            </a:r>
            <a:r>
              <a:rPr sz="1400" spc="40" dirty="0">
                <a:solidFill>
                  <a:srgbClr val="000000"/>
                </a:solidFill>
                <a:latin typeface="微软雅黑" panose="020B0503020204020204" charset="-122"/>
                <a:ea typeface="微软雅黑" panose="020B0503020204020204" charset="-122"/>
                <a:cs typeface="微软雅黑" panose="020B0503020204020204" charset="-122"/>
              </a:rPr>
              <a:t>次级电子进行加速，在这种加速作用下会引发更多的电子发射，如此往复，</a:t>
            </a:r>
            <a:r>
              <a:rPr sz="1400" spc="0" dirty="0">
                <a:solidFill>
                  <a:srgbClr val="000000"/>
                </a:solidFill>
                <a:latin typeface="微软雅黑" panose="020B0503020204020204" charset="-122"/>
                <a:ea typeface="微软雅黑" panose="020B0503020204020204" charset="-122"/>
                <a:cs typeface="微软雅黑" panose="020B0503020204020204" charset="-122"/>
              </a:rPr>
              <a:t>最终阳极收</a:t>
            </a:r>
            <a:r>
              <a:rPr sz="1400" spc="30" dirty="0">
                <a:solidFill>
                  <a:srgbClr val="000000"/>
                </a:solidFill>
                <a:latin typeface="微软雅黑" panose="020B0503020204020204" charset="-122"/>
                <a:ea typeface="微软雅黑" panose="020B0503020204020204" charset="-122"/>
                <a:cs typeface="微软雅黑" panose="020B0503020204020204" charset="-122"/>
              </a:rPr>
              <a:t>获的电子数目将会增加百万倍，这就是光电倍增管的工作原</a:t>
            </a:r>
            <a:r>
              <a:rPr sz="1400" spc="10" dirty="0">
                <a:solidFill>
                  <a:srgbClr val="000000"/>
                </a:solidFill>
                <a:latin typeface="微软雅黑" panose="020B0503020204020204" charset="-122"/>
                <a:ea typeface="微软雅黑" panose="020B0503020204020204" charset="-122"/>
                <a:cs typeface="微软雅黑" panose="020B0503020204020204" charset="-122"/>
              </a:rPr>
              <a:t>理</a:t>
            </a:r>
            <a:r>
              <a:rPr sz="1400" spc="0" dirty="0">
                <a:solidFill>
                  <a:srgbClr val="000000"/>
                </a:solidFill>
                <a:latin typeface="微软雅黑" panose="020B0503020204020204" charset="-122"/>
                <a:ea typeface="微软雅黑" panose="020B0503020204020204" charset="-122"/>
                <a:cs typeface="微软雅黑" panose="020B0503020204020204" charset="-122"/>
              </a:rPr>
              <a:t>。</a:t>
            </a:r>
            <a:endParaRPr lang="en-US" altLang="en-US" sz="1400" spc="0" dirty="0">
              <a:solidFill>
                <a:srgbClr val="000000"/>
              </a:solidFill>
              <a:latin typeface="微软雅黑" panose="020B0503020204020204" charset="-122"/>
              <a:ea typeface="微软雅黑" panose="020B0503020204020204" charset="-122"/>
              <a:cs typeface="微软雅黑" panose="020B0503020204020204" charset="-122"/>
            </a:endParaRPr>
          </a:p>
        </p:txBody>
      </p:sp>
      <p:pic>
        <p:nvPicPr>
          <p:cNvPr id="3" name="picture 73"/>
          <p:cNvPicPr>
            <a:picLocks noChangeAspect="1"/>
          </p:cNvPicPr>
          <p:nvPr/>
        </p:nvPicPr>
        <p:blipFill>
          <a:blip r:embed="rId5"/>
          <a:stretch>
            <a:fillRect/>
          </a:stretch>
        </p:blipFill>
        <p:spPr>
          <a:xfrm rot="21600000">
            <a:off x="3181368" y="450321"/>
            <a:ext cx="4037580" cy="2286651"/>
          </a:xfrm>
          <a:prstGeom prst="rect">
            <a:avLst/>
          </a:prstGeom>
        </p:spPr>
      </p:pic>
    </p:spTree>
    <p:custDataLst>
      <p:tags r:id="rId6"/>
    </p:custData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7" name="图片 6" descr="1 (11)"/>
          <p:cNvPicPr>
            <a:picLocks noChangeAspect="1"/>
          </p:cNvPicPr>
          <p:nvPr>
            <p:custDataLst>
              <p:tags r:id="rId1"/>
            </p:custDataLst>
          </p:nvPr>
        </p:nvPicPr>
        <p:blipFill>
          <a:blip r:embed="rId2"/>
          <a:stretch>
            <a:fillRect/>
          </a:stretch>
        </p:blipFill>
        <p:spPr>
          <a:xfrm>
            <a:off x="0" y="6137910"/>
            <a:ext cx="720090" cy="720090"/>
          </a:xfrm>
          <a:prstGeom prst="rect">
            <a:avLst/>
          </a:prstGeom>
        </p:spPr>
      </p:pic>
      <p:pic>
        <p:nvPicPr>
          <p:cNvPr id="6" name="图片 5" descr="1 (12)"/>
          <p:cNvPicPr>
            <a:picLocks noChangeAspect="1"/>
          </p:cNvPicPr>
          <p:nvPr>
            <p:custDataLst>
              <p:tags r:id="rId3"/>
            </p:custDataLst>
          </p:nvPr>
        </p:nvPicPr>
        <p:blipFill>
          <a:blip r:embed="rId4"/>
          <a:stretch>
            <a:fillRect/>
          </a:stretch>
        </p:blipFill>
        <p:spPr>
          <a:xfrm>
            <a:off x="11471910" y="0"/>
            <a:ext cx="720090" cy="720090"/>
          </a:xfrm>
          <a:prstGeom prst="rect">
            <a:avLst/>
          </a:prstGeom>
        </p:spPr>
      </p:pic>
      <p:sp>
        <p:nvSpPr>
          <p:cNvPr id="2" name="textbox 79"/>
          <p:cNvSpPr/>
          <p:nvPr/>
        </p:nvSpPr>
        <p:spPr>
          <a:xfrm>
            <a:off x="890786" y="3011282"/>
            <a:ext cx="5750645" cy="3464129"/>
          </a:xfrm>
          <a:prstGeom prst="rect">
            <a:avLst/>
          </a:prstGeom>
        </p:spPr>
        <p:txBody>
          <a:bodyPr vert="horz" wrap="square" lIns="0" tIns="0" rIns="0" bIns="0"/>
          <a:lstStyle/>
          <a:p>
            <a:pPr algn="l" rtl="0" eaLnBrk="0">
              <a:lnSpc>
                <a:spcPct val="83000"/>
              </a:lnSpc>
            </a:pPr>
            <a:endParaRPr lang="en-US" altLang="en-US" sz="100" dirty="0">
              <a:solidFill>
                <a:srgbClr val="000000"/>
              </a:solidFill>
              <a:latin typeface="微软雅黑" panose="020B0503020204020204" charset="-122"/>
              <a:ea typeface="微软雅黑" panose="020B0503020204020204" charset="-122"/>
              <a:cs typeface="微软雅黑" panose="020B0503020204020204" charset="-122"/>
            </a:endParaRPr>
          </a:p>
          <a:p>
            <a:pPr marL="1703705" algn="l" rtl="0" eaLnBrk="0">
              <a:lnSpc>
                <a:spcPts val="1375"/>
              </a:lnSpc>
            </a:pPr>
            <a:r>
              <a:rPr sz="1050" spc="40" dirty="0">
                <a:solidFill>
                  <a:srgbClr val="000000"/>
                </a:solidFill>
                <a:latin typeface="微软雅黑" panose="020B0503020204020204" charset="-122"/>
                <a:ea typeface="微软雅黑" panose="020B0503020204020204" charset="-122"/>
                <a:cs typeface="微软雅黑" panose="020B0503020204020204" charset="-122"/>
              </a:rPr>
              <a:t>图</a:t>
            </a:r>
            <a:r>
              <a:rPr sz="1050" b="1" spc="40" dirty="0">
                <a:solidFill>
                  <a:srgbClr val="000000"/>
                </a:solidFill>
                <a:latin typeface="微软雅黑" panose="020B0503020204020204" charset="-122"/>
                <a:ea typeface="微软雅黑" panose="020B0503020204020204" charset="-122"/>
                <a:cs typeface="微软雅黑" panose="020B0503020204020204" charset="-122"/>
              </a:rPr>
              <a:t>7</a:t>
            </a:r>
            <a:r>
              <a:rPr sz="1050" spc="40" dirty="0">
                <a:solidFill>
                  <a:srgbClr val="000000"/>
                </a:solidFill>
                <a:latin typeface="微软雅黑" panose="020B0503020204020204" charset="-122"/>
                <a:ea typeface="微软雅黑" panose="020B0503020204020204" charset="-122"/>
                <a:cs typeface="微软雅黑" panose="020B0503020204020204" charset="-122"/>
              </a:rPr>
              <a:t>－</a:t>
            </a:r>
            <a:r>
              <a:rPr sz="1050" b="1" spc="40" dirty="0">
                <a:solidFill>
                  <a:srgbClr val="000000"/>
                </a:solidFill>
                <a:latin typeface="微软雅黑" panose="020B0503020204020204" charset="-122"/>
                <a:ea typeface="微软雅黑" panose="020B0503020204020204" charset="-122"/>
                <a:cs typeface="微软雅黑" panose="020B0503020204020204" charset="-122"/>
              </a:rPr>
              <a:t>7</a:t>
            </a:r>
            <a:r>
              <a:rPr sz="1050" spc="40" dirty="0">
                <a:solidFill>
                  <a:srgbClr val="000000"/>
                </a:solidFill>
                <a:latin typeface="微软雅黑" panose="020B0503020204020204" charset="-122"/>
                <a:ea typeface="微软雅黑" panose="020B0503020204020204" charset="-122"/>
                <a:cs typeface="微软雅黑" panose="020B0503020204020204" charset="-122"/>
              </a:rPr>
              <a:t>光电倍增管的放大倍数曲</a:t>
            </a:r>
            <a:r>
              <a:rPr sz="1050" spc="20" dirty="0">
                <a:solidFill>
                  <a:srgbClr val="000000"/>
                </a:solidFill>
                <a:latin typeface="微软雅黑" panose="020B0503020204020204" charset="-122"/>
                <a:ea typeface="微软雅黑" panose="020B0503020204020204" charset="-122"/>
                <a:cs typeface="微软雅黑" panose="020B0503020204020204" charset="-122"/>
              </a:rPr>
              <a:t>线</a:t>
            </a:r>
            <a:endParaRPr lang="en-US" altLang="en-US" sz="1050" dirty="0">
              <a:solidFill>
                <a:srgbClr val="000000"/>
              </a:solidFill>
              <a:latin typeface="微软雅黑" panose="020B0503020204020204" charset="-122"/>
              <a:ea typeface="微软雅黑" panose="020B0503020204020204" charset="-122"/>
              <a:cs typeface="微软雅黑" panose="020B0503020204020204" charset="-122"/>
            </a:endParaRPr>
          </a:p>
          <a:p>
            <a:pPr marL="13335" indent="277495" algn="l" rtl="0" eaLnBrk="0">
              <a:lnSpc>
                <a:spcPct val="133000"/>
              </a:lnSpc>
              <a:spcBef>
                <a:spcPts val="360"/>
              </a:spcBef>
            </a:pPr>
            <a:r>
              <a:rPr sz="1200" b="1" spc="30" dirty="0">
                <a:solidFill>
                  <a:srgbClr val="000000"/>
                </a:solidFill>
                <a:latin typeface="微软雅黑" panose="020B0503020204020204" charset="-122"/>
                <a:ea typeface="微软雅黑" panose="020B0503020204020204" charset="-122"/>
                <a:cs typeface="微软雅黑" panose="020B0503020204020204" charset="-122"/>
              </a:rPr>
              <a:t>(2)</a:t>
            </a:r>
            <a:r>
              <a:rPr sz="1200" spc="30" dirty="0">
                <a:solidFill>
                  <a:srgbClr val="000000"/>
                </a:solidFill>
                <a:latin typeface="微软雅黑" panose="020B0503020204020204" charset="-122"/>
                <a:ea typeface="微软雅黑" panose="020B0503020204020204" charset="-122"/>
                <a:cs typeface="微软雅黑" panose="020B0503020204020204" charset="-122"/>
              </a:rPr>
              <a:t>灵敏度。光子在阴极上能够打出的平均电子数叫阴极灵敏度，光子能够在阳</a:t>
            </a:r>
            <a:r>
              <a:rPr sz="1200" spc="10" dirty="0">
                <a:solidFill>
                  <a:srgbClr val="000000"/>
                </a:solidFill>
                <a:latin typeface="微软雅黑" panose="020B0503020204020204" charset="-122"/>
                <a:ea typeface="微软雅黑" panose="020B0503020204020204" charset="-122"/>
                <a:cs typeface="微软雅黑" panose="020B0503020204020204" charset="-122"/>
              </a:rPr>
              <a:t>极</a:t>
            </a:r>
            <a:r>
              <a:rPr sz="1200" spc="0" dirty="0">
                <a:solidFill>
                  <a:srgbClr val="000000"/>
                </a:solidFill>
                <a:latin typeface="微软雅黑" panose="020B0503020204020204" charset="-122"/>
                <a:ea typeface="微软雅黑" panose="020B0503020204020204" charset="-122"/>
                <a:cs typeface="微软雅黑" panose="020B0503020204020204" charset="-122"/>
              </a:rPr>
              <a:t>上</a:t>
            </a:r>
            <a:r>
              <a:rPr sz="1200" spc="30" dirty="0">
                <a:solidFill>
                  <a:srgbClr val="000000"/>
                </a:solidFill>
                <a:latin typeface="微软雅黑" panose="020B0503020204020204" charset="-122"/>
                <a:ea typeface="微软雅黑" panose="020B0503020204020204" charset="-122"/>
                <a:cs typeface="微软雅黑" panose="020B0503020204020204" charset="-122"/>
              </a:rPr>
              <a:t>产生的平均电子数叫阳极灵敏度。</a:t>
            </a:r>
            <a:endParaRPr lang="en-US" altLang="en-US" sz="1200" dirty="0">
              <a:solidFill>
                <a:srgbClr val="000000"/>
              </a:solidFill>
              <a:latin typeface="微软雅黑" panose="020B0503020204020204" charset="-122"/>
              <a:ea typeface="微软雅黑" panose="020B0503020204020204" charset="-122"/>
              <a:cs typeface="微软雅黑" panose="020B0503020204020204" charset="-122"/>
            </a:endParaRPr>
          </a:p>
          <a:p>
            <a:pPr marL="13335" indent="278765" algn="l" rtl="0" eaLnBrk="0">
              <a:lnSpc>
                <a:spcPct val="135000"/>
              </a:lnSpc>
              <a:spcBef>
                <a:spcPts val="30"/>
              </a:spcBef>
            </a:pPr>
            <a:r>
              <a:rPr sz="1200" b="1" spc="20" dirty="0">
                <a:solidFill>
                  <a:srgbClr val="000000"/>
                </a:solidFill>
                <a:latin typeface="微软雅黑" panose="020B0503020204020204" charset="-122"/>
                <a:ea typeface="微软雅黑" panose="020B0503020204020204" charset="-122"/>
                <a:cs typeface="微软雅黑" panose="020B0503020204020204" charset="-122"/>
              </a:rPr>
              <a:t>(3)</a:t>
            </a:r>
            <a:r>
              <a:rPr sz="1200" spc="20" dirty="0">
                <a:solidFill>
                  <a:srgbClr val="000000"/>
                </a:solidFill>
                <a:latin typeface="微软雅黑" panose="020B0503020204020204" charset="-122"/>
                <a:ea typeface="微软雅黑" panose="020B0503020204020204" charset="-122"/>
                <a:cs typeface="微软雅黑" panose="020B0503020204020204" charset="-122"/>
              </a:rPr>
              <a:t>暗电流。光电倍增管在连接工作电压后，在无光照的情况下，对侧阳</a:t>
            </a:r>
            <a:r>
              <a:rPr sz="1200" spc="10" dirty="0">
                <a:solidFill>
                  <a:srgbClr val="000000"/>
                </a:solidFill>
                <a:latin typeface="微软雅黑" panose="020B0503020204020204" charset="-122"/>
                <a:ea typeface="微软雅黑" panose="020B0503020204020204" charset="-122"/>
                <a:cs typeface="微软雅黑" panose="020B0503020204020204" charset="-122"/>
              </a:rPr>
              <a:t>极</a:t>
            </a:r>
            <a:r>
              <a:rPr sz="1200" spc="0" dirty="0">
                <a:solidFill>
                  <a:srgbClr val="000000"/>
                </a:solidFill>
                <a:latin typeface="微软雅黑" panose="020B0503020204020204" charset="-122"/>
                <a:ea typeface="微软雅黑" panose="020B0503020204020204" charset="-122"/>
                <a:cs typeface="微软雅黑" panose="020B0503020204020204" charset="-122"/>
              </a:rPr>
              <a:t>仍然会有</a:t>
            </a:r>
            <a:r>
              <a:rPr sz="1200" spc="40" dirty="0">
                <a:solidFill>
                  <a:srgbClr val="000000"/>
                </a:solidFill>
                <a:latin typeface="微软雅黑" panose="020B0503020204020204" charset="-122"/>
                <a:ea typeface="微软雅黑" panose="020B0503020204020204" charset="-122"/>
                <a:cs typeface="微软雅黑" panose="020B0503020204020204" charset="-122"/>
              </a:rPr>
              <a:t>一小部分电流存在，这小部分电流称为暗电流。当光照存在时，阳极收</a:t>
            </a:r>
            <a:r>
              <a:rPr sz="1200" spc="30" dirty="0">
                <a:solidFill>
                  <a:srgbClr val="000000"/>
                </a:solidFill>
                <a:latin typeface="微软雅黑" panose="020B0503020204020204" charset="-122"/>
                <a:ea typeface="微软雅黑" panose="020B0503020204020204" charset="-122"/>
                <a:cs typeface="微软雅黑" panose="020B0503020204020204" charset="-122"/>
              </a:rPr>
              <a:t>获</a:t>
            </a:r>
            <a:r>
              <a:rPr sz="1200" spc="0" dirty="0">
                <a:solidFill>
                  <a:srgbClr val="000000"/>
                </a:solidFill>
                <a:latin typeface="微软雅黑" panose="020B0503020204020204" charset="-122"/>
                <a:ea typeface="微软雅黑" panose="020B0503020204020204" charset="-122"/>
                <a:cs typeface="微软雅黑" panose="020B0503020204020204" charset="-122"/>
              </a:rPr>
              <a:t>的电流应该是</a:t>
            </a:r>
            <a:r>
              <a:rPr sz="1200" spc="30" dirty="0">
                <a:solidFill>
                  <a:srgbClr val="000000"/>
                </a:solidFill>
                <a:latin typeface="微软雅黑" panose="020B0503020204020204" charset="-122"/>
                <a:ea typeface="微软雅黑" panose="020B0503020204020204" charset="-122"/>
                <a:cs typeface="微软雅黑" panose="020B0503020204020204" charset="-122"/>
              </a:rPr>
              <a:t>实际的倍增电流和暗电流之和，日常情况下暗电流</a:t>
            </a:r>
            <a:r>
              <a:rPr sz="1200" spc="0" dirty="0">
                <a:solidFill>
                  <a:srgbClr val="000000"/>
                </a:solidFill>
                <a:latin typeface="微软雅黑" panose="020B0503020204020204" charset="-122"/>
                <a:ea typeface="微软雅黑" panose="020B0503020204020204" charset="-122"/>
                <a:cs typeface="微软雅黑" panose="020B0503020204020204" charset="-122"/>
              </a:rPr>
              <a:t>可以忽略不计。</a:t>
            </a:r>
            <a:endParaRPr lang="en-US" altLang="en-US" sz="1200" dirty="0">
              <a:solidFill>
                <a:srgbClr val="000000"/>
              </a:solidFill>
              <a:latin typeface="微软雅黑" panose="020B0503020204020204" charset="-122"/>
              <a:ea typeface="微软雅黑" panose="020B0503020204020204" charset="-122"/>
              <a:cs typeface="微软雅黑" panose="020B0503020204020204" charset="-122"/>
            </a:endParaRPr>
          </a:p>
          <a:p>
            <a:pPr marL="12700" indent="279400" algn="l" rtl="0" eaLnBrk="0">
              <a:lnSpc>
                <a:spcPct val="113000"/>
              </a:lnSpc>
              <a:spcBef>
                <a:spcPts val="455"/>
              </a:spcBef>
            </a:pPr>
            <a:r>
              <a:rPr sz="1200" b="1" spc="30" dirty="0">
                <a:solidFill>
                  <a:srgbClr val="000000"/>
                </a:solidFill>
                <a:latin typeface="微软雅黑" panose="020B0503020204020204" charset="-122"/>
                <a:ea typeface="微软雅黑" panose="020B0503020204020204" charset="-122"/>
                <a:cs typeface="微软雅黑" panose="020B0503020204020204" charset="-122"/>
              </a:rPr>
              <a:t>(4)</a:t>
            </a:r>
            <a:r>
              <a:rPr sz="1200" spc="30" dirty="0">
                <a:solidFill>
                  <a:srgbClr val="000000"/>
                </a:solidFill>
                <a:latin typeface="微软雅黑" panose="020B0503020204020204" charset="-122"/>
                <a:ea typeface="微软雅黑" panose="020B0503020204020204" charset="-122"/>
                <a:cs typeface="微软雅黑" panose="020B0503020204020204" charset="-122"/>
              </a:rPr>
              <a:t>光谱特性。光电倍增管的光谱特性和光电管类似，即相同的光电倍增管对于</a:t>
            </a:r>
            <a:r>
              <a:rPr sz="1200" spc="0" dirty="0">
                <a:solidFill>
                  <a:srgbClr val="000000"/>
                </a:solidFill>
                <a:latin typeface="微软雅黑" panose="020B0503020204020204" charset="-122"/>
                <a:ea typeface="微软雅黑" panose="020B0503020204020204" charset="-122"/>
                <a:cs typeface="微软雅黑" panose="020B0503020204020204" charset="-122"/>
              </a:rPr>
              <a:t>不同</a:t>
            </a:r>
            <a:r>
              <a:rPr sz="1200" spc="30" dirty="0">
                <a:solidFill>
                  <a:srgbClr val="000000"/>
                </a:solidFill>
                <a:latin typeface="微软雅黑" panose="020B0503020204020204" charset="-122"/>
                <a:ea typeface="微软雅黑" panose="020B0503020204020204" charset="-122"/>
                <a:cs typeface="微软雅黑" panose="020B0503020204020204" charset="-122"/>
              </a:rPr>
              <a:t>频率的光的灵敏度不</a:t>
            </a:r>
            <a:r>
              <a:rPr sz="1200" spc="10" dirty="0">
                <a:solidFill>
                  <a:srgbClr val="000000"/>
                </a:solidFill>
                <a:latin typeface="微软雅黑" panose="020B0503020204020204" charset="-122"/>
                <a:ea typeface="微软雅黑" panose="020B0503020204020204" charset="-122"/>
                <a:cs typeface="微软雅黑" panose="020B0503020204020204" charset="-122"/>
              </a:rPr>
              <a:t>同</a:t>
            </a:r>
            <a:r>
              <a:rPr sz="1200" spc="0" dirty="0">
                <a:solidFill>
                  <a:srgbClr val="000000"/>
                </a:solidFill>
                <a:latin typeface="微软雅黑" panose="020B0503020204020204" charset="-122"/>
                <a:ea typeface="微软雅黑" panose="020B0503020204020204" charset="-122"/>
                <a:cs typeface="微软雅黑" panose="020B0503020204020204" charset="-122"/>
              </a:rPr>
              <a:t>。</a:t>
            </a:r>
            <a:endParaRPr lang="en-US" altLang="en-US" sz="1200" dirty="0">
              <a:solidFill>
                <a:srgbClr val="000000"/>
              </a:solidFill>
              <a:latin typeface="微软雅黑" panose="020B0503020204020204" charset="-122"/>
              <a:ea typeface="微软雅黑" panose="020B0503020204020204" charset="-122"/>
              <a:cs typeface="微软雅黑" panose="020B0503020204020204" charset="-122"/>
            </a:endParaRPr>
          </a:p>
          <a:p>
            <a:pPr marL="12700" indent="279400" algn="l" rtl="0" eaLnBrk="0">
              <a:lnSpc>
                <a:spcPct val="135000"/>
              </a:lnSpc>
              <a:spcBef>
                <a:spcPts val="20"/>
              </a:spcBef>
            </a:pPr>
            <a:r>
              <a:rPr sz="1200" b="1" spc="20" dirty="0">
                <a:solidFill>
                  <a:srgbClr val="000000"/>
                </a:solidFill>
                <a:latin typeface="微软雅黑" panose="020B0503020204020204" charset="-122"/>
                <a:ea typeface="微软雅黑" panose="020B0503020204020204" charset="-122"/>
                <a:cs typeface="微软雅黑" panose="020B0503020204020204" charset="-122"/>
              </a:rPr>
              <a:t>(5)</a:t>
            </a:r>
            <a:r>
              <a:rPr sz="1200" spc="20" dirty="0">
                <a:solidFill>
                  <a:srgbClr val="000000"/>
                </a:solidFill>
                <a:latin typeface="微软雅黑" panose="020B0503020204020204" charset="-122"/>
                <a:ea typeface="微软雅黑" panose="020B0503020204020204" charset="-122"/>
                <a:cs typeface="微软雅黑" panose="020B0503020204020204" charset="-122"/>
              </a:rPr>
              <a:t>光照特性。光照特性反映了光电倍增管的阳极电流与照射在光电</a:t>
            </a:r>
            <a:r>
              <a:rPr sz="1200" spc="0" dirty="0">
                <a:solidFill>
                  <a:srgbClr val="000000"/>
                </a:solidFill>
                <a:latin typeface="微软雅黑" panose="020B0503020204020204" charset="-122"/>
                <a:ea typeface="微软雅黑" panose="020B0503020204020204" charset="-122"/>
                <a:cs typeface="微软雅黑" panose="020B0503020204020204" charset="-122"/>
              </a:rPr>
              <a:t>阴极上的光通量之</a:t>
            </a:r>
            <a:r>
              <a:rPr sz="1200" spc="-20" dirty="0">
                <a:solidFill>
                  <a:srgbClr val="000000"/>
                </a:solidFill>
                <a:latin typeface="微软雅黑" panose="020B0503020204020204" charset="-122"/>
                <a:ea typeface="微软雅黑" panose="020B0503020204020204" charset="-122"/>
                <a:cs typeface="微软雅黑" panose="020B0503020204020204" charset="-122"/>
              </a:rPr>
              <a:t>间的函数关系。对于较好的光电倍增管，在很宽的光通量范围之内，这个关系是线性的</a:t>
            </a:r>
            <a:r>
              <a:rPr sz="1200" spc="0" dirty="0">
                <a:solidFill>
                  <a:srgbClr val="000000"/>
                </a:solidFill>
                <a:latin typeface="微软雅黑" panose="020B0503020204020204" charset="-122"/>
                <a:ea typeface="微软雅黑" panose="020B0503020204020204" charset="-122"/>
                <a:cs typeface="微软雅黑" panose="020B0503020204020204" charset="-122"/>
              </a:rPr>
              <a:t>，即</a:t>
            </a:r>
            <a:r>
              <a:rPr sz="1200" spc="-30" dirty="0">
                <a:solidFill>
                  <a:srgbClr val="000000"/>
                </a:solidFill>
                <a:latin typeface="微软雅黑" panose="020B0503020204020204" charset="-122"/>
                <a:ea typeface="微软雅黑" panose="020B0503020204020204" charset="-122"/>
                <a:cs typeface="微软雅黑" panose="020B0503020204020204" charset="-122"/>
              </a:rPr>
              <a:t>入射光通量小于</a:t>
            </a:r>
            <a:r>
              <a:rPr sz="1200" b="1" spc="-30" dirty="0">
                <a:solidFill>
                  <a:srgbClr val="000000"/>
                </a:solidFill>
                <a:latin typeface="微软雅黑" panose="020B0503020204020204" charset="-122"/>
                <a:ea typeface="微软雅黑" panose="020B0503020204020204" charset="-122"/>
                <a:cs typeface="微软雅黑" panose="020B0503020204020204" charset="-122"/>
              </a:rPr>
              <a:t>10</a:t>
            </a:r>
            <a:r>
              <a:rPr sz="1100" spc="-30" baseline="52000" dirty="0">
                <a:solidFill>
                  <a:srgbClr val="000000"/>
                </a:solidFill>
                <a:latin typeface="微软雅黑" panose="020B0503020204020204" charset="-122"/>
                <a:ea typeface="微软雅黑" panose="020B0503020204020204" charset="-122"/>
                <a:cs typeface="微软雅黑" panose="020B0503020204020204" charset="-122"/>
              </a:rPr>
              <a:t>－</a:t>
            </a:r>
            <a:r>
              <a:rPr sz="1100" b="1" spc="-30" baseline="52000" dirty="0">
                <a:solidFill>
                  <a:srgbClr val="000000"/>
                </a:solidFill>
                <a:latin typeface="微软雅黑" panose="020B0503020204020204" charset="-122"/>
                <a:ea typeface="微软雅黑" panose="020B0503020204020204" charset="-122"/>
                <a:cs typeface="微软雅黑" panose="020B0503020204020204" charset="-122"/>
              </a:rPr>
              <a:t>4</a:t>
            </a:r>
            <a:r>
              <a:rPr sz="1200" b="1" spc="0" dirty="0">
                <a:solidFill>
                  <a:srgbClr val="000000"/>
                </a:solidFill>
                <a:latin typeface="微软雅黑" panose="020B0503020204020204" charset="-122"/>
                <a:ea typeface="微软雅黑" panose="020B0503020204020204" charset="-122"/>
                <a:cs typeface="微软雅黑" panose="020B0503020204020204" charset="-122"/>
              </a:rPr>
              <a:t>lm</a:t>
            </a:r>
            <a:r>
              <a:rPr sz="1200" spc="-30" dirty="0">
                <a:solidFill>
                  <a:srgbClr val="000000"/>
                </a:solidFill>
                <a:latin typeface="微软雅黑" panose="020B0503020204020204" charset="-122"/>
                <a:ea typeface="微软雅黑" panose="020B0503020204020204" charset="-122"/>
                <a:cs typeface="微软雅黑" panose="020B0503020204020204" charset="-122"/>
              </a:rPr>
              <a:t>时，两者之间有较好的线性关系。当光通量大于</a:t>
            </a:r>
            <a:r>
              <a:rPr sz="1200" b="1" spc="-30" dirty="0">
                <a:solidFill>
                  <a:srgbClr val="000000"/>
                </a:solidFill>
                <a:latin typeface="微软雅黑" panose="020B0503020204020204" charset="-122"/>
                <a:ea typeface="微软雅黑" panose="020B0503020204020204" charset="-122"/>
                <a:cs typeface="微软雅黑" panose="020B0503020204020204" charset="-122"/>
              </a:rPr>
              <a:t>10</a:t>
            </a:r>
            <a:r>
              <a:rPr sz="1100" spc="-30" baseline="52000" dirty="0">
                <a:solidFill>
                  <a:srgbClr val="000000"/>
                </a:solidFill>
                <a:latin typeface="微软雅黑" panose="020B0503020204020204" charset="-122"/>
                <a:ea typeface="微软雅黑" panose="020B0503020204020204" charset="-122"/>
                <a:cs typeface="微软雅黑" panose="020B0503020204020204" charset="-122"/>
              </a:rPr>
              <a:t>－</a:t>
            </a:r>
            <a:r>
              <a:rPr sz="1100" b="1" spc="-30" baseline="52000" dirty="0">
                <a:solidFill>
                  <a:srgbClr val="000000"/>
                </a:solidFill>
                <a:latin typeface="微软雅黑" panose="020B0503020204020204" charset="-122"/>
                <a:ea typeface="微软雅黑" panose="020B0503020204020204" charset="-122"/>
                <a:cs typeface="微软雅黑" panose="020B0503020204020204" charset="-122"/>
              </a:rPr>
              <a:t>4</a:t>
            </a:r>
            <a:r>
              <a:rPr sz="1200" b="1" spc="0" dirty="0">
                <a:solidFill>
                  <a:srgbClr val="000000"/>
                </a:solidFill>
                <a:latin typeface="微软雅黑" panose="020B0503020204020204" charset="-122"/>
                <a:ea typeface="微软雅黑" panose="020B0503020204020204" charset="-122"/>
                <a:cs typeface="微软雅黑" panose="020B0503020204020204" charset="-122"/>
              </a:rPr>
              <a:t>lm</a:t>
            </a:r>
            <a:r>
              <a:rPr sz="1200" spc="-30" dirty="0">
                <a:solidFill>
                  <a:srgbClr val="000000"/>
                </a:solidFill>
                <a:latin typeface="微软雅黑" panose="020B0503020204020204" charset="-122"/>
                <a:ea typeface="微软雅黑" panose="020B0503020204020204" charset="-122"/>
                <a:cs typeface="微软雅黑" panose="020B0503020204020204" charset="-122"/>
              </a:rPr>
              <a:t>时，</a:t>
            </a:r>
            <a:r>
              <a:rPr sz="1200" spc="0" dirty="0">
                <a:solidFill>
                  <a:srgbClr val="000000"/>
                </a:solidFill>
                <a:latin typeface="微软雅黑" panose="020B0503020204020204" charset="-122"/>
                <a:ea typeface="微软雅黑" panose="020B0503020204020204" charset="-122"/>
                <a:cs typeface="微软雅黑" panose="020B0503020204020204" charset="-122"/>
              </a:rPr>
              <a:t>这个关</a:t>
            </a:r>
            <a:r>
              <a:rPr sz="1200" spc="-50" dirty="0">
                <a:solidFill>
                  <a:srgbClr val="000000"/>
                </a:solidFill>
                <a:latin typeface="微软雅黑" panose="020B0503020204020204" charset="-122"/>
                <a:ea typeface="微软雅黑" panose="020B0503020204020204" charset="-122"/>
                <a:cs typeface="微软雅黑" panose="020B0503020204020204" charset="-122"/>
              </a:rPr>
              <a:t>系开始呈现非线性，如图</a:t>
            </a:r>
            <a:r>
              <a:rPr sz="1200" b="1" spc="-50" dirty="0">
                <a:solidFill>
                  <a:srgbClr val="000000"/>
                </a:solidFill>
                <a:latin typeface="微软雅黑" panose="020B0503020204020204" charset="-122"/>
                <a:ea typeface="微软雅黑" panose="020B0503020204020204" charset="-122"/>
                <a:cs typeface="微软雅黑" panose="020B0503020204020204" charset="-122"/>
              </a:rPr>
              <a:t>7</a:t>
            </a:r>
            <a:r>
              <a:rPr sz="1200" spc="-50" dirty="0">
                <a:solidFill>
                  <a:srgbClr val="000000"/>
                </a:solidFill>
                <a:latin typeface="微软雅黑" panose="020B0503020204020204" charset="-122"/>
                <a:ea typeface="微软雅黑" panose="020B0503020204020204" charset="-122"/>
                <a:cs typeface="微软雅黑" panose="020B0503020204020204" charset="-122"/>
              </a:rPr>
              <a:t>－</a:t>
            </a:r>
            <a:r>
              <a:rPr sz="1200" b="1" spc="-50" dirty="0">
                <a:solidFill>
                  <a:srgbClr val="000000"/>
                </a:solidFill>
                <a:latin typeface="微软雅黑" panose="020B0503020204020204" charset="-122"/>
                <a:ea typeface="微软雅黑" panose="020B0503020204020204" charset="-122"/>
                <a:cs typeface="微软雅黑" panose="020B0503020204020204" charset="-122"/>
              </a:rPr>
              <a:t>8</a:t>
            </a:r>
            <a:r>
              <a:rPr sz="1200" spc="-20" dirty="0">
                <a:solidFill>
                  <a:srgbClr val="000000"/>
                </a:solidFill>
                <a:latin typeface="微软雅黑" panose="020B0503020204020204" charset="-122"/>
                <a:ea typeface="微软雅黑" panose="020B0503020204020204" charset="-122"/>
                <a:cs typeface="微软雅黑" panose="020B0503020204020204" charset="-122"/>
              </a:rPr>
              <a:t>所</a:t>
            </a:r>
            <a:r>
              <a:rPr sz="1200" spc="0" dirty="0">
                <a:solidFill>
                  <a:srgbClr val="000000"/>
                </a:solidFill>
                <a:latin typeface="微软雅黑" panose="020B0503020204020204" charset="-122"/>
                <a:ea typeface="微软雅黑" panose="020B0503020204020204" charset="-122"/>
                <a:cs typeface="微软雅黑" panose="020B0503020204020204" charset="-122"/>
              </a:rPr>
              <a:t>示。</a:t>
            </a:r>
            <a:endParaRPr lang="en-US" altLang="en-US" sz="1200" spc="0" dirty="0">
              <a:solidFill>
                <a:srgbClr val="000000"/>
              </a:solidFill>
              <a:latin typeface="微软雅黑" panose="020B0503020204020204" charset="-122"/>
              <a:ea typeface="微软雅黑" panose="020B0503020204020204" charset="-122"/>
              <a:cs typeface="微软雅黑" panose="020B0503020204020204" charset="-122"/>
            </a:endParaRPr>
          </a:p>
        </p:txBody>
      </p:sp>
      <p:pic>
        <p:nvPicPr>
          <p:cNvPr id="3" name="picture 80"/>
          <p:cNvPicPr>
            <a:picLocks noChangeAspect="1"/>
          </p:cNvPicPr>
          <p:nvPr/>
        </p:nvPicPr>
        <p:blipFill>
          <a:blip r:embed="rId5"/>
          <a:stretch>
            <a:fillRect/>
          </a:stretch>
        </p:blipFill>
        <p:spPr>
          <a:xfrm rot="21600000">
            <a:off x="2127311" y="956629"/>
            <a:ext cx="2941993" cy="1897615"/>
          </a:xfrm>
          <a:prstGeom prst="rect">
            <a:avLst/>
          </a:prstGeom>
        </p:spPr>
      </p:pic>
      <p:sp>
        <p:nvSpPr>
          <p:cNvPr id="4" name="textbox 81"/>
          <p:cNvSpPr/>
          <p:nvPr>
            <p:custDataLst>
              <p:tags r:id="rId6"/>
            </p:custDataLst>
          </p:nvPr>
        </p:nvSpPr>
        <p:spPr>
          <a:xfrm>
            <a:off x="890787" y="382589"/>
            <a:ext cx="8731472" cy="574040"/>
          </a:xfrm>
          <a:prstGeom prst="rect">
            <a:avLst/>
          </a:prstGeom>
        </p:spPr>
        <p:txBody>
          <a:bodyPr vert="horz" wrap="square" lIns="0" tIns="0" rIns="0" bIns="0"/>
          <a:lstStyle/>
          <a:p>
            <a:pPr algn="l" rtl="0" eaLnBrk="0">
              <a:lnSpc>
                <a:spcPct val="83000"/>
              </a:lnSpc>
            </a:pPr>
            <a:endParaRPr lang="en-US" altLang="en-US" sz="100" dirty="0">
              <a:solidFill>
                <a:schemeClr val="dk1"/>
              </a:solidFill>
              <a:latin typeface="微软雅黑" panose="020B0503020204020204" charset="-122"/>
              <a:ea typeface="微软雅黑" panose="020B0503020204020204" charset="-122"/>
              <a:cs typeface="微软雅黑" panose="020B0503020204020204" charset="-122"/>
            </a:endParaRPr>
          </a:p>
          <a:p>
            <a:pPr marL="274955" algn="l" rtl="0" eaLnBrk="0">
              <a:lnSpc>
                <a:spcPct val="91000"/>
              </a:lnSpc>
            </a:pPr>
            <a:r>
              <a:rPr sz="1000" b="1" spc="20" dirty="0">
                <a:solidFill>
                  <a:schemeClr val="dk1"/>
                </a:solidFill>
                <a:latin typeface="微软雅黑" panose="020B0503020204020204" charset="-122"/>
                <a:ea typeface="微软雅黑" panose="020B0503020204020204" charset="-122"/>
                <a:cs typeface="微软雅黑" panose="020B0503020204020204" charset="-122"/>
              </a:rPr>
              <a:t>3)</a:t>
            </a:r>
            <a:r>
              <a:rPr sz="1000" spc="20" dirty="0">
                <a:solidFill>
                  <a:schemeClr val="dk1"/>
                </a:solidFill>
                <a:latin typeface="微软雅黑" panose="020B0503020204020204" charset="-122"/>
                <a:ea typeface="微软雅黑" panose="020B0503020204020204" charset="-122"/>
                <a:cs typeface="微软雅黑" panose="020B0503020204020204" charset="-122"/>
              </a:rPr>
              <a:t>主要特</a:t>
            </a:r>
            <a:r>
              <a:rPr sz="1000" spc="0" dirty="0">
                <a:solidFill>
                  <a:schemeClr val="dk1"/>
                </a:solidFill>
                <a:latin typeface="微软雅黑" panose="020B0503020204020204" charset="-122"/>
                <a:ea typeface="微软雅黑" panose="020B0503020204020204" charset="-122"/>
                <a:cs typeface="微软雅黑" panose="020B0503020204020204" charset="-122"/>
              </a:rPr>
              <a:t>性</a:t>
            </a:r>
            <a:endParaRPr lang="en-US" altLang="en-US" sz="1000" dirty="0">
              <a:solidFill>
                <a:schemeClr val="dk1"/>
              </a:solidFill>
              <a:latin typeface="微软雅黑" panose="020B0503020204020204" charset="-122"/>
              <a:ea typeface="微软雅黑" panose="020B0503020204020204" charset="-122"/>
              <a:cs typeface="微软雅黑" panose="020B0503020204020204" charset="-122"/>
            </a:endParaRPr>
          </a:p>
          <a:p>
            <a:pPr marL="12700" indent="276225" algn="l" rtl="0" eaLnBrk="0">
              <a:lnSpc>
                <a:spcPct val="134000"/>
              </a:lnSpc>
              <a:spcBef>
                <a:spcPts val="10"/>
              </a:spcBef>
            </a:pPr>
            <a:r>
              <a:rPr sz="1000" b="1" spc="30" dirty="0">
                <a:solidFill>
                  <a:schemeClr val="dk1"/>
                </a:solidFill>
                <a:latin typeface="微软雅黑" panose="020B0503020204020204" charset="-122"/>
                <a:ea typeface="微软雅黑" panose="020B0503020204020204" charset="-122"/>
                <a:cs typeface="微软雅黑" panose="020B0503020204020204" charset="-122"/>
              </a:rPr>
              <a:t>(1)</a:t>
            </a:r>
            <a:r>
              <a:rPr sz="1000" spc="30" dirty="0">
                <a:solidFill>
                  <a:schemeClr val="dk1"/>
                </a:solidFill>
                <a:latin typeface="微软雅黑" panose="020B0503020204020204" charset="-122"/>
                <a:ea typeface="微软雅黑" panose="020B0503020204020204" charset="-122"/>
                <a:cs typeface="微软雅黑" panose="020B0503020204020204" charset="-122"/>
              </a:rPr>
              <a:t>倍增系数。倍增系数等于</a:t>
            </a:r>
            <a:r>
              <a:rPr sz="1000" b="1" spc="0" dirty="0">
                <a:solidFill>
                  <a:schemeClr val="dk1"/>
                </a:solidFill>
                <a:latin typeface="微软雅黑" panose="020B0503020204020204" charset="-122"/>
                <a:ea typeface="微软雅黑" panose="020B0503020204020204" charset="-122"/>
                <a:cs typeface="微软雅黑" panose="020B0503020204020204" charset="-122"/>
              </a:rPr>
              <a:t>N</a:t>
            </a:r>
            <a:r>
              <a:rPr sz="1000" spc="30" dirty="0">
                <a:solidFill>
                  <a:schemeClr val="dk1"/>
                </a:solidFill>
                <a:latin typeface="微软雅黑" panose="020B0503020204020204" charset="-122"/>
                <a:ea typeface="微软雅黑" panose="020B0503020204020204" charset="-122"/>
                <a:cs typeface="微软雅黑" panose="020B0503020204020204" charset="-122"/>
              </a:rPr>
              <a:t>个倍增电极的二次发射系数的乘积，光电倍增</a:t>
            </a:r>
            <a:r>
              <a:rPr sz="1000" spc="10" dirty="0">
                <a:solidFill>
                  <a:schemeClr val="dk1"/>
                </a:solidFill>
                <a:latin typeface="微软雅黑" panose="020B0503020204020204" charset="-122"/>
                <a:ea typeface="微软雅黑" panose="020B0503020204020204" charset="-122"/>
                <a:cs typeface="微软雅黑" panose="020B0503020204020204" charset="-122"/>
              </a:rPr>
              <a:t>管</a:t>
            </a:r>
            <a:r>
              <a:rPr sz="1000" spc="0" dirty="0">
                <a:solidFill>
                  <a:schemeClr val="dk1"/>
                </a:solidFill>
                <a:latin typeface="微软雅黑" panose="020B0503020204020204" charset="-122"/>
                <a:ea typeface="微软雅黑" panose="020B0503020204020204" charset="-122"/>
                <a:cs typeface="微软雅黑" panose="020B0503020204020204" charset="-122"/>
              </a:rPr>
              <a:t>的放</a:t>
            </a:r>
            <a:r>
              <a:rPr sz="1000" spc="10" dirty="0">
                <a:solidFill>
                  <a:schemeClr val="dk1"/>
                </a:solidFill>
                <a:latin typeface="微软雅黑" panose="020B0503020204020204" charset="-122"/>
                <a:ea typeface="微软雅黑" panose="020B0503020204020204" charset="-122"/>
                <a:cs typeface="微软雅黑" panose="020B0503020204020204" charset="-122"/>
              </a:rPr>
              <a:t>大倍数曲线</a:t>
            </a:r>
            <a:r>
              <a:rPr sz="1000" spc="0" dirty="0">
                <a:solidFill>
                  <a:schemeClr val="dk1"/>
                </a:solidFill>
                <a:latin typeface="微软雅黑" panose="020B0503020204020204" charset="-122"/>
                <a:ea typeface="微软雅黑" panose="020B0503020204020204" charset="-122"/>
                <a:cs typeface="微软雅黑" panose="020B0503020204020204" charset="-122"/>
              </a:rPr>
              <a:t>如图</a:t>
            </a:r>
            <a:r>
              <a:rPr sz="1000" b="1" spc="0" dirty="0">
                <a:solidFill>
                  <a:schemeClr val="dk1"/>
                </a:solidFill>
                <a:latin typeface="微软雅黑" panose="020B0503020204020204" charset="-122"/>
                <a:ea typeface="微软雅黑" panose="020B0503020204020204" charset="-122"/>
                <a:cs typeface="微软雅黑" panose="020B0503020204020204" charset="-122"/>
              </a:rPr>
              <a:t>7</a:t>
            </a:r>
            <a:r>
              <a:rPr sz="1000" spc="0" dirty="0">
                <a:solidFill>
                  <a:schemeClr val="dk1"/>
                </a:solidFill>
                <a:latin typeface="微软雅黑" panose="020B0503020204020204" charset="-122"/>
                <a:ea typeface="微软雅黑" panose="020B0503020204020204" charset="-122"/>
                <a:cs typeface="微软雅黑" panose="020B0503020204020204" charset="-122"/>
              </a:rPr>
              <a:t>－</a:t>
            </a:r>
            <a:r>
              <a:rPr sz="1000" b="1" spc="0" dirty="0">
                <a:solidFill>
                  <a:schemeClr val="dk1"/>
                </a:solidFill>
                <a:latin typeface="微软雅黑" panose="020B0503020204020204" charset="-122"/>
                <a:ea typeface="微软雅黑" panose="020B0503020204020204" charset="-122"/>
                <a:cs typeface="微软雅黑" panose="020B0503020204020204" charset="-122"/>
              </a:rPr>
              <a:t>7</a:t>
            </a:r>
            <a:r>
              <a:rPr sz="1000" spc="0" dirty="0">
                <a:solidFill>
                  <a:schemeClr val="dk1"/>
                </a:solidFill>
                <a:latin typeface="微软雅黑" panose="020B0503020204020204" charset="-122"/>
                <a:ea typeface="微软雅黑" panose="020B0503020204020204" charset="-122"/>
                <a:cs typeface="微软雅黑" panose="020B0503020204020204" charset="-122"/>
              </a:rPr>
              <a:t>所示。</a:t>
            </a:r>
            <a:endParaRPr lang="en-US" altLang="en-US" sz="1000" spc="0" dirty="0">
              <a:solidFill>
                <a:schemeClr val="dk1"/>
              </a:solidFill>
              <a:latin typeface="微软雅黑" panose="020B0503020204020204" charset="-122"/>
              <a:ea typeface="微软雅黑" panose="020B0503020204020204" charset="-122"/>
              <a:cs typeface="微软雅黑" panose="020B0503020204020204" charset="-122"/>
            </a:endParaRPr>
          </a:p>
        </p:txBody>
      </p:sp>
      <p:pic>
        <p:nvPicPr>
          <p:cNvPr id="5" name="picture 82"/>
          <p:cNvPicPr>
            <a:picLocks noChangeAspect="1"/>
          </p:cNvPicPr>
          <p:nvPr/>
        </p:nvPicPr>
        <p:blipFill>
          <a:blip r:embed="rId7"/>
          <a:stretch>
            <a:fillRect/>
          </a:stretch>
        </p:blipFill>
        <p:spPr>
          <a:xfrm rot="21600000">
            <a:off x="7226530" y="3314424"/>
            <a:ext cx="3200838" cy="2763741"/>
          </a:xfrm>
          <a:prstGeom prst="rect">
            <a:avLst/>
          </a:prstGeom>
        </p:spPr>
      </p:pic>
    </p:spTree>
    <p:custDataLst>
      <p:tags r:id="rId8"/>
    </p:custData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8" name="图片 7" descr="1 (11)"/>
          <p:cNvPicPr>
            <a:picLocks noChangeAspect="1"/>
          </p:cNvPicPr>
          <p:nvPr>
            <p:custDataLst>
              <p:tags r:id="rId1"/>
            </p:custDataLst>
          </p:nvPr>
        </p:nvPicPr>
        <p:blipFill>
          <a:blip r:embed="rId2"/>
          <a:stretch>
            <a:fillRect/>
          </a:stretch>
        </p:blipFill>
        <p:spPr>
          <a:xfrm>
            <a:off x="0" y="6137910"/>
            <a:ext cx="720090" cy="720090"/>
          </a:xfrm>
          <a:prstGeom prst="rect">
            <a:avLst/>
          </a:prstGeom>
        </p:spPr>
      </p:pic>
      <p:pic>
        <p:nvPicPr>
          <p:cNvPr id="7" name="图片 6" descr="1 (12)"/>
          <p:cNvPicPr>
            <a:picLocks noChangeAspect="1"/>
          </p:cNvPicPr>
          <p:nvPr>
            <p:custDataLst>
              <p:tags r:id="rId3"/>
            </p:custDataLst>
          </p:nvPr>
        </p:nvPicPr>
        <p:blipFill>
          <a:blip r:embed="rId4"/>
          <a:stretch>
            <a:fillRect/>
          </a:stretch>
        </p:blipFill>
        <p:spPr>
          <a:xfrm>
            <a:off x="11471910" y="0"/>
            <a:ext cx="720090" cy="720090"/>
          </a:xfrm>
          <a:prstGeom prst="rect">
            <a:avLst/>
          </a:prstGeom>
        </p:spPr>
      </p:pic>
      <p:sp>
        <p:nvSpPr>
          <p:cNvPr id="2" name="textbox 84"/>
          <p:cNvSpPr/>
          <p:nvPr/>
        </p:nvSpPr>
        <p:spPr>
          <a:xfrm>
            <a:off x="948823" y="954427"/>
            <a:ext cx="5003853" cy="1032669"/>
          </a:xfrm>
          <a:prstGeom prst="rect">
            <a:avLst/>
          </a:prstGeom>
        </p:spPr>
        <p:txBody>
          <a:bodyPr vert="horz" wrap="square" lIns="0" tIns="0" rIns="0" bIns="0"/>
          <a:lstStyle/>
          <a:p>
            <a:pPr algn="l" rtl="0" eaLnBrk="0">
              <a:lnSpc>
                <a:spcPct val="83000"/>
              </a:lnSpc>
            </a:pPr>
            <a:endParaRPr lang="en-US" altLang="en-US" sz="600" dirty="0">
              <a:solidFill>
                <a:srgbClr val="000000"/>
              </a:solidFill>
              <a:latin typeface="微软雅黑" panose="020B0503020204020204" charset="-122"/>
              <a:ea typeface="微软雅黑" panose="020B0503020204020204" charset="-122"/>
              <a:cs typeface="微软雅黑" panose="020B0503020204020204" charset="-122"/>
            </a:endParaRPr>
          </a:p>
          <a:p>
            <a:pPr marL="19050" algn="l" rtl="0" eaLnBrk="0">
              <a:lnSpc>
                <a:spcPts val="1305"/>
              </a:lnSpc>
            </a:pPr>
            <a:r>
              <a:rPr sz="1600" b="1" spc="-20" dirty="0">
                <a:solidFill>
                  <a:srgbClr val="000000"/>
                </a:solidFill>
                <a:latin typeface="微软雅黑" panose="020B0503020204020204" charset="-122"/>
                <a:ea typeface="微软雅黑" panose="020B0503020204020204" charset="-122"/>
                <a:cs typeface="微软雅黑" panose="020B0503020204020204" charset="-122"/>
              </a:rPr>
              <a:t>1.</a:t>
            </a:r>
            <a:r>
              <a:rPr sz="1600" spc="-20" dirty="0">
                <a:solidFill>
                  <a:srgbClr val="000000"/>
                </a:solidFill>
                <a:latin typeface="微软雅黑" panose="020B0503020204020204" charset="-122"/>
                <a:ea typeface="微软雅黑" panose="020B0503020204020204" charset="-122"/>
                <a:cs typeface="微软雅黑" panose="020B0503020204020204" charset="-122"/>
              </a:rPr>
              <a:t>光敏电</a:t>
            </a:r>
            <a:r>
              <a:rPr sz="1600" spc="-10" dirty="0">
                <a:solidFill>
                  <a:srgbClr val="000000"/>
                </a:solidFill>
                <a:latin typeface="微软雅黑" panose="020B0503020204020204" charset="-122"/>
                <a:ea typeface="微软雅黑" panose="020B0503020204020204" charset="-122"/>
                <a:cs typeface="微软雅黑" panose="020B0503020204020204" charset="-122"/>
              </a:rPr>
              <a:t>阻</a:t>
            </a:r>
            <a:endParaRPr lang="en-US" altLang="en-US" sz="1600" dirty="0">
              <a:solidFill>
                <a:srgbClr val="000000"/>
              </a:solidFill>
              <a:latin typeface="微软雅黑" panose="020B0503020204020204" charset="-122"/>
              <a:ea typeface="微软雅黑" panose="020B0503020204020204" charset="-122"/>
              <a:cs typeface="微软雅黑" panose="020B0503020204020204" charset="-122"/>
            </a:endParaRPr>
          </a:p>
          <a:p>
            <a:pPr algn="l" rtl="0" eaLnBrk="0">
              <a:lnSpc>
                <a:spcPct val="145000"/>
              </a:lnSpc>
            </a:pPr>
            <a:endParaRPr lang="en-US" altLang="en-US" sz="700" dirty="0">
              <a:solidFill>
                <a:srgbClr val="000000"/>
              </a:solidFill>
              <a:latin typeface="微软雅黑" panose="020B0503020204020204" charset="-122"/>
              <a:ea typeface="微软雅黑" panose="020B0503020204020204" charset="-122"/>
              <a:cs typeface="微软雅黑" panose="020B0503020204020204" charset="-122"/>
            </a:endParaRPr>
          </a:p>
          <a:p>
            <a:pPr marL="12700" algn="l" rtl="0" eaLnBrk="0">
              <a:lnSpc>
                <a:spcPct val="98000"/>
              </a:lnSpc>
              <a:spcBef>
                <a:spcPts val="0"/>
              </a:spcBef>
            </a:pPr>
            <a:r>
              <a:rPr sz="1600" spc="-10" dirty="0">
                <a:solidFill>
                  <a:srgbClr val="000000"/>
                </a:solidFill>
                <a:latin typeface="微软雅黑" panose="020B0503020204020204" charset="-122"/>
                <a:ea typeface="微软雅黑" panose="020B0503020204020204" charset="-122"/>
                <a:cs typeface="微软雅黑" panose="020B0503020204020204" charset="-122"/>
              </a:rPr>
              <a:t>光敏电阻又</a:t>
            </a:r>
            <a:r>
              <a:rPr sz="1600" spc="0" dirty="0">
                <a:solidFill>
                  <a:srgbClr val="000000"/>
                </a:solidFill>
                <a:latin typeface="微软雅黑" panose="020B0503020204020204" charset="-122"/>
                <a:ea typeface="微软雅黑" panose="020B0503020204020204" charset="-122"/>
                <a:cs typeface="微软雅黑" panose="020B0503020204020204" charset="-122"/>
              </a:rPr>
              <a:t>称光导管，属于半导体类器件。</a:t>
            </a:r>
            <a:endParaRPr lang="en-US" altLang="en-US" sz="1600" spc="0" dirty="0">
              <a:solidFill>
                <a:srgbClr val="000000"/>
              </a:solidFill>
              <a:latin typeface="微软雅黑" panose="020B0503020204020204" charset="-122"/>
              <a:ea typeface="微软雅黑" panose="020B0503020204020204" charset="-122"/>
              <a:cs typeface="微软雅黑" panose="020B0503020204020204" charset="-122"/>
            </a:endParaRPr>
          </a:p>
        </p:txBody>
      </p:sp>
      <p:sp>
        <p:nvSpPr>
          <p:cNvPr id="3" name="textbox 85"/>
          <p:cNvSpPr/>
          <p:nvPr>
            <p:custDataLst>
              <p:tags r:id="rId5"/>
            </p:custDataLst>
          </p:nvPr>
        </p:nvSpPr>
        <p:spPr>
          <a:xfrm>
            <a:off x="691093" y="470225"/>
            <a:ext cx="2685459" cy="333151"/>
          </a:xfrm>
          <a:prstGeom prst="rect">
            <a:avLst/>
          </a:prstGeom>
        </p:spPr>
        <p:txBody>
          <a:bodyPr vert="horz" wrap="square" lIns="0" tIns="0" rIns="0" bIns="0"/>
          <a:lstStyle/>
          <a:p>
            <a:pPr algn="l" rtl="0" eaLnBrk="0">
              <a:lnSpc>
                <a:spcPct val="87000"/>
              </a:lnSpc>
            </a:pPr>
            <a:endParaRPr lang="en-US" altLang="en-US" sz="100" dirty="0">
              <a:solidFill>
                <a:schemeClr val="dk1"/>
              </a:solidFill>
              <a:latin typeface="微软雅黑" panose="020B0503020204020204" charset="-122"/>
              <a:ea typeface="微软雅黑" panose="020B0503020204020204" charset="-122"/>
              <a:cs typeface="微软雅黑" panose="020B0503020204020204" charset="-122"/>
            </a:endParaRPr>
          </a:p>
          <a:p>
            <a:pPr marL="12700" algn="l" rtl="0" eaLnBrk="0">
              <a:lnSpc>
                <a:spcPct val="91000"/>
              </a:lnSpc>
            </a:pPr>
            <a:r>
              <a:rPr sz="2000" b="1" spc="-10" dirty="0">
                <a:solidFill>
                  <a:schemeClr val="dk1"/>
                </a:solidFill>
                <a:latin typeface="微软雅黑" panose="020B0503020204020204" charset="-122"/>
                <a:ea typeface="微软雅黑" panose="020B0503020204020204" charset="-122"/>
                <a:cs typeface="微软雅黑" panose="020B0503020204020204" charset="-122"/>
              </a:rPr>
              <a:t>7.3.2</a:t>
            </a:r>
            <a:r>
              <a:rPr sz="2000" spc="0" dirty="0">
                <a:solidFill>
                  <a:schemeClr val="dk1"/>
                </a:solidFill>
                <a:latin typeface="微软雅黑" panose="020B0503020204020204" charset="-122"/>
                <a:ea typeface="微软雅黑" panose="020B0503020204020204" charset="-122"/>
                <a:cs typeface="微软雅黑" panose="020B0503020204020204" charset="-122"/>
              </a:rPr>
              <a:t>内光电器件</a:t>
            </a:r>
            <a:endParaRPr lang="en-US" altLang="en-US" sz="2000" spc="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5" name="textbox 94"/>
          <p:cNvSpPr/>
          <p:nvPr>
            <p:custDataLst>
              <p:tags r:id="rId6"/>
            </p:custDataLst>
          </p:nvPr>
        </p:nvSpPr>
        <p:spPr>
          <a:xfrm>
            <a:off x="691093" y="1733555"/>
            <a:ext cx="6640149" cy="2547241"/>
          </a:xfrm>
          <a:prstGeom prst="rect">
            <a:avLst/>
          </a:prstGeom>
        </p:spPr>
        <p:txBody>
          <a:bodyPr vert="horz" wrap="square" lIns="0" tIns="0" rIns="0" bIns="0"/>
          <a:lstStyle/>
          <a:p>
            <a:pPr algn="l" rtl="0" eaLnBrk="0">
              <a:lnSpc>
                <a:spcPct val="83000"/>
              </a:lnSpc>
            </a:pPr>
            <a:endParaRPr lang="en-US" altLang="en-US" sz="100" dirty="0">
              <a:solidFill>
                <a:schemeClr val="dk1"/>
              </a:solidFill>
              <a:latin typeface="微软雅黑" panose="020B0503020204020204" charset="-122"/>
              <a:ea typeface="微软雅黑" panose="020B0503020204020204" charset="-122"/>
              <a:cs typeface="微软雅黑" panose="020B0503020204020204" charset="-122"/>
            </a:endParaRPr>
          </a:p>
          <a:p>
            <a:pPr marL="287020" algn="l" rtl="0" eaLnBrk="0">
              <a:lnSpc>
                <a:spcPct val="91000"/>
              </a:lnSpc>
            </a:pPr>
            <a:r>
              <a:rPr sz="1000" b="1" spc="-10" dirty="0">
                <a:solidFill>
                  <a:schemeClr val="dk1"/>
                </a:solidFill>
                <a:latin typeface="微软雅黑" panose="020B0503020204020204" charset="-122"/>
                <a:ea typeface="微软雅黑" panose="020B0503020204020204" charset="-122"/>
                <a:cs typeface="微软雅黑" panose="020B0503020204020204" charset="-122"/>
              </a:rPr>
              <a:t>1)</a:t>
            </a:r>
            <a:r>
              <a:rPr sz="1000" spc="-10" dirty="0">
                <a:solidFill>
                  <a:schemeClr val="dk1"/>
                </a:solidFill>
                <a:latin typeface="微软雅黑" panose="020B0503020204020204" charset="-122"/>
                <a:ea typeface="微软雅黑" panose="020B0503020204020204" charset="-122"/>
                <a:cs typeface="微软雅黑" panose="020B0503020204020204" charset="-122"/>
              </a:rPr>
              <a:t>结构</a:t>
            </a:r>
            <a:endParaRPr lang="en-US" altLang="en-US" sz="1000" dirty="0">
              <a:solidFill>
                <a:schemeClr val="dk1"/>
              </a:solidFill>
              <a:latin typeface="微软雅黑" panose="020B0503020204020204" charset="-122"/>
              <a:ea typeface="微软雅黑" panose="020B0503020204020204" charset="-122"/>
              <a:cs typeface="微软雅黑" panose="020B0503020204020204" charset="-122"/>
            </a:endParaRPr>
          </a:p>
          <a:p>
            <a:pPr marL="26035" indent="253365" algn="l" rtl="0" eaLnBrk="0">
              <a:lnSpc>
                <a:spcPct val="143000"/>
              </a:lnSpc>
              <a:spcBef>
                <a:spcPts val="80"/>
              </a:spcBef>
            </a:pPr>
            <a:r>
              <a:rPr sz="1000" spc="90" dirty="0">
                <a:solidFill>
                  <a:schemeClr val="dk1"/>
                </a:solidFill>
                <a:latin typeface="微软雅黑" panose="020B0503020204020204" charset="-122"/>
                <a:ea typeface="微软雅黑" panose="020B0503020204020204" charset="-122"/>
                <a:cs typeface="微软雅黑" panose="020B0503020204020204" charset="-122"/>
              </a:rPr>
              <a:t>绝大多数的光敏电阻是用半导体材料制作成的光电器件，其常用的材料有硫化</a:t>
            </a:r>
            <a:r>
              <a:rPr sz="1000" spc="10" dirty="0">
                <a:solidFill>
                  <a:schemeClr val="dk1"/>
                </a:solidFill>
                <a:latin typeface="微软雅黑" panose="020B0503020204020204" charset="-122"/>
                <a:ea typeface="微软雅黑" panose="020B0503020204020204" charset="-122"/>
                <a:cs typeface="微软雅黑" panose="020B0503020204020204" charset="-122"/>
              </a:rPr>
              <a:t>镉</a:t>
            </a:r>
            <a:r>
              <a:rPr sz="1000" b="1" spc="-40" dirty="0">
                <a:solidFill>
                  <a:schemeClr val="dk1"/>
                </a:solidFill>
                <a:latin typeface="微软雅黑" panose="020B0503020204020204" charset="-122"/>
                <a:ea typeface="微软雅黑" panose="020B0503020204020204" charset="-122"/>
                <a:cs typeface="微软雅黑" panose="020B0503020204020204" charset="-122"/>
              </a:rPr>
              <a:t>(CdS)</a:t>
            </a:r>
            <a:r>
              <a:rPr sz="1000" spc="-40" dirty="0">
                <a:solidFill>
                  <a:schemeClr val="dk1"/>
                </a:solidFill>
                <a:latin typeface="微软雅黑" panose="020B0503020204020204" charset="-122"/>
                <a:ea typeface="微软雅黑" panose="020B0503020204020204" charset="-122"/>
                <a:cs typeface="微软雅黑" panose="020B0503020204020204" charset="-122"/>
              </a:rPr>
              <a:t>、硫化铅</a:t>
            </a:r>
            <a:r>
              <a:rPr sz="1000" b="1" spc="-40" dirty="0">
                <a:solidFill>
                  <a:schemeClr val="dk1"/>
                </a:solidFill>
                <a:latin typeface="微软雅黑" panose="020B0503020204020204" charset="-122"/>
                <a:ea typeface="微软雅黑" panose="020B0503020204020204" charset="-122"/>
                <a:cs typeface="微软雅黑" panose="020B0503020204020204" charset="-122"/>
              </a:rPr>
              <a:t>(Pb</a:t>
            </a:r>
            <a:r>
              <a:rPr sz="1000" b="1" spc="0" dirty="0">
                <a:solidFill>
                  <a:schemeClr val="dk1"/>
                </a:solidFill>
                <a:latin typeface="微软雅黑" panose="020B0503020204020204" charset="-122"/>
                <a:ea typeface="微软雅黑" panose="020B0503020204020204" charset="-122"/>
                <a:cs typeface="微软雅黑" panose="020B0503020204020204" charset="-122"/>
              </a:rPr>
              <a:t>S</a:t>
            </a:r>
            <a:r>
              <a:rPr sz="1000" b="1" spc="-40" dirty="0">
                <a:solidFill>
                  <a:schemeClr val="dk1"/>
                </a:solidFill>
                <a:latin typeface="微软雅黑" panose="020B0503020204020204" charset="-122"/>
                <a:ea typeface="微软雅黑" panose="020B0503020204020204" charset="-122"/>
                <a:cs typeface="微软雅黑" panose="020B0503020204020204" charset="-122"/>
              </a:rPr>
              <a:t>)</a:t>
            </a:r>
            <a:r>
              <a:rPr sz="1000" spc="-40" dirty="0">
                <a:solidFill>
                  <a:schemeClr val="dk1"/>
                </a:solidFill>
                <a:latin typeface="微软雅黑" panose="020B0503020204020204" charset="-122"/>
                <a:ea typeface="微软雅黑" panose="020B0503020204020204" charset="-122"/>
                <a:cs typeface="微软雅黑" panose="020B0503020204020204" charset="-122"/>
              </a:rPr>
              <a:t>、锑化铟</a:t>
            </a:r>
            <a:r>
              <a:rPr sz="1000" b="1" spc="-40" dirty="0">
                <a:solidFill>
                  <a:schemeClr val="dk1"/>
                </a:solidFill>
                <a:latin typeface="微软雅黑" panose="020B0503020204020204" charset="-122"/>
                <a:ea typeface="微软雅黑" panose="020B0503020204020204" charset="-122"/>
                <a:cs typeface="微软雅黑" panose="020B0503020204020204" charset="-122"/>
              </a:rPr>
              <a:t>(</a:t>
            </a:r>
            <a:r>
              <a:rPr sz="1000" b="1" spc="0" dirty="0">
                <a:solidFill>
                  <a:schemeClr val="dk1"/>
                </a:solidFill>
                <a:latin typeface="微软雅黑" panose="020B0503020204020204" charset="-122"/>
                <a:ea typeface="微软雅黑" panose="020B0503020204020204" charset="-122"/>
                <a:cs typeface="微软雅黑" panose="020B0503020204020204" charset="-122"/>
              </a:rPr>
              <a:t>InSb</a:t>
            </a:r>
            <a:r>
              <a:rPr sz="1000" b="1" spc="-40" dirty="0">
                <a:solidFill>
                  <a:schemeClr val="dk1"/>
                </a:solidFill>
                <a:latin typeface="微软雅黑" panose="020B0503020204020204" charset="-122"/>
                <a:ea typeface="微软雅黑" panose="020B0503020204020204" charset="-122"/>
                <a:cs typeface="微软雅黑" panose="020B0503020204020204" charset="-122"/>
              </a:rPr>
              <a:t>)</a:t>
            </a:r>
            <a:r>
              <a:rPr sz="1000" spc="-40" dirty="0">
                <a:solidFill>
                  <a:schemeClr val="dk1"/>
                </a:solidFill>
                <a:latin typeface="微软雅黑" panose="020B0503020204020204" charset="-122"/>
                <a:ea typeface="微软雅黑" panose="020B0503020204020204" charset="-122"/>
                <a:cs typeface="微软雅黑" panose="020B0503020204020204" charset="-122"/>
              </a:rPr>
              <a:t>等。</a:t>
            </a:r>
            <a:endParaRPr lang="en-US" altLang="en-US" sz="1000" dirty="0">
              <a:solidFill>
                <a:schemeClr val="dk1"/>
              </a:solidFill>
              <a:latin typeface="微软雅黑" panose="020B0503020204020204" charset="-122"/>
              <a:ea typeface="微软雅黑" panose="020B0503020204020204" charset="-122"/>
              <a:cs typeface="微软雅黑" panose="020B0503020204020204" charset="-122"/>
            </a:endParaRPr>
          </a:p>
          <a:p>
            <a:pPr marL="12700" indent="266700" algn="l" rtl="0" eaLnBrk="0">
              <a:lnSpc>
                <a:spcPct val="146000"/>
              </a:lnSpc>
              <a:spcBef>
                <a:spcPts val="30"/>
              </a:spcBef>
            </a:pPr>
            <a:r>
              <a:rPr sz="1000" spc="50" dirty="0">
                <a:solidFill>
                  <a:schemeClr val="dk1"/>
                </a:solidFill>
                <a:latin typeface="微软雅黑" panose="020B0503020204020204" charset="-122"/>
                <a:ea typeface="微软雅黑" panose="020B0503020204020204" charset="-122"/>
                <a:cs typeface="微软雅黑" panose="020B0503020204020204" charset="-122"/>
              </a:rPr>
              <a:t>光敏电阻的结构如图</a:t>
            </a:r>
            <a:r>
              <a:rPr sz="1000" b="1" spc="50" dirty="0">
                <a:solidFill>
                  <a:schemeClr val="dk1"/>
                </a:solidFill>
                <a:latin typeface="微软雅黑" panose="020B0503020204020204" charset="-122"/>
                <a:ea typeface="微软雅黑" panose="020B0503020204020204" charset="-122"/>
                <a:cs typeface="微软雅黑" panose="020B0503020204020204" charset="-122"/>
              </a:rPr>
              <a:t>79</a:t>
            </a:r>
            <a:r>
              <a:rPr sz="1000" spc="50" dirty="0">
                <a:solidFill>
                  <a:schemeClr val="dk1"/>
                </a:solidFill>
                <a:latin typeface="微软雅黑" panose="020B0503020204020204" charset="-122"/>
                <a:ea typeface="微软雅黑" panose="020B0503020204020204" charset="-122"/>
                <a:cs typeface="微软雅黑" panose="020B0503020204020204" charset="-122"/>
              </a:rPr>
              <a:t>所示。在玻璃底板上均匀地涂上一层薄薄的半导体物</a:t>
            </a:r>
            <a:r>
              <a:rPr sz="1000" spc="10" dirty="0">
                <a:solidFill>
                  <a:schemeClr val="dk1"/>
                </a:solidFill>
                <a:latin typeface="微软雅黑" panose="020B0503020204020204" charset="-122"/>
                <a:ea typeface="微软雅黑" panose="020B0503020204020204" charset="-122"/>
                <a:cs typeface="微软雅黑" panose="020B0503020204020204" charset="-122"/>
              </a:rPr>
              <a:t>质</a:t>
            </a:r>
            <a:r>
              <a:rPr sz="1000" spc="0" dirty="0">
                <a:solidFill>
                  <a:schemeClr val="dk1"/>
                </a:solidFill>
                <a:latin typeface="微软雅黑" panose="020B0503020204020204" charset="-122"/>
                <a:ea typeface="微软雅黑" panose="020B0503020204020204" charset="-122"/>
                <a:cs typeface="微软雅黑" panose="020B0503020204020204" charset="-122"/>
              </a:rPr>
              <a:t>制</a:t>
            </a:r>
            <a:r>
              <a:rPr sz="1000" spc="40" dirty="0">
                <a:solidFill>
                  <a:schemeClr val="dk1"/>
                </a:solidFill>
                <a:latin typeface="微软雅黑" panose="020B0503020204020204" charset="-122"/>
                <a:ea typeface="微软雅黑" panose="020B0503020204020204" charset="-122"/>
                <a:cs typeface="微软雅黑" panose="020B0503020204020204" charset="-122"/>
              </a:rPr>
              <a:t>成光电导层。半导体的两端装有金属电极，金属电极与引出线相连接，</a:t>
            </a:r>
            <a:r>
              <a:rPr sz="1000" spc="30" dirty="0">
                <a:solidFill>
                  <a:schemeClr val="dk1"/>
                </a:solidFill>
                <a:latin typeface="微软雅黑" panose="020B0503020204020204" charset="-122"/>
                <a:ea typeface="微软雅黑" panose="020B0503020204020204" charset="-122"/>
                <a:cs typeface="微软雅黑" panose="020B0503020204020204" charset="-122"/>
              </a:rPr>
              <a:t>光</a:t>
            </a:r>
            <a:r>
              <a:rPr sz="1000" spc="0" dirty="0">
                <a:solidFill>
                  <a:schemeClr val="dk1"/>
                </a:solidFill>
                <a:latin typeface="微软雅黑" panose="020B0503020204020204" charset="-122"/>
                <a:ea typeface="微软雅黑" panose="020B0503020204020204" charset="-122"/>
                <a:cs typeface="微软雅黑" panose="020B0503020204020204" charset="-122"/>
              </a:rPr>
              <a:t>敏电阻就通过</a:t>
            </a:r>
            <a:r>
              <a:rPr sz="1000" spc="40" dirty="0">
                <a:solidFill>
                  <a:schemeClr val="dk1"/>
                </a:solidFill>
                <a:latin typeface="微软雅黑" panose="020B0503020204020204" charset="-122"/>
                <a:ea typeface="微软雅黑" panose="020B0503020204020204" charset="-122"/>
                <a:cs typeface="微软雅黑" panose="020B0503020204020204" charset="-122"/>
              </a:rPr>
              <a:t>引出线接入电路。为了防止周围介质的影响，在半导体光电导层上覆盖了一</a:t>
            </a:r>
            <a:r>
              <a:rPr sz="1000" spc="30" dirty="0">
                <a:solidFill>
                  <a:schemeClr val="dk1"/>
                </a:solidFill>
                <a:latin typeface="微软雅黑" panose="020B0503020204020204" charset="-122"/>
                <a:ea typeface="微软雅黑" panose="020B0503020204020204" charset="-122"/>
                <a:cs typeface="微软雅黑" panose="020B0503020204020204" charset="-122"/>
              </a:rPr>
              <a:t>层</a:t>
            </a:r>
            <a:r>
              <a:rPr sz="1000" spc="0" dirty="0">
                <a:solidFill>
                  <a:schemeClr val="dk1"/>
                </a:solidFill>
                <a:latin typeface="微软雅黑" panose="020B0503020204020204" charset="-122"/>
                <a:ea typeface="微软雅黑" panose="020B0503020204020204" charset="-122"/>
                <a:cs typeface="微软雅黑" panose="020B0503020204020204" charset="-122"/>
              </a:rPr>
              <a:t>漆膜，漆</a:t>
            </a:r>
            <a:r>
              <a:rPr sz="1000" spc="50" dirty="0">
                <a:solidFill>
                  <a:schemeClr val="dk1"/>
                </a:solidFill>
                <a:latin typeface="微软雅黑" panose="020B0503020204020204" charset="-122"/>
                <a:ea typeface="微软雅黑" panose="020B0503020204020204" charset="-122"/>
                <a:cs typeface="微软雅黑" panose="020B0503020204020204" charset="-122"/>
              </a:rPr>
              <a:t>膜的成分使它在光电导层最敏感的波长范围内透射率达到最大。为了提高灵敏度，</a:t>
            </a:r>
            <a:r>
              <a:rPr sz="1000" spc="0" dirty="0">
                <a:solidFill>
                  <a:schemeClr val="dk1"/>
                </a:solidFill>
                <a:latin typeface="微软雅黑" panose="020B0503020204020204" charset="-122"/>
                <a:ea typeface="微软雅黑" panose="020B0503020204020204" charset="-122"/>
                <a:cs typeface="微软雅黑" panose="020B0503020204020204" charset="-122"/>
              </a:rPr>
              <a:t>光敏</a:t>
            </a:r>
            <a:r>
              <a:rPr sz="1000" spc="30" dirty="0">
                <a:solidFill>
                  <a:schemeClr val="dk1"/>
                </a:solidFill>
                <a:latin typeface="微软雅黑" panose="020B0503020204020204" charset="-122"/>
                <a:ea typeface="微软雅黑" panose="020B0503020204020204" charset="-122"/>
                <a:cs typeface="微软雅黑" panose="020B0503020204020204" charset="-122"/>
              </a:rPr>
              <a:t>电阻的电极一般采用梳状图案。</a:t>
            </a:r>
            <a:endParaRPr lang="en-US" altLang="en-US" sz="1000" spc="30" dirty="0">
              <a:solidFill>
                <a:schemeClr val="dk1"/>
              </a:solidFill>
              <a:latin typeface="微软雅黑" panose="020B0503020204020204" charset="-122"/>
              <a:ea typeface="微软雅黑" panose="020B0503020204020204" charset="-122"/>
              <a:cs typeface="微软雅黑" panose="020B0503020204020204" charset="-122"/>
            </a:endParaRPr>
          </a:p>
        </p:txBody>
      </p:sp>
      <p:pic>
        <p:nvPicPr>
          <p:cNvPr id="6" name="picture 95"/>
          <p:cNvPicPr>
            <a:picLocks noChangeAspect="1"/>
          </p:cNvPicPr>
          <p:nvPr/>
        </p:nvPicPr>
        <p:blipFill>
          <a:blip r:embed="rId7"/>
          <a:stretch>
            <a:fillRect/>
          </a:stretch>
        </p:blipFill>
        <p:spPr>
          <a:xfrm rot="21600000">
            <a:off x="8440936" y="1119994"/>
            <a:ext cx="2367184" cy="2309006"/>
          </a:xfrm>
          <a:prstGeom prst="rect">
            <a:avLst/>
          </a:prstGeom>
        </p:spPr>
      </p:pic>
      <p:sp>
        <p:nvSpPr>
          <p:cNvPr id="11" name="textbox 91"/>
          <p:cNvSpPr/>
          <p:nvPr>
            <p:custDataLst>
              <p:tags r:id="rId8"/>
            </p:custDataLst>
          </p:nvPr>
        </p:nvSpPr>
        <p:spPr>
          <a:xfrm>
            <a:off x="691093" y="3429000"/>
            <a:ext cx="10809814" cy="4107815"/>
          </a:xfrm>
          <a:prstGeom prst="rect">
            <a:avLst/>
          </a:prstGeom>
        </p:spPr>
        <p:txBody>
          <a:bodyPr vert="horz" wrap="square" lIns="0" tIns="0" rIns="0" bIns="0"/>
          <a:lstStyle/>
          <a:p>
            <a:pPr algn="l" rtl="0" eaLnBrk="0">
              <a:lnSpc>
                <a:spcPct val="83000"/>
              </a:lnSpc>
            </a:pPr>
            <a:endParaRPr lang="en-US" altLang="en-US" sz="100" dirty="0">
              <a:solidFill>
                <a:schemeClr val="dk1"/>
              </a:solidFill>
              <a:latin typeface="微软雅黑" panose="020B0503020204020204" charset="-122"/>
              <a:ea typeface="微软雅黑" panose="020B0503020204020204" charset="-122"/>
              <a:cs typeface="微软雅黑" panose="020B0503020204020204" charset="-122"/>
            </a:endParaRPr>
          </a:p>
          <a:p>
            <a:pPr marL="492760" algn="l" rtl="0" eaLnBrk="0">
              <a:lnSpc>
                <a:spcPts val="875"/>
              </a:lnSpc>
            </a:pPr>
            <a:r>
              <a:rPr lang="en-US" altLang="zh-CN" sz="700" b="1" spc="10" dirty="0">
                <a:solidFill>
                  <a:schemeClr val="dk1"/>
                </a:solidFill>
                <a:latin typeface="微软雅黑" panose="020B0503020204020204" charset="-122"/>
                <a:ea typeface="微软雅黑" panose="020B0503020204020204" charset="-122"/>
                <a:cs typeface="微软雅黑" panose="020B0503020204020204" charset="-122"/>
              </a:rPr>
              <a:t>1</a:t>
            </a:r>
            <a:r>
              <a:rPr lang="zh-CN" altLang="en-US" sz="700" spc="10" dirty="0">
                <a:solidFill>
                  <a:schemeClr val="dk1"/>
                </a:solidFill>
                <a:latin typeface="微软雅黑" panose="020B0503020204020204" charset="-122"/>
                <a:ea typeface="微软雅黑" panose="020B0503020204020204" charset="-122"/>
                <a:cs typeface="微软雅黑" panose="020B0503020204020204" charset="-122"/>
              </a:rPr>
              <a:t>玻璃，</a:t>
            </a:r>
            <a:r>
              <a:rPr lang="en-US" altLang="zh-CN" sz="700" b="1" spc="10" dirty="0">
                <a:solidFill>
                  <a:schemeClr val="dk1"/>
                </a:solidFill>
                <a:latin typeface="微软雅黑" panose="020B0503020204020204" charset="-122"/>
                <a:ea typeface="微软雅黑" panose="020B0503020204020204" charset="-122"/>
                <a:cs typeface="微软雅黑" panose="020B0503020204020204" charset="-122"/>
              </a:rPr>
              <a:t>2</a:t>
            </a:r>
            <a:r>
              <a:rPr lang="zh-CN" altLang="en-US" sz="700" spc="10" dirty="0">
                <a:solidFill>
                  <a:schemeClr val="dk1"/>
                </a:solidFill>
                <a:latin typeface="微软雅黑" panose="020B0503020204020204" charset="-122"/>
                <a:ea typeface="微软雅黑" panose="020B0503020204020204" charset="-122"/>
                <a:cs typeface="微软雅黑" panose="020B0503020204020204" charset="-122"/>
              </a:rPr>
              <a:t>光电导层，</a:t>
            </a:r>
            <a:r>
              <a:rPr lang="en-US" altLang="zh-CN" sz="700" b="1" spc="10" dirty="0">
                <a:solidFill>
                  <a:schemeClr val="dk1"/>
                </a:solidFill>
                <a:latin typeface="微软雅黑" panose="020B0503020204020204" charset="-122"/>
                <a:ea typeface="微软雅黑" panose="020B0503020204020204" charset="-122"/>
                <a:cs typeface="微软雅黑" panose="020B0503020204020204" charset="-122"/>
              </a:rPr>
              <a:t>3</a:t>
            </a:r>
            <a:r>
              <a:rPr lang="zh-CN" altLang="en-US" sz="700" spc="10" dirty="0">
                <a:solidFill>
                  <a:schemeClr val="dk1"/>
                </a:solidFill>
                <a:latin typeface="微软雅黑" panose="020B0503020204020204" charset="-122"/>
                <a:ea typeface="微软雅黑" panose="020B0503020204020204" charset="-122"/>
                <a:cs typeface="微软雅黑" panose="020B0503020204020204" charset="-122"/>
              </a:rPr>
              <a:t>金属电极，</a:t>
            </a:r>
            <a:r>
              <a:rPr lang="en-US" altLang="zh-CN" sz="700" b="1" spc="10" dirty="0">
                <a:solidFill>
                  <a:schemeClr val="dk1"/>
                </a:solidFill>
                <a:latin typeface="微软雅黑" panose="020B0503020204020204" charset="-122"/>
                <a:ea typeface="微软雅黑" panose="020B0503020204020204" charset="-122"/>
                <a:cs typeface="微软雅黑" panose="020B0503020204020204" charset="-122"/>
              </a:rPr>
              <a:t>4</a:t>
            </a:r>
            <a:r>
              <a:rPr lang="zh-CN" altLang="en-US" sz="700" spc="10" dirty="0">
                <a:solidFill>
                  <a:schemeClr val="dk1"/>
                </a:solidFill>
                <a:latin typeface="微软雅黑" panose="020B0503020204020204" charset="-122"/>
                <a:ea typeface="微软雅黑" panose="020B0503020204020204" charset="-122"/>
                <a:cs typeface="微软雅黑" panose="020B0503020204020204" charset="-122"/>
              </a:rPr>
              <a:t>绝缘</a:t>
            </a:r>
            <a:r>
              <a:rPr lang="zh-CN" altLang="en-US" sz="700" spc="0" dirty="0">
                <a:solidFill>
                  <a:schemeClr val="dk1"/>
                </a:solidFill>
                <a:latin typeface="微软雅黑" panose="020B0503020204020204" charset="-122"/>
                <a:ea typeface="微软雅黑" panose="020B0503020204020204" charset="-122"/>
                <a:cs typeface="微软雅黑" panose="020B0503020204020204" charset="-122"/>
              </a:rPr>
              <a:t>衬底，</a:t>
            </a:r>
            <a:r>
              <a:rPr lang="en-US" altLang="zh-CN" sz="700" b="1" spc="0" dirty="0">
                <a:solidFill>
                  <a:schemeClr val="dk1"/>
                </a:solidFill>
                <a:latin typeface="微软雅黑" panose="020B0503020204020204" charset="-122"/>
                <a:ea typeface="微软雅黑" panose="020B0503020204020204" charset="-122"/>
                <a:cs typeface="微软雅黑" panose="020B0503020204020204" charset="-122"/>
              </a:rPr>
              <a:t>5</a:t>
            </a:r>
            <a:r>
              <a:rPr lang="zh-CN" altLang="en-US" sz="700" spc="0" dirty="0">
                <a:solidFill>
                  <a:schemeClr val="dk1"/>
                </a:solidFill>
                <a:latin typeface="微软雅黑" panose="020B0503020204020204" charset="-122"/>
                <a:ea typeface="微软雅黑" panose="020B0503020204020204" charset="-122"/>
                <a:cs typeface="微软雅黑" panose="020B0503020204020204" charset="-122"/>
              </a:rPr>
              <a:t>金属壳，</a:t>
            </a:r>
            <a:r>
              <a:rPr lang="en-US" altLang="zh-CN" sz="700" b="1" spc="0" dirty="0">
                <a:solidFill>
                  <a:schemeClr val="dk1"/>
                </a:solidFill>
                <a:latin typeface="微软雅黑" panose="020B0503020204020204" charset="-122"/>
                <a:ea typeface="微软雅黑" panose="020B0503020204020204" charset="-122"/>
                <a:cs typeface="微软雅黑" panose="020B0503020204020204" charset="-122"/>
              </a:rPr>
              <a:t>6</a:t>
            </a:r>
            <a:r>
              <a:rPr lang="zh-CN" altLang="en-US" sz="700" spc="0" dirty="0">
                <a:solidFill>
                  <a:schemeClr val="dk1"/>
                </a:solidFill>
                <a:latin typeface="微软雅黑" panose="020B0503020204020204" charset="-122"/>
                <a:ea typeface="微软雅黑" panose="020B0503020204020204" charset="-122"/>
                <a:cs typeface="微软雅黑" panose="020B0503020204020204" charset="-122"/>
              </a:rPr>
              <a:t>黑色绝缘玻璃，</a:t>
            </a:r>
            <a:r>
              <a:rPr lang="en-US" altLang="zh-CN" sz="700" b="1" spc="0" dirty="0">
                <a:solidFill>
                  <a:schemeClr val="dk1"/>
                </a:solidFill>
                <a:latin typeface="微软雅黑" panose="020B0503020204020204" charset="-122"/>
                <a:ea typeface="微软雅黑" panose="020B0503020204020204" charset="-122"/>
                <a:cs typeface="微软雅黑" panose="020B0503020204020204" charset="-122"/>
              </a:rPr>
              <a:t>7</a:t>
            </a:r>
            <a:r>
              <a:rPr lang="zh-CN" altLang="en-US" sz="700" spc="0" dirty="0">
                <a:solidFill>
                  <a:schemeClr val="dk1"/>
                </a:solidFill>
                <a:latin typeface="微软雅黑" panose="020B0503020204020204" charset="-122"/>
                <a:ea typeface="微软雅黑" panose="020B0503020204020204" charset="-122"/>
                <a:cs typeface="微软雅黑" panose="020B0503020204020204" charset="-122"/>
              </a:rPr>
              <a:t>引出线。</a:t>
            </a:r>
            <a:endParaRPr lang="zh-CN" altLang="en-US" sz="700" dirty="0">
              <a:solidFill>
                <a:schemeClr val="dk1"/>
              </a:solidFill>
              <a:latin typeface="微软雅黑" panose="020B0503020204020204" charset="-122"/>
              <a:ea typeface="微软雅黑" panose="020B0503020204020204" charset="-122"/>
              <a:cs typeface="微软雅黑" panose="020B0503020204020204" charset="-122"/>
            </a:endParaRPr>
          </a:p>
          <a:p>
            <a:pPr marL="2047240" algn="l" rtl="0" eaLnBrk="0">
              <a:lnSpc>
                <a:spcPts val="1375"/>
              </a:lnSpc>
              <a:spcBef>
                <a:spcPts val="210"/>
              </a:spcBef>
            </a:pPr>
            <a:r>
              <a:rPr lang="zh-CN" altLang="en-US" sz="800" spc="20" dirty="0">
                <a:solidFill>
                  <a:schemeClr val="dk1"/>
                </a:solidFill>
                <a:latin typeface="微软雅黑" panose="020B0503020204020204" charset="-122"/>
                <a:ea typeface="微软雅黑" panose="020B0503020204020204" charset="-122"/>
                <a:cs typeface="微软雅黑" panose="020B0503020204020204" charset="-122"/>
              </a:rPr>
              <a:t>图</a:t>
            </a:r>
            <a:r>
              <a:rPr lang="en-US" altLang="zh-CN" sz="800" b="1" spc="20" dirty="0">
                <a:solidFill>
                  <a:schemeClr val="dk1"/>
                </a:solidFill>
                <a:latin typeface="微软雅黑" panose="020B0503020204020204" charset="-122"/>
                <a:ea typeface="微软雅黑" panose="020B0503020204020204" charset="-122"/>
                <a:cs typeface="微软雅黑" panose="020B0503020204020204" charset="-122"/>
              </a:rPr>
              <a:t>7</a:t>
            </a:r>
            <a:r>
              <a:rPr lang="zh-CN" altLang="en-US" sz="800" spc="20" dirty="0">
                <a:solidFill>
                  <a:schemeClr val="dk1"/>
                </a:solidFill>
                <a:latin typeface="微软雅黑" panose="020B0503020204020204" charset="-122"/>
                <a:ea typeface="微软雅黑" panose="020B0503020204020204" charset="-122"/>
                <a:cs typeface="微软雅黑" panose="020B0503020204020204" charset="-122"/>
              </a:rPr>
              <a:t>－</a:t>
            </a:r>
            <a:r>
              <a:rPr lang="en-US" altLang="zh-CN" sz="800" b="1" spc="20" dirty="0">
                <a:solidFill>
                  <a:schemeClr val="dk1"/>
                </a:solidFill>
                <a:latin typeface="微软雅黑" panose="020B0503020204020204" charset="-122"/>
                <a:ea typeface="微软雅黑" panose="020B0503020204020204" charset="-122"/>
                <a:cs typeface="微软雅黑" panose="020B0503020204020204" charset="-122"/>
              </a:rPr>
              <a:t>9</a:t>
            </a:r>
            <a:r>
              <a:rPr lang="zh-CN" altLang="en-US" sz="800" spc="20" dirty="0">
                <a:solidFill>
                  <a:schemeClr val="dk1"/>
                </a:solidFill>
                <a:latin typeface="微软雅黑" panose="020B0503020204020204" charset="-122"/>
                <a:ea typeface="微软雅黑" panose="020B0503020204020204" charset="-122"/>
                <a:cs typeface="微软雅黑" panose="020B0503020204020204" charset="-122"/>
              </a:rPr>
              <a:t>光</a:t>
            </a:r>
            <a:r>
              <a:rPr lang="zh-CN" altLang="en-US" sz="800" spc="0" dirty="0">
                <a:solidFill>
                  <a:schemeClr val="dk1"/>
                </a:solidFill>
                <a:latin typeface="微软雅黑" panose="020B0503020204020204" charset="-122"/>
                <a:ea typeface="微软雅黑" panose="020B0503020204020204" charset="-122"/>
                <a:cs typeface="微软雅黑" panose="020B0503020204020204" charset="-122"/>
              </a:rPr>
              <a:t>敏电阻结构</a:t>
            </a:r>
            <a:endParaRPr lang="zh-CN" altLang="en-US" sz="800" dirty="0">
              <a:solidFill>
                <a:schemeClr val="dk1"/>
              </a:solidFill>
              <a:latin typeface="微软雅黑" panose="020B0503020204020204" charset="-122"/>
              <a:ea typeface="微软雅黑" panose="020B0503020204020204" charset="-122"/>
              <a:cs typeface="微软雅黑" panose="020B0503020204020204" charset="-122"/>
            </a:endParaRPr>
          </a:p>
          <a:p>
            <a:pPr marL="276225" algn="l" rtl="0" eaLnBrk="0">
              <a:lnSpc>
                <a:spcPct val="91000"/>
              </a:lnSpc>
              <a:spcBef>
                <a:spcPts val="735"/>
              </a:spcBef>
            </a:pPr>
            <a:r>
              <a:rPr sz="1000" b="1" spc="20" dirty="0">
                <a:solidFill>
                  <a:schemeClr val="dk1"/>
                </a:solidFill>
                <a:latin typeface="微软雅黑" panose="020B0503020204020204" charset="-122"/>
                <a:ea typeface="微软雅黑" panose="020B0503020204020204" charset="-122"/>
                <a:cs typeface="微软雅黑" panose="020B0503020204020204" charset="-122"/>
              </a:rPr>
              <a:t>2)</a:t>
            </a:r>
            <a:r>
              <a:rPr sz="1000" spc="20" dirty="0">
                <a:solidFill>
                  <a:schemeClr val="dk1"/>
                </a:solidFill>
                <a:latin typeface="微软雅黑" panose="020B0503020204020204" charset="-122"/>
                <a:ea typeface="微软雅黑" panose="020B0503020204020204" charset="-122"/>
                <a:cs typeface="微软雅黑" panose="020B0503020204020204" charset="-122"/>
              </a:rPr>
              <a:t>工作原</a:t>
            </a:r>
            <a:r>
              <a:rPr sz="1000" spc="10" dirty="0">
                <a:solidFill>
                  <a:schemeClr val="dk1"/>
                </a:solidFill>
                <a:latin typeface="微软雅黑" panose="020B0503020204020204" charset="-122"/>
                <a:ea typeface="微软雅黑" panose="020B0503020204020204" charset="-122"/>
                <a:cs typeface="微软雅黑" panose="020B0503020204020204" charset="-122"/>
              </a:rPr>
              <a:t>理</a:t>
            </a:r>
            <a:endParaRPr lang="en-US" altLang="en-US" sz="1000" dirty="0">
              <a:solidFill>
                <a:schemeClr val="dk1"/>
              </a:solidFill>
              <a:latin typeface="微软雅黑" panose="020B0503020204020204" charset="-122"/>
              <a:ea typeface="微软雅黑" panose="020B0503020204020204" charset="-122"/>
              <a:cs typeface="微软雅黑" panose="020B0503020204020204" charset="-122"/>
            </a:endParaRPr>
          </a:p>
          <a:p>
            <a:pPr marL="12700" indent="266700" algn="l" rtl="0" eaLnBrk="0">
              <a:lnSpc>
                <a:spcPct val="146000"/>
              </a:lnSpc>
              <a:spcBef>
                <a:spcPts val="15"/>
              </a:spcBef>
            </a:pPr>
            <a:r>
              <a:rPr sz="1000" spc="40" dirty="0">
                <a:solidFill>
                  <a:schemeClr val="dk1"/>
                </a:solidFill>
                <a:latin typeface="微软雅黑" panose="020B0503020204020204" charset="-122"/>
                <a:ea typeface="微软雅黑" panose="020B0503020204020204" charset="-122"/>
                <a:cs typeface="微软雅黑" panose="020B0503020204020204" charset="-122"/>
              </a:rPr>
              <a:t>光敏电阻没有极性，纯粹是一个电阻器件，使用时既可加直流电压，</a:t>
            </a:r>
            <a:r>
              <a:rPr sz="1000" spc="0" dirty="0">
                <a:solidFill>
                  <a:schemeClr val="dk1"/>
                </a:solidFill>
                <a:latin typeface="微软雅黑" panose="020B0503020204020204" charset="-122"/>
                <a:ea typeface="微软雅黑" panose="020B0503020204020204" charset="-122"/>
                <a:cs typeface="微软雅黑" panose="020B0503020204020204" charset="-122"/>
              </a:rPr>
              <a:t>也可以加交流</a:t>
            </a:r>
            <a:r>
              <a:rPr sz="1000" spc="20" dirty="0">
                <a:solidFill>
                  <a:schemeClr val="dk1"/>
                </a:solidFill>
                <a:latin typeface="微软雅黑" panose="020B0503020204020204" charset="-122"/>
                <a:ea typeface="微软雅黑" panose="020B0503020204020204" charset="-122"/>
                <a:cs typeface="微软雅黑" panose="020B0503020204020204" charset="-122"/>
              </a:rPr>
              <a:t>电压。无光照时，光敏电阻阻值</a:t>
            </a:r>
            <a:r>
              <a:rPr sz="1000" b="1" spc="20" dirty="0">
                <a:solidFill>
                  <a:schemeClr val="dk1"/>
                </a:solidFill>
                <a:latin typeface="微软雅黑" panose="020B0503020204020204" charset="-122"/>
                <a:ea typeface="微软雅黑" panose="020B0503020204020204" charset="-122"/>
                <a:cs typeface="微软雅黑" panose="020B0503020204020204" charset="-122"/>
              </a:rPr>
              <a:t>(</a:t>
            </a:r>
            <a:r>
              <a:rPr sz="1000" spc="20" dirty="0">
                <a:solidFill>
                  <a:schemeClr val="dk1"/>
                </a:solidFill>
                <a:latin typeface="微软雅黑" panose="020B0503020204020204" charset="-122"/>
                <a:ea typeface="微软雅黑" panose="020B0503020204020204" charset="-122"/>
                <a:cs typeface="微软雅黑" panose="020B0503020204020204" charset="-122"/>
              </a:rPr>
              <a:t>暗电阻</a:t>
            </a:r>
            <a:r>
              <a:rPr sz="1000" b="1" spc="20" dirty="0">
                <a:solidFill>
                  <a:schemeClr val="dk1"/>
                </a:solidFill>
                <a:latin typeface="微软雅黑" panose="020B0503020204020204" charset="-122"/>
                <a:ea typeface="微软雅黑" panose="020B0503020204020204" charset="-122"/>
                <a:cs typeface="微软雅黑" panose="020B0503020204020204" charset="-122"/>
              </a:rPr>
              <a:t>)</a:t>
            </a:r>
            <a:r>
              <a:rPr sz="1000" spc="20" dirty="0">
                <a:solidFill>
                  <a:schemeClr val="dk1"/>
                </a:solidFill>
                <a:latin typeface="微软雅黑" panose="020B0503020204020204" charset="-122"/>
                <a:ea typeface="微软雅黑" panose="020B0503020204020204" charset="-122"/>
                <a:cs typeface="微软雅黑" panose="020B0503020204020204" charset="-122"/>
              </a:rPr>
              <a:t>很大，电路</a:t>
            </a:r>
            <a:r>
              <a:rPr sz="1000" spc="10" dirty="0">
                <a:solidFill>
                  <a:schemeClr val="dk1"/>
                </a:solidFill>
                <a:latin typeface="微软雅黑" panose="020B0503020204020204" charset="-122"/>
                <a:ea typeface="微软雅黑" panose="020B0503020204020204" charset="-122"/>
                <a:cs typeface="微软雅黑" panose="020B0503020204020204" charset="-122"/>
              </a:rPr>
              <a:t>中</a:t>
            </a:r>
            <a:r>
              <a:rPr sz="1000" spc="0" dirty="0">
                <a:solidFill>
                  <a:schemeClr val="dk1"/>
                </a:solidFill>
                <a:latin typeface="微软雅黑" panose="020B0503020204020204" charset="-122"/>
                <a:ea typeface="微软雅黑" panose="020B0503020204020204" charset="-122"/>
                <a:cs typeface="微软雅黑" panose="020B0503020204020204" charset="-122"/>
              </a:rPr>
              <a:t>电流</a:t>
            </a:r>
            <a:r>
              <a:rPr sz="1000" b="1" spc="0" dirty="0">
                <a:solidFill>
                  <a:schemeClr val="dk1"/>
                </a:solidFill>
                <a:latin typeface="微软雅黑" panose="020B0503020204020204" charset="-122"/>
                <a:ea typeface="微软雅黑" panose="020B0503020204020204" charset="-122"/>
                <a:cs typeface="微软雅黑" panose="020B0503020204020204" charset="-122"/>
              </a:rPr>
              <a:t>(</a:t>
            </a:r>
            <a:r>
              <a:rPr sz="1000" spc="0" dirty="0">
                <a:solidFill>
                  <a:schemeClr val="dk1"/>
                </a:solidFill>
                <a:latin typeface="微软雅黑" panose="020B0503020204020204" charset="-122"/>
                <a:ea typeface="微软雅黑" panose="020B0503020204020204" charset="-122"/>
                <a:cs typeface="微软雅黑" panose="020B0503020204020204" charset="-122"/>
              </a:rPr>
              <a:t>暗电流</a:t>
            </a:r>
            <a:r>
              <a:rPr sz="1000" b="1" spc="0" dirty="0">
                <a:solidFill>
                  <a:schemeClr val="dk1"/>
                </a:solidFill>
                <a:latin typeface="微软雅黑" panose="020B0503020204020204" charset="-122"/>
                <a:ea typeface="微软雅黑" panose="020B0503020204020204" charset="-122"/>
                <a:cs typeface="微软雅黑" panose="020B0503020204020204" charset="-122"/>
              </a:rPr>
              <a:t>)</a:t>
            </a:r>
            <a:r>
              <a:rPr sz="1000" spc="0" dirty="0">
                <a:solidFill>
                  <a:schemeClr val="dk1"/>
                </a:solidFill>
                <a:latin typeface="微软雅黑" panose="020B0503020204020204" charset="-122"/>
                <a:ea typeface="微软雅黑" panose="020B0503020204020204" charset="-122"/>
                <a:cs typeface="微软雅黑" panose="020B0503020204020204" charset="-122"/>
              </a:rPr>
              <a:t>很小。当光敏电阻</a:t>
            </a:r>
            <a:r>
              <a:rPr sz="1000" spc="20" dirty="0">
                <a:solidFill>
                  <a:schemeClr val="dk1"/>
                </a:solidFill>
                <a:latin typeface="微软雅黑" panose="020B0503020204020204" charset="-122"/>
                <a:ea typeface="微软雅黑" panose="020B0503020204020204" charset="-122"/>
                <a:cs typeface="微软雅黑" panose="020B0503020204020204" charset="-122"/>
              </a:rPr>
              <a:t>受到一定波长范围的光照时，它的阻值</a:t>
            </a:r>
            <a:r>
              <a:rPr sz="1000" b="1" spc="20" dirty="0">
                <a:solidFill>
                  <a:schemeClr val="dk1"/>
                </a:solidFill>
                <a:latin typeface="微软雅黑" panose="020B0503020204020204" charset="-122"/>
                <a:ea typeface="微软雅黑" panose="020B0503020204020204" charset="-122"/>
                <a:cs typeface="微软雅黑" panose="020B0503020204020204" charset="-122"/>
              </a:rPr>
              <a:t>(</a:t>
            </a:r>
            <a:r>
              <a:rPr sz="1000" spc="20" dirty="0">
                <a:solidFill>
                  <a:schemeClr val="dk1"/>
                </a:solidFill>
                <a:latin typeface="微软雅黑" panose="020B0503020204020204" charset="-122"/>
                <a:ea typeface="微软雅黑" panose="020B0503020204020204" charset="-122"/>
                <a:cs typeface="微软雅黑" panose="020B0503020204020204" charset="-122"/>
              </a:rPr>
              <a:t>亮电阻</a:t>
            </a:r>
            <a:r>
              <a:rPr sz="1000" b="1" spc="20" dirty="0">
                <a:solidFill>
                  <a:schemeClr val="dk1"/>
                </a:solidFill>
                <a:latin typeface="微软雅黑" panose="020B0503020204020204" charset="-122"/>
                <a:ea typeface="微软雅黑" panose="020B0503020204020204" charset="-122"/>
                <a:cs typeface="微软雅黑" panose="020B0503020204020204" charset="-122"/>
              </a:rPr>
              <a:t>)</a:t>
            </a:r>
            <a:r>
              <a:rPr sz="1000" spc="20" dirty="0">
                <a:solidFill>
                  <a:schemeClr val="dk1"/>
                </a:solidFill>
                <a:latin typeface="微软雅黑" panose="020B0503020204020204" charset="-122"/>
                <a:ea typeface="微软雅黑" panose="020B0503020204020204" charset="-122"/>
                <a:cs typeface="微软雅黑" panose="020B0503020204020204" charset="-122"/>
              </a:rPr>
              <a:t>急剧减小</a:t>
            </a:r>
            <a:r>
              <a:rPr sz="1000" spc="10" dirty="0">
                <a:solidFill>
                  <a:schemeClr val="dk1"/>
                </a:solidFill>
                <a:latin typeface="微软雅黑" panose="020B0503020204020204" charset="-122"/>
                <a:ea typeface="微软雅黑" panose="020B0503020204020204" charset="-122"/>
                <a:cs typeface="微软雅黑" panose="020B0503020204020204" charset="-122"/>
              </a:rPr>
              <a:t>，</a:t>
            </a:r>
            <a:r>
              <a:rPr sz="1000" spc="0" dirty="0">
                <a:solidFill>
                  <a:schemeClr val="dk1"/>
                </a:solidFill>
                <a:latin typeface="微软雅黑" panose="020B0503020204020204" charset="-122"/>
                <a:ea typeface="微软雅黑" panose="020B0503020204020204" charset="-122"/>
                <a:cs typeface="微软雅黑" panose="020B0503020204020204" charset="-122"/>
              </a:rPr>
              <a:t>电路中电流迅速增大。</a:t>
            </a:r>
            <a:endParaRPr lang="en-US" altLang="en-US" sz="1000" dirty="0">
              <a:solidFill>
                <a:schemeClr val="dk1"/>
              </a:solidFill>
              <a:latin typeface="微软雅黑" panose="020B0503020204020204" charset="-122"/>
              <a:ea typeface="微软雅黑" panose="020B0503020204020204" charset="-122"/>
              <a:cs typeface="微软雅黑" panose="020B0503020204020204" charset="-122"/>
            </a:endParaRPr>
          </a:p>
          <a:p>
            <a:pPr marL="13335" indent="275590" algn="l" rtl="0" eaLnBrk="0">
              <a:lnSpc>
                <a:spcPct val="148000"/>
              </a:lnSpc>
              <a:spcBef>
                <a:spcPts val="100"/>
              </a:spcBef>
            </a:pPr>
            <a:r>
              <a:rPr sz="1000" spc="50" dirty="0">
                <a:solidFill>
                  <a:schemeClr val="dk1"/>
                </a:solidFill>
                <a:latin typeface="微软雅黑" panose="020B0503020204020204" charset="-122"/>
                <a:ea typeface="微软雅黑" panose="020B0503020204020204" charset="-122"/>
                <a:cs typeface="微软雅黑" panose="020B0503020204020204" charset="-122"/>
              </a:rPr>
              <a:t>当光照射到光电导体上时，若光电导体为本征半导体材料，而且光辐射</a:t>
            </a:r>
            <a:r>
              <a:rPr sz="1000" spc="10" dirty="0">
                <a:solidFill>
                  <a:schemeClr val="dk1"/>
                </a:solidFill>
                <a:latin typeface="微软雅黑" panose="020B0503020204020204" charset="-122"/>
                <a:ea typeface="微软雅黑" panose="020B0503020204020204" charset="-122"/>
                <a:cs typeface="微软雅黑" panose="020B0503020204020204" charset="-122"/>
              </a:rPr>
              <a:t>能</a:t>
            </a:r>
            <a:r>
              <a:rPr sz="1000" spc="0" dirty="0">
                <a:solidFill>
                  <a:schemeClr val="dk1"/>
                </a:solidFill>
                <a:latin typeface="微软雅黑" panose="020B0503020204020204" charset="-122"/>
                <a:ea typeface="微软雅黑" panose="020B0503020204020204" charset="-122"/>
                <a:cs typeface="微软雅黑" panose="020B0503020204020204" charset="-122"/>
              </a:rPr>
              <a:t>量又足够</a:t>
            </a:r>
            <a:r>
              <a:rPr sz="1000" spc="30" dirty="0">
                <a:solidFill>
                  <a:schemeClr val="dk1"/>
                </a:solidFill>
                <a:latin typeface="微软雅黑" panose="020B0503020204020204" charset="-122"/>
                <a:ea typeface="微软雅黑" panose="020B0503020204020204" charset="-122"/>
                <a:cs typeface="微软雅黑" panose="020B0503020204020204" charset="-122"/>
              </a:rPr>
              <a:t>强，光导材料价带上的电子将被激发到导带上去，从而使导带的</a:t>
            </a:r>
            <a:r>
              <a:rPr sz="1000" spc="0" dirty="0">
                <a:solidFill>
                  <a:schemeClr val="dk1"/>
                </a:solidFill>
                <a:latin typeface="微软雅黑" panose="020B0503020204020204" charset="-122"/>
                <a:ea typeface="微软雅黑" panose="020B0503020204020204" charset="-122"/>
                <a:cs typeface="微软雅黑" panose="020B0503020204020204" charset="-122"/>
              </a:rPr>
              <a:t>电子和价带的空穴增加，</a:t>
            </a:r>
            <a:r>
              <a:rPr sz="1000" spc="50" dirty="0">
                <a:solidFill>
                  <a:schemeClr val="dk1"/>
                </a:solidFill>
                <a:latin typeface="微软雅黑" panose="020B0503020204020204" charset="-122"/>
                <a:ea typeface="微软雅黑" panose="020B0503020204020204" charset="-122"/>
                <a:cs typeface="微软雅黑" panose="020B0503020204020204" charset="-122"/>
              </a:rPr>
              <a:t>光电导体的电导率变大。为实现电子能级的跃迁，入射光的能量必须大于光导</a:t>
            </a:r>
            <a:r>
              <a:rPr sz="1000" spc="30" dirty="0">
                <a:solidFill>
                  <a:schemeClr val="dk1"/>
                </a:solidFill>
                <a:latin typeface="微软雅黑" panose="020B0503020204020204" charset="-122"/>
                <a:ea typeface="微软雅黑" panose="020B0503020204020204" charset="-122"/>
                <a:cs typeface="微软雅黑" panose="020B0503020204020204" charset="-122"/>
              </a:rPr>
              <a:t>材</a:t>
            </a:r>
            <a:r>
              <a:rPr sz="1000" spc="0" dirty="0">
                <a:solidFill>
                  <a:schemeClr val="dk1"/>
                </a:solidFill>
                <a:latin typeface="微软雅黑" panose="020B0503020204020204" charset="-122"/>
                <a:ea typeface="微软雅黑" panose="020B0503020204020204" charset="-122"/>
                <a:cs typeface="微软雅黑" panose="020B0503020204020204" charset="-122"/>
              </a:rPr>
              <a:t>料的禁</a:t>
            </a:r>
            <a:endParaRPr lang="en-US" altLang="en-US" sz="1000" dirty="0">
              <a:solidFill>
                <a:schemeClr val="dk1"/>
              </a:solidFill>
              <a:latin typeface="微软雅黑" panose="020B0503020204020204" charset="-122"/>
              <a:ea typeface="微软雅黑" panose="020B0503020204020204" charset="-122"/>
              <a:cs typeface="微软雅黑" panose="020B0503020204020204" charset="-122"/>
            </a:endParaRPr>
          </a:p>
          <a:p>
            <a:pPr marL="12700" algn="l" rtl="0" eaLnBrk="0">
              <a:lnSpc>
                <a:spcPts val="1230"/>
              </a:lnSpc>
              <a:spcBef>
                <a:spcPts val="505"/>
              </a:spcBef>
            </a:pPr>
            <a:r>
              <a:rPr sz="1000" spc="-10" dirty="0">
                <a:solidFill>
                  <a:schemeClr val="dk1"/>
                </a:solidFill>
                <a:latin typeface="微软雅黑" panose="020B0503020204020204" charset="-122"/>
                <a:ea typeface="微软雅黑" panose="020B0503020204020204" charset="-122"/>
                <a:cs typeface="微软雅黑" panose="020B0503020204020204" charset="-122"/>
              </a:rPr>
              <a:t>带</a:t>
            </a:r>
            <a:r>
              <a:rPr sz="1000" spc="0" dirty="0">
                <a:solidFill>
                  <a:schemeClr val="dk1"/>
                </a:solidFill>
                <a:latin typeface="微软雅黑" panose="020B0503020204020204" charset="-122"/>
                <a:ea typeface="微软雅黑" panose="020B0503020204020204" charset="-122"/>
                <a:cs typeface="微软雅黑" panose="020B0503020204020204" charset="-122"/>
              </a:rPr>
              <a:t>宽度</a:t>
            </a:r>
            <a:r>
              <a:rPr sz="1000" b="1" spc="0" dirty="0">
                <a:solidFill>
                  <a:schemeClr val="dk1"/>
                </a:solidFill>
                <a:latin typeface="微软雅黑" panose="020B0503020204020204" charset="-122"/>
                <a:ea typeface="微软雅黑" panose="020B0503020204020204" charset="-122"/>
                <a:cs typeface="微软雅黑" panose="020B0503020204020204" charset="-122"/>
              </a:rPr>
              <a:t>E</a:t>
            </a:r>
            <a:r>
              <a:rPr sz="900" b="1" spc="0" baseline="-22000" dirty="0">
                <a:solidFill>
                  <a:schemeClr val="dk1"/>
                </a:solidFill>
                <a:latin typeface="微软雅黑" panose="020B0503020204020204" charset="-122"/>
                <a:ea typeface="微软雅黑" panose="020B0503020204020204" charset="-122"/>
                <a:cs typeface="微软雅黑" panose="020B0503020204020204" charset="-122"/>
              </a:rPr>
              <a:t>g</a:t>
            </a:r>
            <a:r>
              <a:rPr sz="500" spc="0" dirty="0">
                <a:solidFill>
                  <a:schemeClr val="dk1"/>
                </a:solidFill>
                <a:latin typeface="微软雅黑" panose="020B0503020204020204" charset="-122"/>
                <a:ea typeface="微软雅黑" panose="020B0503020204020204" charset="-122"/>
                <a:cs typeface="微软雅黑" panose="020B0503020204020204" charset="-122"/>
              </a:rPr>
              <a:t>，</a:t>
            </a:r>
            <a:r>
              <a:rPr sz="1000" spc="0" dirty="0">
                <a:solidFill>
                  <a:schemeClr val="dk1"/>
                </a:solidFill>
                <a:latin typeface="微软雅黑" panose="020B0503020204020204" charset="-122"/>
                <a:ea typeface="微软雅黑" panose="020B0503020204020204" charset="-122"/>
                <a:cs typeface="微软雅黑" panose="020B0503020204020204" charset="-122"/>
              </a:rPr>
              <a:t>即</a:t>
            </a:r>
            <a:endParaRPr sz="1000" spc="0" dirty="0">
              <a:solidFill>
                <a:schemeClr val="dk1"/>
              </a:solidFill>
              <a:latin typeface="微软雅黑" panose="020B0503020204020204" charset="-122"/>
              <a:ea typeface="微软雅黑" panose="020B0503020204020204" charset="-122"/>
              <a:cs typeface="微软雅黑" panose="020B0503020204020204" charset="-122"/>
            </a:endParaRPr>
          </a:p>
          <a:p>
            <a:pPr marL="12700" algn="ctr" rtl="0" eaLnBrk="0">
              <a:lnSpc>
                <a:spcPts val="1230"/>
              </a:lnSpc>
              <a:spcBef>
                <a:spcPts val="505"/>
              </a:spcBef>
            </a:pPr>
            <a:r>
              <a:rPr sz="900" b="1" spc="0" dirty="0">
                <a:solidFill>
                  <a:schemeClr val="dk1"/>
                </a:solidFill>
                <a:latin typeface="微软雅黑" panose="020B0503020204020204" charset="-122"/>
                <a:ea typeface="微软雅黑" panose="020B0503020204020204" charset="-122"/>
                <a:cs typeface="微软雅黑" panose="020B0503020204020204" charset="-122"/>
              </a:rPr>
              <a:t>h</a:t>
            </a:r>
            <a:r>
              <a:rPr sz="900" b="1" spc="10" dirty="0">
                <a:solidFill>
                  <a:schemeClr val="dk1"/>
                </a:solidFill>
                <a:latin typeface="微软雅黑" panose="020B0503020204020204" charset="-122"/>
                <a:ea typeface="微软雅黑" panose="020B0503020204020204" charset="-122"/>
                <a:cs typeface="微软雅黑" panose="020B0503020204020204" charset="-122"/>
              </a:rPr>
              <a:t>ν</a:t>
            </a:r>
            <a:r>
              <a:rPr sz="1400" spc="10" baseline="22000" dirty="0">
                <a:solidFill>
                  <a:schemeClr val="dk1"/>
                </a:solidFill>
                <a:latin typeface="微软雅黑" panose="020B0503020204020204" charset="-122"/>
                <a:ea typeface="微软雅黑" panose="020B0503020204020204" charset="-122"/>
                <a:cs typeface="微软雅黑" panose="020B0503020204020204" charset="-122"/>
              </a:rPr>
              <a:t>＝＝</a:t>
            </a:r>
            <a:r>
              <a:rPr sz="900" b="1" spc="10" dirty="0">
                <a:solidFill>
                  <a:schemeClr val="dk1"/>
                </a:solidFill>
                <a:latin typeface="微软雅黑" panose="020B0503020204020204" charset="-122"/>
                <a:ea typeface="微软雅黑" panose="020B0503020204020204" charset="-122"/>
                <a:cs typeface="微软雅黑" panose="020B0503020204020204" charset="-122"/>
              </a:rPr>
              <a:t>≥</a:t>
            </a:r>
            <a:r>
              <a:rPr sz="900" b="1" spc="0" dirty="0">
                <a:solidFill>
                  <a:schemeClr val="dk1"/>
                </a:solidFill>
                <a:latin typeface="微软雅黑" panose="020B0503020204020204" charset="-122"/>
                <a:ea typeface="微软雅黑" panose="020B0503020204020204" charset="-122"/>
                <a:cs typeface="微软雅黑" panose="020B0503020204020204" charset="-122"/>
              </a:rPr>
              <a:t>E</a:t>
            </a:r>
            <a:r>
              <a:rPr sz="800" b="1" spc="0" baseline="6000" dirty="0">
                <a:solidFill>
                  <a:schemeClr val="dk1"/>
                </a:solidFill>
                <a:latin typeface="微软雅黑" panose="020B0503020204020204" charset="-122"/>
                <a:ea typeface="微软雅黑" panose="020B0503020204020204" charset="-122"/>
                <a:cs typeface="微软雅黑" panose="020B0503020204020204" charset="-122"/>
              </a:rPr>
              <a:t>g</a:t>
            </a:r>
            <a:r>
              <a:rPr sz="1400" spc="0" baseline="22000" dirty="0">
                <a:solidFill>
                  <a:schemeClr val="dk1"/>
                </a:solidFill>
                <a:latin typeface="微软雅黑" panose="020B0503020204020204" charset="-122"/>
                <a:ea typeface="微软雅黑" panose="020B0503020204020204" charset="-122"/>
                <a:cs typeface="微软雅黑" panose="020B0503020204020204" charset="-122"/>
              </a:rPr>
              <a:t>(</a:t>
            </a:r>
            <a:r>
              <a:rPr sz="900" b="1" spc="0" dirty="0">
                <a:solidFill>
                  <a:schemeClr val="dk1"/>
                </a:solidFill>
                <a:latin typeface="微软雅黑" panose="020B0503020204020204" charset="-122"/>
                <a:ea typeface="微软雅黑" panose="020B0503020204020204" charset="-122"/>
                <a:cs typeface="微软雅黑" panose="020B0503020204020204" charset="-122"/>
              </a:rPr>
              <a:t>eV</a:t>
            </a:r>
            <a:r>
              <a:rPr sz="1400" spc="0" baseline="22000" dirty="0">
                <a:solidFill>
                  <a:schemeClr val="dk1"/>
                </a:solidFill>
                <a:latin typeface="微软雅黑" panose="020B0503020204020204" charset="-122"/>
                <a:ea typeface="微软雅黑" panose="020B0503020204020204" charset="-122"/>
                <a:cs typeface="微软雅黑" panose="020B0503020204020204" charset="-122"/>
              </a:rPr>
              <a:t>)</a:t>
            </a:r>
            <a:r>
              <a:rPr sz="900" b="1" spc="0" dirty="0">
                <a:solidFill>
                  <a:schemeClr val="dk1"/>
                </a:solidFill>
                <a:latin typeface="微软雅黑" panose="020B0503020204020204" charset="-122"/>
                <a:ea typeface="微软雅黑" panose="020B0503020204020204" charset="-122"/>
                <a:cs typeface="微软雅黑" panose="020B0503020204020204" charset="-122"/>
              </a:rPr>
              <a:t>(7</a:t>
            </a:r>
            <a:r>
              <a:rPr sz="1400" spc="0" baseline="22000" dirty="0">
                <a:solidFill>
                  <a:schemeClr val="dk1"/>
                </a:solidFill>
                <a:latin typeface="微软雅黑" panose="020B0503020204020204" charset="-122"/>
                <a:ea typeface="微软雅黑" panose="020B0503020204020204" charset="-122"/>
                <a:cs typeface="微软雅黑" panose="020B0503020204020204" charset="-122"/>
              </a:rPr>
              <a:t>－</a:t>
            </a:r>
            <a:r>
              <a:rPr sz="900" b="1" spc="0" dirty="0">
                <a:solidFill>
                  <a:schemeClr val="dk1"/>
                </a:solidFill>
                <a:latin typeface="微软雅黑" panose="020B0503020204020204" charset="-122"/>
                <a:ea typeface="微软雅黑" panose="020B0503020204020204" charset="-122"/>
                <a:cs typeface="微软雅黑" panose="020B0503020204020204" charset="-122"/>
              </a:rPr>
              <a:t>3)</a:t>
            </a:r>
            <a:endParaRPr lang="en-US" altLang="en-US" sz="900" dirty="0">
              <a:solidFill>
                <a:schemeClr val="dk1"/>
              </a:solidFill>
              <a:latin typeface="微软雅黑" panose="020B0503020204020204" charset="-122"/>
              <a:ea typeface="微软雅黑" panose="020B0503020204020204" charset="-122"/>
              <a:cs typeface="微软雅黑" panose="020B0503020204020204" charset="-122"/>
            </a:endParaRPr>
          </a:p>
          <a:p>
            <a:pPr marL="13335" algn="l" rtl="0" eaLnBrk="0">
              <a:lnSpc>
                <a:spcPts val="1560"/>
              </a:lnSpc>
              <a:spcBef>
                <a:spcPts val="900"/>
              </a:spcBef>
            </a:pPr>
            <a:r>
              <a:rPr sz="1000" spc="-20" dirty="0">
                <a:solidFill>
                  <a:schemeClr val="dk1"/>
                </a:solidFill>
                <a:latin typeface="微软雅黑" panose="020B0503020204020204" charset="-122"/>
                <a:ea typeface="微软雅黑" panose="020B0503020204020204" charset="-122"/>
                <a:cs typeface="微软雅黑" panose="020B0503020204020204" charset="-122"/>
              </a:rPr>
              <a:t>式中，</a:t>
            </a:r>
            <a:r>
              <a:rPr sz="1000" b="1" spc="-20" dirty="0">
                <a:solidFill>
                  <a:schemeClr val="dk1"/>
                </a:solidFill>
                <a:latin typeface="微软雅黑" panose="020B0503020204020204" charset="-122"/>
                <a:ea typeface="微软雅黑" panose="020B0503020204020204" charset="-122"/>
                <a:cs typeface="微软雅黑" panose="020B0503020204020204" charset="-122"/>
              </a:rPr>
              <a:t>ν</a:t>
            </a:r>
            <a:r>
              <a:rPr sz="1000" spc="-20" dirty="0">
                <a:solidFill>
                  <a:schemeClr val="dk1"/>
                </a:solidFill>
                <a:latin typeface="微软雅黑" panose="020B0503020204020204" charset="-122"/>
                <a:ea typeface="微软雅黑" panose="020B0503020204020204" charset="-122"/>
                <a:cs typeface="微软雅黑" panose="020B0503020204020204" charset="-122"/>
              </a:rPr>
              <a:t>为光的频率，</a:t>
            </a:r>
            <a:r>
              <a:rPr sz="1000" b="1" spc="-20" dirty="0">
                <a:solidFill>
                  <a:schemeClr val="dk1"/>
                </a:solidFill>
                <a:latin typeface="微软雅黑" panose="020B0503020204020204" charset="-122"/>
                <a:ea typeface="微软雅黑" panose="020B0503020204020204" charset="-122"/>
                <a:cs typeface="微软雅黑" panose="020B0503020204020204" charset="-122"/>
              </a:rPr>
              <a:t>λ</a:t>
            </a:r>
            <a:r>
              <a:rPr sz="1000" spc="-20" dirty="0">
                <a:solidFill>
                  <a:schemeClr val="dk1"/>
                </a:solidFill>
                <a:latin typeface="微软雅黑" panose="020B0503020204020204" charset="-122"/>
                <a:ea typeface="微软雅黑" panose="020B0503020204020204" charset="-122"/>
                <a:cs typeface="微软雅黑" panose="020B0503020204020204" charset="-122"/>
              </a:rPr>
              <a:t>为</a:t>
            </a:r>
            <a:r>
              <a:rPr sz="1000" spc="0" dirty="0">
                <a:solidFill>
                  <a:schemeClr val="dk1"/>
                </a:solidFill>
                <a:latin typeface="微软雅黑" panose="020B0503020204020204" charset="-122"/>
                <a:ea typeface="微软雅黑" panose="020B0503020204020204" charset="-122"/>
                <a:cs typeface="微软雅黑" panose="020B0503020204020204" charset="-122"/>
              </a:rPr>
              <a:t>光的波长。</a:t>
            </a:r>
            <a:endParaRPr lang="en-US" altLang="en-US" sz="1000" dirty="0">
              <a:solidFill>
                <a:schemeClr val="dk1"/>
              </a:solidFill>
              <a:latin typeface="微软雅黑" panose="020B0503020204020204" charset="-122"/>
              <a:ea typeface="微软雅黑" panose="020B0503020204020204" charset="-122"/>
              <a:cs typeface="微软雅黑" panose="020B0503020204020204" charset="-122"/>
            </a:endParaRPr>
          </a:p>
          <a:p>
            <a:pPr marL="13335" indent="266065" algn="l" rtl="0" eaLnBrk="0">
              <a:lnSpc>
                <a:spcPct val="136000"/>
              </a:lnSpc>
              <a:spcBef>
                <a:spcPts val="200"/>
              </a:spcBef>
            </a:pPr>
            <a:r>
              <a:rPr sz="1000" spc="40" dirty="0">
                <a:solidFill>
                  <a:schemeClr val="dk1"/>
                </a:solidFill>
                <a:latin typeface="微软雅黑" panose="020B0503020204020204" charset="-122"/>
                <a:ea typeface="微软雅黑" panose="020B0503020204020204" charset="-122"/>
                <a:cs typeface="微软雅黑" panose="020B0503020204020204" charset="-122"/>
              </a:rPr>
              <a:t>一种光电导体存在一个照射光的波长极限</a:t>
            </a:r>
            <a:r>
              <a:rPr sz="1000" b="1" spc="40" dirty="0">
                <a:solidFill>
                  <a:schemeClr val="dk1"/>
                </a:solidFill>
                <a:latin typeface="微软雅黑" panose="020B0503020204020204" charset="-122"/>
                <a:ea typeface="微软雅黑" panose="020B0503020204020204" charset="-122"/>
                <a:cs typeface="微软雅黑" panose="020B0503020204020204" charset="-122"/>
              </a:rPr>
              <a:t>λ</a:t>
            </a:r>
            <a:r>
              <a:rPr sz="900" b="1" spc="0" baseline="-23000" dirty="0">
                <a:solidFill>
                  <a:schemeClr val="dk1"/>
                </a:solidFill>
                <a:latin typeface="微软雅黑" panose="020B0503020204020204" charset="-122"/>
                <a:ea typeface="微软雅黑" panose="020B0503020204020204" charset="-122"/>
                <a:cs typeface="微软雅黑" panose="020B0503020204020204" charset="-122"/>
              </a:rPr>
              <a:t>C</a:t>
            </a:r>
            <a:r>
              <a:rPr sz="500" spc="40" dirty="0">
                <a:solidFill>
                  <a:schemeClr val="dk1"/>
                </a:solidFill>
                <a:latin typeface="微软雅黑" panose="020B0503020204020204" charset="-122"/>
                <a:ea typeface="微软雅黑" panose="020B0503020204020204" charset="-122"/>
                <a:cs typeface="微软雅黑" panose="020B0503020204020204" charset="-122"/>
              </a:rPr>
              <a:t>，</a:t>
            </a:r>
            <a:r>
              <a:rPr sz="1000" spc="40" dirty="0">
                <a:solidFill>
                  <a:schemeClr val="dk1"/>
                </a:solidFill>
                <a:latin typeface="微软雅黑" panose="020B0503020204020204" charset="-122"/>
                <a:ea typeface="微软雅黑" panose="020B0503020204020204" charset="-122"/>
                <a:cs typeface="微软雅黑" panose="020B0503020204020204" charset="-122"/>
              </a:rPr>
              <a:t>只有波长小于</a:t>
            </a:r>
            <a:r>
              <a:rPr sz="1000" b="1" spc="40" dirty="0">
                <a:solidFill>
                  <a:schemeClr val="dk1"/>
                </a:solidFill>
                <a:latin typeface="微软雅黑" panose="020B0503020204020204" charset="-122"/>
                <a:ea typeface="微软雅黑" panose="020B0503020204020204" charset="-122"/>
                <a:cs typeface="微软雅黑" panose="020B0503020204020204" charset="-122"/>
              </a:rPr>
              <a:t>λ</a:t>
            </a:r>
            <a:r>
              <a:rPr sz="900" b="1" spc="0" baseline="-23000" dirty="0">
                <a:solidFill>
                  <a:schemeClr val="dk1"/>
                </a:solidFill>
                <a:latin typeface="微软雅黑" panose="020B0503020204020204" charset="-122"/>
                <a:ea typeface="微软雅黑" panose="020B0503020204020204" charset="-122"/>
                <a:cs typeface="微软雅黑" panose="020B0503020204020204" charset="-122"/>
              </a:rPr>
              <a:t>C</a:t>
            </a:r>
            <a:r>
              <a:rPr sz="1000" spc="0" dirty="0">
                <a:solidFill>
                  <a:schemeClr val="dk1"/>
                </a:solidFill>
                <a:latin typeface="微软雅黑" panose="020B0503020204020204" charset="-122"/>
                <a:ea typeface="微软雅黑" panose="020B0503020204020204" charset="-122"/>
                <a:cs typeface="微软雅黑" panose="020B0503020204020204" charset="-122"/>
              </a:rPr>
              <a:t>的光照射在光电导体</a:t>
            </a:r>
            <a:r>
              <a:rPr sz="1000" spc="10" dirty="0">
                <a:solidFill>
                  <a:schemeClr val="dk1"/>
                </a:solidFill>
                <a:latin typeface="微软雅黑" panose="020B0503020204020204" charset="-122"/>
                <a:ea typeface="微软雅黑" panose="020B0503020204020204" charset="-122"/>
                <a:cs typeface="微软雅黑" panose="020B0503020204020204" charset="-122"/>
              </a:rPr>
              <a:t>上，才能实现电子在能级间的跃迁，从而使光电导体电导率</a:t>
            </a:r>
            <a:r>
              <a:rPr sz="1000" spc="0" dirty="0">
                <a:solidFill>
                  <a:schemeClr val="dk1"/>
                </a:solidFill>
                <a:latin typeface="微软雅黑" panose="020B0503020204020204" charset="-122"/>
                <a:ea typeface="微软雅黑" panose="020B0503020204020204" charset="-122"/>
                <a:cs typeface="微软雅黑" panose="020B0503020204020204" charset="-122"/>
              </a:rPr>
              <a:t>增加。</a:t>
            </a:r>
            <a:endParaRPr lang="en-US" altLang="en-US" sz="1000" dirty="0">
              <a:solidFill>
                <a:schemeClr val="dk1"/>
              </a:solidFill>
              <a:latin typeface="微软雅黑" panose="020B0503020204020204" charset="-122"/>
              <a:ea typeface="微软雅黑" panose="020B0503020204020204" charset="-122"/>
              <a:cs typeface="微软雅黑" panose="020B0503020204020204" charset="-122"/>
            </a:endParaRPr>
          </a:p>
          <a:p>
            <a:pPr marL="278130" algn="l" rtl="0" eaLnBrk="0">
              <a:lnSpc>
                <a:spcPct val="91000"/>
              </a:lnSpc>
              <a:spcBef>
                <a:spcPts val="600"/>
              </a:spcBef>
            </a:pPr>
            <a:r>
              <a:rPr sz="1000" b="1" spc="20" dirty="0">
                <a:solidFill>
                  <a:schemeClr val="dk1"/>
                </a:solidFill>
                <a:latin typeface="微软雅黑" panose="020B0503020204020204" charset="-122"/>
                <a:ea typeface="微软雅黑" panose="020B0503020204020204" charset="-122"/>
                <a:cs typeface="微软雅黑" panose="020B0503020204020204" charset="-122"/>
              </a:rPr>
              <a:t>3)</a:t>
            </a:r>
            <a:r>
              <a:rPr sz="1000" spc="20" dirty="0">
                <a:solidFill>
                  <a:schemeClr val="dk1"/>
                </a:solidFill>
                <a:latin typeface="微软雅黑" panose="020B0503020204020204" charset="-122"/>
                <a:ea typeface="微软雅黑" panose="020B0503020204020204" charset="-122"/>
                <a:cs typeface="微软雅黑" panose="020B0503020204020204" charset="-122"/>
              </a:rPr>
              <a:t>主要特</a:t>
            </a:r>
            <a:r>
              <a:rPr sz="1000" spc="0" dirty="0">
                <a:solidFill>
                  <a:schemeClr val="dk1"/>
                </a:solidFill>
                <a:latin typeface="微软雅黑" panose="020B0503020204020204" charset="-122"/>
                <a:ea typeface="微软雅黑" panose="020B0503020204020204" charset="-122"/>
                <a:cs typeface="微软雅黑" panose="020B0503020204020204" charset="-122"/>
              </a:rPr>
              <a:t>性</a:t>
            </a:r>
            <a:endParaRPr lang="en-US" altLang="en-US" sz="1000" dirty="0">
              <a:solidFill>
                <a:schemeClr val="dk1"/>
              </a:solidFill>
              <a:latin typeface="微软雅黑" panose="020B0503020204020204" charset="-122"/>
              <a:ea typeface="微软雅黑" panose="020B0503020204020204" charset="-122"/>
              <a:cs typeface="微软雅黑" panose="020B0503020204020204" charset="-122"/>
            </a:endParaRPr>
          </a:p>
          <a:p>
            <a:pPr marL="13335" indent="266065" algn="l" rtl="0" eaLnBrk="0">
              <a:lnSpc>
                <a:spcPct val="148000"/>
              </a:lnSpc>
              <a:spcBef>
                <a:spcPts val="5"/>
              </a:spcBef>
            </a:pPr>
            <a:r>
              <a:rPr sz="1000" spc="40" dirty="0">
                <a:solidFill>
                  <a:schemeClr val="dk1"/>
                </a:solidFill>
                <a:latin typeface="微软雅黑" panose="020B0503020204020204" charset="-122"/>
                <a:ea typeface="微软雅黑" panose="020B0503020204020204" charset="-122"/>
                <a:cs typeface="微软雅黑" panose="020B0503020204020204" charset="-122"/>
              </a:rPr>
              <a:t>光敏电阻的灵敏度易受湿度的影响，因此，要将光电导体密封在玻璃壳</a:t>
            </a:r>
            <a:r>
              <a:rPr sz="1000" spc="10" dirty="0">
                <a:solidFill>
                  <a:schemeClr val="dk1"/>
                </a:solidFill>
                <a:latin typeface="微软雅黑" panose="020B0503020204020204" charset="-122"/>
                <a:ea typeface="微软雅黑" panose="020B0503020204020204" charset="-122"/>
                <a:cs typeface="微软雅黑" panose="020B0503020204020204" charset="-122"/>
              </a:rPr>
              <a:t>体</a:t>
            </a:r>
            <a:r>
              <a:rPr sz="1000" spc="0" dirty="0">
                <a:solidFill>
                  <a:schemeClr val="dk1"/>
                </a:solidFill>
                <a:latin typeface="微软雅黑" panose="020B0503020204020204" charset="-122"/>
                <a:ea typeface="微软雅黑" panose="020B0503020204020204" charset="-122"/>
                <a:cs typeface="微软雅黑" panose="020B0503020204020204" charset="-122"/>
              </a:rPr>
              <a:t>中。如果</a:t>
            </a:r>
            <a:r>
              <a:rPr sz="1000" spc="50" dirty="0">
                <a:solidFill>
                  <a:schemeClr val="dk1"/>
                </a:solidFill>
                <a:latin typeface="微软雅黑" panose="020B0503020204020204" charset="-122"/>
                <a:ea typeface="微软雅黑" panose="020B0503020204020204" charset="-122"/>
                <a:cs typeface="微软雅黑" panose="020B0503020204020204" charset="-122"/>
              </a:rPr>
              <a:t>把光敏电阻连接到外电路中，在外加电压的作用下，用光照射光敏电阻就能改</a:t>
            </a:r>
            <a:r>
              <a:rPr sz="1000" spc="30" dirty="0">
                <a:solidFill>
                  <a:schemeClr val="dk1"/>
                </a:solidFill>
                <a:latin typeface="微软雅黑" panose="020B0503020204020204" charset="-122"/>
                <a:ea typeface="微软雅黑" panose="020B0503020204020204" charset="-122"/>
                <a:cs typeface="微软雅黑" panose="020B0503020204020204" charset="-122"/>
              </a:rPr>
              <a:t>变</a:t>
            </a:r>
            <a:r>
              <a:rPr sz="1000" spc="0" dirty="0">
                <a:solidFill>
                  <a:schemeClr val="dk1"/>
                </a:solidFill>
                <a:latin typeface="微软雅黑" panose="020B0503020204020204" charset="-122"/>
                <a:ea typeface="微软雅黑" panose="020B0503020204020204" charset="-122"/>
                <a:cs typeface="微软雅黑" panose="020B0503020204020204" charset="-122"/>
              </a:rPr>
              <a:t>电路中</a:t>
            </a:r>
            <a:r>
              <a:rPr sz="1000" spc="-10" dirty="0">
                <a:solidFill>
                  <a:schemeClr val="dk1"/>
                </a:solidFill>
                <a:latin typeface="微软雅黑" panose="020B0503020204020204" charset="-122"/>
                <a:ea typeface="微软雅黑" panose="020B0503020204020204" charset="-122"/>
                <a:cs typeface="微软雅黑" panose="020B0503020204020204" charset="-122"/>
              </a:rPr>
              <a:t>电流的大小，其连接电路如图</a:t>
            </a:r>
            <a:r>
              <a:rPr sz="1000" b="1" spc="-10" dirty="0">
                <a:solidFill>
                  <a:schemeClr val="dk1"/>
                </a:solidFill>
                <a:latin typeface="微软雅黑" panose="020B0503020204020204" charset="-122"/>
                <a:ea typeface="微软雅黑" panose="020B0503020204020204" charset="-122"/>
                <a:cs typeface="微软雅黑" panose="020B0503020204020204" charset="-122"/>
              </a:rPr>
              <a:t>710</a:t>
            </a:r>
            <a:r>
              <a:rPr sz="1000" spc="-10" dirty="0">
                <a:solidFill>
                  <a:schemeClr val="dk1"/>
                </a:solidFill>
                <a:latin typeface="微软雅黑" panose="020B0503020204020204" charset="-122"/>
                <a:ea typeface="微软雅黑" panose="020B0503020204020204" charset="-122"/>
                <a:cs typeface="微软雅黑" panose="020B0503020204020204" charset="-122"/>
              </a:rPr>
              <a:t>所</a:t>
            </a:r>
            <a:r>
              <a:rPr sz="1000" spc="0" dirty="0">
                <a:solidFill>
                  <a:schemeClr val="dk1"/>
                </a:solidFill>
                <a:latin typeface="微软雅黑" panose="020B0503020204020204" charset="-122"/>
                <a:ea typeface="微软雅黑" panose="020B0503020204020204" charset="-122"/>
                <a:cs typeface="微软雅黑" panose="020B0503020204020204" charset="-122"/>
              </a:rPr>
              <a:t>示。</a:t>
            </a:r>
            <a:endParaRPr lang="en-US" altLang="en-US" sz="1000" spc="0" dirty="0">
              <a:solidFill>
                <a:schemeClr val="dk1"/>
              </a:solidFill>
              <a:latin typeface="微软雅黑" panose="020B0503020204020204" charset="-122"/>
              <a:ea typeface="微软雅黑" panose="020B0503020204020204" charset="-122"/>
              <a:cs typeface="微软雅黑" panose="020B0503020204020204" charset="-122"/>
            </a:endParaRPr>
          </a:p>
        </p:txBody>
      </p:sp>
    </p:spTree>
    <p:custDataLst>
      <p:tags r:id="rId9"/>
    </p:custData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8" name="图片 7" descr="1 (11)"/>
          <p:cNvPicPr>
            <a:picLocks noChangeAspect="1"/>
          </p:cNvPicPr>
          <p:nvPr>
            <p:custDataLst>
              <p:tags r:id="rId1"/>
            </p:custDataLst>
          </p:nvPr>
        </p:nvPicPr>
        <p:blipFill>
          <a:blip r:embed="rId2"/>
          <a:stretch>
            <a:fillRect/>
          </a:stretch>
        </p:blipFill>
        <p:spPr>
          <a:xfrm>
            <a:off x="0" y="6137910"/>
            <a:ext cx="720090" cy="720090"/>
          </a:xfrm>
          <a:prstGeom prst="rect">
            <a:avLst/>
          </a:prstGeom>
        </p:spPr>
      </p:pic>
      <p:pic>
        <p:nvPicPr>
          <p:cNvPr id="7" name="图片 6" descr="1 (12)"/>
          <p:cNvPicPr>
            <a:picLocks noChangeAspect="1"/>
          </p:cNvPicPr>
          <p:nvPr>
            <p:custDataLst>
              <p:tags r:id="rId3"/>
            </p:custDataLst>
          </p:nvPr>
        </p:nvPicPr>
        <p:blipFill>
          <a:blip r:embed="rId4"/>
          <a:stretch>
            <a:fillRect/>
          </a:stretch>
        </p:blipFill>
        <p:spPr>
          <a:xfrm>
            <a:off x="11471910" y="0"/>
            <a:ext cx="720090" cy="720090"/>
          </a:xfrm>
          <a:prstGeom prst="rect">
            <a:avLst/>
          </a:prstGeom>
        </p:spPr>
      </p:pic>
      <p:sp>
        <p:nvSpPr>
          <p:cNvPr id="2" name="textbox 100"/>
          <p:cNvSpPr/>
          <p:nvPr/>
        </p:nvSpPr>
        <p:spPr>
          <a:xfrm>
            <a:off x="890264" y="2502567"/>
            <a:ext cx="5204460" cy="3994486"/>
          </a:xfrm>
          <a:prstGeom prst="rect">
            <a:avLst/>
          </a:prstGeom>
        </p:spPr>
        <p:txBody>
          <a:bodyPr vert="horz" wrap="square" lIns="0" tIns="0" rIns="0" bIns="0"/>
          <a:lstStyle/>
          <a:p>
            <a:pPr algn="l" rtl="0" eaLnBrk="0">
              <a:lnSpc>
                <a:spcPct val="83000"/>
              </a:lnSpc>
            </a:pPr>
            <a:endParaRPr lang="en-US" altLang="en-US" sz="100" dirty="0">
              <a:solidFill>
                <a:srgbClr val="000000"/>
              </a:solidFill>
              <a:latin typeface="微软雅黑" panose="020B0503020204020204" charset="-122"/>
              <a:ea typeface="微软雅黑" panose="020B0503020204020204" charset="-122"/>
              <a:cs typeface="微软雅黑" panose="020B0503020204020204" charset="-122"/>
            </a:endParaRPr>
          </a:p>
          <a:p>
            <a:pPr marL="1905000" algn="l" rtl="0" eaLnBrk="0">
              <a:lnSpc>
                <a:spcPts val="1375"/>
              </a:lnSpc>
            </a:pPr>
            <a:r>
              <a:rPr sz="800" spc="30" dirty="0">
                <a:solidFill>
                  <a:srgbClr val="000000"/>
                </a:solidFill>
                <a:latin typeface="微软雅黑" panose="020B0503020204020204" charset="-122"/>
                <a:ea typeface="微软雅黑" panose="020B0503020204020204" charset="-122"/>
                <a:cs typeface="微软雅黑" panose="020B0503020204020204" charset="-122"/>
              </a:rPr>
              <a:t>图</a:t>
            </a:r>
            <a:r>
              <a:rPr sz="800" b="1" spc="30" dirty="0">
                <a:solidFill>
                  <a:srgbClr val="000000"/>
                </a:solidFill>
                <a:latin typeface="微软雅黑" panose="020B0503020204020204" charset="-122"/>
                <a:ea typeface="微软雅黑" panose="020B0503020204020204" charset="-122"/>
                <a:cs typeface="微软雅黑" panose="020B0503020204020204" charset="-122"/>
              </a:rPr>
              <a:t>7</a:t>
            </a:r>
            <a:r>
              <a:rPr sz="800" spc="30" dirty="0">
                <a:solidFill>
                  <a:srgbClr val="000000"/>
                </a:solidFill>
                <a:latin typeface="微软雅黑" panose="020B0503020204020204" charset="-122"/>
                <a:ea typeface="微软雅黑" panose="020B0503020204020204" charset="-122"/>
                <a:cs typeface="微软雅黑" panose="020B0503020204020204" charset="-122"/>
              </a:rPr>
              <a:t>－</a:t>
            </a:r>
            <a:r>
              <a:rPr sz="800" b="1" spc="30" dirty="0">
                <a:solidFill>
                  <a:srgbClr val="000000"/>
                </a:solidFill>
                <a:latin typeface="微软雅黑" panose="020B0503020204020204" charset="-122"/>
                <a:ea typeface="微软雅黑" panose="020B0503020204020204" charset="-122"/>
                <a:cs typeface="微软雅黑" panose="020B0503020204020204" charset="-122"/>
              </a:rPr>
              <a:t>10</a:t>
            </a:r>
            <a:r>
              <a:rPr sz="800" spc="30" dirty="0">
                <a:solidFill>
                  <a:srgbClr val="000000"/>
                </a:solidFill>
                <a:latin typeface="微软雅黑" panose="020B0503020204020204" charset="-122"/>
                <a:ea typeface="微软雅黑" panose="020B0503020204020204" charset="-122"/>
                <a:cs typeface="微软雅黑" panose="020B0503020204020204" charset="-122"/>
              </a:rPr>
              <a:t>光敏电</a:t>
            </a:r>
            <a:r>
              <a:rPr sz="800" spc="10" dirty="0">
                <a:solidFill>
                  <a:srgbClr val="000000"/>
                </a:solidFill>
                <a:latin typeface="微软雅黑" panose="020B0503020204020204" charset="-122"/>
                <a:ea typeface="微软雅黑" panose="020B0503020204020204" charset="-122"/>
                <a:cs typeface="微软雅黑" panose="020B0503020204020204" charset="-122"/>
              </a:rPr>
              <a:t>阻</a:t>
            </a:r>
            <a:r>
              <a:rPr sz="800" spc="0" dirty="0">
                <a:solidFill>
                  <a:srgbClr val="000000"/>
                </a:solidFill>
                <a:latin typeface="微软雅黑" panose="020B0503020204020204" charset="-122"/>
                <a:ea typeface="微软雅黑" panose="020B0503020204020204" charset="-122"/>
                <a:cs typeface="微软雅黑" panose="020B0503020204020204" charset="-122"/>
              </a:rPr>
              <a:t>连接电路</a:t>
            </a:r>
            <a:endParaRPr lang="en-US" altLang="en-US" sz="800" dirty="0">
              <a:solidFill>
                <a:srgbClr val="000000"/>
              </a:solidFill>
              <a:latin typeface="微软雅黑" panose="020B0503020204020204" charset="-122"/>
              <a:ea typeface="微软雅黑" panose="020B0503020204020204" charset="-122"/>
              <a:cs typeface="微软雅黑" panose="020B0503020204020204" charset="-122"/>
            </a:endParaRPr>
          </a:p>
          <a:p>
            <a:pPr marL="12700" indent="267335" algn="l" rtl="0" eaLnBrk="0">
              <a:lnSpc>
                <a:spcPct val="146000"/>
              </a:lnSpc>
              <a:spcBef>
                <a:spcPts val="195"/>
              </a:spcBef>
            </a:pPr>
            <a:r>
              <a:rPr sz="1000" spc="50" dirty="0">
                <a:solidFill>
                  <a:srgbClr val="000000"/>
                </a:solidFill>
                <a:latin typeface="微软雅黑" panose="020B0503020204020204" charset="-122"/>
                <a:ea typeface="微软雅黑" panose="020B0503020204020204" charset="-122"/>
                <a:cs typeface="微软雅黑" panose="020B0503020204020204" charset="-122"/>
              </a:rPr>
              <a:t>光敏电阻具有很高的灵敏度，还有很好的光谱特性。光谱响应范围可从紫</a:t>
            </a:r>
            <a:r>
              <a:rPr sz="1000" spc="30" dirty="0">
                <a:solidFill>
                  <a:srgbClr val="000000"/>
                </a:solidFill>
                <a:latin typeface="微软雅黑" panose="020B0503020204020204" charset="-122"/>
                <a:ea typeface="微软雅黑" panose="020B0503020204020204" charset="-122"/>
                <a:cs typeface="微软雅黑" panose="020B0503020204020204" charset="-122"/>
              </a:rPr>
              <a:t>外</a:t>
            </a:r>
            <a:r>
              <a:rPr sz="1000" spc="0" dirty="0">
                <a:solidFill>
                  <a:srgbClr val="000000"/>
                </a:solidFill>
                <a:latin typeface="微软雅黑" panose="020B0503020204020204" charset="-122"/>
                <a:ea typeface="微软雅黑" panose="020B0503020204020204" charset="-122"/>
                <a:cs typeface="微软雅黑" panose="020B0503020204020204" charset="-122"/>
              </a:rPr>
              <a:t>区到红</a:t>
            </a:r>
            <a:r>
              <a:rPr sz="1000" spc="20" dirty="0">
                <a:solidFill>
                  <a:srgbClr val="000000"/>
                </a:solidFill>
                <a:latin typeface="微软雅黑" panose="020B0503020204020204" charset="-122"/>
                <a:ea typeface="微软雅黑" panose="020B0503020204020204" charset="-122"/>
                <a:cs typeface="微软雅黑" panose="020B0503020204020204" charset="-122"/>
              </a:rPr>
              <a:t>外区范围内。光敏电阻体积小、质量轻、性能稳定、价格便</a:t>
            </a:r>
            <a:r>
              <a:rPr sz="1000" spc="10" dirty="0">
                <a:solidFill>
                  <a:srgbClr val="000000"/>
                </a:solidFill>
                <a:latin typeface="微软雅黑" panose="020B0503020204020204" charset="-122"/>
                <a:ea typeface="微软雅黑" panose="020B0503020204020204" charset="-122"/>
                <a:cs typeface="微软雅黑" panose="020B0503020204020204" charset="-122"/>
              </a:rPr>
              <a:t>宜</a:t>
            </a:r>
            <a:r>
              <a:rPr sz="1000" spc="0" dirty="0">
                <a:solidFill>
                  <a:srgbClr val="000000"/>
                </a:solidFill>
                <a:latin typeface="微软雅黑" panose="020B0503020204020204" charset="-122"/>
                <a:ea typeface="微软雅黑" panose="020B0503020204020204" charset="-122"/>
                <a:cs typeface="微软雅黑" panose="020B0503020204020204" charset="-122"/>
              </a:rPr>
              <a:t>，因此应用比较广泛。光</a:t>
            </a:r>
            <a:r>
              <a:rPr sz="1000" spc="30" dirty="0">
                <a:solidFill>
                  <a:srgbClr val="000000"/>
                </a:solidFill>
                <a:latin typeface="微软雅黑" panose="020B0503020204020204" charset="-122"/>
                <a:ea typeface="微软雅黑" panose="020B0503020204020204" charset="-122"/>
                <a:cs typeface="微软雅黑" panose="020B0503020204020204" charset="-122"/>
              </a:rPr>
              <a:t>敏电阻的主要参数如</a:t>
            </a:r>
            <a:r>
              <a:rPr sz="1000" spc="10" dirty="0">
                <a:solidFill>
                  <a:srgbClr val="000000"/>
                </a:solidFill>
                <a:latin typeface="微软雅黑" panose="020B0503020204020204" charset="-122"/>
                <a:ea typeface="微软雅黑" panose="020B0503020204020204" charset="-122"/>
                <a:cs typeface="微软雅黑" panose="020B0503020204020204" charset="-122"/>
              </a:rPr>
              <a:t>下</a:t>
            </a:r>
            <a:r>
              <a:rPr sz="1000" spc="0" dirty="0">
                <a:solidFill>
                  <a:srgbClr val="000000"/>
                </a:solidFill>
                <a:latin typeface="微软雅黑" panose="020B0503020204020204" charset="-122"/>
                <a:ea typeface="微软雅黑" panose="020B0503020204020204" charset="-122"/>
                <a:cs typeface="微软雅黑" panose="020B0503020204020204" charset="-122"/>
              </a:rPr>
              <a:t>。</a:t>
            </a:r>
            <a:endParaRPr lang="en-US" altLang="en-US" sz="1000" dirty="0">
              <a:solidFill>
                <a:srgbClr val="000000"/>
              </a:solidFill>
              <a:latin typeface="微软雅黑" panose="020B0503020204020204" charset="-122"/>
              <a:ea typeface="微软雅黑" panose="020B0503020204020204" charset="-122"/>
              <a:cs typeface="微软雅黑" panose="020B0503020204020204" charset="-122"/>
            </a:endParaRPr>
          </a:p>
          <a:p>
            <a:pPr marL="16510" indent="276225" algn="l" rtl="0" eaLnBrk="0">
              <a:lnSpc>
                <a:spcPct val="147000"/>
              </a:lnSpc>
              <a:spcBef>
                <a:spcPts val="35"/>
              </a:spcBef>
            </a:pPr>
            <a:r>
              <a:rPr sz="1000" b="1" spc="10" dirty="0">
                <a:solidFill>
                  <a:srgbClr val="000000"/>
                </a:solidFill>
                <a:latin typeface="微软雅黑" panose="020B0503020204020204" charset="-122"/>
                <a:ea typeface="微软雅黑" panose="020B0503020204020204" charset="-122"/>
                <a:cs typeface="微软雅黑" panose="020B0503020204020204" charset="-122"/>
              </a:rPr>
              <a:t>(1)</a:t>
            </a:r>
            <a:r>
              <a:rPr sz="1000" spc="10" dirty="0">
                <a:solidFill>
                  <a:srgbClr val="000000"/>
                </a:solidFill>
                <a:latin typeface="微软雅黑" panose="020B0503020204020204" charset="-122"/>
                <a:ea typeface="微软雅黑" panose="020B0503020204020204" charset="-122"/>
                <a:cs typeface="微软雅黑" panose="020B0503020204020204" charset="-122"/>
              </a:rPr>
              <a:t>暗电阻和暗电流。光敏电阻在不受光照时的阻</a:t>
            </a:r>
            <a:r>
              <a:rPr sz="1000" spc="0" dirty="0">
                <a:solidFill>
                  <a:srgbClr val="000000"/>
                </a:solidFill>
                <a:latin typeface="微软雅黑" panose="020B0503020204020204" charset="-122"/>
                <a:ea typeface="微软雅黑" panose="020B0503020204020204" charset="-122"/>
                <a:cs typeface="微软雅黑" panose="020B0503020204020204" charset="-122"/>
              </a:rPr>
              <a:t>值称为暗电阻，此时流过它的电流称</a:t>
            </a:r>
            <a:r>
              <a:rPr sz="1000" spc="-20" dirty="0">
                <a:solidFill>
                  <a:srgbClr val="000000"/>
                </a:solidFill>
                <a:latin typeface="微软雅黑" panose="020B0503020204020204" charset="-122"/>
                <a:ea typeface="微软雅黑" panose="020B0503020204020204" charset="-122"/>
                <a:cs typeface="微软雅黑" panose="020B0503020204020204" charset="-122"/>
              </a:rPr>
              <a:t>为暗电流。光敏电阻在特定光照下的阻值称为亮电</a:t>
            </a:r>
            <a:r>
              <a:rPr sz="1000" spc="0" dirty="0">
                <a:solidFill>
                  <a:srgbClr val="000000"/>
                </a:solidFill>
                <a:latin typeface="微软雅黑" panose="020B0503020204020204" charset="-122"/>
                <a:ea typeface="微软雅黑" panose="020B0503020204020204" charset="-122"/>
                <a:cs typeface="微软雅黑" panose="020B0503020204020204" charset="-122"/>
              </a:rPr>
              <a:t>阻，此时流过它的电流称为亮电流，亮电</a:t>
            </a:r>
            <a:r>
              <a:rPr sz="1000" spc="-10" dirty="0">
                <a:solidFill>
                  <a:srgbClr val="000000"/>
                </a:solidFill>
                <a:latin typeface="微软雅黑" panose="020B0503020204020204" charset="-122"/>
                <a:ea typeface="微软雅黑" panose="020B0503020204020204" charset="-122"/>
                <a:cs typeface="微软雅黑" panose="020B0503020204020204" charset="-122"/>
              </a:rPr>
              <a:t>流与暗电流之差称为光电流。光敏电阻的暗电阻越大，亮电阻越小则说明其</a:t>
            </a:r>
            <a:r>
              <a:rPr sz="1000" spc="0" dirty="0">
                <a:solidFill>
                  <a:srgbClr val="000000"/>
                </a:solidFill>
                <a:latin typeface="微软雅黑" panose="020B0503020204020204" charset="-122"/>
                <a:ea typeface="微软雅黑" panose="020B0503020204020204" charset="-122"/>
                <a:cs typeface="微软雅黑" panose="020B0503020204020204" charset="-122"/>
              </a:rPr>
              <a:t>性能越好。</a:t>
            </a:r>
            <a:endParaRPr lang="en-US" altLang="en-US" sz="1000" dirty="0">
              <a:solidFill>
                <a:srgbClr val="000000"/>
              </a:solidFill>
              <a:latin typeface="微软雅黑" panose="020B0503020204020204" charset="-122"/>
              <a:ea typeface="微软雅黑" panose="020B0503020204020204" charset="-122"/>
              <a:cs typeface="微软雅黑" panose="020B0503020204020204" charset="-122"/>
            </a:endParaRPr>
          </a:p>
          <a:p>
            <a:pPr marL="18415" indent="274320" algn="l" rtl="0" eaLnBrk="0">
              <a:lnSpc>
                <a:spcPct val="121000"/>
              </a:lnSpc>
              <a:spcBef>
                <a:spcPts val="610"/>
              </a:spcBef>
            </a:pPr>
            <a:r>
              <a:rPr sz="1000" b="1" spc="30" dirty="0">
                <a:solidFill>
                  <a:srgbClr val="000000"/>
                </a:solidFill>
                <a:latin typeface="微软雅黑" panose="020B0503020204020204" charset="-122"/>
                <a:ea typeface="微软雅黑" panose="020B0503020204020204" charset="-122"/>
                <a:cs typeface="微软雅黑" panose="020B0503020204020204" charset="-122"/>
              </a:rPr>
              <a:t>(2)</a:t>
            </a:r>
            <a:r>
              <a:rPr sz="1000" spc="30" dirty="0">
                <a:solidFill>
                  <a:srgbClr val="000000"/>
                </a:solidFill>
                <a:latin typeface="微软雅黑" panose="020B0503020204020204" charset="-122"/>
                <a:ea typeface="微软雅黑" panose="020B0503020204020204" charset="-122"/>
                <a:cs typeface="微软雅黑" panose="020B0503020204020204" charset="-122"/>
              </a:rPr>
              <a:t>伏安特性。在一定光照强度下，流过光敏电阻的电流与光敏电阻两端的电压</a:t>
            </a:r>
            <a:r>
              <a:rPr sz="1000" spc="0" dirty="0">
                <a:solidFill>
                  <a:srgbClr val="000000"/>
                </a:solidFill>
                <a:latin typeface="微软雅黑" panose="020B0503020204020204" charset="-122"/>
                <a:ea typeface="微软雅黑" panose="020B0503020204020204" charset="-122"/>
                <a:cs typeface="微软雅黑" panose="020B0503020204020204" charset="-122"/>
              </a:rPr>
              <a:t>的关</a:t>
            </a:r>
            <a:r>
              <a:rPr sz="1000" spc="10" dirty="0">
                <a:solidFill>
                  <a:srgbClr val="000000"/>
                </a:solidFill>
                <a:latin typeface="微软雅黑" panose="020B0503020204020204" charset="-122"/>
                <a:ea typeface="微软雅黑" panose="020B0503020204020204" charset="-122"/>
                <a:cs typeface="微软雅黑" panose="020B0503020204020204" charset="-122"/>
              </a:rPr>
              <a:t>系称为光敏电阻的伏安特性。光敏电阻的阻值与入射光量有关，而与电压、电流</a:t>
            </a:r>
            <a:r>
              <a:rPr sz="1000" spc="0" dirty="0">
                <a:solidFill>
                  <a:srgbClr val="000000"/>
                </a:solidFill>
                <a:latin typeface="微软雅黑" panose="020B0503020204020204" charset="-122"/>
                <a:ea typeface="微软雅黑" panose="020B0503020204020204" charset="-122"/>
                <a:cs typeface="微软雅黑" panose="020B0503020204020204" charset="-122"/>
              </a:rPr>
              <a:t>无关。</a:t>
            </a:r>
            <a:endParaRPr lang="en-US" altLang="en-US" sz="1000" dirty="0">
              <a:solidFill>
                <a:srgbClr val="000000"/>
              </a:solidFill>
              <a:latin typeface="微软雅黑" panose="020B0503020204020204" charset="-122"/>
              <a:ea typeface="微软雅黑" panose="020B0503020204020204" charset="-122"/>
              <a:cs typeface="微软雅黑" panose="020B0503020204020204" charset="-122"/>
            </a:endParaRPr>
          </a:p>
          <a:p>
            <a:pPr marL="13335" indent="279400" algn="l" rtl="0" eaLnBrk="0">
              <a:lnSpc>
                <a:spcPct val="146000"/>
              </a:lnSpc>
              <a:spcBef>
                <a:spcPts val="5"/>
              </a:spcBef>
            </a:pPr>
            <a:r>
              <a:rPr sz="1000" b="1" spc="30" dirty="0">
                <a:solidFill>
                  <a:srgbClr val="000000"/>
                </a:solidFill>
                <a:latin typeface="微软雅黑" panose="020B0503020204020204" charset="-122"/>
                <a:ea typeface="微软雅黑" panose="020B0503020204020204" charset="-122"/>
                <a:cs typeface="微软雅黑" panose="020B0503020204020204" charset="-122"/>
              </a:rPr>
              <a:t>(3)</a:t>
            </a:r>
            <a:r>
              <a:rPr sz="1000" spc="30" dirty="0">
                <a:solidFill>
                  <a:srgbClr val="000000"/>
                </a:solidFill>
                <a:latin typeface="微软雅黑" panose="020B0503020204020204" charset="-122"/>
                <a:ea typeface="微软雅黑" panose="020B0503020204020204" charset="-122"/>
                <a:cs typeface="微软雅黑" panose="020B0503020204020204" charset="-122"/>
              </a:rPr>
              <a:t>光照特性。光敏电阻的光照特性是描述光电流和光照强度之间的关系的，不</a:t>
            </a:r>
            <a:r>
              <a:rPr sz="1000" spc="0" dirty="0">
                <a:solidFill>
                  <a:srgbClr val="000000"/>
                </a:solidFill>
                <a:latin typeface="微软雅黑" panose="020B0503020204020204" charset="-122"/>
                <a:ea typeface="微软雅黑" panose="020B0503020204020204" charset="-122"/>
                <a:cs typeface="微软雅黑" panose="020B0503020204020204" charset="-122"/>
              </a:rPr>
              <a:t>同材</a:t>
            </a:r>
            <a:r>
              <a:rPr sz="1000" spc="30" dirty="0">
                <a:solidFill>
                  <a:srgbClr val="000000"/>
                </a:solidFill>
                <a:latin typeface="微软雅黑" panose="020B0503020204020204" charset="-122"/>
                <a:ea typeface="微软雅黑" panose="020B0503020204020204" charset="-122"/>
                <a:cs typeface="微软雅黑" panose="020B0503020204020204" charset="-122"/>
              </a:rPr>
              <a:t>料的光照特性是不同的，绝大多数光敏电阻的光照特</a:t>
            </a:r>
            <a:r>
              <a:rPr sz="1000" spc="20" dirty="0">
                <a:solidFill>
                  <a:srgbClr val="000000"/>
                </a:solidFill>
                <a:latin typeface="微软雅黑" panose="020B0503020204020204" charset="-122"/>
                <a:ea typeface="微软雅黑" panose="020B0503020204020204" charset="-122"/>
                <a:cs typeface="微软雅黑" panose="020B0503020204020204" charset="-122"/>
              </a:rPr>
              <a:t>性</a:t>
            </a:r>
            <a:r>
              <a:rPr sz="1000" spc="0" dirty="0">
                <a:solidFill>
                  <a:srgbClr val="000000"/>
                </a:solidFill>
                <a:latin typeface="微软雅黑" panose="020B0503020204020204" charset="-122"/>
                <a:ea typeface="微软雅黑" panose="020B0503020204020204" charset="-122"/>
                <a:cs typeface="微软雅黑" panose="020B0503020204020204" charset="-122"/>
              </a:rPr>
              <a:t>是非线性的。</a:t>
            </a:r>
            <a:endParaRPr lang="en-US" altLang="en-US" sz="1000" dirty="0">
              <a:solidFill>
                <a:srgbClr val="000000"/>
              </a:solidFill>
              <a:latin typeface="微软雅黑" panose="020B0503020204020204" charset="-122"/>
              <a:ea typeface="微软雅黑" panose="020B0503020204020204" charset="-122"/>
              <a:cs typeface="微软雅黑" panose="020B0503020204020204" charset="-122"/>
            </a:endParaRPr>
          </a:p>
          <a:p>
            <a:pPr marL="12700" indent="280035" algn="l" rtl="0" eaLnBrk="0">
              <a:lnSpc>
                <a:spcPct val="145000"/>
              </a:lnSpc>
              <a:spcBef>
                <a:spcPts val="65"/>
              </a:spcBef>
            </a:pPr>
            <a:r>
              <a:rPr sz="1000" b="1" spc="30" dirty="0">
                <a:solidFill>
                  <a:srgbClr val="000000"/>
                </a:solidFill>
                <a:latin typeface="微软雅黑" panose="020B0503020204020204" charset="-122"/>
                <a:ea typeface="微软雅黑" panose="020B0503020204020204" charset="-122"/>
                <a:cs typeface="微软雅黑" panose="020B0503020204020204" charset="-122"/>
              </a:rPr>
              <a:t>(4)</a:t>
            </a:r>
            <a:r>
              <a:rPr sz="1000" spc="30" dirty="0">
                <a:solidFill>
                  <a:srgbClr val="000000"/>
                </a:solidFill>
                <a:latin typeface="微软雅黑" panose="020B0503020204020204" charset="-122"/>
                <a:ea typeface="微软雅黑" panose="020B0503020204020204" charset="-122"/>
                <a:cs typeface="微软雅黑" panose="020B0503020204020204" charset="-122"/>
              </a:rPr>
              <a:t>光谱特性。光敏电阻对入射光的光谱具有选择作用，即光敏电阻对不同波长</a:t>
            </a:r>
            <a:r>
              <a:rPr sz="1000" spc="0" dirty="0">
                <a:solidFill>
                  <a:srgbClr val="000000"/>
                </a:solidFill>
                <a:latin typeface="微软雅黑" panose="020B0503020204020204" charset="-122"/>
                <a:ea typeface="微软雅黑" panose="020B0503020204020204" charset="-122"/>
                <a:cs typeface="微软雅黑" panose="020B0503020204020204" charset="-122"/>
              </a:rPr>
              <a:t>的入</a:t>
            </a:r>
            <a:r>
              <a:rPr sz="1000" spc="60" dirty="0">
                <a:solidFill>
                  <a:srgbClr val="000000"/>
                </a:solidFill>
                <a:latin typeface="微软雅黑" panose="020B0503020204020204" charset="-122"/>
                <a:ea typeface="微软雅黑" panose="020B0503020204020204" charset="-122"/>
                <a:cs typeface="微软雅黑" panose="020B0503020204020204" charset="-122"/>
              </a:rPr>
              <a:t>射光有不同的灵敏度。光敏电阻的相对灵敏度与入射光波长的关系称为光敏电阻的光</a:t>
            </a:r>
            <a:r>
              <a:rPr sz="1000" spc="10" dirty="0">
                <a:solidFill>
                  <a:srgbClr val="000000"/>
                </a:solidFill>
                <a:latin typeface="微软雅黑" panose="020B0503020204020204" charset="-122"/>
                <a:ea typeface="微软雅黑" panose="020B0503020204020204" charset="-122"/>
                <a:cs typeface="微软雅黑" panose="020B0503020204020204" charset="-122"/>
              </a:rPr>
              <a:t>谱特性，亦称为光谱响应。图</a:t>
            </a:r>
            <a:r>
              <a:rPr sz="1000" b="1" spc="10" dirty="0">
                <a:solidFill>
                  <a:srgbClr val="000000"/>
                </a:solidFill>
                <a:latin typeface="微软雅黑" panose="020B0503020204020204" charset="-122"/>
                <a:ea typeface="微软雅黑" panose="020B0503020204020204" charset="-122"/>
                <a:cs typeface="微软雅黑" panose="020B0503020204020204" charset="-122"/>
              </a:rPr>
              <a:t>7</a:t>
            </a:r>
            <a:r>
              <a:rPr sz="1000" spc="10" dirty="0">
                <a:solidFill>
                  <a:srgbClr val="000000"/>
                </a:solidFill>
                <a:latin typeface="微软雅黑" panose="020B0503020204020204" charset="-122"/>
                <a:ea typeface="微软雅黑" panose="020B0503020204020204" charset="-122"/>
                <a:cs typeface="微软雅黑" panose="020B0503020204020204" charset="-122"/>
              </a:rPr>
              <a:t>－</a:t>
            </a:r>
            <a:r>
              <a:rPr sz="1000" b="1" spc="10" dirty="0">
                <a:solidFill>
                  <a:srgbClr val="000000"/>
                </a:solidFill>
                <a:latin typeface="微软雅黑" panose="020B0503020204020204" charset="-122"/>
                <a:ea typeface="微软雅黑" panose="020B0503020204020204" charset="-122"/>
                <a:cs typeface="微软雅黑" panose="020B0503020204020204" charset="-122"/>
              </a:rPr>
              <a:t>11</a:t>
            </a:r>
            <a:r>
              <a:rPr sz="1000" spc="10" dirty="0">
                <a:solidFill>
                  <a:srgbClr val="000000"/>
                </a:solidFill>
                <a:latin typeface="微软雅黑" panose="020B0503020204020204" charset="-122"/>
                <a:ea typeface="微软雅黑" panose="020B0503020204020204" charset="-122"/>
                <a:cs typeface="微软雅黑" panose="020B0503020204020204" charset="-122"/>
              </a:rPr>
              <a:t>所示为几种</a:t>
            </a:r>
            <a:r>
              <a:rPr sz="1000" spc="0" dirty="0">
                <a:solidFill>
                  <a:srgbClr val="000000"/>
                </a:solidFill>
                <a:latin typeface="微软雅黑" panose="020B0503020204020204" charset="-122"/>
                <a:ea typeface="微软雅黑" panose="020B0503020204020204" charset="-122"/>
                <a:cs typeface="微软雅黑" panose="020B0503020204020204" charset="-122"/>
              </a:rPr>
              <a:t>不同材料的光敏电阻的光谱特性。对应不同</a:t>
            </a:r>
            <a:r>
              <a:rPr sz="1000" spc="50" dirty="0">
                <a:solidFill>
                  <a:srgbClr val="000000"/>
                </a:solidFill>
                <a:latin typeface="微软雅黑" panose="020B0503020204020204" charset="-122"/>
                <a:ea typeface="微软雅黑" panose="020B0503020204020204" charset="-122"/>
                <a:cs typeface="微软雅黑" panose="020B0503020204020204" charset="-122"/>
              </a:rPr>
              <a:t>入射光波长，光敏电阻的相对灵敏度是不同的，而且不同材料的光敏电阻的光</a:t>
            </a:r>
            <a:r>
              <a:rPr sz="1000" spc="30" dirty="0">
                <a:solidFill>
                  <a:srgbClr val="000000"/>
                </a:solidFill>
                <a:latin typeface="微软雅黑" panose="020B0503020204020204" charset="-122"/>
                <a:ea typeface="微软雅黑" panose="020B0503020204020204" charset="-122"/>
                <a:cs typeface="微软雅黑" panose="020B0503020204020204" charset="-122"/>
              </a:rPr>
              <a:t>谱</a:t>
            </a:r>
            <a:r>
              <a:rPr sz="1000" spc="0" dirty="0">
                <a:solidFill>
                  <a:srgbClr val="000000"/>
                </a:solidFill>
                <a:latin typeface="微软雅黑" panose="020B0503020204020204" charset="-122"/>
                <a:ea typeface="微软雅黑" panose="020B0503020204020204" charset="-122"/>
                <a:cs typeface="微软雅黑" panose="020B0503020204020204" charset="-122"/>
              </a:rPr>
              <a:t>响应曲</a:t>
            </a:r>
            <a:r>
              <a:rPr sz="1000" spc="20" dirty="0">
                <a:solidFill>
                  <a:srgbClr val="000000"/>
                </a:solidFill>
                <a:latin typeface="微软雅黑" panose="020B0503020204020204" charset="-122"/>
                <a:ea typeface="微软雅黑" panose="020B0503020204020204" charset="-122"/>
                <a:cs typeface="微软雅黑" panose="020B0503020204020204" charset="-122"/>
              </a:rPr>
              <a:t>线也不同。从图</a:t>
            </a:r>
            <a:r>
              <a:rPr sz="1000" b="1" spc="20" dirty="0">
                <a:solidFill>
                  <a:srgbClr val="000000"/>
                </a:solidFill>
                <a:latin typeface="微软雅黑" panose="020B0503020204020204" charset="-122"/>
                <a:ea typeface="微软雅黑" panose="020B0503020204020204" charset="-122"/>
                <a:cs typeface="微软雅黑" panose="020B0503020204020204" charset="-122"/>
              </a:rPr>
              <a:t>7</a:t>
            </a:r>
            <a:r>
              <a:rPr sz="1000" spc="20" dirty="0">
                <a:solidFill>
                  <a:srgbClr val="000000"/>
                </a:solidFill>
                <a:latin typeface="微软雅黑" panose="020B0503020204020204" charset="-122"/>
                <a:ea typeface="微软雅黑" panose="020B0503020204020204" charset="-122"/>
                <a:cs typeface="微软雅黑" panose="020B0503020204020204" charset="-122"/>
              </a:rPr>
              <a:t>－</a:t>
            </a:r>
            <a:r>
              <a:rPr sz="1000" b="1" spc="20" dirty="0">
                <a:solidFill>
                  <a:srgbClr val="000000"/>
                </a:solidFill>
                <a:latin typeface="微软雅黑" panose="020B0503020204020204" charset="-122"/>
                <a:ea typeface="微软雅黑" panose="020B0503020204020204" charset="-122"/>
                <a:cs typeface="微软雅黑" panose="020B0503020204020204" charset="-122"/>
              </a:rPr>
              <a:t>11</a:t>
            </a:r>
            <a:r>
              <a:rPr sz="1000" spc="20" dirty="0">
                <a:solidFill>
                  <a:srgbClr val="000000"/>
                </a:solidFill>
                <a:latin typeface="微软雅黑" panose="020B0503020204020204" charset="-122"/>
                <a:ea typeface="微软雅黑" panose="020B0503020204020204" charset="-122"/>
                <a:cs typeface="微软雅黑" panose="020B0503020204020204" charset="-122"/>
              </a:rPr>
              <a:t>中可知硫化镉光敏电阻的光谱响应的峰值在</a:t>
            </a:r>
            <a:r>
              <a:rPr sz="1000" spc="10" dirty="0">
                <a:solidFill>
                  <a:srgbClr val="000000"/>
                </a:solidFill>
                <a:latin typeface="微软雅黑" panose="020B0503020204020204" charset="-122"/>
                <a:ea typeface="微软雅黑" panose="020B0503020204020204" charset="-122"/>
                <a:cs typeface="微软雅黑" panose="020B0503020204020204" charset="-122"/>
              </a:rPr>
              <a:t>可</a:t>
            </a:r>
            <a:r>
              <a:rPr sz="1000" spc="0" dirty="0">
                <a:solidFill>
                  <a:srgbClr val="000000"/>
                </a:solidFill>
                <a:latin typeface="微软雅黑" panose="020B0503020204020204" charset="-122"/>
                <a:ea typeface="微软雅黑" panose="020B0503020204020204" charset="-122"/>
                <a:cs typeface="微软雅黑" panose="020B0503020204020204" charset="-122"/>
              </a:rPr>
              <a:t>见光区域，它常被用</a:t>
            </a:r>
            <a:r>
              <a:rPr sz="1000" spc="50" dirty="0">
                <a:solidFill>
                  <a:srgbClr val="000000"/>
                </a:solidFill>
                <a:latin typeface="微软雅黑" panose="020B0503020204020204" charset="-122"/>
                <a:ea typeface="微软雅黑" panose="020B0503020204020204" charset="-122"/>
                <a:cs typeface="微软雅黑" panose="020B0503020204020204" charset="-122"/>
              </a:rPr>
              <a:t>作光照强度测量仪器</a:t>
            </a:r>
            <a:r>
              <a:rPr sz="1000" b="1" spc="50" dirty="0">
                <a:solidFill>
                  <a:srgbClr val="000000"/>
                </a:solidFill>
                <a:latin typeface="微软雅黑" panose="020B0503020204020204" charset="-122"/>
                <a:ea typeface="微软雅黑" panose="020B0503020204020204" charset="-122"/>
                <a:cs typeface="微软雅黑" panose="020B0503020204020204" charset="-122"/>
              </a:rPr>
              <a:t>(</a:t>
            </a:r>
            <a:r>
              <a:rPr sz="1000" spc="50" dirty="0">
                <a:solidFill>
                  <a:srgbClr val="000000"/>
                </a:solidFill>
                <a:latin typeface="微软雅黑" panose="020B0503020204020204" charset="-122"/>
                <a:ea typeface="微软雅黑" panose="020B0503020204020204" charset="-122"/>
                <a:cs typeface="微软雅黑" panose="020B0503020204020204" charset="-122"/>
              </a:rPr>
              <a:t>照度计</a:t>
            </a:r>
            <a:r>
              <a:rPr sz="1000" b="1" spc="50" dirty="0">
                <a:solidFill>
                  <a:srgbClr val="000000"/>
                </a:solidFill>
                <a:latin typeface="微软雅黑" panose="020B0503020204020204" charset="-122"/>
                <a:ea typeface="微软雅黑" panose="020B0503020204020204" charset="-122"/>
                <a:cs typeface="微软雅黑" panose="020B0503020204020204" charset="-122"/>
              </a:rPr>
              <a:t>)</a:t>
            </a:r>
            <a:r>
              <a:rPr sz="1000" spc="50" dirty="0">
                <a:solidFill>
                  <a:srgbClr val="000000"/>
                </a:solidFill>
                <a:latin typeface="微软雅黑" panose="020B0503020204020204" charset="-122"/>
                <a:ea typeface="微软雅黑" panose="020B0503020204020204" charset="-122"/>
                <a:cs typeface="微软雅黑" panose="020B0503020204020204" charset="-122"/>
              </a:rPr>
              <a:t>的探头，而硫化铅光敏电阻响应于近红外和中红外区</a:t>
            </a:r>
            <a:r>
              <a:rPr sz="1000" spc="10" dirty="0">
                <a:solidFill>
                  <a:srgbClr val="000000"/>
                </a:solidFill>
                <a:latin typeface="微软雅黑" panose="020B0503020204020204" charset="-122"/>
                <a:ea typeface="微软雅黑" panose="020B0503020204020204" charset="-122"/>
                <a:cs typeface="微软雅黑" panose="020B0503020204020204" charset="-122"/>
              </a:rPr>
              <a:t>，</a:t>
            </a:r>
            <a:r>
              <a:rPr sz="1000" spc="0" dirty="0">
                <a:solidFill>
                  <a:srgbClr val="000000"/>
                </a:solidFill>
                <a:latin typeface="微软雅黑" panose="020B0503020204020204" charset="-122"/>
                <a:ea typeface="微软雅黑" panose="020B0503020204020204" charset="-122"/>
                <a:cs typeface="微软雅黑" panose="020B0503020204020204" charset="-122"/>
              </a:rPr>
              <a:t>常</a:t>
            </a:r>
            <a:r>
              <a:rPr sz="1000" spc="30" dirty="0">
                <a:solidFill>
                  <a:srgbClr val="000000"/>
                </a:solidFill>
                <a:latin typeface="微软雅黑" panose="020B0503020204020204" charset="-122"/>
                <a:ea typeface="微软雅黑" panose="020B0503020204020204" charset="-122"/>
                <a:cs typeface="微软雅黑" panose="020B0503020204020204" charset="-122"/>
              </a:rPr>
              <a:t>用作火焰探测器的探</a:t>
            </a:r>
            <a:r>
              <a:rPr sz="1000" spc="10" dirty="0">
                <a:solidFill>
                  <a:srgbClr val="000000"/>
                </a:solidFill>
                <a:latin typeface="微软雅黑" panose="020B0503020204020204" charset="-122"/>
                <a:ea typeface="微软雅黑" panose="020B0503020204020204" charset="-122"/>
                <a:cs typeface="微软雅黑" panose="020B0503020204020204" charset="-122"/>
              </a:rPr>
              <a:t>头</a:t>
            </a:r>
            <a:r>
              <a:rPr sz="1000" spc="0" dirty="0">
                <a:solidFill>
                  <a:srgbClr val="000000"/>
                </a:solidFill>
                <a:latin typeface="微软雅黑" panose="020B0503020204020204" charset="-122"/>
                <a:ea typeface="微软雅黑" panose="020B0503020204020204" charset="-122"/>
                <a:cs typeface="微软雅黑" panose="020B0503020204020204" charset="-122"/>
              </a:rPr>
              <a:t>。</a:t>
            </a:r>
            <a:endParaRPr lang="en-US" altLang="en-US" sz="1000" spc="0" dirty="0">
              <a:solidFill>
                <a:srgbClr val="000000"/>
              </a:solidFill>
              <a:latin typeface="微软雅黑" panose="020B0503020204020204" charset="-122"/>
              <a:ea typeface="微软雅黑" panose="020B0503020204020204" charset="-122"/>
              <a:cs typeface="微软雅黑" panose="020B0503020204020204" charset="-122"/>
            </a:endParaRPr>
          </a:p>
        </p:txBody>
      </p:sp>
      <p:pic>
        <p:nvPicPr>
          <p:cNvPr id="3" name="picture 103"/>
          <p:cNvPicPr>
            <a:picLocks noChangeAspect="1"/>
          </p:cNvPicPr>
          <p:nvPr/>
        </p:nvPicPr>
        <p:blipFill>
          <a:blip r:embed="rId5"/>
          <a:stretch>
            <a:fillRect/>
          </a:stretch>
        </p:blipFill>
        <p:spPr>
          <a:xfrm rot="21600000">
            <a:off x="2792484" y="1226455"/>
            <a:ext cx="1692602" cy="1276111"/>
          </a:xfrm>
          <a:prstGeom prst="rect">
            <a:avLst/>
          </a:prstGeom>
        </p:spPr>
      </p:pic>
      <p:sp>
        <p:nvSpPr>
          <p:cNvPr id="4" name="textbox 101"/>
          <p:cNvSpPr/>
          <p:nvPr>
            <p:custDataLst>
              <p:tags r:id="rId6"/>
            </p:custDataLst>
          </p:nvPr>
        </p:nvSpPr>
        <p:spPr>
          <a:xfrm>
            <a:off x="6412010" y="2502566"/>
            <a:ext cx="5635611" cy="2422359"/>
          </a:xfrm>
          <a:prstGeom prst="rect">
            <a:avLst/>
          </a:prstGeom>
        </p:spPr>
        <p:txBody>
          <a:bodyPr vert="horz" wrap="square" lIns="0" tIns="0" rIns="0" bIns="0"/>
          <a:lstStyle/>
          <a:p>
            <a:pPr algn="l" rtl="0" eaLnBrk="0">
              <a:lnSpc>
                <a:spcPct val="83000"/>
              </a:lnSpc>
            </a:pPr>
            <a:endParaRPr lang="en-US" altLang="en-US" sz="100" dirty="0">
              <a:solidFill>
                <a:schemeClr val="dk1"/>
              </a:solidFill>
              <a:latin typeface="微软雅黑" panose="020B0503020204020204" charset="-122"/>
              <a:ea typeface="微软雅黑" panose="020B0503020204020204" charset="-122"/>
              <a:cs typeface="微软雅黑" panose="020B0503020204020204" charset="-122"/>
            </a:endParaRPr>
          </a:p>
          <a:p>
            <a:pPr marL="1733550" algn="l" rtl="0" eaLnBrk="0">
              <a:lnSpc>
                <a:spcPts val="1375"/>
              </a:lnSpc>
            </a:pPr>
            <a:r>
              <a:rPr sz="800" spc="40" dirty="0">
                <a:solidFill>
                  <a:schemeClr val="dk1"/>
                </a:solidFill>
                <a:latin typeface="微软雅黑" panose="020B0503020204020204" charset="-122"/>
                <a:ea typeface="微软雅黑" panose="020B0503020204020204" charset="-122"/>
                <a:cs typeface="微软雅黑" panose="020B0503020204020204" charset="-122"/>
              </a:rPr>
              <a:t>图</a:t>
            </a:r>
            <a:r>
              <a:rPr sz="800" b="1" spc="40" dirty="0">
                <a:solidFill>
                  <a:schemeClr val="dk1"/>
                </a:solidFill>
                <a:latin typeface="微软雅黑" panose="020B0503020204020204" charset="-122"/>
                <a:ea typeface="微软雅黑" panose="020B0503020204020204" charset="-122"/>
                <a:cs typeface="微软雅黑" panose="020B0503020204020204" charset="-122"/>
              </a:rPr>
              <a:t>7</a:t>
            </a:r>
            <a:r>
              <a:rPr sz="800" spc="40" dirty="0">
                <a:solidFill>
                  <a:schemeClr val="dk1"/>
                </a:solidFill>
                <a:latin typeface="微软雅黑" panose="020B0503020204020204" charset="-122"/>
                <a:ea typeface="微软雅黑" panose="020B0503020204020204" charset="-122"/>
                <a:cs typeface="微软雅黑" panose="020B0503020204020204" charset="-122"/>
              </a:rPr>
              <a:t>－</a:t>
            </a:r>
            <a:r>
              <a:rPr sz="800" b="1" spc="40" dirty="0">
                <a:solidFill>
                  <a:schemeClr val="dk1"/>
                </a:solidFill>
                <a:latin typeface="微软雅黑" panose="020B0503020204020204" charset="-122"/>
                <a:ea typeface="微软雅黑" panose="020B0503020204020204" charset="-122"/>
                <a:cs typeface="微软雅黑" panose="020B0503020204020204" charset="-122"/>
              </a:rPr>
              <a:t>11</a:t>
            </a:r>
            <a:r>
              <a:rPr sz="800" spc="40" dirty="0">
                <a:solidFill>
                  <a:schemeClr val="dk1"/>
                </a:solidFill>
                <a:latin typeface="微软雅黑" panose="020B0503020204020204" charset="-122"/>
                <a:ea typeface="微软雅黑" panose="020B0503020204020204" charset="-122"/>
                <a:cs typeface="微软雅黑" panose="020B0503020204020204" charset="-122"/>
              </a:rPr>
              <a:t>几种材料的光谱</a:t>
            </a:r>
            <a:r>
              <a:rPr sz="800" spc="30" dirty="0">
                <a:solidFill>
                  <a:schemeClr val="dk1"/>
                </a:solidFill>
                <a:latin typeface="微软雅黑" panose="020B0503020204020204" charset="-122"/>
                <a:ea typeface="微软雅黑" panose="020B0503020204020204" charset="-122"/>
                <a:cs typeface="微软雅黑" panose="020B0503020204020204" charset="-122"/>
              </a:rPr>
              <a:t>特</a:t>
            </a:r>
            <a:r>
              <a:rPr sz="800" spc="0" dirty="0">
                <a:solidFill>
                  <a:schemeClr val="dk1"/>
                </a:solidFill>
                <a:latin typeface="微软雅黑" panose="020B0503020204020204" charset="-122"/>
                <a:ea typeface="微软雅黑" panose="020B0503020204020204" charset="-122"/>
                <a:cs typeface="微软雅黑" panose="020B0503020204020204" charset="-122"/>
              </a:rPr>
              <a:t>性曲线</a:t>
            </a:r>
            <a:endParaRPr lang="en-US" altLang="en-US" sz="800" dirty="0">
              <a:solidFill>
                <a:schemeClr val="dk1"/>
              </a:solidFill>
              <a:latin typeface="微软雅黑" panose="020B0503020204020204" charset="-122"/>
              <a:ea typeface="微软雅黑" panose="020B0503020204020204" charset="-122"/>
              <a:cs typeface="微软雅黑" panose="020B0503020204020204" charset="-122"/>
            </a:endParaRPr>
          </a:p>
          <a:p>
            <a:pPr algn="l" rtl="0" eaLnBrk="0">
              <a:lnSpc>
                <a:spcPct val="130000"/>
              </a:lnSpc>
            </a:pPr>
            <a:endParaRPr lang="en-US" altLang="en-US" sz="300" dirty="0">
              <a:solidFill>
                <a:schemeClr val="dk1"/>
              </a:solidFill>
              <a:latin typeface="微软雅黑" panose="020B0503020204020204" charset="-122"/>
              <a:ea typeface="微软雅黑" panose="020B0503020204020204" charset="-122"/>
              <a:cs typeface="微软雅黑" panose="020B0503020204020204" charset="-122"/>
            </a:endParaRPr>
          </a:p>
          <a:p>
            <a:pPr marL="12700" indent="278130" algn="l" rtl="0" eaLnBrk="0">
              <a:lnSpc>
                <a:spcPct val="148000"/>
              </a:lnSpc>
              <a:spcBef>
                <a:spcPts val="0"/>
              </a:spcBef>
            </a:pPr>
            <a:r>
              <a:rPr sz="1000" b="1" spc="20" dirty="0">
                <a:solidFill>
                  <a:schemeClr val="dk1"/>
                </a:solidFill>
                <a:latin typeface="微软雅黑" panose="020B0503020204020204" charset="-122"/>
                <a:ea typeface="微软雅黑" panose="020B0503020204020204" charset="-122"/>
                <a:cs typeface="微软雅黑" panose="020B0503020204020204" charset="-122"/>
              </a:rPr>
              <a:t>(5)</a:t>
            </a:r>
            <a:r>
              <a:rPr sz="1000" spc="20" dirty="0">
                <a:solidFill>
                  <a:schemeClr val="dk1"/>
                </a:solidFill>
                <a:latin typeface="微软雅黑" panose="020B0503020204020204" charset="-122"/>
                <a:ea typeface="微软雅黑" panose="020B0503020204020204" charset="-122"/>
                <a:cs typeface="微软雅黑" panose="020B0503020204020204" charset="-122"/>
              </a:rPr>
              <a:t>频率特性。实验证明，光敏电阻的光电流不能随着光照强度改变而立刻变化</a:t>
            </a:r>
            <a:r>
              <a:rPr sz="1000" spc="0" dirty="0">
                <a:solidFill>
                  <a:schemeClr val="dk1"/>
                </a:solidFill>
                <a:latin typeface="微软雅黑" panose="020B0503020204020204" charset="-122"/>
                <a:ea typeface="微软雅黑" panose="020B0503020204020204" charset="-122"/>
                <a:cs typeface="微软雅黑" panose="020B0503020204020204" charset="-122"/>
              </a:rPr>
              <a:t>，即</a:t>
            </a:r>
            <a:r>
              <a:rPr sz="1000" spc="50" dirty="0">
                <a:solidFill>
                  <a:schemeClr val="dk1"/>
                </a:solidFill>
                <a:latin typeface="微软雅黑" panose="020B0503020204020204" charset="-122"/>
                <a:ea typeface="微软雅黑" panose="020B0503020204020204" charset="-122"/>
                <a:cs typeface="微软雅黑" panose="020B0503020204020204" charset="-122"/>
              </a:rPr>
              <a:t>光敏电阻产生的光电流有一定的惰性，这种惰性通常用时间常数表示。大多数</a:t>
            </a:r>
            <a:r>
              <a:rPr sz="1000" spc="30" dirty="0">
                <a:solidFill>
                  <a:schemeClr val="dk1"/>
                </a:solidFill>
                <a:latin typeface="微软雅黑" panose="020B0503020204020204" charset="-122"/>
                <a:ea typeface="微软雅黑" panose="020B0503020204020204" charset="-122"/>
                <a:cs typeface="微软雅黑" panose="020B0503020204020204" charset="-122"/>
              </a:rPr>
              <a:t>光</a:t>
            </a:r>
            <a:r>
              <a:rPr sz="1000" spc="0" dirty="0">
                <a:solidFill>
                  <a:schemeClr val="dk1"/>
                </a:solidFill>
                <a:latin typeface="微软雅黑" panose="020B0503020204020204" charset="-122"/>
                <a:ea typeface="微软雅黑" panose="020B0503020204020204" charset="-122"/>
                <a:cs typeface="微软雅黑" panose="020B0503020204020204" charset="-122"/>
              </a:rPr>
              <a:t>敏电阻</a:t>
            </a:r>
            <a:r>
              <a:rPr sz="1000" spc="40" dirty="0">
                <a:solidFill>
                  <a:schemeClr val="dk1"/>
                </a:solidFill>
                <a:latin typeface="微软雅黑" panose="020B0503020204020204" charset="-122"/>
                <a:ea typeface="微软雅黑" panose="020B0503020204020204" charset="-122"/>
                <a:cs typeface="微软雅黑" panose="020B0503020204020204" charset="-122"/>
              </a:rPr>
              <a:t>的时间常数都较大，这是它的缺点之一。不同材料的光敏电阻具有</a:t>
            </a:r>
            <a:r>
              <a:rPr sz="1000" spc="0" dirty="0">
                <a:solidFill>
                  <a:schemeClr val="dk1"/>
                </a:solidFill>
                <a:latin typeface="微软雅黑" panose="020B0503020204020204" charset="-122"/>
                <a:ea typeface="微软雅黑" panose="020B0503020204020204" charset="-122"/>
                <a:cs typeface="微软雅黑" panose="020B0503020204020204" charset="-122"/>
              </a:rPr>
              <a:t>不同的时间常数</a:t>
            </a:r>
            <a:r>
              <a:rPr sz="1000" b="1" spc="0" dirty="0">
                <a:solidFill>
                  <a:schemeClr val="dk1"/>
                </a:solidFill>
                <a:latin typeface="微软雅黑" panose="020B0503020204020204" charset="-122"/>
                <a:ea typeface="微软雅黑" panose="020B0503020204020204" charset="-122"/>
                <a:cs typeface="微软雅黑" panose="020B0503020204020204" charset="-122"/>
              </a:rPr>
              <a:t>(</a:t>
            </a:r>
            <a:r>
              <a:rPr sz="1000" spc="0" dirty="0">
                <a:solidFill>
                  <a:schemeClr val="dk1"/>
                </a:solidFill>
                <a:latin typeface="微软雅黑" panose="020B0503020204020204" charset="-122"/>
                <a:ea typeface="微软雅黑" panose="020B0503020204020204" charset="-122"/>
                <a:cs typeface="微软雅黑" panose="020B0503020204020204" charset="-122"/>
              </a:rPr>
              <a:t>毫秒</a:t>
            </a:r>
            <a:r>
              <a:rPr sz="1000" spc="30" dirty="0">
                <a:solidFill>
                  <a:schemeClr val="dk1"/>
                </a:solidFill>
                <a:latin typeface="微软雅黑" panose="020B0503020204020204" charset="-122"/>
                <a:ea typeface="微软雅黑" panose="020B0503020204020204" charset="-122"/>
                <a:cs typeface="微软雅黑" panose="020B0503020204020204" charset="-122"/>
              </a:rPr>
              <a:t>数量级</a:t>
            </a:r>
            <a:r>
              <a:rPr sz="1000" b="1" spc="30" dirty="0">
                <a:solidFill>
                  <a:schemeClr val="dk1"/>
                </a:solidFill>
                <a:latin typeface="微软雅黑" panose="020B0503020204020204" charset="-122"/>
                <a:ea typeface="微软雅黑" panose="020B0503020204020204" charset="-122"/>
                <a:cs typeface="微软雅黑" panose="020B0503020204020204" charset="-122"/>
              </a:rPr>
              <a:t>)</a:t>
            </a:r>
            <a:r>
              <a:rPr sz="1000" spc="30" dirty="0">
                <a:solidFill>
                  <a:schemeClr val="dk1"/>
                </a:solidFill>
                <a:latin typeface="微软雅黑" panose="020B0503020204020204" charset="-122"/>
                <a:ea typeface="微软雅黑" panose="020B0503020204020204" charset="-122"/>
                <a:cs typeface="微软雅黑" panose="020B0503020204020204" charset="-122"/>
              </a:rPr>
              <a:t>，因而它们的频率特性也就各不</a:t>
            </a:r>
            <a:r>
              <a:rPr sz="1000" spc="0" dirty="0">
                <a:solidFill>
                  <a:schemeClr val="dk1"/>
                </a:solidFill>
                <a:latin typeface="微软雅黑" panose="020B0503020204020204" charset="-122"/>
                <a:ea typeface="微软雅黑" panose="020B0503020204020204" charset="-122"/>
                <a:cs typeface="微软雅黑" panose="020B0503020204020204" charset="-122"/>
              </a:rPr>
              <a:t>相同。</a:t>
            </a:r>
            <a:endParaRPr lang="en-US" altLang="en-US" sz="1000" spc="0" dirty="0">
              <a:solidFill>
                <a:schemeClr val="dk1"/>
              </a:solidFill>
              <a:latin typeface="微软雅黑" panose="020B0503020204020204" charset="-122"/>
              <a:ea typeface="微软雅黑" panose="020B0503020204020204" charset="-122"/>
              <a:cs typeface="微软雅黑" panose="020B0503020204020204" charset="-122"/>
            </a:endParaRPr>
          </a:p>
        </p:txBody>
      </p:sp>
      <p:pic>
        <p:nvPicPr>
          <p:cNvPr id="5" name="picture 102"/>
          <p:cNvPicPr>
            <a:picLocks noChangeAspect="1"/>
          </p:cNvPicPr>
          <p:nvPr/>
        </p:nvPicPr>
        <p:blipFill>
          <a:blip r:embed="rId7"/>
          <a:stretch>
            <a:fillRect/>
          </a:stretch>
        </p:blipFill>
        <p:spPr>
          <a:xfrm rot="21600000">
            <a:off x="7294326" y="1182719"/>
            <a:ext cx="3430854" cy="1319847"/>
          </a:xfrm>
          <a:prstGeom prst="rect">
            <a:avLst/>
          </a:prstGeom>
        </p:spPr>
      </p:pic>
      <p:sp>
        <p:nvSpPr>
          <p:cNvPr id="6" name="textbox 111"/>
          <p:cNvSpPr/>
          <p:nvPr>
            <p:custDataLst>
              <p:tags r:id="rId8"/>
            </p:custDataLst>
          </p:nvPr>
        </p:nvSpPr>
        <p:spPr>
          <a:xfrm>
            <a:off x="6407523" y="3713745"/>
            <a:ext cx="5635611" cy="1066164"/>
          </a:xfrm>
          <a:prstGeom prst="rect">
            <a:avLst/>
          </a:prstGeom>
        </p:spPr>
        <p:txBody>
          <a:bodyPr vert="horz" wrap="square" lIns="0" tIns="0" rIns="0" bIns="0"/>
          <a:lstStyle/>
          <a:p>
            <a:pPr algn="l" rtl="0" eaLnBrk="0">
              <a:lnSpc>
                <a:spcPct val="63000"/>
              </a:lnSpc>
            </a:pPr>
            <a:endParaRPr lang="en-US" altLang="en-US" sz="100" dirty="0">
              <a:solidFill>
                <a:schemeClr val="dk1"/>
              </a:solidFill>
              <a:latin typeface="微软雅黑" panose="020B0503020204020204" charset="-122"/>
              <a:ea typeface="微软雅黑" panose="020B0503020204020204" charset="-122"/>
              <a:cs typeface="微软雅黑" panose="020B0503020204020204" charset="-122"/>
            </a:endParaRPr>
          </a:p>
          <a:p>
            <a:pPr marL="12700" indent="278765" algn="l" rtl="0" eaLnBrk="0">
              <a:lnSpc>
                <a:spcPct val="137000"/>
              </a:lnSpc>
            </a:pPr>
            <a:r>
              <a:rPr sz="1000" b="1" spc="20" dirty="0">
                <a:solidFill>
                  <a:schemeClr val="dk1"/>
                </a:solidFill>
                <a:latin typeface="微软雅黑" panose="020B0503020204020204" charset="-122"/>
                <a:ea typeface="微软雅黑" panose="020B0503020204020204" charset="-122"/>
                <a:cs typeface="微软雅黑" panose="020B0503020204020204" charset="-122"/>
              </a:rPr>
              <a:t>(6)</a:t>
            </a:r>
            <a:r>
              <a:rPr sz="1000" spc="20" dirty="0">
                <a:solidFill>
                  <a:schemeClr val="dk1"/>
                </a:solidFill>
                <a:latin typeface="微软雅黑" panose="020B0503020204020204" charset="-122"/>
                <a:ea typeface="微软雅黑" panose="020B0503020204020204" charset="-122"/>
                <a:cs typeface="微软雅黑" panose="020B0503020204020204" charset="-122"/>
              </a:rPr>
              <a:t>温度特性。光敏电阻和其他半导体器件一样，受温度影响较大。温度</a:t>
            </a:r>
            <a:r>
              <a:rPr sz="1000" spc="10" dirty="0">
                <a:solidFill>
                  <a:schemeClr val="dk1"/>
                </a:solidFill>
                <a:latin typeface="微软雅黑" panose="020B0503020204020204" charset="-122"/>
                <a:ea typeface="微软雅黑" panose="020B0503020204020204" charset="-122"/>
                <a:cs typeface="微软雅黑" panose="020B0503020204020204" charset="-122"/>
              </a:rPr>
              <a:t>变</a:t>
            </a:r>
            <a:r>
              <a:rPr sz="1000" spc="0" dirty="0">
                <a:solidFill>
                  <a:schemeClr val="dk1"/>
                </a:solidFill>
                <a:latin typeface="微软雅黑" panose="020B0503020204020204" charset="-122"/>
                <a:ea typeface="微软雅黑" panose="020B0503020204020204" charset="-122"/>
                <a:cs typeface="微软雅黑" panose="020B0503020204020204" charset="-122"/>
              </a:rPr>
              <a:t>化会影响</a:t>
            </a:r>
            <a:r>
              <a:rPr sz="1000" spc="40" dirty="0">
                <a:solidFill>
                  <a:schemeClr val="dk1"/>
                </a:solidFill>
                <a:latin typeface="微软雅黑" panose="020B0503020204020204" charset="-122"/>
                <a:ea typeface="微软雅黑" panose="020B0503020204020204" charset="-122"/>
                <a:cs typeface="微软雅黑" panose="020B0503020204020204" charset="-122"/>
              </a:rPr>
              <a:t>光敏电阻的光谱响应，同时，光敏电阻的相对灵敏度和暗电阻也随之改变，</a:t>
            </a:r>
            <a:r>
              <a:rPr sz="1000" spc="0" dirty="0">
                <a:solidFill>
                  <a:schemeClr val="dk1"/>
                </a:solidFill>
                <a:latin typeface="微软雅黑" panose="020B0503020204020204" charset="-122"/>
                <a:ea typeface="微软雅黑" panose="020B0503020204020204" charset="-122"/>
                <a:cs typeface="微软雅黑" panose="020B0503020204020204" charset="-122"/>
              </a:rPr>
              <a:t>响应于红外</a:t>
            </a:r>
            <a:r>
              <a:rPr sz="1000" spc="30" dirty="0">
                <a:solidFill>
                  <a:schemeClr val="dk1"/>
                </a:solidFill>
                <a:latin typeface="微软雅黑" panose="020B0503020204020204" charset="-122"/>
                <a:ea typeface="微软雅黑" panose="020B0503020204020204" charset="-122"/>
                <a:cs typeface="微软雅黑" panose="020B0503020204020204" charset="-122"/>
              </a:rPr>
              <a:t>区的硫化铅光敏电阻受温度影响更大。图</a:t>
            </a:r>
            <a:r>
              <a:rPr sz="1000" b="1" spc="30" dirty="0">
                <a:solidFill>
                  <a:schemeClr val="dk1"/>
                </a:solidFill>
                <a:latin typeface="微软雅黑" panose="020B0503020204020204" charset="-122"/>
                <a:ea typeface="微软雅黑" panose="020B0503020204020204" charset="-122"/>
                <a:cs typeface="微软雅黑" panose="020B0503020204020204" charset="-122"/>
              </a:rPr>
              <a:t>7</a:t>
            </a:r>
            <a:r>
              <a:rPr sz="1000" spc="30" dirty="0">
                <a:solidFill>
                  <a:schemeClr val="dk1"/>
                </a:solidFill>
                <a:latin typeface="微软雅黑" panose="020B0503020204020204" charset="-122"/>
                <a:ea typeface="微软雅黑" panose="020B0503020204020204" charset="-122"/>
                <a:cs typeface="微软雅黑" panose="020B0503020204020204" charset="-122"/>
              </a:rPr>
              <a:t>－</a:t>
            </a:r>
            <a:r>
              <a:rPr sz="1000" b="1" spc="30" dirty="0">
                <a:solidFill>
                  <a:schemeClr val="dk1"/>
                </a:solidFill>
                <a:latin typeface="微软雅黑" panose="020B0503020204020204" charset="-122"/>
                <a:ea typeface="微软雅黑" panose="020B0503020204020204" charset="-122"/>
                <a:cs typeface="微软雅黑" panose="020B0503020204020204" charset="-122"/>
              </a:rPr>
              <a:t>12</a:t>
            </a:r>
            <a:r>
              <a:rPr sz="1000" spc="30" dirty="0">
                <a:solidFill>
                  <a:schemeClr val="dk1"/>
                </a:solidFill>
                <a:latin typeface="微软雅黑" panose="020B0503020204020204" charset="-122"/>
                <a:ea typeface="微软雅黑" panose="020B0503020204020204" charset="-122"/>
                <a:cs typeface="微软雅黑" panose="020B0503020204020204" charset="-122"/>
              </a:rPr>
              <a:t>所示为硫化铅光敏电阻的</a:t>
            </a:r>
            <a:r>
              <a:rPr sz="1000" spc="20" dirty="0">
                <a:solidFill>
                  <a:schemeClr val="dk1"/>
                </a:solidFill>
                <a:latin typeface="微软雅黑" panose="020B0503020204020204" charset="-122"/>
                <a:ea typeface="微软雅黑" panose="020B0503020204020204" charset="-122"/>
                <a:cs typeface="微软雅黑" panose="020B0503020204020204" charset="-122"/>
              </a:rPr>
              <a:t>温</a:t>
            </a:r>
            <a:r>
              <a:rPr sz="1000" spc="0" dirty="0">
                <a:solidFill>
                  <a:schemeClr val="dk1"/>
                </a:solidFill>
                <a:latin typeface="微软雅黑" panose="020B0503020204020204" charset="-122"/>
                <a:ea typeface="微软雅黑" panose="020B0503020204020204" charset="-122"/>
                <a:cs typeface="微软雅黑" panose="020B0503020204020204" charset="-122"/>
              </a:rPr>
              <a:t>度特性曲线，</a:t>
            </a:r>
            <a:r>
              <a:rPr sz="1000" spc="40" dirty="0">
                <a:solidFill>
                  <a:schemeClr val="dk1"/>
                </a:solidFill>
                <a:latin typeface="微软雅黑" panose="020B0503020204020204" charset="-122"/>
                <a:ea typeface="微软雅黑" panose="020B0503020204020204" charset="-122"/>
                <a:cs typeface="微软雅黑" panose="020B0503020204020204" charset="-122"/>
              </a:rPr>
              <a:t>它的峰值随着温度上升向波长短的方向移动。因此，硫化铅光敏电阻要在低温、</a:t>
            </a:r>
            <a:r>
              <a:rPr sz="1000" spc="30" dirty="0">
                <a:solidFill>
                  <a:schemeClr val="dk1"/>
                </a:solidFill>
                <a:latin typeface="微软雅黑" panose="020B0503020204020204" charset="-122"/>
                <a:ea typeface="微软雅黑" panose="020B0503020204020204" charset="-122"/>
                <a:cs typeface="微软雅黑" panose="020B0503020204020204" charset="-122"/>
              </a:rPr>
              <a:t>恒</a:t>
            </a:r>
            <a:r>
              <a:rPr sz="1000" spc="0" dirty="0">
                <a:solidFill>
                  <a:schemeClr val="dk1"/>
                </a:solidFill>
                <a:latin typeface="微软雅黑" panose="020B0503020204020204" charset="-122"/>
                <a:ea typeface="微软雅黑" panose="020B0503020204020204" charset="-122"/>
                <a:cs typeface="微软雅黑" panose="020B0503020204020204" charset="-122"/>
              </a:rPr>
              <a:t>温的</a:t>
            </a:r>
            <a:r>
              <a:rPr sz="1000" spc="20" dirty="0">
                <a:solidFill>
                  <a:schemeClr val="dk1"/>
                </a:solidFill>
                <a:latin typeface="微软雅黑" panose="020B0503020204020204" charset="-122"/>
                <a:ea typeface="微软雅黑" panose="020B0503020204020204" charset="-122"/>
                <a:cs typeface="微软雅黑" panose="020B0503020204020204" charset="-122"/>
              </a:rPr>
              <a:t>条件下使用。对于响应于可见光区域的光敏电阻，其</a:t>
            </a:r>
            <a:r>
              <a:rPr sz="1000" spc="0" dirty="0">
                <a:solidFill>
                  <a:schemeClr val="dk1"/>
                </a:solidFill>
                <a:latin typeface="微软雅黑" panose="020B0503020204020204" charset="-122"/>
                <a:ea typeface="微软雅黑" panose="020B0503020204020204" charset="-122"/>
                <a:cs typeface="微软雅黑" panose="020B0503020204020204" charset="-122"/>
              </a:rPr>
              <a:t>受温度的影响要小一些。</a:t>
            </a:r>
            <a:endParaRPr lang="en-US" altLang="en-US" sz="1000" spc="0" dirty="0">
              <a:solidFill>
                <a:schemeClr val="dk1"/>
              </a:solidFill>
              <a:latin typeface="微软雅黑" panose="020B0503020204020204" charset="-122"/>
              <a:ea typeface="微软雅黑" panose="020B0503020204020204" charset="-122"/>
              <a:cs typeface="微软雅黑" panose="020B0503020204020204" charset="-122"/>
            </a:endParaRPr>
          </a:p>
        </p:txBody>
      </p:sp>
    </p:spTree>
    <p:custDataLst>
      <p:tags r:id="rId9"/>
    </p:custData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7" name="图片 6" descr="1 (11)"/>
          <p:cNvPicPr>
            <a:picLocks noChangeAspect="1"/>
          </p:cNvPicPr>
          <p:nvPr>
            <p:custDataLst>
              <p:tags r:id="rId1"/>
            </p:custDataLst>
          </p:nvPr>
        </p:nvPicPr>
        <p:blipFill>
          <a:blip r:embed="rId2"/>
          <a:stretch>
            <a:fillRect/>
          </a:stretch>
        </p:blipFill>
        <p:spPr>
          <a:xfrm>
            <a:off x="0" y="6137910"/>
            <a:ext cx="720090" cy="720090"/>
          </a:xfrm>
          <a:prstGeom prst="rect">
            <a:avLst/>
          </a:prstGeom>
        </p:spPr>
      </p:pic>
      <p:pic>
        <p:nvPicPr>
          <p:cNvPr id="6" name="图片 5" descr="1 (12)"/>
          <p:cNvPicPr>
            <a:picLocks noChangeAspect="1"/>
          </p:cNvPicPr>
          <p:nvPr>
            <p:custDataLst>
              <p:tags r:id="rId3"/>
            </p:custDataLst>
          </p:nvPr>
        </p:nvPicPr>
        <p:blipFill>
          <a:blip r:embed="rId4"/>
          <a:stretch>
            <a:fillRect/>
          </a:stretch>
        </p:blipFill>
        <p:spPr>
          <a:xfrm>
            <a:off x="11471910" y="0"/>
            <a:ext cx="720090" cy="720090"/>
          </a:xfrm>
          <a:prstGeom prst="rect">
            <a:avLst/>
          </a:prstGeom>
        </p:spPr>
      </p:pic>
      <p:sp>
        <p:nvSpPr>
          <p:cNvPr id="2" name="textbox 108"/>
          <p:cNvSpPr/>
          <p:nvPr/>
        </p:nvSpPr>
        <p:spPr>
          <a:xfrm>
            <a:off x="5986519" y="3110324"/>
            <a:ext cx="5676092" cy="3531108"/>
          </a:xfrm>
          <a:prstGeom prst="rect">
            <a:avLst/>
          </a:prstGeom>
        </p:spPr>
        <p:txBody>
          <a:bodyPr vert="horz" wrap="square" lIns="0" tIns="0" rIns="0" bIns="0"/>
          <a:lstStyle/>
          <a:p>
            <a:pPr algn="l" rtl="0" eaLnBrk="0">
              <a:lnSpc>
                <a:spcPct val="83000"/>
              </a:lnSpc>
            </a:pPr>
            <a:endParaRPr lang="en-US" altLang="en-US" sz="100" dirty="0">
              <a:solidFill>
                <a:srgbClr val="000000"/>
              </a:solidFill>
              <a:latin typeface="微软雅黑" panose="020B0503020204020204" charset="-122"/>
              <a:ea typeface="微软雅黑" panose="020B0503020204020204" charset="-122"/>
              <a:cs typeface="微软雅黑" panose="020B0503020204020204" charset="-122"/>
            </a:endParaRPr>
          </a:p>
          <a:p>
            <a:pPr marL="1504950" algn="l" rtl="0" eaLnBrk="0">
              <a:lnSpc>
                <a:spcPts val="1375"/>
              </a:lnSpc>
            </a:pPr>
            <a:r>
              <a:rPr sz="800" spc="50" dirty="0">
                <a:solidFill>
                  <a:srgbClr val="000000"/>
                </a:solidFill>
                <a:latin typeface="微软雅黑" panose="020B0503020204020204" charset="-122"/>
                <a:ea typeface="微软雅黑" panose="020B0503020204020204" charset="-122"/>
                <a:cs typeface="微软雅黑" panose="020B0503020204020204" charset="-122"/>
              </a:rPr>
              <a:t>图</a:t>
            </a:r>
            <a:r>
              <a:rPr sz="800" b="1" spc="50" dirty="0">
                <a:solidFill>
                  <a:srgbClr val="000000"/>
                </a:solidFill>
                <a:latin typeface="微软雅黑" panose="020B0503020204020204" charset="-122"/>
                <a:ea typeface="微软雅黑" panose="020B0503020204020204" charset="-122"/>
                <a:cs typeface="微软雅黑" panose="020B0503020204020204" charset="-122"/>
              </a:rPr>
              <a:t>7</a:t>
            </a:r>
            <a:r>
              <a:rPr sz="800" spc="50" dirty="0">
                <a:solidFill>
                  <a:srgbClr val="000000"/>
                </a:solidFill>
                <a:latin typeface="微软雅黑" panose="020B0503020204020204" charset="-122"/>
                <a:ea typeface="微软雅黑" panose="020B0503020204020204" charset="-122"/>
                <a:cs typeface="微软雅黑" panose="020B0503020204020204" charset="-122"/>
              </a:rPr>
              <a:t>－</a:t>
            </a:r>
            <a:r>
              <a:rPr sz="800" b="1" spc="50" dirty="0">
                <a:solidFill>
                  <a:srgbClr val="000000"/>
                </a:solidFill>
                <a:latin typeface="微软雅黑" panose="020B0503020204020204" charset="-122"/>
                <a:ea typeface="微软雅黑" panose="020B0503020204020204" charset="-122"/>
                <a:cs typeface="微软雅黑" panose="020B0503020204020204" charset="-122"/>
              </a:rPr>
              <a:t>13</a:t>
            </a:r>
            <a:r>
              <a:rPr sz="800" spc="50" dirty="0">
                <a:solidFill>
                  <a:srgbClr val="000000"/>
                </a:solidFill>
                <a:latin typeface="微软雅黑" panose="020B0503020204020204" charset="-122"/>
                <a:ea typeface="微软雅黑" panose="020B0503020204020204" charset="-122"/>
                <a:cs typeface="微软雅黑" panose="020B0503020204020204" charset="-122"/>
              </a:rPr>
              <a:t>光敏二极管结构、结构简图</a:t>
            </a:r>
            <a:r>
              <a:rPr sz="800" spc="10" dirty="0">
                <a:solidFill>
                  <a:srgbClr val="000000"/>
                </a:solidFill>
                <a:latin typeface="微软雅黑" panose="020B0503020204020204" charset="-122"/>
                <a:ea typeface="微软雅黑" panose="020B0503020204020204" charset="-122"/>
                <a:cs typeface="微软雅黑" panose="020B0503020204020204" charset="-122"/>
              </a:rPr>
              <a:t>及</a:t>
            </a:r>
            <a:r>
              <a:rPr sz="800" spc="0" dirty="0">
                <a:solidFill>
                  <a:srgbClr val="000000"/>
                </a:solidFill>
                <a:latin typeface="微软雅黑" panose="020B0503020204020204" charset="-122"/>
                <a:ea typeface="微软雅黑" panose="020B0503020204020204" charset="-122"/>
                <a:cs typeface="微软雅黑" panose="020B0503020204020204" charset="-122"/>
              </a:rPr>
              <a:t>符号</a:t>
            </a:r>
            <a:endParaRPr lang="en-US" altLang="en-US" sz="800" dirty="0">
              <a:solidFill>
                <a:srgbClr val="000000"/>
              </a:solidFill>
              <a:latin typeface="微软雅黑" panose="020B0503020204020204" charset="-122"/>
              <a:ea typeface="微软雅黑" panose="020B0503020204020204" charset="-122"/>
              <a:cs typeface="微软雅黑" panose="020B0503020204020204" charset="-122"/>
            </a:endParaRPr>
          </a:p>
          <a:p>
            <a:pPr marL="276225" algn="l" rtl="0" eaLnBrk="0">
              <a:lnSpc>
                <a:spcPct val="91000"/>
              </a:lnSpc>
              <a:spcBef>
                <a:spcPts val="1085"/>
              </a:spcBef>
            </a:pPr>
            <a:r>
              <a:rPr sz="1200" b="1" spc="20" dirty="0">
                <a:solidFill>
                  <a:srgbClr val="000000"/>
                </a:solidFill>
                <a:latin typeface="微软雅黑" panose="020B0503020204020204" charset="-122"/>
                <a:ea typeface="微软雅黑" panose="020B0503020204020204" charset="-122"/>
                <a:cs typeface="微软雅黑" panose="020B0503020204020204" charset="-122"/>
              </a:rPr>
              <a:t>2)</a:t>
            </a:r>
            <a:r>
              <a:rPr sz="1200" spc="20" dirty="0">
                <a:solidFill>
                  <a:srgbClr val="000000"/>
                </a:solidFill>
                <a:latin typeface="微软雅黑" panose="020B0503020204020204" charset="-122"/>
                <a:ea typeface="微软雅黑" panose="020B0503020204020204" charset="-122"/>
                <a:cs typeface="微软雅黑" panose="020B0503020204020204" charset="-122"/>
              </a:rPr>
              <a:t>工作原</a:t>
            </a:r>
            <a:r>
              <a:rPr sz="1200" spc="10" dirty="0">
                <a:solidFill>
                  <a:srgbClr val="000000"/>
                </a:solidFill>
                <a:latin typeface="微软雅黑" panose="020B0503020204020204" charset="-122"/>
                <a:ea typeface="微软雅黑" panose="020B0503020204020204" charset="-122"/>
                <a:cs typeface="微软雅黑" panose="020B0503020204020204" charset="-122"/>
              </a:rPr>
              <a:t>理</a:t>
            </a:r>
            <a:endParaRPr lang="en-US" altLang="en-US" sz="1200" dirty="0">
              <a:solidFill>
                <a:srgbClr val="000000"/>
              </a:solidFill>
              <a:latin typeface="微软雅黑" panose="020B0503020204020204" charset="-122"/>
              <a:ea typeface="微软雅黑" panose="020B0503020204020204" charset="-122"/>
              <a:cs typeface="微软雅黑" panose="020B0503020204020204" charset="-122"/>
            </a:endParaRPr>
          </a:p>
          <a:p>
            <a:pPr marL="12700" indent="266065" algn="l" rtl="0" eaLnBrk="0">
              <a:lnSpc>
                <a:spcPct val="149000"/>
              </a:lnSpc>
              <a:spcBef>
                <a:spcPts val="55"/>
              </a:spcBef>
            </a:pPr>
            <a:r>
              <a:rPr sz="1200" spc="30" dirty="0">
                <a:solidFill>
                  <a:srgbClr val="000000"/>
                </a:solidFill>
                <a:latin typeface="微软雅黑" panose="020B0503020204020204" charset="-122"/>
                <a:ea typeface="微软雅黑" panose="020B0503020204020204" charset="-122"/>
                <a:cs typeface="微软雅黑" panose="020B0503020204020204" charset="-122"/>
              </a:rPr>
              <a:t>光敏二极管在电路中一般处于反向工作状态，在没有光照射</a:t>
            </a:r>
            <a:r>
              <a:rPr sz="1200" spc="20" dirty="0">
                <a:solidFill>
                  <a:srgbClr val="000000"/>
                </a:solidFill>
                <a:latin typeface="微软雅黑" panose="020B0503020204020204" charset="-122"/>
                <a:ea typeface="微软雅黑" panose="020B0503020204020204" charset="-122"/>
                <a:cs typeface="微软雅黑" panose="020B0503020204020204" charset="-122"/>
              </a:rPr>
              <a:t>时</a:t>
            </a:r>
            <a:r>
              <a:rPr sz="1200" spc="0" dirty="0">
                <a:solidFill>
                  <a:srgbClr val="000000"/>
                </a:solidFill>
                <a:latin typeface="微软雅黑" panose="020B0503020204020204" charset="-122"/>
                <a:ea typeface="微软雅黑" panose="020B0503020204020204" charset="-122"/>
                <a:cs typeface="微软雅黑" panose="020B0503020204020204" charset="-122"/>
              </a:rPr>
              <a:t>，它的反向电阻很大，</a:t>
            </a:r>
            <a:r>
              <a:rPr sz="1200" spc="10" dirty="0">
                <a:solidFill>
                  <a:srgbClr val="000000"/>
                </a:solidFill>
                <a:latin typeface="微软雅黑" panose="020B0503020204020204" charset="-122"/>
                <a:ea typeface="微软雅黑" panose="020B0503020204020204" charset="-122"/>
                <a:cs typeface="微软雅黑" panose="020B0503020204020204" charset="-122"/>
              </a:rPr>
              <a:t>反向电流很小，该反向电流称为</a:t>
            </a:r>
            <a:r>
              <a:rPr sz="1200" spc="0" dirty="0">
                <a:solidFill>
                  <a:srgbClr val="000000"/>
                </a:solidFill>
                <a:latin typeface="微软雅黑" panose="020B0503020204020204" charset="-122"/>
                <a:ea typeface="微软雅黑" panose="020B0503020204020204" charset="-122"/>
                <a:cs typeface="微软雅黑" panose="020B0503020204020204" charset="-122"/>
              </a:rPr>
              <a:t>暗电流。当光照射在</a:t>
            </a:r>
            <a:r>
              <a:rPr sz="1200" b="1" spc="0" dirty="0">
                <a:solidFill>
                  <a:srgbClr val="000000"/>
                </a:solidFill>
                <a:latin typeface="微软雅黑" panose="020B0503020204020204" charset="-122"/>
                <a:ea typeface="微软雅黑" panose="020B0503020204020204" charset="-122"/>
                <a:cs typeface="微软雅黑" panose="020B0503020204020204" charset="-122"/>
              </a:rPr>
              <a:t>PN</a:t>
            </a:r>
            <a:r>
              <a:rPr sz="1200" spc="0" dirty="0">
                <a:solidFill>
                  <a:srgbClr val="000000"/>
                </a:solidFill>
                <a:latin typeface="微软雅黑" panose="020B0503020204020204" charset="-122"/>
                <a:ea typeface="微软雅黑" panose="020B0503020204020204" charset="-122"/>
                <a:cs typeface="微软雅黑" panose="020B0503020204020204" charset="-122"/>
              </a:rPr>
              <a:t>结时，光子打在</a:t>
            </a:r>
            <a:r>
              <a:rPr sz="1200" b="1" spc="0" dirty="0">
                <a:solidFill>
                  <a:srgbClr val="000000"/>
                </a:solidFill>
                <a:latin typeface="微软雅黑" panose="020B0503020204020204" charset="-122"/>
                <a:ea typeface="微软雅黑" panose="020B0503020204020204" charset="-122"/>
                <a:cs typeface="微软雅黑" panose="020B0503020204020204" charset="-122"/>
              </a:rPr>
              <a:t>PN</a:t>
            </a:r>
            <a:r>
              <a:rPr sz="1200" spc="0" dirty="0">
                <a:solidFill>
                  <a:srgbClr val="000000"/>
                </a:solidFill>
                <a:latin typeface="微软雅黑" panose="020B0503020204020204" charset="-122"/>
                <a:ea typeface="微软雅黑" panose="020B0503020204020204" charset="-122"/>
                <a:cs typeface="微软雅黑" panose="020B0503020204020204" charset="-122"/>
              </a:rPr>
              <a:t>结附近，使</a:t>
            </a:r>
            <a:r>
              <a:rPr sz="1200" b="1" spc="0" dirty="0">
                <a:solidFill>
                  <a:srgbClr val="000000"/>
                </a:solidFill>
                <a:latin typeface="微软雅黑" panose="020B0503020204020204" charset="-122"/>
                <a:ea typeface="微软雅黑" panose="020B0503020204020204" charset="-122"/>
                <a:cs typeface="微软雅黑" panose="020B0503020204020204" charset="-122"/>
              </a:rPr>
              <a:t>PN</a:t>
            </a:r>
            <a:r>
              <a:rPr sz="1200" spc="10" dirty="0">
                <a:solidFill>
                  <a:srgbClr val="000000"/>
                </a:solidFill>
                <a:latin typeface="微软雅黑" panose="020B0503020204020204" charset="-122"/>
                <a:ea typeface="微软雅黑" panose="020B0503020204020204" charset="-122"/>
                <a:cs typeface="微软雅黑" panose="020B0503020204020204" charset="-122"/>
              </a:rPr>
              <a:t>结附近产生光生电子－空穴对，它们在</a:t>
            </a:r>
            <a:r>
              <a:rPr sz="1200" b="1" spc="0" dirty="0">
                <a:solidFill>
                  <a:srgbClr val="000000"/>
                </a:solidFill>
                <a:latin typeface="微软雅黑" panose="020B0503020204020204" charset="-122"/>
                <a:ea typeface="微软雅黑" panose="020B0503020204020204" charset="-122"/>
                <a:cs typeface="微软雅黑" panose="020B0503020204020204" charset="-122"/>
              </a:rPr>
              <a:t>PN</a:t>
            </a:r>
            <a:r>
              <a:rPr sz="1200" spc="10" dirty="0">
                <a:solidFill>
                  <a:srgbClr val="000000"/>
                </a:solidFill>
                <a:latin typeface="微软雅黑" panose="020B0503020204020204" charset="-122"/>
                <a:ea typeface="微软雅黑" panose="020B0503020204020204" charset="-122"/>
                <a:cs typeface="微软雅黑" panose="020B0503020204020204" charset="-122"/>
              </a:rPr>
              <a:t>结处的内电场作用</a:t>
            </a:r>
            <a:r>
              <a:rPr sz="1200" spc="0" dirty="0">
                <a:solidFill>
                  <a:srgbClr val="000000"/>
                </a:solidFill>
                <a:latin typeface="微软雅黑" panose="020B0503020204020204" charset="-122"/>
                <a:ea typeface="微软雅黑" panose="020B0503020204020204" charset="-122"/>
                <a:cs typeface="微软雅黑" panose="020B0503020204020204" charset="-122"/>
              </a:rPr>
              <a:t>下做定向运动，形成光电</a:t>
            </a:r>
            <a:r>
              <a:rPr sz="1200" spc="20" dirty="0">
                <a:solidFill>
                  <a:srgbClr val="000000"/>
                </a:solidFill>
                <a:latin typeface="微软雅黑" panose="020B0503020204020204" charset="-122"/>
                <a:ea typeface="微软雅黑" panose="020B0503020204020204" charset="-122"/>
                <a:cs typeface="微软雅黑" panose="020B0503020204020204" charset="-122"/>
              </a:rPr>
              <a:t>流，光照强度越大，光电流越大。因此，光敏二极管在不</a:t>
            </a:r>
            <a:r>
              <a:rPr sz="1200" spc="10" dirty="0">
                <a:solidFill>
                  <a:srgbClr val="000000"/>
                </a:solidFill>
                <a:latin typeface="微软雅黑" panose="020B0503020204020204" charset="-122"/>
                <a:ea typeface="微软雅黑" panose="020B0503020204020204" charset="-122"/>
                <a:cs typeface="微软雅黑" panose="020B0503020204020204" charset="-122"/>
              </a:rPr>
              <a:t>受</a:t>
            </a:r>
            <a:r>
              <a:rPr sz="1200" spc="0" dirty="0">
                <a:solidFill>
                  <a:srgbClr val="000000"/>
                </a:solidFill>
                <a:latin typeface="微软雅黑" panose="020B0503020204020204" charset="-122"/>
                <a:ea typeface="微软雅黑" panose="020B0503020204020204" charset="-122"/>
                <a:cs typeface="微软雅黑" panose="020B0503020204020204" charset="-122"/>
              </a:rPr>
              <a:t>光照射时处于截止状态，受</a:t>
            </a:r>
            <a:r>
              <a:rPr sz="1200" spc="30" dirty="0">
                <a:solidFill>
                  <a:srgbClr val="000000"/>
                </a:solidFill>
                <a:latin typeface="微软雅黑" panose="020B0503020204020204" charset="-122"/>
                <a:ea typeface="微软雅黑" panose="020B0503020204020204" charset="-122"/>
                <a:cs typeface="微软雅黑" panose="020B0503020204020204" charset="-122"/>
              </a:rPr>
              <a:t>光照射时处于导通状</a:t>
            </a:r>
            <a:r>
              <a:rPr sz="1200" spc="0" dirty="0">
                <a:solidFill>
                  <a:srgbClr val="000000"/>
                </a:solidFill>
                <a:latin typeface="微软雅黑" panose="020B0503020204020204" charset="-122"/>
                <a:ea typeface="微软雅黑" panose="020B0503020204020204" charset="-122"/>
                <a:cs typeface="微软雅黑" panose="020B0503020204020204" charset="-122"/>
              </a:rPr>
              <a:t>态。</a:t>
            </a:r>
            <a:endParaRPr lang="en-US" altLang="en-US" sz="1200" dirty="0">
              <a:solidFill>
                <a:srgbClr val="000000"/>
              </a:solidFill>
              <a:latin typeface="微软雅黑" panose="020B0503020204020204" charset="-122"/>
              <a:ea typeface="微软雅黑" panose="020B0503020204020204" charset="-122"/>
              <a:cs typeface="微软雅黑" panose="020B0503020204020204" charset="-122"/>
            </a:endParaRPr>
          </a:p>
          <a:p>
            <a:pPr marL="15875" indent="262890" algn="l" rtl="0" eaLnBrk="0">
              <a:lnSpc>
                <a:spcPct val="151000"/>
              </a:lnSpc>
              <a:spcBef>
                <a:spcPts val="10"/>
              </a:spcBef>
            </a:pPr>
            <a:r>
              <a:rPr sz="1200" spc="30" dirty="0">
                <a:solidFill>
                  <a:srgbClr val="000000"/>
                </a:solidFill>
                <a:latin typeface="微软雅黑" panose="020B0503020204020204" charset="-122"/>
                <a:ea typeface="微软雅黑" panose="020B0503020204020204" charset="-122"/>
                <a:cs typeface="微软雅黑" panose="020B0503020204020204" charset="-122"/>
              </a:rPr>
              <a:t>光敏晶体管与一般晶体管相似，具有两个</a:t>
            </a:r>
            <a:r>
              <a:rPr sz="1200" b="1" spc="0" dirty="0">
                <a:solidFill>
                  <a:srgbClr val="000000"/>
                </a:solidFill>
                <a:latin typeface="微软雅黑" panose="020B0503020204020204" charset="-122"/>
                <a:ea typeface="微软雅黑" panose="020B0503020204020204" charset="-122"/>
                <a:cs typeface="微软雅黑" panose="020B0503020204020204" charset="-122"/>
              </a:rPr>
              <a:t>PN</a:t>
            </a:r>
            <a:r>
              <a:rPr sz="1200" spc="30" dirty="0">
                <a:solidFill>
                  <a:srgbClr val="000000"/>
                </a:solidFill>
                <a:latin typeface="微软雅黑" panose="020B0503020204020204" charset="-122"/>
                <a:ea typeface="微软雅黑" panose="020B0503020204020204" charset="-122"/>
                <a:cs typeface="微软雅黑" panose="020B0503020204020204" charset="-122"/>
              </a:rPr>
              <a:t>结，只是它的</a:t>
            </a:r>
            <a:r>
              <a:rPr sz="1200" spc="0" dirty="0">
                <a:solidFill>
                  <a:srgbClr val="000000"/>
                </a:solidFill>
                <a:latin typeface="微软雅黑" panose="020B0503020204020204" charset="-122"/>
                <a:ea typeface="微软雅黑" panose="020B0503020204020204" charset="-122"/>
                <a:cs typeface="微软雅黑" panose="020B0503020204020204" charset="-122"/>
              </a:rPr>
              <a:t>发射极的一边做得很大，</a:t>
            </a:r>
            <a:r>
              <a:rPr sz="1200" spc="50" dirty="0">
                <a:solidFill>
                  <a:srgbClr val="000000"/>
                </a:solidFill>
                <a:latin typeface="微软雅黑" panose="020B0503020204020204" charset="-122"/>
                <a:ea typeface="微软雅黑" panose="020B0503020204020204" charset="-122"/>
                <a:cs typeface="微软雅黑" panose="020B0503020204020204" charset="-122"/>
              </a:rPr>
              <a:t>以扩大光的照射面积。大多数光敏晶体管的基极无引出线，当集电极加上相对</a:t>
            </a:r>
            <a:r>
              <a:rPr sz="1200" spc="0" dirty="0">
                <a:solidFill>
                  <a:srgbClr val="000000"/>
                </a:solidFill>
                <a:latin typeface="微软雅黑" panose="020B0503020204020204" charset="-122"/>
                <a:ea typeface="微软雅黑" panose="020B0503020204020204" charset="-122"/>
                <a:cs typeface="微软雅黑" panose="020B0503020204020204" charset="-122"/>
              </a:rPr>
              <a:t>于发射极</a:t>
            </a:r>
            <a:r>
              <a:rPr sz="1200" spc="40" dirty="0">
                <a:solidFill>
                  <a:srgbClr val="000000"/>
                </a:solidFill>
                <a:latin typeface="微软雅黑" panose="020B0503020204020204" charset="-122"/>
                <a:ea typeface="微软雅黑" panose="020B0503020204020204" charset="-122"/>
                <a:cs typeface="微软雅黑" panose="020B0503020204020204" charset="-122"/>
              </a:rPr>
              <a:t>为正的电压时，集电结为反向偏压。当光照射在集电结时，就会在集电</a:t>
            </a:r>
            <a:r>
              <a:rPr sz="1200" spc="0" dirty="0">
                <a:solidFill>
                  <a:srgbClr val="000000"/>
                </a:solidFill>
                <a:latin typeface="微软雅黑" panose="020B0503020204020204" charset="-122"/>
                <a:ea typeface="微软雅黑" panose="020B0503020204020204" charset="-122"/>
                <a:cs typeface="微软雅黑" panose="020B0503020204020204" charset="-122"/>
              </a:rPr>
              <a:t>结附近产生光生</a:t>
            </a:r>
            <a:endParaRPr lang="en-US" altLang="en-US" sz="1200" spc="0" dirty="0">
              <a:solidFill>
                <a:srgbClr val="000000"/>
              </a:solidFill>
              <a:latin typeface="微软雅黑" panose="020B0503020204020204" charset="-122"/>
              <a:ea typeface="微软雅黑" panose="020B0503020204020204" charset="-122"/>
              <a:cs typeface="微软雅黑" panose="020B0503020204020204" charset="-122"/>
            </a:endParaRPr>
          </a:p>
        </p:txBody>
      </p:sp>
      <p:pic>
        <p:nvPicPr>
          <p:cNvPr id="3" name="picture 109"/>
          <p:cNvPicPr>
            <a:picLocks noChangeAspect="1"/>
          </p:cNvPicPr>
          <p:nvPr/>
        </p:nvPicPr>
        <p:blipFill>
          <a:blip r:embed="rId5"/>
          <a:stretch>
            <a:fillRect/>
          </a:stretch>
        </p:blipFill>
        <p:spPr>
          <a:xfrm rot="21600000">
            <a:off x="5846955" y="497386"/>
            <a:ext cx="5483586" cy="1914456"/>
          </a:xfrm>
          <a:prstGeom prst="rect">
            <a:avLst/>
          </a:prstGeom>
        </p:spPr>
      </p:pic>
      <p:sp>
        <p:nvSpPr>
          <p:cNvPr id="4" name="textbox 110"/>
          <p:cNvSpPr/>
          <p:nvPr>
            <p:custDataLst>
              <p:tags r:id="rId6"/>
            </p:custDataLst>
          </p:nvPr>
        </p:nvSpPr>
        <p:spPr>
          <a:xfrm>
            <a:off x="204544" y="2548984"/>
            <a:ext cx="5203190" cy="2872104"/>
          </a:xfrm>
          <a:prstGeom prst="rect">
            <a:avLst/>
          </a:prstGeom>
        </p:spPr>
        <p:txBody>
          <a:bodyPr vert="horz" wrap="square" lIns="0" tIns="0" rIns="0" bIns="0"/>
          <a:lstStyle/>
          <a:p>
            <a:pPr algn="l" rtl="0" eaLnBrk="0">
              <a:lnSpc>
                <a:spcPct val="83000"/>
              </a:lnSpc>
            </a:pPr>
            <a:endParaRPr lang="en-US" altLang="en-US" sz="100" dirty="0">
              <a:solidFill>
                <a:schemeClr val="dk1"/>
              </a:solidFill>
              <a:latin typeface="微软雅黑" panose="020B0503020204020204" charset="-122"/>
              <a:ea typeface="微软雅黑" panose="020B0503020204020204" charset="-122"/>
              <a:cs typeface="微软雅黑" panose="020B0503020204020204" charset="-122"/>
            </a:endParaRPr>
          </a:p>
          <a:p>
            <a:pPr marL="1675130" algn="l" rtl="0" eaLnBrk="0">
              <a:lnSpc>
                <a:spcPts val="1375"/>
              </a:lnSpc>
            </a:pPr>
            <a:r>
              <a:rPr sz="800" spc="40" dirty="0">
                <a:solidFill>
                  <a:schemeClr val="dk1"/>
                </a:solidFill>
                <a:latin typeface="微软雅黑" panose="020B0503020204020204" charset="-122"/>
                <a:ea typeface="微软雅黑" panose="020B0503020204020204" charset="-122"/>
                <a:cs typeface="微软雅黑" panose="020B0503020204020204" charset="-122"/>
              </a:rPr>
              <a:t>图</a:t>
            </a:r>
            <a:r>
              <a:rPr sz="800" b="1" spc="40" dirty="0">
                <a:solidFill>
                  <a:schemeClr val="dk1"/>
                </a:solidFill>
                <a:latin typeface="微软雅黑" panose="020B0503020204020204" charset="-122"/>
                <a:ea typeface="微软雅黑" panose="020B0503020204020204" charset="-122"/>
                <a:cs typeface="微软雅黑" panose="020B0503020204020204" charset="-122"/>
              </a:rPr>
              <a:t>7</a:t>
            </a:r>
            <a:r>
              <a:rPr sz="800" spc="40" dirty="0">
                <a:solidFill>
                  <a:schemeClr val="dk1"/>
                </a:solidFill>
                <a:latin typeface="微软雅黑" panose="020B0503020204020204" charset="-122"/>
                <a:ea typeface="微软雅黑" panose="020B0503020204020204" charset="-122"/>
                <a:cs typeface="微软雅黑" panose="020B0503020204020204" charset="-122"/>
              </a:rPr>
              <a:t>－</a:t>
            </a:r>
            <a:r>
              <a:rPr sz="800" b="1" spc="40" dirty="0">
                <a:solidFill>
                  <a:schemeClr val="dk1"/>
                </a:solidFill>
                <a:latin typeface="微软雅黑" panose="020B0503020204020204" charset="-122"/>
                <a:ea typeface="微软雅黑" panose="020B0503020204020204" charset="-122"/>
                <a:cs typeface="微软雅黑" panose="020B0503020204020204" charset="-122"/>
              </a:rPr>
              <a:t>12</a:t>
            </a:r>
            <a:r>
              <a:rPr sz="800" spc="40" dirty="0">
                <a:solidFill>
                  <a:schemeClr val="dk1"/>
                </a:solidFill>
                <a:latin typeface="微软雅黑" panose="020B0503020204020204" charset="-122"/>
                <a:ea typeface="微软雅黑" panose="020B0503020204020204" charset="-122"/>
                <a:cs typeface="微软雅黑" panose="020B0503020204020204" charset="-122"/>
              </a:rPr>
              <a:t>硫化铅光敏电阻的温度</a:t>
            </a:r>
            <a:r>
              <a:rPr sz="800" spc="10" dirty="0">
                <a:solidFill>
                  <a:schemeClr val="dk1"/>
                </a:solidFill>
                <a:latin typeface="微软雅黑" panose="020B0503020204020204" charset="-122"/>
                <a:ea typeface="微软雅黑" panose="020B0503020204020204" charset="-122"/>
                <a:cs typeface="微软雅黑" panose="020B0503020204020204" charset="-122"/>
              </a:rPr>
              <a:t>特</a:t>
            </a:r>
            <a:r>
              <a:rPr sz="800" spc="0" dirty="0">
                <a:solidFill>
                  <a:schemeClr val="dk1"/>
                </a:solidFill>
                <a:latin typeface="微软雅黑" panose="020B0503020204020204" charset="-122"/>
                <a:ea typeface="微软雅黑" panose="020B0503020204020204" charset="-122"/>
                <a:cs typeface="微软雅黑" panose="020B0503020204020204" charset="-122"/>
              </a:rPr>
              <a:t>性</a:t>
            </a:r>
            <a:endParaRPr lang="en-US" altLang="en-US" sz="800" dirty="0">
              <a:solidFill>
                <a:schemeClr val="dk1"/>
              </a:solidFill>
              <a:latin typeface="微软雅黑" panose="020B0503020204020204" charset="-122"/>
              <a:ea typeface="微软雅黑" panose="020B0503020204020204" charset="-122"/>
              <a:cs typeface="微软雅黑" panose="020B0503020204020204" charset="-122"/>
            </a:endParaRPr>
          </a:p>
          <a:p>
            <a:pPr marL="275590" algn="l" rtl="0" eaLnBrk="0">
              <a:lnSpc>
                <a:spcPts val="1305"/>
              </a:lnSpc>
              <a:spcBef>
                <a:spcPts val="780"/>
              </a:spcBef>
            </a:pPr>
            <a:r>
              <a:rPr sz="1000" b="1" spc="-10" dirty="0">
                <a:solidFill>
                  <a:schemeClr val="dk1"/>
                </a:solidFill>
                <a:latin typeface="微软雅黑" panose="020B0503020204020204" charset="-122"/>
                <a:ea typeface="微软雅黑" panose="020B0503020204020204" charset="-122"/>
                <a:cs typeface="微软雅黑" panose="020B0503020204020204" charset="-122"/>
              </a:rPr>
              <a:t>2.</a:t>
            </a:r>
            <a:r>
              <a:rPr sz="1000" spc="0" dirty="0">
                <a:solidFill>
                  <a:schemeClr val="dk1"/>
                </a:solidFill>
                <a:latin typeface="微软雅黑" panose="020B0503020204020204" charset="-122"/>
                <a:ea typeface="微软雅黑" panose="020B0503020204020204" charset="-122"/>
                <a:cs typeface="微软雅黑" panose="020B0503020204020204" charset="-122"/>
              </a:rPr>
              <a:t>光敏二极管</a:t>
            </a:r>
            <a:endParaRPr lang="en-US" altLang="en-US" sz="1000" dirty="0">
              <a:solidFill>
                <a:schemeClr val="dk1"/>
              </a:solidFill>
              <a:latin typeface="微软雅黑" panose="020B0503020204020204" charset="-122"/>
              <a:ea typeface="微软雅黑" panose="020B0503020204020204" charset="-122"/>
              <a:cs typeface="微软雅黑" panose="020B0503020204020204" charset="-122"/>
            </a:endParaRPr>
          </a:p>
          <a:p>
            <a:pPr marL="286385" algn="l" rtl="0" eaLnBrk="0">
              <a:lnSpc>
                <a:spcPct val="91000"/>
              </a:lnSpc>
              <a:spcBef>
                <a:spcPts val="515"/>
              </a:spcBef>
            </a:pPr>
            <a:r>
              <a:rPr sz="1000" b="1" spc="-10" dirty="0">
                <a:solidFill>
                  <a:schemeClr val="dk1"/>
                </a:solidFill>
                <a:latin typeface="微软雅黑" panose="020B0503020204020204" charset="-122"/>
                <a:ea typeface="微软雅黑" panose="020B0503020204020204" charset="-122"/>
                <a:cs typeface="微软雅黑" panose="020B0503020204020204" charset="-122"/>
              </a:rPr>
              <a:t>1)</a:t>
            </a:r>
            <a:r>
              <a:rPr sz="1000" spc="-10" dirty="0">
                <a:solidFill>
                  <a:schemeClr val="dk1"/>
                </a:solidFill>
                <a:latin typeface="微软雅黑" panose="020B0503020204020204" charset="-122"/>
                <a:ea typeface="微软雅黑" panose="020B0503020204020204" charset="-122"/>
                <a:cs typeface="微软雅黑" panose="020B0503020204020204" charset="-122"/>
              </a:rPr>
              <a:t>结构</a:t>
            </a:r>
            <a:endParaRPr lang="en-US" altLang="en-US" sz="1000" dirty="0">
              <a:solidFill>
                <a:schemeClr val="dk1"/>
              </a:solidFill>
              <a:latin typeface="微软雅黑" panose="020B0503020204020204" charset="-122"/>
              <a:ea typeface="微软雅黑" panose="020B0503020204020204" charset="-122"/>
              <a:cs typeface="微软雅黑" panose="020B0503020204020204" charset="-122"/>
            </a:endParaRPr>
          </a:p>
          <a:p>
            <a:pPr marL="12700" indent="266065" algn="l" rtl="0" eaLnBrk="0">
              <a:lnSpc>
                <a:spcPct val="148000"/>
              </a:lnSpc>
              <a:spcBef>
                <a:spcPts val="25"/>
              </a:spcBef>
            </a:pPr>
            <a:r>
              <a:rPr sz="1000" spc="30" dirty="0">
                <a:solidFill>
                  <a:schemeClr val="dk1"/>
                </a:solidFill>
                <a:latin typeface="微软雅黑" panose="020B0503020204020204" charset="-122"/>
                <a:ea typeface="微软雅黑" panose="020B0503020204020204" charset="-122"/>
                <a:cs typeface="微软雅黑" panose="020B0503020204020204" charset="-122"/>
              </a:rPr>
              <a:t>光敏二极管的结构与一般二极管相似。它装在透明玻璃外壳中</a:t>
            </a:r>
            <a:r>
              <a:rPr sz="1000" spc="0" dirty="0">
                <a:solidFill>
                  <a:schemeClr val="dk1"/>
                </a:solidFill>
                <a:latin typeface="微软雅黑" panose="020B0503020204020204" charset="-122"/>
                <a:ea typeface="微软雅黑" panose="020B0503020204020204" charset="-122"/>
                <a:cs typeface="微软雅黑" panose="020B0503020204020204" charset="-122"/>
              </a:rPr>
              <a:t>，其</a:t>
            </a:r>
            <a:r>
              <a:rPr sz="1000" b="1" spc="0" dirty="0">
                <a:solidFill>
                  <a:schemeClr val="dk1"/>
                </a:solidFill>
                <a:latin typeface="微软雅黑" panose="020B0503020204020204" charset="-122"/>
                <a:ea typeface="微软雅黑" panose="020B0503020204020204" charset="-122"/>
                <a:cs typeface="微软雅黑" panose="020B0503020204020204" charset="-122"/>
              </a:rPr>
              <a:t>PN</a:t>
            </a:r>
            <a:r>
              <a:rPr sz="1000" spc="0" dirty="0">
                <a:solidFill>
                  <a:schemeClr val="dk1"/>
                </a:solidFill>
                <a:latin typeface="微软雅黑" panose="020B0503020204020204" charset="-122"/>
                <a:ea typeface="微软雅黑" panose="020B0503020204020204" charset="-122"/>
                <a:cs typeface="微软雅黑" panose="020B0503020204020204" charset="-122"/>
              </a:rPr>
              <a:t>结安装在管的</a:t>
            </a:r>
            <a:r>
              <a:rPr sz="1000" spc="-10" dirty="0">
                <a:solidFill>
                  <a:schemeClr val="dk1"/>
                </a:solidFill>
                <a:latin typeface="微软雅黑" panose="020B0503020204020204" charset="-122"/>
                <a:ea typeface="微软雅黑" panose="020B0503020204020204" charset="-122"/>
                <a:cs typeface="微软雅黑" panose="020B0503020204020204" charset="-122"/>
              </a:rPr>
              <a:t>顶部，可以直接受到光照射，光敏二极管结构、结构简图</a:t>
            </a:r>
            <a:r>
              <a:rPr sz="1000" spc="0" dirty="0">
                <a:solidFill>
                  <a:schemeClr val="dk1"/>
                </a:solidFill>
                <a:latin typeface="微软雅黑" panose="020B0503020204020204" charset="-122"/>
                <a:ea typeface="微软雅黑" panose="020B0503020204020204" charset="-122"/>
                <a:cs typeface="微软雅黑" panose="020B0503020204020204" charset="-122"/>
              </a:rPr>
              <a:t>及符号如图</a:t>
            </a:r>
            <a:r>
              <a:rPr sz="1000" b="1" spc="0" dirty="0">
                <a:solidFill>
                  <a:schemeClr val="dk1"/>
                </a:solidFill>
                <a:latin typeface="微软雅黑" panose="020B0503020204020204" charset="-122"/>
                <a:ea typeface="微软雅黑" panose="020B0503020204020204" charset="-122"/>
                <a:cs typeface="微软雅黑" panose="020B0503020204020204" charset="-122"/>
              </a:rPr>
              <a:t>7</a:t>
            </a:r>
            <a:r>
              <a:rPr sz="1000" spc="0" dirty="0">
                <a:solidFill>
                  <a:schemeClr val="dk1"/>
                </a:solidFill>
                <a:latin typeface="微软雅黑" panose="020B0503020204020204" charset="-122"/>
                <a:ea typeface="微软雅黑" panose="020B0503020204020204" charset="-122"/>
                <a:cs typeface="微软雅黑" panose="020B0503020204020204" charset="-122"/>
              </a:rPr>
              <a:t>－</a:t>
            </a:r>
            <a:r>
              <a:rPr sz="1000" b="1" spc="0" dirty="0">
                <a:solidFill>
                  <a:schemeClr val="dk1"/>
                </a:solidFill>
                <a:latin typeface="微软雅黑" panose="020B0503020204020204" charset="-122"/>
                <a:ea typeface="微软雅黑" panose="020B0503020204020204" charset="-122"/>
                <a:cs typeface="微软雅黑" panose="020B0503020204020204" charset="-122"/>
              </a:rPr>
              <a:t>13</a:t>
            </a:r>
            <a:r>
              <a:rPr sz="1000" spc="0" dirty="0">
                <a:solidFill>
                  <a:schemeClr val="dk1"/>
                </a:solidFill>
                <a:latin typeface="微软雅黑" panose="020B0503020204020204" charset="-122"/>
                <a:ea typeface="微软雅黑" panose="020B0503020204020204" charset="-122"/>
                <a:cs typeface="微软雅黑" panose="020B0503020204020204" charset="-122"/>
              </a:rPr>
              <a:t>所示。</a:t>
            </a:r>
            <a:endParaRPr lang="en-US" altLang="en-US" sz="1000" spc="0" dirty="0">
              <a:solidFill>
                <a:schemeClr val="dk1"/>
              </a:solidFill>
              <a:latin typeface="微软雅黑" panose="020B0503020204020204" charset="-122"/>
              <a:ea typeface="微软雅黑" panose="020B0503020204020204" charset="-122"/>
              <a:cs typeface="微软雅黑" panose="020B0503020204020204" charset="-122"/>
            </a:endParaRPr>
          </a:p>
        </p:txBody>
      </p:sp>
      <p:pic>
        <p:nvPicPr>
          <p:cNvPr id="5" name="picture 112"/>
          <p:cNvPicPr>
            <a:picLocks noChangeAspect="1"/>
          </p:cNvPicPr>
          <p:nvPr/>
        </p:nvPicPr>
        <p:blipFill>
          <a:blip r:embed="rId7"/>
          <a:stretch>
            <a:fillRect/>
          </a:stretch>
        </p:blipFill>
        <p:spPr>
          <a:xfrm rot="21600000">
            <a:off x="1290725" y="465750"/>
            <a:ext cx="2687717" cy="1942324"/>
          </a:xfrm>
          <a:prstGeom prst="rect">
            <a:avLst/>
          </a:prstGeom>
        </p:spPr>
      </p:pic>
    </p:spTree>
    <p:custDataLst>
      <p:tags r:id="rId8"/>
    </p:custData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7" name="图片 6" descr="1 (11)"/>
          <p:cNvPicPr>
            <a:picLocks noChangeAspect="1"/>
          </p:cNvPicPr>
          <p:nvPr>
            <p:custDataLst>
              <p:tags r:id="rId1"/>
            </p:custDataLst>
          </p:nvPr>
        </p:nvPicPr>
        <p:blipFill>
          <a:blip r:embed="rId2"/>
          <a:stretch>
            <a:fillRect/>
          </a:stretch>
        </p:blipFill>
        <p:spPr>
          <a:xfrm>
            <a:off x="0" y="6137910"/>
            <a:ext cx="720090" cy="720090"/>
          </a:xfrm>
          <a:prstGeom prst="rect">
            <a:avLst/>
          </a:prstGeom>
        </p:spPr>
      </p:pic>
      <p:pic>
        <p:nvPicPr>
          <p:cNvPr id="6" name="图片 5" descr="1 (12)"/>
          <p:cNvPicPr>
            <a:picLocks noChangeAspect="1"/>
          </p:cNvPicPr>
          <p:nvPr>
            <p:custDataLst>
              <p:tags r:id="rId3"/>
            </p:custDataLst>
          </p:nvPr>
        </p:nvPicPr>
        <p:blipFill>
          <a:blip r:embed="rId4"/>
          <a:stretch>
            <a:fillRect/>
          </a:stretch>
        </p:blipFill>
        <p:spPr>
          <a:xfrm>
            <a:off x="11471910" y="0"/>
            <a:ext cx="720090" cy="720090"/>
          </a:xfrm>
          <a:prstGeom prst="rect">
            <a:avLst/>
          </a:prstGeom>
        </p:spPr>
      </p:pic>
      <p:sp>
        <p:nvSpPr>
          <p:cNvPr id="2" name="textbox 117"/>
          <p:cNvSpPr/>
          <p:nvPr/>
        </p:nvSpPr>
        <p:spPr>
          <a:xfrm>
            <a:off x="617547" y="509905"/>
            <a:ext cx="11045063" cy="3917716"/>
          </a:xfrm>
          <a:prstGeom prst="rect">
            <a:avLst/>
          </a:prstGeom>
        </p:spPr>
        <p:txBody>
          <a:bodyPr vert="horz" wrap="square" lIns="0" tIns="0" rIns="0" bIns="0"/>
          <a:lstStyle/>
          <a:p>
            <a:pPr algn="l" rtl="0" eaLnBrk="0">
              <a:lnSpc>
                <a:spcPct val="76000"/>
              </a:lnSpc>
            </a:pPr>
            <a:endParaRPr lang="en-US" altLang="en-US" sz="100" dirty="0">
              <a:solidFill>
                <a:srgbClr val="000000"/>
              </a:solidFill>
              <a:latin typeface="微软雅黑" panose="020B0503020204020204" charset="-122"/>
              <a:ea typeface="微软雅黑" panose="020B0503020204020204" charset="-122"/>
              <a:cs typeface="微软雅黑" panose="020B0503020204020204" charset="-122"/>
            </a:endParaRPr>
          </a:p>
          <a:p>
            <a:pPr marL="13335" indent="12065" algn="l" rtl="0" eaLnBrk="0">
              <a:lnSpc>
                <a:spcPct val="130000"/>
              </a:lnSpc>
            </a:pPr>
            <a:r>
              <a:rPr sz="1000" spc="10" dirty="0">
                <a:solidFill>
                  <a:srgbClr val="000000"/>
                </a:solidFill>
                <a:latin typeface="微软雅黑" panose="020B0503020204020204" charset="-122"/>
                <a:ea typeface="微软雅黑" panose="020B0503020204020204" charset="-122"/>
                <a:cs typeface="微软雅黑" panose="020B0503020204020204" charset="-122"/>
              </a:rPr>
              <a:t>电子－空穴对。光生电子被拉到集电极，基极区留下空穴，基极与发射极间的电压升高，</a:t>
            </a:r>
            <a:r>
              <a:rPr sz="1000" spc="40" dirty="0">
                <a:solidFill>
                  <a:srgbClr val="000000"/>
                </a:solidFill>
                <a:latin typeface="微软雅黑" panose="020B0503020204020204" charset="-122"/>
                <a:ea typeface="微软雅黑" panose="020B0503020204020204" charset="-122"/>
                <a:cs typeface="微软雅黑" panose="020B0503020204020204" charset="-122"/>
              </a:rPr>
              <a:t>这样便会有大量的电子流向集电极，形成输出电流，且输出电流为光电流的</a:t>
            </a:r>
            <a:r>
              <a:rPr sz="1000" b="1" spc="40" dirty="0">
                <a:solidFill>
                  <a:srgbClr val="000000"/>
                </a:solidFill>
                <a:latin typeface="微软雅黑" panose="020B0503020204020204" charset="-122"/>
                <a:ea typeface="微软雅黑" panose="020B0503020204020204" charset="-122"/>
                <a:cs typeface="微软雅黑" panose="020B0503020204020204" charset="-122"/>
              </a:rPr>
              <a:t>β</a:t>
            </a:r>
            <a:r>
              <a:rPr sz="1000" spc="40" dirty="0">
                <a:solidFill>
                  <a:srgbClr val="000000"/>
                </a:solidFill>
                <a:latin typeface="微软雅黑" panose="020B0503020204020204" charset="-122"/>
                <a:ea typeface="微软雅黑" panose="020B0503020204020204" charset="-122"/>
                <a:cs typeface="微软雅黑" panose="020B0503020204020204" charset="-122"/>
              </a:rPr>
              <a:t>倍</a:t>
            </a:r>
            <a:r>
              <a:rPr sz="1000" spc="20" dirty="0">
                <a:solidFill>
                  <a:srgbClr val="000000"/>
                </a:solidFill>
                <a:latin typeface="微软雅黑" panose="020B0503020204020204" charset="-122"/>
                <a:ea typeface="微软雅黑" panose="020B0503020204020204" charset="-122"/>
                <a:cs typeface="微软雅黑" panose="020B0503020204020204" charset="-122"/>
              </a:rPr>
              <a:t>，</a:t>
            </a:r>
            <a:r>
              <a:rPr sz="1000" spc="0" dirty="0">
                <a:solidFill>
                  <a:srgbClr val="000000"/>
                </a:solidFill>
                <a:latin typeface="微软雅黑" panose="020B0503020204020204" charset="-122"/>
                <a:ea typeface="微软雅黑" panose="020B0503020204020204" charset="-122"/>
                <a:cs typeface="微软雅黑" panose="020B0503020204020204" charset="-122"/>
              </a:rPr>
              <a:t>所以</a:t>
            </a:r>
            <a:r>
              <a:rPr sz="1000" spc="30" dirty="0">
                <a:solidFill>
                  <a:srgbClr val="000000"/>
                </a:solidFill>
                <a:latin typeface="微软雅黑" panose="020B0503020204020204" charset="-122"/>
                <a:ea typeface="微软雅黑" panose="020B0503020204020204" charset="-122"/>
                <a:cs typeface="微软雅黑" panose="020B0503020204020204" charset="-122"/>
              </a:rPr>
              <a:t>光敏晶体管有放大作</a:t>
            </a:r>
            <a:r>
              <a:rPr sz="1000" spc="0" dirty="0">
                <a:solidFill>
                  <a:srgbClr val="000000"/>
                </a:solidFill>
                <a:latin typeface="微软雅黑" panose="020B0503020204020204" charset="-122"/>
                <a:ea typeface="微软雅黑" panose="020B0503020204020204" charset="-122"/>
                <a:cs typeface="微软雅黑" panose="020B0503020204020204" charset="-122"/>
              </a:rPr>
              <a:t>用。</a:t>
            </a:r>
            <a:endParaRPr lang="en-US" altLang="en-US" sz="1000" dirty="0">
              <a:solidFill>
                <a:srgbClr val="000000"/>
              </a:solidFill>
              <a:latin typeface="微软雅黑" panose="020B0503020204020204" charset="-122"/>
              <a:ea typeface="微软雅黑" panose="020B0503020204020204" charset="-122"/>
              <a:cs typeface="微软雅黑" panose="020B0503020204020204" charset="-122"/>
            </a:endParaRPr>
          </a:p>
          <a:p>
            <a:pPr marL="12700" indent="267335" algn="l" rtl="0" eaLnBrk="0">
              <a:lnSpc>
                <a:spcPct val="148000"/>
              </a:lnSpc>
              <a:spcBef>
                <a:spcPts val="55"/>
              </a:spcBef>
            </a:pPr>
            <a:r>
              <a:rPr sz="1000" spc="60" dirty="0">
                <a:solidFill>
                  <a:srgbClr val="000000"/>
                </a:solidFill>
                <a:latin typeface="微软雅黑" panose="020B0503020204020204" charset="-122"/>
                <a:ea typeface="微软雅黑" panose="020B0503020204020204" charset="-122"/>
                <a:cs typeface="微软雅黑" panose="020B0503020204020204" charset="-122"/>
              </a:rPr>
              <a:t>光敏晶体管的光电灵敏度虽然比光敏二极管高得多，但在需要高增益或大电流输</a:t>
            </a:r>
            <a:r>
              <a:rPr sz="1000" spc="30" dirty="0">
                <a:solidFill>
                  <a:srgbClr val="000000"/>
                </a:solidFill>
                <a:latin typeface="微软雅黑" panose="020B0503020204020204" charset="-122"/>
                <a:ea typeface="微软雅黑" panose="020B0503020204020204" charset="-122"/>
                <a:cs typeface="微软雅黑" panose="020B0503020204020204" charset="-122"/>
              </a:rPr>
              <a:t>出</a:t>
            </a:r>
            <a:r>
              <a:rPr sz="1000" spc="50" dirty="0">
                <a:solidFill>
                  <a:srgbClr val="000000"/>
                </a:solidFill>
                <a:latin typeface="微软雅黑" panose="020B0503020204020204" charset="-122"/>
                <a:ea typeface="微软雅黑" panose="020B0503020204020204" charset="-122"/>
                <a:cs typeface="微软雅黑" panose="020B0503020204020204" charset="-122"/>
              </a:rPr>
              <a:t>的场合，需采用达林顿光敏管。达林顿光敏管的等效电路是由一个光敏晶体管</a:t>
            </a:r>
            <a:r>
              <a:rPr sz="1000" spc="30" dirty="0">
                <a:solidFill>
                  <a:srgbClr val="000000"/>
                </a:solidFill>
                <a:latin typeface="微软雅黑" panose="020B0503020204020204" charset="-122"/>
                <a:ea typeface="微软雅黑" panose="020B0503020204020204" charset="-122"/>
                <a:cs typeface="微软雅黑" panose="020B0503020204020204" charset="-122"/>
              </a:rPr>
              <a:t>和</a:t>
            </a:r>
            <a:r>
              <a:rPr sz="1000" spc="0" dirty="0">
                <a:solidFill>
                  <a:srgbClr val="000000"/>
                </a:solidFill>
                <a:latin typeface="微软雅黑" panose="020B0503020204020204" charset="-122"/>
                <a:ea typeface="微软雅黑" panose="020B0503020204020204" charset="-122"/>
                <a:cs typeface="微软雅黑" panose="020B0503020204020204" charset="-122"/>
              </a:rPr>
              <a:t>一个一</a:t>
            </a:r>
            <a:r>
              <a:rPr sz="1000" spc="50" dirty="0">
                <a:solidFill>
                  <a:srgbClr val="000000"/>
                </a:solidFill>
                <a:latin typeface="微软雅黑" panose="020B0503020204020204" charset="-122"/>
                <a:ea typeface="微软雅黑" panose="020B0503020204020204" charset="-122"/>
                <a:cs typeface="微软雅黑" panose="020B0503020204020204" charset="-122"/>
              </a:rPr>
              <a:t>般晶体管以共集电极连接方式构成的集成器件。由于增加了一级电流放大电路，</a:t>
            </a:r>
            <a:r>
              <a:rPr sz="1000" spc="0" dirty="0">
                <a:solidFill>
                  <a:srgbClr val="000000"/>
                </a:solidFill>
                <a:latin typeface="微软雅黑" panose="020B0503020204020204" charset="-122"/>
                <a:ea typeface="微软雅黑" panose="020B0503020204020204" charset="-122"/>
                <a:cs typeface="微软雅黑" panose="020B0503020204020204" charset="-122"/>
              </a:rPr>
              <a:t>因此它</a:t>
            </a:r>
            <a:r>
              <a:rPr sz="1000" spc="50" dirty="0">
                <a:solidFill>
                  <a:srgbClr val="000000"/>
                </a:solidFill>
                <a:latin typeface="微软雅黑" panose="020B0503020204020204" charset="-122"/>
                <a:ea typeface="微软雅黑" panose="020B0503020204020204" charset="-122"/>
                <a:cs typeface="微软雅黑" panose="020B0503020204020204" charset="-122"/>
              </a:rPr>
              <a:t>输出电流的能力大大加强，输出电流甚至可以不必经过进一步放大，便可直接</a:t>
            </a:r>
            <a:r>
              <a:rPr sz="1000" spc="30" dirty="0">
                <a:solidFill>
                  <a:srgbClr val="000000"/>
                </a:solidFill>
                <a:latin typeface="微软雅黑" panose="020B0503020204020204" charset="-122"/>
                <a:ea typeface="微软雅黑" panose="020B0503020204020204" charset="-122"/>
                <a:cs typeface="微软雅黑" panose="020B0503020204020204" charset="-122"/>
              </a:rPr>
              <a:t>驱</a:t>
            </a:r>
            <a:r>
              <a:rPr sz="1000" spc="0" dirty="0">
                <a:solidFill>
                  <a:srgbClr val="000000"/>
                </a:solidFill>
                <a:latin typeface="微软雅黑" panose="020B0503020204020204" charset="-122"/>
                <a:ea typeface="微软雅黑" panose="020B0503020204020204" charset="-122"/>
                <a:cs typeface="微软雅黑" panose="020B0503020204020204" charset="-122"/>
              </a:rPr>
              <a:t>动继电</a:t>
            </a:r>
            <a:r>
              <a:rPr sz="1000" spc="50" dirty="0">
                <a:solidFill>
                  <a:srgbClr val="000000"/>
                </a:solidFill>
                <a:latin typeface="微软雅黑" panose="020B0503020204020204" charset="-122"/>
                <a:ea typeface="微软雅黑" panose="020B0503020204020204" charset="-122"/>
                <a:cs typeface="微软雅黑" panose="020B0503020204020204" charset="-122"/>
              </a:rPr>
              <a:t>器工作。但由于它无光照时的暗电流也增大，因此达林顿光敏管适用于开关或</a:t>
            </a:r>
            <a:r>
              <a:rPr sz="1000" spc="30" dirty="0">
                <a:solidFill>
                  <a:srgbClr val="000000"/>
                </a:solidFill>
                <a:latin typeface="微软雅黑" panose="020B0503020204020204" charset="-122"/>
                <a:ea typeface="微软雅黑" panose="020B0503020204020204" charset="-122"/>
                <a:cs typeface="微软雅黑" panose="020B0503020204020204" charset="-122"/>
              </a:rPr>
              <a:t>位</a:t>
            </a:r>
            <a:r>
              <a:rPr sz="1000" spc="0" dirty="0">
                <a:solidFill>
                  <a:srgbClr val="000000"/>
                </a:solidFill>
                <a:latin typeface="微软雅黑" panose="020B0503020204020204" charset="-122"/>
                <a:ea typeface="微软雅黑" panose="020B0503020204020204" charset="-122"/>
                <a:cs typeface="微软雅黑" panose="020B0503020204020204" charset="-122"/>
              </a:rPr>
              <a:t>置信号</a:t>
            </a:r>
            <a:r>
              <a:rPr sz="1000" spc="10" dirty="0">
                <a:solidFill>
                  <a:srgbClr val="000000"/>
                </a:solidFill>
                <a:latin typeface="微软雅黑" panose="020B0503020204020204" charset="-122"/>
                <a:ea typeface="微软雅黑" panose="020B0503020204020204" charset="-122"/>
                <a:cs typeface="微软雅黑" panose="020B0503020204020204" charset="-122"/>
              </a:rPr>
              <a:t>的光电变</a:t>
            </a:r>
            <a:r>
              <a:rPr sz="1000" spc="0" dirty="0">
                <a:solidFill>
                  <a:srgbClr val="000000"/>
                </a:solidFill>
                <a:latin typeface="微软雅黑" panose="020B0503020204020204" charset="-122"/>
                <a:ea typeface="微软雅黑" panose="020B0503020204020204" charset="-122"/>
                <a:cs typeface="微软雅黑" panose="020B0503020204020204" charset="-122"/>
              </a:rPr>
              <a:t>换。</a:t>
            </a:r>
            <a:endParaRPr lang="en-US" altLang="en-US" sz="1000" dirty="0">
              <a:solidFill>
                <a:srgbClr val="000000"/>
              </a:solidFill>
              <a:latin typeface="微软雅黑" panose="020B0503020204020204" charset="-122"/>
              <a:ea typeface="微软雅黑" panose="020B0503020204020204" charset="-122"/>
              <a:cs typeface="微软雅黑" panose="020B0503020204020204" charset="-122"/>
            </a:endParaRPr>
          </a:p>
          <a:p>
            <a:pPr marL="278765" algn="l" rtl="0" eaLnBrk="0">
              <a:lnSpc>
                <a:spcPct val="91000"/>
              </a:lnSpc>
              <a:spcBef>
                <a:spcPts val="680"/>
              </a:spcBef>
            </a:pPr>
            <a:r>
              <a:rPr sz="1000" b="1" spc="20" dirty="0">
                <a:solidFill>
                  <a:srgbClr val="000000"/>
                </a:solidFill>
                <a:latin typeface="微软雅黑" panose="020B0503020204020204" charset="-122"/>
                <a:ea typeface="微软雅黑" panose="020B0503020204020204" charset="-122"/>
                <a:cs typeface="微软雅黑" panose="020B0503020204020204" charset="-122"/>
              </a:rPr>
              <a:t>3)</a:t>
            </a:r>
            <a:r>
              <a:rPr sz="1000" spc="20" dirty="0">
                <a:solidFill>
                  <a:srgbClr val="000000"/>
                </a:solidFill>
                <a:latin typeface="微软雅黑" panose="020B0503020204020204" charset="-122"/>
                <a:ea typeface="微软雅黑" panose="020B0503020204020204" charset="-122"/>
                <a:cs typeface="微软雅黑" panose="020B0503020204020204" charset="-122"/>
              </a:rPr>
              <a:t>主要特</a:t>
            </a:r>
            <a:r>
              <a:rPr sz="1000" spc="0" dirty="0">
                <a:solidFill>
                  <a:srgbClr val="000000"/>
                </a:solidFill>
                <a:latin typeface="微软雅黑" panose="020B0503020204020204" charset="-122"/>
                <a:ea typeface="微软雅黑" panose="020B0503020204020204" charset="-122"/>
                <a:cs typeface="微软雅黑" panose="020B0503020204020204" charset="-122"/>
              </a:rPr>
              <a:t>性</a:t>
            </a:r>
            <a:endParaRPr lang="en-US" altLang="en-US" sz="1000" dirty="0">
              <a:solidFill>
                <a:srgbClr val="000000"/>
              </a:solidFill>
              <a:latin typeface="微软雅黑" panose="020B0503020204020204" charset="-122"/>
              <a:ea typeface="微软雅黑" panose="020B0503020204020204" charset="-122"/>
              <a:cs typeface="微软雅黑" panose="020B0503020204020204" charset="-122"/>
            </a:endParaRPr>
          </a:p>
          <a:p>
            <a:pPr marL="12700" indent="280035" algn="l" rtl="0" eaLnBrk="0">
              <a:lnSpc>
                <a:spcPct val="149000"/>
              </a:lnSpc>
              <a:spcBef>
                <a:spcPts val="40"/>
              </a:spcBef>
            </a:pPr>
            <a:r>
              <a:rPr sz="1000" b="1" spc="60" dirty="0">
                <a:solidFill>
                  <a:srgbClr val="000000"/>
                </a:solidFill>
                <a:latin typeface="微软雅黑" panose="020B0503020204020204" charset="-122"/>
                <a:ea typeface="微软雅黑" panose="020B0503020204020204" charset="-122"/>
                <a:cs typeface="微软雅黑" panose="020B0503020204020204" charset="-122"/>
              </a:rPr>
              <a:t>(1)</a:t>
            </a:r>
            <a:r>
              <a:rPr sz="1000" spc="60" dirty="0">
                <a:solidFill>
                  <a:srgbClr val="000000"/>
                </a:solidFill>
                <a:latin typeface="微软雅黑" panose="020B0503020204020204" charset="-122"/>
                <a:ea typeface="微软雅黑" panose="020B0503020204020204" charset="-122"/>
                <a:cs typeface="微软雅黑" panose="020B0503020204020204" charset="-122"/>
              </a:rPr>
              <a:t>光谱特性。光敏管的光谱特性是指在一定的光照强度下，光敏管输</a:t>
            </a:r>
            <a:r>
              <a:rPr sz="1000" spc="10" dirty="0">
                <a:solidFill>
                  <a:srgbClr val="000000"/>
                </a:solidFill>
                <a:latin typeface="微软雅黑" panose="020B0503020204020204" charset="-122"/>
                <a:ea typeface="微软雅黑" panose="020B0503020204020204" charset="-122"/>
                <a:cs typeface="微软雅黑" panose="020B0503020204020204" charset="-122"/>
              </a:rPr>
              <a:t>出</a:t>
            </a:r>
            <a:r>
              <a:rPr sz="1000" spc="0" dirty="0">
                <a:solidFill>
                  <a:srgbClr val="000000"/>
                </a:solidFill>
                <a:latin typeface="微软雅黑" panose="020B0503020204020204" charset="-122"/>
                <a:ea typeface="微软雅黑" panose="020B0503020204020204" charset="-122"/>
                <a:cs typeface="微软雅黑" panose="020B0503020204020204" charset="-122"/>
              </a:rPr>
              <a:t>的光电流</a:t>
            </a:r>
            <a:r>
              <a:rPr sz="1000" b="1" spc="30" dirty="0">
                <a:solidFill>
                  <a:srgbClr val="000000"/>
                </a:solidFill>
                <a:latin typeface="微软雅黑" panose="020B0503020204020204" charset="-122"/>
                <a:ea typeface="微软雅黑" panose="020B0503020204020204" charset="-122"/>
                <a:cs typeface="微软雅黑" panose="020B0503020204020204" charset="-122"/>
              </a:rPr>
              <a:t>(</a:t>
            </a:r>
            <a:r>
              <a:rPr sz="1000" spc="30" dirty="0">
                <a:solidFill>
                  <a:srgbClr val="000000"/>
                </a:solidFill>
                <a:latin typeface="微软雅黑" panose="020B0503020204020204" charset="-122"/>
                <a:ea typeface="微软雅黑" panose="020B0503020204020204" charset="-122"/>
                <a:cs typeface="微软雅黑" panose="020B0503020204020204" charset="-122"/>
              </a:rPr>
              <a:t>或用相对灵敏度表示</a:t>
            </a:r>
            <a:r>
              <a:rPr sz="1000" b="1" spc="30" dirty="0">
                <a:solidFill>
                  <a:srgbClr val="000000"/>
                </a:solidFill>
                <a:latin typeface="微软雅黑" panose="020B0503020204020204" charset="-122"/>
                <a:ea typeface="微软雅黑" panose="020B0503020204020204" charset="-122"/>
                <a:cs typeface="微软雅黑" panose="020B0503020204020204" charset="-122"/>
              </a:rPr>
              <a:t>)</a:t>
            </a:r>
            <a:r>
              <a:rPr sz="1000" spc="30" dirty="0">
                <a:solidFill>
                  <a:srgbClr val="000000"/>
                </a:solidFill>
                <a:latin typeface="微软雅黑" panose="020B0503020204020204" charset="-122"/>
                <a:ea typeface="微软雅黑" panose="020B0503020204020204" charset="-122"/>
                <a:cs typeface="微软雅黑" panose="020B0503020204020204" charset="-122"/>
              </a:rPr>
              <a:t>与入射光波长的关系。硅管的峰值波长约</a:t>
            </a:r>
            <a:r>
              <a:rPr sz="1000" spc="0" dirty="0">
                <a:solidFill>
                  <a:srgbClr val="000000"/>
                </a:solidFill>
                <a:latin typeface="微软雅黑" panose="020B0503020204020204" charset="-122"/>
                <a:ea typeface="微软雅黑" panose="020B0503020204020204" charset="-122"/>
                <a:cs typeface="微软雅黑" panose="020B0503020204020204" charset="-122"/>
              </a:rPr>
              <a:t>为</a:t>
            </a:r>
            <a:r>
              <a:rPr sz="1000" b="1" spc="0" dirty="0">
                <a:solidFill>
                  <a:srgbClr val="000000"/>
                </a:solidFill>
                <a:latin typeface="微软雅黑" panose="020B0503020204020204" charset="-122"/>
                <a:ea typeface="微软雅黑" panose="020B0503020204020204" charset="-122"/>
                <a:cs typeface="微软雅黑" panose="020B0503020204020204" charset="-122"/>
              </a:rPr>
              <a:t>0.9μm</a:t>
            </a:r>
            <a:r>
              <a:rPr sz="1000" spc="0" dirty="0">
                <a:solidFill>
                  <a:srgbClr val="000000"/>
                </a:solidFill>
                <a:latin typeface="微软雅黑" panose="020B0503020204020204" charset="-122"/>
                <a:ea typeface="微软雅黑" panose="020B0503020204020204" charset="-122"/>
                <a:cs typeface="微软雅黑" panose="020B0503020204020204" charset="-122"/>
              </a:rPr>
              <a:t>，锗管的峰值</a:t>
            </a:r>
            <a:r>
              <a:rPr sz="1000" spc="20" dirty="0">
                <a:solidFill>
                  <a:srgbClr val="000000"/>
                </a:solidFill>
                <a:latin typeface="微软雅黑" panose="020B0503020204020204" charset="-122"/>
                <a:ea typeface="微软雅黑" panose="020B0503020204020204" charset="-122"/>
                <a:cs typeface="微软雅黑" panose="020B0503020204020204" charset="-122"/>
              </a:rPr>
              <a:t>波长约为</a:t>
            </a:r>
            <a:r>
              <a:rPr sz="1000" b="1" spc="20" dirty="0">
                <a:solidFill>
                  <a:srgbClr val="000000"/>
                </a:solidFill>
                <a:latin typeface="微软雅黑" panose="020B0503020204020204" charset="-122"/>
                <a:ea typeface="微软雅黑" panose="020B0503020204020204" charset="-122"/>
                <a:cs typeface="微软雅黑" panose="020B0503020204020204" charset="-122"/>
              </a:rPr>
              <a:t>1.5μ</a:t>
            </a:r>
            <a:r>
              <a:rPr sz="1000" b="1" spc="0" dirty="0">
                <a:solidFill>
                  <a:srgbClr val="000000"/>
                </a:solidFill>
                <a:latin typeface="微软雅黑" panose="020B0503020204020204" charset="-122"/>
                <a:ea typeface="微软雅黑" panose="020B0503020204020204" charset="-122"/>
                <a:cs typeface="微软雅黑" panose="020B0503020204020204" charset="-122"/>
              </a:rPr>
              <a:t>m</a:t>
            </a:r>
            <a:r>
              <a:rPr sz="1000" spc="20" dirty="0">
                <a:solidFill>
                  <a:srgbClr val="000000"/>
                </a:solidFill>
                <a:latin typeface="微软雅黑" panose="020B0503020204020204" charset="-122"/>
                <a:ea typeface="微软雅黑" panose="020B0503020204020204" charset="-122"/>
                <a:cs typeface="微软雅黑" panose="020B0503020204020204" charset="-122"/>
              </a:rPr>
              <a:t>，此时光敏管的灵敏度最</a:t>
            </a:r>
            <a:r>
              <a:rPr sz="1000" spc="10" dirty="0">
                <a:solidFill>
                  <a:srgbClr val="000000"/>
                </a:solidFill>
                <a:latin typeface="微软雅黑" panose="020B0503020204020204" charset="-122"/>
                <a:ea typeface="微软雅黑" panose="020B0503020204020204" charset="-122"/>
                <a:cs typeface="微软雅黑" panose="020B0503020204020204" charset="-122"/>
              </a:rPr>
              <a:t>大</a:t>
            </a:r>
            <a:r>
              <a:rPr sz="1000" spc="0" dirty="0">
                <a:solidFill>
                  <a:srgbClr val="000000"/>
                </a:solidFill>
                <a:latin typeface="微软雅黑" panose="020B0503020204020204" charset="-122"/>
                <a:ea typeface="微软雅黑" panose="020B0503020204020204" charset="-122"/>
                <a:cs typeface="微软雅黑" panose="020B0503020204020204" charset="-122"/>
              </a:rPr>
              <a:t>，而当入射光的波长增长或缩短时，光敏管</a:t>
            </a:r>
            <a:r>
              <a:rPr sz="1000" spc="30" dirty="0">
                <a:solidFill>
                  <a:srgbClr val="000000"/>
                </a:solidFill>
                <a:latin typeface="微软雅黑" panose="020B0503020204020204" charset="-122"/>
                <a:ea typeface="微软雅黑" panose="020B0503020204020204" charset="-122"/>
                <a:cs typeface="微软雅黑" panose="020B0503020204020204" charset="-122"/>
              </a:rPr>
              <a:t>的灵敏度都会下降。一般来讲，锗管的暗电流较大，因而性能较差，</a:t>
            </a:r>
            <a:r>
              <a:rPr sz="1000" spc="0" dirty="0">
                <a:solidFill>
                  <a:srgbClr val="000000"/>
                </a:solidFill>
                <a:latin typeface="微软雅黑" panose="020B0503020204020204" charset="-122"/>
                <a:ea typeface="微软雅黑" panose="020B0503020204020204" charset="-122"/>
                <a:cs typeface="微软雅黑" panose="020B0503020204020204" charset="-122"/>
              </a:rPr>
              <a:t>故对可见光或炽热</a:t>
            </a:r>
            <a:r>
              <a:rPr sz="1000" spc="10" dirty="0">
                <a:solidFill>
                  <a:srgbClr val="000000"/>
                </a:solidFill>
                <a:latin typeface="微软雅黑" panose="020B0503020204020204" charset="-122"/>
                <a:ea typeface="微软雅黑" panose="020B0503020204020204" charset="-122"/>
                <a:cs typeface="微软雅黑" panose="020B0503020204020204" charset="-122"/>
              </a:rPr>
              <a:t>状态物体时的探测</a:t>
            </a:r>
            <a:r>
              <a:rPr sz="1000" spc="0" dirty="0">
                <a:solidFill>
                  <a:srgbClr val="000000"/>
                </a:solidFill>
                <a:latin typeface="微软雅黑" panose="020B0503020204020204" charset="-122"/>
                <a:ea typeface="微软雅黑" panose="020B0503020204020204" charset="-122"/>
                <a:cs typeface="微软雅黑" panose="020B0503020204020204" charset="-122"/>
              </a:rPr>
              <a:t>，一般都用硅管，但对红外光的探测，用锗管较为合适。</a:t>
            </a:r>
            <a:endParaRPr lang="en-US" altLang="en-US" sz="1000" dirty="0">
              <a:solidFill>
                <a:srgbClr val="000000"/>
              </a:solidFill>
              <a:latin typeface="微软雅黑" panose="020B0503020204020204" charset="-122"/>
              <a:ea typeface="微软雅黑" panose="020B0503020204020204" charset="-122"/>
              <a:cs typeface="微软雅黑" panose="020B0503020204020204" charset="-122"/>
            </a:endParaRPr>
          </a:p>
          <a:p>
            <a:pPr marL="13335" indent="278765" algn="l" rtl="0" eaLnBrk="0">
              <a:lnSpc>
                <a:spcPct val="130000"/>
              </a:lnSpc>
              <a:spcBef>
                <a:spcPts val="615"/>
              </a:spcBef>
            </a:pPr>
            <a:r>
              <a:rPr sz="1000" b="1" spc="20" dirty="0">
                <a:solidFill>
                  <a:srgbClr val="000000"/>
                </a:solidFill>
                <a:latin typeface="微软雅黑" panose="020B0503020204020204" charset="-122"/>
                <a:ea typeface="微软雅黑" panose="020B0503020204020204" charset="-122"/>
                <a:cs typeface="微软雅黑" panose="020B0503020204020204" charset="-122"/>
              </a:rPr>
              <a:t>(2)</a:t>
            </a:r>
            <a:r>
              <a:rPr sz="1000" spc="20" dirty="0">
                <a:solidFill>
                  <a:srgbClr val="000000"/>
                </a:solidFill>
                <a:latin typeface="微软雅黑" panose="020B0503020204020204" charset="-122"/>
                <a:ea typeface="微软雅黑" panose="020B0503020204020204" charset="-122"/>
                <a:cs typeface="微软雅黑" panose="020B0503020204020204" charset="-122"/>
              </a:rPr>
              <a:t>伏安特性。当有光照时，光敏管反向电流随着光照强度的增大而增大。</a:t>
            </a:r>
            <a:r>
              <a:rPr sz="1000" spc="0" dirty="0">
                <a:solidFill>
                  <a:srgbClr val="000000"/>
                </a:solidFill>
                <a:latin typeface="微软雅黑" panose="020B0503020204020204" charset="-122"/>
                <a:ea typeface="微软雅黑" panose="020B0503020204020204" charset="-122"/>
                <a:cs typeface="微软雅黑" panose="020B0503020204020204" charset="-122"/>
              </a:rPr>
              <a:t>在不同的</a:t>
            </a:r>
            <a:r>
              <a:rPr sz="1000" spc="40" dirty="0">
                <a:solidFill>
                  <a:srgbClr val="000000"/>
                </a:solidFill>
                <a:latin typeface="微软雅黑" panose="020B0503020204020204" charset="-122"/>
                <a:ea typeface="微软雅黑" panose="020B0503020204020204" charset="-122"/>
                <a:cs typeface="微软雅黑" panose="020B0503020204020204" charset="-122"/>
              </a:rPr>
              <a:t>光照强度下，光敏管的伏安特性曲线几乎平行，所以只要光敏管没达到饱和</a:t>
            </a:r>
            <a:r>
              <a:rPr sz="1000" spc="30" dirty="0">
                <a:solidFill>
                  <a:srgbClr val="000000"/>
                </a:solidFill>
                <a:latin typeface="微软雅黑" panose="020B0503020204020204" charset="-122"/>
                <a:ea typeface="微软雅黑" panose="020B0503020204020204" charset="-122"/>
                <a:cs typeface="微软雅黑" panose="020B0503020204020204" charset="-122"/>
              </a:rPr>
              <a:t>值</a:t>
            </a:r>
            <a:r>
              <a:rPr sz="1000" spc="0" dirty="0">
                <a:solidFill>
                  <a:srgbClr val="000000"/>
                </a:solidFill>
                <a:latin typeface="微软雅黑" panose="020B0503020204020204" charset="-122"/>
                <a:ea typeface="微软雅黑" panose="020B0503020204020204" charset="-122"/>
                <a:cs typeface="微软雅黑" panose="020B0503020204020204" charset="-122"/>
              </a:rPr>
              <a:t>，它的输</a:t>
            </a:r>
            <a:r>
              <a:rPr sz="1000" spc="30" dirty="0">
                <a:solidFill>
                  <a:srgbClr val="000000"/>
                </a:solidFill>
                <a:latin typeface="微软雅黑" panose="020B0503020204020204" charset="-122"/>
                <a:ea typeface="微软雅黑" panose="020B0503020204020204" charset="-122"/>
                <a:cs typeface="微软雅黑" panose="020B0503020204020204" charset="-122"/>
              </a:rPr>
              <a:t>出实际上不受电压大小的影响。</a:t>
            </a:r>
            <a:endParaRPr lang="en-US" altLang="en-US" sz="1000" dirty="0">
              <a:solidFill>
                <a:srgbClr val="000000"/>
              </a:solidFill>
              <a:latin typeface="微软雅黑" panose="020B0503020204020204" charset="-122"/>
              <a:ea typeface="微软雅黑" panose="020B0503020204020204" charset="-122"/>
              <a:cs typeface="微软雅黑" panose="020B0503020204020204" charset="-122"/>
            </a:endParaRPr>
          </a:p>
          <a:p>
            <a:pPr marL="277495" algn="l" rtl="0" eaLnBrk="0">
              <a:lnSpc>
                <a:spcPct val="91000"/>
              </a:lnSpc>
              <a:spcBef>
                <a:spcPts val="700"/>
              </a:spcBef>
            </a:pPr>
            <a:r>
              <a:rPr sz="1000" b="1" spc="-30" dirty="0">
                <a:solidFill>
                  <a:srgbClr val="000000"/>
                </a:solidFill>
                <a:latin typeface="微软雅黑" panose="020B0503020204020204" charset="-122"/>
                <a:ea typeface="微软雅黑" panose="020B0503020204020204" charset="-122"/>
                <a:cs typeface="微软雅黑" panose="020B0503020204020204" charset="-122"/>
              </a:rPr>
              <a:t>3.</a:t>
            </a:r>
            <a:r>
              <a:rPr sz="1000" spc="-20" dirty="0">
                <a:solidFill>
                  <a:srgbClr val="000000"/>
                </a:solidFill>
                <a:latin typeface="微软雅黑" panose="020B0503020204020204" charset="-122"/>
                <a:ea typeface="微软雅黑" panose="020B0503020204020204" charset="-122"/>
                <a:cs typeface="微软雅黑" panose="020B0503020204020204" charset="-122"/>
              </a:rPr>
              <a:t>光</a:t>
            </a:r>
            <a:r>
              <a:rPr sz="1000" spc="0" dirty="0">
                <a:solidFill>
                  <a:srgbClr val="000000"/>
                </a:solidFill>
                <a:latin typeface="微软雅黑" panose="020B0503020204020204" charset="-122"/>
                <a:ea typeface="微软雅黑" panose="020B0503020204020204" charset="-122"/>
                <a:cs typeface="微软雅黑" panose="020B0503020204020204" charset="-122"/>
              </a:rPr>
              <a:t>电池</a:t>
            </a:r>
            <a:endParaRPr lang="en-US" altLang="en-US" sz="1000" dirty="0">
              <a:solidFill>
                <a:srgbClr val="000000"/>
              </a:solidFill>
              <a:latin typeface="微软雅黑" panose="020B0503020204020204" charset="-122"/>
              <a:ea typeface="微软雅黑" panose="020B0503020204020204" charset="-122"/>
              <a:cs typeface="微软雅黑" panose="020B0503020204020204" charset="-122"/>
            </a:endParaRPr>
          </a:p>
          <a:p>
            <a:pPr marL="25400" indent="254635" algn="l" rtl="0" eaLnBrk="0">
              <a:lnSpc>
                <a:spcPct val="124000"/>
              </a:lnSpc>
              <a:spcBef>
                <a:spcPts val="660"/>
              </a:spcBef>
            </a:pPr>
            <a:r>
              <a:rPr sz="1000" spc="10" dirty="0">
                <a:solidFill>
                  <a:srgbClr val="000000"/>
                </a:solidFill>
                <a:latin typeface="微软雅黑" panose="020B0503020204020204" charset="-122"/>
                <a:ea typeface="微软雅黑" panose="020B0503020204020204" charset="-122"/>
                <a:cs typeface="微软雅黑" panose="020B0503020204020204" charset="-122"/>
              </a:rPr>
              <a:t>光电池是一种直接将光能转换为电能的光电器件。光电池在</a:t>
            </a:r>
            <a:r>
              <a:rPr sz="1000" spc="0" dirty="0">
                <a:solidFill>
                  <a:srgbClr val="000000"/>
                </a:solidFill>
                <a:latin typeface="微软雅黑" panose="020B0503020204020204" charset="-122"/>
                <a:ea typeface="微软雅黑" panose="020B0503020204020204" charset="-122"/>
                <a:cs typeface="微软雅黑" panose="020B0503020204020204" charset="-122"/>
              </a:rPr>
              <a:t>有光照射时实质上就是一个</a:t>
            </a:r>
            <a:r>
              <a:rPr sz="1000" spc="-10" dirty="0">
                <a:solidFill>
                  <a:srgbClr val="000000"/>
                </a:solidFill>
                <a:latin typeface="微软雅黑" panose="020B0503020204020204" charset="-122"/>
                <a:ea typeface="微软雅黑" panose="020B0503020204020204" charset="-122"/>
                <a:cs typeface="微软雅黑" panose="020B0503020204020204" charset="-122"/>
              </a:rPr>
              <a:t>电源，电路中有了这种器件就不需要外加电源了。光电池的工作原理是基于光生伏</a:t>
            </a:r>
            <a:r>
              <a:rPr sz="1000" spc="0" dirty="0">
                <a:solidFill>
                  <a:srgbClr val="000000"/>
                </a:solidFill>
                <a:latin typeface="微软雅黑" panose="020B0503020204020204" charset="-122"/>
                <a:ea typeface="微软雅黑" panose="020B0503020204020204" charset="-122"/>
                <a:cs typeface="微软雅黑" panose="020B0503020204020204" charset="-122"/>
              </a:rPr>
              <a:t>特效应。</a:t>
            </a:r>
            <a:endParaRPr lang="en-US" altLang="en-US" sz="1000" dirty="0">
              <a:solidFill>
                <a:srgbClr val="000000"/>
              </a:solidFill>
              <a:latin typeface="微软雅黑" panose="020B0503020204020204" charset="-122"/>
              <a:ea typeface="微软雅黑" panose="020B0503020204020204" charset="-122"/>
              <a:cs typeface="微软雅黑" panose="020B0503020204020204" charset="-122"/>
            </a:endParaRPr>
          </a:p>
          <a:p>
            <a:pPr marL="287655" algn="l" rtl="0" eaLnBrk="0">
              <a:lnSpc>
                <a:spcPct val="91000"/>
              </a:lnSpc>
              <a:spcBef>
                <a:spcPts val="630"/>
              </a:spcBef>
            </a:pPr>
            <a:r>
              <a:rPr sz="1000" b="1" spc="20" dirty="0">
                <a:solidFill>
                  <a:srgbClr val="000000"/>
                </a:solidFill>
                <a:latin typeface="微软雅黑" panose="020B0503020204020204" charset="-122"/>
                <a:ea typeface="微软雅黑" panose="020B0503020204020204" charset="-122"/>
                <a:cs typeface="微软雅黑" panose="020B0503020204020204" charset="-122"/>
              </a:rPr>
              <a:t>1)</a:t>
            </a:r>
            <a:r>
              <a:rPr sz="1000" spc="20" dirty="0">
                <a:solidFill>
                  <a:srgbClr val="000000"/>
                </a:solidFill>
                <a:latin typeface="微软雅黑" panose="020B0503020204020204" charset="-122"/>
                <a:ea typeface="微软雅黑" panose="020B0503020204020204" charset="-122"/>
                <a:cs typeface="微软雅黑" panose="020B0503020204020204" charset="-122"/>
              </a:rPr>
              <a:t>结构及工作原</a:t>
            </a:r>
            <a:r>
              <a:rPr sz="1000" spc="10" dirty="0">
                <a:solidFill>
                  <a:srgbClr val="000000"/>
                </a:solidFill>
                <a:latin typeface="微软雅黑" panose="020B0503020204020204" charset="-122"/>
                <a:ea typeface="微软雅黑" panose="020B0503020204020204" charset="-122"/>
                <a:cs typeface="微软雅黑" panose="020B0503020204020204" charset="-122"/>
              </a:rPr>
              <a:t>理</a:t>
            </a:r>
            <a:endParaRPr lang="en-US" altLang="en-US" sz="1000" dirty="0">
              <a:solidFill>
                <a:srgbClr val="000000"/>
              </a:solidFill>
              <a:latin typeface="微软雅黑" panose="020B0503020204020204" charset="-122"/>
              <a:ea typeface="微软雅黑" panose="020B0503020204020204" charset="-122"/>
              <a:cs typeface="微软雅黑" panose="020B0503020204020204" charset="-122"/>
            </a:endParaRPr>
          </a:p>
          <a:p>
            <a:pPr marL="13970" indent="276225" algn="l" rtl="0" eaLnBrk="0">
              <a:lnSpc>
                <a:spcPct val="148000"/>
              </a:lnSpc>
              <a:spcBef>
                <a:spcPts val="90"/>
              </a:spcBef>
            </a:pPr>
            <a:r>
              <a:rPr sz="1000" spc="20" dirty="0">
                <a:solidFill>
                  <a:srgbClr val="000000"/>
                </a:solidFill>
                <a:latin typeface="微软雅黑" panose="020B0503020204020204" charset="-122"/>
                <a:ea typeface="微软雅黑" panose="020B0503020204020204" charset="-122"/>
                <a:cs typeface="微软雅黑" panose="020B0503020204020204" charset="-122"/>
              </a:rPr>
              <a:t>图</a:t>
            </a:r>
            <a:r>
              <a:rPr sz="1000" b="1" spc="20" dirty="0">
                <a:solidFill>
                  <a:srgbClr val="000000"/>
                </a:solidFill>
                <a:latin typeface="微软雅黑" panose="020B0503020204020204" charset="-122"/>
                <a:ea typeface="微软雅黑" panose="020B0503020204020204" charset="-122"/>
                <a:cs typeface="微软雅黑" panose="020B0503020204020204" charset="-122"/>
              </a:rPr>
              <a:t>714</a:t>
            </a:r>
            <a:r>
              <a:rPr sz="1000" spc="20" dirty="0">
                <a:solidFill>
                  <a:srgbClr val="000000"/>
                </a:solidFill>
                <a:latin typeface="微软雅黑" panose="020B0503020204020204" charset="-122"/>
                <a:ea typeface="微软雅黑" panose="020B0503020204020204" charset="-122"/>
                <a:cs typeface="微软雅黑" panose="020B0503020204020204" charset="-122"/>
              </a:rPr>
              <a:t>所示是硅光电池原理。硅光电池实际上是一个大面积的</a:t>
            </a:r>
            <a:r>
              <a:rPr sz="1000" b="1" spc="0" dirty="0">
                <a:solidFill>
                  <a:srgbClr val="000000"/>
                </a:solidFill>
                <a:latin typeface="微软雅黑" panose="020B0503020204020204" charset="-122"/>
                <a:ea typeface="微软雅黑" panose="020B0503020204020204" charset="-122"/>
                <a:cs typeface="微软雅黑" panose="020B0503020204020204" charset="-122"/>
              </a:rPr>
              <a:t>PN</a:t>
            </a:r>
            <a:r>
              <a:rPr sz="1000" spc="0" dirty="0">
                <a:solidFill>
                  <a:srgbClr val="000000"/>
                </a:solidFill>
                <a:latin typeface="微软雅黑" panose="020B0503020204020204" charset="-122"/>
                <a:ea typeface="微软雅黑" panose="020B0503020204020204" charset="-122"/>
                <a:cs typeface="微软雅黑" panose="020B0503020204020204" charset="-122"/>
              </a:rPr>
              <a:t>结，当光照射到</a:t>
            </a:r>
            <a:r>
              <a:rPr sz="1000" b="1" spc="0" dirty="0">
                <a:solidFill>
                  <a:srgbClr val="000000"/>
                </a:solidFill>
                <a:latin typeface="微软雅黑" panose="020B0503020204020204" charset="-122"/>
                <a:ea typeface="微软雅黑" panose="020B0503020204020204" charset="-122"/>
                <a:cs typeface="微软雅黑" panose="020B0503020204020204" charset="-122"/>
              </a:rPr>
              <a:t>PN</a:t>
            </a:r>
            <a:r>
              <a:rPr sz="1000" spc="10" dirty="0">
                <a:solidFill>
                  <a:srgbClr val="000000"/>
                </a:solidFill>
                <a:latin typeface="微软雅黑" panose="020B0503020204020204" charset="-122"/>
                <a:ea typeface="微软雅黑" panose="020B0503020204020204" charset="-122"/>
                <a:cs typeface="微软雅黑" panose="020B0503020204020204" charset="-122"/>
              </a:rPr>
              <a:t>结其中的一个面，如</a:t>
            </a:r>
            <a:r>
              <a:rPr sz="1000" b="1" spc="0" dirty="0">
                <a:solidFill>
                  <a:srgbClr val="000000"/>
                </a:solidFill>
                <a:latin typeface="微软雅黑" panose="020B0503020204020204" charset="-122"/>
                <a:ea typeface="微软雅黑" panose="020B0503020204020204" charset="-122"/>
                <a:cs typeface="微软雅黑" panose="020B0503020204020204" charset="-122"/>
              </a:rPr>
              <a:t>P</a:t>
            </a:r>
            <a:r>
              <a:rPr sz="1000" spc="10" dirty="0">
                <a:solidFill>
                  <a:srgbClr val="000000"/>
                </a:solidFill>
                <a:latin typeface="微软雅黑" panose="020B0503020204020204" charset="-122"/>
                <a:ea typeface="微软雅黑" panose="020B0503020204020204" charset="-122"/>
                <a:cs typeface="微软雅黑" panose="020B0503020204020204" charset="-122"/>
              </a:rPr>
              <a:t>型面时，若光子能量大于半导体材料的禁带宽</a:t>
            </a:r>
            <a:r>
              <a:rPr sz="1000" spc="0" dirty="0">
                <a:solidFill>
                  <a:srgbClr val="000000"/>
                </a:solidFill>
                <a:latin typeface="微软雅黑" panose="020B0503020204020204" charset="-122"/>
                <a:ea typeface="微软雅黑" panose="020B0503020204020204" charset="-122"/>
                <a:cs typeface="微软雅黑" panose="020B0503020204020204" charset="-122"/>
              </a:rPr>
              <a:t>度，那么</a:t>
            </a:r>
            <a:r>
              <a:rPr sz="1000" b="1" spc="0" dirty="0">
                <a:solidFill>
                  <a:srgbClr val="000000"/>
                </a:solidFill>
                <a:latin typeface="微软雅黑" panose="020B0503020204020204" charset="-122"/>
                <a:ea typeface="微软雅黑" panose="020B0503020204020204" charset="-122"/>
                <a:cs typeface="微软雅黑" panose="020B0503020204020204" charset="-122"/>
              </a:rPr>
              <a:t>P</a:t>
            </a:r>
            <a:r>
              <a:rPr sz="1000" spc="0" dirty="0">
                <a:solidFill>
                  <a:srgbClr val="000000"/>
                </a:solidFill>
                <a:latin typeface="微软雅黑" panose="020B0503020204020204" charset="-122"/>
                <a:ea typeface="微软雅黑" panose="020B0503020204020204" charset="-122"/>
                <a:cs typeface="微软雅黑" panose="020B0503020204020204" charset="-122"/>
              </a:rPr>
              <a:t>型区</a:t>
            </a:r>
            <a:r>
              <a:rPr sz="1000" spc="30" dirty="0">
                <a:solidFill>
                  <a:srgbClr val="000000"/>
                </a:solidFill>
                <a:latin typeface="微软雅黑" panose="020B0503020204020204" charset="-122"/>
                <a:ea typeface="微软雅黑" panose="020B0503020204020204" charset="-122"/>
                <a:cs typeface="微软雅黑" panose="020B0503020204020204" charset="-122"/>
              </a:rPr>
              <a:t>每吸收一个光子就产生一个电子－空穴对。电子－空穴对从表面</a:t>
            </a:r>
            <a:r>
              <a:rPr sz="1000" spc="20" dirty="0">
                <a:solidFill>
                  <a:srgbClr val="000000"/>
                </a:solidFill>
                <a:latin typeface="微软雅黑" panose="020B0503020204020204" charset="-122"/>
                <a:ea typeface="微软雅黑" panose="020B0503020204020204" charset="-122"/>
                <a:cs typeface="微软雅黑" panose="020B0503020204020204" charset="-122"/>
              </a:rPr>
              <a:t>向</a:t>
            </a:r>
            <a:r>
              <a:rPr sz="1000" spc="0" dirty="0">
                <a:solidFill>
                  <a:srgbClr val="000000"/>
                </a:solidFill>
                <a:latin typeface="微软雅黑" panose="020B0503020204020204" charset="-122"/>
                <a:ea typeface="微软雅黑" panose="020B0503020204020204" charset="-122"/>
                <a:cs typeface="微软雅黑" panose="020B0503020204020204" charset="-122"/>
              </a:rPr>
              <a:t>内迅速扩散，在结电场</a:t>
            </a:r>
            <a:r>
              <a:rPr sz="1000" spc="20" dirty="0">
                <a:solidFill>
                  <a:srgbClr val="000000"/>
                </a:solidFill>
                <a:latin typeface="微软雅黑" panose="020B0503020204020204" charset="-122"/>
                <a:ea typeface="微软雅黑" panose="020B0503020204020204" charset="-122"/>
                <a:cs typeface="微软雅黑" panose="020B0503020204020204" charset="-122"/>
              </a:rPr>
              <a:t>的作用下，形成一个与光照强度</a:t>
            </a:r>
            <a:r>
              <a:rPr sz="1000" spc="10" dirty="0">
                <a:solidFill>
                  <a:srgbClr val="000000"/>
                </a:solidFill>
                <a:latin typeface="微软雅黑" panose="020B0503020204020204" charset="-122"/>
                <a:ea typeface="微软雅黑" panose="020B0503020204020204" charset="-122"/>
                <a:cs typeface="微软雅黑" panose="020B0503020204020204" charset="-122"/>
              </a:rPr>
              <a:t>有</a:t>
            </a:r>
            <a:r>
              <a:rPr sz="1000" spc="0" dirty="0">
                <a:solidFill>
                  <a:srgbClr val="000000"/>
                </a:solidFill>
                <a:latin typeface="微软雅黑" panose="020B0503020204020204" charset="-122"/>
                <a:ea typeface="微软雅黑" panose="020B0503020204020204" charset="-122"/>
                <a:cs typeface="微软雅黑" panose="020B0503020204020204" charset="-122"/>
              </a:rPr>
              <a:t>关的电动势。</a:t>
            </a:r>
            <a:endParaRPr lang="en-US" altLang="en-US" sz="1000" spc="0" dirty="0">
              <a:solidFill>
                <a:srgbClr val="000000"/>
              </a:solidFill>
              <a:latin typeface="微软雅黑" panose="020B0503020204020204" charset="-122"/>
              <a:ea typeface="微软雅黑" panose="020B0503020204020204" charset="-122"/>
              <a:cs typeface="微软雅黑" panose="020B0503020204020204" charset="-122"/>
            </a:endParaRPr>
          </a:p>
        </p:txBody>
      </p:sp>
      <p:pic>
        <p:nvPicPr>
          <p:cNvPr id="3" name="picture 118"/>
          <p:cNvPicPr>
            <a:picLocks noChangeAspect="1"/>
          </p:cNvPicPr>
          <p:nvPr/>
        </p:nvPicPr>
        <p:blipFill>
          <a:blip r:embed="rId5"/>
          <a:stretch>
            <a:fillRect/>
          </a:stretch>
        </p:blipFill>
        <p:spPr>
          <a:xfrm rot="21600000">
            <a:off x="1294793" y="4427621"/>
            <a:ext cx="4295953" cy="1414729"/>
          </a:xfrm>
          <a:prstGeom prst="rect">
            <a:avLst/>
          </a:prstGeom>
        </p:spPr>
      </p:pic>
      <p:sp>
        <p:nvSpPr>
          <p:cNvPr id="4" name="textbox 120"/>
          <p:cNvSpPr/>
          <p:nvPr>
            <p:custDataLst>
              <p:tags r:id="rId6"/>
            </p:custDataLst>
          </p:nvPr>
        </p:nvSpPr>
        <p:spPr>
          <a:xfrm>
            <a:off x="2843964" y="6153785"/>
            <a:ext cx="1197610" cy="388620"/>
          </a:xfrm>
          <a:prstGeom prst="rect">
            <a:avLst/>
          </a:prstGeom>
        </p:spPr>
        <p:txBody>
          <a:bodyPr vert="horz" wrap="square" lIns="0" tIns="0" rIns="0" bIns="0"/>
          <a:lstStyle/>
          <a:p>
            <a:pPr algn="l" rtl="0" eaLnBrk="0">
              <a:lnSpc>
                <a:spcPct val="83000"/>
              </a:lnSpc>
            </a:pPr>
            <a:endParaRPr lang="en-US" altLang="en-US" sz="100" dirty="0">
              <a:solidFill>
                <a:schemeClr val="dk1"/>
              </a:solidFill>
              <a:latin typeface="微软雅黑" panose="020B0503020204020204" charset="-122"/>
              <a:ea typeface="微软雅黑" panose="020B0503020204020204" charset="-122"/>
              <a:cs typeface="微软雅黑" panose="020B0503020204020204" charset="-122"/>
            </a:endParaRPr>
          </a:p>
          <a:p>
            <a:pPr marL="12700" algn="l" rtl="0" eaLnBrk="0">
              <a:lnSpc>
                <a:spcPts val="1375"/>
              </a:lnSpc>
            </a:pPr>
            <a:r>
              <a:rPr sz="800" spc="20" dirty="0">
                <a:solidFill>
                  <a:schemeClr val="dk1"/>
                </a:solidFill>
                <a:latin typeface="微软雅黑" panose="020B0503020204020204" charset="-122"/>
                <a:ea typeface="微软雅黑" panose="020B0503020204020204" charset="-122"/>
                <a:cs typeface="微软雅黑" panose="020B0503020204020204" charset="-122"/>
              </a:rPr>
              <a:t>图</a:t>
            </a:r>
            <a:r>
              <a:rPr sz="800" b="1" spc="20" dirty="0">
                <a:solidFill>
                  <a:schemeClr val="dk1"/>
                </a:solidFill>
                <a:latin typeface="微软雅黑" panose="020B0503020204020204" charset="-122"/>
                <a:ea typeface="微软雅黑" panose="020B0503020204020204" charset="-122"/>
                <a:cs typeface="微软雅黑" panose="020B0503020204020204" charset="-122"/>
              </a:rPr>
              <a:t>7</a:t>
            </a:r>
            <a:r>
              <a:rPr sz="800" spc="20" dirty="0">
                <a:solidFill>
                  <a:schemeClr val="dk1"/>
                </a:solidFill>
                <a:latin typeface="微软雅黑" panose="020B0503020204020204" charset="-122"/>
                <a:ea typeface="微软雅黑" panose="020B0503020204020204" charset="-122"/>
                <a:cs typeface="微软雅黑" panose="020B0503020204020204" charset="-122"/>
              </a:rPr>
              <a:t>－</a:t>
            </a:r>
            <a:r>
              <a:rPr sz="800" b="1" spc="20" dirty="0">
                <a:solidFill>
                  <a:schemeClr val="dk1"/>
                </a:solidFill>
                <a:latin typeface="微软雅黑" panose="020B0503020204020204" charset="-122"/>
                <a:ea typeface="微软雅黑" panose="020B0503020204020204" charset="-122"/>
                <a:cs typeface="微软雅黑" panose="020B0503020204020204" charset="-122"/>
              </a:rPr>
              <a:t>14</a:t>
            </a:r>
            <a:r>
              <a:rPr sz="800" spc="0" dirty="0">
                <a:solidFill>
                  <a:schemeClr val="dk1"/>
                </a:solidFill>
                <a:latin typeface="微软雅黑" panose="020B0503020204020204" charset="-122"/>
                <a:ea typeface="微软雅黑" panose="020B0503020204020204" charset="-122"/>
                <a:cs typeface="微软雅黑" panose="020B0503020204020204" charset="-122"/>
              </a:rPr>
              <a:t>硅光电池原理</a:t>
            </a:r>
            <a:endParaRPr lang="en-US" altLang="en-US" sz="800" dirty="0">
              <a:solidFill>
                <a:schemeClr val="dk1"/>
              </a:solidFill>
              <a:latin typeface="微软雅黑" panose="020B0503020204020204" charset="-122"/>
              <a:ea typeface="微软雅黑" panose="020B0503020204020204" charset="-122"/>
              <a:cs typeface="微软雅黑" panose="020B0503020204020204" charset="-122"/>
            </a:endParaRPr>
          </a:p>
          <a:p>
            <a:pPr algn="l" rtl="0" eaLnBrk="0">
              <a:lnSpc>
                <a:spcPct val="108000"/>
              </a:lnSpc>
            </a:pPr>
            <a:endParaRPr lang="en-US" altLang="en-US" sz="500" dirty="0">
              <a:solidFill>
                <a:schemeClr val="dk1"/>
              </a:solidFill>
              <a:latin typeface="微软雅黑" panose="020B0503020204020204" charset="-122"/>
              <a:ea typeface="微软雅黑" panose="020B0503020204020204" charset="-122"/>
              <a:cs typeface="微软雅黑" panose="020B0503020204020204" charset="-122"/>
            </a:endParaRPr>
          </a:p>
          <a:p>
            <a:pPr marL="81915" algn="l" rtl="0" eaLnBrk="0">
              <a:lnSpc>
                <a:spcPct val="99000"/>
              </a:lnSpc>
              <a:spcBef>
                <a:spcPts val="5"/>
              </a:spcBef>
            </a:pPr>
            <a:r>
              <a:rPr sz="700" b="1" spc="20" dirty="0">
                <a:solidFill>
                  <a:schemeClr val="dk1"/>
                </a:solidFill>
                <a:latin typeface="微软雅黑" panose="020B0503020204020204" charset="-122"/>
                <a:ea typeface="微软雅黑" panose="020B0503020204020204" charset="-122"/>
                <a:cs typeface="微软雅黑" panose="020B0503020204020204" charset="-122"/>
              </a:rPr>
              <a:t>(</a:t>
            </a:r>
            <a:r>
              <a:rPr sz="700" b="1" spc="0" dirty="0">
                <a:solidFill>
                  <a:schemeClr val="dk1"/>
                </a:solidFill>
                <a:latin typeface="微软雅黑" panose="020B0503020204020204" charset="-122"/>
                <a:ea typeface="微软雅黑" panose="020B0503020204020204" charset="-122"/>
                <a:cs typeface="微软雅黑" panose="020B0503020204020204" charset="-122"/>
              </a:rPr>
              <a:t>a</a:t>
            </a:r>
            <a:r>
              <a:rPr sz="700" b="1" spc="20" dirty="0">
                <a:solidFill>
                  <a:schemeClr val="dk1"/>
                </a:solidFill>
                <a:latin typeface="微软雅黑" panose="020B0503020204020204" charset="-122"/>
                <a:ea typeface="微软雅黑" panose="020B0503020204020204" charset="-122"/>
                <a:cs typeface="微软雅黑" panose="020B0503020204020204" charset="-122"/>
              </a:rPr>
              <a:t>)</a:t>
            </a:r>
            <a:r>
              <a:rPr sz="700" spc="20" dirty="0">
                <a:solidFill>
                  <a:schemeClr val="dk1"/>
                </a:solidFill>
                <a:latin typeface="微软雅黑" panose="020B0503020204020204" charset="-122"/>
                <a:ea typeface="微软雅黑" panose="020B0503020204020204" charset="-122"/>
                <a:cs typeface="微软雅黑" panose="020B0503020204020204" charset="-122"/>
              </a:rPr>
              <a:t>结构，</a:t>
            </a:r>
            <a:r>
              <a:rPr sz="700" b="1" spc="10" dirty="0">
                <a:solidFill>
                  <a:schemeClr val="dk1"/>
                </a:solidFill>
                <a:latin typeface="微软雅黑" panose="020B0503020204020204" charset="-122"/>
                <a:ea typeface="微软雅黑" panose="020B0503020204020204" charset="-122"/>
                <a:cs typeface="微软雅黑" panose="020B0503020204020204" charset="-122"/>
              </a:rPr>
              <a:t>(</a:t>
            </a:r>
            <a:r>
              <a:rPr sz="700" b="1" spc="0" dirty="0">
                <a:solidFill>
                  <a:schemeClr val="dk1"/>
                </a:solidFill>
                <a:latin typeface="微软雅黑" panose="020B0503020204020204" charset="-122"/>
                <a:ea typeface="微软雅黑" panose="020B0503020204020204" charset="-122"/>
                <a:cs typeface="微软雅黑" panose="020B0503020204020204" charset="-122"/>
              </a:rPr>
              <a:t>b)</a:t>
            </a:r>
            <a:r>
              <a:rPr sz="700" spc="0" dirty="0">
                <a:solidFill>
                  <a:schemeClr val="dk1"/>
                </a:solidFill>
                <a:latin typeface="微软雅黑" panose="020B0503020204020204" charset="-122"/>
                <a:ea typeface="微软雅黑" panose="020B0503020204020204" charset="-122"/>
                <a:cs typeface="微软雅黑" panose="020B0503020204020204" charset="-122"/>
              </a:rPr>
              <a:t>等效电路</a:t>
            </a:r>
            <a:endParaRPr lang="en-US" altLang="en-US" sz="700" spc="0" dirty="0">
              <a:solidFill>
                <a:schemeClr val="dk1"/>
              </a:solidFill>
              <a:latin typeface="微软雅黑" panose="020B0503020204020204" charset="-122"/>
              <a:ea typeface="微软雅黑" panose="020B0503020204020204" charset="-122"/>
              <a:cs typeface="微软雅黑" panose="020B0503020204020204" charset="-122"/>
            </a:endParaRPr>
          </a:p>
        </p:txBody>
      </p:sp>
    </p:spTree>
    <p:custDataLst>
      <p:tags r:id="rId7"/>
    </p:custData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7" name="图片 6" descr="1 (11)"/>
          <p:cNvPicPr>
            <a:picLocks noChangeAspect="1"/>
          </p:cNvPicPr>
          <p:nvPr>
            <p:custDataLst>
              <p:tags r:id="rId1"/>
            </p:custDataLst>
          </p:nvPr>
        </p:nvPicPr>
        <p:blipFill>
          <a:blip r:embed="rId2"/>
          <a:stretch>
            <a:fillRect/>
          </a:stretch>
        </p:blipFill>
        <p:spPr>
          <a:xfrm>
            <a:off x="0" y="6137910"/>
            <a:ext cx="720090" cy="720090"/>
          </a:xfrm>
          <a:prstGeom prst="rect">
            <a:avLst/>
          </a:prstGeom>
        </p:spPr>
      </p:pic>
      <p:pic>
        <p:nvPicPr>
          <p:cNvPr id="6" name="图片 5" descr="1 (12)"/>
          <p:cNvPicPr>
            <a:picLocks noChangeAspect="1"/>
          </p:cNvPicPr>
          <p:nvPr>
            <p:custDataLst>
              <p:tags r:id="rId3"/>
            </p:custDataLst>
          </p:nvPr>
        </p:nvPicPr>
        <p:blipFill>
          <a:blip r:embed="rId4"/>
          <a:stretch>
            <a:fillRect/>
          </a:stretch>
        </p:blipFill>
        <p:spPr>
          <a:xfrm>
            <a:off x="11471910" y="0"/>
            <a:ext cx="720090" cy="720090"/>
          </a:xfrm>
          <a:prstGeom prst="rect">
            <a:avLst/>
          </a:prstGeom>
        </p:spPr>
      </p:pic>
      <p:sp>
        <p:nvSpPr>
          <p:cNvPr id="2" name="textbox 124"/>
          <p:cNvSpPr/>
          <p:nvPr/>
        </p:nvSpPr>
        <p:spPr>
          <a:xfrm>
            <a:off x="778364" y="960104"/>
            <a:ext cx="10836120" cy="2402839"/>
          </a:xfrm>
          <a:prstGeom prst="rect">
            <a:avLst/>
          </a:prstGeom>
        </p:spPr>
        <p:txBody>
          <a:bodyPr vert="horz" wrap="square" lIns="0" tIns="0" rIns="0" bIns="0"/>
          <a:lstStyle/>
          <a:p>
            <a:pPr algn="l" rtl="0" eaLnBrk="0">
              <a:lnSpc>
                <a:spcPct val="83000"/>
              </a:lnSpc>
            </a:pPr>
            <a:endParaRPr lang="en-US" altLang="en-US" sz="500" dirty="0">
              <a:solidFill>
                <a:srgbClr val="000000"/>
              </a:solidFill>
              <a:latin typeface="微软雅黑" panose="020B0503020204020204" charset="-122"/>
              <a:ea typeface="微软雅黑" panose="020B0503020204020204" charset="-122"/>
              <a:cs typeface="微软雅黑" panose="020B0503020204020204" charset="-122"/>
            </a:endParaRPr>
          </a:p>
          <a:p>
            <a:pPr marL="280035" algn="l" rtl="0" eaLnBrk="0">
              <a:lnSpc>
                <a:spcPct val="91000"/>
              </a:lnSpc>
            </a:pPr>
            <a:r>
              <a:rPr sz="1400" b="1" spc="20" dirty="0">
                <a:solidFill>
                  <a:srgbClr val="000000"/>
                </a:solidFill>
                <a:latin typeface="微软雅黑" panose="020B0503020204020204" charset="-122"/>
                <a:ea typeface="微软雅黑" panose="020B0503020204020204" charset="-122"/>
                <a:cs typeface="微软雅黑" panose="020B0503020204020204" charset="-122"/>
              </a:rPr>
              <a:t>2)</a:t>
            </a:r>
            <a:r>
              <a:rPr sz="1400" spc="20" dirty="0">
                <a:solidFill>
                  <a:srgbClr val="000000"/>
                </a:solidFill>
                <a:latin typeface="微软雅黑" panose="020B0503020204020204" charset="-122"/>
                <a:ea typeface="微软雅黑" panose="020B0503020204020204" charset="-122"/>
                <a:cs typeface="微软雅黑" panose="020B0503020204020204" charset="-122"/>
              </a:rPr>
              <a:t>主要特</a:t>
            </a:r>
            <a:r>
              <a:rPr sz="1400" spc="10" dirty="0">
                <a:solidFill>
                  <a:srgbClr val="000000"/>
                </a:solidFill>
                <a:latin typeface="微软雅黑" panose="020B0503020204020204" charset="-122"/>
                <a:ea typeface="微软雅黑" panose="020B0503020204020204" charset="-122"/>
                <a:cs typeface="微软雅黑" panose="020B0503020204020204" charset="-122"/>
              </a:rPr>
              <a:t>性</a:t>
            </a:r>
            <a:endParaRPr lang="en-US" altLang="en-US" sz="1400" dirty="0">
              <a:solidFill>
                <a:srgbClr val="000000"/>
              </a:solidFill>
              <a:latin typeface="微软雅黑" panose="020B0503020204020204" charset="-122"/>
              <a:ea typeface="微软雅黑" panose="020B0503020204020204" charset="-122"/>
              <a:cs typeface="微软雅黑" panose="020B0503020204020204" charset="-122"/>
            </a:endParaRPr>
          </a:p>
          <a:p>
            <a:pPr marL="12700" indent="282575" algn="l" rtl="0" eaLnBrk="0">
              <a:lnSpc>
                <a:spcPct val="146000"/>
              </a:lnSpc>
              <a:spcBef>
                <a:spcPts val="30"/>
              </a:spcBef>
            </a:pPr>
            <a:r>
              <a:rPr sz="1400" b="1" spc="20" dirty="0">
                <a:solidFill>
                  <a:srgbClr val="000000"/>
                </a:solidFill>
                <a:latin typeface="微软雅黑" panose="020B0503020204020204" charset="-122"/>
                <a:ea typeface="微软雅黑" panose="020B0503020204020204" charset="-122"/>
                <a:cs typeface="微软雅黑" panose="020B0503020204020204" charset="-122"/>
              </a:rPr>
              <a:t>(1)</a:t>
            </a:r>
            <a:r>
              <a:rPr sz="1400" spc="20" dirty="0">
                <a:solidFill>
                  <a:srgbClr val="000000"/>
                </a:solidFill>
                <a:latin typeface="微软雅黑" panose="020B0503020204020204" charset="-122"/>
                <a:ea typeface="微软雅黑" panose="020B0503020204020204" charset="-122"/>
                <a:cs typeface="微软雅黑" panose="020B0503020204020204" charset="-122"/>
              </a:rPr>
              <a:t>光谱特性。光电池对不同波长的光的灵敏度是不同的。不同材料的光电池</a:t>
            </a:r>
            <a:r>
              <a:rPr sz="1400" spc="10" dirty="0">
                <a:solidFill>
                  <a:srgbClr val="000000"/>
                </a:solidFill>
                <a:latin typeface="微软雅黑" panose="020B0503020204020204" charset="-122"/>
                <a:ea typeface="微软雅黑" panose="020B0503020204020204" charset="-122"/>
                <a:cs typeface="微软雅黑" panose="020B0503020204020204" charset="-122"/>
              </a:rPr>
              <a:t>，</a:t>
            </a:r>
            <a:r>
              <a:rPr sz="1400" spc="0" dirty="0">
                <a:solidFill>
                  <a:srgbClr val="000000"/>
                </a:solidFill>
                <a:latin typeface="微软雅黑" panose="020B0503020204020204" charset="-122"/>
                <a:ea typeface="微软雅黑" panose="020B0503020204020204" charset="-122"/>
                <a:cs typeface="微软雅黑" panose="020B0503020204020204" charset="-122"/>
              </a:rPr>
              <a:t>光谱</a:t>
            </a:r>
            <a:r>
              <a:rPr sz="1400" spc="50" dirty="0">
                <a:solidFill>
                  <a:srgbClr val="000000"/>
                </a:solidFill>
                <a:latin typeface="微软雅黑" panose="020B0503020204020204" charset="-122"/>
                <a:ea typeface="微软雅黑" panose="020B0503020204020204" charset="-122"/>
                <a:cs typeface="微软雅黑" panose="020B0503020204020204" charset="-122"/>
              </a:rPr>
              <a:t>响应峰值所对应的入射光波长是不同的。硅光电池响应峰值所对应的波长在</a:t>
            </a:r>
            <a:r>
              <a:rPr sz="1400" b="1" spc="50" dirty="0">
                <a:solidFill>
                  <a:srgbClr val="000000"/>
                </a:solidFill>
                <a:latin typeface="微软雅黑" panose="020B0503020204020204" charset="-122"/>
                <a:ea typeface="微软雅黑" panose="020B0503020204020204" charset="-122"/>
                <a:cs typeface="微软雅黑" panose="020B0503020204020204" charset="-122"/>
              </a:rPr>
              <a:t>0.8</a:t>
            </a:r>
            <a:r>
              <a:rPr sz="1400" b="1" spc="0" dirty="0">
                <a:solidFill>
                  <a:srgbClr val="000000"/>
                </a:solidFill>
                <a:latin typeface="微软雅黑" panose="020B0503020204020204" charset="-122"/>
                <a:ea typeface="微软雅黑" panose="020B0503020204020204" charset="-122"/>
                <a:cs typeface="微软雅黑" panose="020B0503020204020204" charset="-122"/>
              </a:rPr>
              <a:t>μm</a:t>
            </a:r>
            <a:r>
              <a:rPr sz="1400" spc="0" dirty="0">
                <a:solidFill>
                  <a:srgbClr val="000000"/>
                </a:solidFill>
                <a:latin typeface="微软雅黑" panose="020B0503020204020204" charset="-122"/>
                <a:ea typeface="微软雅黑" panose="020B0503020204020204" charset="-122"/>
                <a:cs typeface="微软雅黑" panose="020B0503020204020204" charset="-122"/>
              </a:rPr>
              <a:t>附</a:t>
            </a:r>
            <a:r>
              <a:rPr sz="1400" spc="40" dirty="0">
                <a:solidFill>
                  <a:srgbClr val="000000"/>
                </a:solidFill>
                <a:latin typeface="微软雅黑" panose="020B0503020204020204" charset="-122"/>
                <a:ea typeface="微软雅黑" panose="020B0503020204020204" charset="-122"/>
                <a:cs typeface="微软雅黑" panose="020B0503020204020204" charset="-122"/>
              </a:rPr>
              <a:t>近，硒光电池响应峰值所对应的波长在</a:t>
            </a:r>
            <a:r>
              <a:rPr sz="1400" b="1" spc="40" dirty="0">
                <a:solidFill>
                  <a:srgbClr val="000000"/>
                </a:solidFill>
                <a:latin typeface="微软雅黑" panose="020B0503020204020204" charset="-122"/>
                <a:ea typeface="微软雅黑" panose="020B0503020204020204" charset="-122"/>
                <a:cs typeface="微软雅黑" panose="020B0503020204020204" charset="-122"/>
              </a:rPr>
              <a:t>0.5μ</a:t>
            </a:r>
            <a:r>
              <a:rPr sz="1400" b="1" spc="0" dirty="0">
                <a:solidFill>
                  <a:srgbClr val="000000"/>
                </a:solidFill>
                <a:latin typeface="微软雅黑" panose="020B0503020204020204" charset="-122"/>
                <a:ea typeface="微软雅黑" panose="020B0503020204020204" charset="-122"/>
                <a:cs typeface="微软雅黑" panose="020B0503020204020204" charset="-122"/>
              </a:rPr>
              <a:t>m</a:t>
            </a:r>
            <a:r>
              <a:rPr sz="1400" spc="40" dirty="0">
                <a:solidFill>
                  <a:srgbClr val="000000"/>
                </a:solidFill>
                <a:latin typeface="微软雅黑" panose="020B0503020204020204" charset="-122"/>
                <a:ea typeface="微软雅黑" panose="020B0503020204020204" charset="-122"/>
                <a:cs typeface="微软雅黑" panose="020B0503020204020204" charset="-122"/>
              </a:rPr>
              <a:t>附近。硅光电池的光谱响</a:t>
            </a:r>
            <a:r>
              <a:rPr sz="1400" spc="20" dirty="0">
                <a:solidFill>
                  <a:srgbClr val="000000"/>
                </a:solidFill>
                <a:latin typeface="微软雅黑" panose="020B0503020204020204" charset="-122"/>
                <a:ea typeface="微软雅黑" panose="020B0503020204020204" charset="-122"/>
                <a:cs typeface="微软雅黑" panose="020B0503020204020204" charset="-122"/>
              </a:rPr>
              <a:t>应</a:t>
            </a:r>
            <a:r>
              <a:rPr sz="1400" spc="0" dirty="0">
                <a:solidFill>
                  <a:srgbClr val="000000"/>
                </a:solidFill>
                <a:latin typeface="微软雅黑" panose="020B0503020204020204" charset="-122"/>
                <a:ea typeface="微软雅黑" panose="020B0503020204020204" charset="-122"/>
                <a:cs typeface="微软雅黑" panose="020B0503020204020204" charset="-122"/>
              </a:rPr>
              <a:t>波长范围为</a:t>
            </a:r>
            <a:r>
              <a:rPr sz="1400" b="1" spc="-20" dirty="0">
                <a:solidFill>
                  <a:srgbClr val="000000"/>
                </a:solidFill>
                <a:latin typeface="微软雅黑" panose="020B0503020204020204" charset="-122"/>
                <a:ea typeface="微软雅黑" panose="020B0503020204020204" charset="-122"/>
                <a:cs typeface="微软雅黑" panose="020B0503020204020204" charset="-122"/>
              </a:rPr>
              <a:t>0.4~1.2μ</a:t>
            </a:r>
            <a:r>
              <a:rPr sz="1400" b="1" spc="0" dirty="0">
                <a:solidFill>
                  <a:srgbClr val="000000"/>
                </a:solidFill>
                <a:latin typeface="微软雅黑" panose="020B0503020204020204" charset="-122"/>
                <a:ea typeface="微软雅黑" panose="020B0503020204020204" charset="-122"/>
                <a:cs typeface="微软雅黑" panose="020B0503020204020204" charset="-122"/>
              </a:rPr>
              <a:t>m</a:t>
            </a:r>
            <a:r>
              <a:rPr sz="1400" spc="-20" dirty="0">
                <a:solidFill>
                  <a:srgbClr val="000000"/>
                </a:solidFill>
                <a:latin typeface="微软雅黑" panose="020B0503020204020204" charset="-122"/>
                <a:ea typeface="微软雅黑" panose="020B0503020204020204" charset="-122"/>
                <a:cs typeface="微软雅黑" panose="020B0503020204020204" charset="-122"/>
              </a:rPr>
              <a:t>，而硒光电池的光谱响应波长范围为</a:t>
            </a:r>
            <a:r>
              <a:rPr sz="1400" b="1" spc="-20" dirty="0">
                <a:solidFill>
                  <a:srgbClr val="000000"/>
                </a:solidFill>
                <a:latin typeface="微软雅黑" panose="020B0503020204020204" charset="-122"/>
                <a:ea typeface="微软雅黑" panose="020B0503020204020204" charset="-122"/>
                <a:cs typeface="微软雅黑" panose="020B0503020204020204" charset="-122"/>
              </a:rPr>
              <a:t>0.38~0.75μ</a:t>
            </a:r>
            <a:r>
              <a:rPr sz="1400" b="1" spc="0" dirty="0">
                <a:solidFill>
                  <a:srgbClr val="000000"/>
                </a:solidFill>
                <a:latin typeface="微软雅黑" panose="020B0503020204020204" charset="-122"/>
                <a:ea typeface="微软雅黑" panose="020B0503020204020204" charset="-122"/>
                <a:cs typeface="微软雅黑" panose="020B0503020204020204" charset="-122"/>
              </a:rPr>
              <a:t>m</a:t>
            </a:r>
            <a:r>
              <a:rPr sz="1400" spc="-20" dirty="0">
                <a:solidFill>
                  <a:srgbClr val="000000"/>
                </a:solidFill>
                <a:latin typeface="微软雅黑" panose="020B0503020204020204" charset="-122"/>
                <a:ea typeface="微软雅黑" panose="020B0503020204020204" charset="-122"/>
                <a:cs typeface="微软雅黑" panose="020B0503020204020204" charset="-122"/>
              </a:rPr>
              <a:t>。由此可见，</a:t>
            </a:r>
            <a:r>
              <a:rPr sz="1400" spc="0" dirty="0">
                <a:solidFill>
                  <a:srgbClr val="000000"/>
                </a:solidFill>
                <a:latin typeface="微软雅黑" panose="020B0503020204020204" charset="-122"/>
                <a:ea typeface="微软雅黑" panose="020B0503020204020204" charset="-122"/>
                <a:cs typeface="微软雅黑" panose="020B0503020204020204" charset="-122"/>
              </a:rPr>
              <a:t>硅光电池</a:t>
            </a:r>
            <a:r>
              <a:rPr sz="1400" spc="40" dirty="0">
                <a:solidFill>
                  <a:srgbClr val="000000"/>
                </a:solidFill>
                <a:latin typeface="微软雅黑" panose="020B0503020204020204" charset="-122"/>
                <a:ea typeface="微软雅黑" panose="020B0503020204020204" charset="-122"/>
                <a:cs typeface="微软雅黑" panose="020B0503020204020204" charset="-122"/>
              </a:rPr>
              <a:t>可以在很宽的波长范围内得到</a:t>
            </a:r>
            <a:r>
              <a:rPr sz="1400" spc="20" dirty="0">
                <a:solidFill>
                  <a:srgbClr val="000000"/>
                </a:solidFill>
                <a:latin typeface="微软雅黑" panose="020B0503020204020204" charset="-122"/>
                <a:ea typeface="微软雅黑" panose="020B0503020204020204" charset="-122"/>
                <a:cs typeface="微软雅黑" panose="020B0503020204020204" charset="-122"/>
              </a:rPr>
              <a:t>应</a:t>
            </a:r>
            <a:r>
              <a:rPr sz="1400" spc="0" dirty="0">
                <a:solidFill>
                  <a:srgbClr val="000000"/>
                </a:solidFill>
                <a:latin typeface="微软雅黑" panose="020B0503020204020204" charset="-122"/>
                <a:ea typeface="微软雅黑" panose="020B0503020204020204" charset="-122"/>
                <a:cs typeface="微软雅黑" panose="020B0503020204020204" charset="-122"/>
              </a:rPr>
              <a:t>用。</a:t>
            </a:r>
            <a:endParaRPr lang="en-US" altLang="en-US" sz="1400" dirty="0">
              <a:solidFill>
                <a:srgbClr val="000000"/>
              </a:solidFill>
              <a:latin typeface="微软雅黑" panose="020B0503020204020204" charset="-122"/>
              <a:ea typeface="微软雅黑" panose="020B0503020204020204" charset="-122"/>
              <a:cs typeface="微软雅黑" panose="020B0503020204020204" charset="-122"/>
            </a:endParaRPr>
          </a:p>
          <a:p>
            <a:pPr marL="15240" indent="280035" algn="l" rtl="0" eaLnBrk="0">
              <a:lnSpc>
                <a:spcPct val="147000"/>
              </a:lnSpc>
              <a:spcBef>
                <a:spcPts val="15"/>
              </a:spcBef>
            </a:pPr>
            <a:r>
              <a:rPr sz="1400" b="1" spc="20" dirty="0">
                <a:solidFill>
                  <a:srgbClr val="000000"/>
                </a:solidFill>
                <a:latin typeface="微软雅黑" panose="020B0503020204020204" charset="-122"/>
                <a:ea typeface="微软雅黑" panose="020B0503020204020204" charset="-122"/>
                <a:cs typeface="微软雅黑" panose="020B0503020204020204" charset="-122"/>
              </a:rPr>
              <a:t>(2)</a:t>
            </a:r>
            <a:r>
              <a:rPr sz="1400" spc="20" dirty="0">
                <a:solidFill>
                  <a:srgbClr val="000000"/>
                </a:solidFill>
                <a:latin typeface="微软雅黑" panose="020B0503020204020204" charset="-122"/>
                <a:ea typeface="微软雅黑" panose="020B0503020204020204" charset="-122"/>
                <a:cs typeface="微软雅黑" panose="020B0503020204020204" charset="-122"/>
              </a:rPr>
              <a:t>光照特性。光电池在不同光照强度下，其短路电流和开路电压也是不同的</a:t>
            </a:r>
            <a:r>
              <a:rPr sz="1400" spc="10" dirty="0">
                <a:solidFill>
                  <a:srgbClr val="000000"/>
                </a:solidFill>
                <a:latin typeface="微软雅黑" panose="020B0503020204020204" charset="-122"/>
                <a:ea typeface="微软雅黑" panose="020B0503020204020204" charset="-122"/>
                <a:cs typeface="微软雅黑" panose="020B0503020204020204" charset="-122"/>
              </a:rPr>
              <a:t>，</a:t>
            </a:r>
            <a:r>
              <a:rPr sz="1400" spc="0" dirty="0">
                <a:solidFill>
                  <a:srgbClr val="000000"/>
                </a:solidFill>
                <a:latin typeface="微软雅黑" panose="020B0503020204020204" charset="-122"/>
                <a:ea typeface="微软雅黑" panose="020B0503020204020204" charset="-122"/>
                <a:cs typeface="微软雅黑" panose="020B0503020204020204" charset="-122"/>
              </a:rPr>
              <a:t>它们</a:t>
            </a:r>
            <a:r>
              <a:rPr sz="1400" spc="30" dirty="0">
                <a:solidFill>
                  <a:srgbClr val="000000"/>
                </a:solidFill>
                <a:latin typeface="微软雅黑" panose="020B0503020204020204" charset="-122"/>
                <a:ea typeface="微软雅黑" panose="020B0503020204020204" charset="-122"/>
                <a:cs typeface="微软雅黑" panose="020B0503020204020204" charset="-122"/>
              </a:rPr>
              <a:t>之间的关系就是光照特性。图</a:t>
            </a:r>
            <a:r>
              <a:rPr sz="1400" b="1" spc="30" dirty="0">
                <a:solidFill>
                  <a:srgbClr val="000000"/>
                </a:solidFill>
                <a:latin typeface="微软雅黑" panose="020B0503020204020204" charset="-122"/>
                <a:ea typeface="微软雅黑" panose="020B0503020204020204" charset="-122"/>
                <a:cs typeface="微软雅黑" panose="020B0503020204020204" charset="-122"/>
              </a:rPr>
              <a:t>7</a:t>
            </a:r>
            <a:r>
              <a:rPr sz="1400" spc="30" dirty="0">
                <a:solidFill>
                  <a:srgbClr val="000000"/>
                </a:solidFill>
                <a:latin typeface="微软雅黑" panose="020B0503020204020204" charset="-122"/>
                <a:ea typeface="微软雅黑" panose="020B0503020204020204" charset="-122"/>
                <a:cs typeface="微软雅黑" panose="020B0503020204020204" charset="-122"/>
              </a:rPr>
              <a:t>－</a:t>
            </a:r>
            <a:r>
              <a:rPr sz="1400" b="1" spc="30" dirty="0">
                <a:solidFill>
                  <a:srgbClr val="000000"/>
                </a:solidFill>
                <a:latin typeface="微软雅黑" panose="020B0503020204020204" charset="-122"/>
                <a:ea typeface="微软雅黑" panose="020B0503020204020204" charset="-122"/>
                <a:cs typeface="微软雅黑" panose="020B0503020204020204" charset="-122"/>
              </a:rPr>
              <a:t>15</a:t>
            </a:r>
            <a:r>
              <a:rPr sz="1400" spc="30" dirty="0">
                <a:solidFill>
                  <a:srgbClr val="000000"/>
                </a:solidFill>
                <a:latin typeface="微软雅黑" panose="020B0503020204020204" charset="-122"/>
                <a:ea typeface="微软雅黑" panose="020B0503020204020204" charset="-122"/>
                <a:cs typeface="微软雅黑" panose="020B0503020204020204" charset="-122"/>
              </a:rPr>
              <a:t>所示为硅光电池的开路电压和短路电</a:t>
            </a:r>
            <a:r>
              <a:rPr sz="1400" spc="10" dirty="0">
                <a:solidFill>
                  <a:srgbClr val="000000"/>
                </a:solidFill>
                <a:latin typeface="微软雅黑" panose="020B0503020204020204" charset="-122"/>
                <a:ea typeface="微软雅黑" panose="020B0503020204020204" charset="-122"/>
                <a:cs typeface="微软雅黑" panose="020B0503020204020204" charset="-122"/>
              </a:rPr>
              <a:t>流</a:t>
            </a:r>
            <a:r>
              <a:rPr sz="1400" spc="0" dirty="0">
                <a:solidFill>
                  <a:srgbClr val="000000"/>
                </a:solidFill>
                <a:latin typeface="微软雅黑" panose="020B0503020204020204" charset="-122"/>
                <a:ea typeface="微软雅黑" panose="020B0503020204020204" charset="-122"/>
                <a:cs typeface="微软雅黑" panose="020B0503020204020204" charset="-122"/>
              </a:rPr>
              <a:t>与光照强度的</a:t>
            </a:r>
            <a:r>
              <a:rPr sz="1400" spc="50" dirty="0">
                <a:solidFill>
                  <a:srgbClr val="000000"/>
                </a:solidFill>
                <a:latin typeface="微软雅黑" panose="020B0503020204020204" charset="-122"/>
                <a:ea typeface="微软雅黑" panose="020B0503020204020204" charset="-122"/>
                <a:cs typeface="微软雅黑" panose="020B0503020204020204" charset="-122"/>
              </a:rPr>
              <a:t>关系曲线。短路电流在很大范围内与光照强度呈线性关系，而开路电压</a:t>
            </a:r>
            <a:r>
              <a:rPr sz="1400" b="1" spc="50" dirty="0">
                <a:solidFill>
                  <a:srgbClr val="000000"/>
                </a:solidFill>
                <a:latin typeface="微软雅黑" panose="020B0503020204020204" charset="-122"/>
                <a:ea typeface="微软雅黑" panose="020B0503020204020204" charset="-122"/>
                <a:cs typeface="微软雅黑" panose="020B0503020204020204" charset="-122"/>
              </a:rPr>
              <a:t>(</a:t>
            </a:r>
            <a:r>
              <a:rPr sz="1400" spc="30" dirty="0">
                <a:solidFill>
                  <a:srgbClr val="000000"/>
                </a:solidFill>
                <a:latin typeface="微软雅黑" panose="020B0503020204020204" charset="-122"/>
                <a:ea typeface="微软雅黑" panose="020B0503020204020204" charset="-122"/>
                <a:cs typeface="微软雅黑" panose="020B0503020204020204" charset="-122"/>
              </a:rPr>
              <a:t>即</a:t>
            </a:r>
            <a:r>
              <a:rPr sz="1400" spc="0" dirty="0">
                <a:solidFill>
                  <a:srgbClr val="000000"/>
                </a:solidFill>
                <a:latin typeface="微软雅黑" panose="020B0503020204020204" charset="-122"/>
                <a:ea typeface="微软雅黑" panose="020B0503020204020204" charset="-122"/>
                <a:cs typeface="微软雅黑" panose="020B0503020204020204" charset="-122"/>
              </a:rPr>
              <a:t>负载电阻</a:t>
            </a:r>
            <a:r>
              <a:rPr sz="1400" b="1" spc="0" dirty="0">
                <a:solidFill>
                  <a:srgbClr val="000000"/>
                </a:solidFill>
                <a:latin typeface="微软雅黑" panose="020B0503020204020204" charset="-122"/>
                <a:ea typeface="微软雅黑" panose="020B0503020204020204" charset="-122"/>
                <a:cs typeface="微软雅黑" panose="020B0503020204020204" charset="-122"/>
              </a:rPr>
              <a:t>R</a:t>
            </a:r>
            <a:r>
              <a:rPr sz="1200" b="1" spc="0" baseline="-23000" dirty="0">
                <a:solidFill>
                  <a:srgbClr val="000000"/>
                </a:solidFill>
                <a:latin typeface="微软雅黑" panose="020B0503020204020204" charset="-122"/>
                <a:ea typeface="微软雅黑" panose="020B0503020204020204" charset="-122"/>
                <a:cs typeface="微软雅黑" panose="020B0503020204020204" charset="-122"/>
              </a:rPr>
              <a:t>L</a:t>
            </a:r>
            <a:r>
              <a:rPr sz="1400" spc="20" dirty="0">
                <a:solidFill>
                  <a:srgbClr val="000000"/>
                </a:solidFill>
                <a:latin typeface="微软雅黑" panose="020B0503020204020204" charset="-122"/>
                <a:ea typeface="微软雅黑" panose="020B0503020204020204" charset="-122"/>
                <a:cs typeface="微软雅黑" panose="020B0503020204020204" charset="-122"/>
              </a:rPr>
              <a:t>无限大时</a:t>
            </a:r>
            <a:r>
              <a:rPr sz="1400" b="1" spc="20" dirty="0">
                <a:solidFill>
                  <a:srgbClr val="000000"/>
                </a:solidFill>
                <a:latin typeface="微软雅黑" panose="020B0503020204020204" charset="-122"/>
                <a:ea typeface="微软雅黑" panose="020B0503020204020204" charset="-122"/>
                <a:cs typeface="微软雅黑" panose="020B0503020204020204" charset="-122"/>
              </a:rPr>
              <a:t>)</a:t>
            </a:r>
            <a:r>
              <a:rPr sz="1400" spc="20" dirty="0">
                <a:solidFill>
                  <a:srgbClr val="000000"/>
                </a:solidFill>
                <a:latin typeface="微软雅黑" panose="020B0503020204020204" charset="-122"/>
                <a:ea typeface="微软雅黑" panose="020B0503020204020204" charset="-122"/>
                <a:cs typeface="微软雅黑" panose="020B0503020204020204" charset="-122"/>
              </a:rPr>
              <a:t>与光照强度的关系是非线性的。因此，用光电池作为测量元件时，应把它当</a:t>
            </a:r>
            <a:r>
              <a:rPr sz="1400" spc="10" dirty="0">
                <a:solidFill>
                  <a:srgbClr val="000000"/>
                </a:solidFill>
                <a:latin typeface="微软雅黑" panose="020B0503020204020204" charset="-122"/>
                <a:ea typeface="微软雅黑" panose="020B0503020204020204" charset="-122"/>
                <a:cs typeface="微软雅黑" panose="020B0503020204020204" charset="-122"/>
              </a:rPr>
              <a:t>作电流源来使用，不宜将其用作</a:t>
            </a:r>
            <a:r>
              <a:rPr sz="1400" spc="0" dirty="0">
                <a:solidFill>
                  <a:srgbClr val="000000"/>
                </a:solidFill>
                <a:latin typeface="微软雅黑" panose="020B0503020204020204" charset="-122"/>
                <a:ea typeface="微软雅黑" panose="020B0503020204020204" charset="-122"/>
                <a:cs typeface="微软雅黑" panose="020B0503020204020204" charset="-122"/>
              </a:rPr>
              <a:t>电压源。</a:t>
            </a:r>
            <a:endParaRPr lang="en-US" altLang="en-US" sz="1400" spc="0" dirty="0">
              <a:solidFill>
                <a:srgbClr val="000000"/>
              </a:solidFill>
              <a:latin typeface="微软雅黑" panose="020B0503020204020204" charset="-122"/>
              <a:ea typeface="微软雅黑" panose="020B0503020204020204" charset="-122"/>
              <a:cs typeface="微软雅黑" panose="020B0503020204020204" charset="-122"/>
            </a:endParaRPr>
          </a:p>
        </p:txBody>
      </p:sp>
      <p:sp>
        <p:nvSpPr>
          <p:cNvPr id="3" name="textbox 125"/>
          <p:cNvSpPr/>
          <p:nvPr>
            <p:custDataLst>
              <p:tags r:id="rId5"/>
            </p:custDataLst>
          </p:nvPr>
        </p:nvSpPr>
        <p:spPr>
          <a:xfrm>
            <a:off x="778364" y="4936554"/>
            <a:ext cx="11124878" cy="1602970"/>
          </a:xfrm>
          <a:prstGeom prst="rect">
            <a:avLst/>
          </a:prstGeom>
        </p:spPr>
        <p:txBody>
          <a:bodyPr vert="horz" wrap="square" lIns="0" tIns="0" rIns="0" bIns="0"/>
          <a:lstStyle/>
          <a:p>
            <a:pPr algn="l" rtl="0" eaLnBrk="0">
              <a:lnSpc>
                <a:spcPct val="83000"/>
              </a:lnSpc>
            </a:pPr>
            <a:endParaRPr lang="en-US" altLang="en-US" sz="100" dirty="0">
              <a:solidFill>
                <a:schemeClr val="dk1"/>
              </a:solidFill>
              <a:latin typeface="微软雅黑" panose="020B0503020204020204" charset="-122"/>
              <a:ea typeface="微软雅黑" panose="020B0503020204020204" charset="-122"/>
              <a:cs typeface="微软雅黑" panose="020B0503020204020204" charset="-122"/>
            </a:endParaRPr>
          </a:p>
          <a:p>
            <a:pPr marL="1848485" algn="l" rtl="0" eaLnBrk="0">
              <a:lnSpc>
                <a:spcPts val="1375"/>
              </a:lnSpc>
            </a:pPr>
            <a:r>
              <a:rPr sz="800" spc="30" dirty="0">
                <a:solidFill>
                  <a:schemeClr val="dk1"/>
                </a:solidFill>
                <a:latin typeface="微软雅黑" panose="020B0503020204020204" charset="-122"/>
                <a:ea typeface="微软雅黑" panose="020B0503020204020204" charset="-122"/>
                <a:cs typeface="微软雅黑" panose="020B0503020204020204" charset="-122"/>
              </a:rPr>
              <a:t>图</a:t>
            </a:r>
            <a:r>
              <a:rPr sz="800" b="1" spc="30" dirty="0">
                <a:solidFill>
                  <a:schemeClr val="dk1"/>
                </a:solidFill>
                <a:latin typeface="微软雅黑" panose="020B0503020204020204" charset="-122"/>
                <a:ea typeface="微软雅黑" panose="020B0503020204020204" charset="-122"/>
                <a:cs typeface="微软雅黑" panose="020B0503020204020204" charset="-122"/>
              </a:rPr>
              <a:t>7</a:t>
            </a:r>
            <a:r>
              <a:rPr sz="800" spc="30" dirty="0">
                <a:solidFill>
                  <a:schemeClr val="dk1"/>
                </a:solidFill>
                <a:latin typeface="微软雅黑" panose="020B0503020204020204" charset="-122"/>
                <a:ea typeface="微软雅黑" panose="020B0503020204020204" charset="-122"/>
                <a:cs typeface="微软雅黑" panose="020B0503020204020204" charset="-122"/>
              </a:rPr>
              <a:t>－</a:t>
            </a:r>
            <a:r>
              <a:rPr sz="800" b="1" spc="30" dirty="0">
                <a:solidFill>
                  <a:schemeClr val="dk1"/>
                </a:solidFill>
                <a:latin typeface="微软雅黑" panose="020B0503020204020204" charset="-122"/>
                <a:ea typeface="微软雅黑" panose="020B0503020204020204" charset="-122"/>
                <a:cs typeface="微软雅黑" panose="020B0503020204020204" charset="-122"/>
              </a:rPr>
              <a:t>15</a:t>
            </a:r>
            <a:r>
              <a:rPr sz="800" spc="30" dirty="0">
                <a:solidFill>
                  <a:schemeClr val="dk1"/>
                </a:solidFill>
                <a:latin typeface="微软雅黑" panose="020B0503020204020204" charset="-122"/>
                <a:ea typeface="微软雅黑" panose="020B0503020204020204" charset="-122"/>
                <a:cs typeface="微软雅黑" panose="020B0503020204020204" charset="-122"/>
              </a:rPr>
              <a:t>硅光电池的光</a:t>
            </a:r>
            <a:r>
              <a:rPr sz="800" spc="20" dirty="0">
                <a:solidFill>
                  <a:schemeClr val="dk1"/>
                </a:solidFill>
                <a:latin typeface="微软雅黑" panose="020B0503020204020204" charset="-122"/>
                <a:ea typeface="微软雅黑" panose="020B0503020204020204" charset="-122"/>
                <a:cs typeface="微软雅黑" panose="020B0503020204020204" charset="-122"/>
              </a:rPr>
              <a:t>照</a:t>
            </a:r>
            <a:r>
              <a:rPr sz="800" spc="0" dirty="0">
                <a:solidFill>
                  <a:schemeClr val="dk1"/>
                </a:solidFill>
                <a:latin typeface="微软雅黑" panose="020B0503020204020204" charset="-122"/>
                <a:ea typeface="微软雅黑" panose="020B0503020204020204" charset="-122"/>
                <a:cs typeface="微软雅黑" panose="020B0503020204020204" charset="-122"/>
              </a:rPr>
              <a:t>特性</a:t>
            </a:r>
            <a:endParaRPr lang="en-US" altLang="en-US" sz="800" dirty="0">
              <a:solidFill>
                <a:schemeClr val="dk1"/>
              </a:solidFill>
              <a:latin typeface="微软雅黑" panose="020B0503020204020204" charset="-122"/>
              <a:ea typeface="微软雅黑" panose="020B0503020204020204" charset="-122"/>
              <a:cs typeface="微软雅黑" panose="020B0503020204020204" charset="-122"/>
            </a:endParaRPr>
          </a:p>
          <a:p>
            <a:pPr marL="12700" indent="278765" algn="l" rtl="0" eaLnBrk="0">
              <a:lnSpc>
                <a:spcPct val="147000"/>
              </a:lnSpc>
              <a:spcBef>
                <a:spcPts val="200"/>
              </a:spcBef>
            </a:pPr>
            <a:r>
              <a:rPr sz="1600" b="1" spc="50" dirty="0">
                <a:solidFill>
                  <a:schemeClr val="dk1"/>
                </a:solidFill>
                <a:latin typeface="微软雅黑" panose="020B0503020204020204" charset="-122"/>
                <a:ea typeface="微软雅黑" panose="020B0503020204020204" charset="-122"/>
                <a:cs typeface="微软雅黑" panose="020B0503020204020204" charset="-122"/>
              </a:rPr>
              <a:t>(3)</a:t>
            </a:r>
            <a:r>
              <a:rPr sz="1600" spc="50" dirty="0">
                <a:solidFill>
                  <a:schemeClr val="dk1"/>
                </a:solidFill>
                <a:latin typeface="微软雅黑" panose="020B0503020204020204" charset="-122"/>
                <a:ea typeface="微软雅黑" panose="020B0503020204020204" charset="-122"/>
                <a:cs typeface="微软雅黑" panose="020B0503020204020204" charset="-122"/>
              </a:rPr>
              <a:t>温度特性。光电池的温度特性是描述光电池的开路电压和短路</a:t>
            </a:r>
            <a:r>
              <a:rPr sz="1600" spc="10" dirty="0">
                <a:solidFill>
                  <a:schemeClr val="dk1"/>
                </a:solidFill>
                <a:latin typeface="微软雅黑" panose="020B0503020204020204" charset="-122"/>
                <a:ea typeface="微软雅黑" panose="020B0503020204020204" charset="-122"/>
                <a:cs typeface="微软雅黑" panose="020B0503020204020204" charset="-122"/>
              </a:rPr>
              <a:t>电</a:t>
            </a:r>
            <a:r>
              <a:rPr sz="1600" spc="0" dirty="0">
                <a:solidFill>
                  <a:schemeClr val="dk1"/>
                </a:solidFill>
                <a:latin typeface="微软雅黑" panose="020B0503020204020204" charset="-122"/>
                <a:ea typeface="微软雅黑" panose="020B0503020204020204" charset="-122"/>
                <a:cs typeface="微软雅黑" panose="020B0503020204020204" charset="-122"/>
              </a:rPr>
              <a:t>流随温度变化的</a:t>
            </a:r>
            <a:r>
              <a:rPr sz="1600" spc="50" dirty="0">
                <a:solidFill>
                  <a:schemeClr val="dk1"/>
                </a:solidFill>
                <a:latin typeface="微软雅黑" panose="020B0503020204020204" charset="-122"/>
                <a:ea typeface="微软雅黑" panose="020B0503020204020204" charset="-122"/>
                <a:cs typeface="微软雅黑" panose="020B0503020204020204" charset="-122"/>
              </a:rPr>
              <a:t>情况。由于温度特性关系到应用光电池的仪器或设备的温度漂移，影响测量精</a:t>
            </a:r>
            <a:r>
              <a:rPr sz="1600" spc="30" dirty="0">
                <a:solidFill>
                  <a:schemeClr val="dk1"/>
                </a:solidFill>
                <a:latin typeface="微软雅黑" panose="020B0503020204020204" charset="-122"/>
                <a:ea typeface="微软雅黑" panose="020B0503020204020204" charset="-122"/>
                <a:cs typeface="微软雅黑" panose="020B0503020204020204" charset="-122"/>
              </a:rPr>
              <a:t>度</a:t>
            </a:r>
            <a:r>
              <a:rPr sz="1600" spc="0" dirty="0">
                <a:solidFill>
                  <a:schemeClr val="dk1"/>
                </a:solidFill>
                <a:latin typeface="微软雅黑" panose="020B0503020204020204" charset="-122"/>
                <a:ea typeface="微软雅黑" panose="020B0503020204020204" charset="-122"/>
                <a:cs typeface="微软雅黑" panose="020B0503020204020204" charset="-122"/>
              </a:rPr>
              <a:t>或控制</a:t>
            </a:r>
            <a:r>
              <a:rPr sz="1600" spc="20" dirty="0">
                <a:solidFill>
                  <a:schemeClr val="dk1"/>
                </a:solidFill>
                <a:latin typeface="微软雅黑" panose="020B0503020204020204" charset="-122"/>
                <a:ea typeface="微软雅黑" panose="020B0503020204020204" charset="-122"/>
                <a:cs typeface="微软雅黑" panose="020B0503020204020204" charset="-122"/>
              </a:rPr>
              <a:t>精度等重要指标，因此，它是光电池的重要特性之一</a:t>
            </a:r>
            <a:r>
              <a:rPr sz="1600" spc="10" dirty="0">
                <a:solidFill>
                  <a:schemeClr val="dk1"/>
                </a:solidFill>
                <a:latin typeface="微软雅黑" panose="020B0503020204020204" charset="-122"/>
                <a:ea typeface="微软雅黑" panose="020B0503020204020204" charset="-122"/>
                <a:cs typeface="微软雅黑" panose="020B0503020204020204" charset="-122"/>
              </a:rPr>
              <a:t>。</a:t>
            </a:r>
            <a:r>
              <a:rPr sz="1600" spc="0" dirty="0">
                <a:solidFill>
                  <a:schemeClr val="dk1"/>
                </a:solidFill>
                <a:latin typeface="微软雅黑" panose="020B0503020204020204" charset="-122"/>
                <a:ea typeface="微软雅黑" panose="020B0503020204020204" charset="-122"/>
                <a:cs typeface="微软雅黑" panose="020B0503020204020204" charset="-122"/>
              </a:rPr>
              <a:t>开路电压随温度升高而下降较快，</a:t>
            </a:r>
            <a:r>
              <a:rPr sz="1600" spc="40" dirty="0">
                <a:solidFill>
                  <a:schemeClr val="dk1"/>
                </a:solidFill>
                <a:latin typeface="微软雅黑" panose="020B0503020204020204" charset="-122"/>
                <a:ea typeface="微软雅黑" panose="020B0503020204020204" charset="-122"/>
                <a:cs typeface="微软雅黑" panose="020B0503020204020204" charset="-122"/>
              </a:rPr>
              <a:t>短路电流随温度升高而缓慢增加。由于温度对光电池的工作有很大影响，因此</a:t>
            </a:r>
            <a:r>
              <a:rPr sz="1600" spc="0" dirty="0">
                <a:solidFill>
                  <a:schemeClr val="dk1"/>
                </a:solidFill>
                <a:latin typeface="微软雅黑" panose="020B0503020204020204" charset="-122"/>
                <a:ea typeface="微软雅黑" panose="020B0503020204020204" charset="-122"/>
                <a:cs typeface="微软雅黑" panose="020B0503020204020204" charset="-122"/>
              </a:rPr>
              <a:t>，把光电</a:t>
            </a:r>
            <a:r>
              <a:rPr sz="1600" spc="30" dirty="0">
                <a:solidFill>
                  <a:schemeClr val="dk1"/>
                </a:solidFill>
                <a:latin typeface="微软雅黑" panose="020B0503020204020204" charset="-122"/>
                <a:ea typeface="微软雅黑" panose="020B0503020204020204" charset="-122"/>
                <a:cs typeface="微软雅黑" panose="020B0503020204020204" charset="-122"/>
              </a:rPr>
              <a:t>池作为测量元件使用时，最好能保证温度恒定或采取</a:t>
            </a:r>
            <a:r>
              <a:rPr sz="1600" spc="20" dirty="0">
                <a:solidFill>
                  <a:schemeClr val="dk1"/>
                </a:solidFill>
                <a:latin typeface="微软雅黑" panose="020B0503020204020204" charset="-122"/>
                <a:ea typeface="微软雅黑" panose="020B0503020204020204" charset="-122"/>
                <a:cs typeface="微软雅黑" panose="020B0503020204020204" charset="-122"/>
              </a:rPr>
              <a:t>温</a:t>
            </a:r>
            <a:r>
              <a:rPr sz="1600" spc="0" dirty="0">
                <a:solidFill>
                  <a:schemeClr val="dk1"/>
                </a:solidFill>
                <a:latin typeface="微软雅黑" panose="020B0503020204020204" charset="-122"/>
                <a:ea typeface="微软雅黑" panose="020B0503020204020204" charset="-122"/>
                <a:cs typeface="微软雅黑" panose="020B0503020204020204" charset="-122"/>
              </a:rPr>
              <a:t>度补偿措施。</a:t>
            </a:r>
            <a:endParaRPr lang="en-US" altLang="en-US" sz="1600" dirty="0">
              <a:solidFill>
                <a:schemeClr val="dk1"/>
              </a:solidFill>
              <a:latin typeface="微软雅黑" panose="020B0503020204020204" charset="-122"/>
              <a:ea typeface="微软雅黑" panose="020B0503020204020204" charset="-122"/>
              <a:cs typeface="微软雅黑" panose="020B0503020204020204" charset="-122"/>
            </a:endParaRPr>
          </a:p>
          <a:p>
            <a:pPr algn="l" rtl="0" eaLnBrk="0">
              <a:lnSpc>
                <a:spcPct val="100000"/>
              </a:lnSpc>
            </a:pPr>
            <a:endParaRPr lang="en-US" altLang="en-US" sz="1600" dirty="0">
              <a:solidFill>
                <a:schemeClr val="dk1"/>
              </a:solidFill>
              <a:latin typeface="微软雅黑" panose="020B0503020204020204" charset="-122"/>
              <a:ea typeface="微软雅黑" panose="020B0503020204020204" charset="-122"/>
              <a:cs typeface="微软雅黑" panose="020B0503020204020204" charset="-122"/>
            </a:endParaRPr>
          </a:p>
          <a:p>
            <a:pPr algn="l" rtl="0" eaLnBrk="0">
              <a:lnSpc>
                <a:spcPct val="101000"/>
              </a:lnSpc>
            </a:pPr>
            <a:endParaRPr lang="zh-CN" altLang="en-US" sz="1000" dirty="0">
              <a:solidFill>
                <a:schemeClr val="dk1"/>
              </a:solidFill>
              <a:latin typeface="微软雅黑" panose="020B0503020204020204" charset="-122"/>
              <a:ea typeface="微软雅黑" panose="020B0503020204020204" charset="-122"/>
              <a:cs typeface="微软雅黑" panose="020B0503020204020204" charset="-122"/>
            </a:endParaRPr>
          </a:p>
          <a:p>
            <a:pPr algn="l" rtl="0" eaLnBrk="0">
              <a:lnSpc>
                <a:spcPct val="100000"/>
              </a:lnSpc>
            </a:pPr>
            <a:endParaRPr lang="zh-CN" altLang="en-US" sz="1000" dirty="0">
              <a:solidFill>
                <a:schemeClr val="dk1"/>
              </a:solidFill>
              <a:latin typeface="微软雅黑" panose="020B0503020204020204" charset="-122"/>
              <a:ea typeface="微软雅黑" panose="020B0503020204020204" charset="-122"/>
              <a:cs typeface="微软雅黑" panose="020B0503020204020204" charset="-122"/>
            </a:endParaRPr>
          </a:p>
        </p:txBody>
      </p:sp>
      <p:pic>
        <p:nvPicPr>
          <p:cNvPr id="4" name="picture 127"/>
          <p:cNvPicPr>
            <a:picLocks noChangeAspect="1"/>
          </p:cNvPicPr>
          <p:nvPr/>
        </p:nvPicPr>
        <p:blipFill>
          <a:blip r:embed="rId6"/>
          <a:stretch>
            <a:fillRect/>
          </a:stretch>
        </p:blipFill>
        <p:spPr>
          <a:xfrm rot="21600000">
            <a:off x="2100685" y="3500870"/>
            <a:ext cx="3481968" cy="1435684"/>
          </a:xfrm>
          <a:prstGeom prst="rect">
            <a:avLst/>
          </a:prstGeom>
        </p:spPr>
      </p:pic>
    </p:spTree>
    <p:custDataLst>
      <p:tags r:id="rId7"/>
    </p:custData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9" name="图片 8" descr="1 (11)"/>
          <p:cNvPicPr>
            <a:picLocks noChangeAspect="1"/>
          </p:cNvPicPr>
          <p:nvPr>
            <p:custDataLst>
              <p:tags r:id="rId1"/>
            </p:custDataLst>
          </p:nvPr>
        </p:nvPicPr>
        <p:blipFill>
          <a:blip r:embed="rId2"/>
          <a:stretch>
            <a:fillRect/>
          </a:stretch>
        </p:blipFill>
        <p:spPr>
          <a:xfrm>
            <a:off x="0" y="6137910"/>
            <a:ext cx="720090" cy="720090"/>
          </a:xfrm>
          <a:prstGeom prst="rect">
            <a:avLst/>
          </a:prstGeom>
        </p:spPr>
      </p:pic>
      <p:pic>
        <p:nvPicPr>
          <p:cNvPr id="7" name="图片 6" descr="1 (12)"/>
          <p:cNvPicPr>
            <a:picLocks noChangeAspect="1"/>
          </p:cNvPicPr>
          <p:nvPr>
            <p:custDataLst>
              <p:tags r:id="rId3"/>
            </p:custDataLst>
          </p:nvPr>
        </p:nvPicPr>
        <p:blipFill>
          <a:blip r:embed="rId4"/>
          <a:stretch>
            <a:fillRect/>
          </a:stretch>
        </p:blipFill>
        <p:spPr>
          <a:xfrm>
            <a:off x="11471910" y="0"/>
            <a:ext cx="720090" cy="720090"/>
          </a:xfrm>
          <a:prstGeom prst="rect">
            <a:avLst/>
          </a:prstGeom>
        </p:spPr>
      </p:pic>
      <p:sp>
        <p:nvSpPr>
          <p:cNvPr id="2" name="textbox 125"/>
          <p:cNvSpPr/>
          <p:nvPr/>
        </p:nvSpPr>
        <p:spPr>
          <a:xfrm>
            <a:off x="634737" y="361513"/>
            <a:ext cx="5205729" cy="646655"/>
          </a:xfrm>
          <a:prstGeom prst="rect">
            <a:avLst/>
          </a:prstGeom>
        </p:spPr>
        <p:txBody>
          <a:bodyPr vert="horz" wrap="square" lIns="0" tIns="0" rIns="0" bIns="0"/>
          <a:lstStyle/>
          <a:p>
            <a:pPr algn="l" rtl="0" eaLnBrk="0">
              <a:lnSpc>
                <a:spcPct val="100000"/>
              </a:lnSpc>
            </a:pPr>
            <a:endParaRPr lang="en-US" altLang="en-US" sz="1000" dirty="0">
              <a:solidFill>
                <a:srgbClr val="000000"/>
              </a:solidFill>
              <a:latin typeface="微软雅黑" panose="020B0503020204020204" charset="-122"/>
              <a:ea typeface="微软雅黑" panose="020B0503020204020204" charset="-122"/>
              <a:cs typeface="微软雅黑" panose="020B0503020204020204" charset="-122"/>
            </a:endParaRPr>
          </a:p>
          <a:p>
            <a:pPr algn="l" rtl="0" eaLnBrk="0">
              <a:lnSpc>
                <a:spcPct val="101000"/>
              </a:lnSpc>
            </a:pPr>
            <a:endParaRPr lang="en-US" altLang="en-US" sz="1000" dirty="0">
              <a:solidFill>
                <a:srgbClr val="000000"/>
              </a:solidFill>
              <a:latin typeface="微软雅黑" panose="020B0503020204020204" charset="-122"/>
              <a:ea typeface="微软雅黑" panose="020B0503020204020204" charset="-122"/>
              <a:cs typeface="微软雅黑" panose="020B0503020204020204" charset="-122"/>
            </a:endParaRPr>
          </a:p>
          <a:p>
            <a:pPr algn="l" rtl="0" eaLnBrk="0">
              <a:lnSpc>
                <a:spcPct val="100000"/>
              </a:lnSpc>
            </a:pPr>
            <a:endParaRPr lang="en-US" altLang="en-US" sz="300" dirty="0">
              <a:solidFill>
                <a:srgbClr val="000000"/>
              </a:solidFill>
              <a:latin typeface="微软雅黑" panose="020B0503020204020204" charset="-122"/>
              <a:ea typeface="微软雅黑" panose="020B0503020204020204" charset="-122"/>
              <a:cs typeface="微软雅黑" panose="020B0503020204020204" charset="-122"/>
            </a:endParaRPr>
          </a:p>
          <a:p>
            <a:pPr marL="16510" algn="l" rtl="0" eaLnBrk="0">
              <a:lnSpc>
                <a:spcPct val="92000"/>
              </a:lnSpc>
              <a:spcBef>
                <a:spcPts val="0"/>
              </a:spcBef>
            </a:pPr>
            <a:r>
              <a:rPr b="1" spc="10" dirty="0">
                <a:solidFill>
                  <a:srgbClr val="000000"/>
                </a:solidFill>
                <a:latin typeface="微软雅黑" panose="020B0503020204020204" charset="-122"/>
                <a:ea typeface="微软雅黑" panose="020B0503020204020204" charset="-122"/>
                <a:cs typeface="微软雅黑" panose="020B0503020204020204" charset="-122"/>
              </a:rPr>
              <a:t>7.3.3</a:t>
            </a:r>
            <a:r>
              <a:rPr spc="10" dirty="0">
                <a:solidFill>
                  <a:srgbClr val="000000"/>
                </a:solidFill>
                <a:latin typeface="微软雅黑" panose="020B0503020204020204" charset="-122"/>
                <a:ea typeface="微软雅黑" panose="020B0503020204020204" charset="-122"/>
                <a:cs typeface="微软雅黑" panose="020B0503020204020204" charset="-122"/>
              </a:rPr>
              <a:t>其</a:t>
            </a:r>
            <a:r>
              <a:rPr spc="0" dirty="0">
                <a:solidFill>
                  <a:srgbClr val="000000"/>
                </a:solidFill>
                <a:latin typeface="微软雅黑" panose="020B0503020204020204" charset="-122"/>
                <a:ea typeface="微软雅黑" panose="020B0503020204020204" charset="-122"/>
                <a:cs typeface="微软雅黑" panose="020B0503020204020204" charset="-122"/>
              </a:rPr>
              <a:t>他类型光电器件</a:t>
            </a:r>
            <a:endParaRPr lang="en-US" altLang="en-US" spc="0" dirty="0">
              <a:solidFill>
                <a:srgbClr val="000000"/>
              </a:solidFill>
              <a:latin typeface="微软雅黑" panose="020B0503020204020204" charset="-122"/>
              <a:ea typeface="微软雅黑" panose="020B0503020204020204" charset="-122"/>
              <a:cs typeface="微软雅黑" panose="020B0503020204020204" charset="-122"/>
            </a:endParaRPr>
          </a:p>
        </p:txBody>
      </p:sp>
      <p:sp>
        <p:nvSpPr>
          <p:cNvPr id="3" name="textbox 126"/>
          <p:cNvSpPr/>
          <p:nvPr>
            <p:custDataLst>
              <p:tags r:id="rId5"/>
            </p:custDataLst>
          </p:nvPr>
        </p:nvSpPr>
        <p:spPr>
          <a:xfrm>
            <a:off x="634737" y="1193691"/>
            <a:ext cx="11316631" cy="1920881"/>
          </a:xfrm>
          <a:prstGeom prst="rect">
            <a:avLst/>
          </a:prstGeom>
        </p:spPr>
        <p:txBody>
          <a:bodyPr vert="horz" wrap="square" lIns="0" tIns="0" rIns="0" bIns="0"/>
          <a:lstStyle/>
          <a:p>
            <a:pPr algn="l" rtl="0" eaLnBrk="0">
              <a:lnSpc>
                <a:spcPct val="83000"/>
              </a:lnSpc>
            </a:pPr>
            <a:endParaRPr lang="en-US" altLang="en-US" sz="100" dirty="0">
              <a:solidFill>
                <a:schemeClr val="dk1"/>
              </a:solidFill>
              <a:latin typeface="微软雅黑" panose="020B0503020204020204" charset="-122"/>
              <a:ea typeface="微软雅黑" panose="020B0503020204020204" charset="-122"/>
              <a:cs typeface="微软雅黑" panose="020B0503020204020204" charset="-122"/>
            </a:endParaRPr>
          </a:p>
          <a:p>
            <a:pPr marL="285115" algn="l" rtl="0" eaLnBrk="0">
              <a:lnSpc>
                <a:spcPts val="1305"/>
              </a:lnSpc>
            </a:pPr>
            <a:r>
              <a:rPr sz="1400" b="1" spc="0" dirty="0">
                <a:solidFill>
                  <a:schemeClr val="dk1"/>
                </a:solidFill>
                <a:latin typeface="微软雅黑" panose="020B0503020204020204" charset="-122"/>
                <a:ea typeface="微软雅黑" panose="020B0503020204020204" charset="-122"/>
                <a:cs typeface="微软雅黑" panose="020B0503020204020204" charset="-122"/>
              </a:rPr>
              <a:t>1.</a:t>
            </a:r>
            <a:r>
              <a:rPr sz="1400" spc="0" dirty="0">
                <a:solidFill>
                  <a:schemeClr val="dk1"/>
                </a:solidFill>
                <a:latin typeface="微软雅黑" panose="020B0503020204020204" charset="-122"/>
                <a:ea typeface="微软雅黑" panose="020B0503020204020204" charset="-122"/>
                <a:cs typeface="微软雅黑" panose="020B0503020204020204" charset="-122"/>
              </a:rPr>
              <a:t>光固态图像传感器</a:t>
            </a:r>
            <a:endParaRPr lang="en-US" altLang="en-US" sz="1400" dirty="0">
              <a:solidFill>
                <a:schemeClr val="dk1"/>
              </a:solidFill>
              <a:latin typeface="微软雅黑" panose="020B0503020204020204" charset="-122"/>
              <a:ea typeface="微软雅黑" panose="020B0503020204020204" charset="-122"/>
              <a:cs typeface="微软雅黑" panose="020B0503020204020204" charset="-122"/>
            </a:endParaRPr>
          </a:p>
          <a:p>
            <a:pPr algn="l" rtl="0" eaLnBrk="0">
              <a:lnSpc>
                <a:spcPct val="105000"/>
              </a:lnSpc>
            </a:pPr>
            <a:endParaRPr lang="en-US" altLang="en-US" sz="800" dirty="0">
              <a:solidFill>
                <a:schemeClr val="dk1"/>
              </a:solidFill>
              <a:latin typeface="微软雅黑" panose="020B0503020204020204" charset="-122"/>
              <a:ea typeface="微软雅黑" panose="020B0503020204020204" charset="-122"/>
              <a:cs typeface="微软雅黑" panose="020B0503020204020204" charset="-122"/>
            </a:endParaRPr>
          </a:p>
          <a:p>
            <a:pPr marL="12700" indent="266065" algn="l" rtl="0" eaLnBrk="0">
              <a:lnSpc>
                <a:spcPct val="134000"/>
              </a:lnSpc>
              <a:spcBef>
                <a:spcPts val="0"/>
              </a:spcBef>
            </a:pPr>
            <a:r>
              <a:rPr sz="1400" spc="-30" dirty="0">
                <a:solidFill>
                  <a:schemeClr val="dk1"/>
                </a:solidFill>
                <a:latin typeface="微软雅黑" panose="020B0503020204020204" charset="-122"/>
                <a:ea typeface="微软雅黑" panose="020B0503020204020204" charset="-122"/>
                <a:cs typeface="微软雅黑" panose="020B0503020204020204" charset="-122"/>
              </a:rPr>
              <a:t>光固态图像传感器也称</a:t>
            </a:r>
            <a:r>
              <a:rPr sz="1400" b="1" spc="-30" dirty="0">
                <a:solidFill>
                  <a:schemeClr val="dk1"/>
                </a:solidFill>
                <a:latin typeface="微软雅黑" panose="020B0503020204020204" charset="-122"/>
                <a:ea typeface="微软雅黑" panose="020B0503020204020204" charset="-122"/>
                <a:cs typeface="微软雅黑" panose="020B0503020204020204" charset="-122"/>
              </a:rPr>
              <a:t>CCD(chargecoupl</a:t>
            </a:r>
            <a:r>
              <a:rPr sz="1400" b="1" spc="0" dirty="0">
                <a:solidFill>
                  <a:schemeClr val="dk1"/>
                </a:solidFill>
                <a:latin typeface="微软雅黑" panose="020B0503020204020204" charset="-122"/>
                <a:ea typeface="微软雅黑" panose="020B0503020204020204" charset="-122"/>
                <a:cs typeface="微软雅黑" panose="020B0503020204020204" charset="-122"/>
              </a:rPr>
              <a:t>edevice</a:t>
            </a:r>
            <a:r>
              <a:rPr sz="1400" spc="-30" dirty="0">
                <a:solidFill>
                  <a:schemeClr val="dk1"/>
                </a:solidFill>
                <a:latin typeface="微软雅黑" panose="020B0503020204020204" charset="-122"/>
                <a:ea typeface="微软雅黑" panose="020B0503020204020204" charset="-122"/>
                <a:cs typeface="微软雅黑" panose="020B0503020204020204" charset="-122"/>
              </a:rPr>
              <a:t>，电荷耦合器件</a:t>
            </a:r>
            <a:r>
              <a:rPr sz="1400" b="1" spc="-30" dirty="0">
                <a:solidFill>
                  <a:schemeClr val="dk1"/>
                </a:solidFill>
                <a:latin typeface="微软雅黑" panose="020B0503020204020204" charset="-122"/>
                <a:ea typeface="微软雅黑" panose="020B0503020204020204" charset="-122"/>
                <a:cs typeface="微软雅黑" panose="020B0503020204020204" charset="-122"/>
              </a:rPr>
              <a:t>)</a:t>
            </a:r>
            <a:r>
              <a:rPr sz="1400" spc="-30" dirty="0">
                <a:solidFill>
                  <a:schemeClr val="dk1"/>
                </a:solidFill>
                <a:latin typeface="微软雅黑" panose="020B0503020204020204" charset="-122"/>
                <a:ea typeface="微软雅黑" panose="020B0503020204020204" charset="-122"/>
                <a:cs typeface="微软雅黑" panose="020B0503020204020204" charset="-122"/>
              </a:rPr>
              <a:t>传感器，它以电荷</a:t>
            </a:r>
            <a:r>
              <a:rPr sz="1400" spc="10" dirty="0">
                <a:solidFill>
                  <a:schemeClr val="dk1"/>
                </a:solidFill>
                <a:latin typeface="微软雅黑" panose="020B0503020204020204" charset="-122"/>
                <a:ea typeface="微软雅黑" panose="020B0503020204020204" charset="-122"/>
                <a:cs typeface="微软雅黑" panose="020B0503020204020204" charset="-122"/>
              </a:rPr>
              <a:t>为信号，具有光</a:t>
            </a:r>
            <a:r>
              <a:rPr sz="1400" spc="0" dirty="0">
                <a:solidFill>
                  <a:schemeClr val="dk1"/>
                </a:solidFill>
                <a:latin typeface="微软雅黑" panose="020B0503020204020204" charset="-122"/>
                <a:ea typeface="微软雅黑" panose="020B0503020204020204" charset="-122"/>
                <a:cs typeface="微软雅黑" panose="020B0503020204020204" charset="-122"/>
              </a:rPr>
              <a:t>电信号转换、存储、移位并读出信号电荷的功能。</a:t>
            </a:r>
            <a:r>
              <a:rPr sz="1400" b="1" spc="0" dirty="0">
                <a:solidFill>
                  <a:schemeClr val="dk1"/>
                </a:solidFill>
                <a:latin typeface="微软雅黑" panose="020B0503020204020204" charset="-122"/>
                <a:ea typeface="微软雅黑" panose="020B0503020204020204" charset="-122"/>
                <a:cs typeface="微软雅黑" panose="020B0503020204020204" charset="-122"/>
              </a:rPr>
              <a:t>CCD</a:t>
            </a:r>
            <a:r>
              <a:rPr sz="1400" spc="0" dirty="0">
                <a:solidFill>
                  <a:schemeClr val="dk1"/>
                </a:solidFill>
                <a:latin typeface="微软雅黑" panose="020B0503020204020204" charset="-122"/>
                <a:ea typeface="微软雅黑" panose="020B0503020204020204" charset="-122"/>
                <a:cs typeface="微软雅黑" panose="020B0503020204020204" charset="-122"/>
              </a:rPr>
              <a:t>传感器自</a:t>
            </a:r>
            <a:r>
              <a:rPr sz="1400" b="1" spc="0" dirty="0">
                <a:solidFill>
                  <a:schemeClr val="dk1"/>
                </a:solidFill>
                <a:latin typeface="微软雅黑" panose="020B0503020204020204" charset="-122"/>
                <a:ea typeface="微软雅黑" panose="020B0503020204020204" charset="-122"/>
                <a:cs typeface="微软雅黑" panose="020B0503020204020204" charset="-122"/>
              </a:rPr>
              <a:t>1970</a:t>
            </a:r>
            <a:r>
              <a:rPr sz="1400" spc="0" dirty="0">
                <a:solidFill>
                  <a:schemeClr val="dk1"/>
                </a:solidFill>
                <a:latin typeface="微软雅黑" panose="020B0503020204020204" charset="-122"/>
                <a:ea typeface="微软雅黑" panose="020B0503020204020204" charset="-122"/>
                <a:cs typeface="微软雅黑" panose="020B0503020204020204" charset="-122"/>
              </a:rPr>
              <a:t>年</a:t>
            </a:r>
            <a:r>
              <a:rPr sz="1400" spc="-10" dirty="0">
                <a:solidFill>
                  <a:schemeClr val="dk1"/>
                </a:solidFill>
                <a:latin typeface="微软雅黑" panose="020B0503020204020204" charset="-122"/>
                <a:ea typeface="微软雅黑" panose="020B0503020204020204" charset="-122"/>
                <a:cs typeface="微软雅黑" panose="020B0503020204020204" charset="-122"/>
              </a:rPr>
              <a:t>问世以来，</a:t>
            </a:r>
            <a:r>
              <a:rPr sz="1400" spc="0" dirty="0">
                <a:solidFill>
                  <a:schemeClr val="dk1"/>
                </a:solidFill>
                <a:latin typeface="微软雅黑" panose="020B0503020204020204" charset="-122"/>
                <a:ea typeface="微软雅黑" panose="020B0503020204020204" charset="-122"/>
                <a:cs typeface="微软雅黑" panose="020B0503020204020204" charset="-122"/>
              </a:rPr>
              <a:t>由于其独特的性能而发展迅速，广泛应用于航天、遥感、工业、农业、天文、</a:t>
            </a:r>
            <a:r>
              <a:rPr sz="1400" spc="30" dirty="0">
                <a:solidFill>
                  <a:schemeClr val="dk1"/>
                </a:solidFill>
                <a:latin typeface="微软雅黑" panose="020B0503020204020204" charset="-122"/>
                <a:ea typeface="微软雅黑" panose="020B0503020204020204" charset="-122"/>
                <a:cs typeface="微软雅黑" panose="020B0503020204020204" charset="-122"/>
              </a:rPr>
              <a:t>通信等领域中的信息存储和信息处理等方面，尤其适用于以上领域中的图像识别技</a:t>
            </a:r>
            <a:r>
              <a:rPr sz="1400" spc="10" dirty="0">
                <a:solidFill>
                  <a:schemeClr val="dk1"/>
                </a:solidFill>
                <a:latin typeface="微软雅黑" panose="020B0503020204020204" charset="-122"/>
                <a:ea typeface="微软雅黑" panose="020B0503020204020204" charset="-122"/>
                <a:cs typeface="微软雅黑" panose="020B0503020204020204" charset="-122"/>
              </a:rPr>
              <a:t>术</a:t>
            </a:r>
            <a:r>
              <a:rPr sz="1400" spc="0" dirty="0">
                <a:solidFill>
                  <a:schemeClr val="dk1"/>
                </a:solidFill>
                <a:latin typeface="微软雅黑" panose="020B0503020204020204" charset="-122"/>
                <a:ea typeface="微软雅黑" panose="020B0503020204020204" charset="-122"/>
                <a:cs typeface="微软雅黑" panose="020B0503020204020204" charset="-122"/>
              </a:rPr>
              <a:t>。</a:t>
            </a:r>
            <a:endParaRPr lang="en-US" altLang="en-US" sz="1400" spc="0" dirty="0">
              <a:solidFill>
                <a:schemeClr val="dk1"/>
              </a:solidFill>
              <a:latin typeface="微软雅黑" panose="020B0503020204020204" charset="-122"/>
              <a:ea typeface="微软雅黑" panose="020B0503020204020204" charset="-122"/>
              <a:cs typeface="微软雅黑" panose="020B0503020204020204" charset="-122"/>
            </a:endParaRPr>
          </a:p>
        </p:txBody>
      </p:sp>
      <p:pic>
        <p:nvPicPr>
          <p:cNvPr id="5" name="picture 134"/>
          <p:cNvPicPr>
            <a:picLocks noChangeAspect="1"/>
          </p:cNvPicPr>
          <p:nvPr/>
        </p:nvPicPr>
        <p:blipFill>
          <a:blip r:embed="rId6"/>
          <a:stretch>
            <a:fillRect/>
          </a:stretch>
        </p:blipFill>
        <p:spPr>
          <a:xfrm rot="21600000">
            <a:off x="3879439" y="3748301"/>
            <a:ext cx="3772643" cy="1976646"/>
          </a:xfrm>
          <a:prstGeom prst="rect">
            <a:avLst/>
          </a:prstGeom>
        </p:spPr>
      </p:pic>
      <p:sp>
        <p:nvSpPr>
          <p:cNvPr id="6" name="textbox 135"/>
          <p:cNvSpPr/>
          <p:nvPr>
            <p:custDataLst>
              <p:tags r:id="rId7"/>
            </p:custDataLst>
          </p:nvPr>
        </p:nvSpPr>
        <p:spPr>
          <a:xfrm>
            <a:off x="634737" y="2452683"/>
            <a:ext cx="11316631" cy="1290745"/>
          </a:xfrm>
          <a:prstGeom prst="rect">
            <a:avLst/>
          </a:prstGeom>
        </p:spPr>
        <p:txBody>
          <a:bodyPr vert="horz" wrap="square" lIns="0" tIns="0" rIns="0" bIns="0"/>
          <a:lstStyle/>
          <a:p>
            <a:pPr algn="l" rtl="0" eaLnBrk="0">
              <a:lnSpc>
                <a:spcPct val="83000"/>
              </a:lnSpc>
            </a:pPr>
            <a:endParaRPr lang="en-US" altLang="en-US" sz="400" dirty="0">
              <a:solidFill>
                <a:schemeClr val="dk1"/>
              </a:solidFill>
              <a:latin typeface="微软雅黑" panose="020B0503020204020204" charset="-122"/>
              <a:ea typeface="微软雅黑" panose="020B0503020204020204" charset="-122"/>
              <a:cs typeface="微软雅黑" panose="020B0503020204020204" charset="-122"/>
            </a:endParaRPr>
          </a:p>
          <a:p>
            <a:pPr marL="287655" algn="l" rtl="0" eaLnBrk="0">
              <a:lnSpc>
                <a:spcPct val="91000"/>
              </a:lnSpc>
            </a:pPr>
            <a:r>
              <a:rPr sz="1400" b="1" spc="-10" dirty="0">
                <a:solidFill>
                  <a:schemeClr val="dk1"/>
                </a:solidFill>
                <a:latin typeface="微软雅黑" panose="020B0503020204020204" charset="-122"/>
                <a:ea typeface="微软雅黑" panose="020B0503020204020204" charset="-122"/>
                <a:cs typeface="微软雅黑" panose="020B0503020204020204" charset="-122"/>
              </a:rPr>
              <a:t>1)</a:t>
            </a:r>
            <a:r>
              <a:rPr sz="1400" spc="-10" dirty="0">
                <a:solidFill>
                  <a:schemeClr val="dk1"/>
                </a:solidFill>
                <a:latin typeface="微软雅黑" panose="020B0503020204020204" charset="-122"/>
                <a:ea typeface="微软雅黑" panose="020B0503020204020204" charset="-122"/>
                <a:cs typeface="微软雅黑" panose="020B0503020204020204" charset="-122"/>
              </a:rPr>
              <a:t>结构</a:t>
            </a:r>
            <a:endParaRPr lang="en-US" altLang="en-US" sz="1400" dirty="0">
              <a:solidFill>
                <a:schemeClr val="dk1"/>
              </a:solidFill>
              <a:latin typeface="微软雅黑" panose="020B0503020204020204" charset="-122"/>
              <a:ea typeface="微软雅黑" panose="020B0503020204020204" charset="-122"/>
              <a:cs typeface="微软雅黑" panose="020B0503020204020204" charset="-122"/>
            </a:endParaRPr>
          </a:p>
          <a:p>
            <a:pPr marL="12700" indent="269875" algn="l" rtl="0" eaLnBrk="0">
              <a:lnSpc>
                <a:spcPct val="147000"/>
              </a:lnSpc>
              <a:spcBef>
                <a:spcPts val="30"/>
              </a:spcBef>
            </a:pPr>
            <a:r>
              <a:rPr sz="1400" b="1" spc="0" dirty="0">
                <a:solidFill>
                  <a:schemeClr val="dk1"/>
                </a:solidFill>
                <a:latin typeface="微软雅黑" panose="020B0503020204020204" charset="-122"/>
                <a:ea typeface="微软雅黑" panose="020B0503020204020204" charset="-122"/>
                <a:cs typeface="微软雅黑" panose="020B0503020204020204" charset="-122"/>
              </a:rPr>
              <a:t>MOS</a:t>
            </a:r>
            <a:r>
              <a:rPr sz="1400" spc="30" dirty="0">
                <a:solidFill>
                  <a:schemeClr val="dk1"/>
                </a:solidFill>
                <a:latin typeface="微软雅黑" panose="020B0503020204020204" charset="-122"/>
                <a:ea typeface="微软雅黑" panose="020B0503020204020204" charset="-122"/>
                <a:cs typeface="微软雅黑" panose="020B0503020204020204" charset="-122"/>
              </a:rPr>
              <a:t>光敏元</a:t>
            </a:r>
            <a:r>
              <a:rPr sz="1400" b="1" spc="0" dirty="0">
                <a:solidFill>
                  <a:schemeClr val="dk1"/>
                </a:solidFill>
                <a:latin typeface="微软雅黑" panose="020B0503020204020204" charset="-122"/>
                <a:ea typeface="微软雅黑" panose="020B0503020204020204" charset="-122"/>
                <a:cs typeface="微软雅黑" panose="020B0503020204020204" charset="-122"/>
              </a:rPr>
              <a:t>CCD</a:t>
            </a:r>
            <a:r>
              <a:rPr sz="1400" spc="30" dirty="0">
                <a:solidFill>
                  <a:schemeClr val="dk1"/>
                </a:solidFill>
                <a:latin typeface="微软雅黑" panose="020B0503020204020204" charset="-122"/>
                <a:ea typeface="微软雅黑" panose="020B0503020204020204" charset="-122"/>
                <a:cs typeface="微软雅黑" panose="020B0503020204020204" charset="-122"/>
              </a:rPr>
              <a:t>是由若干个电荷耦合单元组成的。其基</a:t>
            </a:r>
            <a:r>
              <a:rPr sz="1400" spc="0" dirty="0">
                <a:solidFill>
                  <a:schemeClr val="dk1"/>
                </a:solidFill>
                <a:latin typeface="微软雅黑" panose="020B0503020204020204" charset="-122"/>
                <a:ea typeface="微软雅黑" panose="020B0503020204020204" charset="-122"/>
                <a:cs typeface="微软雅黑" panose="020B0503020204020204" charset="-122"/>
              </a:rPr>
              <a:t>本单元是</a:t>
            </a:r>
            <a:r>
              <a:rPr sz="1400" b="1" spc="0" dirty="0">
                <a:solidFill>
                  <a:schemeClr val="dk1"/>
                </a:solidFill>
                <a:latin typeface="微软雅黑" panose="020B0503020204020204" charset="-122"/>
                <a:ea typeface="微软雅黑" panose="020B0503020204020204" charset="-122"/>
                <a:cs typeface="微软雅黑" panose="020B0503020204020204" charset="-122"/>
              </a:rPr>
              <a:t>MOS(</a:t>
            </a:r>
            <a:r>
              <a:rPr sz="1400" spc="0" dirty="0">
                <a:solidFill>
                  <a:schemeClr val="dk1"/>
                </a:solidFill>
                <a:latin typeface="微软雅黑" panose="020B0503020204020204" charset="-122"/>
                <a:ea typeface="微软雅黑" panose="020B0503020204020204" charset="-122"/>
                <a:cs typeface="微软雅黑" panose="020B0503020204020204" charset="-122"/>
              </a:rPr>
              <a:t>金属－氧化</a:t>
            </a:r>
            <a:r>
              <a:rPr sz="1400" spc="-20" dirty="0">
                <a:solidFill>
                  <a:schemeClr val="dk1"/>
                </a:solidFill>
                <a:latin typeface="微软雅黑" panose="020B0503020204020204" charset="-122"/>
                <a:ea typeface="微软雅黑" panose="020B0503020204020204" charset="-122"/>
                <a:cs typeface="微软雅黑" panose="020B0503020204020204" charset="-122"/>
              </a:rPr>
              <a:t>物－半导体</a:t>
            </a:r>
            <a:r>
              <a:rPr sz="1400" b="1" spc="-20" dirty="0">
                <a:solidFill>
                  <a:schemeClr val="dk1"/>
                </a:solidFill>
                <a:latin typeface="微软雅黑" panose="020B0503020204020204" charset="-122"/>
                <a:ea typeface="微软雅黑" panose="020B0503020204020204" charset="-122"/>
                <a:cs typeface="微软雅黑" panose="020B0503020204020204" charset="-122"/>
              </a:rPr>
              <a:t>)</a:t>
            </a:r>
            <a:r>
              <a:rPr sz="1400" spc="-20" dirty="0">
                <a:solidFill>
                  <a:schemeClr val="dk1"/>
                </a:solidFill>
                <a:latin typeface="微软雅黑" panose="020B0503020204020204" charset="-122"/>
                <a:ea typeface="微软雅黑" panose="020B0503020204020204" charset="-122"/>
                <a:cs typeface="微软雅黑" panose="020B0503020204020204" charset="-122"/>
              </a:rPr>
              <a:t>光敏元，单元结构如图</a:t>
            </a:r>
            <a:r>
              <a:rPr sz="1400" b="1" spc="-20" dirty="0">
                <a:solidFill>
                  <a:schemeClr val="dk1"/>
                </a:solidFill>
                <a:latin typeface="微软雅黑" panose="020B0503020204020204" charset="-122"/>
                <a:ea typeface="微软雅黑" panose="020B0503020204020204" charset="-122"/>
                <a:cs typeface="微软雅黑" panose="020B0503020204020204" charset="-122"/>
              </a:rPr>
              <a:t>7</a:t>
            </a:r>
            <a:r>
              <a:rPr sz="1400" spc="-20" dirty="0">
                <a:solidFill>
                  <a:schemeClr val="dk1"/>
                </a:solidFill>
                <a:latin typeface="微软雅黑" panose="020B0503020204020204" charset="-122"/>
                <a:ea typeface="微软雅黑" panose="020B0503020204020204" charset="-122"/>
                <a:cs typeface="微软雅黑" panose="020B0503020204020204" charset="-122"/>
              </a:rPr>
              <a:t>－</a:t>
            </a:r>
            <a:r>
              <a:rPr sz="1400" b="1" spc="-20" dirty="0">
                <a:solidFill>
                  <a:schemeClr val="dk1"/>
                </a:solidFill>
                <a:latin typeface="微软雅黑" panose="020B0503020204020204" charset="-122"/>
                <a:ea typeface="微软雅黑" panose="020B0503020204020204" charset="-122"/>
                <a:cs typeface="微软雅黑" panose="020B0503020204020204" charset="-122"/>
              </a:rPr>
              <a:t>16(</a:t>
            </a:r>
            <a:r>
              <a:rPr sz="1400" b="1" spc="0" dirty="0">
                <a:solidFill>
                  <a:schemeClr val="dk1"/>
                </a:solidFill>
                <a:latin typeface="微软雅黑" panose="020B0503020204020204" charset="-122"/>
                <a:ea typeface="微软雅黑" panose="020B0503020204020204" charset="-122"/>
                <a:cs typeface="微软雅黑" panose="020B0503020204020204" charset="-122"/>
              </a:rPr>
              <a:t>a</a:t>
            </a:r>
            <a:r>
              <a:rPr sz="1400" b="1" spc="-20" dirty="0">
                <a:solidFill>
                  <a:schemeClr val="dk1"/>
                </a:solidFill>
                <a:latin typeface="微软雅黑" panose="020B0503020204020204" charset="-122"/>
                <a:ea typeface="微软雅黑" panose="020B0503020204020204" charset="-122"/>
                <a:cs typeface="微软雅黑" panose="020B0503020204020204" charset="-122"/>
              </a:rPr>
              <a:t>)</a:t>
            </a:r>
            <a:r>
              <a:rPr sz="1400" spc="-20" dirty="0">
                <a:solidFill>
                  <a:schemeClr val="dk1"/>
                </a:solidFill>
                <a:latin typeface="微软雅黑" panose="020B0503020204020204" charset="-122"/>
                <a:ea typeface="微软雅黑" panose="020B0503020204020204" charset="-122"/>
                <a:cs typeface="微软雅黑" panose="020B0503020204020204" charset="-122"/>
              </a:rPr>
              <a:t>所示。它以</a:t>
            </a:r>
            <a:r>
              <a:rPr sz="1400" b="1" spc="0" dirty="0">
                <a:solidFill>
                  <a:schemeClr val="dk1"/>
                </a:solidFill>
                <a:latin typeface="微软雅黑" panose="020B0503020204020204" charset="-122"/>
                <a:ea typeface="微软雅黑" panose="020B0503020204020204" charset="-122"/>
                <a:cs typeface="微软雅黑" panose="020B0503020204020204" charset="-122"/>
              </a:rPr>
              <a:t>P</a:t>
            </a:r>
            <a:r>
              <a:rPr sz="1400" spc="-20" dirty="0">
                <a:solidFill>
                  <a:schemeClr val="dk1"/>
                </a:solidFill>
                <a:latin typeface="微软雅黑" panose="020B0503020204020204" charset="-122"/>
                <a:ea typeface="微软雅黑" panose="020B0503020204020204" charset="-122"/>
                <a:cs typeface="微软雅黑" panose="020B0503020204020204" charset="-122"/>
              </a:rPr>
              <a:t>型</a:t>
            </a:r>
            <a:r>
              <a:rPr sz="1400" b="1" spc="-20" dirty="0">
                <a:solidFill>
                  <a:schemeClr val="dk1"/>
                </a:solidFill>
                <a:latin typeface="微软雅黑" panose="020B0503020204020204" charset="-122"/>
                <a:ea typeface="微软雅黑" panose="020B0503020204020204" charset="-122"/>
                <a:cs typeface="微软雅黑" panose="020B0503020204020204" charset="-122"/>
              </a:rPr>
              <a:t>(</a:t>
            </a:r>
            <a:r>
              <a:rPr sz="1400" spc="-20" dirty="0">
                <a:solidFill>
                  <a:schemeClr val="dk1"/>
                </a:solidFill>
                <a:latin typeface="微软雅黑" panose="020B0503020204020204" charset="-122"/>
                <a:ea typeface="微软雅黑" panose="020B0503020204020204" charset="-122"/>
                <a:cs typeface="微软雅黑" panose="020B0503020204020204" charset="-122"/>
              </a:rPr>
              <a:t>或</a:t>
            </a:r>
            <a:r>
              <a:rPr sz="1400" b="1" spc="0" dirty="0">
                <a:solidFill>
                  <a:schemeClr val="dk1"/>
                </a:solidFill>
                <a:latin typeface="微软雅黑" panose="020B0503020204020204" charset="-122"/>
                <a:ea typeface="微软雅黑" panose="020B0503020204020204" charset="-122"/>
                <a:cs typeface="微软雅黑" panose="020B0503020204020204" charset="-122"/>
              </a:rPr>
              <a:t>N</a:t>
            </a:r>
            <a:r>
              <a:rPr sz="1400" spc="0" dirty="0">
                <a:solidFill>
                  <a:schemeClr val="dk1"/>
                </a:solidFill>
                <a:latin typeface="微软雅黑" panose="020B0503020204020204" charset="-122"/>
                <a:ea typeface="微软雅黑" panose="020B0503020204020204" charset="-122"/>
                <a:cs typeface="微软雅黑" panose="020B0503020204020204" charset="-122"/>
              </a:rPr>
              <a:t>型</a:t>
            </a:r>
            <a:r>
              <a:rPr sz="1400" b="1" spc="0" dirty="0">
                <a:solidFill>
                  <a:schemeClr val="dk1"/>
                </a:solidFill>
                <a:latin typeface="微软雅黑" panose="020B0503020204020204" charset="-122"/>
                <a:ea typeface="微软雅黑" panose="020B0503020204020204" charset="-122"/>
                <a:cs typeface="微软雅黑" panose="020B0503020204020204" charset="-122"/>
              </a:rPr>
              <a:t>)</a:t>
            </a:r>
            <a:r>
              <a:rPr sz="1400" spc="0" dirty="0">
                <a:solidFill>
                  <a:schemeClr val="dk1"/>
                </a:solidFill>
                <a:latin typeface="微软雅黑" panose="020B0503020204020204" charset="-122"/>
                <a:ea typeface="微软雅黑" panose="020B0503020204020204" charset="-122"/>
                <a:cs typeface="微软雅黑" panose="020B0503020204020204" charset="-122"/>
              </a:rPr>
              <a:t>半导体为衬底，上</a:t>
            </a:r>
            <a:r>
              <a:rPr sz="1400" spc="-10" dirty="0">
                <a:solidFill>
                  <a:schemeClr val="dk1"/>
                </a:solidFill>
                <a:latin typeface="微软雅黑" panose="020B0503020204020204" charset="-122"/>
                <a:ea typeface="微软雅黑" panose="020B0503020204020204" charset="-122"/>
                <a:cs typeface="微软雅黑" panose="020B0503020204020204" charset="-122"/>
              </a:rPr>
              <a:t>面覆盖一层厚度约</a:t>
            </a:r>
            <a:r>
              <a:rPr sz="1400" b="1" spc="-10" dirty="0">
                <a:solidFill>
                  <a:schemeClr val="dk1"/>
                </a:solidFill>
                <a:latin typeface="微软雅黑" panose="020B0503020204020204" charset="-122"/>
                <a:ea typeface="微软雅黑" panose="020B0503020204020204" charset="-122"/>
                <a:cs typeface="微软雅黑" panose="020B0503020204020204" charset="-122"/>
              </a:rPr>
              <a:t>120</a:t>
            </a:r>
            <a:r>
              <a:rPr sz="1400" b="1" spc="0" dirty="0">
                <a:solidFill>
                  <a:schemeClr val="dk1"/>
                </a:solidFill>
                <a:latin typeface="微软雅黑" panose="020B0503020204020204" charset="-122"/>
                <a:ea typeface="微软雅黑" panose="020B0503020204020204" charset="-122"/>
                <a:cs typeface="微软雅黑" panose="020B0503020204020204" charset="-122"/>
              </a:rPr>
              <a:t>nm</a:t>
            </a:r>
            <a:r>
              <a:rPr sz="1400" spc="-10" dirty="0">
                <a:solidFill>
                  <a:schemeClr val="dk1"/>
                </a:solidFill>
                <a:latin typeface="微软雅黑" panose="020B0503020204020204" charset="-122"/>
                <a:ea typeface="微软雅黑" panose="020B0503020204020204" charset="-122"/>
                <a:cs typeface="微软雅黑" panose="020B0503020204020204" charset="-122"/>
              </a:rPr>
              <a:t>的氧化层</a:t>
            </a:r>
            <a:r>
              <a:rPr sz="1400" b="1" spc="0" dirty="0">
                <a:solidFill>
                  <a:schemeClr val="dk1"/>
                </a:solidFill>
                <a:latin typeface="微软雅黑" panose="020B0503020204020204" charset="-122"/>
                <a:ea typeface="微软雅黑" panose="020B0503020204020204" charset="-122"/>
                <a:cs typeface="微软雅黑" panose="020B0503020204020204" charset="-122"/>
              </a:rPr>
              <a:t>SiO</a:t>
            </a:r>
            <a:r>
              <a:rPr sz="1200" b="1" spc="0" baseline="-23000" dirty="0">
                <a:solidFill>
                  <a:schemeClr val="dk1"/>
                </a:solidFill>
                <a:latin typeface="微软雅黑" panose="020B0503020204020204" charset="-122"/>
                <a:ea typeface="微软雅黑" panose="020B0503020204020204" charset="-122"/>
                <a:cs typeface="微软雅黑" panose="020B0503020204020204" charset="-122"/>
              </a:rPr>
              <a:t>2</a:t>
            </a:r>
            <a:r>
              <a:rPr sz="1400" spc="0" dirty="0">
                <a:solidFill>
                  <a:schemeClr val="dk1"/>
                </a:solidFill>
                <a:latin typeface="微软雅黑" panose="020B0503020204020204" charset="-122"/>
                <a:ea typeface="微软雅黑" panose="020B0503020204020204" charset="-122"/>
                <a:cs typeface="微软雅黑" panose="020B0503020204020204" charset="-122"/>
              </a:rPr>
              <a:t>作为电解质，再在</a:t>
            </a:r>
            <a:r>
              <a:rPr sz="1400" b="1" spc="0" dirty="0">
                <a:solidFill>
                  <a:schemeClr val="dk1"/>
                </a:solidFill>
                <a:latin typeface="微软雅黑" panose="020B0503020204020204" charset="-122"/>
                <a:ea typeface="微软雅黑" panose="020B0503020204020204" charset="-122"/>
                <a:cs typeface="微软雅黑" panose="020B0503020204020204" charset="-122"/>
              </a:rPr>
              <a:t>SiO</a:t>
            </a:r>
            <a:r>
              <a:rPr sz="1200" b="1" spc="0" baseline="-23000" dirty="0">
                <a:solidFill>
                  <a:schemeClr val="dk1"/>
                </a:solidFill>
                <a:latin typeface="微软雅黑" panose="020B0503020204020204" charset="-122"/>
                <a:ea typeface="微软雅黑" panose="020B0503020204020204" charset="-122"/>
                <a:cs typeface="微软雅黑" panose="020B0503020204020204" charset="-122"/>
              </a:rPr>
              <a:t>2</a:t>
            </a:r>
            <a:r>
              <a:rPr sz="1400" spc="0" dirty="0">
                <a:solidFill>
                  <a:schemeClr val="dk1"/>
                </a:solidFill>
                <a:latin typeface="微软雅黑" panose="020B0503020204020204" charset="-122"/>
                <a:ea typeface="微软雅黑" panose="020B0503020204020204" charset="-122"/>
                <a:cs typeface="微软雅黑" panose="020B0503020204020204" charset="-122"/>
              </a:rPr>
              <a:t>表面依次沉积一层金属电</a:t>
            </a:r>
            <a:r>
              <a:rPr sz="1400" spc="-30" dirty="0">
                <a:solidFill>
                  <a:schemeClr val="dk1"/>
                </a:solidFill>
                <a:latin typeface="微软雅黑" panose="020B0503020204020204" charset="-122"/>
                <a:ea typeface="微软雅黑" panose="020B0503020204020204" charset="-122"/>
                <a:cs typeface="微软雅黑" panose="020B0503020204020204" charset="-122"/>
              </a:rPr>
              <a:t>极作为栅电极，形成金属－氧化物－半导体</a:t>
            </a:r>
            <a:r>
              <a:rPr sz="1400" b="1" spc="0" dirty="0">
                <a:solidFill>
                  <a:schemeClr val="dk1"/>
                </a:solidFill>
                <a:latin typeface="微软雅黑" panose="020B0503020204020204" charset="-122"/>
                <a:ea typeface="微软雅黑" panose="020B0503020204020204" charset="-122"/>
                <a:cs typeface="微软雅黑" panose="020B0503020204020204" charset="-122"/>
              </a:rPr>
              <a:t>MOS</a:t>
            </a:r>
            <a:r>
              <a:rPr sz="1400" spc="-30" dirty="0">
                <a:solidFill>
                  <a:schemeClr val="dk1"/>
                </a:solidFill>
                <a:latin typeface="微软雅黑" panose="020B0503020204020204" charset="-122"/>
                <a:ea typeface="微软雅黑" panose="020B0503020204020204" charset="-122"/>
                <a:cs typeface="微软雅黑" panose="020B0503020204020204" charset="-122"/>
              </a:rPr>
              <a:t>结</a:t>
            </a:r>
            <a:r>
              <a:rPr sz="1400" spc="-10" dirty="0">
                <a:solidFill>
                  <a:schemeClr val="dk1"/>
                </a:solidFill>
                <a:latin typeface="微软雅黑" panose="020B0503020204020204" charset="-122"/>
                <a:ea typeface="微软雅黑" panose="020B0503020204020204" charset="-122"/>
                <a:cs typeface="微软雅黑" panose="020B0503020204020204" charset="-122"/>
              </a:rPr>
              <a:t>构</a:t>
            </a:r>
            <a:r>
              <a:rPr sz="1400" spc="0" dirty="0">
                <a:solidFill>
                  <a:schemeClr val="dk1"/>
                </a:solidFill>
                <a:latin typeface="微软雅黑" panose="020B0503020204020204" charset="-122"/>
                <a:ea typeface="微软雅黑" panose="020B0503020204020204" charset="-122"/>
                <a:cs typeface="微软雅黑" panose="020B0503020204020204" charset="-122"/>
              </a:rPr>
              <a:t>元。</a:t>
            </a:r>
            <a:endParaRPr lang="en-US" altLang="en-US" sz="1400" spc="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8" name="文本框 7"/>
          <p:cNvSpPr txBox="1"/>
          <p:nvPr>
            <p:custDataLst>
              <p:tags r:id="rId8"/>
            </p:custDataLst>
          </p:nvPr>
        </p:nvSpPr>
        <p:spPr>
          <a:xfrm>
            <a:off x="2086043" y="5849834"/>
            <a:ext cx="8019913" cy="502920"/>
          </a:xfrm>
          <a:prstGeom prst="rect">
            <a:avLst/>
          </a:prstGeom>
          <a:noFill/>
        </p:spPr>
        <p:txBody>
          <a:bodyPr wrap="square">
            <a:spAutoFit/>
          </a:bodyPr>
          <a:lstStyle/>
          <a:p>
            <a:pPr marL="1878330" algn="l" rtl="0" eaLnBrk="0">
              <a:lnSpc>
                <a:spcPts val="1375"/>
              </a:lnSpc>
            </a:pPr>
            <a:r>
              <a:rPr lang="zh-CN" altLang="en-US" sz="2400" spc="30" dirty="0">
                <a:solidFill>
                  <a:schemeClr val="dk1"/>
                </a:solidFill>
                <a:latin typeface="微软雅黑" panose="020B0503020204020204" charset="-122"/>
                <a:ea typeface="微软雅黑" panose="020B0503020204020204" charset="-122"/>
                <a:cs typeface="微软雅黑" panose="020B0503020204020204" charset="-122"/>
              </a:rPr>
              <a:t>图</a:t>
            </a:r>
            <a:r>
              <a:rPr lang="en-US" altLang="zh-CN" sz="2400" b="1" spc="30" dirty="0">
                <a:solidFill>
                  <a:schemeClr val="dk1"/>
                </a:solidFill>
                <a:latin typeface="微软雅黑" panose="020B0503020204020204" charset="-122"/>
                <a:ea typeface="微软雅黑" panose="020B0503020204020204" charset="-122"/>
                <a:cs typeface="微软雅黑" panose="020B0503020204020204" charset="-122"/>
              </a:rPr>
              <a:t>7</a:t>
            </a:r>
            <a:r>
              <a:rPr lang="zh-CN" altLang="en-US" sz="2400" spc="30" dirty="0">
                <a:solidFill>
                  <a:schemeClr val="dk1"/>
                </a:solidFill>
                <a:latin typeface="微软雅黑" panose="020B0503020204020204" charset="-122"/>
                <a:ea typeface="微软雅黑" panose="020B0503020204020204" charset="-122"/>
                <a:cs typeface="微软雅黑" panose="020B0503020204020204" charset="-122"/>
              </a:rPr>
              <a:t>－</a:t>
            </a:r>
            <a:r>
              <a:rPr lang="en-US" altLang="zh-CN" sz="2400" b="1" spc="30" dirty="0">
                <a:solidFill>
                  <a:schemeClr val="dk1"/>
                </a:solidFill>
                <a:latin typeface="微软雅黑" panose="020B0503020204020204" charset="-122"/>
                <a:ea typeface="微软雅黑" panose="020B0503020204020204" charset="-122"/>
                <a:cs typeface="微软雅黑" panose="020B0503020204020204" charset="-122"/>
              </a:rPr>
              <a:t>16</a:t>
            </a:r>
            <a:r>
              <a:rPr lang="en-US" altLang="zh-CN" sz="2400" b="1" spc="0" dirty="0">
                <a:solidFill>
                  <a:schemeClr val="dk1"/>
                </a:solidFill>
                <a:latin typeface="微软雅黑" panose="020B0503020204020204" charset="-122"/>
                <a:ea typeface="微软雅黑" panose="020B0503020204020204" charset="-122"/>
                <a:cs typeface="微软雅黑" panose="020B0503020204020204" charset="-122"/>
              </a:rPr>
              <a:t>MOS</a:t>
            </a:r>
            <a:r>
              <a:rPr lang="zh-CN" altLang="en-US" sz="2400" spc="30" dirty="0">
                <a:solidFill>
                  <a:schemeClr val="dk1"/>
                </a:solidFill>
                <a:latin typeface="微软雅黑" panose="020B0503020204020204" charset="-122"/>
                <a:ea typeface="微软雅黑" panose="020B0503020204020204" charset="-122"/>
                <a:cs typeface="微软雅黑" panose="020B0503020204020204" charset="-122"/>
              </a:rPr>
              <a:t>光敏</a:t>
            </a:r>
            <a:r>
              <a:rPr lang="zh-CN" altLang="en-US" sz="2400" spc="10" dirty="0">
                <a:solidFill>
                  <a:schemeClr val="dk1"/>
                </a:solidFill>
                <a:latin typeface="微软雅黑" panose="020B0503020204020204" charset="-122"/>
                <a:ea typeface="微软雅黑" panose="020B0503020204020204" charset="-122"/>
                <a:cs typeface="微软雅黑" panose="020B0503020204020204" charset="-122"/>
              </a:rPr>
              <a:t>元</a:t>
            </a:r>
            <a:r>
              <a:rPr lang="zh-CN" altLang="en-US" sz="2400" spc="0" dirty="0">
                <a:solidFill>
                  <a:schemeClr val="dk1"/>
                </a:solidFill>
                <a:latin typeface="微软雅黑" panose="020B0503020204020204" charset="-122"/>
                <a:ea typeface="微软雅黑" panose="020B0503020204020204" charset="-122"/>
                <a:cs typeface="微软雅黑" panose="020B0503020204020204" charset="-122"/>
              </a:rPr>
              <a:t>的结构</a:t>
            </a:r>
            <a:endParaRPr lang="zh-CN" altLang="en-US" sz="2400" dirty="0">
              <a:solidFill>
                <a:schemeClr val="dk1"/>
              </a:solidFill>
              <a:latin typeface="微软雅黑" panose="020B0503020204020204" charset="-122"/>
              <a:ea typeface="微软雅黑" panose="020B0503020204020204" charset="-122"/>
              <a:cs typeface="微软雅黑" panose="020B0503020204020204" charset="-122"/>
            </a:endParaRPr>
          </a:p>
          <a:p>
            <a:pPr marL="1931670" algn="l" rtl="0" eaLnBrk="0">
              <a:lnSpc>
                <a:spcPct val="98000"/>
              </a:lnSpc>
              <a:spcBef>
                <a:spcPts val="660"/>
              </a:spcBef>
            </a:pPr>
            <a:r>
              <a:rPr lang="en-US" altLang="zh-CN" sz="1000" b="1" spc="20" dirty="0">
                <a:solidFill>
                  <a:schemeClr val="dk1"/>
                </a:solidFill>
                <a:latin typeface="微软雅黑" panose="020B0503020204020204" charset="-122"/>
                <a:ea typeface="微软雅黑" panose="020B0503020204020204" charset="-122"/>
                <a:cs typeface="微软雅黑" panose="020B0503020204020204" charset="-122"/>
              </a:rPr>
              <a:t>(</a:t>
            </a:r>
            <a:r>
              <a:rPr lang="en-US" altLang="zh-CN" sz="1000" b="1" spc="0" dirty="0">
                <a:solidFill>
                  <a:schemeClr val="dk1"/>
                </a:solidFill>
                <a:latin typeface="微软雅黑" panose="020B0503020204020204" charset="-122"/>
                <a:ea typeface="微软雅黑" panose="020B0503020204020204" charset="-122"/>
                <a:cs typeface="微软雅黑" panose="020B0503020204020204" charset="-122"/>
              </a:rPr>
              <a:t>a</a:t>
            </a:r>
            <a:r>
              <a:rPr lang="en-US" altLang="zh-CN" sz="1000" b="1" spc="20" dirty="0">
                <a:solidFill>
                  <a:schemeClr val="dk1"/>
                </a:solidFill>
                <a:latin typeface="微软雅黑" panose="020B0503020204020204" charset="-122"/>
                <a:ea typeface="微软雅黑" panose="020B0503020204020204" charset="-122"/>
                <a:cs typeface="微软雅黑" panose="020B0503020204020204" charset="-122"/>
              </a:rPr>
              <a:t>)</a:t>
            </a:r>
            <a:r>
              <a:rPr lang="en-US" altLang="zh-CN" sz="1000" b="1" spc="0" dirty="0">
                <a:solidFill>
                  <a:schemeClr val="dk1"/>
                </a:solidFill>
                <a:latin typeface="微软雅黑" panose="020B0503020204020204" charset="-122"/>
                <a:ea typeface="微软雅黑" panose="020B0503020204020204" charset="-122"/>
                <a:cs typeface="微软雅黑" panose="020B0503020204020204" charset="-122"/>
              </a:rPr>
              <a:t>MOS</a:t>
            </a:r>
            <a:r>
              <a:rPr lang="zh-CN" altLang="en-US" sz="1000" spc="20" dirty="0">
                <a:solidFill>
                  <a:schemeClr val="dk1"/>
                </a:solidFill>
                <a:latin typeface="微软雅黑" panose="020B0503020204020204" charset="-122"/>
                <a:ea typeface="微软雅黑" panose="020B0503020204020204" charset="-122"/>
                <a:cs typeface="微软雅黑" panose="020B0503020204020204" charset="-122"/>
              </a:rPr>
              <a:t>光敏元截面</a:t>
            </a:r>
            <a:r>
              <a:rPr lang="en-US" altLang="en-US" sz="1000" spc="0" dirty="0">
                <a:solidFill>
                  <a:schemeClr val="dk1"/>
                </a:solidFill>
                <a:latin typeface="微软雅黑" panose="020B0503020204020204" charset="-122"/>
                <a:ea typeface="微软雅黑" panose="020B0503020204020204" charset="-122"/>
                <a:cs typeface="微软雅黑" panose="020B0503020204020204" charset="-122"/>
              </a:rPr>
              <a:t>，</a:t>
            </a:r>
            <a:r>
              <a:rPr lang="en-US" altLang="en-US" sz="1000" b="1" spc="0" dirty="0">
                <a:solidFill>
                  <a:schemeClr val="dk1"/>
                </a:solidFill>
                <a:latin typeface="微软雅黑" panose="020B0503020204020204" charset="-122"/>
                <a:ea typeface="微软雅黑" panose="020B0503020204020204" charset="-122"/>
                <a:cs typeface="微软雅黑" panose="020B0503020204020204" charset="-122"/>
              </a:rPr>
              <a:t>(</a:t>
            </a:r>
            <a:r>
              <a:rPr lang="en-US" altLang="zh-CN" sz="1000" b="1" spc="0" dirty="0">
                <a:solidFill>
                  <a:schemeClr val="dk1"/>
                </a:solidFill>
                <a:latin typeface="微软雅黑" panose="020B0503020204020204" charset="-122"/>
                <a:ea typeface="微软雅黑" panose="020B0503020204020204" charset="-122"/>
                <a:cs typeface="微软雅黑" panose="020B0503020204020204" charset="-122"/>
              </a:rPr>
              <a:t>b)</a:t>
            </a:r>
            <a:r>
              <a:rPr lang="zh-CN" altLang="en-US" sz="1000" spc="0" dirty="0">
                <a:solidFill>
                  <a:schemeClr val="dk1"/>
                </a:solidFill>
                <a:latin typeface="微软雅黑" panose="020B0503020204020204" charset="-122"/>
                <a:ea typeface="微软雅黑" panose="020B0503020204020204" charset="-122"/>
                <a:cs typeface="微软雅黑" panose="020B0503020204020204" charset="-122"/>
              </a:rPr>
              <a:t>势阱</a:t>
            </a:r>
            <a:endParaRPr lang="zh-CN" altLang="en-US" sz="1000" spc="0" dirty="0">
              <a:solidFill>
                <a:schemeClr val="dk1"/>
              </a:solidFill>
              <a:latin typeface="微软雅黑" panose="020B0503020204020204" charset="-122"/>
              <a:ea typeface="微软雅黑" panose="020B0503020204020204" charset="-122"/>
              <a:cs typeface="微软雅黑" panose="020B0503020204020204" charset="-122"/>
            </a:endParaRPr>
          </a:p>
        </p:txBody>
      </p:sp>
    </p:spTree>
    <p:custDataLst>
      <p:tags r:id="rId9"/>
    </p:custData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7" name="图片 6" descr="1 (11)"/>
          <p:cNvPicPr>
            <a:picLocks noChangeAspect="1"/>
          </p:cNvPicPr>
          <p:nvPr>
            <p:custDataLst>
              <p:tags r:id="rId1"/>
            </p:custDataLst>
          </p:nvPr>
        </p:nvPicPr>
        <p:blipFill>
          <a:blip r:embed="rId2"/>
          <a:stretch>
            <a:fillRect/>
          </a:stretch>
        </p:blipFill>
        <p:spPr>
          <a:xfrm>
            <a:off x="0" y="6137910"/>
            <a:ext cx="720090" cy="720090"/>
          </a:xfrm>
          <a:prstGeom prst="rect">
            <a:avLst/>
          </a:prstGeom>
        </p:spPr>
      </p:pic>
      <p:pic>
        <p:nvPicPr>
          <p:cNvPr id="6" name="图片 5" descr="1 (12)"/>
          <p:cNvPicPr>
            <a:picLocks noChangeAspect="1"/>
          </p:cNvPicPr>
          <p:nvPr>
            <p:custDataLst>
              <p:tags r:id="rId3"/>
            </p:custDataLst>
          </p:nvPr>
        </p:nvPicPr>
        <p:blipFill>
          <a:blip r:embed="rId4"/>
          <a:stretch>
            <a:fillRect/>
          </a:stretch>
        </p:blipFill>
        <p:spPr>
          <a:xfrm>
            <a:off x="11471910" y="0"/>
            <a:ext cx="720090" cy="720090"/>
          </a:xfrm>
          <a:prstGeom prst="rect">
            <a:avLst/>
          </a:prstGeom>
        </p:spPr>
      </p:pic>
      <p:sp>
        <p:nvSpPr>
          <p:cNvPr id="3" name="文本框 2"/>
          <p:cNvSpPr txBox="1"/>
          <p:nvPr/>
        </p:nvSpPr>
        <p:spPr>
          <a:xfrm>
            <a:off x="0" y="0"/>
            <a:ext cx="12192000" cy="6900545"/>
          </a:xfrm>
          <a:prstGeom prst="rect">
            <a:avLst/>
          </a:prstGeom>
          <a:noFill/>
        </p:spPr>
        <p:txBody>
          <a:bodyPr wrap="square">
            <a:spAutoFit/>
          </a:bodyPr>
          <a:lstStyle/>
          <a:p>
            <a:pPr marL="277495" algn="l" rtl="0" eaLnBrk="0">
              <a:lnSpc>
                <a:spcPct val="91000"/>
              </a:lnSpc>
              <a:spcBef>
                <a:spcPts val="865"/>
              </a:spcBef>
            </a:pPr>
            <a:r>
              <a:rPr lang="en-US" altLang="zh-CN" sz="1600" b="1" spc="20" dirty="0">
                <a:solidFill>
                  <a:srgbClr val="000000"/>
                </a:solidFill>
                <a:latin typeface="微软雅黑" panose="020B0503020204020204" charset="-122"/>
                <a:ea typeface="微软雅黑" panose="020B0503020204020204" charset="-122"/>
                <a:cs typeface="微软雅黑" panose="020B0503020204020204" charset="-122"/>
              </a:rPr>
              <a:t>2)</a:t>
            </a:r>
            <a:r>
              <a:rPr lang="zh-CN" altLang="en-US" sz="1600" spc="20" dirty="0">
                <a:solidFill>
                  <a:srgbClr val="000000"/>
                </a:solidFill>
                <a:latin typeface="微软雅黑" panose="020B0503020204020204" charset="-122"/>
                <a:ea typeface="微软雅黑" panose="020B0503020204020204" charset="-122"/>
                <a:cs typeface="微软雅黑" panose="020B0503020204020204" charset="-122"/>
              </a:rPr>
              <a:t>工作原</a:t>
            </a:r>
            <a:r>
              <a:rPr lang="zh-CN" altLang="en-US" sz="1600" spc="10" dirty="0">
                <a:solidFill>
                  <a:srgbClr val="000000"/>
                </a:solidFill>
                <a:latin typeface="微软雅黑" panose="020B0503020204020204" charset="-122"/>
                <a:ea typeface="微软雅黑" panose="020B0503020204020204" charset="-122"/>
                <a:cs typeface="微软雅黑" panose="020B0503020204020204" charset="-122"/>
              </a:rPr>
              <a:t>理</a:t>
            </a:r>
            <a:endParaRPr lang="zh-CN" altLang="en-US" sz="1600" dirty="0">
              <a:solidFill>
                <a:srgbClr val="000000"/>
              </a:solidFill>
              <a:latin typeface="微软雅黑" panose="020B0503020204020204" charset="-122"/>
              <a:ea typeface="微软雅黑" panose="020B0503020204020204" charset="-122"/>
              <a:cs typeface="微软雅黑" panose="020B0503020204020204" charset="-122"/>
            </a:endParaRPr>
          </a:p>
          <a:p>
            <a:pPr marL="13970" indent="275590" algn="l" rtl="0" eaLnBrk="0">
              <a:lnSpc>
                <a:spcPct val="146000"/>
              </a:lnSpc>
              <a:spcBef>
                <a:spcPts val="10"/>
              </a:spcBef>
            </a:pPr>
            <a:r>
              <a:rPr lang="zh-CN" altLang="en-US" sz="1600" spc="30" dirty="0">
                <a:solidFill>
                  <a:srgbClr val="000000"/>
                </a:solidFill>
                <a:latin typeface="微软雅黑" panose="020B0503020204020204" charset="-122"/>
                <a:ea typeface="微软雅黑" panose="020B0503020204020204" charset="-122"/>
                <a:cs typeface="微软雅黑" panose="020B0503020204020204" charset="-122"/>
              </a:rPr>
              <a:t>当在金属电极上施加一个正电压</a:t>
            </a:r>
            <a:r>
              <a:rPr lang="en-US" altLang="zh-CN" sz="1600" b="1" spc="0" dirty="0">
                <a:solidFill>
                  <a:srgbClr val="000000"/>
                </a:solidFill>
                <a:latin typeface="微软雅黑" panose="020B0503020204020204" charset="-122"/>
                <a:ea typeface="微软雅黑" panose="020B0503020204020204" charset="-122"/>
                <a:cs typeface="微软雅黑" panose="020B0503020204020204" charset="-122"/>
              </a:rPr>
              <a:t>U</a:t>
            </a:r>
            <a:r>
              <a:rPr lang="en-US" altLang="zh-CN" sz="1400" b="1" spc="0" baseline="-23000" dirty="0">
                <a:solidFill>
                  <a:srgbClr val="000000"/>
                </a:solidFill>
                <a:latin typeface="微软雅黑" panose="020B0503020204020204" charset="-122"/>
                <a:ea typeface="微软雅黑" panose="020B0503020204020204" charset="-122"/>
                <a:cs typeface="微软雅黑" panose="020B0503020204020204" charset="-122"/>
              </a:rPr>
              <a:t>g</a:t>
            </a:r>
            <a:r>
              <a:rPr lang="zh-CN" altLang="en-US" sz="700" spc="30" dirty="0">
                <a:solidFill>
                  <a:srgbClr val="000000"/>
                </a:solidFill>
                <a:latin typeface="微软雅黑" panose="020B0503020204020204" charset="-122"/>
                <a:ea typeface="微软雅黑" panose="020B0503020204020204" charset="-122"/>
                <a:cs typeface="微软雅黑" panose="020B0503020204020204" charset="-122"/>
              </a:rPr>
              <a:t>，</a:t>
            </a:r>
            <a:r>
              <a:rPr lang="zh-CN" altLang="en-US" sz="1600" spc="30" dirty="0">
                <a:solidFill>
                  <a:srgbClr val="000000"/>
                </a:solidFill>
                <a:latin typeface="微软雅黑" panose="020B0503020204020204" charset="-122"/>
                <a:ea typeface="微软雅黑" panose="020B0503020204020204" charset="-122"/>
                <a:cs typeface="微软雅黑" panose="020B0503020204020204" charset="-122"/>
              </a:rPr>
              <a:t>衬底接地时，在电场的作用下，靠</a:t>
            </a:r>
            <a:r>
              <a:rPr lang="zh-CN" altLang="en-US" sz="1600" spc="10" dirty="0">
                <a:solidFill>
                  <a:srgbClr val="000000"/>
                </a:solidFill>
                <a:latin typeface="微软雅黑" panose="020B0503020204020204" charset="-122"/>
                <a:ea typeface="微软雅黑" panose="020B0503020204020204" charset="-122"/>
                <a:cs typeface="微软雅黑" panose="020B0503020204020204" charset="-122"/>
              </a:rPr>
              <a:t>近</a:t>
            </a:r>
            <a:r>
              <a:rPr lang="zh-CN" altLang="en-US" sz="1600" spc="0" dirty="0">
                <a:solidFill>
                  <a:srgbClr val="000000"/>
                </a:solidFill>
                <a:latin typeface="微软雅黑" panose="020B0503020204020204" charset="-122"/>
                <a:ea typeface="微软雅黑" panose="020B0503020204020204" charset="-122"/>
                <a:cs typeface="微软雅黑" panose="020B0503020204020204" charset="-122"/>
              </a:rPr>
              <a:t>氧化层的</a:t>
            </a:r>
            <a:r>
              <a:rPr lang="en-US" altLang="zh-CN" sz="1600" b="1" spc="0" dirty="0">
                <a:solidFill>
                  <a:srgbClr val="000000"/>
                </a:solidFill>
                <a:latin typeface="微软雅黑" panose="020B0503020204020204" charset="-122"/>
                <a:ea typeface="微软雅黑" panose="020B0503020204020204" charset="-122"/>
                <a:cs typeface="微软雅黑" panose="020B0503020204020204" charset="-122"/>
              </a:rPr>
              <a:t>P</a:t>
            </a:r>
            <a:r>
              <a:rPr lang="zh-CN" altLang="en-US" sz="1600" spc="40" dirty="0">
                <a:solidFill>
                  <a:srgbClr val="000000"/>
                </a:solidFill>
                <a:latin typeface="微软雅黑" panose="020B0503020204020204" charset="-122"/>
                <a:ea typeface="微软雅黑" panose="020B0503020204020204" charset="-122"/>
                <a:cs typeface="微软雅黑" panose="020B0503020204020204" charset="-122"/>
              </a:rPr>
              <a:t>型硅中的多数载流子</a:t>
            </a:r>
            <a:r>
              <a:rPr lang="en-US" altLang="zh-CN" sz="1600" b="1" spc="40" dirty="0">
                <a:solidFill>
                  <a:srgbClr val="000000"/>
                </a:solidFill>
                <a:latin typeface="微软雅黑" panose="020B0503020204020204" charset="-122"/>
                <a:ea typeface="微软雅黑" panose="020B0503020204020204" charset="-122"/>
                <a:cs typeface="微软雅黑" panose="020B0503020204020204" charset="-122"/>
              </a:rPr>
              <a:t>(</a:t>
            </a:r>
            <a:r>
              <a:rPr lang="zh-CN" altLang="en-US" sz="1600" spc="40" dirty="0">
                <a:solidFill>
                  <a:srgbClr val="000000"/>
                </a:solidFill>
                <a:latin typeface="微软雅黑" panose="020B0503020204020204" charset="-122"/>
                <a:ea typeface="微软雅黑" panose="020B0503020204020204" charset="-122"/>
                <a:cs typeface="微软雅黑" panose="020B0503020204020204" charset="-122"/>
              </a:rPr>
              <a:t>空穴</a:t>
            </a:r>
            <a:r>
              <a:rPr lang="en-US" altLang="zh-CN" sz="1600" b="1" spc="40" dirty="0">
                <a:solidFill>
                  <a:srgbClr val="000000"/>
                </a:solidFill>
                <a:latin typeface="微软雅黑" panose="020B0503020204020204" charset="-122"/>
                <a:ea typeface="微软雅黑" panose="020B0503020204020204" charset="-122"/>
                <a:cs typeface="微软雅黑" panose="020B0503020204020204" charset="-122"/>
              </a:rPr>
              <a:t>)</a:t>
            </a:r>
            <a:r>
              <a:rPr lang="zh-CN" altLang="en-US" sz="1600" spc="40" dirty="0">
                <a:solidFill>
                  <a:srgbClr val="000000"/>
                </a:solidFill>
                <a:latin typeface="微软雅黑" panose="020B0503020204020204" charset="-122"/>
                <a:ea typeface="微软雅黑" panose="020B0503020204020204" charset="-122"/>
                <a:cs typeface="微软雅黑" panose="020B0503020204020204" charset="-122"/>
              </a:rPr>
              <a:t>受到排斥，从而形成一个耗尽区，对带负电的电子而言</a:t>
            </a:r>
            <a:r>
              <a:rPr lang="zh-CN" altLang="en-US" sz="1600" spc="0" dirty="0">
                <a:solidFill>
                  <a:srgbClr val="000000"/>
                </a:solidFill>
                <a:latin typeface="微软雅黑" panose="020B0503020204020204" charset="-122"/>
                <a:ea typeface="微软雅黑" panose="020B0503020204020204" charset="-122"/>
                <a:cs typeface="微软雅黑" panose="020B0503020204020204" charset="-122"/>
              </a:rPr>
              <a:t>它</a:t>
            </a:r>
            <a:r>
              <a:rPr lang="zh-CN" altLang="en-US" sz="1600" spc="40" dirty="0">
                <a:solidFill>
                  <a:srgbClr val="000000"/>
                </a:solidFill>
                <a:latin typeface="微软雅黑" panose="020B0503020204020204" charset="-122"/>
                <a:ea typeface="微软雅黑" panose="020B0503020204020204" charset="-122"/>
                <a:cs typeface="微软雅黑" panose="020B0503020204020204" charset="-122"/>
              </a:rPr>
              <a:t>是一个势能很低的区域，称为势阱。半导体内的少数载流子</a:t>
            </a:r>
            <a:r>
              <a:rPr lang="en-US" altLang="zh-CN" sz="1600" b="1" spc="40" dirty="0">
                <a:solidFill>
                  <a:srgbClr val="000000"/>
                </a:solidFill>
                <a:latin typeface="微软雅黑" panose="020B0503020204020204" charset="-122"/>
                <a:ea typeface="微软雅黑" panose="020B0503020204020204" charset="-122"/>
                <a:cs typeface="微软雅黑" panose="020B0503020204020204" charset="-122"/>
              </a:rPr>
              <a:t>(</a:t>
            </a:r>
            <a:r>
              <a:rPr lang="zh-CN" altLang="en-US" sz="1600" spc="40" dirty="0">
                <a:solidFill>
                  <a:srgbClr val="000000"/>
                </a:solidFill>
                <a:latin typeface="微软雅黑" panose="020B0503020204020204" charset="-122"/>
                <a:ea typeface="微软雅黑" panose="020B0503020204020204" charset="-122"/>
                <a:cs typeface="微软雅黑" panose="020B0503020204020204" charset="-122"/>
              </a:rPr>
              <a:t>电子</a:t>
            </a:r>
            <a:r>
              <a:rPr lang="en-US" altLang="zh-CN" sz="1600" b="1" spc="40" dirty="0">
                <a:solidFill>
                  <a:srgbClr val="000000"/>
                </a:solidFill>
                <a:latin typeface="微软雅黑" panose="020B0503020204020204" charset="-122"/>
                <a:ea typeface="微软雅黑" panose="020B0503020204020204" charset="-122"/>
                <a:cs typeface="微软雅黑" panose="020B0503020204020204" charset="-122"/>
              </a:rPr>
              <a:t>)</a:t>
            </a:r>
            <a:r>
              <a:rPr lang="zh-CN" altLang="en-US" sz="1600" spc="40" dirty="0">
                <a:solidFill>
                  <a:srgbClr val="000000"/>
                </a:solidFill>
                <a:latin typeface="微软雅黑" panose="020B0503020204020204" charset="-122"/>
                <a:ea typeface="微软雅黑" panose="020B0503020204020204" charset="-122"/>
                <a:cs typeface="微软雅黑" panose="020B0503020204020204" charset="-122"/>
              </a:rPr>
              <a:t>被吸</a:t>
            </a:r>
            <a:r>
              <a:rPr lang="zh-CN" altLang="en-US" sz="1600" spc="0" dirty="0">
                <a:solidFill>
                  <a:srgbClr val="000000"/>
                </a:solidFill>
                <a:latin typeface="微软雅黑" panose="020B0503020204020204" charset="-122"/>
                <a:ea typeface="微软雅黑" panose="020B0503020204020204" charset="-122"/>
                <a:cs typeface="微软雅黑" panose="020B0503020204020204" charset="-122"/>
              </a:rPr>
              <a:t>引到</a:t>
            </a:r>
            <a:r>
              <a:rPr lang="en-US" altLang="zh-CN" sz="1600" b="1" spc="0" dirty="0">
                <a:solidFill>
                  <a:srgbClr val="000000"/>
                </a:solidFill>
                <a:latin typeface="微软雅黑" panose="020B0503020204020204" charset="-122"/>
                <a:ea typeface="微软雅黑" panose="020B0503020204020204" charset="-122"/>
                <a:cs typeface="微软雅黑" panose="020B0503020204020204" charset="-122"/>
              </a:rPr>
              <a:t>P</a:t>
            </a:r>
            <a:r>
              <a:rPr lang="zh-CN" altLang="en-US" sz="1600" spc="0" dirty="0">
                <a:solidFill>
                  <a:srgbClr val="000000"/>
                </a:solidFill>
                <a:latin typeface="微软雅黑" panose="020B0503020204020204" charset="-122"/>
                <a:ea typeface="微软雅黑" panose="020B0503020204020204" charset="-122"/>
                <a:cs typeface="微软雅黑" panose="020B0503020204020204" charset="-122"/>
              </a:rPr>
              <a:t>－</a:t>
            </a:r>
            <a:r>
              <a:rPr lang="en-US" altLang="zh-CN" sz="1600" b="1" spc="0" dirty="0">
                <a:solidFill>
                  <a:srgbClr val="000000"/>
                </a:solidFill>
                <a:latin typeface="微软雅黑" panose="020B0503020204020204" charset="-122"/>
                <a:ea typeface="微软雅黑" panose="020B0503020204020204" charset="-122"/>
                <a:cs typeface="微软雅黑" panose="020B0503020204020204" charset="-122"/>
              </a:rPr>
              <a:t>Si</a:t>
            </a:r>
            <a:r>
              <a:rPr lang="zh-CN" altLang="en-US" sz="1600" spc="0" dirty="0">
                <a:solidFill>
                  <a:srgbClr val="000000"/>
                </a:solidFill>
                <a:latin typeface="微软雅黑" panose="020B0503020204020204" charset="-122"/>
                <a:ea typeface="微软雅黑" panose="020B0503020204020204" charset="-122"/>
                <a:cs typeface="微软雅黑" panose="020B0503020204020204" charset="-122"/>
              </a:rPr>
              <a:t>界面</a:t>
            </a:r>
            <a:r>
              <a:rPr lang="zh-CN" altLang="en-US" sz="1600" spc="30" dirty="0">
                <a:solidFill>
                  <a:srgbClr val="000000"/>
                </a:solidFill>
                <a:latin typeface="微软雅黑" panose="020B0503020204020204" charset="-122"/>
                <a:ea typeface="微软雅黑" panose="020B0503020204020204" charset="-122"/>
                <a:cs typeface="微软雅黑" panose="020B0503020204020204" charset="-122"/>
              </a:rPr>
              <a:t>处，从而在界面附近形成一个带负电荷的耗尽区</a:t>
            </a:r>
            <a:r>
              <a:rPr lang="en-US" altLang="zh-CN" sz="1600" b="1" spc="30" dirty="0">
                <a:solidFill>
                  <a:srgbClr val="000000"/>
                </a:solidFill>
                <a:latin typeface="微软雅黑" panose="020B0503020204020204" charset="-122"/>
                <a:ea typeface="微软雅黑" panose="020B0503020204020204" charset="-122"/>
                <a:cs typeface="微软雅黑" panose="020B0503020204020204" charset="-122"/>
              </a:rPr>
              <a:t>(</a:t>
            </a:r>
            <a:r>
              <a:rPr lang="zh-CN" altLang="en-US" sz="1600" spc="30" dirty="0">
                <a:solidFill>
                  <a:srgbClr val="000000"/>
                </a:solidFill>
                <a:latin typeface="微软雅黑" panose="020B0503020204020204" charset="-122"/>
                <a:ea typeface="微软雅黑" panose="020B0503020204020204" charset="-122"/>
                <a:cs typeface="微软雅黑" panose="020B0503020204020204" charset="-122"/>
              </a:rPr>
              <a:t>也称表面势阱</a:t>
            </a:r>
            <a:r>
              <a:rPr lang="en-US" altLang="zh-CN" sz="1600" b="1" spc="30" dirty="0">
                <a:solidFill>
                  <a:srgbClr val="000000"/>
                </a:solidFill>
                <a:latin typeface="微软雅黑" panose="020B0503020204020204" charset="-122"/>
                <a:ea typeface="微软雅黑" panose="020B0503020204020204" charset="-122"/>
                <a:cs typeface="微软雅黑" panose="020B0503020204020204" charset="-122"/>
              </a:rPr>
              <a:t>)</a:t>
            </a:r>
            <a:r>
              <a:rPr lang="zh-CN" altLang="en-US" sz="1600" spc="30" dirty="0">
                <a:solidFill>
                  <a:srgbClr val="000000"/>
                </a:solidFill>
                <a:latin typeface="微软雅黑" panose="020B0503020204020204" charset="-122"/>
                <a:ea typeface="微软雅黑" panose="020B0503020204020204" charset="-122"/>
                <a:cs typeface="微软雅黑" panose="020B0503020204020204" charset="-122"/>
              </a:rPr>
              <a:t>，如图</a:t>
            </a:r>
            <a:r>
              <a:rPr lang="en-US" altLang="zh-CN" sz="1600" b="1" spc="30" dirty="0">
                <a:solidFill>
                  <a:srgbClr val="000000"/>
                </a:solidFill>
                <a:latin typeface="微软雅黑" panose="020B0503020204020204" charset="-122"/>
                <a:ea typeface="微软雅黑" panose="020B0503020204020204" charset="-122"/>
                <a:cs typeface="微软雅黑" panose="020B0503020204020204" charset="-122"/>
              </a:rPr>
              <a:t>7</a:t>
            </a:r>
            <a:r>
              <a:rPr lang="zh-CN" altLang="en-US" sz="1600" spc="30" dirty="0">
                <a:solidFill>
                  <a:srgbClr val="000000"/>
                </a:solidFill>
                <a:latin typeface="微软雅黑" panose="020B0503020204020204" charset="-122"/>
                <a:ea typeface="微软雅黑" panose="020B0503020204020204" charset="-122"/>
                <a:cs typeface="微软雅黑" panose="020B0503020204020204" charset="-122"/>
              </a:rPr>
              <a:t>－</a:t>
            </a:r>
            <a:r>
              <a:rPr lang="en-US" altLang="zh-CN" sz="1600" b="1" spc="30" dirty="0">
                <a:solidFill>
                  <a:srgbClr val="000000"/>
                </a:solidFill>
                <a:latin typeface="微软雅黑" panose="020B0503020204020204" charset="-122"/>
                <a:ea typeface="微软雅黑" panose="020B0503020204020204" charset="-122"/>
                <a:cs typeface="微软雅黑" panose="020B0503020204020204" charset="-122"/>
              </a:rPr>
              <a:t>1</a:t>
            </a:r>
            <a:r>
              <a:rPr lang="en-US" altLang="zh-CN" sz="1600" b="1" spc="10" dirty="0">
                <a:solidFill>
                  <a:srgbClr val="000000"/>
                </a:solidFill>
                <a:latin typeface="微软雅黑" panose="020B0503020204020204" charset="-122"/>
                <a:ea typeface="微软雅黑" panose="020B0503020204020204" charset="-122"/>
                <a:cs typeface="微软雅黑" panose="020B0503020204020204" charset="-122"/>
              </a:rPr>
              <a:t>6</a:t>
            </a:r>
            <a:r>
              <a:rPr lang="en-US" altLang="zh-CN" sz="1600" b="1" spc="0" dirty="0">
                <a:solidFill>
                  <a:srgbClr val="000000"/>
                </a:solidFill>
                <a:latin typeface="微软雅黑" panose="020B0503020204020204" charset="-122"/>
                <a:ea typeface="微软雅黑" panose="020B0503020204020204" charset="-122"/>
                <a:cs typeface="微软雅黑" panose="020B0503020204020204" charset="-122"/>
              </a:rPr>
              <a:t>(b)</a:t>
            </a:r>
            <a:r>
              <a:rPr lang="zh-CN" altLang="en-US" sz="1600" spc="0" dirty="0">
                <a:solidFill>
                  <a:srgbClr val="000000"/>
                </a:solidFill>
                <a:latin typeface="微软雅黑" panose="020B0503020204020204" charset="-122"/>
                <a:ea typeface="微软雅黑" panose="020B0503020204020204" charset="-122"/>
                <a:cs typeface="微软雅黑" panose="020B0503020204020204" charset="-122"/>
              </a:rPr>
              <a:t>所示。</a:t>
            </a:r>
            <a:r>
              <a:rPr lang="zh-CN" altLang="en-US" sz="1600" spc="20" dirty="0">
                <a:solidFill>
                  <a:srgbClr val="000000"/>
                </a:solidFill>
                <a:latin typeface="微软雅黑" panose="020B0503020204020204" charset="-122"/>
                <a:ea typeface="微软雅黑" panose="020B0503020204020204" charset="-122"/>
                <a:cs typeface="微软雅黑" panose="020B0503020204020204" charset="-122"/>
              </a:rPr>
              <a:t>如果有光照射在硅片上，在光子作用下，半导体</a:t>
            </a:r>
            <a:r>
              <a:rPr lang="zh-CN" altLang="en-US" sz="1600" spc="10" dirty="0">
                <a:solidFill>
                  <a:srgbClr val="000000"/>
                </a:solidFill>
                <a:latin typeface="微软雅黑" panose="020B0503020204020204" charset="-122"/>
                <a:ea typeface="微软雅黑" panose="020B0503020204020204" charset="-122"/>
                <a:cs typeface="微软雅黑" panose="020B0503020204020204" charset="-122"/>
              </a:rPr>
              <a:t>硅</a:t>
            </a:r>
            <a:r>
              <a:rPr lang="zh-CN" altLang="en-US" sz="1600" spc="0" dirty="0">
                <a:solidFill>
                  <a:srgbClr val="000000"/>
                </a:solidFill>
                <a:latin typeface="微软雅黑" panose="020B0503020204020204" charset="-122"/>
                <a:ea typeface="微软雅黑" panose="020B0503020204020204" charset="-122"/>
                <a:cs typeface="微软雅黑" panose="020B0503020204020204" charset="-122"/>
              </a:rPr>
              <a:t>将产生光生电子－空穴对，由此产生的</a:t>
            </a:r>
            <a:r>
              <a:rPr lang="zh-CN" altLang="en-US" sz="1600" spc="50" dirty="0">
                <a:solidFill>
                  <a:srgbClr val="000000"/>
                </a:solidFill>
                <a:latin typeface="微软雅黑" panose="020B0503020204020204" charset="-122"/>
                <a:ea typeface="微软雅黑" panose="020B0503020204020204" charset="-122"/>
                <a:cs typeface="微软雅黑" panose="020B0503020204020204" charset="-122"/>
              </a:rPr>
              <a:t>光生电子就被附近的势阱所吸收，而同时产生的空穴被排斥出耗尽区，势阱内</a:t>
            </a:r>
            <a:r>
              <a:rPr lang="zh-CN" altLang="en-US" sz="1600" spc="30" dirty="0">
                <a:solidFill>
                  <a:srgbClr val="000000"/>
                </a:solidFill>
                <a:latin typeface="微软雅黑" panose="020B0503020204020204" charset="-122"/>
                <a:ea typeface="微软雅黑" panose="020B0503020204020204" charset="-122"/>
                <a:cs typeface="微软雅黑" panose="020B0503020204020204" charset="-122"/>
              </a:rPr>
              <a:t>所</a:t>
            </a:r>
            <a:r>
              <a:rPr lang="zh-CN" altLang="en-US" sz="1600" spc="0" dirty="0">
                <a:solidFill>
                  <a:srgbClr val="000000"/>
                </a:solidFill>
                <a:latin typeface="微软雅黑" panose="020B0503020204020204" charset="-122"/>
                <a:ea typeface="微软雅黑" panose="020B0503020204020204" charset="-122"/>
                <a:cs typeface="微软雅黑" panose="020B0503020204020204" charset="-122"/>
              </a:rPr>
              <a:t>吸收的</a:t>
            </a:r>
            <a:r>
              <a:rPr lang="zh-CN" altLang="en-US" sz="1600" spc="30" dirty="0">
                <a:solidFill>
                  <a:srgbClr val="000000"/>
                </a:solidFill>
                <a:latin typeface="微软雅黑" panose="020B0503020204020204" charset="-122"/>
                <a:ea typeface="微软雅黑" panose="020B0503020204020204" charset="-122"/>
                <a:cs typeface="微软雅黑" panose="020B0503020204020204" charset="-122"/>
              </a:rPr>
              <a:t>光生电子数量与照射到该势阱附近的光照强度成正比。这样的</a:t>
            </a:r>
            <a:r>
              <a:rPr lang="zh-CN" altLang="en-US" sz="1600" spc="10" dirty="0">
                <a:solidFill>
                  <a:srgbClr val="000000"/>
                </a:solidFill>
                <a:latin typeface="微软雅黑" panose="020B0503020204020204" charset="-122"/>
                <a:ea typeface="微软雅黑" panose="020B0503020204020204" charset="-122"/>
                <a:cs typeface="微软雅黑" panose="020B0503020204020204" charset="-122"/>
              </a:rPr>
              <a:t>一</a:t>
            </a:r>
            <a:r>
              <a:rPr lang="zh-CN" altLang="en-US" sz="1600" spc="0" dirty="0">
                <a:solidFill>
                  <a:srgbClr val="000000"/>
                </a:solidFill>
                <a:latin typeface="微软雅黑" panose="020B0503020204020204" charset="-122"/>
                <a:ea typeface="微软雅黑" panose="020B0503020204020204" charset="-122"/>
                <a:cs typeface="微软雅黑" panose="020B0503020204020204" charset="-122"/>
              </a:rPr>
              <a:t>个</a:t>
            </a:r>
            <a:r>
              <a:rPr lang="en-US" altLang="zh-CN" sz="1600" b="1" spc="0" dirty="0">
                <a:solidFill>
                  <a:srgbClr val="000000"/>
                </a:solidFill>
                <a:latin typeface="微软雅黑" panose="020B0503020204020204" charset="-122"/>
                <a:ea typeface="微软雅黑" panose="020B0503020204020204" charset="-122"/>
                <a:cs typeface="微软雅黑" panose="020B0503020204020204" charset="-122"/>
              </a:rPr>
              <a:t>MOS</a:t>
            </a:r>
            <a:r>
              <a:rPr lang="zh-CN" altLang="en-US" sz="1600" spc="0" dirty="0">
                <a:solidFill>
                  <a:srgbClr val="000000"/>
                </a:solidFill>
                <a:latin typeface="微软雅黑" panose="020B0503020204020204" charset="-122"/>
                <a:ea typeface="微软雅黑" panose="020B0503020204020204" charset="-122"/>
                <a:cs typeface="微软雅黑" panose="020B0503020204020204" charset="-122"/>
              </a:rPr>
              <a:t>结构元称为</a:t>
            </a:r>
            <a:r>
              <a:rPr lang="en-US" altLang="zh-CN" sz="1600" b="1" spc="0" dirty="0">
                <a:solidFill>
                  <a:srgbClr val="000000"/>
                </a:solidFill>
                <a:latin typeface="微软雅黑" panose="020B0503020204020204" charset="-122"/>
                <a:ea typeface="微软雅黑" panose="020B0503020204020204" charset="-122"/>
                <a:cs typeface="微软雅黑" panose="020B0503020204020204" charset="-122"/>
              </a:rPr>
              <a:t>MOS</a:t>
            </a:r>
            <a:r>
              <a:rPr lang="zh-CN" altLang="en-US" sz="1600" spc="10" dirty="0">
                <a:solidFill>
                  <a:srgbClr val="000000"/>
                </a:solidFill>
                <a:latin typeface="微软雅黑" panose="020B0503020204020204" charset="-122"/>
                <a:ea typeface="微软雅黑" panose="020B0503020204020204" charset="-122"/>
                <a:cs typeface="微软雅黑" panose="020B0503020204020204" charset="-122"/>
              </a:rPr>
              <a:t>光敏元，也叫作一个像素，</a:t>
            </a:r>
            <a:r>
              <a:rPr lang="zh-CN" altLang="en-US" sz="1600" spc="0" dirty="0">
                <a:solidFill>
                  <a:srgbClr val="000000"/>
                </a:solidFill>
                <a:latin typeface="微软雅黑" panose="020B0503020204020204" charset="-122"/>
                <a:ea typeface="微软雅黑" panose="020B0503020204020204" charset="-122"/>
                <a:cs typeface="微软雅黑" panose="020B0503020204020204" charset="-122"/>
              </a:rPr>
              <a:t>存储了电荷的势阱称为电荷包。</a:t>
            </a:r>
            <a:endParaRPr lang="zh-CN" altLang="en-US" sz="1600" dirty="0">
              <a:solidFill>
                <a:srgbClr val="000000"/>
              </a:solidFill>
              <a:latin typeface="微软雅黑" panose="020B0503020204020204" charset="-122"/>
              <a:ea typeface="微软雅黑" panose="020B0503020204020204" charset="-122"/>
              <a:cs typeface="微软雅黑" panose="020B0503020204020204" charset="-122"/>
            </a:endParaRPr>
          </a:p>
          <a:p>
            <a:pPr marL="13970" indent="266065" algn="l" rtl="0" eaLnBrk="0">
              <a:lnSpc>
                <a:spcPct val="132000"/>
              </a:lnSpc>
              <a:spcBef>
                <a:spcPts val="600"/>
              </a:spcBef>
            </a:pPr>
            <a:r>
              <a:rPr lang="zh-CN" altLang="en-US" sz="1600" spc="40" dirty="0">
                <a:solidFill>
                  <a:srgbClr val="000000"/>
                </a:solidFill>
                <a:latin typeface="微软雅黑" panose="020B0503020204020204" charset="-122"/>
                <a:ea typeface="微软雅黑" panose="020B0503020204020204" charset="-122"/>
                <a:cs typeface="微软雅黑" panose="020B0503020204020204" charset="-122"/>
              </a:rPr>
              <a:t>通常在半导体硅片上有几百或几千个相互独立的</a:t>
            </a:r>
            <a:r>
              <a:rPr lang="en-US" altLang="zh-CN" sz="1600" b="1" spc="0" dirty="0">
                <a:solidFill>
                  <a:srgbClr val="000000"/>
                </a:solidFill>
                <a:latin typeface="微软雅黑" panose="020B0503020204020204" charset="-122"/>
                <a:ea typeface="微软雅黑" panose="020B0503020204020204" charset="-122"/>
                <a:cs typeface="微软雅黑" panose="020B0503020204020204" charset="-122"/>
              </a:rPr>
              <a:t>MOS</a:t>
            </a:r>
            <a:r>
              <a:rPr lang="zh-CN" altLang="en-US" sz="1600" spc="40" dirty="0">
                <a:solidFill>
                  <a:srgbClr val="000000"/>
                </a:solidFill>
                <a:latin typeface="微软雅黑" panose="020B0503020204020204" charset="-122"/>
                <a:ea typeface="微软雅黑" panose="020B0503020204020204" charset="-122"/>
                <a:cs typeface="微软雅黑" panose="020B0503020204020204" charset="-122"/>
              </a:rPr>
              <a:t>光敏元，若在金属电极</a:t>
            </a:r>
            <a:r>
              <a:rPr lang="zh-CN" altLang="en-US" sz="1600" spc="0" dirty="0">
                <a:solidFill>
                  <a:srgbClr val="000000"/>
                </a:solidFill>
                <a:latin typeface="微软雅黑" panose="020B0503020204020204" charset="-122"/>
                <a:ea typeface="微软雅黑" panose="020B0503020204020204" charset="-122"/>
                <a:cs typeface="微软雅黑" panose="020B0503020204020204" charset="-122"/>
              </a:rPr>
              <a:t>上施加</a:t>
            </a:r>
            <a:r>
              <a:rPr lang="zh-CN" altLang="en-US" sz="1600" spc="50" dirty="0">
                <a:solidFill>
                  <a:srgbClr val="000000"/>
                </a:solidFill>
                <a:latin typeface="微软雅黑" panose="020B0503020204020204" charset="-122"/>
                <a:ea typeface="微软雅黑" panose="020B0503020204020204" charset="-122"/>
                <a:cs typeface="微软雅黑" panose="020B0503020204020204" charset="-122"/>
              </a:rPr>
              <a:t>一正电压，则在半导体硅片上就能形成几百或几千个相互独立的势阱。如果照</a:t>
            </a:r>
            <a:r>
              <a:rPr lang="zh-CN" altLang="en-US" sz="1600" spc="30" dirty="0">
                <a:solidFill>
                  <a:srgbClr val="000000"/>
                </a:solidFill>
                <a:latin typeface="微软雅黑" panose="020B0503020204020204" charset="-122"/>
                <a:ea typeface="微软雅黑" panose="020B0503020204020204" charset="-122"/>
                <a:cs typeface="微软雅黑" panose="020B0503020204020204" charset="-122"/>
              </a:rPr>
              <a:t>射</a:t>
            </a:r>
            <a:r>
              <a:rPr lang="zh-CN" altLang="en-US" sz="1600" spc="0" dirty="0">
                <a:solidFill>
                  <a:srgbClr val="000000"/>
                </a:solidFill>
                <a:latin typeface="微软雅黑" panose="020B0503020204020204" charset="-122"/>
                <a:ea typeface="微软雅黑" panose="020B0503020204020204" charset="-122"/>
                <a:cs typeface="微软雅黑" panose="020B0503020204020204" charset="-122"/>
              </a:rPr>
              <a:t>在这些</a:t>
            </a:r>
            <a:r>
              <a:rPr lang="zh-CN" altLang="en-US" sz="1600" spc="60" dirty="0">
                <a:solidFill>
                  <a:srgbClr val="000000"/>
                </a:solidFill>
                <a:latin typeface="微软雅黑" panose="020B0503020204020204" charset="-122"/>
                <a:ea typeface="微软雅黑" panose="020B0503020204020204" charset="-122"/>
                <a:cs typeface="微软雅黑" panose="020B0503020204020204" charset="-122"/>
              </a:rPr>
              <a:t>光敏元上的是一幅明暗起伏的图像，那么这些光敏元就感生出一幅与光</a:t>
            </a:r>
            <a:r>
              <a:rPr lang="zh-CN" altLang="en-US" sz="1600" spc="10" dirty="0">
                <a:solidFill>
                  <a:srgbClr val="000000"/>
                </a:solidFill>
                <a:latin typeface="微软雅黑" panose="020B0503020204020204" charset="-122"/>
                <a:ea typeface="微软雅黑" panose="020B0503020204020204" charset="-122"/>
                <a:cs typeface="微软雅黑" panose="020B0503020204020204" charset="-122"/>
              </a:rPr>
              <a:t>照</a:t>
            </a:r>
            <a:r>
              <a:rPr lang="zh-CN" altLang="en-US" sz="1600" spc="0" dirty="0">
                <a:solidFill>
                  <a:srgbClr val="000000"/>
                </a:solidFill>
                <a:latin typeface="微软雅黑" panose="020B0503020204020204" charset="-122"/>
                <a:ea typeface="微软雅黑" panose="020B0503020204020204" charset="-122"/>
                <a:cs typeface="微软雅黑" panose="020B0503020204020204" charset="-122"/>
              </a:rPr>
              <a:t>强度相对应的</a:t>
            </a:r>
            <a:r>
              <a:rPr lang="zh-CN" altLang="en-US" sz="1600" spc="20" dirty="0">
                <a:solidFill>
                  <a:srgbClr val="000000"/>
                </a:solidFill>
                <a:latin typeface="微软雅黑" panose="020B0503020204020204" charset="-122"/>
                <a:ea typeface="微软雅黑" panose="020B0503020204020204" charset="-122"/>
                <a:cs typeface="微软雅黑" panose="020B0503020204020204" charset="-122"/>
              </a:rPr>
              <a:t>光生电荷</a:t>
            </a:r>
            <a:r>
              <a:rPr lang="zh-CN" altLang="en-US" sz="1600" spc="0" dirty="0">
                <a:solidFill>
                  <a:srgbClr val="000000"/>
                </a:solidFill>
                <a:latin typeface="微软雅黑" panose="020B0503020204020204" charset="-122"/>
                <a:ea typeface="微软雅黑" panose="020B0503020204020204" charset="-122"/>
                <a:cs typeface="微软雅黑" panose="020B0503020204020204" charset="-122"/>
              </a:rPr>
              <a:t>图像。</a:t>
            </a:r>
            <a:endParaRPr lang="zh-CN" altLang="en-US" sz="1600" dirty="0">
              <a:solidFill>
                <a:srgbClr val="000000"/>
              </a:solidFill>
              <a:latin typeface="微软雅黑" panose="020B0503020204020204" charset="-122"/>
              <a:ea typeface="微软雅黑" panose="020B0503020204020204" charset="-122"/>
              <a:cs typeface="微软雅黑" panose="020B0503020204020204" charset="-122"/>
            </a:endParaRPr>
          </a:p>
          <a:p>
            <a:pPr marL="276860" algn="l" rtl="0" eaLnBrk="0">
              <a:lnSpc>
                <a:spcPts val="1305"/>
              </a:lnSpc>
              <a:spcBef>
                <a:spcPts val="565"/>
              </a:spcBef>
            </a:pPr>
            <a:r>
              <a:rPr lang="en-US" altLang="zh-CN" sz="1600" b="1" spc="-10" dirty="0">
                <a:solidFill>
                  <a:srgbClr val="000000"/>
                </a:solidFill>
                <a:latin typeface="微软雅黑" panose="020B0503020204020204" charset="-122"/>
                <a:ea typeface="微软雅黑" panose="020B0503020204020204" charset="-122"/>
                <a:cs typeface="微软雅黑" panose="020B0503020204020204" charset="-122"/>
              </a:rPr>
              <a:t>2</a:t>
            </a:r>
            <a:r>
              <a:rPr lang="en-US" altLang="zh-CN" sz="1600" b="1" spc="0" dirty="0">
                <a:solidFill>
                  <a:srgbClr val="000000"/>
                </a:solidFill>
                <a:latin typeface="微软雅黑" panose="020B0503020204020204" charset="-122"/>
                <a:ea typeface="微软雅黑" panose="020B0503020204020204" charset="-122"/>
                <a:cs typeface="微软雅黑" panose="020B0503020204020204" charset="-122"/>
              </a:rPr>
              <a:t>.</a:t>
            </a:r>
            <a:r>
              <a:rPr lang="zh-CN" altLang="en-US" sz="1600" spc="0" dirty="0">
                <a:solidFill>
                  <a:srgbClr val="000000"/>
                </a:solidFill>
                <a:latin typeface="微软雅黑" panose="020B0503020204020204" charset="-122"/>
                <a:ea typeface="微软雅黑" panose="020B0503020204020204" charset="-122"/>
                <a:cs typeface="微软雅黑" panose="020B0503020204020204" charset="-122"/>
              </a:rPr>
              <a:t>光电耦合器件</a:t>
            </a:r>
            <a:endParaRPr lang="zh-CN" altLang="en-US" sz="1600" dirty="0">
              <a:solidFill>
                <a:srgbClr val="000000"/>
              </a:solidFill>
              <a:latin typeface="微软雅黑" panose="020B0503020204020204" charset="-122"/>
              <a:ea typeface="微软雅黑" panose="020B0503020204020204" charset="-122"/>
              <a:cs typeface="微软雅黑" panose="020B0503020204020204" charset="-122"/>
            </a:endParaRPr>
          </a:p>
          <a:p>
            <a:pPr marL="12700" indent="267335" algn="l" rtl="0" eaLnBrk="0">
              <a:lnSpc>
                <a:spcPct val="132000"/>
              </a:lnSpc>
              <a:spcBef>
                <a:spcPts val="515"/>
              </a:spcBef>
            </a:pPr>
            <a:r>
              <a:rPr lang="zh-CN" altLang="en-US" sz="1600" spc="50" dirty="0">
                <a:solidFill>
                  <a:srgbClr val="000000"/>
                </a:solidFill>
                <a:latin typeface="微软雅黑" panose="020B0503020204020204" charset="-122"/>
                <a:ea typeface="微软雅黑" panose="020B0503020204020204" charset="-122"/>
                <a:cs typeface="微软雅黑" panose="020B0503020204020204" charset="-122"/>
              </a:rPr>
              <a:t>光电耦合器件是将发光元件</a:t>
            </a:r>
            <a:r>
              <a:rPr lang="en-US" altLang="zh-CN" sz="1600" b="1" spc="50" dirty="0">
                <a:solidFill>
                  <a:srgbClr val="000000"/>
                </a:solidFill>
                <a:latin typeface="微软雅黑" panose="020B0503020204020204" charset="-122"/>
                <a:ea typeface="微软雅黑" panose="020B0503020204020204" charset="-122"/>
                <a:cs typeface="微软雅黑" panose="020B0503020204020204" charset="-122"/>
              </a:rPr>
              <a:t>(</a:t>
            </a:r>
            <a:r>
              <a:rPr lang="zh-CN" altLang="en-US" sz="1600" spc="50" dirty="0">
                <a:solidFill>
                  <a:srgbClr val="000000"/>
                </a:solidFill>
                <a:latin typeface="微软雅黑" panose="020B0503020204020204" charset="-122"/>
                <a:ea typeface="微软雅黑" panose="020B0503020204020204" charset="-122"/>
                <a:cs typeface="微软雅黑" panose="020B0503020204020204" charset="-122"/>
              </a:rPr>
              <a:t>如发光二极管</a:t>
            </a:r>
            <a:r>
              <a:rPr lang="en-US" altLang="zh-CN" sz="1600" b="1" spc="50" dirty="0">
                <a:solidFill>
                  <a:srgbClr val="000000"/>
                </a:solidFill>
                <a:latin typeface="微软雅黑" panose="020B0503020204020204" charset="-122"/>
                <a:ea typeface="微软雅黑" panose="020B0503020204020204" charset="-122"/>
                <a:cs typeface="微软雅黑" panose="020B0503020204020204" charset="-122"/>
              </a:rPr>
              <a:t>)</a:t>
            </a:r>
            <a:r>
              <a:rPr lang="zh-CN" altLang="en-US" sz="1600" spc="50" dirty="0">
                <a:solidFill>
                  <a:srgbClr val="000000"/>
                </a:solidFill>
                <a:latin typeface="微软雅黑" panose="020B0503020204020204" charset="-122"/>
                <a:ea typeface="微软雅黑" panose="020B0503020204020204" charset="-122"/>
                <a:cs typeface="微软雅黑" panose="020B0503020204020204" charset="-122"/>
              </a:rPr>
              <a:t>和光电接收元件合并使用，并以光作</a:t>
            </a:r>
            <a:r>
              <a:rPr lang="zh-CN" altLang="en-US" sz="1600" spc="30" dirty="0">
                <a:solidFill>
                  <a:srgbClr val="000000"/>
                </a:solidFill>
                <a:latin typeface="微软雅黑" panose="020B0503020204020204" charset="-122"/>
                <a:ea typeface="微软雅黑" panose="020B0503020204020204" charset="-122"/>
                <a:cs typeface="微软雅黑" panose="020B0503020204020204" charset="-122"/>
              </a:rPr>
              <a:t>为</a:t>
            </a:r>
            <a:r>
              <a:rPr lang="zh-CN" altLang="en-US" sz="1600" spc="50" dirty="0">
                <a:solidFill>
                  <a:srgbClr val="000000"/>
                </a:solidFill>
                <a:latin typeface="微软雅黑" panose="020B0503020204020204" charset="-122"/>
                <a:ea typeface="微软雅黑" panose="020B0503020204020204" charset="-122"/>
                <a:cs typeface="微软雅黑" panose="020B0503020204020204" charset="-122"/>
              </a:rPr>
              <a:t>媒介把输入端的电信号耦合到输出端的一种器件。根据结构和用途的不同，可</a:t>
            </a:r>
            <a:r>
              <a:rPr lang="zh-CN" altLang="en-US" sz="1600" spc="40" dirty="0">
                <a:solidFill>
                  <a:srgbClr val="000000"/>
                </a:solidFill>
                <a:latin typeface="微软雅黑" panose="020B0503020204020204" charset="-122"/>
                <a:ea typeface="微软雅黑" panose="020B0503020204020204" charset="-122"/>
                <a:cs typeface="微软雅黑" panose="020B0503020204020204" charset="-122"/>
              </a:rPr>
              <a:t>将</a:t>
            </a:r>
            <a:r>
              <a:rPr lang="zh-CN" altLang="en-US" sz="1600" spc="0" dirty="0">
                <a:solidFill>
                  <a:srgbClr val="000000"/>
                </a:solidFill>
                <a:latin typeface="微软雅黑" panose="020B0503020204020204" charset="-122"/>
                <a:ea typeface="微软雅黑" panose="020B0503020204020204" charset="-122"/>
                <a:cs typeface="微软雅黑" panose="020B0503020204020204" charset="-122"/>
              </a:rPr>
              <a:t>光电耦</a:t>
            </a:r>
            <a:r>
              <a:rPr lang="zh-CN" altLang="en-US" sz="1600" spc="60" dirty="0">
                <a:solidFill>
                  <a:srgbClr val="000000"/>
                </a:solidFill>
                <a:latin typeface="微软雅黑" panose="020B0503020204020204" charset="-122"/>
                <a:ea typeface="微软雅黑" panose="020B0503020204020204" charset="-122"/>
                <a:cs typeface="微软雅黑" panose="020B0503020204020204" charset="-122"/>
              </a:rPr>
              <a:t>合器件分为两类</a:t>
            </a:r>
            <a:r>
              <a:rPr lang="en-US" altLang="zh-CN" sz="1600" b="1" spc="60" dirty="0">
                <a:solidFill>
                  <a:srgbClr val="000000"/>
                </a:solidFill>
                <a:latin typeface="微软雅黑" panose="020B0503020204020204" charset="-122"/>
                <a:ea typeface="微软雅黑" panose="020B0503020204020204" charset="-122"/>
                <a:cs typeface="微软雅黑" panose="020B0503020204020204" charset="-122"/>
              </a:rPr>
              <a:t>:</a:t>
            </a:r>
            <a:r>
              <a:rPr lang="zh-CN" altLang="en-US" sz="1600" spc="60" dirty="0">
                <a:solidFill>
                  <a:srgbClr val="000000"/>
                </a:solidFill>
                <a:latin typeface="微软雅黑" panose="020B0503020204020204" charset="-122"/>
                <a:ea typeface="微软雅黑" panose="020B0503020204020204" charset="-122"/>
                <a:cs typeface="微软雅黑" panose="020B0503020204020204" charset="-122"/>
              </a:rPr>
              <a:t>一类是用于实现电隔离的光电耦合器</a:t>
            </a:r>
            <a:r>
              <a:rPr lang="en-US" altLang="zh-CN" sz="1600" b="1" spc="60" dirty="0">
                <a:solidFill>
                  <a:srgbClr val="000000"/>
                </a:solidFill>
                <a:latin typeface="微软雅黑" panose="020B0503020204020204" charset="-122"/>
                <a:ea typeface="微软雅黑" panose="020B0503020204020204" charset="-122"/>
                <a:cs typeface="微软雅黑" panose="020B0503020204020204" charset="-122"/>
              </a:rPr>
              <a:t>(</a:t>
            </a:r>
            <a:r>
              <a:rPr lang="zh-CN" altLang="en-US" sz="1600" spc="60" dirty="0">
                <a:solidFill>
                  <a:srgbClr val="000000"/>
                </a:solidFill>
                <a:latin typeface="微软雅黑" panose="020B0503020204020204" charset="-122"/>
                <a:ea typeface="微软雅黑" panose="020B0503020204020204" charset="-122"/>
                <a:cs typeface="微软雅黑" panose="020B0503020204020204" charset="-122"/>
              </a:rPr>
              <a:t>又称光电隔离器</a:t>
            </a:r>
            <a:r>
              <a:rPr lang="en-US" altLang="zh-CN" sz="1600" b="1" spc="60" dirty="0">
                <a:solidFill>
                  <a:srgbClr val="000000"/>
                </a:solidFill>
                <a:latin typeface="微软雅黑" panose="020B0503020204020204" charset="-122"/>
                <a:ea typeface="微软雅黑" panose="020B0503020204020204" charset="-122"/>
                <a:cs typeface="微软雅黑" panose="020B0503020204020204" charset="-122"/>
              </a:rPr>
              <a:t>)</a:t>
            </a:r>
            <a:r>
              <a:rPr lang="zh-CN" altLang="en-US" sz="1600" spc="0" dirty="0">
                <a:solidFill>
                  <a:srgbClr val="000000"/>
                </a:solidFill>
                <a:latin typeface="微软雅黑" panose="020B0503020204020204" charset="-122"/>
                <a:ea typeface="微软雅黑" panose="020B0503020204020204" charset="-122"/>
                <a:cs typeface="微软雅黑" panose="020B0503020204020204" charset="-122"/>
              </a:rPr>
              <a:t>，另一类是用</a:t>
            </a:r>
            <a:r>
              <a:rPr lang="zh-CN" altLang="en-US" sz="1600" spc="40" dirty="0">
                <a:solidFill>
                  <a:srgbClr val="000000"/>
                </a:solidFill>
                <a:latin typeface="微软雅黑" panose="020B0503020204020204" charset="-122"/>
                <a:ea typeface="微软雅黑" panose="020B0503020204020204" charset="-122"/>
                <a:cs typeface="微软雅黑" panose="020B0503020204020204" charset="-122"/>
              </a:rPr>
              <a:t>于检测物体位置或检测有无物体的光电开</a:t>
            </a:r>
            <a:r>
              <a:rPr lang="zh-CN" altLang="en-US" sz="1600" spc="0" dirty="0">
                <a:solidFill>
                  <a:srgbClr val="000000"/>
                </a:solidFill>
                <a:latin typeface="微软雅黑" panose="020B0503020204020204" charset="-122"/>
                <a:ea typeface="微软雅黑" panose="020B0503020204020204" charset="-122"/>
                <a:cs typeface="微软雅黑" panose="020B0503020204020204" charset="-122"/>
              </a:rPr>
              <a:t>关。</a:t>
            </a:r>
            <a:endParaRPr lang="zh-CN" altLang="en-US" sz="1600" dirty="0">
              <a:solidFill>
                <a:srgbClr val="000000"/>
              </a:solidFill>
              <a:latin typeface="微软雅黑" panose="020B0503020204020204" charset="-122"/>
              <a:ea typeface="微软雅黑" panose="020B0503020204020204" charset="-122"/>
              <a:cs typeface="微软雅黑" panose="020B0503020204020204" charset="-122"/>
            </a:endParaRPr>
          </a:p>
          <a:p>
            <a:pPr marL="15875" indent="264795" algn="l" rtl="0" eaLnBrk="0">
              <a:lnSpc>
                <a:spcPct val="119000"/>
              </a:lnSpc>
              <a:spcBef>
                <a:spcPts val="630"/>
              </a:spcBef>
            </a:pPr>
            <a:r>
              <a:rPr lang="zh-CN" altLang="en-US" sz="1600" spc="20" dirty="0">
                <a:solidFill>
                  <a:srgbClr val="000000"/>
                </a:solidFill>
                <a:latin typeface="微软雅黑" panose="020B0503020204020204" charset="-122"/>
                <a:ea typeface="微软雅黑" panose="020B0503020204020204" charset="-122"/>
                <a:cs typeface="微软雅黑" panose="020B0503020204020204" charset="-122"/>
              </a:rPr>
              <a:t>光电耦合器件具有体积小、寿命长、无触点、抗干扰能力强、输出和</a:t>
            </a:r>
            <a:r>
              <a:rPr lang="zh-CN" altLang="en-US" sz="1600" spc="10" dirty="0">
                <a:solidFill>
                  <a:srgbClr val="000000"/>
                </a:solidFill>
                <a:latin typeface="微软雅黑" panose="020B0503020204020204" charset="-122"/>
                <a:ea typeface="微软雅黑" panose="020B0503020204020204" charset="-122"/>
                <a:cs typeface="微软雅黑" panose="020B0503020204020204" charset="-122"/>
              </a:rPr>
              <a:t>输</a:t>
            </a:r>
            <a:r>
              <a:rPr lang="zh-CN" altLang="en-US" sz="1600" spc="0" dirty="0">
                <a:solidFill>
                  <a:srgbClr val="000000"/>
                </a:solidFill>
                <a:latin typeface="微软雅黑" panose="020B0503020204020204" charset="-122"/>
                <a:ea typeface="微软雅黑" panose="020B0503020204020204" charset="-122"/>
                <a:cs typeface="微软雅黑" panose="020B0503020204020204" charset="-122"/>
              </a:rPr>
              <a:t>入之间绝缘、</a:t>
            </a:r>
            <a:r>
              <a:rPr lang="zh-CN" altLang="en-US" sz="1600" spc="30" dirty="0">
                <a:solidFill>
                  <a:srgbClr val="000000"/>
                </a:solidFill>
                <a:latin typeface="微软雅黑" panose="020B0503020204020204" charset="-122"/>
                <a:ea typeface="微软雅黑" panose="020B0503020204020204" charset="-122"/>
                <a:cs typeface="微软雅黑" panose="020B0503020204020204" charset="-122"/>
              </a:rPr>
              <a:t>可单向传输模拟或数字信号等特点。</a:t>
            </a:r>
            <a:endParaRPr lang="zh-CN" altLang="en-US" sz="1600" dirty="0">
              <a:solidFill>
                <a:srgbClr val="000000"/>
              </a:solidFill>
              <a:latin typeface="微软雅黑" panose="020B0503020204020204" charset="-122"/>
              <a:ea typeface="微软雅黑" panose="020B0503020204020204" charset="-122"/>
              <a:cs typeface="微软雅黑" panose="020B0503020204020204" charset="-122"/>
            </a:endParaRPr>
          </a:p>
          <a:p>
            <a:pPr algn="l" rtl="0" eaLnBrk="0">
              <a:lnSpc>
                <a:spcPct val="107000"/>
              </a:lnSpc>
            </a:pPr>
            <a:endParaRPr lang="zh-CN" altLang="en-US" sz="700" dirty="0">
              <a:solidFill>
                <a:srgbClr val="000000"/>
              </a:solidFill>
              <a:latin typeface="微软雅黑" panose="020B0503020204020204" charset="-122"/>
              <a:ea typeface="微软雅黑" panose="020B0503020204020204" charset="-122"/>
              <a:cs typeface="微软雅黑" panose="020B0503020204020204" charset="-122"/>
            </a:endParaRPr>
          </a:p>
          <a:p>
            <a:pPr marL="280035" eaLnBrk="0">
              <a:lnSpc>
                <a:spcPct val="97000"/>
              </a:lnSpc>
              <a:spcBef>
                <a:spcPts val="0"/>
              </a:spcBef>
            </a:pPr>
            <a:r>
              <a:rPr lang="zh-CN" altLang="en-US" sz="1600" spc="60" dirty="0">
                <a:solidFill>
                  <a:srgbClr val="000000"/>
                </a:solidFill>
                <a:latin typeface="微软雅黑" panose="020B0503020204020204" charset="-122"/>
                <a:ea typeface="微软雅黑" panose="020B0503020204020204" charset="-122"/>
                <a:cs typeface="微软雅黑" panose="020B0503020204020204" charset="-122"/>
              </a:rPr>
              <a:t>光电耦合器的发光元件和光电接收元件都封装在一个外壳内，一般有金属封装和</a:t>
            </a:r>
            <a:r>
              <a:rPr lang="zh-CN" altLang="en-US" sz="1600" spc="30" dirty="0">
                <a:solidFill>
                  <a:srgbClr val="000000"/>
                </a:solidFill>
                <a:latin typeface="微软雅黑" panose="020B0503020204020204" charset="-122"/>
                <a:ea typeface="微软雅黑" panose="020B0503020204020204" charset="-122"/>
                <a:cs typeface="微软雅黑" panose="020B0503020204020204" charset="-122"/>
              </a:rPr>
              <a:t>塑</a:t>
            </a:r>
            <a:r>
              <a:rPr lang="zh-CN" altLang="en-US" sz="1800" spc="20" dirty="0">
                <a:solidFill>
                  <a:srgbClr val="000000"/>
                </a:solidFill>
                <a:latin typeface="微软雅黑" panose="020B0503020204020204" charset="-122"/>
                <a:ea typeface="微软雅黑" panose="020B0503020204020204" charset="-122"/>
                <a:cs typeface="微软雅黑" panose="020B0503020204020204" charset="-122"/>
              </a:rPr>
              <a:t>料封装两种。发光元件通常采用砷化镓发光二极管，</a:t>
            </a:r>
            <a:r>
              <a:rPr lang="zh-CN" altLang="en-US" sz="1800" spc="10" dirty="0">
                <a:solidFill>
                  <a:srgbClr val="000000"/>
                </a:solidFill>
                <a:latin typeface="微软雅黑" panose="020B0503020204020204" charset="-122"/>
                <a:ea typeface="微软雅黑" panose="020B0503020204020204" charset="-122"/>
                <a:cs typeface="微软雅黑" panose="020B0503020204020204" charset="-122"/>
              </a:rPr>
              <a:t>其</a:t>
            </a:r>
            <a:r>
              <a:rPr lang="zh-CN" altLang="en-US" sz="1800" spc="0" dirty="0">
                <a:solidFill>
                  <a:srgbClr val="000000"/>
                </a:solidFill>
                <a:latin typeface="微软雅黑" panose="020B0503020204020204" charset="-122"/>
                <a:ea typeface="微软雅黑" panose="020B0503020204020204" charset="-122"/>
                <a:cs typeface="微软雅黑" panose="020B0503020204020204" charset="-122"/>
              </a:rPr>
              <a:t>管芯由一个</a:t>
            </a:r>
            <a:r>
              <a:rPr lang="en-US" altLang="zh-CN" sz="1800" b="1" spc="0" dirty="0">
                <a:solidFill>
                  <a:srgbClr val="000000"/>
                </a:solidFill>
                <a:latin typeface="微软雅黑" panose="020B0503020204020204" charset="-122"/>
                <a:ea typeface="微软雅黑" panose="020B0503020204020204" charset="-122"/>
                <a:cs typeface="微软雅黑" panose="020B0503020204020204" charset="-122"/>
              </a:rPr>
              <a:t>PN</a:t>
            </a:r>
            <a:r>
              <a:rPr lang="zh-CN" altLang="en-US" sz="1800" spc="0" dirty="0">
                <a:solidFill>
                  <a:srgbClr val="000000"/>
                </a:solidFill>
                <a:latin typeface="微软雅黑" panose="020B0503020204020204" charset="-122"/>
                <a:ea typeface="微软雅黑" panose="020B0503020204020204" charset="-122"/>
                <a:cs typeface="微软雅黑" panose="020B0503020204020204" charset="-122"/>
              </a:rPr>
              <a:t>结组成，随着正向</a:t>
            </a:r>
            <a:r>
              <a:rPr lang="zh-CN" altLang="en-US" sz="1800" spc="-10" dirty="0">
                <a:solidFill>
                  <a:srgbClr val="000000"/>
                </a:solidFill>
                <a:latin typeface="微软雅黑" panose="020B0503020204020204" charset="-122"/>
                <a:ea typeface="微软雅黑" panose="020B0503020204020204" charset="-122"/>
                <a:cs typeface="微软雅黑" panose="020B0503020204020204" charset="-122"/>
              </a:rPr>
              <a:t>电压的增大，正向电流增加，</a:t>
            </a:r>
            <a:r>
              <a:rPr lang="zh-CN" altLang="en-US" sz="1800" spc="0" dirty="0">
                <a:solidFill>
                  <a:srgbClr val="000000"/>
                </a:solidFill>
                <a:latin typeface="微软雅黑" panose="020B0503020204020204" charset="-122"/>
                <a:ea typeface="微软雅黑" panose="020B0503020204020204" charset="-122"/>
                <a:cs typeface="微软雅黑" panose="020B0503020204020204" charset="-122"/>
              </a:rPr>
              <a:t>发光二极管产生的光通量也随之增加。如图</a:t>
            </a:r>
            <a:r>
              <a:rPr lang="en-US" altLang="zh-CN" sz="1800" b="1" spc="0" dirty="0">
                <a:solidFill>
                  <a:srgbClr val="000000"/>
                </a:solidFill>
                <a:latin typeface="微软雅黑" panose="020B0503020204020204" charset="-122"/>
                <a:ea typeface="微软雅黑" panose="020B0503020204020204" charset="-122"/>
                <a:cs typeface="微软雅黑" panose="020B0503020204020204" charset="-122"/>
              </a:rPr>
              <a:t>7</a:t>
            </a:r>
            <a:r>
              <a:rPr lang="zh-CN" altLang="en-US" sz="1800" spc="0" dirty="0">
                <a:solidFill>
                  <a:srgbClr val="000000"/>
                </a:solidFill>
                <a:latin typeface="微软雅黑" panose="020B0503020204020204" charset="-122"/>
                <a:ea typeface="微软雅黑" panose="020B0503020204020204" charset="-122"/>
                <a:cs typeface="微软雅黑" panose="020B0503020204020204" charset="-122"/>
              </a:rPr>
              <a:t>－</a:t>
            </a:r>
            <a:r>
              <a:rPr lang="en-US" altLang="zh-CN" sz="1800" b="1" spc="0" dirty="0">
                <a:solidFill>
                  <a:srgbClr val="000000"/>
                </a:solidFill>
                <a:latin typeface="微软雅黑" panose="020B0503020204020204" charset="-122"/>
                <a:ea typeface="微软雅黑" panose="020B0503020204020204" charset="-122"/>
                <a:cs typeface="微软雅黑" panose="020B0503020204020204" charset="-122"/>
              </a:rPr>
              <a:t>17</a:t>
            </a:r>
            <a:r>
              <a:rPr lang="zh-CN" altLang="en-US" sz="1800" spc="0" dirty="0">
                <a:solidFill>
                  <a:srgbClr val="000000"/>
                </a:solidFill>
                <a:latin typeface="微软雅黑" panose="020B0503020204020204" charset="-122"/>
                <a:ea typeface="微软雅黑" panose="020B0503020204020204" charset="-122"/>
                <a:cs typeface="微软雅黑" panose="020B0503020204020204" charset="-122"/>
              </a:rPr>
              <a:t>所示，光</a:t>
            </a:r>
            <a:r>
              <a:rPr lang="zh-CN" altLang="en-US" sz="1800" spc="20" dirty="0">
                <a:solidFill>
                  <a:srgbClr val="000000"/>
                </a:solidFill>
                <a:latin typeface="微软雅黑" panose="020B0503020204020204" charset="-122"/>
                <a:ea typeface="微软雅黑" panose="020B0503020204020204" charset="-122"/>
                <a:cs typeface="微软雅黑" panose="020B0503020204020204" charset="-122"/>
              </a:rPr>
              <a:t>电接收元件可以是光敏二极管或光敏三极管，也可以是达林顿光敏管。</a:t>
            </a:r>
            <a:r>
              <a:rPr lang="zh-CN" altLang="en-US" sz="1800" spc="0" dirty="0">
                <a:solidFill>
                  <a:srgbClr val="000000"/>
                </a:solidFill>
                <a:latin typeface="微软雅黑" panose="020B0503020204020204" charset="-122"/>
                <a:ea typeface="微软雅黑" panose="020B0503020204020204" charset="-122"/>
                <a:cs typeface="微软雅黑" panose="020B0503020204020204" charset="-122"/>
              </a:rPr>
              <a:t>图</a:t>
            </a:r>
            <a:r>
              <a:rPr lang="en-US" altLang="zh-CN" sz="1800" b="1" spc="0" dirty="0">
                <a:solidFill>
                  <a:srgbClr val="000000"/>
                </a:solidFill>
                <a:latin typeface="微软雅黑" panose="020B0503020204020204" charset="-122"/>
                <a:ea typeface="微软雅黑" panose="020B0503020204020204" charset="-122"/>
                <a:cs typeface="微软雅黑" panose="020B0503020204020204" charset="-122"/>
              </a:rPr>
              <a:t>7</a:t>
            </a:r>
            <a:r>
              <a:rPr lang="zh-CN" altLang="en-US" sz="1800" spc="0" dirty="0">
                <a:solidFill>
                  <a:srgbClr val="000000"/>
                </a:solidFill>
                <a:latin typeface="微软雅黑" panose="020B0503020204020204" charset="-122"/>
                <a:ea typeface="微软雅黑" panose="020B0503020204020204" charset="-122"/>
                <a:cs typeface="微软雅黑" panose="020B0503020204020204" charset="-122"/>
              </a:rPr>
              <a:t>－</a:t>
            </a:r>
            <a:r>
              <a:rPr lang="en-US" altLang="zh-CN" sz="1800" b="1" spc="0" dirty="0">
                <a:solidFill>
                  <a:srgbClr val="000000"/>
                </a:solidFill>
                <a:latin typeface="微软雅黑" panose="020B0503020204020204" charset="-122"/>
                <a:ea typeface="微软雅黑" panose="020B0503020204020204" charset="-122"/>
                <a:cs typeface="微软雅黑" panose="020B0503020204020204" charset="-122"/>
              </a:rPr>
              <a:t>18</a:t>
            </a:r>
            <a:r>
              <a:rPr lang="zh-CN" altLang="en-US" sz="1800" spc="0" dirty="0">
                <a:solidFill>
                  <a:srgbClr val="000000"/>
                </a:solidFill>
                <a:latin typeface="微软雅黑" panose="020B0503020204020204" charset="-122"/>
                <a:ea typeface="微软雅黑" panose="020B0503020204020204" charset="-122"/>
                <a:cs typeface="微软雅黑" panose="020B0503020204020204" charset="-122"/>
              </a:rPr>
              <a:t>所示为光</a:t>
            </a:r>
            <a:r>
              <a:rPr lang="zh-CN" altLang="en-US" sz="1800" spc="60" dirty="0">
                <a:solidFill>
                  <a:srgbClr val="000000"/>
                </a:solidFill>
                <a:latin typeface="微软雅黑" panose="020B0503020204020204" charset="-122"/>
                <a:ea typeface="微软雅黑" panose="020B0503020204020204" charset="-122"/>
                <a:cs typeface="微软雅黑" panose="020B0503020204020204" charset="-122"/>
              </a:rPr>
              <a:t>敏三极管输出型和达林顿光敏管输出型的光电耦合器。为了保证光电耦合器有较高的</a:t>
            </a:r>
            <a:r>
              <a:rPr lang="zh-CN" altLang="en-US" sz="1800" spc="0" dirty="0">
                <a:solidFill>
                  <a:srgbClr val="000000"/>
                </a:solidFill>
                <a:latin typeface="微软雅黑" panose="020B0503020204020204" charset="-122"/>
                <a:ea typeface="微软雅黑" panose="020B0503020204020204" charset="-122"/>
                <a:cs typeface="微软雅黑" panose="020B0503020204020204" charset="-122"/>
              </a:rPr>
              <a:t>灵</a:t>
            </a:r>
            <a:r>
              <a:rPr lang="zh-CN" altLang="en-US" sz="1800" spc="20" dirty="0">
                <a:solidFill>
                  <a:srgbClr val="000000"/>
                </a:solidFill>
                <a:latin typeface="微软雅黑" panose="020B0503020204020204" charset="-122"/>
                <a:ea typeface="微软雅黑" panose="020B0503020204020204" charset="-122"/>
                <a:cs typeface="微软雅黑" panose="020B0503020204020204" charset="-122"/>
              </a:rPr>
              <a:t>敏度，应使发光元件和光电接收元件的</a:t>
            </a:r>
            <a:r>
              <a:rPr lang="zh-CN" altLang="en-US" sz="1800" spc="0" dirty="0">
                <a:solidFill>
                  <a:srgbClr val="000000"/>
                </a:solidFill>
                <a:latin typeface="微软雅黑" panose="020B0503020204020204" charset="-122"/>
                <a:ea typeface="微软雅黑" panose="020B0503020204020204" charset="-122"/>
                <a:cs typeface="微软雅黑" panose="020B0503020204020204" charset="-122"/>
              </a:rPr>
              <a:t>波长匹配。</a:t>
            </a:r>
            <a:endParaRPr lang="zh-CN" altLang="en-US" sz="1800" dirty="0">
              <a:solidFill>
                <a:srgbClr val="000000"/>
              </a:solidFill>
              <a:latin typeface="微软雅黑" panose="020B0503020204020204" charset="-122"/>
              <a:ea typeface="微软雅黑" panose="020B0503020204020204" charset="-122"/>
              <a:cs typeface="微软雅黑" panose="020B0503020204020204" charset="-122"/>
            </a:endParaRPr>
          </a:p>
          <a:p>
            <a:pPr marL="280035" algn="l" rtl="0" eaLnBrk="0">
              <a:lnSpc>
                <a:spcPct val="97000"/>
              </a:lnSpc>
              <a:spcBef>
                <a:spcPts val="0"/>
              </a:spcBef>
            </a:pPr>
            <a:endParaRPr lang="zh-CN" altLang="en-US" sz="1800" dirty="0">
              <a:solidFill>
                <a:srgbClr val="000000"/>
              </a:solidFill>
              <a:latin typeface="微软雅黑" panose="020B0503020204020204" charset="-122"/>
              <a:ea typeface="微软雅黑" panose="020B0503020204020204" charset="-122"/>
              <a:cs typeface="微软雅黑" panose="020B0503020204020204" charset="-122"/>
            </a:endParaRPr>
          </a:p>
        </p:txBody>
      </p:sp>
    </p:spTree>
    <p:custDataLst>
      <p:tags r:id="rId5"/>
    </p:custData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5" name="图片 4" descr="1 (11)"/>
          <p:cNvPicPr>
            <a:picLocks noChangeAspect="1"/>
          </p:cNvPicPr>
          <p:nvPr>
            <p:custDataLst>
              <p:tags r:id="rId1"/>
            </p:custDataLst>
          </p:nvPr>
        </p:nvPicPr>
        <p:blipFill>
          <a:blip r:embed="rId2"/>
          <a:stretch>
            <a:fillRect/>
          </a:stretch>
        </p:blipFill>
        <p:spPr>
          <a:xfrm>
            <a:off x="0" y="6137910"/>
            <a:ext cx="720090" cy="720090"/>
          </a:xfrm>
          <a:prstGeom prst="rect">
            <a:avLst/>
          </a:prstGeom>
        </p:spPr>
      </p:pic>
      <p:pic>
        <p:nvPicPr>
          <p:cNvPr id="6" name="图片 5" descr="1 (12)"/>
          <p:cNvPicPr>
            <a:picLocks noChangeAspect="1"/>
          </p:cNvPicPr>
          <p:nvPr>
            <p:custDataLst>
              <p:tags r:id="rId3"/>
            </p:custDataLst>
          </p:nvPr>
        </p:nvPicPr>
        <p:blipFill>
          <a:blip r:embed="rId4"/>
          <a:stretch>
            <a:fillRect/>
          </a:stretch>
        </p:blipFill>
        <p:spPr>
          <a:xfrm>
            <a:off x="11471910" y="0"/>
            <a:ext cx="720090" cy="720090"/>
          </a:xfrm>
          <a:prstGeom prst="rect">
            <a:avLst/>
          </a:prstGeom>
        </p:spPr>
      </p:pic>
      <p:sp>
        <p:nvSpPr>
          <p:cNvPr id="2" name="textbox 7"/>
          <p:cNvSpPr/>
          <p:nvPr/>
        </p:nvSpPr>
        <p:spPr>
          <a:xfrm>
            <a:off x="947386" y="1566837"/>
            <a:ext cx="3867805" cy="330057"/>
          </a:xfrm>
          <a:prstGeom prst="rect">
            <a:avLst/>
          </a:prstGeom>
        </p:spPr>
        <p:txBody>
          <a:bodyPr vert="horz" wrap="square" lIns="0" tIns="0" rIns="0" bIns="0"/>
          <a:lstStyle/>
          <a:p>
            <a:pPr marL="0" marR="0" lvl="0" indent="0" defTabSz="914400" eaLnBrk="0" fontAlgn="auto" latinLnBrk="0" hangingPunct="1">
              <a:lnSpc>
                <a:spcPct val="83000"/>
              </a:lnSpc>
              <a:spcBef>
                <a:spcPts val="0"/>
              </a:spcBef>
              <a:spcAft>
                <a:spcPts val="0"/>
              </a:spcAft>
              <a:buClrTx/>
              <a:buSzTx/>
              <a:buFontTx/>
              <a:buNone/>
            </a:pPr>
            <a:endParaRPr kumimoji="0" lang="en-US" altLang="en-US" sz="100" b="0" i="0" u="none" strike="noStrike" kern="0" cap="none" spc="0" normalizeH="0" baseline="0" noProof="0" dirty="0">
              <a:ln>
                <a:noFill/>
              </a:ln>
              <a:solidFill>
                <a:srgbClr val="000000"/>
              </a:solidFill>
              <a:effectLst/>
              <a:uLnTx/>
              <a:uFillTx/>
              <a:latin typeface="微软雅黑" panose="020B0503020204020204" charset="-122"/>
              <a:ea typeface="微软雅黑" panose="020B0503020204020204" charset="-122"/>
              <a:cs typeface="微软雅黑" panose="020B0503020204020204" charset="-122"/>
            </a:endParaRPr>
          </a:p>
          <a:p>
            <a:pPr marL="14605" marR="0" lvl="0" indent="0" defTabSz="914400" eaLnBrk="0" fontAlgn="auto" latinLnBrk="0" hangingPunct="1">
              <a:lnSpc>
                <a:spcPts val="1310"/>
              </a:lnSpc>
              <a:spcBef>
                <a:spcPts val="0"/>
              </a:spcBef>
              <a:spcAft>
                <a:spcPts val="0"/>
              </a:spcAft>
              <a:buClrTx/>
              <a:buSzTx/>
              <a:buFontTx/>
              <a:buNone/>
            </a:pPr>
            <a:r>
              <a:rPr kumimoji="0" sz="1200" b="0" i="0" u="none" strike="noStrike" kern="0" cap="none" spc="10" normalizeH="0" baseline="0" noProof="0" dirty="0">
                <a:ln>
                  <a:noFill/>
                </a:ln>
                <a:solidFill>
                  <a:srgbClr val="000000"/>
                </a:solidFill>
                <a:effectLst/>
                <a:uLnTx/>
                <a:uFillTx/>
                <a:latin typeface="微软雅黑" panose="020B0503020204020204" charset="-122"/>
                <a:ea typeface="微软雅黑" panose="020B0503020204020204" charset="-122"/>
                <a:cs typeface="微软雅黑" panose="020B0503020204020204" charset="-122"/>
              </a:rPr>
              <a:t>知识目标</a:t>
            </a:r>
            <a:r>
              <a:rPr kumimoji="0" sz="1200" b="1" i="0" u="none" strike="noStrike" kern="0" cap="none" spc="0" normalizeH="0" baseline="0" noProof="0" dirty="0">
                <a:ln>
                  <a:noFill/>
                </a:ln>
                <a:solidFill>
                  <a:srgbClr val="000000"/>
                </a:solidFill>
                <a:effectLst/>
                <a:uLnTx/>
                <a:uFillTx/>
                <a:latin typeface="微软雅黑" panose="020B0503020204020204" charset="-122"/>
                <a:ea typeface="微软雅黑" panose="020B0503020204020204" charset="-122"/>
                <a:cs typeface="微软雅黑" panose="020B0503020204020204" charset="-122"/>
              </a:rPr>
              <a:t>:</a:t>
            </a:r>
            <a:endParaRPr kumimoji="0" lang="en-US" altLang="en-US" sz="1200" b="0" i="0" u="none" strike="noStrike" kern="0" cap="none" spc="0" normalizeH="0" baseline="0" noProof="0" dirty="0">
              <a:ln>
                <a:noFill/>
              </a:ln>
              <a:solidFill>
                <a:srgbClr val="000000"/>
              </a:solidFill>
              <a:effectLst/>
              <a:uLnTx/>
              <a:uFillTx/>
              <a:latin typeface="微软雅黑" panose="020B0503020204020204" charset="-122"/>
              <a:ea typeface="微软雅黑" panose="020B0503020204020204" charset="-122"/>
              <a:cs typeface="微软雅黑" panose="020B0503020204020204" charset="-122"/>
            </a:endParaRPr>
          </a:p>
          <a:p>
            <a:pPr marL="0" marR="0" lvl="0" indent="0" defTabSz="914400" eaLnBrk="0" fontAlgn="auto" latinLnBrk="0" hangingPunct="1">
              <a:lnSpc>
                <a:spcPct val="133000"/>
              </a:lnSpc>
              <a:spcBef>
                <a:spcPts val="0"/>
              </a:spcBef>
              <a:spcAft>
                <a:spcPts val="0"/>
              </a:spcAft>
              <a:buClrTx/>
              <a:buSzTx/>
              <a:buFontTx/>
              <a:buNone/>
            </a:pPr>
            <a:endParaRPr kumimoji="0" lang="en-US" altLang="en-US" sz="1200" b="0" i="0" u="none" strike="noStrike" kern="0" cap="none" spc="0" normalizeH="0" baseline="0" noProof="0" dirty="0">
              <a:ln>
                <a:noFill/>
              </a:ln>
              <a:solidFill>
                <a:srgbClr val="000000"/>
              </a:solidFill>
              <a:effectLst/>
              <a:uLnTx/>
              <a:uFillTx/>
              <a:latin typeface="微软雅黑" panose="020B0503020204020204" charset="-122"/>
              <a:ea typeface="微软雅黑" panose="020B0503020204020204" charset="-122"/>
              <a:cs typeface="微软雅黑" panose="020B0503020204020204" charset="-122"/>
            </a:endParaRPr>
          </a:p>
          <a:p>
            <a:pPr marL="12700" marR="0" lvl="0" indent="0" defTabSz="914400" eaLnBrk="0" fontAlgn="auto" latinLnBrk="0" hangingPunct="1">
              <a:lnSpc>
                <a:spcPts val="1220"/>
              </a:lnSpc>
              <a:spcBef>
                <a:spcPts val="0"/>
              </a:spcBef>
              <a:spcAft>
                <a:spcPts val="0"/>
              </a:spcAft>
              <a:buClrTx/>
              <a:buSzTx/>
              <a:buFontTx/>
              <a:buNone/>
            </a:pPr>
            <a:r>
              <a:rPr kumimoji="0" sz="1200" b="0" i="0" u="none" strike="noStrike" kern="0" cap="none" spc="20" normalizeH="0" baseline="0" noProof="0" dirty="0">
                <a:ln>
                  <a:noFill/>
                </a:ln>
                <a:solidFill>
                  <a:srgbClr val="000000"/>
                </a:solidFill>
                <a:effectLst/>
                <a:uLnTx/>
                <a:uFillTx/>
                <a:latin typeface="微软雅黑" panose="020B0503020204020204" charset="-122"/>
                <a:ea typeface="微软雅黑" panose="020B0503020204020204" charset="-122"/>
                <a:cs typeface="微软雅黑" panose="020B0503020204020204" charset="-122"/>
              </a:rPr>
              <a:t>❶了解光电式传感器的工作原理、转换</a:t>
            </a:r>
            <a:r>
              <a:rPr kumimoji="0" sz="1200" b="0" i="0" u="none" strike="noStrike" kern="0" cap="none" spc="10" normalizeH="0" baseline="0" noProof="0" dirty="0">
                <a:ln>
                  <a:noFill/>
                </a:ln>
                <a:solidFill>
                  <a:srgbClr val="000000"/>
                </a:solidFill>
                <a:effectLst/>
                <a:uLnTx/>
                <a:uFillTx/>
                <a:latin typeface="微软雅黑" panose="020B0503020204020204" charset="-122"/>
                <a:ea typeface="微软雅黑" panose="020B0503020204020204" charset="-122"/>
                <a:cs typeface="微软雅黑" panose="020B0503020204020204" charset="-122"/>
              </a:rPr>
              <a:t>电</a:t>
            </a:r>
            <a:r>
              <a:rPr kumimoji="0" sz="1200" b="0" i="0" u="none" strike="noStrike" kern="0" cap="none" spc="0" normalizeH="0" baseline="0" noProof="0" dirty="0">
                <a:ln>
                  <a:noFill/>
                </a:ln>
                <a:solidFill>
                  <a:srgbClr val="000000"/>
                </a:solidFill>
                <a:effectLst/>
                <a:uLnTx/>
                <a:uFillTx/>
                <a:latin typeface="微软雅黑" panose="020B0503020204020204" charset="-122"/>
                <a:ea typeface="微软雅黑" panose="020B0503020204020204" charset="-122"/>
                <a:cs typeface="微软雅黑" panose="020B0503020204020204" charset="-122"/>
              </a:rPr>
              <a:t>路与使用方法。</a:t>
            </a:r>
            <a:endParaRPr kumimoji="0" lang="en-US" altLang="en-US" sz="1200" b="0" i="0" u="none" strike="noStrike" kern="0" cap="none" spc="0" normalizeH="0" baseline="0" noProof="0" dirty="0">
              <a:ln>
                <a:noFill/>
              </a:ln>
              <a:solidFill>
                <a:srgbClr val="000000"/>
              </a:solidFill>
              <a:effectLst/>
              <a:uLnTx/>
              <a:uFillTx/>
              <a:latin typeface="微软雅黑" panose="020B0503020204020204" charset="-122"/>
              <a:ea typeface="微软雅黑" panose="020B0503020204020204" charset="-122"/>
              <a:cs typeface="微软雅黑" panose="020B0503020204020204" charset="-122"/>
            </a:endParaRPr>
          </a:p>
        </p:txBody>
      </p:sp>
      <p:sp>
        <p:nvSpPr>
          <p:cNvPr id="3" name="textbox 4"/>
          <p:cNvSpPr/>
          <p:nvPr>
            <p:custDataLst>
              <p:tags r:id="rId5"/>
            </p:custDataLst>
          </p:nvPr>
        </p:nvSpPr>
        <p:spPr>
          <a:xfrm>
            <a:off x="947386" y="2198481"/>
            <a:ext cx="3945627" cy="2586162"/>
          </a:xfrm>
          <a:prstGeom prst="rect">
            <a:avLst/>
          </a:prstGeom>
        </p:spPr>
        <p:txBody>
          <a:bodyPr vert="horz" wrap="square" lIns="0" tIns="0" rIns="0" bIns="0"/>
          <a:lstStyle/>
          <a:p>
            <a:pPr marL="0" marR="0" lvl="0" indent="0" defTabSz="914400" eaLnBrk="0" fontAlgn="auto" latinLnBrk="0" hangingPunct="1">
              <a:lnSpc>
                <a:spcPct val="78000"/>
              </a:lnSpc>
              <a:spcBef>
                <a:spcPts val="0"/>
              </a:spcBef>
              <a:spcAft>
                <a:spcPts val="0"/>
              </a:spcAft>
              <a:buClrTx/>
              <a:buSzTx/>
              <a:buFontTx/>
              <a:buNone/>
            </a:pPr>
            <a:endParaRPr kumimoji="0" lang="en-US" altLang="en-US" sz="100" b="0" i="0" u="none" strike="noStrike" kern="0" cap="none" spc="0" normalizeH="0" baseline="0" noProof="0" dirty="0">
              <a:ln>
                <a:noFill/>
              </a:ln>
              <a:solidFill>
                <a:schemeClr val="dk1"/>
              </a:solidFill>
              <a:effectLst/>
              <a:uLnTx/>
              <a:uFillTx/>
              <a:latin typeface="微软雅黑" panose="020B0503020204020204" charset="-122"/>
              <a:ea typeface="微软雅黑" panose="020B0503020204020204" charset="-122"/>
              <a:cs typeface="微软雅黑" panose="020B0503020204020204" charset="-122"/>
            </a:endParaRPr>
          </a:p>
          <a:p>
            <a:pPr marL="12700" marR="0" lvl="0" indent="0" defTabSz="914400" eaLnBrk="0" fontAlgn="auto" latinLnBrk="0" hangingPunct="1">
              <a:lnSpc>
                <a:spcPct val="133000"/>
              </a:lnSpc>
              <a:spcBef>
                <a:spcPts val="0"/>
              </a:spcBef>
              <a:spcAft>
                <a:spcPts val="0"/>
              </a:spcAft>
              <a:buClrTx/>
              <a:buSzTx/>
              <a:buFontTx/>
              <a:buNone/>
            </a:pPr>
            <a:r>
              <a:rPr kumimoji="0" sz="1000" b="0" i="0" u="none" strike="noStrike" kern="0" cap="none" spc="30" normalizeH="0" baseline="0" noProof="0" dirty="0">
                <a:ln>
                  <a:noFill/>
                </a:ln>
                <a:solidFill>
                  <a:schemeClr val="dk1"/>
                </a:solidFill>
                <a:effectLst/>
                <a:uLnTx/>
                <a:uFillTx/>
                <a:latin typeface="微软雅黑" panose="020B0503020204020204" charset="-122"/>
                <a:ea typeface="微软雅黑" panose="020B0503020204020204" charset="-122"/>
                <a:cs typeface="微软雅黑" panose="020B0503020204020204" charset="-122"/>
              </a:rPr>
              <a:t>❷掌握内光电效应和外光电效应的原</a:t>
            </a:r>
            <a:r>
              <a:rPr kumimoji="0" sz="1000" b="0" i="0" u="none" strike="noStrike" kern="0" cap="none" spc="0" normalizeH="0" baseline="0" noProof="0" dirty="0">
                <a:ln>
                  <a:noFill/>
                </a:ln>
                <a:solidFill>
                  <a:schemeClr val="dk1"/>
                </a:solidFill>
                <a:effectLst/>
                <a:uLnTx/>
                <a:uFillTx/>
                <a:latin typeface="微软雅黑" panose="020B0503020204020204" charset="-122"/>
                <a:ea typeface="微软雅黑" panose="020B0503020204020204" charset="-122"/>
                <a:cs typeface="微软雅黑" panose="020B0503020204020204" charset="-122"/>
              </a:rPr>
              <a:t>理及特性。</a:t>
            </a:r>
            <a:endParaRPr kumimoji="0" sz="1000" b="0" i="0" u="none" strike="noStrike" kern="0" cap="none" spc="0" normalizeH="0" baseline="0" noProof="0" dirty="0">
              <a:ln>
                <a:noFill/>
              </a:ln>
              <a:solidFill>
                <a:schemeClr val="dk1"/>
              </a:solidFill>
              <a:effectLst/>
              <a:uLnTx/>
              <a:uFillTx/>
              <a:latin typeface="微软雅黑" panose="020B0503020204020204" charset="-122"/>
              <a:ea typeface="微软雅黑" panose="020B0503020204020204" charset="-122"/>
              <a:cs typeface="微软雅黑" panose="020B0503020204020204" charset="-122"/>
            </a:endParaRPr>
          </a:p>
          <a:p>
            <a:pPr marL="12700" marR="0" lvl="0" indent="0" defTabSz="914400" eaLnBrk="0" fontAlgn="auto" latinLnBrk="0" hangingPunct="1">
              <a:lnSpc>
                <a:spcPct val="133000"/>
              </a:lnSpc>
              <a:spcBef>
                <a:spcPts val="0"/>
              </a:spcBef>
              <a:spcAft>
                <a:spcPts val="0"/>
              </a:spcAft>
              <a:buClrTx/>
              <a:buSzTx/>
              <a:buFontTx/>
              <a:buNone/>
            </a:pPr>
            <a:r>
              <a:rPr kumimoji="0" sz="1000" b="0" i="0" u="none" strike="noStrike" kern="0" cap="none" spc="10" normalizeH="0" baseline="0" noProof="0" dirty="0">
                <a:ln>
                  <a:noFill/>
                </a:ln>
                <a:solidFill>
                  <a:schemeClr val="dk1"/>
                </a:solidFill>
                <a:effectLst/>
                <a:uLnTx/>
                <a:uFillTx/>
                <a:latin typeface="微软雅黑" panose="020B0503020204020204" charset="-122"/>
                <a:ea typeface="微软雅黑" panose="020B0503020204020204" charset="-122"/>
                <a:cs typeface="微软雅黑" panose="020B0503020204020204" charset="-122"/>
              </a:rPr>
              <a:t>❸掌握光电式传感器、光电池、光纤等光电器件的工作原理及结构。</a:t>
            </a:r>
            <a:r>
              <a:rPr kumimoji="0" sz="1000" b="0" i="0" u="none" strike="noStrike" kern="0" cap="none" spc="20" normalizeH="0" baseline="0" noProof="0" dirty="0">
                <a:ln>
                  <a:noFill/>
                </a:ln>
                <a:solidFill>
                  <a:schemeClr val="dk1"/>
                </a:solidFill>
                <a:effectLst/>
                <a:uLnTx/>
                <a:uFillTx/>
                <a:latin typeface="微软雅黑" panose="020B0503020204020204" charset="-122"/>
                <a:ea typeface="微软雅黑" panose="020B0503020204020204" charset="-122"/>
                <a:cs typeface="微软雅黑" panose="020B0503020204020204" charset="-122"/>
              </a:rPr>
              <a:t>技能目</a:t>
            </a:r>
            <a:r>
              <a:rPr kumimoji="0" sz="1000" b="0" i="0" u="none" strike="noStrike" kern="0" cap="none" spc="0" normalizeH="0" baseline="0" noProof="0" dirty="0">
                <a:ln>
                  <a:noFill/>
                </a:ln>
                <a:solidFill>
                  <a:schemeClr val="dk1"/>
                </a:solidFill>
                <a:effectLst/>
                <a:uLnTx/>
                <a:uFillTx/>
                <a:latin typeface="微软雅黑" panose="020B0503020204020204" charset="-122"/>
                <a:ea typeface="微软雅黑" panose="020B0503020204020204" charset="-122"/>
                <a:cs typeface="微软雅黑" panose="020B0503020204020204" charset="-122"/>
              </a:rPr>
              <a:t>标</a:t>
            </a:r>
            <a:r>
              <a:rPr kumimoji="0" sz="1000" b="1" i="0" u="none" strike="noStrike" kern="0" cap="none" spc="0" normalizeH="0" baseline="0" noProof="0" dirty="0">
                <a:ln>
                  <a:noFill/>
                </a:ln>
                <a:solidFill>
                  <a:schemeClr val="dk1"/>
                </a:solidFill>
                <a:effectLst/>
                <a:uLnTx/>
                <a:uFillTx/>
                <a:latin typeface="微软雅黑" panose="020B0503020204020204" charset="-122"/>
                <a:ea typeface="微软雅黑" panose="020B0503020204020204" charset="-122"/>
                <a:cs typeface="微软雅黑" panose="020B0503020204020204" charset="-122"/>
              </a:rPr>
              <a:t>:</a:t>
            </a:r>
            <a:endParaRPr kumimoji="0" lang="en-US" altLang="en-US" sz="1000" b="0" i="0" u="none" strike="noStrike" kern="0" cap="none" spc="0" normalizeH="0" baseline="0" noProof="0" dirty="0">
              <a:ln>
                <a:noFill/>
              </a:ln>
              <a:solidFill>
                <a:schemeClr val="dk1"/>
              </a:solidFill>
              <a:effectLst/>
              <a:uLnTx/>
              <a:uFillTx/>
              <a:latin typeface="微软雅黑" panose="020B0503020204020204" charset="-122"/>
              <a:ea typeface="微软雅黑" panose="020B0503020204020204" charset="-122"/>
              <a:cs typeface="微软雅黑" panose="020B0503020204020204" charset="-122"/>
            </a:endParaRPr>
          </a:p>
          <a:p>
            <a:pPr marL="12700" marR="0" lvl="0" indent="0" defTabSz="914400" eaLnBrk="0" fontAlgn="auto" latinLnBrk="0" hangingPunct="1">
              <a:lnSpc>
                <a:spcPct val="132000"/>
              </a:lnSpc>
              <a:spcBef>
                <a:spcPts val="470"/>
              </a:spcBef>
              <a:spcAft>
                <a:spcPts val="0"/>
              </a:spcAft>
              <a:buClrTx/>
              <a:buSzTx/>
              <a:buFontTx/>
              <a:buNone/>
            </a:pPr>
            <a:r>
              <a:rPr kumimoji="0" sz="1000" b="0" i="0" u="none" strike="noStrike" kern="0" cap="none" spc="30" normalizeH="0" baseline="0" noProof="0" dirty="0">
                <a:ln>
                  <a:noFill/>
                </a:ln>
                <a:solidFill>
                  <a:schemeClr val="dk1"/>
                </a:solidFill>
                <a:effectLst/>
                <a:uLnTx/>
                <a:uFillTx/>
                <a:latin typeface="微软雅黑" panose="020B0503020204020204" charset="-122"/>
                <a:ea typeface="微软雅黑" panose="020B0503020204020204" charset="-122"/>
                <a:cs typeface="微软雅黑" panose="020B0503020204020204" charset="-122"/>
              </a:rPr>
              <a:t>❶能够根据检测要求选择合适的光电</a:t>
            </a:r>
            <a:r>
              <a:rPr kumimoji="0" sz="1000" b="0" i="0" u="none" strike="noStrike" kern="0" cap="none" spc="0" normalizeH="0" baseline="0" noProof="0" dirty="0">
                <a:ln>
                  <a:noFill/>
                </a:ln>
                <a:solidFill>
                  <a:schemeClr val="dk1"/>
                </a:solidFill>
                <a:effectLst/>
                <a:uLnTx/>
                <a:uFillTx/>
                <a:latin typeface="微软雅黑" panose="020B0503020204020204" charset="-122"/>
                <a:ea typeface="微软雅黑" panose="020B0503020204020204" charset="-122"/>
                <a:cs typeface="微软雅黑" panose="020B0503020204020204" charset="-122"/>
              </a:rPr>
              <a:t>式传感器。</a:t>
            </a:r>
            <a:endParaRPr kumimoji="0" sz="1000" b="0" i="0" u="none" strike="noStrike" kern="0" cap="none" spc="0" normalizeH="0" baseline="0" noProof="0" dirty="0">
              <a:ln>
                <a:noFill/>
              </a:ln>
              <a:solidFill>
                <a:schemeClr val="dk1"/>
              </a:solidFill>
              <a:effectLst/>
              <a:uLnTx/>
              <a:uFillTx/>
              <a:latin typeface="微软雅黑" panose="020B0503020204020204" charset="-122"/>
              <a:ea typeface="微软雅黑" panose="020B0503020204020204" charset="-122"/>
              <a:cs typeface="微软雅黑" panose="020B0503020204020204" charset="-122"/>
            </a:endParaRPr>
          </a:p>
          <a:p>
            <a:pPr marL="12700" marR="0" lvl="0" indent="0" defTabSz="914400" eaLnBrk="0" fontAlgn="auto" latinLnBrk="0" hangingPunct="1">
              <a:lnSpc>
                <a:spcPct val="132000"/>
              </a:lnSpc>
              <a:spcBef>
                <a:spcPts val="470"/>
              </a:spcBef>
              <a:spcAft>
                <a:spcPts val="0"/>
              </a:spcAft>
              <a:buClrTx/>
              <a:buSzTx/>
              <a:buFontTx/>
              <a:buNone/>
            </a:pPr>
            <a:r>
              <a:rPr kumimoji="0" sz="1000" b="0" i="0" u="none" strike="noStrike" kern="0" cap="none" spc="30" normalizeH="0" baseline="0" noProof="0" dirty="0">
                <a:ln>
                  <a:noFill/>
                </a:ln>
                <a:solidFill>
                  <a:schemeClr val="dk1"/>
                </a:solidFill>
                <a:effectLst/>
                <a:uLnTx/>
                <a:uFillTx/>
                <a:latin typeface="微软雅黑" panose="020B0503020204020204" charset="-122"/>
                <a:ea typeface="微软雅黑" panose="020B0503020204020204" charset="-122"/>
                <a:cs typeface="微软雅黑" panose="020B0503020204020204" charset="-122"/>
              </a:rPr>
              <a:t>❷能够根据被测信号的特点设计出简单合理的传感器检测电路</a:t>
            </a:r>
            <a:r>
              <a:rPr kumimoji="0" sz="1000" b="0" i="0" u="none" strike="noStrike" kern="0" cap="none" spc="0" normalizeH="0" baseline="0" noProof="0" dirty="0">
                <a:ln>
                  <a:noFill/>
                </a:ln>
                <a:solidFill>
                  <a:schemeClr val="dk1"/>
                </a:solidFill>
                <a:effectLst/>
                <a:uLnTx/>
                <a:uFillTx/>
                <a:latin typeface="微软雅黑" panose="020B0503020204020204" charset="-122"/>
                <a:ea typeface="微软雅黑" panose="020B0503020204020204" charset="-122"/>
                <a:cs typeface="微软雅黑" panose="020B0503020204020204" charset="-122"/>
              </a:rPr>
              <a:t>。</a:t>
            </a:r>
            <a:endParaRPr kumimoji="0" sz="1000" b="0" i="0" u="none" strike="noStrike" kern="0" cap="none" spc="0" normalizeH="0" baseline="0" noProof="0" dirty="0">
              <a:ln>
                <a:noFill/>
              </a:ln>
              <a:solidFill>
                <a:schemeClr val="dk1"/>
              </a:solidFill>
              <a:effectLst/>
              <a:uLnTx/>
              <a:uFillTx/>
              <a:latin typeface="微软雅黑" panose="020B0503020204020204" charset="-122"/>
              <a:ea typeface="微软雅黑" panose="020B0503020204020204" charset="-122"/>
              <a:cs typeface="微软雅黑" panose="020B0503020204020204" charset="-122"/>
            </a:endParaRPr>
          </a:p>
          <a:p>
            <a:pPr marL="12700" marR="0" lvl="0" indent="0" defTabSz="914400" eaLnBrk="0" fontAlgn="auto" latinLnBrk="0" hangingPunct="1">
              <a:lnSpc>
                <a:spcPct val="132000"/>
              </a:lnSpc>
              <a:spcBef>
                <a:spcPts val="470"/>
              </a:spcBef>
              <a:spcAft>
                <a:spcPts val="0"/>
              </a:spcAft>
              <a:buClrTx/>
              <a:buSzTx/>
              <a:buFontTx/>
              <a:buNone/>
            </a:pPr>
            <a:r>
              <a:rPr kumimoji="0" sz="1000" b="0" i="0" u="none" strike="noStrike" kern="0" cap="none" spc="40" normalizeH="0" baseline="0" noProof="0" dirty="0">
                <a:ln>
                  <a:noFill/>
                </a:ln>
                <a:solidFill>
                  <a:schemeClr val="dk1"/>
                </a:solidFill>
                <a:effectLst/>
                <a:uLnTx/>
                <a:uFillTx/>
                <a:latin typeface="微软雅黑" panose="020B0503020204020204" charset="-122"/>
                <a:ea typeface="微软雅黑" panose="020B0503020204020204" charset="-122"/>
                <a:cs typeface="微软雅黑" panose="020B0503020204020204" charset="-122"/>
              </a:rPr>
              <a:t>❸能够正确维护常用电子检测</a:t>
            </a:r>
            <a:r>
              <a:rPr kumimoji="0" sz="1000" b="0" i="0" u="none" strike="noStrike" kern="0" cap="none" spc="0" normalizeH="0" baseline="0" noProof="0" dirty="0">
                <a:ln>
                  <a:noFill/>
                </a:ln>
                <a:solidFill>
                  <a:schemeClr val="dk1"/>
                </a:solidFill>
                <a:effectLst/>
                <a:uLnTx/>
                <a:uFillTx/>
                <a:latin typeface="微软雅黑" panose="020B0503020204020204" charset="-122"/>
                <a:ea typeface="微软雅黑" panose="020B0503020204020204" charset="-122"/>
                <a:cs typeface="微软雅黑" panose="020B0503020204020204" charset="-122"/>
              </a:rPr>
              <a:t>设备。</a:t>
            </a:r>
            <a:endParaRPr kumimoji="0" lang="en-US" altLang="en-US" sz="1000" b="0" i="0" u="none" strike="noStrike" kern="0" cap="none" spc="0" normalizeH="0" baseline="0" noProof="0" dirty="0">
              <a:ln>
                <a:noFill/>
              </a:ln>
              <a:solidFill>
                <a:schemeClr val="dk1"/>
              </a:solidFill>
              <a:effectLst/>
              <a:uLnTx/>
              <a:uFillTx/>
              <a:latin typeface="微软雅黑" panose="020B0503020204020204" charset="-122"/>
              <a:ea typeface="微软雅黑" panose="020B0503020204020204" charset="-122"/>
              <a:cs typeface="微软雅黑" panose="020B0503020204020204" charset="-122"/>
            </a:endParaRPr>
          </a:p>
          <a:p>
            <a:pPr marL="13335" marR="0" lvl="0" indent="0" defTabSz="914400" eaLnBrk="0" fontAlgn="auto" latinLnBrk="0" hangingPunct="1">
              <a:lnSpc>
                <a:spcPts val="1300"/>
              </a:lnSpc>
              <a:spcBef>
                <a:spcPts val="500"/>
              </a:spcBef>
              <a:spcAft>
                <a:spcPts val="0"/>
              </a:spcAft>
              <a:buClrTx/>
              <a:buSzTx/>
              <a:buFontTx/>
              <a:buNone/>
            </a:pPr>
            <a:r>
              <a:rPr kumimoji="0" sz="1000" b="0" i="0" u="none" strike="noStrike" kern="0" cap="none" spc="20" normalizeH="0" baseline="0" noProof="0" dirty="0">
                <a:ln>
                  <a:noFill/>
                </a:ln>
                <a:solidFill>
                  <a:schemeClr val="dk1"/>
                </a:solidFill>
                <a:effectLst/>
                <a:uLnTx/>
                <a:uFillTx/>
                <a:latin typeface="微软雅黑" panose="020B0503020204020204" charset="-122"/>
                <a:ea typeface="微软雅黑" panose="020B0503020204020204" charset="-122"/>
                <a:cs typeface="微软雅黑" panose="020B0503020204020204" charset="-122"/>
              </a:rPr>
              <a:t>素质目</a:t>
            </a:r>
            <a:r>
              <a:rPr kumimoji="0" sz="1000" b="0" i="0" u="none" strike="noStrike" kern="0" cap="none" spc="0" normalizeH="0" baseline="0" noProof="0" dirty="0">
                <a:ln>
                  <a:noFill/>
                </a:ln>
                <a:solidFill>
                  <a:schemeClr val="dk1"/>
                </a:solidFill>
                <a:effectLst/>
                <a:uLnTx/>
                <a:uFillTx/>
                <a:latin typeface="微软雅黑" panose="020B0503020204020204" charset="-122"/>
                <a:ea typeface="微软雅黑" panose="020B0503020204020204" charset="-122"/>
                <a:cs typeface="微软雅黑" panose="020B0503020204020204" charset="-122"/>
              </a:rPr>
              <a:t>标</a:t>
            </a:r>
            <a:r>
              <a:rPr kumimoji="0" sz="1000" b="1" i="0" u="none" strike="noStrike" kern="0" cap="none" spc="0" normalizeH="0" baseline="0" noProof="0" dirty="0">
                <a:ln>
                  <a:noFill/>
                </a:ln>
                <a:solidFill>
                  <a:schemeClr val="dk1"/>
                </a:solidFill>
                <a:effectLst/>
                <a:uLnTx/>
                <a:uFillTx/>
                <a:latin typeface="微软雅黑" panose="020B0503020204020204" charset="-122"/>
                <a:ea typeface="微软雅黑" panose="020B0503020204020204" charset="-122"/>
                <a:cs typeface="微软雅黑" panose="020B0503020204020204" charset="-122"/>
              </a:rPr>
              <a:t>:</a:t>
            </a:r>
            <a:endParaRPr kumimoji="0" lang="en-US" altLang="en-US" sz="1000" b="0" i="0" u="none" strike="noStrike" kern="0" cap="none" spc="0" normalizeH="0" baseline="0" noProof="0" dirty="0">
              <a:ln>
                <a:noFill/>
              </a:ln>
              <a:solidFill>
                <a:schemeClr val="dk1"/>
              </a:solidFill>
              <a:effectLst/>
              <a:uLnTx/>
              <a:uFillTx/>
              <a:latin typeface="微软雅黑" panose="020B0503020204020204" charset="-122"/>
              <a:ea typeface="微软雅黑" panose="020B0503020204020204" charset="-122"/>
              <a:cs typeface="微软雅黑" panose="020B0503020204020204" charset="-122"/>
            </a:endParaRPr>
          </a:p>
          <a:p>
            <a:pPr marL="0" marR="0" lvl="0" indent="0" defTabSz="914400" eaLnBrk="0" fontAlgn="auto" latinLnBrk="0" hangingPunct="1">
              <a:lnSpc>
                <a:spcPct val="102000"/>
              </a:lnSpc>
              <a:spcBef>
                <a:spcPts val="0"/>
              </a:spcBef>
              <a:spcAft>
                <a:spcPts val="0"/>
              </a:spcAft>
              <a:buClrTx/>
              <a:buSzTx/>
              <a:buFontTx/>
              <a:buNone/>
            </a:pPr>
            <a:endParaRPr kumimoji="0" lang="en-US" altLang="en-US" sz="400" b="0" i="0" u="none" strike="noStrike" kern="0" cap="none" spc="0" normalizeH="0" baseline="0" noProof="0" dirty="0">
              <a:ln>
                <a:noFill/>
              </a:ln>
              <a:solidFill>
                <a:schemeClr val="dk1"/>
              </a:solidFill>
              <a:effectLst/>
              <a:uLnTx/>
              <a:uFillTx/>
              <a:latin typeface="微软雅黑" panose="020B0503020204020204" charset="-122"/>
              <a:ea typeface="微软雅黑" panose="020B0503020204020204" charset="-122"/>
              <a:cs typeface="微软雅黑" panose="020B0503020204020204" charset="-122"/>
            </a:endParaRPr>
          </a:p>
          <a:p>
            <a:pPr marL="33020" marR="0" lvl="0" indent="0" defTabSz="914400" eaLnBrk="0" fontAlgn="auto" latinLnBrk="0" hangingPunct="1">
              <a:lnSpc>
                <a:spcPts val="1220"/>
              </a:lnSpc>
              <a:spcBef>
                <a:spcPts val="0"/>
              </a:spcBef>
              <a:spcAft>
                <a:spcPts val="0"/>
              </a:spcAft>
              <a:buClrTx/>
              <a:buSzTx/>
              <a:buFontTx/>
              <a:buNone/>
            </a:pPr>
            <a:r>
              <a:rPr kumimoji="0" sz="1000" b="0" i="0" u="none" strike="noStrike" kern="0" cap="none" spc="30" normalizeH="0" baseline="0" noProof="0" dirty="0">
                <a:ln>
                  <a:noFill/>
                </a:ln>
                <a:solidFill>
                  <a:schemeClr val="dk1"/>
                </a:solidFill>
                <a:effectLst/>
                <a:uLnTx/>
                <a:uFillTx/>
                <a:latin typeface="微软雅黑" panose="020B0503020204020204" charset="-122"/>
                <a:ea typeface="微软雅黑" panose="020B0503020204020204" charset="-122"/>
                <a:cs typeface="微软雅黑" panose="020B0503020204020204" charset="-122"/>
              </a:rPr>
              <a:t>了解光电式传感器在人工心脏中的应用，提升</a:t>
            </a:r>
            <a:r>
              <a:rPr kumimoji="0" sz="1000" b="0" i="0" u="none" strike="noStrike" kern="0" cap="none" spc="10" normalizeH="0" baseline="0" noProof="0" dirty="0">
                <a:ln>
                  <a:noFill/>
                </a:ln>
                <a:solidFill>
                  <a:schemeClr val="dk1"/>
                </a:solidFill>
                <a:effectLst/>
                <a:uLnTx/>
                <a:uFillTx/>
                <a:latin typeface="微软雅黑" panose="020B0503020204020204" charset="-122"/>
                <a:ea typeface="微软雅黑" panose="020B0503020204020204" charset="-122"/>
                <a:cs typeface="微软雅黑" panose="020B0503020204020204" charset="-122"/>
              </a:rPr>
              <a:t>学</a:t>
            </a:r>
            <a:r>
              <a:rPr kumimoji="0" sz="1000" b="0" i="0" u="none" strike="noStrike" kern="0" cap="none" spc="0" normalizeH="0" baseline="0" noProof="0" dirty="0">
                <a:ln>
                  <a:noFill/>
                </a:ln>
                <a:solidFill>
                  <a:schemeClr val="dk1"/>
                </a:solidFill>
                <a:effectLst/>
                <a:uLnTx/>
                <a:uFillTx/>
                <a:latin typeface="微软雅黑" panose="020B0503020204020204" charset="-122"/>
                <a:ea typeface="微软雅黑" panose="020B0503020204020204" charset="-122"/>
                <a:cs typeface="微软雅黑" panose="020B0503020204020204" charset="-122"/>
              </a:rPr>
              <a:t>生的科学素养。</a:t>
            </a:r>
            <a:endParaRPr kumimoji="0" lang="en-US" altLang="en-US" sz="1000" b="0" i="0" u="none" strike="noStrike" kern="0" cap="none" spc="0" normalizeH="0" baseline="0" noProof="0" dirty="0">
              <a:ln>
                <a:noFill/>
              </a:ln>
              <a:solidFill>
                <a:schemeClr val="dk1"/>
              </a:solidFill>
              <a:effectLst/>
              <a:uLnTx/>
              <a:uFillTx/>
              <a:latin typeface="微软雅黑" panose="020B0503020204020204" charset="-122"/>
              <a:ea typeface="微软雅黑" panose="020B0503020204020204" charset="-122"/>
              <a:cs typeface="微软雅黑" panose="020B0503020204020204" charset="-122"/>
            </a:endParaRPr>
          </a:p>
        </p:txBody>
      </p:sp>
      <p:sp>
        <p:nvSpPr>
          <p:cNvPr id="4" name="textbox 6"/>
          <p:cNvSpPr/>
          <p:nvPr>
            <p:custDataLst>
              <p:tags r:id="rId6"/>
            </p:custDataLst>
          </p:nvPr>
        </p:nvSpPr>
        <p:spPr>
          <a:xfrm>
            <a:off x="6096000" y="1635408"/>
            <a:ext cx="5396999" cy="1561289"/>
          </a:xfrm>
          <a:prstGeom prst="rect">
            <a:avLst/>
          </a:prstGeom>
        </p:spPr>
        <p:txBody>
          <a:bodyPr vert="horz" wrap="square" lIns="0" tIns="0" rIns="0" bIns="0"/>
          <a:lstStyle/>
          <a:p>
            <a:pPr algn="l" rtl="0" eaLnBrk="0">
              <a:lnSpc>
                <a:spcPct val="83000"/>
              </a:lnSpc>
            </a:pPr>
            <a:endParaRPr lang="en-US" altLang="en-US" sz="100" dirty="0">
              <a:solidFill>
                <a:schemeClr val="dk1"/>
              </a:solidFill>
              <a:latin typeface="微软雅黑" panose="020B0503020204020204" charset="-122"/>
              <a:ea typeface="微软雅黑" panose="020B0503020204020204" charset="-122"/>
              <a:cs typeface="微软雅黑" panose="020B0503020204020204" charset="-122"/>
            </a:endParaRPr>
          </a:p>
          <a:p>
            <a:pPr marL="12700" algn="l" rtl="0" eaLnBrk="0">
              <a:lnSpc>
                <a:spcPts val="1300"/>
              </a:lnSpc>
            </a:pPr>
            <a:r>
              <a:rPr sz="1400" spc="10" dirty="0">
                <a:solidFill>
                  <a:schemeClr val="dk1"/>
                </a:solidFill>
                <a:latin typeface="微软雅黑" panose="020B0503020204020204" charset="-122"/>
                <a:ea typeface="微软雅黑" panose="020B0503020204020204" charset="-122"/>
                <a:cs typeface="微软雅黑" panose="020B0503020204020204" charset="-122"/>
              </a:rPr>
              <a:t>教学重点</a:t>
            </a:r>
            <a:r>
              <a:rPr sz="1400" b="1" spc="0" dirty="0">
                <a:solidFill>
                  <a:schemeClr val="dk1"/>
                </a:solidFill>
                <a:latin typeface="微软雅黑" panose="020B0503020204020204" charset="-122"/>
                <a:ea typeface="微软雅黑" panose="020B0503020204020204" charset="-122"/>
                <a:cs typeface="微软雅黑" panose="020B0503020204020204" charset="-122"/>
              </a:rPr>
              <a:t>:</a:t>
            </a:r>
            <a:endParaRPr lang="en-US" altLang="en-US" sz="1400" dirty="0">
              <a:solidFill>
                <a:schemeClr val="dk1"/>
              </a:solidFill>
              <a:latin typeface="微软雅黑" panose="020B0503020204020204" charset="-122"/>
              <a:ea typeface="微软雅黑" panose="020B0503020204020204" charset="-122"/>
              <a:cs typeface="微软雅黑" panose="020B0503020204020204" charset="-122"/>
            </a:endParaRPr>
          </a:p>
          <a:p>
            <a:pPr marL="17145" algn="l" rtl="0" eaLnBrk="0">
              <a:lnSpc>
                <a:spcPts val="1220"/>
              </a:lnSpc>
              <a:spcBef>
                <a:spcPts val="490"/>
              </a:spcBef>
            </a:pPr>
            <a:r>
              <a:rPr sz="1400" spc="10" dirty="0">
                <a:solidFill>
                  <a:schemeClr val="dk1"/>
                </a:solidFill>
                <a:latin typeface="微软雅黑" panose="020B0503020204020204" charset="-122"/>
                <a:ea typeface="微软雅黑" panose="020B0503020204020204" charset="-122"/>
                <a:cs typeface="微软雅黑" panose="020B0503020204020204" charset="-122"/>
              </a:rPr>
              <a:t>光电式传感器的工作原理和应用</a:t>
            </a:r>
            <a:r>
              <a:rPr sz="1400" spc="0" dirty="0">
                <a:solidFill>
                  <a:schemeClr val="dk1"/>
                </a:solidFill>
                <a:latin typeface="微软雅黑" panose="020B0503020204020204" charset="-122"/>
                <a:ea typeface="微软雅黑" panose="020B0503020204020204" charset="-122"/>
                <a:cs typeface="微软雅黑" panose="020B0503020204020204" charset="-122"/>
              </a:rPr>
              <a:t>。</a:t>
            </a:r>
            <a:endParaRPr lang="en-US" altLang="en-US" sz="1400" dirty="0">
              <a:solidFill>
                <a:schemeClr val="dk1"/>
              </a:solidFill>
              <a:latin typeface="微软雅黑" panose="020B0503020204020204" charset="-122"/>
              <a:ea typeface="微软雅黑" panose="020B0503020204020204" charset="-122"/>
              <a:cs typeface="微软雅黑" panose="020B0503020204020204" charset="-122"/>
            </a:endParaRPr>
          </a:p>
          <a:p>
            <a:pPr marL="12700" algn="l" rtl="0" eaLnBrk="0">
              <a:lnSpc>
                <a:spcPts val="1300"/>
              </a:lnSpc>
              <a:spcBef>
                <a:spcPts val="500"/>
              </a:spcBef>
            </a:pPr>
            <a:r>
              <a:rPr sz="1400" spc="10" dirty="0">
                <a:solidFill>
                  <a:schemeClr val="dk1"/>
                </a:solidFill>
                <a:latin typeface="微软雅黑" panose="020B0503020204020204" charset="-122"/>
                <a:ea typeface="微软雅黑" panose="020B0503020204020204" charset="-122"/>
                <a:cs typeface="微软雅黑" panose="020B0503020204020204" charset="-122"/>
              </a:rPr>
              <a:t>教学难点</a:t>
            </a:r>
            <a:r>
              <a:rPr sz="1400" b="1" spc="0" dirty="0">
                <a:solidFill>
                  <a:schemeClr val="dk1"/>
                </a:solidFill>
                <a:latin typeface="微软雅黑" panose="020B0503020204020204" charset="-122"/>
                <a:ea typeface="微软雅黑" panose="020B0503020204020204" charset="-122"/>
                <a:cs typeface="微软雅黑" panose="020B0503020204020204" charset="-122"/>
              </a:rPr>
              <a:t>:</a:t>
            </a:r>
            <a:endParaRPr lang="en-US" altLang="en-US" sz="1400" dirty="0">
              <a:solidFill>
                <a:schemeClr val="dk1"/>
              </a:solidFill>
              <a:latin typeface="微软雅黑" panose="020B0503020204020204" charset="-122"/>
              <a:ea typeface="微软雅黑" panose="020B0503020204020204" charset="-122"/>
              <a:cs typeface="微软雅黑" panose="020B0503020204020204" charset="-122"/>
            </a:endParaRPr>
          </a:p>
          <a:p>
            <a:pPr algn="l" rtl="0" eaLnBrk="0">
              <a:lnSpc>
                <a:spcPct val="102000"/>
              </a:lnSpc>
            </a:pPr>
            <a:endParaRPr lang="en-US" altLang="en-US" sz="800" dirty="0">
              <a:solidFill>
                <a:schemeClr val="dk1"/>
              </a:solidFill>
              <a:latin typeface="微软雅黑" panose="020B0503020204020204" charset="-122"/>
              <a:ea typeface="微软雅黑" panose="020B0503020204020204" charset="-122"/>
              <a:cs typeface="微软雅黑" panose="020B0503020204020204" charset="-122"/>
            </a:endParaRPr>
          </a:p>
          <a:p>
            <a:pPr marL="17145" algn="l" rtl="0" eaLnBrk="0">
              <a:lnSpc>
                <a:spcPts val="1225"/>
              </a:lnSpc>
              <a:spcBef>
                <a:spcPts val="0"/>
              </a:spcBef>
            </a:pPr>
            <a:r>
              <a:rPr sz="1400" spc="30" dirty="0">
                <a:solidFill>
                  <a:schemeClr val="dk1"/>
                </a:solidFill>
                <a:latin typeface="微软雅黑" panose="020B0503020204020204" charset="-122"/>
                <a:ea typeface="微软雅黑" panose="020B0503020204020204" charset="-122"/>
                <a:cs typeface="微软雅黑" panose="020B0503020204020204" charset="-122"/>
              </a:rPr>
              <a:t>光电式传感器的结构及特</a:t>
            </a:r>
            <a:r>
              <a:rPr sz="1400" spc="10" dirty="0">
                <a:solidFill>
                  <a:schemeClr val="dk1"/>
                </a:solidFill>
                <a:latin typeface="微软雅黑" panose="020B0503020204020204" charset="-122"/>
                <a:ea typeface="微软雅黑" panose="020B0503020204020204" charset="-122"/>
                <a:cs typeface="微软雅黑" panose="020B0503020204020204" charset="-122"/>
              </a:rPr>
              <a:t>性</a:t>
            </a:r>
            <a:r>
              <a:rPr sz="1400" spc="0" dirty="0">
                <a:solidFill>
                  <a:schemeClr val="dk1"/>
                </a:solidFill>
                <a:latin typeface="微软雅黑" panose="020B0503020204020204" charset="-122"/>
                <a:ea typeface="微软雅黑" panose="020B0503020204020204" charset="-122"/>
                <a:cs typeface="微软雅黑" panose="020B0503020204020204" charset="-122"/>
              </a:rPr>
              <a:t>。</a:t>
            </a:r>
            <a:endParaRPr lang="en-US" altLang="en-US" sz="1400" spc="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7" name="rect"/>
          <p:cNvSpPr/>
          <p:nvPr>
            <p:custDataLst>
              <p:tags r:id="rId7"/>
            </p:custDataLst>
          </p:nvPr>
        </p:nvSpPr>
        <p:spPr>
          <a:xfrm>
            <a:off x="950076" y="1199666"/>
            <a:ext cx="893300" cy="238903"/>
          </a:xfrm>
          <a:prstGeom prst="rect">
            <a:avLst/>
          </a:prstGeom>
          <a:solidFill>
            <a:schemeClr val="accent2">
              <a:alpha val="100000"/>
            </a:schemeClr>
          </a:solidFill>
          <a:ln cap="flat">
            <a:noFill/>
            <a:prstDash val="solid"/>
            <a:miter lim="0"/>
          </a:ln>
        </p:spPr>
        <p:txBody>
          <a:bodyPr rtlCol="0"/>
          <a:lstStyle/>
          <a:p>
            <a:pPr algn="ctr"/>
            <a:endParaRPr lang="zh-CN" altLang="en-US">
              <a:solidFill>
                <a:schemeClr val="dk1"/>
              </a:solidFill>
              <a:latin typeface="微软雅黑" panose="020B0503020204020204" charset="-122"/>
              <a:ea typeface="微软雅黑" panose="020B0503020204020204" charset="-122"/>
            </a:endParaRPr>
          </a:p>
        </p:txBody>
      </p:sp>
      <p:graphicFrame>
        <p:nvGraphicFramePr>
          <p:cNvPr id="8" name="table 330"/>
          <p:cNvGraphicFramePr>
            <a:graphicFrameLocks noGrp="1"/>
          </p:cNvGraphicFramePr>
          <p:nvPr/>
        </p:nvGraphicFramePr>
        <p:xfrm>
          <a:off x="947386" y="1197156"/>
          <a:ext cx="800734" cy="240665"/>
        </p:xfrm>
        <a:graphic>
          <a:graphicData uri="http://schemas.openxmlformats.org/drawingml/2006/table">
            <a:tbl>
              <a:tblPr/>
              <a:tblGrid>
                <a:gridCol w="800734"/>
              </a:tblGrid>
              <a:tr h="240665">
                <a:tc>
                  <a:txBody>
                    <a:bodyPr/>
                    <a:lstStyle/>
                    <a:p>
                      <a:pPr algn="l" rtl="0" eaLnBrk="0">
                        <a:lnSpc>
                          <a:spcPct val="110000"/>
                        </a:lnSpc>
                      </a:pPr>
                      <a:endParaRPr lang="en-US" altLang="en-US" sz="300" dirty="0">
                        <a:latin typeface="微软雅黑" panose="020B0503020204020204" charset="-122"/>
                        <a:ea typeface="微软雅黑" panose="020B0503020204020204" charset="-122"/>
                      </a:endParaRPr>
                    </a:p>
                    <a:p>
                      <a:pPr marL="72390" algn="l" rtl="0" eaLnBrk="0">
                        <a:lnSpc>
                          <a:spcPct val="95000"/>
                        </a:lnSpc>
                        <a:spcBef>
                          <a:spcPts val="5"/>
                        </a:spcBef>
                      </a:pPr>
                      <a:r>
                        <a:rPr sz="1100" spc="100" dirty="0">
                          <a:solidFill>
                            <a:srgbClr val="FFFFFF">
                              <a:alpha val="100000"/>
                            </a:srgbClr>
                          </a:solidFill>
                          <a:latin typeface="微软雅黑" panose="020B0503020204020204" charset="-122"/>
                          <a:ea typeface="微软雅黑" panose="020B0503020204020204" charset="-122"/>
                          <a:cs typeface="黑体" panose="02010609060101010101" charset="-122"/>
                        </a:rPr>
                        <a:t>教学目</a:t>
                      </a:r>
                      <a:r>
                        <a:rPr sz="1100" spc="70" dirty="0">
                          <a:solidFill>
                            <a:srgbClr val="FFFFFF">
                              <a:alpha val="100000"/>
                            </a:srgbClr>
                          </a:solidFill>
                          <a:latin typeface="微软雅黑" panose="020B0503020204020204" charset="-122"/>
                          <a:ea typeface="微软雅黑" panose="020B0503020204020204" charset="-122"/>
                          <a:cs typeface="黑体" panose="02010609060101010101" charset="-122"/>
                        </a:rPr>
                        <a:t>标</a:t>
                      </a:r>
                      <a:endParaRPr lang="en-US" altLang="en-US" sz="1100" dirty="0">
                        <a:latin typeface="微软雅黑" panose="020B0503020204020204" charset="-122"/>
                        <a:ea typeface="微软雅黑" panose="020B0503020204020204" charset="-122"/>
                      </a:endParaRPr>
                    </a:p>
                  </a:txBody>
                  <a:tcPr marL="0" marR="0" marT="0" marB="0">
                    <a:lnL w="3175" cap="flat" cmpd="sng" algn="ctr">
                      <a:solidFill>
                        <a:srgbClr val="00AEEF"/>
                      </a:solidFill>
                      <a:prstDash val="solid"/>
                      <a:round/>
                      <a:headEnd type="none" w="med" len="med"/>
                      <a:tailEnd type="none" w="med" len="med"/>
                    </a:lnL>
                    <a:lnR>
                      <a:noFill/>
                    </a:lnR>
                    <a:lnT w="3175" cap="flat" cmpd="sng" algn="ctr">
                      <a:solidFill>
                        <a:srgbClr val="00AEEF"/>
                      </a:solidFill>
                      <a:prstDash val="solid"/>
                      <a:round/>
                      <a:headEnd type="none" w="med" len="med"/>
                      <a:tailEnd type="none" w="med" len="med"/>
                    </a:lnT>
                    <a:lnB w="6350" cap="flat" cmpd="sng" algn="ctr">
                      <a:solidFill>
                        <a:srgbClr val="00AEEF"/>
                      </a:solidFill>
                      <a:prstDash val="solid"/>
                      <a:round/>
                      <a:headEnd type="none" w="med" len="med"/>
                      <a:tailEnd type="none" w="med" len="med"/>
                    </a:lnB>
                  </a:tcPr>
                </a:tc>
              </a:tr>
            </a:tbl>
          </a:graphicData>
        </a:graphic>
      </p:graphicFrame>
      <p:pic>
        <p:nvPicPr>
          <p:cNvPr id="9" name="picture 332"/>
          <p:cNvPicPr>
            <a:picLocks noChangeAspect="1"/>
          </p:cNvPicPr>
          <p:nvPr/>
        </p:nvPicPr>
        <p:blipFill>
          <a:blip r:embed="rId8"/>
          <a:stretch>
            <a:fillRect/>
          </a:stretch>
        </p:blipFill>
        <p:spPr>
          <a:xfrm>
            <a:off x="1744640" y="1197960"/>
            <a:ext cx="100847" cy="242283"/>
          </a:xfrm>
          <a:prstGeom prst="rect">
            <a:avLst/>
          </a:prstGeom>
        </p:spPr>
      </p:pic>
      <p:sp>
        <p:nvSpPr>
          <p:cNvPr id="10" name="rect"/>
          <p:cNvSpPr/>
          <p:nvPr>
            <p:custDataLst>
              <p:tags r:id="rId9"/>
            </p:custDataLst>
          </p:nvPr>
        </p:nvSpPr>
        <p:spPr>
          <a:xfrm>
            <a:off x="6098690" y="1199666"/>
            <a:ext cx="1020173" cy="238903"/>
          </a:xfrm>
          <a:prstGeom prst="rect">
            <a:avLst/>
          </a:prstGeom>
          <a:solidFill>
            <a:schemeClr val="accent2">
              <a:alpha val="100000"/>
            </a:schemeClr>
          </a:solidFill>
          <a:ln cap="flat">
            <a:miter lim="0"/>
          </a:ln>
        </p:spPr>
        <p:txBody>
          <a:bodyPr rtlCol="0"/>
          <a:lstStyle/>
          <a:p>
            <a:pPr algn="ctr"/>
            <a:endParaRPr lang="zh-CN" altLang="en-US">
              <a:solidFill>
                <a:schemeClr val="dk1"/>
              </a:solidFill>
              <a:latin typeface="微软雅黑" panose="020B0503020204020204" charset="-122"/>
              <a:ea typeface="微软雅黑" panose="020B0503020204020204" charset="-122"/>
            </a:endParaRPr>
          </a:p>
        </p:txBody>
      </p:sp>
      <p:graphicFrame>
        <p:nvGraphicFramePr>
          <p:cNvPr id="11" name="table 9"/>
          <p:cNvGraphicFramePr>
            <a:graphicFrameLocks noGrp="1"/>
          </p:cNvGraphicFramePr>
          <p:nvPr/>
        </p:nvGraphicFramePr>
        <p:xfrm>
          <a:off x="6096000" y="1197156"/>
          <a:ext cx="927734" cy="240664"/>
        </p:xfrm>
        <a:graphic>
          <a:graphicData uri="http://schemas.openxmlformats.org/drawingml/2006/table">
            <a:tbl>
              <a:tblPr/>
              <a:tblGrid>
                <a:gridCol w="927734"/>
              </a:tblGrid>
              <a:tr h="240664">
                <a:tc>
                  <a:txBody>
                    <a:bodyPr/>
                    <a:lstStyle/>
                    <a:p>
                      <a:pPr algn="l" rtl="0" eaLnBrk="0">
                        <a:lnSpc>
                          <a:spcPct val="111000"/>
                        </a:lnSpc>
                      </a:pPr>
                      <a:endParaRPr lang="en-US" altLang="en-US" sz="300" dirty="0">
                        <a:latin typeface="微软雅黑" panose="020B0503020204020204" charset="-122"/>
                        <a:ea typeface="微软雅黑" panose="020B0503020204020204" charset="-122"/>
                      </a:endParaRPr>
                    </a:p>
                    <a:p>
                      <a:pPr marL="72390" algn="l" rtl="0" eaLnBrk="0">
                        <a:lnSpc>
                          <a:spcPct val="95000"/>
                        </a:lnSpc>
                        <a:spcBef>
                          <a:spcPts val="0"/>
                        </a:spcBef>
                      </a:pPr>
                      <a:r>
                        <a:rPr sz="1100" spc="100" dirty="0">
                          <a:solidFill>
                            <a:srgbClr val="FFFFFF">
                              <a:alpha val="100000"/>
                            </a:srgbClr>
                          </a:solidFill>
                          <a:latin typeface="微软雅黑" panose="020B0503020204020204" charset="-122"/>
                          <a:ea typeface="微软雅黑" panose="020B0503020204020204" charset="-122"/>
                          <a:cs typeface="黑体" panose="02010609060101010101" charset="-122"/>
                        </a:rPr>
                        <a:t>教学重难</a:t>
                      </a:r>
                      <a:r>
                        <a:rPr sz="1100" spc="70" dirty="0">
                          <a:solidFill>
                            <a:srgbClr val="FFFFFF">
                              <a:alpha val="100000"/>
                            </a:srgbClr>
                          </a:solidFill>
                          <a:latin typeface="微软雅黑" panose="020B0503020204020204" charset="-122"/>
                          <a:ea typeface="微软雅黑" panose="020B0503020204020204" charset="-122"/>
                          <a:cs typeface="黑体" panose="02010609060101010101" charset="-122"/>
                        </a:rPr>
                        <a:t>点</a:t>
                      </a:r>
                      <a:endParaRPr lang="en-US" altLang="en-US" sz="1100" dirty="0">
                        <a:latin typeface="微软雅黑" panose="020B0503020204020204" charset="-122"/>
                        <a:ea typeface="微软雅黑" panose="020B0503020204020204" charset="-122"/>
                      </a:endParaRPr>
                    </a:p>
                  </a:txBody>
                  <a:tcPr marL="0" marR="0" marT="0" marB="0">
                    <a:lnL w="3175" cap="flat" cmpd="sng" algn="ctr">
                      <a:solidFill>
                        <a:srgbClr val="00AEEF"/>
                      </a:solidFill>
                      <a:prstDash val="solid"/>
                      <a:round/>
                      <a:headEnd type="none" w="med" len="med"/>
                      <a:tailEnd type="none" w="med" len="med"/>
                    </a:lnL>
                    <a:lnR>
                      <a:noFill/>
                    </a:lnR>
                    <a:lnT w="3175" cap="flat" cmpd="sng" algn="ctr">
                      <a:solidFill>
                        <a:srgbClr val="00AEEF"/>
                      </a:solidFill>
                      <a:prstDash val="solid"/>
                      <a:round/>
                      <a:headEnd type="none" w="med" len="med"/>
                      <a:tailEnd type="none" w="med" len="med"/>
                    </a:lnT>
                    <a:lnB w="6350" cap="flat" cmpd="sng" algn="ctr">
                      <a:solidFill>
                        <a:srgbClr val="00AEEF"/>
                      </a:solidFill>
                      <a:prstDash val="solid"/>
                      <a:round/>
                      <a:headEnd type="none" w="med" len="med"/>
                      <a:tailEnd type="none" w="med" len="med"/>
                    </a:lnB>
                  </a:tcPr>
                </a:tc>
              </a:tr>
            </a:tbl>
          </a:graphicData>
        </a:graphic>
      </p:graphicFrame>
      <p:pic>
        <p:nvPicPr>
          <p:cNvPr id="12" name="picture 14"/>
          <p:cNvPicPr>
            <a:picLocks noChangeAspect="1"/>
          </p:cNvPicPr>
          <p:nvPr/>
        </p:nvPicPr>
        <p:blipFill>
          <a:blip r:embed="rId10"/>
          <a:stretch>
            <a:fillRect/>
          </a:stretch>
        </p:blipFill>
        <p:spPr>
          <a:xfrm rot="21600000">
            <a:off x="7020127" y="1197960"/>
            <a:ext cx="100847" cy="242283"/>
          </a:xfrm>
          <a:prstGeom prst="rect">
            <a:avLst/>
          </a:prstGeom>
        </p:spPr>
      </p:pic>
    </p:spTree>
    <p:custDataLst>
      <p:tags r:id="rId11"/>
    </p:custData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8" name="图片 7" descr="1 (11)"/>
          <p:cNvPicPr>
            <a:picLocks noChangeAspect="1"/>
          </p:cNvPicPr>
          <p:nvPr>
            <p:custDataLst>
              <p:tags r:id="rId1"/>
            </p:custDataLst>
          </p:nvPr>
        </p:nvPicPr>
        <p:blipFill>
          <a:blip r:embed="rId2"/>
          <a:stretch>
            <a:fillRect/>
          </a:stretch>
        </p:blipFill>
        <p:spPr>
          <a:xfrm>
            <a:off x="0" y="6137910"/>
            <a:ext cx="720090" cy="720090"/>
          </a:xfrm>
          <a:prstGeom prst="rect">
            <a:avLst/>
          </a:prstGeom>
        </p:spPr>
      </p:pic>
      <p:pic>
        <p:nvPicPr>
          <p:cNvPr id="6" name="图片 5" descr="1 (12)"/>
          <p:cNvPicPr>
            <a:picLocks noChangeAspect="1"/>
          </p:cNvPicPr>
          <p:nvPr>
            <p:custDataLst>
              <p:tags r:id="rId3"/>
            </p:custDataLst>
          </p:nvPr>
        </p:nvPicPr>
        <p:blipFill>
          <a:blip r:embed="rId4"/>
          <a:stretch>
            <a:fillRect/>
          </a:stretch>
        </p:blipFill>
        <p:spPr>
          <a:xfrm>
            <a:off x="11471910" y="0"/>
            <a:ext cx="720090" cy="720090"/>
          </a:xfrm>
          <a:prstGeom prst="rect">
            <a:avLst/>
          </a:prstGeom>
        </p:spPr>
      </p:pic>
      <p:sp>
        <p:nvSpPr>
          <p:cNvPr id="2" name="textbox 140"/>
          <p:cNvSpPr/>
          <p:nvPr/>
        </p:nvSpPr>
        <p:spPr>
          <a:xfrm>
            <a:off x="6096000" y="302017"/>
            <a:ext cx="5743073" cy="5771282"/>
          </a:xfrm>
          <a:prstGeom prst="rect">
            <a:avLst/>
          </a:prstGeom>
        </p:spPr>
        <p:txBody>
          <a:bodyPr vert="horz" wrap="square" lIns="0" tIns="0" rIns="0" bIns="0"/>
          <a:lstStyle/>
          <a:p>
            <a:pPr marL="278130" algn="l" rtl="0" eaLnBrk="0">
              <a:lnSpc>
                <a:spcPct val="92000"/>
              </a:lnSpc>
              <a:spcBef>
                <a:spcPts val="845"/>
              </a:spcBef>
            </a:pPr>
            <a:r>
              <a:rPr sz="1600" b="1" spc="-20" dirty="0">
                <a:solidFill>
                  <a:srgbClr val="000000"/>
                </a:solidFill>
                <a:latin typeface="微软雅黑" panose="020B0503020204020204" charset="-122"/>
                <a:ea typeface="微软雅黑" panose="020B0503020204020204" charset="-122"/>
                <a:cs typeface="微软雅黑" panose="020B0503020204020204" charset="-122"/>
              </a:rPr>
              <a:t>3.</a:t>
            </a:r>
            <a:r>
              <a:rPr sz="1600" spc="-20" dirty="0">
                <a:solidFill>
                  <a:srgbClr val="000000"/>
                </a:solidFill>
                <a:latin typeface="微软雅黑" panose="020B0503020204020204" charset="-122"/>
                <a:ea typeface="微软雅黑" panose="020B0503020204020204" charset="-122"/>
                <a:cs typeface="微软雅黑" panose="020B0503020204020204" charset="-122"/>
              </a:rPr>
              <a:t>光</a:t>
            </a:r>
            <a:r>
              <a:rPr sz="1600" spc="0" dirty="0">
                <a:solidFill>
                  <a:srgbClr val="000000"/>
                </a:solidFill>
                <a:latin typeface="微软雅黑" panose="020B0503020204020204" charset="-122"/>
                <a:ea typeface="微软雅黑" panose="020B0503020204020204" charset="-122"/>
                <a:cs typeface="微软雅黑" panose="020B0503020204020204" charset="-122"/>
              </a:rPr>
              <a:t>电开关</a:t>
            </a:r>
            <a:endParaRPr lang="en-US" altLang="en-US" sz="1600" dirty="0">
              <a:solidFill>
                <a:srgbClr val="000000"/>
              </a:solidFill>
              <a:latin typeface="微软雅黑" panose="020B0503020204020204" charset="-122"/>
              <a:ea typeface="微软雅黑" panose="020B0503020204020204" charset="-122"/>
              <a:cs typeface="微软雅黑" panose="020B0503020204020204" charset="-122"/>
            </a:endParaRPr>
          </a:p>
          <a:p>
            <a:pPr marL="24765" indent="255905" algn="l" rtl="0" eaLnBrk="0">
              <a:lnSpc>
                <a:spcPct val="119000"/>
              </a:lnSpc>
              <a:spcBef>
                <a:spcPts val="660"/>
              </a:spcBef>
            </a:pPr>
            <a:r>
              <a:rPr sz="1600" spc="50" dirty="0">
                <a:solidFill>
                  <a:srgbClr val="000000"/>
                </a:solidFill>
                <a:latin typeface="微软雅黑" panose="020B0503020204020204" charset="-122"/>
                <a:ea typeface="微软雅黑" panose="020B0503020204020204" charset="-122"/>
                <a:cs typeface="微软雅黑" panose="020B0503020204020204" charset="-122"/>
              </a:rPr>
              <a:t>光电开关是一种利用感光元件对变化的入射光加以接收，并进行光电转换，</a:t>
            </a:r>
            <a:r>
              <a:rPr sz="1600" spc="0" dirty="0">
                <a:solidFill>
                  <a:srgbClr val="000000"/>
                </a:solidFill>
                <a:latin typeface="微软雅黑" panose="020B0503020204020204" charset="-122"/>
                <a:ea typeface="微软雅黑" panose="020B0503020204020204" charset="-122"/>
                <a:cs typeface="微软雅黑" panose="020B0503020204020204" charset="-122"/>
              </a:rPr>
              <a:t>同时加</a:t>
            </a:r>
            <a:r>
              <a:rPr sz="1600" spc="-10" dirty="0">
                <a:solidFill>
                  <a:srgbClr val="000000"/>
                </a:solidFill>
                <a:latin typeface="微软雅黑" panose="020B0503020204020204" charset="-122"/>
                <a:ea typeface="微软雅黑" panose="020B0503020204020204" charset="-122"/>
                <a:cs typeface="微软雅黑" panose="020B0503020204020204" charset="-122"/>
              </a:rPr>
              <a:t>以某种形式的放大和控制，从而获得最终控</a:t>
            </a:r>
            <a:r>
              <a:rPr sz="1600" spc="0" dirty="0">
                <a:solidFill>
                  <a:srgbClr val="000000"/>
                </a:solidFill>
                <a:latin typeface="微软雅黑" panose="020B0503020204020204" charset="-122"/>
                <a:ea typeface="微软雅黑" panose="020B0503020204020204" charset="-122"/>
                <a:cs typeface="微软雅黑" panose="020B0503020204020204" charset="-122"/>
              </a:rPr>
              <a:t>制输出</a:t>
            </a:r>
            <a:r>
              <a:rPr sz="1600" b="1" spc="0" dirty="0">
                <a:solidFill>
                  <a:srgbClr val="000000"/>
                </a:solidFill>
                <a:latin typeface="微软雅黑" panose="020B0503020204020204" charset="-122"/>
                <a:ea typeface="微软雅黑" panose="020B0503020204020204" charset="-122"/>
                <a:cs typeface="微软雅黑" panose="020B0503020204020204" charset="-122"/>
              </a:rPr>
              <a:t>“</a:t>
            </a:r>
            <a:r>
              <a:rPr sz="1600" spc="0" dirty="0">
                <a:solidFill>
                  <a:srgbClr val="000000"/>
                </a:solidFill>
                <a:latin typeface="微软雅黑" panose="020B0503020204020204" charset="-122"/>
                <a:ea typeface="微软雅黑" panose="020B0503020204020204" charset="-122"/>
                <a:cs typeface="微软雅黑" panose="020B0503020204020204" charset="-122"/>
              </a:rPr>
              <a:t>开</a:t>
            </a:r>
            <a:r>
              <a:rPr sz="1600" b="1" spc="0" dirty="0">
                <a:solidFill>
                  <a:srgbClr val="000000"/>
                </a:solidFill>
                <a:latin typeface="微软雅黑" panose="020B0503020204020204" charset="-122"/>
                <a:ea typeface="微软雅黑" panose="020B0503020204020204" charset="-122"/>
                <a:cs typeface="微软雅黑" panose="020B0503020204020204" charset="-122"/>
              </a:rPr>
              <a:t>”</a:t>
            </a:r>
            <a:r>
              <a:rPr sz="1600" spc="0" dirty="0">
                <a:solidFill>
                  <a:srgbClr val="000000"/>
                </a:solidFill>
                <a:latin typeface="微软雅黑" panose="020B0503020204020204" charset="-122"/>
                <a:ea typeface="微软雅黑" panose="020B0503020204020204" charset="-122"/>
                <a:cs typeface="微软雅黑" panose="020B0503020204020204" charset="-122"/>
              </a:rPr>
              <a:t>、</a:t>
            </a:r>
            <a:r>
              <a:rPr sz="1600" b="1" spc="0" dirty="0">
                <a:solidFill>
                  <a:srgbClr val="000000"/>
                </a:solidFill>
                <a:latin typeface="微软雅黑" panose="020B0503020204020204" charset="-122"/>
                <a:ea typeface="微软雅黑" panose="020B0503020204020204" charset="-122"/>
                <a:cs typeface="微软雅黑" panose="020B0503020204020204" charset="-122"/>
              </a:rPr>
              <a:t>“</a:t>
            </a:r>
            <a:r>
              <a:rPr sz="1600" spc="0" dirty="0">
                <a:solidFill>
                  <a:srgbClr val="000000"/>
                </a:solidFill>
                <a:latin typeface="微软雅黑" panose="020B0503020204020204" charset="-122"/>
                <a:ea typeface="微软雅黑" panose="020B0503020204020204" charset="-122"/>
                <a:cs typeface="微软雅黑" panose="020B0503020204020204" charset="-122"/>
              </a:rPr>
              <a:t>关</a:t>
            </a:r>
            <a:r>
              <a:rPr sz="1600" b="1" spc="0" dirty="0">
                <a:solidFill>
                  <a:srgbClr val="000000"/>
                </a:solidFill>
                <a:latin typeface="微软雅黑" panose="020B0503020204020204" charset="-122"/>
                <a:ea typeface="微软雅黑" panose="020B0503020204020204" charset="-122"/>
                <a:cs typeface="微软雅黑" panose="020B0503020204020204" charset="-122"/>
              </a:rPr>
              <a:t>”</a:t>
            </a:r>
            <a:r>
              <a:rPr sz="1600" spc="0" dirty="0">
                <a:solidFill>
                  <a:srgbClr val="000000"/>
                </a:solidFill>
                <a:latin typeface="微软雅黑" panose="020B0503020204020204" charset="-122"/>
                <a:ea typeface="微软雅黑" panose="020B0503020204020204" charset="-122"/>
                <a:cs typeface="微软雅黑" panose="020B0503020204020204" charset="-122"/>
              </a:rPr>
              <a:t>信号的器件。</a:t>
            </a:r>
            <a:endParaRPr lang="en-US" altLang="en-US" sz="1600" dirty="0">
              <a:solidFill>
                <a:srgbClr val="000000"/>
              </a:solidFill>
              <a:latin typeface="微软雅黑" panose="020B0503020204020204" charset="-122"/>
              <a:ea typeface="微软雅黑" panose="020B0503020204020204" charset="-122"/>
              <a:cs typeface="微软雅黑" panose="020B0503020204020204" charset="-122"/>
            </a:endParaRPr>
          </a:p>
          <a:p>
            <a:pPr marL="288290" algn="l" rtl="0" eaLnBrk="0">
              <a:lnSpc>
                <a:spcPct val="91000"/>
              </a:lnSpc>
              <a:spcBef>
                <a:spcPts val="670"/>
              </a:spcBef>
            </a:pPr>
            <a:r>
              <a:rPr sz="1600" b="1" spc="-10" dirty="0">
                <a:solidFill>
                  <a:srgbClr val="000000"/>
                </a:solidFill>
                <a:latin typeface="微软雅黑" panose="020B0503020204020204" charset="-122"/>
                <a:ea typeface="微软雅黑" panose="020B0503020204020204" charset="-122"/>
                <a:cs typeface="微软雅黑" panose="020B0503020204020204" charset="-122"/>
              </a:rPr>
              <a:t>1)</a:t>
            </a:r>
            <a:r>
              <a:rPr sz="1600" spc="-10" dirty="0">
                <a:solidFill>
                  <a:srgbClr val="000000"/>
                </a:solidFill>
                <a:latin typeface="微软雅黑" panose="020B0503020204020204" charset="-122"/>
                <a:ea typeface="微软雅黑" panose="020B0503020204020204" charset="-122"/>
                <a:cs typeface="微软雅黑" panose="020B0503020204020204" charset="-122"/>
              </a:rPr>
              <a:t>结构</a:t>
            </a:r>
            <a:endParaRPr lang="en-US" altLang="en-US" sz="1600" dirty="0">
              <a:solidFill>
                <a:srgbClr val="000000"/>
              </a:solidFill>
              <a:latin typeface="微软雅黑" panose="020B0503020204020204" charset="-122"/>
              <a:ea typeface="微软雅黑" panose="020B0503020204020204" charset="-122"/>
              <a:cs typeface="微软雅黑" panose="020B0503020204020204" charset="-122"/>
            </a:endParaRPr>
          </a:p>
          <a:p>
            <a:pPr algn="l" rtl="0" eaLnBrk="0">
              <a:lnSpc>
                <a:spcPct val="117000"/>
              </a:lnSpc>
            </a:pPr>
            <a:endParaRPr lang="en-US" altLang="en-US" sz="1000" dirty="0">
              <a:solidFill>
                <a:srgbClr val="000000"/>
              </a:solidFill>
              <a:latin typeface="微软雅黑" panose="020B0503020204020204" charset="-122"/>
              <a:ea typeface="微软雅黑" panose="020B0503020204020204" charset="-122"/>
              <a:cs typeface="微软雅黑" panose="020B0503020204020204" charset="-122"/>
            </a:endParaRPr>
          </a:p>
          <a:p>
            <a:pPr marL="12700" indent="278130" algn="l" rtl="0" eaLnBrk="0">
              <a:lnSpc>
                <a:spcPct val="139000"/>
              </a:lnSpc>
              <a:spcBef>
                <a:spcPts val="0"/>
              </a:spcBef>
            </a:pPr>
            <a:r>
              <a:rPr sz="1600" spc="-10" dirty="0">
                <a:solidFill>
                  <a:srgbClr val="000000"/>
                </a:solidFill>
                <a:latin typeface="微软雅黑" panose="020B0503020204020204" charset="-122"/>
                <a:ea typeface="微软雅黑" panose="020B0503020204020204" charset="-122"/>
                <a:cs typeface="微软雅黑" panose="020B0503020204020204" charset="-122"/>
              </a:rPr>
              <a:t>图</a:t>
            </a:r>
            <a:r>
              <a:rPr sz="1600" b="1" spc="-10" dirty="0">
                <a:solidFill>
                  <a:srgbClr val="000000"/>
                </a:solidFill>
                <a:latin typeface="微软雅黑" panose="020B0503020204020204" charset="-122"/>
                <a:ea typeface="微软雅黑" panose="020B0503020204020204" charset="-122"/>
                <a:cs typeface="微软雅黑" panose="020B0503020204020204" charset="-122"/>
              </a:rPr>
              <a:t>7</a:t>
            </a:r>
            <a:r>
              <a:rPr sz="1600" spc="-10" dirty="0">
                <a:solidFill>
                  <a:srgbClr val="000000"/>
                </a:solidFill>
                <a:latin typeface="微软雅黑" panose="020B0503020204020204" charset="-122"/>
                <a:ea typeface="微软雅黑" panose="020B0503020204020204" charset="-122"/>
                <a:cs typeface="微软雅黑" panose="020B0503020204020204" charset="-122"/>
              </a:rPr>
              <a:t>－</a:t>
            </a:r>
            <a:r>
              <a:rPr sz="1600" b="1" spc="-10" dirty="0">
                <a:solidFill>
                  <a:srgbClr val="000000"/>
                </a:solidFill>
                <a:latin typeface="微软雅黑" panose="020B0503020204020204" charset="-122"/>
                <a:ea typeface="微软雅黑" panose="020B0503020204020204" charset="-122"/>
                <a:cs typeface="微软雅黑" panose="020B0503020204020204" charset="-122"/>
              </a:rPr>
              <a:t>19</a:t>
            </a:r>
            <a:r>
              <a:rPr sz="1600" spc="-10" dirty="0">
                <a:solidFill>
                  <a:srgbClr val="000000"/>
                </a:solidFill>
                <a:latin typeface="微软雅黑" panose="020B0503020204020204" charset="-122"/>
                <a:ea typeface="微软雅黑" panose="020B0503020204020204" charset="-122"/>
                <a:cs typeface="微软雅黑" panose="020B0503020204020204" charset="-122"/>
              </a:rPr>
              <a:t>所示为典型的光电开关结构。图</a:t>
            </a:r>
            <a:r>
              <a:rPr sz="1600" b="1" spc="-10" dirty="0">
                <a:solidFill>
                  <a:srgbClr val="000000"/>
                </a:solidFill>
                <a:latin typeface="微软雅黑" panose="020B0503020204020204" charset="-122"/>
                <a:ea typeface="微软雅黑" panose="020B0503020204020204" charset="-122"/>
                <a:cs typeface="微软雅黑" panose="020B0503020204020204" charset="-122"/>
              </a:rPr>
              <a:t>7</a:t>
            </a:r>
            <a:r>
              <a:rPr sz="1600" spc="-10" dirty="0">
                <a:solidFill>
                  <a:srgbClr val="000000"/>
                </a:solidFill>
                <a:latin typeface="微软雅黑" panose="020B0503020204020204" charset="-122"/>
                <a:ea typeface="微软雅黑" panose="020B0503020204020204" charset="-122"/>
                <a:cs typeface="微软雅黑" panose="020B0503020204020204" charset="-122"/>
              </a:rPr>
              <a:t>－</a:t>
            </a:r>
            <a:r>
              <a:rPr sz="1600" b="1" spc="-10" dirty="0">
                <a:solidFill>
                  <a:srgbClr val="000000"/>
                </a:solidFill>
                <a:latin typeface="微软雅黑" panose="020B0503020204020204" charset="-122"/>
                <a:ea typeface="微软雅黑" panose="020B0503020204020204" charset="-122"/>
                <a:cs typeface="微软雅黑" panose="020B0503020204020204" charset="-122"/>
              </a:rPr>
              <a:t>19(a)</a:t>
            </a:r>
            <a:r>
              <a:rPr sz="1600" spc="-10" dirty="0">
                <a:solidFill>
                  <a:srgbClr val="000000"/>
                </a:solidFill>
                <a:latin typeface="微软雅黑" panose="020B0503020204020204" charset="-122"/>
                <a:ea typeface="微软雅黑" panose="020B0503020204020204" charset="-122"/>
                <a:cs typeface="微软雅黑" panose="020B0503020204020204" charset="-122"/>
              </a:rPr>
              <a:t>是一种透射式光电开关，它的发光</a:t>
            </a:r>
            <a:r>
              <a:rPr sz="1600" spc="50" dirty="0">
                <a:solidFill>
                  <a:srgbClr val="000000"/>
                </a:solidFill>
                <a:latin typeface="微软雅黑" panose="020B0503020204020204" charset="-122"/>
                <a:ea typeface="微软雅黑" panose="020B0503020204020204" charset="-122"/>
                <a:cs typeface="微软雅黑" panose="020B0503020204020204" charset="-122"/>
              </a:rPr>
              <a:t>元件和光电接收元件的光轴是重合的。当不透明的物体位于或经过它们之间时，</a:t>
            </a:r>
            <a:r>
              <a:rPr sz="1600" spc="0" dirty="0">
                <a:solidFill>
                  <a:srgbClr val="000000"/>
                </a:solidFill>
                <a:latin typeface="微软雅黑" panose="020B0503020204020204" charset="-122"/>
                <a:ea typeface="微软雅黑" panose="020B0503020204020204" charset="-122"/>
                <a:cs typeface="微软雅黑" panose="020B0503020204020204" charset="-122"/>
              </a:rPr>
              <a:t>会阻断</a:t>
            </a:r>
            <a:r>
              <a:rPr sz="1600" spc="40" dirty="0">
                <a:solidFill>
                  <a:srgbClr val="000000"/>
                </a:solidFill>
                <a:latin typeface="微软雅黑" panose="020B0503020204020204" charset="-122"/>
                <a:ea typeface="微软雅黑" panose="020B0503020204020204" charset="-122"/>
                <a:cs typeface="微软雅黑" panose="020B0503020204020204" charset="-122"/>
              </a:rPr>
              <a:t>光路，使光电接收元件接收不到来自发光元件的光，这样就起到了检测作用</a:t>
            </a:r>
            <a:r>
              <a:rPr sz="1600" spc="20" dirty="0">
                <a:solidFill>
                  <a:srgbClr val="000000"/>
                </a:solidFill>
                <a:latin typeface="微软雅黑" panose="020B0503020204020204" charset="-122"/>
                <a:ea typeface="微软雅黑" panose="020B0503020204020204" charset="-122"/>
                <a:cs typeface="微软雅黑" panose="020B0503020204020204" charset="-122"/>
              </a:rPr>
              <a:t>。</a:t>
            </a:r>
            <a:r>
              <a:rPr sz="1600" spc="0" dirty="0">
                <a:solidFill>
                  <a:srgbClr val="000000"/>
                </a:solidFill>
                <a:latin typeface="微软雅黑" panose="020B0503020204020204" charset="-122"/>
                <a:ea typeface="微软雅黑" panose="020B0503020204020204" charset="-122"/>
                <a:cs typeface="微软雅黑" panose="020B0503020204020204" charset="-122"/>
              </a:rPr>
              <a:t>图</a:t>
            </a:r>
            <a:r>
              <a:rPr sz="1600" b="1" spc="0" dirty="0">
                <a:solidFill>
                  <a:srgbClr val="000000"/>
                </a:solidFill>
                <a:latin typeface="微软雅黑" panose="020B0503020204020204" charset="-122"/>
                <a:ea typeface="微软雅黑" panose="020B0503020204020204" charset="-122"/>
                <a:cs typeface="微软雅黑" panose="020B0503020204020204" charset="-122"/>
              </a:rPr>
              <a:t>7</a:t>
            </a:r>
            <a:r>
              <a:rPr sz="1600" spc="0" dirty="0">
                <a:solidFill>
                  <a:srgbClr val="000000"/>
                </a:solidFill>
                <a:latin typeface="微软雅黑" panose="020B0503020204020204" charset="-122"/>
                <a:ea typeface="微软雅黑" panose="020B0503020204020204" charset="-122"/>
                <a:cs typeface="微软雅黑" panose="020B0503020204020204" charset="-122"/>
              </a:rPr>
              <a:t>－</a:t>
            </a:r>
            <a:r>
              <a:rPr sz="1600" b="1" spc="0" dirty="0">
                <a:solidFill>
                  <a:srgbClr val="000000"/>
                </a:solidFill>
                <a:latin typeface="微软雅黑" panose="020B0503020204020204" charset="-122"/>
                <a:ea typeface="微软雅黑" panose="020B0503020204020204" charset="-122"/>
                <a:cs typeface="微软雅黑" panose="020B0503020204020204" charset="-122"/>
              </a:rPr>
              <a:t>19</a:t>
            </a:r>
            <a:r>
              <a:rPr sz="1600" b="1" spc="40" dirty="0">
                <a:solidFill>
                  <a:srgbClr val="000000"/>
                </a:solidFill>
                <a:latin typeface="微软雅黑" panose="020B0503020204020204" charset="-122"/>
                <a:ea typeface="微软雅黑" panose="020B0503020204020204" charset="-122"/>
                <a:cs typeface="微软雅黑" panose="020B0503020204020204" charset="-122"/>
              </a:rPr>
              <a:t>(</a:t>
            </a:r>
            <a:r>
              <a:rPr sz="1600" b="1" spc="0" dirty="0">
                <a:solidFill>
                  <a:srgbClr val="000000"/>
                </a:solidFill>
                <a:latin typeface="微软雅黑" panose="020B0503020204020204" charset="-122"/>
                <a:ea typeface="微软雅黑" panose="020B0503020204020204" charset="-122"/>
                <a:cs typeface="微软雅黑" panose="020B0503020204020204" charset="-122"/>
              </a:rPr>
              <a:t>b</a:t>
            </a:r>
            <a:r>
              <a:rPr sz="1600" b="1" spc="40" dirty="0">
                <a:solidFill>
                  <a:srgbClr val="000000"/>
                </a:solidFill>
                <a:latin typeface="微软雅黑" panose="020B0503020204020204" charset="-122"/>
                <a:ea typeface="微软雅黑" panose="020B0503020204020204" charset="-122"/>
                <a:cs typeface="微软雅黑" panose="020B0503020204020204" charset="-122"/>
              </a:rPr>
              <a:t>)</a:t>
            </a:r>
            <a:r>
              <a:rPr sz="1600" spc="40" dirty="0">
                <a:solidFill>
                  <a:srgbClr val="000000"/>
                </a:solidFill>
                <a:latin typeface="微软雅黑" panose="020B0503020204020204" charset="-122"/>
                <a:ea typeface="微软雅黑" panose="020B0503020204020204" charset="-122"/>
                <a:cs typeface="微软雅黑" panose="020B0503020204020204" charset="-122"/>
              </a:rPr>
              <a:t>是一种反射式光电开关，它的发光元件和光电接收元件的光轴在同一平面</a:t>
            </a:r>
            <a:r>
              <a:rPr sz="1600" spc="0" dirty="0">
                <a:solidFill>
                  <a:srgbClr val="000000"/>
                </a:solidFill>
                <a:latin typeface="微软雅黑" panose="020B0503020204020204" charset="-122"/>
                <a:ea typeface="微软雅黑" panose="020B0503020204020204" charset="-122"/>
                <a:cs typeface="微软雅黑" panose="020B0503020204020204" charset="-122"/>
              </a:rPr>
              <a:t>内且以某一</a:t>
            </a:r>
            <a:r>
              <a:rPr sz="1600" spc="40" dirty="0">
                <a:solidFill>
                  <a:srgbClr val="000000"/>
                </a:solidFill>
                <a:latin typeface="微软雅黑" panose="020B0503020204020204" charset="-122"/>
                <a:ea typeface="微软雅黑" panose="020B0503020204020204" charset="-122"/>
                <a:cs typeface="微软雅黑" panose="020B0503020204020204" charset="-122"/>
              </a:rPr>
              <a:t>角度相交，交点一般为待测物所在处。当有物体经过时，光电接收元件将</a:t>
            </a:r>
            <a:r>
              <a:rPr sz="1600" spc="0" dirty="0">
                <a:solidFill>
                  <a:srgbClr val="000000"/>
                </a:solidFill>
                <a:latin typeface="微软雅黑" panose="020B0503020204020204" charset="-122"/>
                <a:ea typeface="微软雅黑" panose="020B0503020204020204" charset="-122"/>
                <a:cs typeface="微软雅黑" panose="020B0503020204020204" charset="-122"/>
              </a:rPr>
              <a:t>接收到从物体</a:t>
            </a:r>
            <a:r>
              <a:rPr sz="1600" spc="30" dirty="0">
                <a:solidFill>
                  <a:srgbClr val="000000"/>
                </a:solidFill>
                <a:latin typeface="微软雅黑" panose="020B0503020204020204" charset="-122"/>
                <a:ea typeface="微软雅黑" panose="020B0503020204020204" charset="-122"/>
                <a:cs typeface="微软雅黑" panose="020B0503020204020204" charset="-122"/>
              </a:rPr>
              <a:t>表面反射的光，没有物体时则接收不到。光电开关的特点是小</a:t>
            </a:r>
            <a:r>
              <a:rPr sz="1600" spc="0" dirty="0">
                <a:solidFill>
                  <a:srgbClr val="000000"/>
                </a:solidFill>
                <a:latin typeface="微软雅黑" panose="020B0503020204020204" charset="-122"/>
                <a:ea typeface="微软雅黑" panose="020B0503020204020204" charset="-122"/>
                <a:cs typeface="微软雅黑" panose="020B0503020204020204" charset="-122"/>
              </a:rPr>
              <a:t>型、快速、非接触式，而</a:t>
            </a:r>
            <a:r>
              <a:rPr sz="1600" spc="30" dirty="0">
                <a:solidFill>
                  <a:srgbClr val="000000"/>
                </a:solidFill>
                <a:latin typeface="微软雅黑" panose="020B0503020204020204" charset="-122"/>
                <a:ea typeface="微软雅黑" panose="020B0503020204020204" charset="-122"/>
                <a:cs typeface="微软雅黑" panose="020B0503020204020204" charset="-122"/>
              </a:rPr>
              <a:t>且与</a:t>
            </a:r>
            <a:r>
              <a:rPr sz="1600" b="1" spc="0" dirty="0">
                <a:solidFill>
                  <a:srgbClr val="000000"/>
                </a:solidFill>
                <a:latin typeface="微软雅黑" panose="020B0503020204020204" charset="-122"/>
                <a:ea typeface="微软雅黑" panose="020B0503020204020204" charset="-122"/>
                <a:cs typeface="微软雅黑" panose="020B0503020204020204" charset="-122"/>
              </a:rPr>
              <a:t>TTL</a:t>
            </a:r>
            <a:r>
              <a:rPr sz="1600" spc="30" dirty="0">
                <a:solidFill>
                  <a:srgbClr val="000000"/>
                </a:solidFill>
                <a:latin typeface="微软雅黑" panose="020B0503020204020204" charset="-122"/>
                <a:ea typeface="微软雅黑" panose="020B0503020204020204" charset="-122"/>
                <a:cs typeface="微软雅黑" panose="020B0503020204020204" charset="-122"/>
              </a:rPr>
              <a:t>、</a:t>
            </a:r>
            <a:r>
              <a:rPr sz="1600" b="1" spc="0" dirty="0">
                <a:solidFill>
                  <a:srgbClr val="000000"/>
                </a:solidFill>
                <a:latin typeface="微软雅黑" panose="020B0503020204020204" charset="-122"/>
                <a:ea typeface="微软雅黑" panose="020B0503020204020204" charset="-122"/>
                <a:cs typeface="微软雅黑" panose="020B0503020204020204" charset="-122"/>
              </a:rPr>
              <a:t>MOS</a:t>
            </a:r>
            <a:r>
              <a:rPr sz="1600" spc="30" dirty="0">
                <a:solidFill>
                  <a:srgbClr val="000000"/>
                </a:solidFill>
                <a:latin typeface="微软雅黑" panose="020B0503020204020204" charset="-122"/>
                <a:ea typeface="微软雅黑" panose="020B0503020204020204" charset="-122"/>
                <a:cs typeface="微软雅黑" panose="020B0503020204020204" charset="-122"/>
              </a:rPr>
              <a:t>等电路容易结合。用光电开关检测物体时，大部分</a:t>
            </a:r>
            <a:r>
              <a:rPr sz="1600" spc="20" dirty="0">
                <a:solidFill>
                  <a:srgbClr val="000000"/>
                </a:solidFill>
                <a:latin typeface="微软雅黑" panose="020B0503020204020204" charset="-122"/>
                <a:ea typeface="微软雅黑" panose="020B0503020204020204" charset="-122"/>
                <a:cs typeface="微软雅黑" panose="020B0503020204020204" charset="-122"/>
              </a:rPr>
              <a:t>检</a:t>
            </a:r>
            <a:r>
              <a:rPr sz="1600" spc="0" dirty="0">
                <a:solidFill>
                  <a:srgbClr val="000000"/>
                </a:solidFill>
                <a:latin typeface="微软雅黑" panose="020B0503020204020204" charset="-122"/>
                <a:ea typeface="微软雅黑" panose="020B0503020204020204" charset="-122"/>
                <a:cs typeface="微软雅黑" panose="020B0503020204020204" charset="-122"/>
              </a:rPr>
              <a:t>测只要求其输出信</a:t>
            </a:r>
            <a:r>
              <a:rPr sz="1600" spc="-40" dirty="0">
                <a:solidFill>
                  <a:srgbClr val="000000"/>
                </a:solidFill>
                <a:latin typeface="微软雅黑" panose="020B0503020204020204" charset="-122"/>
                <a:ea typeface="微软雅黑" panose="020B0503020204020204" charset="-122"/>
                <a:cs typeface="微软雅黑" panose="020B0503020204020204" charset="-122"/>
              </a:rPr>
              <a:t>号有</a:t>
            </a:r>
            <a:r>
              <a:rPr sz="1600" b="1" spc="-40" dirty="0">
                <a:solidFill>
                  <a:srgbClr val="000000"/>
                </a:solidFill>
                <a:latin typeface="微软雅黑" panose="020B0503020204020204" charset="-122"/>
                <a:ea typeface="微软雅黑" panose="020B0503020204020204" charset="-122"/>
                <a:cs typeface="微软雅黑" panose="020B0503020204020204" charset="-122"/>
              </a:rPr>
              <a:t>“</a:t>
            </a:r>
            <a:r>
              <a:rPr sz="1600" spc="-40" dirty="0">
                <a:solidFill>
                  <a:srgbClr val="000000"/>
                </a:solidFill>
                <a:latin typeface="微软雅黑" panose="020B0503020204020204" charset="-122"/>
                <a:ea typeface="微软雅黑" panose="020B0503020204020204" charset="-122"/>
                <a:cs typeface="微软雅黑" panose="020B0503020204020204" charset="-122"/>
              </a:rPr>
              <a:t>高－低</a:t>
            </a:r>
            <a:r>
              <a:rPr sz="1600" b="1" spc="-40" dirty="0">
                <a:solidFill>
                  <a:srgbClr val="000000"/>
                </a:solidFill>
                <a:latin typeface="微软雅黑" panose="020B0503020204020204" charset="-122"/>
                <a:ea typeface="微软雅黑" panose="020B0503020204020204" charset="-122"/>
                <a:cs typeface="微软雅黑" panose="020B0503020204020204" charset="-122"/>
              </a:rPr>
              <a:t>”</a:t>
            </a:r>
            <a:r>
              <a:rPr sz="1600" spc="-40" dirty="0">
                <a:solidFill>
                  <a:srgbClr val="000000"/>
                </a:solidFill>
                <a:latin typeface="微软雅黑" panose="020B0503020204020204" charset="-122"/>
                <a:ea typeface="微软雅黑" panose="020B0503020204020204" charset="-122"/>
                <a:cs typeface="微软雅黑" panose="020B0503020204020204" charset="-122"/>
              </a:rPr>
              <a:t>电平之分即可。</a:t>
            </a:r>
            <a:endParaRPr lang="en-US" altLang="en-US" sz="1600" spc="-40" dirty="0">
              <a:solidFill>
                <a:srgbClr val="000000"/>
              </a:solidFill>
              <a:latin typeface="微软雅黑" panose="020B0503020204020204" charset="-122"/>
              <a:ea typeface="微软雅黑" panose="020B0503020204020204" charset="-122"/>
              <a:cs typeface="微软雅黑" panose="020B0503020204020204" charset="-122"/>
            </a:endParaRPr>
          </a:p>
        </p:txBody>
      </p:sp>
      <p:pic>
        <p:nvPicPr>
          <p:cNvPr id="3" name="picture 142"/>
          <p:cNvPicPr>
            <a:picLocks noChangeAspect="1"/>
          </p:cNvPicPr>
          <p:nvPr/>
        </p:nvPicPr>
        <p:blipFill>
          <a:blip r:embed="rId5"/>
          <a:stretch>
            <a:fillRect/>
          </a:stretch>
        </p:blipFill>
        <p:spPr>
          <a:xfrm rot="21600000">
            <a:off x="487058" y="3626101"/>
            <a:ext cx="5387109" cy="1612545"/>
          </a:xfrm>
          <a:prstGeom prst="rect">
            <a:avLst/>
          </a:prstGeom>
        </p:spPr>
      </p:pic>
      <p:pic>
        <p:nvPicPr>
          <p:cNvPr id="4" name="picture 143"/>
          <p:cNvPicPr>
            <a:picLocks noChangeAspect="1"/>
          </p:cNvPicPr>
          <p:nvPr/>
        </p:nvPicPr>
        <p:blipFill>
          <a:blip r:embed="rId6"/>
          <a:stretch>
            <a:fillRect/>
          </a:stretch>
        </p:blipFill>
        <p:spPr>
          <a:xfrm rot="21600000">
            <a:off x="858445" y="302017"/>
            <a:ext cx="3424797" cy="2123609"/>
          </a:xfrm>
          <a:prstGeom prst="rect">
            <a:avLst/>
          </a:prstGeom>
        </p:spPr>
      </p:pic>
      <p:sp>
        <p:nvSpPr>
          <p:cNvPr id="5" name="textbox 146"/>
          <p:cNvSpPr/>
          <p:nvPr>
            <p:custDataLst>
              <p:tags r:id="rId7"/>
            </p:custDataLst>
          </p:nvPr>
        </p:nvSpPr>
        <p:spPr>
          <a:xfrm>
            <a:off x="1451608" y="2793829"/>
            <a:ext cx="2238076" cy="376585"/>
          </a:xfrm>
          <a:prstGeom prst="rect">
            <a:avLst/>
          </a:prstGeom>
        </p:spPr>
        <p:txBody>
          <a:bodyPr vert="horz" wrap="square" lIns="0" tIns="0" rIns="0" bIns="0"/>
          <a:lstStyle/>
          <a:p>
            <a:pPr algn="l" rtl="0" eaLnBrk="0">
              <a:lnSpc>
                <a:spcPct val="83000"/>
              </a:lnSpc>
            </a:pPr>
            <a:endParaRPr lang="en-US" altLang="en-US" sz="500" dirty="0">
              <a:solidFill>
                <a:schemeClr val="dk1"/>
              </a:solidFill>
              <a:latin typeface="微软雅黑" panose="020B0503020204020204" charset="-122"/>
              <a:ea typeface="微软雅黑" panose="020B0503020204020204" charset="-122"/>
              <a:cs typeface="微软雅黑" panose="020B0503020204020204" charset="-122"/>
            </a:endParaRPr>
          </a:p>
          <a:p>
            <a:pPr marL="12700" algn="l" rtl="0" eaLnBrk="0">
              <a:lnSpc>
                <a:spcPts val="1375"/>
              </a:lnSpc>
            </a:pPr>
            <a:r>
              <a:rPr sz="1100" spc="20" dirty="0">
                <a:solidFill>
                  <a:schemeClr val="dk1"/>
                </a:solidFill>
                <a:latin typeface="微软雅黑" panose="020B0503020204020204" charset="-122"/>
                <a:ea typeface="微软雅黑" panose="020B0503020204020204" charset="-122"/>
                <a:cs typeface="微软雅黑" panose="020B0503020204020204" charset="-122"/>
              </a:rPr>
              <a:t>图</a:t>
            </a:r>
            <a:r>
              <a:rPr sz="1100" b="1" spc="20" dirty="0">
                <a:solidFill>
                  <a:schemeClr val="dk1"/>
                </a:solidFill>
                <a:latin typeface="微软雅黑" panose="020B0503020204020204" charset="-122"/>
                <a:ea typeface="微软雅黑" panose="020B0503020204020204" charset="-122"/>
                <a:cs typeface="微软雅黑" panose="020B0503020204020204" charset="-122"/>
              </a:rPr>
              <a:t>7</a:t>
            </a:r>
            <a:r>
              <a:rPr sz="1100" spc="20" dirty="0">
                <a:solidFill>
                  <a:schemeClr val="dk1"/>
                </a:solidFill>
                <a:latin typeface="微软雅黑" panose="020B0503020204020204" charset="-122"/>
                <a:ea typeface="微软雅黑" panose="020B0503020204020204" charset="-122"/>
                <a:cs typeface="微软雅黑" panose="020B0503020204020204" charset="-122"/>
              </a:rPr>
              <a:t>－</a:t>
            </a:r>
            <a:r>
              <a:rPr sz="1100" b="1" spc="20" dirty="0">
                <a:solidFill>
                  <a:schemeClr val="dk1"/>
                </a:solidFill>
                <a:latin typeface="微软雅黑" panose="020B0503020204020204" charset="-122"/>
                <a:ea typeface="微软雅黑" panose="020B0503020204020204" charset="-122"/>
                <a:cs typeface="微软雅黑" panose="020B0503020204020204" charset="-122"/>
              </a:rPr>
              <a:t>17</a:t>
            </a:r>
            <a:r>
              <a:rPr sz="1100" spc="20" dirty="0">
                <a:solidFill>
                  <a:schemeClr val="dk1"/>
                </a:solidFill>
                <a:latin typeface="微软雅黑" panose="020B0503020204020204" charset="-122"/>
                <a:ea typeface="微软雅黑" panose="020B0503020204020204" charset="-122"/>
                <a:cs typeface="微软雅黑" panose="020B0503020204020204" charset="-122"/>
              </a:rPr>
              <a:t>光电耦合器</a:t>
            </a:r>
            <a:r>
              <a:rPr sz="1100" spc="0" dirty="0">
                <a:solidFill>
                  <a:schemeClr val="dk1"/>
                </a:solidFill>
                <a:latin typeface="微软雅黑" panose="020B0503020204020204" charset="-122"/>
                <a:ea typeface="微软雅黑" panose="020B0503020204020204" charset="-122"/>
                <a:cs typeface="微软雅黑" panose="020B0503020204020204" charset="-122"/>
              </a:rPr>
              <a:t>结构</a:t>
            </a:r>
            <a:endParaRPr lang="en-US" altLang="en-US" sz="1100" spc="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7" name="文本框 6"/>
          <p:cNvSpPr txBox="1"/>
          <p:nvPr>
            <p:custDataLst>
              <p:tags r:id="rId8"/>
            </p:custDataLst>
          </p:nvPr>
        </p:nvSpPr>
        <p:spPr>
          <a:xfrm>
            <a:off x="-477157" y="5590987"/>
            <a:ext cx="6096000" cy="472440"/>
          </a:xfrm>
          <a:prstGeom prst="rect">
            <a:avLst/>
          </a:prstGeom>
          <a:noFill/>
        </p:spPr>
        <p:txBody>
          <a:bodyPr wrap="square">
            <a:spAutoFit/>
          </a:bodyPr>
          <a:lstStyle/>
          <a:p>
            <a:pPr marL="1849120" algn="l" rtl="0" eaLnBrk="0">
              <a:lnSpc>
                <a:spcPts val="1375"/>
              </a:lnSpc>
            </a:pPr>
            <a:r>
              <a:rPr lang="zh-CN" altLang="en-US" sz="1800" spc="30" dirty="0">
                <a:solidFill>
                  <a:schemeClr val="dk1"/>
                </a:solidFill>
                <a:latin typeface="微软雅黑" panose="020B0503020204020204" charset="-122"/>
                <a:ea typeface="微软雅黑" panose="020B0503020204020204" charset="-122"/>
                <a:cs typeface="微软雅黑" panose="020B0503020204020204" charset="-122"/>
              </a:rPr>
              <a:t>图</a:t>
            </a:r>
            <a:r>
              <a:rPr lang="en-US" altLang="zh-CN" sz="1800" b="1" spc="30" dirty="0">
                <a:solidFill>
                  <a:schemeClr val="dk1"/>
                </a:solidFill>
                <a:latin typeface="微软雅黑" panose="020B0503020204020204" charset="-122"/>
                <a:ea typeface="微软雅黑" panose="020B0503020204020204" charset="-122"/>
                <a:cs typeface="微软雅黑" panose="020B0503020204020204" charset="-122"/>
              </a:rPr>
              <a:t>7</a:t>
            </a:r>
            <a:r>
              <a:rPr lang="zh-CN" altLang="en-US" sz="1800" spc="30" dirty="0">
                <a:solidFill>
                  <a:schemeClr val="dk1"/>
                </a:solidFill>
                <a:latin typeface="微软雅黑" panose="020B0503020204020204" charset="-122"/>
                <a:ea typeface="微软雅黑" panose="020B0503020204020204" charset="-122"/>
                <a:cs typeface="微软雅黑" panose="020B0503020204020204" charset="-122"/>
              </a:rPr>
              <a:t>－</a:t>
            </a:r>
            <a:r>
              <a:rPr lang="en-US" altLang="zh-CN" sz="1800" b="1" spc="30" dirty="0">
                <a:solidFill>
                  <a:schemeClr val="dk1"/>
                </a:solidFill>
                <a:latin typeface="微软雅黑" panose="020B0503020204020204" charset="-122"/>
                <a:ea typeface="微软雅黑" panose="020B0503020204020204" charset="-122"/>
                <a:cs typeface="微软雅黑" panose="020B0503020204020204" charset="-122"/>
              </a:rPr>
              <a:t>18</a:t>
            </a:r>
            <a:r>
              <a:rPr lang="zh-CN" altLang="en-US" sz="1800" spc="30" dirty="0">
                <a:solidFill>
                  <a:schemeClr val="dk1"/>
                </a:solidFill>
                <a:latin typeface="微软雅黑" panose="020B0503020204020204" charset="-122"/>
                <a:ea typeface="微软雅黑" panose="020B0503020204020204" charset="-122"/>
                <a:cs typeface="微软雅黑" panose="020B0503020204020204" charset="-122"/>
              </a:rPr>
              <a:t>光电耦合器组</a:t>
            </a:r>
            <a:r>
              <a:rPr lang="zh-CN" altLang="en-US" sz="1800" spc="20" dirty="0">
                <a:solidFill>
                  <a:schemeClr val="dk1"/>
                </a:solidFill>
                <a:latin typeface="微软雅黑" panose="020B0503020204020204" charset="-122"/>
                <a:ea typeface="微软雅黑" panose="020B0503020204020204" charset="-122"/>
                <a:cs typeface="微软雅黑" panose="020B0503020204020204" charset="-122"/>
              </a:rPr>
              <a:t>合</a:t>
            </a:r>
            <a:r>
              <a:rPr lang="zh-CN" altLang="en-US" sz="1800" spc="0" dirty="0">
                <a:solidFill>
                  <a:schemeClr val="dk1"/>
                </a:solidFill>
                <a:latin typeface="微软雅黑" panose="020B0503020204020204" charset="-122"/>
                <a:ea typeface="微软雅黑" panose="020B0503020204020204" charset="-122"/>
                <a:cs typeface="微软雅黑" panose="020B0503020204020204" charset="-122"/>
              </a:rPr>
              <a:t>形式</a:t>
            </a:r>
            <a:endParaRPr lang="zh-CN" altLang="en-US" sz="1800" dirty="0">
              <a:solidFill>
                <a:schemeClr val="dk1"/>
              </a:solidFill>
              <a:latin typeface="微软雅黑" panose="020B0503020204020204" charset="-122"/>
              <a:ea typeface="微软雅黑" panose="020B0503020204020204" charset="-122"/>
              <a:cs typeface="微软雅黑" panose="020B0503020204020204" charset="-122"/>
            </a:endParaRPr>
          </a:p>
          <a:p>
            <a:pPr marL="1534795" algn="l" rtl="0" eaLnBrk="0">
              <a:lnSpc>
                <a:spcPct val="98000"/>
              </a:lnSpc>
              <a:spcBef>
                <a:spcPts val="660"/>
              </a:spcBef>
            </a:pPr>
            <a:r>
              <a:rPr lang="en-US" altLang="zh-CN" sz="800" b="1" spc="50" dirty="0">
                <a:solidFill>
                  <a:schemeClr val="dk1"/>
                </a:solidFill>
                <a:latin typeface="微软雅黑" panose="020B0503020204020204" charset="-122"/>
                <a:ea typeface="微软雅黑" panose="020B0503020204020204" charset="-122"/>
                <a:cs typeface="微软雅黑" panose="020B0503020204020204" charset="-122"/>
              </a:rPr>
              <a:t>(</a:t>
            </a:r>
            <a:r>
              <a:rPr lang="en-US" altLang="zh-CN" sz="800" b="1" spc="0" dirty="0">
                <a:solidFill>
                  <a:schemeClr val="dk1"/>
                </a:solidFill>
                <a:latin typeface="微软雅黑" panose="020B0503020204020204" charset="-122"/>
                <a:ea typeface="微软雅黑" panose="020B0503020204020204" charset="-122"/>
                <a:cs typeface="微软雅黑" panose="020B0503020204020204" charset="-122"/>
              </a:rPr>
              <a:t>a</a:t>
            </a:r>
            <a:r>
              <a:rPr lang="en-US" altLang="zh-CN" sz="800" b="1" spc="50" dirty="0">
                <a:solidFill>
                  <a:schemeClr val="dk1"/>
                </a:solidFill>
                <a:latin typeface="微软雅黑" panose="020B0503020204020204" charset="-122"/>
                <a:ea typeface="微软雅黑" panose="020B0503020204020204" charset="-122"/>
                <a:cs typeface="微软雅黑" panose="020B0503020204020204" charset="-122"/>
              </a:rPr>
              <a:t>)</a:t>
            </a:r>
            <a:r>
              <a:rPr lang="zh-CN" altLang="en-US" sz="800" spc="50" dirty="0">
                <a:solidFill>
                  <a:schemeClr val="dk1"/>
                </a:solidFill>
                <a:latin typeface="微软雅黑" panose="020B0503020204020204" charset="-122"/>
                <a:ea typeface="微软雅黑" panose="020B0503020204020204" charset="-122"/>
                <a:cs typeface="微软雅黑" panose="020B0503020204020204" charset="-122"/>
              </a:rPr>
              <a:t>光敏三级管输出型，</a:t>
            </a:r>
            <a:r>
              <a:rPr lang="en-US" altLang="zh-CN" sz="800" b="1" spc="50" dirty="0">
                <a:solidFill>
                  <a:schemeClr val="dk1"/>
                </a:solidFill>
                <a:latin typeface="微软雅黑" panose="020B0503020204020204" charset="-122"/>
                <a:ea typeface="微软雅黑" panose="020B0503020204020204" charset="-122"/>
                <a:cs typeface="微软雅黑" panose="020B0503020204020204" charset="-122"/>
              </a:rPr>
              <a:t>(</a:t>
            </a:r>
            <a:r>
              <a:rPr lang="en-US" altLang="zh-CN" sz="800" b="1" spc="0" dirty="0">
                <a:solidFill>
                  <a:schemeClr val="dk1"/>
                </a:solidFill>
                <a:latin typeface="微软雅黑" panose="020B0503020204020204" charset="-122"/>
                <a:ea typeface="微软雅黑" panose="020B0503020204020204" charset="-122"/>
                <a:cs typeface="微软雅黑" panose="020B0503020204020204" charset="-122"/>
              </a:rPr>
              <a:t>b</a:t>
            </a:r>
            <a:r>
              <a:rPr lang="en-US" altLang="zh-CN" sz="800" b="1" spc="50" dirty="0">
                <a:solidFill>
                  <a:schemeClr val="dk1"/>
                </a:solidFill>
                <a:latin typeface="微软雅黑" panose="020B0503020204020204" charset="-122"/>
                <a:ea typeface="微软雅黑" panose="020B0503020204020204" charset="-122"/>
                <a:cs typeface="微软雅黑" panose="020B0503020204020204" charset="-122"/>
              </a:rPr>
              <a:t>)</a:t>
            </a:r>
            <a:r>
              <a:rPr lang="zh-CN" altLang="en-US" sz="800" spc="50" dirty="0">
                <a:solidFill>
                  <a:schemeClr val="dk1"/>
                </a:solidFill>
                <a:latin typeface="微软雅黑" panose="020B0503020204020204" charset="-122"/>
                <a:ea typeface="微软雅黑" panose="020B0503020204020204" charset="-122"/>
                <a:cs typeface="微软雅黑" panose="020B0503020204020204" charset="-122"/>
              </a:rPr>
              <a:t>达林顿光敏</a:t>
            </a:r>
            <a:r>
              <a:rPr lang="zh-CN" altLang="en-US" sz="800" spc="10" dirty="0">
                <a:solidFill>
                  <a:schemeClr val="dk1"/>
                </a:solidFill>
                <a:latin typeface="微软雅黑" panose="020B0503020204020204" charset="-122"/>
                <a:ea typeface="微软雅黑" panose="020B0503020204020204" charset="-122"/>
                <a:cs typeface="微软雅黑" panose="020B0503020204020204" charset="-122"/>
              </a:rPr>
              <a:t>管</a:t>
            </a:r>
            <a:r>
              <a:rPr lang="zh-CN" altLang="en-US" sz="800" spc="0" dirty="0">
                <a:solidFill>
                  <a:schemeClr val="dk1"/>
                </a:solidFill>
                <a:latin typeface="微软雅黑" panose="020B0503020204020204" charset="-122"/>
                <a:ea typeface="微软雅黑" panose="020B0503020204020204" charset="-122"/>
                <a:cs typeface="微软雅黑" panose="020B0503020204020204" charset="-122"/>
              </a:rPr>
              <a:t>输出型</a:t>
            </a:r>
            <a:endParaRPr lang="zh-CN" altLang="en-US" sz="800" spc="0" dirty="0">
              <a:solidFill>
                <a:schemeClr val="dk1"/>
              </a:solidFill>
              <a:latin typeface="微软雅黑" panose="020B0503020204020204" charset="-122"/>
              <a:ea typeface="微软雅黑" panose="020B0503020204020204" charset="-122"/>
              <a:cs typeface="微软雅黑" panose="020B0503020204020204" charset="-122"/>
            </a:endParaRPr>
          </a:p>
        </p:txBody>
      </p:sp>
    </p:spTree>
    <p:custDataLst>
      <p:tags r:id="rId9"/>
    </p:custData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4" name="图片 3" descr="1 (11)"/>
          <p:cNvPicPr>
            <a:picLocks noChangeAspect="1"/>
          </p:cNvPicPr>
          <p:nvPr>
            <p:custDataLst>
              <p:tags r:id="rId1"/>
            </p:custDataLst>
          </p:nvPr>
        </p:nvPicPr>
        <p:blipFill>
          <a:blip r:embed="rId2"/>
          <a:stretch>
            <a:fillRect/>
          </a:stretch>
        </p:blipFill>
        <p:spPr>
          <a:xfrm>
            <a:off x="0" y="6137910"/>
            <a:ext cx="720090" cy="720090"/>
          </a:xfrm>
          <a:prstGeom prst="rect">
            <a:avLst/>
          </a:prstGeom>
        </p:spPr>
      </p:pic>
      <p:pic>
        <p:nvPicPr>
          <p:cNvPr id="3" name="图片 2" descr="1 (12)"/>
          <p:cNvPicPr>
            <a:picLocks noChangeAspect="1"/>
          </p:cNvPicPr>
          <p:nvPr>
            <p:custDataLst>
              <p:tags r:id="rId3"/>
            </p:custDataLst>
          </p:nvPr>
        </p:nvPicPr>
        <p:blipFill>
          <a:blip r:embed="rId4"/>
          <a:stretch>
            <a:fillRect/>
          </a:stretch>
        </p:blipFill>
        <p:spPr>
          <a:xfrm>
            <a:off x="11471910" y="0"/>
            <a:ext cx="720090" cy="720090"/>
          </a:xfrm>
          <a:prstGeom prst="rect">
            <a:avLst/>
          </a:prstGeom>
        </p:spPr>
      </p:pic>
      <p:pic>
        <p:nvPicPr>
          <p:cNvPr id="2" name="picture 150"/>
          <p:cNvPicPr>
            <a:picLocks noChangeAspect="1"/>
          </p:cNvPicPr>
          <p:nvPr/>
        </p:nvPicPr>
        <p:blipFill>
          <a:blip r:embed="rId5"/>
          <a:stretch>
            <a:fillRect/>
          </a:stretch>
        </p:blipFill>
        <p:spPr>
          <a:xfrm rot="21600000">
            <a:off x="1025632" y="498047"/>
            <a:ext cx="5356587" cy="2468958"/>
          </a:xfrm>
          <a:prstGeom prst="rect">
            <a:avLst/>
          </a:prstGeom>
        </p:spPr>
      </p:pic>
      <p:sp>
        <p:nvSpPr>
          <p:cNvPr id="5" name="textbox 151"/>
          <p:cNvSpPr/>
          <p:nvPr/>
        </p:nvSpPr>
        <p:spPr>
          <a:xfrm>
            <a:off x="840741" y="2967005"/>
            <a:ext cx="5399638" cy="3225248"/>
          </a:xfrm>
          <a:prstGeom prst="rect">
            <a:avLst/>
          </a:prstGeom>
        </p:spPr>
        <p:txBody>
          <a:bodyPr vert="horz" wrap="square" lIns="0" tIns="0" rIns="0" bIns="0"/>
          <a:lstStyle/>
          <a:p>
            <a:pPr algn="l" rtl="0" eaLnBrk="0">
              <a:lnSpc>
                <a:spcPct val="83000"/>
              </a:lnSpc>
            </a:pPr>
            <a:endParaRPr lang="en-US" altLang="en-US" sz="100" dirty="0">
              <a:solidFill>
                <a:srgbClr val="000000"/>
              </a:solidFill>
              <a:latin typeface="微软雅黑" panose="020B0503020204020204" charset="-122"/>
              <a:ea typeface="微软雅黑" panose="020B0503020204020204" charset="-122"/>
              <a:cs typeface="微软雅黑" panose="020B0503020204020204" charset="-122"/>
            </a:endParaRPr>
          </a:p>
          <a:p>
            <a:pPr marL="2019935" algn="l" rtl="0" eaLnBrk="0">
              <a:lnSpc>
                <a:spcPts val="1375"/>
              </a:lnSpc>
            </a:pPr>
            <a:r>
              <a:rPr sz="1000" spc="20" dirty="0">
                <a:solidFill>
                  <a:srgbClr val="000000"/>
                </a:solidFill>
                <a:latin typeface="微软雅黑" panose="020B0503020204020204" charset="-122"/>
                <a:ea typeface="微软雅黑" panose="020B0503020204020204" charset="-122"/>
                <a:cs typeface="微软雅黑" panose="020B0503020204020204" charset="-122"/>
              </a:rPr>
              <a:t>图</a:t>
            </a:r>
            <a:r>
              <a:rPr sz="1000" b="1" spc="20" dirty="0">
                <a:solidFill>
                  <a:srgbClr val="000000"/>
                </a:solidFill>
                <a:latin typeface="微软雅黑" panose="020B0503020204020204" charset="-122"/>
                <a:ea typeface="微软雅黑" panose="020B0503020204020204" charset="-122"/>
                <a:cs typeface="微软雅黑" panose="020B0503020204020204" charset="-122"/>
              </a:rPr>
              <a:t>7</a:t>
            </a:r>
            <a:r>
              <a:rPr sz="1000" spc="20" dirty="0">
                <a:solidFill>
                  <a:srgbClr val="000000"/>
                </a:solidFill>
                <a:latin typeface="微软雅黑" panose="020B0503020204020204" charset="-122"/>
                <a:ea typeface="微软雅黑" panose="020B0503020204020204" charset="-122"/>
                <a:cs typeface="微软雅黑" panose="020B0503020204020204" charset="-122"/>
              </a:rPr>
              <a:t>－</a:t>
            </a:r>
            <a:r>
              <a:rPr sz="1000" b="1" spc="20" dirty="0">
                <a:solidFill>
                  <a:srgbClr val="000000"/>
                </a:solidFill>
                <a:latin typeface="微软雅黑" panose="020B0503020204020204" charset="-122"/>
                <a:ea typeface="微软雅黑" panose="020B0503020204020204" charset="-122"/>
                <a:cs typeface="微软雅黑" panose="020B0503020204020204" charset="-122"/>
              </a:rPr>
              <a:t>19</a:t>
            </a:r>
            <a:r>
              <a:rPr sz="1000" spc="0" dirty="0">
                <a:solidFill>
                  <a:srgbClr val="000000"/>
                </a:solidFill>
                <a:latin typeface="微软雅黑" panose="020B0503020204020204" charset="-122"/>
                <a:ea typeface="微软雅黑" panose="020B0503020204020204" charset="-122"/>
                <a:cs typeface="微软雅黑" panose="020B0503020204020204" charset="-122"/>
              </a:rPr>
              <a:t>光电开关结构</a:t>
            </a:r>
            <a:endParaRPr lang="en-US" altLang="en-US" sz="1000" dirty="0">
              <a:solidFill>
                <a:srgbClr val="000000"/>
              </a:solidFill>
              <a:latin typeface="微软雅黑" panose="020B0503020204020204" charset="-122"/>
              <a:ea typeface="微软雅黑" panose="020B0503020204020204" charset="-122"/>
              <a:cs typeface="微软雅黑" panose="020B0503020204020204" charset="-122"/>
            </a:endParaRPr>
          </a:p>
          <a:p>
            <a:pPr marL="1685925" algn="l" rtl="0" eaLnBrk="0">
              <a:lnSpc>
                <a:spcPct val="99000"/>
              </a:lnSpc>
              <a:spcBef>
                <a:spcPts val="650"/>
              </a:spcBef>
            </a:pPr>
            <a:r>
              <a:rPr sz="900" b="1" spc="60" dirty="0">
                <a:solidFill>
                  <a:srgbClr val="000000"/>
                </a:solidFill>
                <a:latin typeface="微软雅黑" panose="020B0503020204020204" charset="-122"/>
                <a:ea typeface="微软雅黑" panose="020B0503020204020204" charset="-122"/>
                <a:cs typeface="微软雅黑" panose="020B0503020204020204" charset="-122"/>
              </a:rPr>
              <a:t>(</a:t>
            </a:r>
            <a:r>
              <a:rPr sz="900" b="1" spc="0" dirty="0">
                <a:solidFill>
                  <a:srgbClr val="000000"/>
                </a:solidFill>
                <a:latin typeface="微软雅黑" panose="020B0503020204020204" charset="-122"/>
                <a:ea typeface="微软雅黑" panose="020B0503020204020204" charset="-122"/>
                <a:cs typeface="微软雅黑" panose="020B0503020204020204" charset="-122"/>
              </a:rPr>
              <a:t>a</a:t>
            </a:r>
            <a:r>
              <a:rPr sz="900" b="1" spc="60" dirty="0">
                <a:solidFill>
                  <a:srgbClr val="000000"/>
                </a:solidFill>
                <a:latin typeface="微软雅黑" panose="020B0503020204020204" charset="-122"/>
                <a:ea typeface="微软雅黑" panose="020B0503020204020204" charset="-122"/>
                <a:cs typeface="微软雅黑" panose="020B0503020204020204" charset="-122"/>
              </a:rPr>
              <a:t>)</a:t>
            </a:r>
            <a:r>
              <a:rPr sz="900" spc="60" dirty="0">
                <a:solidFill>
                  <a:srgbClr val="000000"/>
                </a:solidFill>
                <a:latin typeface="微软雅黑" panose="020B0503020204020204" charset="-122"/>
                <a:ea typeface="微软雅黑" panose="020B0503020204020204" charset="-122"/>
                <a:cs typeface="微软雅黑" panose="020B0503020204020204" charset="-122"/>
              </a:rPr>
              <a:t>透射式光电开关，</a:t>
            </a:r>
            <a:r>
              <a:rPr sz="900" b="1" spc="60" dirty="0">
                <a:solidFill>
                  <a:srgbClr val="000000"/>
                </a:solidFill>
                <a:latin typeface="微软雅黑" panose="020B0503020204020204" charset="-122"/>
                <a:ea typeface="微软雅黑" panose="020B0503020204020204" charset="-122"/>
                <a:cs typeface="微软雅黑" panose="020B0503020204020204" charset="-122"/>
              </a:rPr>
              <a:t>(</a:t>
            </a:r>
            <a:r>
              <a:rPr sz="900" b="1" spc="0" dirty="0">
                <a:solidFill>
                  <a:srgbClr val="000000"/>
                </a:solidFill>
                <a:latin typeface="微软雅黑" panose="020B0503020204020204" charset="-122"/>
                <a:ea typeface="微软雅黑" panose="020B0503020204020204" charset="-122"/>
                <a:cs typeface="微软雅黑" panose="020B0503020204020204" charset="-122"/>
              </a:rPr>
              <a:t>b</a:t>
            </a:r>
            <a:r>
              <a:rPr sz="900" b="1" spc="60" dirty="0">
                <a:solidFill>
                  <a:srgbClr val="000000"/>
                </a:solidFill>
                <a:latin typeface="微软雅黑" panose="020B0503020204020204" charset="-122"/>
                <a:ea typeface="微软雅黑" panose="020B0503020204020204" charset="-122"/>
                <a:cs typeface="微软雅黑" panose="020B0503020204020204" charset="-122"/>
              </a:rPr>
              <a:t>)</a:t>
            </a:r>
            <a:r>
              <a:rPr sz="900" spc="60" dirty="0">
                <a:solidFill>
                  <a:srgbClr val="000000"/>
                </a:solidFill>
                <a:latin typeface="微软雅黑" panose="020B0503020204020204" charset="-122"/>
                <a:ea typeface="微软雅黑" panose="020B0503020204020204" charset="-122"/>
                <a:cs typeface="微软雅黑" panose="020B0503020204020204" charset="-122"/>
              </a:rPr>
              <a:t>反射式光电</a:t>
            </a:r>
            <a:r>
              <a:rPr sz="900" spc="50" dirty="0">
                <a:solidFill>
                  <a:srgbClr val="000000"/>
                </a:solidFill>
                <a:latin typeface="微软雅黑" panose="020B0503020204020204" charset="-122"/>
                <a:ea typeface="微软雅黑" panose="020B0503020204020204" charset="-122"/>
                <a:cs typeface="微软雅黑" panose="020B0503020204020204" charset="-122"/>
              </a:rPr>
              <a:t>开</a:t>
            </a:r>
            <a:r>
              <a:rPr sz="900" spc="0" dirty="0">
                <a:solidFill>
                  <a:srgbClr val="000000"/>
                </a:solidFill>
                <a:latin typeface="微软雅黑" panose="020B0503020204020204" charset="-122"/>
                <a:ea typeface="微软雅黑" panose="020B0503020204020204" charset="-122"/>
                <a:cs typeface="微软雅黑" panose="020B0503020204020204" charset="-122"/>
              </a:rPr>
              <a:t>关</a:t>
            </a:r>
            <a:endParaRPr lang="en-US" altLang="en-US" sz="900" dirty="0">
              <a:solidFill>
                <a:srgbClr val="000000"/>
              </a:solidFill>
              <a:latin typeface="微软雅黑" panose="020B0503020204020204" charset="-122"/>
              <a:ea typeface="微软雅黑" panose="020B0503020204020204" charset="-122"/>
              <a:cs typeface="微软雅黑" panose="020B0503020204020204" charset="-122"/>
            </a:endParaRPr>
          </a:p>
          <a:p>
            <a:pPr marL="276860" algn="l" rtl="0" eaLnBrk="0">
              <a:lnSpc>
                <a:spcPct val="91000"/>
              </a:lnSpc>
              <a:spcBef>
                <a:spcPts val="865"/>
              </a:spcBef>
            </a:pPr>
            <a:r>
              <a:rPr sz="2000" b="1" spc="10" dirty="0">
                <a:solidFill>
                  <a:srgbClr val="000000"/>
                </a:solidFill>
                <a:latin typeface="微软雅黑" panose="020B0503020204020204" charset="-122"/>
                <a:ea typeface="微软雅黑" panose="020B0503020204020204" charset="-122"/>
                <a:cs typeface="微软雅黑" panose="020B0503020204020204" charset="-122"/>
              </a:rPr>
              <a:t>2)</a:t>
            </a:r>
            <a:r>
              <a:rPr sz="2000" spc="10" dirty="0">
                <a:solidFill>
                  <a:srgbClr val="000000"/>
                </a:solidFill>
                <a:latin typeface="微软雅黑" panose="020B0503020204020204" charset="-122"/>
                <a:ea typeface="微软雅黑" panose="020B0503020204020204" charset="-122"/>
                <a:cs typeface="微软雅黑" panose="020B0503020204020204" charset="-122"/>
              </a:rPr>
              <a:t>应</a:t>
            </a:r>
            <a:r>
              <a:rPr sz="2000" spc="0" dirty="0">
                <a:solidFill>
                  <a:srgbClr val="000000"/>
                </a:solidFill>
                <a:latin typeface="微软雅黑" panose="020B0503020204020204" charset="-122"/>
                <a:ea typeface="微软雅黑" panose="020B0503020204020204" charset="-122"/>
                <a:cs typeface="微软雅黑" panose="020B0503020204020204" charset="-122"/>
              </a:rPr>
              <a:t>用</a:t>
            </a:r>
            <a:endParaRPr lang="en-US" altLang="en-US" sz="2000" dirty="0">
              <a:solidFill>
                <a:srgbClr val="000000"/>
              </a:solidFill>
              <a:latin typeface="微软雅黑" panose="020B0503020204020204" charset="-122"/>
              <a:ea typeface="微软雅黑" panose="020B0503020204020204" charset="-122"/>
              <a:cs typeface="微软雅黑" panose="020B0503020204020204" charset="-122"/>
            </a:endParaRPr>
          </a:p>
          <a:p>
            <a:pPr marL="12700" indent="277495" algn="l" rtl="0" eaLnBrk="0">
              <a:lnSpc>
                <a:spcPct val="150000"/>
              </a:lnSpc>
              <a:spcBef>
                <a:spcPts val="25"/>
              </a:spcBef>
            </a:pPr>
            <a:r>
              <a:rPr sz="1600" spc="30" dirty="0">
                <a:solidFill>
                  <a:srgbClr val="000000"/>
                </a:solidFill>
                <a:latin typeface="微软雅黑" panose="020B0503020204020204" charset="-122"/>
                <a:ea typeface="微软雅黑" panose="020B0503020204020204" charset="-122"/>
                <a:cs typeface="微软雅黑" panose="020B0503020204020204" charset="-122"/>
              </a:rPr>
              <a:t>图</a:t>
            </a:r>
            <a:r>
              <a:rPr sz="1600" b="1" spc="30" dirty="0">
                <a:solidFill>
                  <a:srgbClr val="000000"/>
                </a:solidFill>
                <a:latin typeface="微软雅黑" panose="020B0503020204020204" charset="-122"/>
                <a:ea typeface="微软雅黑" panose="020B0503020204020204" charset="-122"/>
                <a:cs typeface="微软雅黑" panose="020B0503020204020204" charset="-122"/>
              </a:rPr>
              <a:t>7</a:t>
            </a:r>
            <a:r>
              <a:rPr sz="1600" spc="30" dirty="0">
                <a:solidFill>
                  <a:srgbClr val="000000"/>
                </a:solidFill>
                <a:latin typeface="微软雅黑" panose="020B0503020204020204" charset="-122"/>
                <a:ea typeface="微软雅黑" panose="020B0503020204020204" charset="-122"/>
                <a:cs typeface="微软雅黑" panose="020B0503020204020204" charset="-122"/>
              </a:rPr>
              <a:t>－</a:t>
            </a:r>
            <a:r>
              <a:rPr sz="1600" b="1" spc="30" dirty="0">
                <a:solidFill>
                  <a:srgbClr val="000000"/>
                </a:solidFill>
                <a:latin typeface="微软雅黑" panose="020B0503020204020204" charset="-122"/>
                <a:ea typeface="微软雅黑" panose="020B0503020204020204" charset="-122"/>
                <a:cs typeface="微软雅黑" panose="020B0503020204020204" charset="-122"/>
              </a:rPr>
              <a:t>20</a:t>
            </a:r>
            <a:r>
              <a:rPr sz="1600" spc="30" dirty="0">
                <a:solidFill>
                  <a:srgbClr val="000000"/>
                </a:solidFill>
                <a:latin typeface="微软雅黑" panose="020B0503020204020204" charset="-122"/>
                <a:ea typeface="微软雅黑" panose="020B0503020204020204" charset="-122"/>
                <a:cs typeface="微软雅黑" panose="020B0503020204020204" charset="-122"/>
              </a:rPr>
              <a:t>所示是光电开关的连接电路示例。光电开关作为光</a:t>
            </a:r>
            <a:r>
              <a:rPr sz="1600" spc="0" dirty="0">
                <a:solidFill>
                  <a:srgbClr val="000000"/>
                </a:solidFill>
                <a:latin typeface="微软雅黑" panose="020B0503020204020204" charset="-122"/>
                <a:ea typeface="微软雅黑" panose="020B0503020204020204" charset="-122"/>
                <a:cs typeface="微软雅黑" panose="020B0503020204020204" charset="-122"/>
              </a:rPr>
              <a:t>控制和光探测装置既可以</a:t>
            </a:r>
            <a:r>
              <a:rPr sz="1600" spc="20" dirty="0">
                <a:solidFill>
                  <a:srgbClr val="000000"/>
                </a:solidFill>
                <a:latin typeface="微软雅黑" panose="020B0503020204020204" charset="-122"/>
                <a:ea typeface="微软雅黑" panose="020B0503020204020204" charset="-122"/>
                <a:cs typeface="微软雅黑" panose="020B0503020204020204" charset="-122"/>
              </a:rPr>
              <a:t>应用于工业控制、自动化包装线及安全装置中，也可以在自动控制系统中用于</a:t>
            </a:r>
            <a:r>
              <a:rPr sz="1600" spc="0" dirty="0">
                <a:solidFill>
                  <a:srgbClr val="000000"/>
                </a:solidFill>
                <a:latin typeface="微软雅黑" panose="020B0503020204020204" charset="-122"/>
                <a:ea typeface="微软雅黑" panose="020B0503020204020204" charset="-122"/>
                <a:cs typeface="微软雅黑" panose="020B0503020204020204" charset="-122"/>
              </a:rPr>
              <a:t>物体检测、</a:t>
            </a:r>
            <a:r>
              <a:rPr sz="1600" spc="-10" dirty="0">
                <a:solidFill>
                  <a:srgbClr val="000000"/>
                </a:solidFill>
                <a:latin typeface="微软雅黑" panose="020B0503020204020204" charset="-122"/>
                <a:ea typeface="微软雅黑" panose="020B0503020204020204" charset="-122"/>
                <a:cs typeface="微软雅黑" panose="020B0503020204020204" charset="-122"/>
              </a:rPr>
              <a:t>产品计数、料位检测、尺</a:t>
            </a:r>
            <a:r>
              <a:rPr sz="1600" spc="0" dirty="0">
                <a:solidFill>
                  <a:srgbClr val="000000"/>
                </a:solidFill>
                <a:latin typeface="微软雅黑" panose="020B0503020204020204" charset="-122"/>
                <a:ea typeface="微软雅黑" panose="020B0503020204020204" charset="-122"/>
                <a:cs typeface="微软雅黑" panose="020B0503020204020204" charset="-122"/>
              </a:rPr>
              <a:t>寸控制、安全报警等。</a:t>
            </a:r>
            <a:endParaRPr lang="en-US" altLang="en-US" sz="1600" spc="0" dirty="0">
              <a:solidFill>
                <a:srgbClr val="000000"/>
              </a:solidFill>
              <a:latin typeface="微软雅黑" panose="020B0503020204020204" charset="-122"/>
              <a:ea typeface="微软雅黑" panose="020B0503020204020204" charset="-122"/>
              <a:cs typeface="微软雅黑" panose="020B0503020204020204" charset="-122"/>
            </a:endParaRPr>
          </a:p>
        </p:txBody>
      </p:sp>
      <p:pic>
        <p:nvPicPr>
          <p:cNvPr id="6" name="picture 152"/>
          <p:cNvPicPr>
            <a:picLocks noChangeAspect="1"/>
          </p:cNvPicPr>
          <p:nvPr/>
        </p:nvPicPr>
        <p:blipFill>
          <a:blip r:embed="rId6"/>
          <a:stretch>
            <a:fillRect/>
          </a:stretch>
        </p:blipFill>
        <p:spPr>
          <a:xfrm rot="21600000">
            <a:off x="7739759" y="1092610"/>
            <a:ext cx="2905886" cy="1874395"/>
          </a:xfrm>
          <a:prstGeom prst="rect">
            <a:avLst/>
          </a:prstGeom>
        </p:spPr>
      </p:pic>
      <p:sp>
        <p:nvSpPr>
          <p:cNvPr id="7" name="textbox 154"/>
          <p:cNvSpPr/>
          <p:nvPr>
            <p:custDataLst>
              <p:tags r:id="rId7"/>
            </p:custDataLst>
          </p:nvPr>
        </p:nvSpPr>
        <p:spPr>
          <a:xfrm>
            <a:off x="8121286" y="3429000"/>
            <a:ext cx="2739219" cy="524960"/>
          </a:xfrm>
          <a:prstGeom prst="rect">
            <a:avLst/>
          </a:prstGeom>
        </p:spPr>
        <p:txBody>
          <a:bodyPr vert="horz" wrap="square" lIns="0" tIns="0" rIns="0" bIns="0"/>
          <a:lstStyle/>
          <a:p>
            <a:pPr algn="l" rtl="0" eaLnBrk="0">
              <a:lnSpc>
                <a:spcPct val="83000"/>
              </a:lnSpc>
            </a:pPr>
            <a:endParaRPr lang="en-US" altLang="en-US" sz="100" dirty="0">
              <a:solidFill>
                <a:schemeClr val="dk1"/>
              </a:solidFill>
              <a:latin typeface="微软雅黑" panose="020B0503020204020204" charset="-122"/>
              <a:ea typeface="微软雅黑" panose="020B0503020204020204" charset="-122"/>
              <a:cs typeface="微软雅黑" panose="020B0503020204020204" charset="-122"/>
            </a:endParaRPr>
          </a:p>
          <a:p>
            <a:pPr marL="12700" algn="l" rtl="0" eaLnBrk="0">
              <a:lnSpc>
                <a:spcPts val="1375"/>
              </a:lnSpc>
            </a:pPr>
            <a:r>
              <a:rPr sz="1200" spc="40" dirty="0">
                <a:solidFill>
                  <a:schemeClr val="dk1"/>
                </a:solidFill>
                <a:latin typeface="微软雅黑" panose="020B0503020204020204" charset="-122"/>
                <a:ea typeface="微软雅黑" panose="020B0503020204020204" charset="-122"/>
                <a:cs typeface="微软雅黑" panose="020B0503020204020204" charset="-122"/>
              </a:rPr>
              <a:t>图</a:t>
            </a:r>
            <a:r>
              <a:rPr sz="1200" b="1" spc="40" dirty="0">
                <a:solidFill>
                  <a:schemeClr val="dk1"/>
                </a:solidFill>
                <a:latin typeface="微软雅黑" panose="020B0503020204020204" charset="-122"/>
                <a:ea typeface="微软雅黑" panose="020B0503020204020204" charset="-122"/>
                <a:cs typeface="微软雅黑" panose="020B0503020204020204" charset="-122"/>
              </a:rPr>
              <a:t>7</a:t>
            </a:r>
            <a:r>
              <a:rPr sz="1200" spc="40" dirty="0">
                <a:solidFill>
                  <a:schemeClr val="dk1"/>
                </a:solidFill>
                <a:latin typeface="微软雅黑" panose="020B0503020204020204" charset="-122"/>
                <a:ea typeface="微软雅黑" panose="020B0503020204020204" charset="-122"/>
                <a:cs typeface="微软雅黑" panose="020B0503020204020204" charset="-122"/>
              </a:rPr>
              <a:t>－</a:t>
            </a:r>
            <a:r>
              <a:rPr sz="1200" b="1" spc="40" dirty="0">
                <a:solidFill>
                  <a:schemeClr val="dk1"/>
                </a:solidFill>
                <a:latin typeface="微软雅黑" panose="020B0503020204020204" charset="-122"/>
                <a:ea typeface="微软雅黑" panose="020B0503020204020204" charset="-122"/>
                <a:cs typeface="微软雅黑" panose="020B0503020204020204" charset="-122"/>
              </a:rPr>
              <a:t>20</a:t>
            </a:r>
            <a:r>
              <a:rPr sz="1200" spc="40" dirty="0">
                <a:solidFill>
                  <a:schemeClr val="dk1"/>
                </a:solidFill>
                <a:latin typeface="微软雅黑" panose="020B0503020204020204" charset="-122"/>
                <a:ea typeface="微软雅黑" panose="020B0503020204020204" charset="-122"/>
                <a:cs typeface="微软雅黑" panose="020B0503020204020204" charset="-122"/>
              </a:rPr>
              <a:t>光电开关的连接</a:t>
            </a:r>
            <a:r>
              <a:rPr sz="1200" spc="30" dirty="0">
                <a:solidFill>
                  <a:schemeClr val="dk1"/>
                </a:solidFill>
                <a:latin typeface="微软雅黑" panose="020B0503020204020204" charset="-122"/>
                <a:ea typeface="微软雅黑" panose="020B0503020204020204" charset="-122"/>
                <a:cs typeface="微软雅黑" panose="020B0503020204020204" charset="-122"/>
              </a:rPr>
              <a:t>电</a:t>
            </a:r>
            <a:r>
              <a:rPr sz="1200" spc="0" dirty="0">
                <a:solidFill>
                  <a:schemeClr val="dk1"/>
                </a:solidFill>
                <a:latin typeface="微软雅黑" panose="020B0503020204020204" charset="-122"/>
                <a:ea typeface="微软雅黑" panose="020B0503020204020204" charset="-122"/>
                <a:cs typeface="微软雅黑" panose="020B0503020204020204" charset="-122"/>
              </a:rPr>
              <a:t>路示例</a:t>
            </a:r>
            <a:endParaRPr lang="en-US" altLang="en-US" sz="1200" spc="0" dirty="0">
              <a:solidFill>
                <a:schemeClr val="dk1"/>
              </a:solidFill>
              <a:latin typeface="微软雅黑" panose="020B0503020204020204" charset="-122"/>
              <a:ea typeface="微软雅黑" panose="020B0503020204020204" charset="-122"/>
              <a:cs typeface="微软雅黑" panose="020B0503020204020204" charset="-122"/>
            </a:endParaRPr>
          </a:p>
        </p:txBody>
      </p:sp>
    </p:spTree>
    <p:custDataLst>
      <p:tags r:id="rId8"/>
    </p:custData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11" name="图片 10" descr="1 (11)"/>
          <p:cNvPicPr>
            <a:picLocks noChangeAspect="1"/>
          </p:cNvPicPr>
          <p:nvPr>
            <p:custDataLst>
              <p:tags r:id="rId1"/>
            </p:custDataLst>
          </p:nvPr>
        </p:nvPicPr>
        <p:blipFill>
          <a:blip r:embed="rId2"/>
          <a:stretch>
            <a:fillRect/>
          </a:stretch>
        </p:blipFill>
        <p:spPr>
          <a:xfrm>
            <a:off x="0" y="6137910"/>
            <a:ext cx="720090" cy="720090"/>
          </a:xfrm>
          <a:prstGeom prst="rect">
            <a:avLst/>
          </a:prstGeom>
        </p:spPr>
      </p:pic>
      <p:pic>
        <p:nvPicPr>
          <p:cNvPr id="10" name="图片 9" descr="1 (12)"/>
          <p:cNvPicPr>
            <a:picLocks noChangeAspect="1"/>
          </p:cNvPicPr>
          <p:nvPr>
            <p:custDataLst>
              <p:tags r:id="rId3"/>
            </p:custDataLst>
          </p:nvPr>
        </p:nvPicPr>
        <p:blipFill>
          <a:blip r:embed="rId4"/>
          <a:stretch>
            <a:fillRect/>
          </a:stretch>
        </p:blipFill>
        <p:spPr>
          <a:xfrm>
            <a:off x="11471910" y="0"/>
            <a:ext cx="720090" cy="720090"/>
          </a:xfrm>
          <a:prstGeom prst="rect">
            <a:avLst/>
          </a:prstGeom>
        </p:spPr>
      </p:pic>
      <p:sp>
        <p:nvSpPr>
          <p:cNvPr id="2" name="textbox 149"/>
          <p:cNvSpPr/>
          <p:nvPr/>
        </p:nvSpPr>
        <p:spPr>
          <a:xfrm>
            <a:off x="584942" y="935660"/>
            <a:ext cx="5204459" cy="2905912"/>
          </a:xfrm>
          <a:prstGeom prst="rect">
            <a:avLst/>
          </a:prstGeom>
        </p:spPr>
        <p:txBody>
          <a:bodyPr vert="horz" wrap="square" lIns="0" tIns="0" rIns="0" bIns="0"/>
          <a:lstStyle/>
          <a:p>
            <a:pPr algn="l" rtl="0" eaLnBrk="0">
              <a:lnSpc>
                <a:spcPct val="56000"/>
              </a:lnSpc>
            </a:pPr>
            <a:endParaRPr lang="en-US" altLang="en-US" sz="400" dirty="0">
              <a:solidFill>
                <a:srgbClr val="000000"/>
              </a:solidFill>
              <a:latin typeface="微软雅黑" panose="020B0503020204020204" charset="-122"/>
              <a:ea typeface="微软雅黑" panose="020B0503020204020204" charset="-122"/>
              <a:cs typeface="微软雅黑" panose="020B0503020204020204" charset="-122"/>
            </a:endParaRPr>
          </a:p>
          <a:p>
            <a:pPr marL="12700" indent="267335" algn="l" rtl="0" eaLnBrk="0">
              <a:lnSpc>
                <a:spcPct val="137000"/>
              </a:lnSpc>
            </a:pPr>
            <a:r>
              <a:rPr sz="1200" spc="30" dirty="0">
                <a:solidFill>
                  <a:srgbClr val="000000"/>
                </a:solidFill>
                <a:latin typeface="微软雅黑" panose="020B0503020204020204" charset="-122"/>
                <a:ea typeface="微软雅黑" panose="020B0503020204020204" charset="-122"/>
                <a:cs typeface="微软雅黑" panose="020B0503020204020204" charset="-122"/>
              </a:rPr>
              <a:t>光纤传感器是</a:t>
            </a:r>
            <a:r>
              <a:rPr sz="1200" b="1" spc="30" dirty="0">
                <a:solidFill>
                  <a:srgbClr val="000000"/>
                </a:solidFill>
                <a:latin typeface="微软雅黑" panose="020B0503020204020204" charset="-122"/>
                <a:ea typeface="微软雅黑" panose="020B0503020204020204" charset="-122"/>
                <a:cs typeface="微软雅黑" panose="020B0503020204020204" charset="-122"/>
              </a:rPr>
              <a:t>20</a:t>
            </a:r>
            <a:r>
              <a:rPr sz="1200" spc="30" dirty="0">
                <a:solidFill>
                  <a:srgbClr val="000000"/>
                </a:solidFill>
                <a:latin typeface="微软雅黑" panose="020B0503020204020204" charset="-122"/>
                <a:ea typeface="微软雅黑" panose="020B0503020204020204" charset="-122"/>
                <a:cs typeface="微软雅黑" panose="020B0503020204020204" charset="-122"/>
              </a:rPr>
              <a:t>世纪</a:t>
            </a:r>
            <a:r>
              <a:rPr sz="1200" b="1" spc="30" dirty="0">
                <a:solidFill>
                  <a:srgbClr val="000000"/>
                </a:solidFill>
                <a:latin typeface="微软雅黑" panose="020B0503020204020204" charset="-122"/>
                <a:ea typeface="微软雅黑" panose="020B0503020204020204" charset="-122"/>
                <a:cs typeface="微软雅黑" panose="020B0503020204020204" charset="-122"/>
              </a:rPr>
              <a:t>70</a:t>
            </a:r>
            <a:r>
              <a:rPr sz="1200" spc="30" dirty="0">
                <a:solidFill>
                  <a:srgbClr val="000000"/>
                </a:solidFill>
                <a:latin typeface="微软雅黑" panose="020B0503020204020204" charset="-122"/>
                <a:ea typeface="微软雅黑" panose="020B0503020204020204" charset="-122"/>
                <a:cs typeface="微软雅黑" panose="020B0503020204020204" charset="-122"/>
              </a:rPr>
              <a:t>年代中期发展起来的一种新技</a:t>
            </a:r>
            <a:r>
              <a:rPr sz="1200" spc="10" dirty="0">
                <a:solidFill>
                  <a:srgbClr val="000000"/>
                </a:solidFill>
                <a:latin typeface="微软雅黑" panose="020B0503020204020204" charset="-122"/>
                <a:ea typeface="微软雅黑" panose="020B0503020204020204" charset="-122"/>
                <a:cs typeface="微软雅黑" panose="020B0503020204020204" charset="-122"/>
              </a:rPr>
              <a:t>术</a:t>
            </a:r>
            <a:r>
              <a:rPr sz="1200" spc="0" dirty="0">
                <a:solidFill>
                  <a:srgbClr val="000000"/>
                </a:solidFill>
                <a:latin typeface="微软雅黑" panose="020B0503020204020204" charset="-122"/>
                <a:ea typeface="微软雅黑" panose="020B0503020204020204" charset="-122"/>
                <a:cs typeface="微软雅黑" panose="020B0503020204020204" charset="-122"/>
              </a:rPr>
              <a:t>，它是伴随着光纤及光通信</a:t>
            </a:r>
            <a:r>
              <a:rPr sz="1200" spc="50" dirty="0">
                <a:solidFill>
                  <a:srgbClr val="000000"/>
                </a:solidFill>
                <a:latin typeface="微软雅黑" panose="020B0503020204020204" charset="-122"/>
                <a:ea typeface="微软雅黑" panose="020B0503020204020204" charset="-122"/>
                <a:cs typeface="微软雅黑" panose="020B0503020204020204" charset="-122"/>
              </a:rPr>
              <a:t>技术的发展而逐步形成的。光纤传感器和传统的各类传感器相比有一定的优点，</a:t>
            </a:r>
            <a:r>
              <a:rPr sz="1200" spc="0" dirty="0">
                <a:solidFill>
                  <a:srgbClr val="000000"/>
                </a:solidFill>
                <a:latin typeface="微软雅黑" panose="020B0503020204020204" charset="-122"/>
                <a:ea typeface="微软雅黑" panose="020B0503020204020204" charset="-122"/>
                <a:cs typeface="微软雅黑" panose="020B0503020204020204" charset="-122"/>
              </a:rPr>
              <a:t>如不受</a:t>
            </a:r>
            <a:r>
              <a:rPr sz="1200" spc="10" dirty="0">
                <a:solidFill>
                  <a:srgbClr val="000000"/>
                </a:solidFill>
                <a:latin typeface="微软雅黑" panose="020B0503020204020204" charset="-122"/>
                <a:ea typeface="微软雅黑" panose="020B0503020204020204" charset="-122"/>
                <a:cs typeface="微软雅黑" panose="020B0503020204020204" charset="-122"/>
              </a:rPr>
              <a:t>电磁干扰，体积小、质量轻</a:t>
            </a:r>
            <a:r>
              <a:rPr sz="1200" spc="0" dirty="0">
                <a:solidFill>
                  <a:srgbClr val="000000"/>
                </a:solidFill>
                <a:latin typeface="微软雅黑" panose="020B0503020204020204" charset="-122"/>
                <a:ea typeface="微软雅黑" panose="020B0503020204020204" charset="-122"/>
                <a:cs typeface="微软雅黑" panose="020B0503020204020204" charset="-122"/>
              </a:rPr>
              <a:t>、可绕曲、灵敏度高、耐腐蚀、绝缘性好、防爆性好，集传</a:t>
            </a:r>
            <a:r>
              <a:rPr sz="1200" spc="30" dirty="0">
                <a:solidFill>
                  <a:srgbClr val="000000"/>
                </a:solidFill>
                <a:latin typeface="微软雅黑" panose="020B0503020204020204" charset="-122"/>
                <a:ea typeface="微软雅黑" panose="020B0503020204020204" charset="-122"/>
                <a:cs typeface="微软雅黑" panose="020B0503020204020204" charset="-122"/>
              </a:rPr>
              <a:t>感与传输于一体、能与数字通信系统兼容等。光纤传感器能用于温度、压力、</a:t>
            </a:r>
            <a:r>
              <a:rPr sz="1200" spc="0" dirty="0">
                <a:solidFill>
                  <a:srgbClr val="000000"/>
                </a:solidFill>
                <a:latin typeface="微软雅黑" panose="020B0503020204020204" charset="-122"/>
                <a:ea typeface="微软雅黑" panose="020B0503020204020204" charset="-122"/>
                <a:cs typeface="微软雅黑" panose="020B0503020204020204" charset="-122"/>
              </a:rPr>
              <a:t>位移、速</a:t>
            </a:r>
            <a:r>
              <a:rPr sz="1200" spc="-10" dirty="0">
                <a:solidFill>
                  <a:srgbClr val="000000"/>
                </a:solidFill>
                <a:latin typeface="微软雅黑" panose="020B0503020204020204" charset="-122"/>
                <a:ea typeface="微软雅黑" panose="020B0503020204020204" charset="-122"/>
                <a:cs typeface="微软雅黑" panose="020B0503020204020204" charset="-122"/>
              </a:rPr>
              <a:t>度、加速度</a:t>
            </a:r>
            <a:r>
              <a:rPr sz="1200" spc="0" dirty="0">
                <a:solidFill>
                  <a:srgbClr val="000000"/>
                </a:solidFill>
                <a:latin typeface="微软雅黑" panose="020B0503020204020204" charset="-122"/>
                <a:ea typeface="微软雅黑" panose="020B0503020204020204" charset="-122"/>
                <a:cs typeface="微软雅黑" panose="020B0503020204020204" charset="-122"/>
              </a:rPr>
              <a:t>、磁、电、声和</a:t>
            </a:r>
            <a:r>
              <a:rPr sz="1200" b="1" spc="0" dirty="0">
                <a:solidFill>
                  <a:srgbClr val="000000"/>
                </a:solidFill>
                <a:latin typeface="微软雅黑" panose="020B0503020204020204" charset="-122"/>
                <a:ea typeface="微软雅黑" panose="020B0503020204020204" charset="-122"/>
                <a:cs typeface="微软雅黑" panose="020B0503020204020204" charset="-122"/>
              </a:rPr>
              <a:t>PH</a:t>
            </a:r>
            <a:r>
              <a:rPr sz="1200" spc="0" dirty="0">
                <a:solidFill>
                  <a:srgbClr val="000000"/>
                </a:solidFill>
                <a:latin typeface="微软雅黑" panose="020B0503020204020204" charset="-122"/>
                <a:ea typeface="微软雅黑" panose="020B0503020204020204" charset="-122"/>
                <a:cs typeface="微软雅黑" panose="020B0503020204020204" charset="-122"/>
              </a:rPr>
              <a:t>值等</a:t>
            </a:r>
            <a:r>
              <a:rPr sz="1200" b="1" spc="0" dirty="0">
                <a:solidFill>
                  <a:srgbClr val="000000"/>
                </a:solidFill>
                <a:latin typeface="微软雅黑" panose="020B0503020204020204" charset="-122"/>
                <a:ea typeface="微软雅黑" panose="020B0503020204020204" charset="-122"/>
                <a:cs typeface="微软雅黑" panose="020B0503020204020204" charset="-122"/>
              </a:rPr>
              <a:t>70</a:t>
            </a:r>
            <a:r>
              <a:rPr sz="1200" spc="0" dirty="0">
                <a:solidFill>
                  <a:srgbClr val="000000"/>
                </a:solidFill>
                <a:latin typeface="微软雅黑" panose="020B0503020204020204" charset="-122"/>
                <a:ea typeface="微软雅黑" panose="020B0503020204020204" charset="-122"/>
                <a:cs typeface="微软雅黑" panose="020B0503020204020204" charset="-122"/>
              </a:rPr>
              <a:t>多个物理量的测量，在自动控制、在线检测、故</a:t>
            </a:r>
            <a:r>
              <a:rPr sz="1200" spc="30" dirty="0">
                <a:solidFill>
                  <a:srgbClr val="000000"/>
                </a:solidFill>
                <a:latin typeface="微软雅黑" panose="020B0503020204020204" charset="-122"/>
                <a:ea typeface="微软雅黑" panose="020B0503020204020204" charset="-122"/>
                <a:cs typeface="微软雅黑" panose="020B0503020204020204" charset="-122"/>
              </a:rPr>
              <a:t>障诊断、安全报警等方面具有极为广泛的应用潜力和发展</a:t>
            </a:r>
            <a:r>
              <a:rPr sz="1200" spc="20" dirty="0">
                <a:solidFill>
                  <a:srgbClr val="000000"/>
                </a:solidFill>
                <a:latin typeface="微软雅黑" panose="020B0503020204020204" charset="-122"/>
                <a:ea typeface="微软雅黑" panose="020B0503020204020204" charset="-122"/>
                <a:cs typeface="微软雅黑" panose="020B0503020204020204" charset="-122"/>
              </a:rPr>
              <a:t>前</a:t>
            </a:r>
            <a:r>
              <a:rPr sz="1200" spc="0" dirty="0">
                <a:solidFill>
                  <a:srgbClr val="000000"/>
                </a:solidFill>
                <a:latin typeface="微软雅黑" panose="020B0503020204020204" charset="-122"/>
                <a:ea typeface="微软雅黑" panose="020B0503020204020204" charset="-122"/>
                <a:cs typeface="微软雅黑" panose="020B0503020204020204" charset="-122"/>
              </a:rPr>
              <a:t>景。</a:t>
            </a:r>
            <a:endParaRPr lang="en-US" altLang="en-US" sz="1200" dirty="0">
              <a:solidFill>
                <a:srgbClr val="000000"/>
              </a:solidFill>
              <a:latin typeface="微软雅黑" panose="020B0503020204020204" charset="-122"/>
              <a:ea typeface="微软雅黑" panose="020B0503020204020204" charset="-122"/>
              <a:cs typeface="微软雅黑" panose="020B0503020204020204" charset="-122"/>
            </a:endParaRPr>
          </a:p>
          <a:p>
            <a:pPr marL="287020" algn="l" rtl="0" eaLnBrk="0">
              <a:lnSpc>
                <a:spcPts val="1095"/>
              </a:lnSpc>
              <a:spcBef>
                <a:spcPts val="615"/>
              </a:spcBef>
            </a:pPr>
            <a:r>
              <a:rPr sz="1100" b="1" spc="20" dirty="0">
                <a:solidFill>
                  <a:srgbClr val="000000"/>
                </a:solidFill>
                <a:latin typeface="微软雅黑" panose="020B0503020204020204" charset="-122"/>
                <a:ea typeface="微软雅黑" panose="020B0503020204020204" charset="-122"/>
                <a:cs typeface="微软雅黑" panose="020B0503020204020204" charset="-122"/>
              </a:rPr>
              <a:t>1.</a:t>
            </a:r>
            <a:r>
              <a:rPr sz="1100" spc="0" dirty="0">
                <a:solidFill>
                  <a:srgbClr val="000000"/>
                </a:solidFill>
                <a:latin typeface="微软雅黑" panose="020B0503020204020204" charset="-122"/>
                <a:ea typeface="微软雅黑" panose="020B0503020204020204" charset="-122"/>
                <a:cs typeface="微软雅黑" panose="020B0503020204020204" charset="-122"/>
              </a:rPr>
              <a:t>光纤</a:t>
            </a:r>
            <a:endParaRPr lang="en-US" altLang="en-US" sz="1100" dirty="0">
              <a:solidFill>
                <a:srgbClr val="000000"/>
              </a:solidFill>
              <a:latin typeface="微软雅黑" panose="020B0503020204020204" charset="-122"/>
              <a:ea typeface="微软雅黑" panose="020B0503020204020204" charset="-122"/>
              <a:cs typeface="微软雅黑" panose="020B0503020204020204" charset="-122"/>
            </a:endParaRPr>
          </a:p>
          <a:p>
            <a:pPr marL="288290" algn="l" rtl="0" eaLnBrk="0">
              <a:lnSpc>
                <a:spcPct val="91000"/>
              </a:lnSpc>
              <a:spcBef>
                <a:spcPts val="680"/>
              </a:spcBef>
            </a:pPr>
            <a:r>
              <a:rPr sz="1200" b="1" spc="-10" dirty="0">
                <a:solidFill>
                  <a:srgbClr val="000000"/>
                </a:solidFill>
                <a:latin typeface="微软雅黑" panose="020B0503020204020204" charset="-122"/>
                <a:ea typeface="微软雅黑" panose="020B0503020204020204" charset="-122"/>
                <a:cs typeface="微软雅黑" panose="020B0503020204020204" charset="-122"/>
              </a:rPr>
              <a:t>1)</a:t>
            </a:r>
            <a:r>
              <a:rPr sz="1200" spc="-10" dirty="0">
                <a:solidFill>
                  <a:srgbClr val="000000"/>
                </a:solidFill>
                <a:latin typeface="微软雅黑" panose="020B0503020204020204" charset="-122"/>
                <a:ea typeface="微软雅黑" panose="020B0503020204020204" charset="-122"/>
                <a:cs typeface="微软雅黑" panose="020B0503020204020204" charset="-122"/>
              </a:rPr>
              <a:t>结构</a:t>
            </a:r>
            <a:endParaRPr lang="en-US" altLang="en-US" sz="1200" dirty="0">
              <a:solidFill>
                <a:srgbClr val="000000"/>
              </a:solidFill>
              <a:latin typeface="微软雅黑" panose="020B0503020204020204" charset="-122"/>
              <a:ea typeface="微软雅黑" panose="020B0503020204020204" charset="-122"/>
              <a:cs typeface="微软雅黑" panose="020B0503020204020204" charset="-122"/>
            </a:endParaRPr>
          </a:p>
          <a:p>
            <a:pPr algn="l" rtl="0" eaLnBrk="0">
              <a:lnSpc>
                <a:spcPct val="104000"/>
              </a:lnSpc>
            </a:pPr>
            <a:endParaRPr lang="en-US" altLang="en-US" sz="800" dirty="0">
              <a:solidFill>
                <a:srgbClr val="000000"/>
              </a:solidFill>
              <a:latin typeface="微软雅黑" panose="020B0503020204020204" charset="-122"/>
              <a:ea typeface="微软雅黑" panose="020B0503020204020204" charset="-122"/>
              <a:cs typeface="微软雅黑" panose="020B0503020204020204" charset="-122"/>
            </a:endParaRPr>
          </a:p>
          <a:p>
            <a:pPr marL="280035" algn="l" rtl="0" eaLnBrk="0">
              <a:lnSpc>
                <a:spcPct val="98000"/>
              </a:lnSpc>
            </a:pPr>
            <a:r>
              <a:rPr sz="1200" spc="50" dirty="0">
                <a:solidFill>
                  <a:srgbClr val="000000"/>
                </a:solidFill>
                <a:latin typeface="微软雅黑" panose="020B0503020204020204" charset="-122"/>
                <a:ea typeface="微软雅黑" panose="020B0503020204020204" charset="-122"/>
                <a:cs typeface="微软雅黑" panose="020B0503020204020204" charset="-122"/>
              </a:rPr>
              <a:t>光导纤维简称光纤，它是一种具有特殊结构的光学纤维。其中心的圆柱体叫</a:t>
            </a:r>
            <a:r>
              <a:rPr sz="1200" spc="10" dirty="0">
                <a:solidFill>
                  <a:srgbClr val="000000"/>
                </a:solidFill>
                <a:latin typeface="微软雅黑" panose="020B0503020204020204" charset="-122"/>
                <a:ea typeface="微软雅黑" panose="020B0503020204020204" charset="-122"/>
                <a:cs typeface="微软雅黑" panose="020B0503020204020204" charset="-122"/>
              </a:rPr>
              <a:t>纤</a:t>
            </a:r>
            <a:r>
              <a:rPr sz="1200" spc="0" dirty="0">
                <a:solidFill>
                  <a:srgbClr val="000000"/>
                </a:solidFill>
                <a:latin typeface="微软雅黑" panose="020B0503020204020204" charset="-122"/>
                <a:ea typeface="微软雅黑" panose="020B0503020204020204" charset="-122"/>
                <a:cs typeface="微软雅黑" panose="020B0503020204020204" charset="-122"/>
              </a:rPr>
              <a:t>芯</a:t>
            </a:r>
            <a:r>
              <a:rPr sz="1000" spc="0" dirty="0">
                <a:solidFill>
                  <a:srgbClr val="000000"/>
                </a:solidFill>
                <a:latin typeface="微软雅黑" panose="020B0503020204020204" charset="-122"/>
                <a:ea typeface="微软雅黑" panose="020B0503020204020204" charset="-122"/>
                <a:cs typeface="微软雅黑" panose="020B0503020204020204" charset="-122"/>
              </a:rPr>
              <a:t>ꎬ</a:t>
            </a:r>
            <a:endParaRPr lang="en-US" altLang="en-US" sz="1000" spc="0" dirty="0">
              <a:solidFill>
                <a:srgbClr val="000000"/>
              </a:solidFill>
              <a:latin typeface="微软雅黑" panose="020B0503020204020204" charset="-122"/>
              <a:ea typeface="微软雅黑" panose="020B0503020204020204" charset="-122"/>
              <a:cs typeface="微软雅黑" panose="020B0503020204020204" charset="-122"/>
            </a:endParaRPr>
          </a:p>
        </p:txBody>
      </p:sp>
      <p:sp>
        <p:nvSpPr>
          <p:cNvPr id="3" name="textbox 155"/>
          <p:cNvSpPr/>
          <p:nvPr>
            <p:custDataLst>
              <p:tags r:id="rId5"/>
            </p:custDataLst>
          </p:nvPr>
        </p:nvSpPr>
        <p:spPr>
          <a:xfrm>
            <a:off x="589347" y="542258"/>
            <a:ext cx="3004085" cy="228606"/>
          </a:xfrm>
          <a:prstGeom prst="rect">
            <a:avLst/>
          </a:prstGeom>
        </p:spPr>
        <p:txBody>
          <a:bodyPr vert="horz" wrap="square" lIns="0" tIns="0" rIns="0" bIns="0"/>
          <a:lstStyle/>
          <a:p>
            <a:pPr algn="l" rtl="0" eaLnBrk="0">
              <a:lnSpc>
                <a:spcPct val="79000"/>
              </a:lnSpc>
            </a:pPr>
            <a:endParaRPr lang="en-US" altLang="en-US" sz="100" dirty="0">
              <a:solidFill>
                <a:schemeClr val="dk1"/>
              </a:solidFill>
              <a:latin typeface="微软雅黑" panose="020B0503020204020204" charset="-122"/>
              <a:ea typeface="微软雅黑" panose="020B0503020204020204" charset="-122"/>
              <a:cs typeface="微软雅黑" panose="020B0503020204020204" charset="-122"/>
            </a:endParaRPr>
          </a:p>
          <a:p>
            <a:pPr marL="12700" algn="l" rtl="0" eaLnBrk="0">
              <a:lnSpc>
                <a:spcPct val="92000"/>
              </a:lnSpc>
            </a:pPr>
            <a:r>
              <a:rPr sz="1400" b="1" spc="10" dirty="0">
                <a:solidFill>
                  <a:schemeClr val="dk1"/>
                </a:solidFill>
                <a:latin typeface="微软雅黑" panose="020B0503020204020204" charset="-122"/>
                <a:ea typeface="微软雅黑" panose="020B0503020204020204" charset="-122"/>
                <a:cs typeface="微软雅黑" panose="020B0503020204020204" charset="-122"/>
              </a:rPr>
              <a:t>7.3.4</a:t>
            </a:r>
            <a:r>
              <a:rPr sz="1400" spc="10" dirty="0">
                <a:solidFill>
                  <a:schemeClr val="dk1"/>
                </a:solidFill>
                <a:latin typeface="微软雅黑" panose="020B0503020204020204" charset="-122"/>
                <a:ea typeface="微软雅黑" panose="020B0503020204020204" charset="-122"/>
                <a:cs typeface="微软雅黑" panose="020B0503020204020204" charset="-122"/>
              </a:rPr>
              <a:t>光</a:t>
            </a:r>
            <a:r>
              <a:rPr sz="1400" spc="0" dirty="0">
                <a:solidFill>
                  <a:schemeClr val="dk1"/>
                </a:solidFill>
                <a:latin typeface="微软雅黑" panose="020B0503020204020204" charset="-122"/>
                <a:ea typeface="微软雅黑" panose="020B0503020204020204" charset="-122"/>
                <a:cs typeface="微软雅黑" panose="020B0503020204020204" charset="-122"/>
              </a:rPr>
              <a:t>纤与光纤传感器</a:t>
            </a:r>
            <a:endParaRPr lang="en-US" altLang="en-US" sz="1400" spc="0" dirty="0">
              <a:solidFill>
                <a:schemeClr val="dk1"/>
              </a:solidFill>
              <a:latin typeface="微软雅黑" panose="020B0503020204020204" charset="-122"/>
              <a:ea typeface="微软雅黑" panose="020B0503020204020204" charset="-122"/>
              <a:cs typeface="微软雅黑" panose="020B0503020204020204" charset="-122"/>
            </a:endParaRPr>
          </a:p>
        </p:txBody>
      </p:sp>
      <p:pic>
        <p:nvPicPr>
          <p:cNvPr id="4" name="picture 157"/>
          <p:cNvPicPr>
            <a:picLocks noChangeAspect="1"/>
          </p:cNvPicPr>
          <p:nvPr/>
        </p:nvPicPr>
        <p:blipFill>
          <a:blip r:embed="rId6"/>
          <a:stretch>
            <a:fillRect/>
          </a:stretch>
        </p:blipFill>
        <p:spPr>
          <a:xfrm rot="21600000">
            <a:off x="594842" y="743749"/>
            <a:ext cx="2700070" cy="27114"/>
          </a:xfrm>
          <a:prstGeom prst="rect">
            <a:avLst/>
          </a:prstGeom>
        </p:spPr>
      </p:pic>
      <p:sp>
        <p:nvSpPr>
          <p:cNvPr id="5" name="textbox 160"/>
          <p:cNvSpPr/>
          <p:nvPr>
            <p:custDataLst>
              <p:tags r:id="rId7"/>
            </p:custDataLst>
          </p:nvPr>
        </p:nvSpPr>
        <p:spPr>
          <a:xfrm>
            <a:off x="6290750" y="1833068"/>
            <a:ext cx="5316307" cy="2706848"/>
          </a:xfrm>
          <a:prstGeom prst="rect">
            <a:avLst/>
          </a:prstGeom>
        </p:spPr>
        <p:txBody>
          <a:bodyPr vert="horz" wrap="square" lIns="0" tIns="0" rIns="0" bIns="0"/>
          <a:lstStyle/>
          <a:p>
            <a:pPr algn="l" rtl="0" eaLnBrk="0">
              <a:lnSpc>
                <a:spcPct val="83000"/>
              </a:lnSpc>
            </a:pPr>
            <a:endParaRPr lang="en-US" altLang="en-US" sz="100" dirty="0">
              <a:solidFill>
                <a:schemeClr val="dk1"/>
              </a:solidFill>
              <a:latin typeface="微软雅黑" panose="020B0503020204020204" charset="-122"/>
              <a:ea typeface="微软雅黑" panose="020B0503020204020204" charset="-122"/>
              <a:cs typeface="微软雅黑" panose="020B0503020204020204" charset="-122"/>
            </a:endParaRPr>
          </a:p>
          <a:p>
            <a:pPr marL="1964690" algn="l" rtl="0" eaLnBrk="0">
              <a:lnSpc>
                <a:spcPts val="1375"/>
              </a:lnSpc>
            </a:pPr>
            <a:r>
              <a:rPr sz="1050" spc="20" dirty="0">
                <a:solidFill>
                  <a:schemeClr val="dk1"/>
                </a:solidFill>
                <a:latin typeface="微软雅黑" panose="020B0503020204020204" charset="-122"/>
                <a:ea typeface="微软雅黑" panose="020B0503020204020204" charset="-122"/>
                <a:cs typeface="微软雅黑" panose="020B0503020204020204" charset="-122"/>
              </a:rPr>
              <a:t>图</a:t>
            </a:r>
            <a:r>
              <a:rPr sz="1050" b="1" spc="20" dirty="0">
                <a:solidFill>
                  <a:schemeClr val="dk1"/>
                </a:solidFill>
                <a:latin typeface="微软雅黑" panose="020B0503020204020204" charset="-122"/>
                <a:ea typeface="微软雅黑" panose="020B0503020204020204" charset="-122"/>
                <a:cs typeface="微软雅黑" panose="020B0503020204020204" charset="-122"/>
              </a:rPr>
              <a:t>7</a:t>
            </a:r>
            <a:r>
              <a:rPr sz="1050" spc="20" dirty="0">
                <a:solidFill>
                  <a:schemeClr val="dk1"/>
                </a:solidFill>
                <a:latin typeface="微软雅黑" panose="020B0503020204020204" charset="-122"/>
                <a:ea typeface="微软雅黑" panose="020B0503020204020204" charset="-122"/>
                <a:cs typeface="微软雅黑" panose="020B0503020204020204" charset="-122"/>
              </a:rPr>
              <a:t>－</a:t>
            </a:r>
            <a:r>
              <a:rPr sz="1050" b="1" spc="20" dirty="0">
                <a:solidFill>
                  <a:schemeClr val="dk1"/>
                </a:solidFill>
                <a:latin typeface="微软雅黑" panose="020B0503020204020204" charset="-122"/>
                <a:ea typeface="微软雅黑" panose="020B0503020204020204" charset="-122"/>
                <a:cs typeface="微软雅黑" panose="020B0503020204020204" charset="-122"/>
              </a:rPr>
              <a:t>21</a:t>
            </a:r>
            <a:r>
              <a:rPr sz="1050" spc="20" dirty="0">
                <a:solidFill>
                  <a:schemeClr val="dk1"/>
                </a:solidFill>
                <a:latin typeface="微软雅黑" panose="020B0503020204020204" charset="-122"/>
                <a:ea typeface="微软雅黑" panose="020B0503020204020204" charset="-122"/>
                <a:cs typeface="微软雅黑" panose="020B0503020204020204" charset="-122"/>
              </a:rPr>
              <a:t>光纤的基本</a:t>
            </a:r>
            <a:r>
              <a:rPr sz="1050" spc="0" dirty="0">
                <a:solidFill>
                  <a:schemeClr val="dk1"/>
                </a:solidFill>
                <a:latin typeface="微软雅黑" panose="020B0503020204020204" charset="-122"/>
                <a:ea typeface="微软雅黑" panose="020B0503020204020204" charset="-122"/>
                <a:cs typeface="微软雅黑" panose="020B0503020204020204" charset="-122"/>
              </a:rPr>
              <a:t>结构</a:t>
            </a:r>
            <a:endParaRPr lang="en-US" altLang="en-US" sz="1050" dirty="0">
              <a:solidFill>
                <a:schemeClr val="dk1"/>
              </a:solidFill>
              <a:latin typeface="微软雅黑" panose="020B0503020204020204" charset="-122"/>
              <a:ea typeface="微软雅黑" panose="020B0503020204020204" charset="-122"/>
              <a:cs typeface="微软雅黑" panose="020B0503020204020204" charset="-122"/>
            </a:endParaRPr>
          </a:p>
          <a:p>
            <a:pPr marL="278765" algn="l" rtl="0" eaLnBrk="0">
              <a:lnSpc>
                <a:spcPct val="91000"/>
              </a:lnSpc>
              <a:spcBef>
                <a:spcPts val="845"/>
              </a:spcBef>
            </a:pPr>
            <a:r>
              <a:rPr sz="1200" b="1" spc="20" dirty="0">
                <a:solidFill>
                  <a:schemeClr val="dk1"/>
                </a:solidFill>
                <a:latin typeface="微软雅黑" panose="020B0503020204020204" charset="-122"/>
                <a:ea typeface="微软雅黑" panose="020B0503020204020204" charset="-122"/>
                <a:cs typeface="微软雅黑" panose="020B0503020204020204" charset="-122"/>
              </a:rPr>
              <a:t>2)</a:t>
            </a:r>
            <a:r>
              <a:rPr sz="1200" spc="20" dirty="0">
                <a:solidFill>
                  <a:schemeClr val="dk1"/>
                </a:solidFill>
                <a:latin typeface="微软雅黑" panose="020B0503020204020204" charset="-122"/>
                <a:ea typeface="微软雅黑" panose="020B0503020204020204" charset="-122"/>
                <a:cs typeface="微软雅黑" panose="020B0503020204020204" charset="-122"/>
              </a:rPr>
              <a:t>工作原</a:t>
            </a:r>
            <a:r>
              <a:rPr sz="1200" spc="10" dirty="0">
                <a:solidFill>
                  <a:schemeClr val="dk1"/>
                </a:solidFill>
                <a:latin typeface="微软雅黑" panose="020B0503020204020204" charset="-122"/>
                <a:ea typeface="微软雅黑" panose="020B0503020204020204" charset="-122"/>
                <a:cs typeface="微软雅黑" panose="020B0503020204020204" charset="-122"/>
              </a:rPr>
              <a:t>理</a:t>
            </a:r>
            <a:endParaRPr lang="en-US" altLang="en-US" sz="1200" dirty="0">
              <a:solidFill>
                <a:schemeClr val="dk1"/>
              </a:solidFill>
              <a:latin typeface="微软雅黑" panose="020B0503020204020204" charset="-122"/>
              <a:ea typeface="微软雅黑" panose="020B0503020204020204" charset="-122"/>
              <a:cs typeface="微软雅黑" panose="020B0503020204020204" charset="-122"/>
            </a:endParaRPr>
          </a:p>
          <a:p>
            <a:pPr marL="12700" indent="269240" algn="l" rtl="0" eaLnBrk="0">
              <a:lnSpc>
                <a:spcPct val="143000"/>
              </a:lnSpc>
              <a:spcBef>
                <a:spcPts val="295"/>
              </a:spcBef>
            </a:pPr>
            <a:r>
              <a:rPr sz="1200" spc="30" dirty="0">
                <a:solidFill>
                  <a:schemeClr val="dk1"/>
                </a:solidFill>
                <a:latin typeface="微软雅黑" panose="020B0503020204020204" charset="-122"/>
                <a:ea typeface="微软雅黑" panose="020B0503020204020204" charset="-122"/>
                <a:cs typeface="微软雅黑" panose="020B0503020204020204" charset="-122"/>
              </a:rPr>
              <a:t>在光纤中传输的光，能沿着光纤传送很远的距离，光纤</a:t>
            </a:r>
            <a:r>
              <a:rPr sz="1200" spc="20" dirty="0">
                <a:solidFill>
                  <a:schemeClr val="dk1"/>
                </a:solidFill>
                <a:latin typeface="微软雅黑" panose="020B0503020204020204" charset="-122"/>
                <a:ea typeface="微软雅黑" panose="020B0503020204020204" charset="-122"/>
                <a:cs typeface="微软雅黑" panose="020B0503020204020204" charset="-122"/>
              </a:rPr>
              <a:t>的</a:t>
            </a:r>
            <a:r>
              <a:rPr sz="1200" spc="0" dirty="0">
                <a:solidFill>
                  <a:schemeClr val="dk1"/>
                </a:solidFill>
                <a:latin typeface="微软雅黑" panose="020B0503020204020204" charset="-122"/>
                <a:ea typeface="微软雅黑" panose="020B0503020204020204" charset="-122"/>
                <a:cs typeface="微软雅黑" panose="020B0503020204020204" charset="-122"/>
              </a:rPr>
              <a:t>传输是基于光的全内反射。</a:t>
            </a:r>
            <a:r>
              <a:rPr sz="1200" spc="10" dirty="0">
                <a:solidFill>
                  <a:schemeClr val="dk1"/>
                </a:solidFill>
                <a:latin typeface="微软雅黑" panose="020B0503020204020204" charset="-122"/>
                <a:ea typeface="微软雅黑" panose="020B0503020204020204" charset="-122"/>
                <a:cs typeface="微软雅黑" panose="020B0503020204020204" charset="-122"/>
              </a:rPr>
              <a:t>设有一段圆柱形光纤，如图</a:t>
            </a:r>
            <a:r>
              <a:rPr sz="1200" b="1" spc="10" dirty="0">
                <a:solidFill>
                  <a:schemeClr val="dk1"/>
                </a:solidFill>
                <a:latin typeface="微软雅黑" panose="020B0503020204020204" charset="-122"/>
                <a:ea typeface="微软雅黑" panose="020B0503020204020204" charset="-122"/>
                <a:cs typeface="微软雅黑" panose="020B0503020204020204" charset="-122"/>
              </a:rPr>
              <a:t>7</a:t>
            </a:r>
            <a:r>
              <a:rPr sz="1200" spc="10" dirty="0">
                <a:solidFill>
                  <a:schemeClr val="dk1"/>
                </a:solidFill>
                <a:latin typeface="微软雅黑" panose="020B0503020204020204" charset="-122"/>
                <a:ea typeface="微软雅黑" panose="020B0503020204020204" charset="-122"/>
                <a:cs typeface="微软雅黑" panose="020B0503020204020204" charset="-122"/>
              </a:rPr>
              <a:t>－</a:t>
            </a:r>
            <a:r>
              <a:rPr sz="1200" b="1" spc="10" dirty="0">
                <a:solidFill>
                  <a:schemeClr val="dk1"/>
                </a:solidFill>
                <a:latin typeface="微软雅黑" panose="020B0503020204020204" charset="-122"/>
                <a:ea typeface="微软雅黑" panose="020B0503020204020204" charset="-122"/>
                <a:cs typeface="微软雅黑" panose="020B0503020204020204" charset="-122"/>
              </a:rPr>
              <a:t>22</a:t>
            </a:r>
            <a:r>
              <a:rPr sz="1200" spc="10" dirty="0">
                <a:solidFill>
                  <a:schemeClr val="dk1"/>
                </a:solidFill>
                <a:latin typeface="微软雅黑" panose="020B0503020204020204" charset="-122"/>
                <a:ea typeface="微软雅黑" panose="020B0503020204020204" charset="-122"/>
                <a:cs typeface="微软雅黑" panose="020B0503020204020204" charset="-122"/>
              </a:rPr>
              <a:t>所示，它的两个</a:t>
            </a:r>
            <a:r>
              <a:rPr sz="1200" spc="0" dirty="0">
                <a:solidFill>
                  <a:schemeClr val="dk1"/>
                </a:solidFill>
                <a:latin typeface="微软雅黑" panose="020B0503020204020204" charset="-122"/>
                <a:ea typeface="微软雅黑" panose="020B0503020204020204" charset="-122"/>
                <a:cs typeface="微软雅黑" panose="020B0503020204020204" charset="-122"/>
              </a:rPr>
              <a:t>端面均为光滑的平面。当光线射入其中</a:t>
            </a:r>
            <a:r>
              <a:rPr sz="1200" spc="10" dirty="0">
                <a:solidFill>
                  <a:schemeClr val="dk1"/>
                </a:solidFill>
                <a:latin typeface="微软雅黑" panose="020B0503020204020204" charset="-122"/>
                <a:ea typeface="微软雅黑" panose="020B0503020204020204" charset="-122"/>
                <a:cs typeface="微软雅黑" panose="020B0503020204020204" charset="-122"/>
              </a:rPr>
              <a:t>一个端面并与圆柱的轴线呈</a:t>
            </a:r>
            <a:r>
              <a:rPr sz="1200" b="1" spc="10" dirty="0">
                <a:solidFill>
                  <a:schemeClr val="dk1"/>
                </a:solidFill>
                <a:latin typeface="微软雅黑" panose="020B0503020204020204" charset="-122"/>
                <a:ea typeface="微软雅黑" panose="020B0503020204020204" charset="-122"/>
                <a:cs typeface="微软雅黑" panose="020B0503020204020204" charset="-122"/>
              </a:rPr>
              <a:t>θ</a:t>
            </a:r>
            <a:r>
              <a:rPr sz="1100" b="1" spc="0" baseline="-23000" dirty="0">
                <a:solidFill>
                  <a:schemeClr val="dk1"/>
                </a:solidFill>
                <a:latin typeface="微软雅黑" panose="020B0503020204020204" charset="-122"/>
                <a:ea typeface="微软雅黑" panose="020B0503020204020204" charset="-122"/>
                <a:cs typeface="微软雅黑" panose="020B0503020204020204" charset="-122"/>
              </a:rPr>
              <a:t>i</a:t>
            </a:r>
            <a:r>
              <a:rPr sz="1200" spc="10" dirty="0">
                <a:solidFill>
                  <a:schemeClr val="dk1"/>
                </a:solidFill>
                <a:latin typeface="微软雅黑" panose="020B0503020204020204" charset="-122"/>
                <a:ea typeface="微软雅黑" panose="020B0503020204020204" charset="-122"/>
                <a:cs typeface="微软雅黑" panose="020B0503020204020204" charset="-122"/>
              </a:rPr>
              <a:t>角时，光线在端面发生折射进入光纤，</a:t>
            </a:r>
            <a:r>
              <a:rPr sz="1200" spc="0" dirty="0">
                <a:solidFill>
                  <a:schemeClr val="dk1"/>
                </a:solidFill>
                <a:latin typeface="微软雅黑" panose="020B0503020204020204" charset="-122"/>
                <a:ea typeface="微软雅黑" panose="020B0503020204020204" charset="-122"/>
                <a:cs typeface="微软雅黑" panose="020B0503020204020204" charset="-122"/>
              </a:rPr>
              <a:t>再以</a:t>
            </a:r>
            <a:r>
              <a:rPr sz="1200" b="1" spc="0" dirty="0">
                <a:solidFill>
                  <a:schemeClr val="dk1"/>
                </a:solidFill>
                <a:latin typeface="微软雅黑" panose="020B0503020204020204" charset="-122"/>
                <a:ea typeface="微软雅黑" panose="020B0503020204020204" charset="-122"/>
                <a:cs typeface="微软雅黑" panose="020B0503020204020204" charset="-122"/>
              </a:rPr>
              <a:t>φ</a:t>
            </a:r>
            <a:r>
              <a:rPr sz="1100" b="1" spc="0" baseline="-23000" dirty="0">
                <a:solidFill>
                  <a:schemeClr val="dk1"/>
                </a:solidFill>
                <a:latin typeface="微软雅黑" panose="020B0503020204020204" charset="-122"/>
                <a:ea typeface="微软雅黑" panose="020B0503020204020204" charset="-122"/>
                <a:cs typeface="微软雅黑" panose="020B0503020204020204" charset="-122"/>
              </a:rPr>
              <a:t>i</a:t>
            </a:r>
            <a:r>
              <a:rPr sz="1200" spc="0" dirty="0">
                <a:solidFill>
                  <a:schemeClr val="dk1"/>
                </a:solidFill>
                <a:latin typeface="微软雅黑" panose="020B0503020204020204" charset="-122"/>
                <a:ea typeface="微软雅黑" panose="020B0503020204020204" charset="-122"/>
                <a:cs typeface="微软雅黑" panose="020B0503020204020204" charset="-122"/>
              </a:rPr>
              <a:t>角入射至纤</a:t>
            </a:r>
            <a:r>
              <a:rPr sz="1200" spc="20" dirty="0">
                <a:solidFill>
                  <a:schemeClr val="dk1"/>
                </a:solidFill>
                <a:latin typeface="微软雅黑" panose="020B0503020204020204" charset="-122"/>
                <a:ea typeface="微软雅黑" panose="020B0503020204020204" charset="-122"/>
                <a:cs typeface="微软雅黑" panose="020B0503020204020204" charset="-122"/>
              </a:rPr>
              <a:t>芯与包层的界面，一部分光线透射到包层，另一部分反射回纤芯。但当入射角</a:t>
            </a:r>
            <a:r>
              <a:rPr sz="1200" b="1" spc="10" dirty="0">
                <a:solidFill>
                  <a:schemeClr val="dk1"/>
                </a:solidFill>
                <a:latin typeface="微软雅黑" panose="020B0503020204020204" charset="-122"/>
                <a:ea typeface="微软雅黑" panose="020B0503020204020204" charset="-122"/>
                <a:cs typeface="微软雅黑" panose="020B0503020204020204" charset="-122"/>
              </a:rPr>
              <a:t>θ</a:t>
            </a:r>
            <a:r>
              <a:rPr sz="1100" b="1" spc="0" baseline="-23000" dirty="0">
                <a:solidFill>
                  <a:schemeClr val="dk1"/>
                </a:solidFill>
                <a:latin typeface="微软雅黑" panose="020B0503020204020204" charset="-122"/>
                <a:ea typeface="微软雅黑" panose="020B0503020204020204" charset="-122"/>
                <a:cs typeface="微软雅黑" panose="020B0503020204020204" charset="-122"/>
              </a:rPr>
              <a:t>i</a:t>
            </a:r>
            <a:r>
              <a:rPr sz="1200" spc="0" dirty="0">
                <a:solidFill>
                  <a:schemeClr val="dk1"/>
                </a:solidFill>
                <a:latin typeface="微软雅黑" panose="020B0503020204020204" charset="-122"/>
                <a:ea typeface="微软雅黑" panose="020B0503020204020204" charset="-122"/>
                <a:cs typeface="微软雅黑" panose="020B0503020204020204" charset="-122"/>
              </a:rPr>
              <a:t>小于临</a:t>
            </a:r>
            <a:r>
              <a:rPr sz="1200" spc="20" dirty="0">
                <a:solidFill>
                  <a:schemeClr val="dk1"/>
                </a:solidFill>
                <a:latin typeface="微软雅黑" panose="020B0503020204020204" charset="-122"/>
                <a:ea typeface="微软雅黑" panose="020B0503020204020204" charset="-122"/>
                <a:cs typeface="微软雅黑" panose="020B0503020204020204" charset="-122"/>
              </a:rPr>
              <a:t>界入射角</a:t>
            </a:r>
            <a:r>
              <a:rPr sz="1200" b="1" spc="20" dirty="0">
                <a:solidFill>
                  <a:schemeClr val="dk1"/>
                </a:solidFill>
                <a:latin typeface="微软雅黑" panose="020B0503020204020204" charset="-122"/>
                <a:ea typeface="微软雅黑" panose="020B0503020204020204" charset="-122"/>
                <a:cs typeface="微软雅黑" panose="020B0503020204020204" charset="-122"/>
              </a:rPr>
              <a:t>θ</a:t>
            </a:r>
            <a:r>
              <a:rPr sz="1100" b="1" spc="0" baseline="-23000" dirty="0">
                <a:solidFill>
                  <a:schemeClr val="dk1"/>
                </a:solidFill>
                <a:latin typeface="微软雅黑" panose="020B0503020204020204" charset="-122"/>
                <a:ea typeface="微软雅黑" panose="020B0503020204020204" charset="-122"/>
                <a:cs typeface="微软雅黑" panose="020B0503020204020204" charset="-122"/>
              </a:rPr>
              <a:t>c</a:t>
            </a:r>
            <a:r>
              <a:rPr sz="1200" spc="20" dirty="0">
                <a:solidFill>
                  <a:schemeClr val="dk1"/>
                </a:solidFill>
                <a:latin typeface="微软雅黑" panose="020B0503020204020204" charset="-122"/>
                <a:ea typeface="微软雅黑" panose="020B0503020204020204" charset="-122"/>
                <a:cs typeface="微软雅黑" panose="020B0503020204020204" charset="-122"/>
              </a:rPr>
              <a:t>时，光线就不会透射出界面，而是全部被反</a:t>
            </a:r>
            <a:r>
              <a:rPr sz="1200" spc="10" dirty="0">
                <a:solidFill>
                  <a:schemeClr val="dk1"/>
                </a:solidFill>
                <a:latin typeface="微软雅黑" panose="020B0503020204020204" charset="-122"/>
                <a:ea typeface="微软雅黑" panose="020B0503020204020204" charset="-122"/>
                <a:cs typeface="微软雅黑" panose="020B0503020204020204" charset="-122"/>
              </a:rPr>
              <a:t>射</a:t>
            </a:r>
            <a:r>
              <a:rPr sz="1200" spc="0" dirty="0">
                <a:solidFill>
                  <a:schemeClr val="dk1"/>
                </a:solidFill>
                <a:latin typeface="微软雅黑" panose="020B0503020204020204" charset="-122"/>
                <a:ea typeface="微软雅黑" panose="020B0503020204020204" charset="-122"/>
                <a:cs typeface="微软雅黑" panose="020B0503020204020204" charset="-122"/>
              </a:rPr>
              <a:t>，光线在纤芯和包层的界面上</a:t>
            </a:r>
            <a:r>
              <a:rPr sz="1200" spc="40" dirty="0">
                <a:solidFill>
                  <a:schemeClr val="dk1"/>
                </a:solidFill>
                <a:latin typeface="微软雅黑" panose="020B0503020204020204" charset="-122"/>
                <a:ea typeface="微软雅黑" panose="020B0503020204020204" charset="-122"/>
                <a:cs typeface="微软雅黑" panose="020B0503020204020204" charset="-122"/>
              </a:rPr>
              <a:t>反复逐次全反射，呈锯齿波形状在纤芯内向前传播，最后从光纤的另一端面射</a:t>
            </a:r>
            <a:r>
              <a:rPr sz="1200" spc="10" dirty="0">
                <a:solidFill>
                  <a:schemeClr val="dk1"/>
                </a:solidFill>
                <a:latin typeface="微软雅黑" panose="020B0503020204020204" charset="-122"/>
                <a:ea typeface="微软雅黑" panose="020B0503020204020204" charset="-122"/>
                <a:cs typeface="微软雅黑" panose="020B0503020204020204" charset="-122"/>
              </a:rPr>
              <a:t>出</a:t>
            </a:r>
            <a:r>
              <a:rPr sz="1200" spc="0" dirty="0">
                <a:solidFill>
                  <a:schemeClr val="dk1"/>
                </a:solidFill>
                <a:latin typeface="微软雅黑" panose="020B0503020204020204" charset="-122"/>
                <a:ea typeface="微软雅黑" panose="020B0503020204020204" charset="-122"/>
                <a:cs typeface="微软雅黑" panose="020B0503020204020204" charset="-122"/>
              </a:rPr>
              <a:t>，这就</a:t>
            </a:r>
            <a:r>
              <a:rPr sz="1200" spc="30" dirty="0">
                <a:solidFill>
                  <a:schemeClr val="dk1"/>
                </a:solidFill>
                <a:latin typeface="微软雅黑" panose="020B0503020204020204" charset="-122"/>
                <a:ea typeface="微软雅黑" panose="020B0503020204020204" charset="-122"/>
                <a:cs typeface="微软雅黑" panose="020B0503020204020204" charset="-122"/>
              </a:rPr>
              <a:t>是光纤的传光</a:t>
            </a:r>
            <a:r>
              <a:rPr sz="1200" spc="20" dirty="0">
                <a:solidFill>
                  <a:schemeClr val="dk1"/>
                </a:solidFill>
                <a:latin typeface="微软雅黑" panose="020B0503020204020204" charset="-122"/>
                <a:ea typeface="微软雅黑" panose="020B0503020204020204" charset="-122"/>
                <a:cs typeface="微软雅黑" panose="020B0503020204020204" charset="-122"/>
              </a:rPr>
              <a:t>原</a:t>
            </a:r>
            <a:r>
              <a:rPr sz="1200" spc="0" dirty="0">
                <a:solidFill>
                  <a:schemeClr val="dk1"/>
                </a:solidFill>
                <a:latin typeface="微软雅黑" panose="020B0503020204020204" charset="-122"/>
                <a:ea typeface="微软雅黑" panose="020B0503020204020204" charset="-122"/>
                <a:cs typeface="微软雅黑" panose="020B0503020204020204" charset="-122"/>
              </a:rPr>
              <a:t>理。</a:t>
            </a:r>
            <a:endParaRPr lang="en-US" altLang="en-US" sz="1200" spc="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6" name="textbox 166"/>
          <p:cNvSpPr/>
          <p:nvPr>
            <p:custDataLst>
              <p:tags r:id="rId8"/>
            </p:custDataLst>
          </p:nvPr>
        </p:nvSpPr>
        <p:spPr>
          <a:xfrm>
            <a:off x="836888" y="3690455"/>
            <a:ext cx="4952514" cy="1218429"/>
          </a:xfrm>
          <a:prstGeom prst="rect">
            <a:avLst/>
          </a:prstGeom>
        </p:spPr>
        <p:txBody>
          <a:bodyPr vert="horz" wrap="square" lIns="0" tIns="0" rIns="0" bIns="0"/>
          <a:lstStyle/>
          <a:p>
            <a:pPr algn="l" rtl="0" eaLnBrk="0">
              <a:lnSpc>
                <a:spcPct val="72000"/>
              </a:lnSpc>
            </a:pPr>
            <a:endParaRPr lang="en-US" altLang="en-US" sz="100" dirty="0">
              <a:solidFill>
                <a:schemeClr val="dk1"/>
              </a:solidFill>
              <a:latin typeface="微软雅黑" panose="020B0503020204020204" charset="-122"/>
              <a:ea typeface="微软雅黑" panose="020B0503020204020204" charset="-122"/>
              <a:cs typeface="微软雅黑" panose="020B0503020204020204" charset="-122"/>
            </a:endParaRPr>
          </a:p>
          <a:p>
            <a:pPr marL="12700" indent="12065" algn="l" rtl="0" eaLnBrk="0">
              <a:lnSpc>
                <a:spcPct val="133000"/>
              </a:lnSpc>
            </a:pPr>
            <a:r>
              <a:rPr sz="1200" spc="50" dirty="0">
                <a:solidFill>
                  <a:schemeClr val="dk1"/>
                </a:solidFill>
                <a:latin typeface="微软雅黑" panose="020B0503020204020204" charset="-122"/>
                <a:ea typeface="微软雅黑" panose="020B0503020204020204" charset="-122"/>
                <a:cs typeface="微软雅黑" panose="020B0503020204020204" charset="-122"/>
              </a:rPr>
              <a:t>围绕着纤芯的圆形外层叫包层。纤芯和包层通常由不同掺杂比例的石英玻璃制</a:t>
            </a:r>
            <a:r>
              <a:rPr sz="1200" spc="40" dirty="0">
                <a:solidFill>
                  <a:schemeClr val="dk1"/>
                </a:solidFill>
                <a:latin typeface="微软雅黑" panose="020B0503020204020204" charset="-122"/>
                <a:ea typeface="微软雅黑" panose="020B0503020204020204" charset="-122"/>
                <a:cs typeface="微软雅黑" panose="020B0503020204020204" charset="-122"/>
              </a:rPr>
              <a:t>成</a:t>
            </a:r>
            <a:r>
              <a:rPr sz="1200" spc="0" dirty="0">
                <a:solidFill>
                  <a:schemeClr val="dk1"/>
                </a:solidFill>
                <a:latin typeface="微软雅黑" panose="020B0503020204020204" charset="-122"/>
                <a:ea typeface="微软雅黑" panose="020B0503020204020204" charset="-122"/>
                <a:cs typeface="微软雅黑" panose="020B0503020204020204" charset="-122"/>
              </a:rPr>
              <a:t>。纤芯</a:t>
            </a:r>
            <a:r>
              <a:rPr sz="1200" spc="20" dirty="0">
                <a:solidFill>
                  <a:schemeClr val="dk1"/>
                </a:solidFill>
                <a:latin typeface="微软雅黑" panose="020B0503020204020204" charset="-122"/>
                <a:ea typeface="微软雅黑" panose="020B0503020204020204" charset="-122"/>
                <a:cs typeface="微软雅黑" panose="020B0503020204020204" charset="-122"/>
              </a:rPr>
              <a:t>的折射率</a:t>
            </a:r>
            <a:r>
              <a:rPr sz="1200" b="1" spc="0" dirty="0">
                <a:solidFill>
                  <a:schemeClr val="dk1"/>
                </a:solidFill>
                <a:latin typeface="微软雅黑" panose="020B0503020204020204" charset="-122"/>
                <a:ea typeface="微软雅黑" panose="020B0503020204020204" charset="-122"/>
                <a:cs typeface="微软雅黑" panose="020B0503020204020204" charset="-122"/>
              </a:rPr>
              <a:t>n</a:t>
            </a:r>
            <a:r>
              <a:rPr sz="1100" b="1" spc="20" baseline="-23000" dirty="0">
                <a:solidFill>
                  <a:schemeClr val="dk1"/>
                </a:solidFill>
                <a:latin typeface="微软雅黑" panose="020B0503020204020204" charset="-122"/>
                <a:ea typeface="微软雅黑" panose="020B0503020204020204" charset="-122"/>
                <a:cs typeface="微软雅黑" panose="020B0503020204020204" charset="-122"/>
              </a:rPr>
              <a:t>1</a:t>
            </a:r>
            <a:r>
              <a:rPr sz="1200" spc="20" dirty="0">
                <a:solidFill>
                  <a:schemeClr val="dk1"/>
                </a:solidFill>
                <a:latin typeface="微软雅黑" panose="020B0503020204020204" charset="-122"/>
                <a:ea typeface="微软雅黑" panose="020B0503020204020204" charset="-122"/>
                <a:cs typeface="微软雅黑" panose="020B0503020204020204" charset="-122"/>
              </a:rPr>
              <a:t>略大于包层的折射率</a:t>
            </a:r>
            <a:r>
              <a:rPr sz="1200" b="1" spc="0" dirty="0">
                <a:solidFill>
                  <a:schemeClr val="dk1"/>
                </a:solidFill>
                <a:latin typeface="微软雅黑" panose="020B0503020204020204" charset="-122"/>
                <a:ea typeface="微软雅黑" panose="020B0503020204020204" charset="-122"/>
                <a:cs typeface="微软雅黑" panose="020B0503020204020204" charset="-122"/>
              </a:rPr>
              <a:t>n</a:t>
            </a:r>
            <a:r>
              <a:rPr sz="1100" b="1" spc="20" baseline="-23000" dirty="0">
                <a:solidFill>
                  <a:schemeClr val="dk1"/>
                </a:solidFill>
                <a:latin typeface="微软雅黑" panose="020B0503020204020204" charset="-122"/>
                <a:ea typeface="微软雅黑" panose="020B0503020204020204" charset="-122"/>
                <a:cs typeface="微软雅黑" panose="020B0503020204020204" charset="-122"/>
              </a:rPr>
              <a:t>2</a:t>
            </a:r>
            <a:r>
              <a:rPr sz="800" spc="20" dirty="0">
                <a:solidFill>
                  <a:schemeClr val="dk1"/>
                </a:solidFill>
                <a:latin typeface="微软雅黑" panose="020B0503020204020204" charset="-122"/>
                <a:ea typeface="微软雅黑" panose="020B0503020204020204" charset="-122"/>
                <a:cs typeface="微软雅黑" panose="020B0503020204020204" charset="-122"/>
              </a:rPr>
              <a:t>，</a:t>
            </a:r>
            <a:r>
              <a:rPr sz="1200" spc="20" dirty="0">
                <a:solidFill>
                  <a:schemeClr val="dk1"/>
                </a:solidFill>
                <a:latin typeface="微软雅黑" panose="020B0503020204020204" charset="-122"/>
                <a:ea typeface="微软雅黑" panose="020B0503020204020204" charset="-122"/>
                <a:cs typeface="微软雅黑" panose="020B0503020204020204" charset="-122"/>
              </a:rPr>
              <a:t>光纤的导光能力取决于纤芯和包层的性质。在</a:t>
            </a:r>
            <a:r>
              <a:rPr sz="1200" spc="10" dirty="0">
                <a:solidFill>
                  <a:schemeClr val="dk1"/>
                </a:solidFill>
                <a:latin typeface="微软雅黑" panose="020B0503020204020204" charset="-122"/>
                <a:ea typeface="微软雅黑" panose="020B0503020204020204" charset="-122"/>
                <a:cs typeface="微软雅黑" panose="020B0503020204020204" charset="-122"/>
              </a:rPr>
              <a:t>包</a:t>
            </a:r>
            <a:r>
              <a:rPr sz="1200" spc="0" dirty="0">
                <a:solidFill>
                  <a:schemeClr val="dk1"/>
                </a:solidFill>
                <a:latin typeface="微软雅黑" panose="020B0503020204020204" charset="-122"/>
                <a:ea typeface="微软雅黑" panose="020B0503020204020204" charset="-122"/>
                <a:cs typeface="微软雅黑" panose="020B0503020204020204" charset="-122"/>
              </a:rPr>
              <a:t>层</a:t>
            </a:r>
            <a:r>
              <a:rPr sz="1200" spc="20" dirty="0">
                <a:solidFill>
                  <a:schemeClr val="dk1"/>
                </a:solidFill>
                <a:latin typeface="微软雅黑" panose="020B0503020204020204" charset="-122"/>
                <a:ea typeface="微软雅黑" panose="020B0503020204020204" charset="-122"/>
                <a:cs typeface="微软雅黑" panose="020B0503020204020204" charset="-122"/>
              </a:rPr>
              <a:t>外面还常有一层保护套，保护套多为尼龙材料，</a:t>
            </a:r>
            <a:r>
              <a:rPr sz="1200" spc="0" dirty="0">
                <a:solidFill>
                  <a:schemeClr val="dk1"/>
                </a:solidFill>
                <a:latin typeface="微软雅黑" panose="020B0503020204020204" charset="-122"/>
                <a:ea typeface="微软雅黑" panose="020B0503020204020204" charset="-122"/>
                <a:cs typeface="微软雅黑" panose="020B0503020204020204" charset="-122"/>
              </a:rPr>
              <a:t>用以增加光纤的机械强度。</a:t>
            </a:r>
            <a:endParaRPr lang="en-US" altLang="en-US" sz="1200" spc="0" dirty="0">
              <a:solidFill>
                <a:schemeClr val="dk1"/>
              </a:solidFill>
              <a:latin typeface="微软雅黑" panose="020B0503020204020204" charset="-122"/>
              <a:ea typeface="微软雅黑" panose="020B0503020204020204" charset="-122"/>
              <a:cs typeface="微软雅黑" panose="020B0503020204020204" charset="-122"/>
            </a:endParaRPr>
          </a:p>
        </p:txBody>
      </p:sp>
      <p:pic>
        <p:nvPicPr>
          <p:cNvPr id="7" name="picture 167"/>
          <p:cNvPicPr>
            <a:picLocks noChangeAspect="1"/>
          </p:cNvPicPr>
          <p:nvPr/>
        </p:nvPicPr>
        <p:blipFill>
          <a:blip r:embed="rId9"/>
          <a:stretch>
            <a:fillRect/>
          </a:stretch>
        </p:blipFill>
        <p:spPr>
          <a:xfrm rot="21600000">
            <a:off x="7492143" y="4447269"/>
            <a:ext cx="2919183" cy="1221949"/>
          </a:xfrm>
          <a:prstGeom prst="rect">
            <a:avLst/>
          </a:prstGeom>
        </p:spPr>
      </p:pic>
      <p:pic>
        <p:nvPicPr>
          <p:cNvPr id="8" name="picture 172"/>
          <p:cNvPicPr>
            <a:picLocks noChangeAspect="1"/>
          </p:cNvPicPr>
          <p:nvPr/>
        </p:nvPicPr>
        <p:blipFill>
          <a:blip r:embed="rId10"/>
          <a:stretch>
            <a:fillRect/>
          </a:stretch>
        </p:blipFill>
        <p:spPr>
          <a:xfrm rot="21600000">
            <a:off x="7663447" y="542258"/>
            <a:ext cx="2570911" cy="1166332"/>
          </a:xfrm>
          <a:prstGeom prst="rect">
            <a:avLst/>
          </a:prstGeom>
        </p:spPr>
      </p:pic>
      <p:sp>
        <p:nvSpPr>
          <p:cNvPr id="9" name="textbox 181"/>
          <p:cNvSpPr/>
          <p:nvPr>
            <p:custDataLst>
              <p:tags r:id="rId11"/>
            </p:custDataLst>
          </p:nvPr>
        </p:nvSpPr>
        <p:spPr>
          <a:xfrm>
            <a:off x="8292948" y="5669218"/>
            <a:ext cx="2118378" cy="346571"/>
          </a:xfrm>
          <a:prstGeom prst="rect">
            <a:avLst/>
          </a:prstGeom>
        </p:spPr>
        <p:txBody>
          <a:bodyPr vert="horz" wrap="square" lIns="0" tIns="0" rIns="0" bIns="0"/>
          <a:lstStyle/>
          <a:p>
            <a:pPr algn="l" rtl="0" eaLnBrk="0">
              <a:lnSpc>
                <a:spcPct val="83000"/>
              </a:lnSpc>
            </a:pPr>
            <a:endParaRPr lang="en-US" altLang="en-US" sz="100" dirty="0">
              <a:solidFill>
                <a:schemeClr val="dk1"/>
              </a:solidFill>
              <a:latin typeface="微软雅黑" panose="020B0503020204020204" charset="-122"/>
              <a:ea typeface="微软雅黑" panose="020B0503020204020204" charset="-122"/>
              <a:cs typeface="微软雅黑" panose="020B0503020204020204" charset="-122"/>
            </a:endParaRPr>
          </a:p>
          <a:p>
            <a:pPr marL="12700" algn="l" rtl="0" eaLnBrk="0">
              <a:lnSpc>
                <a:spcPts val="1375"/>
              </a:lnSpc>
            </a:pPr>
            <a:r>
              <a:rPr sz="1050" spc="20" dirty="0">
                <a:solidFill>
                  <a:schemeClr val="dk1"/>
                </a:solidFill>
                <a:latin typeface="微软雅黑" panose="020B0503020204020204" charset="-122"/>
                <a:ea typeface="微软雅黑" panose="020B0503020204020204" charset="-122"/>
                <a:cs typeface="微软雅黑" panose="020B0503020204020204" charset="-122"/>
              </a:rPr>
              <a:t>图</a:t>
            </a:r>
            <a:r>
              <a:rPr sz="1050" b="1" spc="20" dirty="0">
                <a:solidFill>
                  <a:schemeClr val="dk1"/>
                </a:solidFill>
                <a:latin typeface="微软雅黑" panose="020B0503020204020204" charset="-122"/>
                <a:ea typeface="微软雅黑" panose="020B0503020204020204" charset="-122"/>
                <a:cs typeface="微软雅黑" panose="020B0503020204020204" charset="-122"/>
              </a:rPr>
              <a:t>7</a:t>
            </a:r>
            <a:r>
              <a:rPr sz="1050" spc="20" dirty="0">
                <a:solidFill>
                  <a:schemeClr val="dk1"/>
                </a:solidFill>
                <a:latin typeface="微软雅黑" panose="020B0503020204020204" charset="-122"/>
                <a:ea typeface="微软雅黑" panose="020B0503020204020204" charset="-122"/>
                <a:cs typeface="微软雅黑" panose="020B0503020204020204" charset="-122"/>
              </a:rPr>
              <a:t>－</a:t>
            </a:r>
            <a:r>
              <a:rPr sz="1050" b="1" spc="20" dirty="0">
                <a:solidFill>
                  <a:schemeClr val="dk1"/>
                </a:solidFill>
                <a:latin typeface="微软雅黑" panose="020B0503020204020204" charset="-122"/>
                <a:ea typeface="微软雅黑" panose="020B0503020204020204" charset="-122"/>
                <a:cs typeface="微软雅黑" panose="020B0503020204020204" charset="-122"/>
              </a:rPr>
              <a:t>22</a:t>
            </a:r>
            <a:r>
              <a:rPr sz="1050" spc="20" dirty="0">
                <a:solidFill>
                  <a:schemeClr val="dk1"/>
                </a:solidFill>
                <a:latin typeface="微软雅黑" panose="020B0503020204020204" charset="-122"/>
                <a:ea typeface="微软雅黑" panose="020B0503020204020204" charset="-122"/>
                <a:cs typeface="微软雅黑" panose="020B0503020204020204" charset="-122"/>
              </a:rPr>
              <a:t>光纤的传光</a:t>
            </a:r>
            <a:r>
              <a:rPr sz="1050" spc="0" dirty="0">
                <a:solidFill>
                  <a:schemeClr val="dk1"/>
                </a:solidFill>
                <a:latin typeface="微软雅黑" panose="020B0503020204020204" charset="-122"/>
                <a:ea typeface="微软雅黑" panose="020B0503020204020204" charset="-122"/>
                <a:cs typeface="微软雅黑" panose="020B0503020204020204" charset="-122"/>
              </a:rPr>
              <a:t>原理</a:t>
            </a:r>
            <a:endParaRPr lang="en-US" altLang="en-US" sz="1050" spc="0" dirty="0">
              <a:solidFill>
                <a:schemeClr val="dk1"/>
              </a:solidFill>
              <a:latin typeface="微软雅黑" panose="020B0503020204020204" charset="-122"/>
              <a:ea typeface="微软雅黑" panose="020B0503020204020204" charset="-122"/>
              <a:cs typeface="微软雅黑" panose="020B0503020204020204" charset="-122"/>
            </a:endParaRPr>
          </a:p>
        </p:txBody>
      </p:sp>
    </p:spTree>
    <p:custDataLst>
      <p:tags r:id="rId12"/>
    </p:custData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42" name="图片 41" descr="1 (11)"/>
          <p:cNvPicPr>
            <a:picLocks noChangeAspect="1"/>
          </p:cNvPicPr>
          <p:nvPr>
            <p:custDataLst>
              <p:tags r:id="rId1"/>
            </p:custDataLst>
          </p:nvPr>
        </p:nvPicPr>
        <p:blipFill>
          <a:blip r:embed="rId2"/>
          <a:stretch>
            <a:fillRect/>
          </a:stretch>
        </p:blipFill>
        <p:spPr>
          <a:xfrm>
            <a:off x="0" y="6137910"/>
            <a:ext cx="720090" cy="720090"/>
          </a:xfrm>
          <a:prstGeom prst="rect">
            <a:avLst/>
          </a:prstGeom>
        </p:spPr>
      </p:pic>
      <p:pic>
        <p:nvPicPr>
          <p:cNvPr id="41" name="图片 40" descr="1 (12)"/>
          <p:cNvPicPr>
            <a:picLocks noChangeAspect="1"/>
          </p:cNvPicPr>
          <p:nvPr>
            <p:custDataLst>
              <p:tags r:id="rId3"/>
            </p:custDataLst>
          </p:nvPr>
        </p:nvPicPr>
        <p:blipFill>
          <a:blip r:embed="rId4"/>
          <a:stretch>
            <a:fillRect/>
          </a:stretch>
        </p:blipFill>
        <p:spPr>
          <a:xfrm>
            <a:off x="11471910" y="0"/>
            <a:ext cx="720090" cy="720090"/>
          </a:xfrm>
          <a:prstGeom prst="rect">
            <a:avLst/>
          </a:prstGeom>
        </p:spPr>
      </p:pic>
      <p:sp>
        <p:nvSpPr>
          <p:cNvPr id="2" name="textbox 161"/>
          <p:cNvSpPr/>
          <p:nvPr/>
        </p:nvSpPr>
        <p:spPr>
          <a:xfrm>
            <a:off x="493303" y="845122"/>
            <a:ext cx="4003675" cy="1696085"/>
          </a:xfrm>
          <a:prstGeom prst="rect">
            <a:avLst/>
          </a:prstGeom>
        </p:spPr>
        <p:txBody>
          <a:bodyPr vert="horz" wrap="square" lIns="0" tIns="0" rIns="0" bIns="0"/>
          <a:lstStyle/>
          <a:p>
            <a:pPr algn="l" rtl="0" eaLnBrk="0">
              <a:lnSpc>
                <a:spcPct val="86000"/>
              </a:lnSpc>
            </a:pPr>
            <a:endParaRPr lang="en-US" altLang="en-US" sz="100" dirty="0">
              <a:solidFill>
                <a:srgbClr val="000000"/>
              </a:solidFill>
              <a:latin typeface="微软雅黑" panose="020B0503020204020204" charset="-122"/>
              <a:ea typeface="微软雅黑" panose="020B0503020204020204" charset="-122"/>
              <a:cs typeface="微软雅黑" panose="020B0503020204020204" charset="-122"/>
            </a:endParaRPr>
          </a:p>
          <a:p>
            <a:pPr marL="279400" algn="l" rtl="0" eaLnBrk="0">
              <a:lnSpc>
                <a:spcPct val="89000"/>
              </a:lnSpc>
            </a:pPr>
            <a:r>
              <a:rPr sz="1000" spc="-20" dirty="0">
                <a:solidFill>
                  <a:srgbClr val="000000"/>
                </a:solidFill>
                <a:latin typeface="微软雅黑" panose="020B0503020204020204" charset="-122"/>
                <a:ea typeface="微软雅黑" panose="020B0503020204020204" charset="-122"/>
                <a:cs typeface="微软雅黑" panose="020B0503020204020204" charset="-122"/>
              </a:rPr>
              <a:t>根据斯涅耳</a:t>
            </a:r>
            <a:r>
              <a:rPr sz="1000" b="1" spc="-20" dirty="0">
                <a:solidFill>
                  <a:srgbClr val="000000"/>
                </a:solidFill>
                <a:latin typeface="微软雅黑" panose="020B0503020204020204" charset="-122"/>
                <a:ea typeface="微软雅黑" panose="020B0503020204020204" charset="-122"/>
                <a:cs typeface="微软雅黑" panose="020B0503020204020204" charset="-122"/>
              </a:rPr>
              <a:t>(</a:t>
            </a:r>
            <a:r>
              <a:rPr sz="1000" b="1" spc="0" dirty="0">
                <a:solidFill>
                  <a:srgbClr val="000000"/>
                </a:solidFill>
                <a:latin typeface="微软雅黑" panose="020B0503020204020204" charset="-122"/>
                <a:ea typeface="微软雅黑" panose="020B0503020204020204" charset="-122"/>
                <a:cs typeface="微软雅黑" panose="020B0503020204020204" charset="-122"/>
              </a:rPr>
              <a:t>Snell</a:t>
            </a:r>
            <a:r>
              <a:rPr sz="1000" b="1" spc="-20" dirty="0">
                <a:solidFill>
                  <a:srgbClr val="000000"/>
                </a:solidFill>
                <a:latin typeface="微软雅黑" panose="020B0503020204020204" charset="-122"/>
                <a:ea typeface="微软雅黑" panose="020B0503020204020204" charset="-122"/>
                <a:cs typeface="微软雅黑" panose="020B0503020204020204" charset="-122"/>
              </a:rPr>
              <a:t>)</a:t>
            </a:r>
            <a:r>
              <a:rPr sz="1000" spc="-20" dirty="0">
                <a:solidFill>
                  <a:srgbClr val="000000"/>
                </a:solidFill>
                <a:latin typeface="微软雅黑" panose="020B0503020204020204" charset="-122"/>
                <a:ea typeface="微软雅黑" panose="020B0503020204020204" charset="-122"/>
                <a:cs typeface="微软雅黑" panose="020B0503020204020204" charset="-122"/>
              </a:rPr>
              <a:t>光的折射定律，由图</a:t>
            </a:r>
            <a:r>
              <a:rPr sz="1000" b="1" spc="-20" dirty="0">
                <a:solidFill>
                  <a:srgbClr val="000000"/>
                </a:solidFill>
                <a:latin typeface="微软雅黑" panose="020B0503020204020204" charset="-122"/>
                <a:ea typeface="微软雅黑" panose="020B0503020204020204" charset="-122"/>
                <a:cs typeface="微软雅黑" panose="020B0503020204020204" charset="-122"/>
              </a:rPr>
              <a:t>7</a:t>
            </a:r>
            <a:r>
              <a:rPr sz="1000" spc="-20" dirty="0">
                <a:solidFill>
                  <a:srgbClr val="000000"/>
                </a:solidFill>
                <a:latin typeface="微软雅黑" panose="020B0503020204020204" charset="-122"/>
                <a:ea typeface="微软雅黑" panose="020B0503020204020204" charset="-122"/>
                <a:cs typeface="微软雅黑" panose="020B0503020204020204" charset="-122"/>
              </a:rPr>
              <a:t>－</a:t>
            </a:r>
            <a:r>
              <a:rPr sz="1000" b="1" spc="-20" dirty="0">
                <a:solidFill>
                  <a:srgbClr val="000000"/>
                </a:solidFill>
                <a:latin typeface="微软雅黑" panose="020B0503020204020204" charset="-122"/>
                <a:ea typeface="微软雅黑" panose="020B0503020204020204" charset="-122"/>
                <a:cs typeface="微软雅黑" panose="020B0503020204020204" charset="-122"/>
              </a:rPr>
              <a:t>2</a:t>
            </a:r>
            <a:r>
              <a:rPr sz="1000" b="1" spc="-10" dirty="0">
                <a:solidFill>
                  <a:srgbClr val="000000"/>
                </a:solidFill>
                <a:latin typeface="微软雅黑" panose="020B0503020204020204" charset="-122"/>
                <a:ea typeface="微软雅黑" panose="020B0503020204020204" charset="-122"/>
                <a:cs typeface="微软雅黑" panose="020B0503020204020204" charset="-122"/>
              </a:rPr>
              <a:t>2</a:t>
            </a:r>
            <a:r>
              <a:rPr sz="1000" spc="0" dirty="0">
                <a:solidFill>
                  <a:srgbClr val="000000"/>
                </a:solidFill>
                <a:latin typeface="微软雅黑" panose="020B0503020204020204" charset="-122"/>
                <a:ea typeface="微软雅黑" panose="020B0503020204020204" charset="-122"/>
                <a:cs typeface="微软雅黑" panose="020B0503020204020204" charset="-122"/>
              </a:rPr>
              <a:t>可得</a:t>
            </a:r>
            <a:endParaRPr lang="en-US" altLang="en-US" sz="1000" dirty="0">
              <a:solidFill>
                <a:srgbClr val="000000"/>
              </a:solidFill>
              <a:latin typeface="微软雅黑" panose="020B0503020204020204" charset="-122"/>
              <a:ea typeface="微软雅黑" panose="020B0503020204020204" charset="-122"/>
              <a:cs typeface="微软雅黑" panose="020B0503020204020204" charset="-122"/>
            </a:endParaRPr>
          </a:p>
          <a:p>
            <a:pPr marL="2129790" algn="l" rtl="0" eaLnBrk="0">
              <a:lnSpc>
                <a:spcPts val="1915"/>
              </a:lnSpc>
            </a:pPr>
            <a:r>
              <a:rPr sz="900" b="1" spc="-40" dirty="0">
                <a:solidFill>
                  <a:srgbClr val="000000"/>
                </a:solidFill>
                <a:latin typeface="微软雅黑" panose="020B0503020204020204" charset="-122"/>
                <a:ea typeface="微软雅黑" panose="020B0503020204020204" charset="-122"/>
                <a:cs typeface="微软雅黑" panose="020B0503020204020204" charset="-122"/>
              </a:rPr>
              <a:t>n</a:t>
            </a:r>
            <a:r>
              <a:rPr sz="800" b="1" spc="-40" baseline="-8000" dirty="0">
                <a:solidFill>
                  <a:srgbClr val="000000"/>
                </a:solidFill>
                <a:latin typeface="微软雅黑" panose="020B0503020204020204" charset="-122"/>
                <a:ea typeface="微软雅黑" panose="020B0503020204020204" charset="-122"/>
                <a:cs typeface="微软雅黑" panose="020B0503020204020204" charset="-122"/>
              </a:rPr>
              <a:t>0</a:t>
            </a:r>
            <a:r>
              <a:rPr sz="900" b="1" spc="-40" dirty="0">
                <a:solidFill>
                  <a:srgbClr val="000000"/>
                </a:solidFill>
                <a:latin typeface="微软雅黑" panose="020B0503020204020204" charset="-122"/>
                <a:ea typeface="微软雅黑" panose="020B0503020204020204" charset="-122"/>
                <a:cs typeface="微软雅黑" panose="020B0503020204020204" charset="-122"/>
              </a:rPr>
              <a:t>sinθ</a:t>
            </a:r>
            <a:r>
              <a:rPr sz="800" b="1" spc="-40" baseline="-8000" dirty="0">
                <a:solidFill>
                  <a:srgbClr val="000000"/>
                </a:solidFill>
                <a:latin typeface="微软雅黑" panose="020B0503020204020204" charset="-122"/>
                <a:ea typeface="微软雅黑" panose="020B0503020204020204" charset="-122"/>
                <a:cs typeface="微软雅黑" panose="020B0503020204020204" charset="-122"/>
              </a:rPr>
              <a:t>i</a:t>
            </a:r>
            <a:r>
              <a:rPr sz="1300" spc="-40" baseline="15000" dirty="0">
                <a:solidFill>
                  <a:srgbClr val="000000"/>
                </a:solidFill>
                <a:latin typeface="微软雅黑" panose="020B0503020204020204" charset="-122"/>
                <a:ea typeface="微软雅黑" panose="020B0503020204020204" charset="-122"/>
                <a:cs typeface="微软雅黑" panose="020B0503020204020204" charset="-122"/>
              </a:rPr>
              <a:t>＝</a:t>
            </a:r>
            <a:r>
              <a:rPr sz="900" b="1" spc="-40" dirty="0">
                <a:solidFill>
                  <a:srgbClr val="000000"/>
                </a:solidFill>
                <a:latin typeface="微软雅黑" panose="020B0503020204020204" charset="-122"/>
                <a:ea typeface="微软雅黑" panose="020B0503020204020204" charset="-122"/>
                <a:cs typeface="微软雅黑" panose="020B0503020204020204" charset="-122"/>
              </a:rPr>
              <a:t>n</a:t>
            </a:r>
            <a:r>
              <a:rPr sz="800" b="1" spc="-40" baseline="-8000" dirty="0">
                <a:solidFill>
                  <a:srgbClr val="000000"/>
                </a:solidFill>
                <a:latin typeface="微软雅黑" panose="020B0503020204020204" charset="-122"/>
                <a:ea typeface="微软雅黑" panose="020B0503020204020204" charset="-122"/>
                <a:cs typeface="微软雅黑" panose="020B0503020204020204" charset="-122"/>
              </a:rPr>
              <a:t>1</a:t>
            </a:r>
            <a:r>
              <a:rPr sz="900" b="1" spc="-40" dirty="0">
                <a:solidFill>
                  <a:srgbClr val="000000"/>
                </a:solidFill>
                <a:latin typeface="微软雅黑" panose="020B0503020204020204" charset="-122"/>
                <a:ea typeface="微软雅黑" panose="020B0503020204020204" charset="-122"/>
                <a:cs typeface="微软雅黑" panose="020B0503020204020204" charset="-122"/>
              </a:rPr>
              <a:t>s</a:t>
            </a:r>
            <a:r>
              <a:rPr sz="900" b="1" spc="-10" dirty="0">
                <a:solidFill>
                  <a:srgbClr val="000000"/>
                </a:solidFill>
                <a:latin typeface="微软雅黑" panose="020B0503020204020204" charset="-122"/>
                <a:ea typeface="微软雅黑" panose="020B0503020204020204" charset="-122"/>
                <a:cs typeface="微软雅黑" panose="020B0503020204020204" charset="-122"/>
              </a:rPr>
              <a:t>i</a:t>
            </a:r>
            <a:r>
              <a:rPr sz="900" b="1" spc="0" dirty="0">
                <a:solidFill>
                  <a:srgbClr val="000000"/>
                </a:solidFill>
                <a:latin typeface="微软雅黑" panose="020B0503020204020204" charset="-122"/>
                <a:ea typeface="微软雅黑" panose="020B0503020204020204" charset="-122"/>
                <a:cs typeface="微软雅黑" panose="020B0503020204020204" charset="-122"/>
              </a:rPr>
              <a:t>n</a:t>
            </a:r>
            <a:r>
              <a:rPr sz="900" b="1" spc="-40" dirty="0">
                <a:solidFill>
                  <a:srgbClr val="000000"/>
                </a:solidFill>
                <a:latin typeface="微软雅黑" panose="020B0503020204020204" charset="-122"/>
                <a:ea typeface="微软雅黑" panose="020B0503020204020204" charset="-122"/>
                <a:cs typeface="微软雅黑" panose="020B0503020204020204" charset="-122"/>
              </a:rPr>
              <a:t>θ</a:t>
            </a:r>
            <a:r>
              <a:rPr sz="800" b="1" spc="0" baseline="-8000" dirty="0">
                <a:solidFill>
                  <a:srgbClr val="000000"/>
                </a:solidFill>
                <a:latin typeface="微软雅黑" panose="020B0503020204020204" charset="-122"/>
                <a:ea typeface="微软雅黑" panose="020B0503020204020204" charset="-122"/>
                <a:cs typeface="微软雅黑" panose="020B0503020204020204" charset="-122"/>
              </a:rPr>
              <a:t>j</a:t>
            </a:r>
            <a:endParaRPr lang="en-US" altLang="en-US" sz="520" dirty="0">
              <a:solidFill>
                <a:srgbClr val="000000"/>
              </a:solidFill>
              <a:latin typeface="微软雅黑" panose="020B0503020204020204" charset="-122"/>
              <a:ea typeface="微软雅黑" panose="020B0503020204020204" charset="-122"/>
              <a:cs typeface="微软雅黑" panose="020B0503020204020204" charset="-122"/>
            </a:endParaRPr>
          </a:p>
          <a:p>
            <a:pPr marL="2119630" algn="l" rtl="0" eaLnBrk="0">
              <a:lnSpc>
                <a:spcPts val="1705"/>
              </a:lnSpc>
            </a:pPr>
            <a:r>
              <a:rPr sz="900" b="1" spc="-40" dirty="0">
                <a:solidFill>
                  <a:srgbClr val="000000"/>
                </a:solidFill>
                <a:latin typeface="微软雅黑" panose="020B0503020204020204" charset="-122"/>
                <a:ea typeface="微软雅黑" panose="020B0503020204020204" charset="-122"/>
                <a:cs typeface="微软雅黑" panose="020B0503020204020204" charset="-122"/>
              </a:rPr>
              <a:t>n</a:t>
            </a:r>
            <a:r>
              <a:rPr sz="800" b="1" spc="-40" baseline="-11000" dirty="0">
                <a:solidFill>
                  <a:srgbClr val="000000"/>
                </a:solidFill>
                <a:latin typeface="微软雅黑" panose="020B0503020204020204" charset="-122"/>
                <a:ea typeface="微软雅黑" panose="020B0503020204020204" charset="-122"/>
                <a:cs typeface="微软雅黑" panose="020B0503020204020204" charset="-122"/>
              </a:rPr>
              <a:t>1</a:t>
            </a:r>
            <a:r>
              <a:rPr sz="900" b="1" spc="-40" dirty="0">
                <a:solidFill>
                  <a:srgbClr val="000000"/>
                </a:solidFill>
                <a:latin typeface="微软雅黑" panose="020B0503020204020204" charset="-122"/>
                <a:ea typeface="微软雅黑" panose="020B0503020204020204" charset="-122"/>
                <a:cs typeface="微软雅黑" panose="020B0503020204020204" charset="-122"/>
              </a:rPr>
              <a:t>sinθ</a:t>
            </a:r>
            <a:r>
              <a:rPr sz="800" b="1" spc="-40" baseline="-11000" dirty="0">
                <a:solidFill>
                  <a:srgbClr val="000000"/>
                </a:solidFill>
                <a:latin typeface="微软雅黑" panose="020B0503020204020204" charset="-122"/>
                <a:ea typeface="微软雅黑" panose="020B0503020204020204" charset="-122"/>
                <a:cs typeface="微软雅黑" panose="020B0503020204020204" charset="-122"/>
              </a:rPr>
              <a:t>k</a:t>
            </a:r>
            <a:r>
              <a:rPr sz="1300" spc="-40" baseline="13000" dirty="0">
                <a:solidFill>
                  <a:srgbClr val="000000"/>
                </a:solidFill>
                <a:latin typeface="微软雅黑" panose="020B0503020204020204" charset="-122"/>
                <a:ea typeface="微软雅黑" panose="020B0503020204020204" charset="-122"/>
                <a:cs typeface="微软雅黑" panose="020B0503020204020204" charset="-122"/>
              </a:rPr>
              <a:t>＝</a:t>
            </a:r>
            <a:r>
              <a:rPr sz="900" b="1" spc="-40" dirty="0">
                <a:solidFill>
                  <a:srgbClr val="000000"/>
                </a:solidFill>
                <a:latin typeface="微软雅黑" panose="020B0503020204020204" charset="-122"/>
                <a:ea typeface="微软雅黑" panose="020B0503020204020204" charset="-122"/>
                <a:cs typeface="微软雅黑" panose="020B0503020204020204" charset="-122"/>
              </a:rPr>
              <a:t>n</a:t>
            </a:r>
            <a:r>
              <a:rPr sz="800" b="1" spc="-40" baseline="-11000" dirty="0">
                <a:solidFill>
                  <a:srgbClr val="000000"/>
                </a:solidFill>
                <a:latin typeface="微软雅黑" panose="020B0503020204020204" charset="-122"/>
                <a:ea typeface="微软雅黑" panose="020B0503020204020204" charset="-122"/>
                <a:cs typeface="微软雅黑" panose="020B0503020204020204" charset="-122"/>
              </a:rPr>
              <a:t>2</a:t>
            </a:r>
            <a:r>
              <a:rPr sz="900" b="1" spc="-10" dirty="0">
                <a:solidFill>
                  <a:srgbClr val="000000"/>
                </a:solidFill>
                <a:latin typeface="微软雅黑" panose="020B0503020204020204" charset="-122"/>
                <a:ea typeface="微软雅黑" panose="020B0503020204020204" charset="-122"/>
                <a:cs typeface="微软雅黑" panose="020B0503020204020204" charset="-122"/>
              </a:rPr>
              <a:t>s</a:t>
            </a:r>
            <a:r>
              <a:rPr sz="900" b="1" spc="0" dirty="0">
                <a:solidFill>
                  <a:srgbClr val="000000"/>
                </a:solidFill>
                <a:latin typeface="微软雅黑" panose="020B0503020204020204" charset="-122"/>
                <a:ea typeface="微软雅黑" panose="020B0503020204020204" charset="-122"/>
                <a:cs typeface="微软雅黑" panose="020B0503020204020204" charset="-122"/>
              </a:rPr>
              <a:t>in</a:t>
            </a:r>
            <a:r>
              <a:rPr sz="900" b="1" spc="-40" dirty="0">
                <a:solidFill>
                  <a:srgbClr val="000000"/>
                </a:solidFill>
                <a:latin typeface="微软雅黑" panose="020B0503020204020204" charset="-122"/>
                <a:ea typeface="微软雅黑" panose="020B0503020204020204" charset="-122"/>
                <a:cs typeface="微软雅黑" panose="020B0503020204020204" charset="-122"/>
              </a:rPr>
              <a:t>θ</a:t>
            </a:r>
            <a:r>
              <a:rPr sz="800" b="1" spc="0" baseline="-11000" dirty="0">
                <a:solidFill>
                  <a:srgbClr val="000000"/>
                </a:solidFill>
                <a:latin typeface="微软雅黑" panose="020B0503020204020204" charset="-122"/>
                <a:ea typeface="微软雅黑" panose="020B0503020204020204" charset="-122"/>
                <a:cs typeface="微软雅黑" panose="020B0503020204020204" charset="-122"/>
              </a:rPr>
              <a:t>r</a:t>
            </a:r>
            <a:endParaRPr lang="en-US" altLang="en-US" sz="520" dirty="0">
              <a:solidFill>
                <a:srgbClr val="000000"/>
              </a:solidFill>
              <a:latin typeface="微软雅黑" panose="020B0503020204020204" charset="-122"/>
              <a:ea typeface="微软雅黑" panose="020B0503020204020204" charset="-122"/>
              <a:cs typeface="微软雅黑" panose="020B0503020204020204" charset="-122"/>
            </a:endParaRPr>
          </a:p>
          <a:p>
            <a:pPr marL="12700" algn="l" rtl="0" eaLnBrk="0">
              <a:lnSpc>
                <a:spcPts val="1210"/>
              </a:lnSpc>
              <a:spcBef>
                <a:spcPts val="525"/>
              </a:spcBef>
            </a:pPr>
            <a:r>
              <a:rPr sz="1000" spc="10" dirty="0">
                <a:solidFill>
                  <a:srgbClr val="000000"/>
                </a:solidFill>
                <a:latin typeface="微软雅黑" panose="020B0503020204020204" charset="-122"/>
                <a:ea typeface="微软雅黑" panose="020B0503020204020204" charset="-122"/>
                <a:cs typeface="微软雅黑" panose="020B0503020204020204" charset="-122"/>
              </a:rPr>
              <a:t>式中，</a:t>
            </a:r>
            <a:r>
              <a:rPr sz="1000" b="1" spc="0" dirty="0">
                <a:solidFill>
                  <a:srgbClr val="000000"/>
                </a:solidFill>
                <a:latin typeface="微软雅黑" panose="020B0503020204020204" charset="-122"/>
                <a:ea typeface="微软雅黑" panose="020B0503020204020204" charset="-122"/>
                <a:cs typeface="微软雅黑" panose="020B0503020204020204" charset="-122"/>
              </a:rPr>
              <a:t>n</a:t>
            </a:r>
            <a:r>
              <a:rPr sz="900" b="1" spc="0" baseline="-22000" dirty="0">
                <a:solidFill>
                  <a:srgbClr val="000000"/>
                </a:solidFill>
                <a:latin typeface="微软雅黑" panose="020B0503020204020204" charset="-122"/>
                <a:ea typeface="微软雅黑" panose="020B0503020204020204" charset="-122"/>
                <a:cs typeface="微软雅黑" panose="020B0503020204020204" charset="-122"/>
              </a:rPr>
              <a:t>0</a:t>
            </a:r>
            <a:r>
              <a:rPr sz="1000" spc="0" dirty="0">
                <a:solidFill>
                  <a:srgbClr val="000000"/>
                </a:solidFill>
                <a:latin typeface="微软雅黑" panose="020B0503020204020204" charset="-122"/>
                <a:ea typeface="微软雅黑" panose="020B0503020204020204" charset="-122"/>
                <a:cs typeface="微软雅黑" panose="020B0503020204020204" charset="-122"/>
              </a:rPr>
              <a:t>为光纤外界介质的折射率。</a:t>
            </a:r>
            <a:endParaRPr lang="en-US" altLang="en-US" sz="1000" dirty="0">
              <a:solidFill>
                <a:srgbClr val="000000"/>
              </a:solidFill>
              <a:latin typeface="微软雅黑" panose="020B0503020204020204" charset="-122"/>
              <a:ea typeface="微软雅黑" panose="020B0503020204020204" charset="-122"/>
              <a:cs typeface="微软雅黑" panose="020B0503020204020204" charset="-122"/>
            </a:endParaRPr>
          </a:p>
          <a:p>
            <a:pPr marL="290195" algn="l" rtl="0" eaLnBrk="0">
              <a:lnSpc>
                <a:spcPts val="1650"/>
              </a:lnSpc>
              <a:spcBef>
                <a:spcPts val="120"/>
              </a:spcBef>
            </a:pPr>
            <a:r>
              <a:rPr sz="900" spc="-20" dirty="0">
                <a:solidFill>
                  <a:srgbClr val="000000"/>
                </a:solidFill>
                <a:latin typeface="微软雅黑" panose="020B0503020204020204" charset="-122"/>
                <a:ea typeface="微软雅黑" panose="020B0503020204020204" charset="-122"/>
                <a:cs typeface="微软雅黑" panose="020B0503020204020204" charset="-122"/>
              </a:rPr>
              <a:t>因</a:t>
            </a:r>
            <a:r>
              <a:rPr sz="900" b="1" spc="-20" dirty="0">
                <a:solidFill>
                  <a:srgbClr val="000000"/>
                </a:solidFill>
                <a:latin typeface="微软雅黑" panose="020B0503020204020204" charset="-122"/>
                <a:ea typeface="微软雅黑" panose="020B0503020204020204" charset="-122"/>
                <a:cs typeface="微软雅黑" panose="020B0503020204020204" charset="-122"/>
              </a:rPr>
              <a:t>θ</a:t>
            </a:r>
            <a:r>
              <a:rPr sz="800" b="1" spc="0" baseline="-4000" dirty="0">
                <a:solidFill>
                  <a:srgbClr val="000000"/>
                </a:solidFill>
                <a:latin typeface="微软雅黑" panose="020B0503020204020204" charset="-122"/>
                <a:ea typeface="微软雅黑" panose="020B0503020204020204" charset="-122"/>
                <a:cs typeface="微软雅黑" panose="020B0503020204020204" charset="-122"/>
              </a:rPr>
              <a:t>j</a:t>
            </a:r>
            <a:r>
              <a:rPr sz="900" spc="-20" dirty="0">
                <a:solidFill>
                  <a:srgbClr val="000000"/>
                </a:solidFill>
                <a:latin typeface="微软雅黑" panose="020B0503020204020204" charset="-122"/>
                <a:ea typeface="微软雅黑" panose="020B0503020204020204" charset="-122"/>
                <a:cs typeface="微软雅黑" panose="020B0503020204020204" charset="-122"/>
              </a:rPr>
              <a:t>＝</a:t>
            </a:r>
            <a:r>
              <a:rPr sz="900" b="1" spc="-20" dirty="0">
                <a:solidFill>
                  <a:srgbClr val="000000"/>
                </a:solidFill>
                <a:latin typeface="微软雅黑" panose="020B0503020204020204" charset="-122"/>
                <a:ea typeface="微软雅黑" panose="020B0503020204020204" charset="-122"/>
                <a:cs typeface="微软雅黑" panose="020B0503020204020204" charset="-122"/>
              </a:rPr>
              <a:t>90°</a:t>
            </a:r>
            <a:r>
              <a:rPr sz="900" spc="-20" dirty="0">
                <a:solidFill>
                  <a:srgbClr val="000000"/>
                </a:solidFill>
                <a:latin typeface="微软雅黑" panose="020B0503020204020204" charset="-122"/>
                <a:ea typeface="微软雅黑" panose="020B0503020204020204" charset="-122"/>
                <a:cs typeface="微软雅黑" panose="020B0503020204020204" charset="-122"/>
              </a:rPr>
              <a:t>－</a:t>
            </a:r>
            <a:r>
              <a:rPr sz="900" b="1" spc="-20" dirty="0">
                <a:solidFill>
                  <a:srgbClr val="000000"/>
                </a:solidFill>
                <a:latin typeface="微软雅黑" panose="020B0503020204020204" charset="-122"/>
                <a:ea typeface="微软雅黑" panose="020B0503020204020204" charset="-122"/>
                <a:cs typeface="微软雅黑" panose="020B0503020204020204" charset="-122"/>
              </a:rPr>
              <a:t>θ</a:t>
            </a:r>
            <a:r>
              <a:rPr sz="800" b="1" spc="0" baseline="-4000" dirty="0">
                <a:solidFill>
                  <a:srgbClr val="000000"/>
                </a:solidFill>
                <a:latin typeface="微软雅黑" panose="020B0503020204020204" charset="-122"/>
                <a:ea typeface="微软雅黑" panose="020B0503020204020204" charset="-122"/>
                <a:cs typeface="微软雅黑" panose="020B0503020204020204" charset="-122"/>
              </a:rPr>
              <a:t>k</a:t>
            </a:r>
            <a:r>
              <a:rPr sz="400" spc="0" dirty="0">
                <a:solidFill>
                  <a:srgbClr val="000000"/>
                </a:solidFill>
                <a:latin typeface="微软雅黑" panose="020B0503020204020204" charset="-122"/>
                <a:ea typeface="微软雅黑" panose="020B0503020204020204" charset="-122"/>
                <a:cs typeface="微软雅黑" panose="020B0503020204020204" charset="-122"/>
              </a:rPr>
              <a:t>，</a:t>
            </a:r>
            <a:r>
              <a:rPr sz="900" spc="0" dirty="0">
                <a:solidFill>
                  <a:srgbClr val="000000"/>
                </a:solidFill>
                <a:latin typeface="微软雅黑" panose="020B0503020204020204" charset="-122"/>
                <a:ea typeface="微软雅黑" panose="020B0503020204020204" charset="-122"/>
                <a:cs typeface="微软雅黑" panose="020B0503020204020204" charset="-122"/>
              </a:rPr>
              <a:t>所以</a:t>
            </a:r>
            <a:endParaRPr lang="en-US" altLang="en-US" sz="900" dirty="0">
              <a:solidFill>
                <a:srgbClr val="000000"/>
              </a:solidFill>
              <a:latin typeface="微软雅黑" panose="020B0503020204020204" charset="-122"/>
              <a:ea typeface="微软雅黑" panose="020B0503020204020204" charset="-122"/>
              <a:cs typeface="微软雅黑" panose="020B0503020204020204" charset="-122"/>
            </a:endParaRPr>
          </a:p>
          <a:p>
            <a:pPr marL="1152525" algn="l" rtl="0" eaLnBrk="0">
              <a:lnSpc>
                <a:spcPts val="1620"/>
              </a:lnSpc>
              <a:spcBef>
                <a:spcPts val="960"/>
              </a:spcBef>
            </a:pPr>
            <a:r>
              <a:rPr sz="900" b="1" spc="-10" dirty="0">
                <a:solidFill>
                  <a:srgbClr val="000000"/>
                </a:solidFill>
                <a:latin typeface="微软雅黑" panose="020B0503020204020204" charset="-122"/>
                <a:ea typeface="微软雅黑" panose="020B0503020204020204" charset="-122"/>
                <a:cs typeface="微软雅黑" panose="020B0503020204020204" charset="-122"/>
              </a:rPr>
              <a:t>sinθ</a:t>
            </a:r>
            <a:r>
              <a:rPr sz="800" b="1" spc="-10" baseline="7000" dirty="0">
                <a:solidFill>
                  <a:srgbClr val="000000"/>
                </a:solidFill>
                <a:latin typeface="微软雅黑" panose="020B0503020204020204" charset="-122"/>
                <a:ea typeface="微软雅黑" panose="020B0503020204020204" charset="-122"/>
                <a:cs typeface="微软雅黑" panose="020B0503020204020204" charset="-122"/>
              </a:rPr>
              <a:t>i</a:t>
            </a:r>
            <a:r>
              <a:rPr sz="900" spc="-10" dirty="0">
                <a:solidFill>
                  <a:srgbClr val="000000"/>
                </a:solidFill>
                <a:latin typeface="微软雅黑" panose="020B0503020204020204" charset="-122"/>
                <a:ea typeface="微软雅黑" panose="020B0503020204020204" charset="-122"/>
                <a:cs typeface="微软雅黑" panose="020B0503020204020204" charset="-122"/>
              </a:rPr>
              <a:t>＝</a:t>
            </a:r>
            <a:r>
              <a:rPr sz="900" b="1" spc="-10" dirty="0">
                <a:solidFill>
                  <a:srgbClr val="000000"/>
                </a:solidFill>
                <a:latin typeface="微软雅黑" panose="020B0503020204020204" charset="-122"/>
                <a:ea typeface="微软雅黑" panose="020B0503020204020204" charset="-122"/>
                <a:cs typeface="微软雅黑" panose="020B0503020204020204" charset="-122"/>
              </a:rPr>
              <a:t>sin(90°</a:t>
            </a:r>
            <a:r>
              <a:rPr sz="900" spc="-10" dirty="0">
                <a:solidFill>
                  <a:srgbClr val="000000"/>
                </a:solidFill>
                <a:latin typeface="微软雅黑" panose="020B0503020204020204" charset="-122"/>
                <a:ea typeface="微软雅黑" panose="020B0503020204020204" charset="-122"/>
                <a:cs typeface="微软雅黑" panose="020B0503020204020204" charset="-122"/>
              </a:rPr>
              <a:t>－</a:t>
            </a:r>
            <a:r>
              <a:rPr sz="900" b="1" spc="-10" dirty="0">
                <a:solidFill>
                  <a:srgbClr val="000000"/>
                </a:solidFill>
                <a:latin typeface="微软雅黑" panose="020B0503020204020204" charset="-122"/>
                <a:ea typeface="微软雅黑" panose="020B0503020204020204" charset="-122"/>
                <a:cs typeface="微软雅黑" panose="020B0503020204020204" charset="-122"/>
              </a:rPr>
              <a:t>θ</a:t>
            </a:r>
            <a:r>
              <a:rPr sz="800" b="1" spc="-10" baseline="7000" dirty="0">
                <a:solidFill>
                  <a:srgbClr val="000000"/>
                </a:solidFill>
                <a:latin typeface="微软雅黑" panose="020B0503020204020204" charset="-122"/>
                <a:ea typeface="微软雅黑" panose="020B0503020204020204" charset="-122"/>
                <a:cs typeface="微软雅黑" panose="020B0503020204020204" charset="-122"/>
              </a:rPr>
              <a:t>k</a:t>
            </a:r>
            <a:r>
              <a:rPr sz="900" b="1" spc="-10" dirty="0">
                <a:solidFill>
                  <a:srgbClr val="000000"/>
                </a:solidFill>
                <a:latin typeface="微软雅黑" panose="020B0503020204020204" charset="-122"/>
                <a:ea typeface="微软雅黑" panose="020B0503020204020204" charset="-122"/>
                <a:cs typeface="微软雅黑" panose="020B0503020204020204" charset="-122"/>
              </a:rPr>
              <a:t>)</a:t>
            </a:r>
            <a:r>
              <a:rPr sz="900" spc="-10" dirty="0">
                <a:solidFill>
                  <a:srgbClr val="000000"/>
                </a:solidFill>
                <a:latin typeface="微软雅黑" panose="020B0503020204020204" charset="-122"/>
                <a:ea typeface="微软雅黑" panose="020B0503020204020204" charset="-122"/>
                <a:cs typeface="微软雅黑" panose="020B0503020204020204" charset="-122"/>
              </a:rPr>
              <a:t>＝</a:t>
            </a:r>
            <a:r>
              <a:rPr sz="900" b="1" spc="-10" dirty="0">
                <a:solidFill>
                  <a:srgbClr val="000000"/>
                </a:solidFill>
                <a:latin typeface="微软雅黑" panose="020B0503020204020204" charset="-122"/>
                <a:ea typeface="微软雅黑" panose="020B0503020204020204" charset="-122"/>
                <a:cs typeface="微软雅黑" panose="020B0503020204020204" charset="-122"/>
              </a:rPr>
              <a:t>co</a:t>
            </a:r>
            <a:r>
              <a:rPr sz="900" b="1" spc="0" dirty="0">
                <a:solidFill>
                  <a:srgbClr val="000000"/>
                </a:solidFill>
                <a:latin typeface="微软雅黑" panose="020B0503020204020204" charset="-122"/>
                <a:ea typeface="微软雅黑" panose="020B0503020204020204" charset="-122"/>
                <a:cs typeface="微软雅黑" panose="020B0503020204020204" charset="-122"/>
              </a:rPr>
              <a:t>s</a:t>
            </a:r>
            <a:r>
              <a:rPr sz="900" b="1" spc="-10" dirty="0">
                <a:solidFill>
                  <a:srgbClr val="000000"/>
                </a:solidFill>
                <a:latin typeface="微软雅黑" panose="020B0503020204020204" charset="-122"/>
                <a:ea typeface="微软雅黑" panose="020B0503020204020204" charset="-122"/>
                <a:cs typeface="微软雅黑" panose="020B0503020204020204" charset="-122"/>
              </a:rPr>
              <a:t>θ</a:t>
            </a:r>
            <a:r>
              <a:rPr sz="800" b="1" spc="0" baseline="7000" dirty="0">
                <a:solidFill>
                  <a:srgbClr val="000000"/>
                </a:solidFill>
                <a:latin typeface="微软雅黑" panose="020B0503020204020204" charset="-122"/>
                <a:ea typeface="微软雅黑" panose="020B0503020204020204" charset="-122"/>
                <a:cs typeface="微软雅黑" panose="020B0503020204020204" charset="-122"/>
              </a:rPr>
              <a:t>k</a:t>
            </a:r>
            <a:r>
              <a:rPr sz="900" spc="-10" dirty="0">
                <a:solidFill>
                  <a:srgbClr val="000000"/>
                </a:solidFill>
                <a:latin typeface="微软雅黑" panose="020B0503020204020204" charset="-122"/>
                <a:ea typeface="微软雅黑" panose="020B0503020204020204" charset="-122"/>
                <a:cs typeface="微软雅黑" panose="020B0503020204020204" charset="-122"/>
              </a:rPr>
              <a:t>＝</a:t>
            </a:r>
            <a:endParaRPr sz="900" spc="0" dirty="0">
              <a:solidFill>
                <a:srgbClr val="000000"/>
              </a:solidFill>
              <a:latin typeface="微软雅黑" panose="020B0503020204020204" charset="-122"/>
              <a:ea typeface="微软雅黑" panose="020B0503020204020204" charset="-122"/>
              <a:cs typeface="微软雅黑" panose="020B0503020204020204" charset="-122"/>
            </a:endParaRPr>
          </a:p>
          <a:p>
            <a:pPr algn="l" rtl="0" eaLnBrk="0">
              <a:lnSpc>
                <a:spcPct val="105000"/>
              </a:lnSpc>
            </a:pPr>
            <a:endParaRPr lang="en-US" altLang="en-US" sz="900" dirty="0">
              <a:solidFill>
                <a:srgbClr val="000000"/>
              </a:solidFill>
              <a:latin typeface="微软雅黑" panose="020B0503020204020204" charset="-122"/>
              <a:ea typeface="微软雅黑" panose="020B0503020204020204" charset="-122"/>
              <a:cs typeface="微软雅黑" panose="020B0503020204020204" charset="-122"/>
            </a:endParaRPr>
          </a:p>
          <a:p>
            <a:pPr algn="l" rtl="0" eaLnBrk="0">
              <a:lnSpc>
                <a:spcPct val="105000"/>
              </a:lnSpc>
            </a:pPr>
            <a:endParaRPr lang="en-US" altLang="en-US" sz="1000" dirty="0">
              <a:solidFill>
                <a:srgbClr val="000000"/>
              </a:solidFill>
              <a:latin typeface="微软雅黑" panose="020B0503020204020204" charset="-122"/>
              <a:ea typeface="微软雅黑" panose="020B0503020204020204" charset="-122"/>
              <a:cs typeface="微软雅黑" panose="020B0503020204020204" charset="-122"/>
            </a:endParaRPr>
          </a:p>
          <a:p>
            <a:pPr algn="l" rtl="0" eaLnBrk="0">
              <a:lnSpc>
                <a:spcPct val="8000"/>
              </a:lnSpc>
            </a:pPr>
            <a:endParaRPr lang="en-US" altLang="en-US" sz="100" dirty="0">
              <a:solidFill>
                <a:srgbClr val="000000"/>
              </a:solidFill>
              <a:latin typeface="微软雅黑" panose="020B0503020204020204" charset="-122"/>
              <a:ea typeface="微软雅黑" panose="020B0503020204020204" charset="-122"/>
              <a:cs typeface="微软雅黑" panose="020B0503020204020204" charset="-122"/>
            </a:endParaRPr>
          </a:p>
          <a:p>
            <a:pPr marL="278765" algn="l" rtl="0" eaLnBrk="0">
              <a:lnSpc>
                <a:spcPct val="92000"/>
              </a:lnSpc>
            </a:pPr>
            <a:r>
              <a:rPr sz="1000" spc="10" dirty="0">
                <a:solidFill>
                  <a:srgbClr val="000000"/>
                </a:solidFill>
                <a:latin typeface="微软雅黑" panose="020B0503020204020204" charset="-122"/>
                <a:ea typeface="微软雅黑" panose="020B0503020204020204" charset="-122"/>
                <a:cs typeface="微软雅黑" panose="020B0503020204020204" charset="-122"/>
              </a:rPr>
              <a:t>结合式</a:t>
            </a:r>
            <a:r>
              <a:rPr sz="1000" b="1" spc="10" dirty="0">
                <a:solidFill>
                  <a:srgbClr val="000000"/>
                </a:solidFill>
                <a:latin typeface="微软雅黑" panose="020B0503020204020204" charset="-122"/>
                <a:ea typeface="微软雅黑" panose="020B0503020204020204" charset="-122"/>
                <a:cs typeface="微软雅黑" panose="020B0503020204020204" charset="-122"/>
              </a:rPr>
              <a:t>(</a:t>
            </a:r>
            <a:r>
              <a:rPr sz="1000" b="1" spc="0" dirty="0">
                <a:solidFill>
                  <a:srgbClr val="000000"/>
                </a:solidFill>
                <a:latin typeface="微软雅黑" panose="020B0503020204020204" charset="-122"/>
                <a:ea typeface="微软雅黑" panose="020B0503020204020204" charset="-122"/>
                <a:cs typeface="微软雅黑" panose="020B0503020204020204" charset="-122"/>
              </a:rPr>
              <a:t>7</a:t>
            </a:r>
            <a:r>
              <a:rPr sz="1000" spc="0" dirty="0">
                <a:solidFill>
                  <a:srgbClr val="000000"/>
                </a:solidFill>
                <a:latin typeface="微软雅黑" panose="020B0503020204020204" charset="-122"/>
                <a:ea typeface="微软雅黑" panose="020B0503020204020204" charset="-122"/>
                <a:cs typeface="微软雅黑" panose="020B0503020204020204" charset="-122"/>
              </a:rPr>
              <a:t>－</a:t>
            </a:r>
            <a:r>
              <a:rPr sz="1000" b="1" spc="0" dirty="0">
                <a:solidFill>
                  <a:srgbClr val="000000"/>
                </a:solidFill>
                <a:latin typeface="微软雅黑" panose="020B0503020204020204" charset="-122"/>
                <a:ea typeface="微软雅黑" panose="020B0503020204020204" charset="-122"/>
                <a:cs typeface="微软雅黑" panose="020B0503020204020204" charset="-122"/>
              </a:rPr>
              <a:t>5)</a:t>
            </a:r>
            <a:r>
              <a:rPr sz="1000" spc="0" dirty="0">
                <a:solidFill>
                  <a:srgbClr val="000000"/>
                </a:solidFill>
                <a:latin typeface="微软雅黑" panose="020B0503020204020204" charset="-122"/>
                <a:ea typeface="微软雅黑" panose="020B0503020204020204" charset="-122"/>
                <a:cs typeface="微软雅黑" panose="020B0503020204020204" charset="-122"/>
              </a:rPr>
              <a:t>有</a:t>
            </a:r>
            <a:endParaRPr lang="en-US" altLang="en-US" sz="1000" spc="0" dirty="0">
              <a:solidFill>
                <a:srgbClr val="000000"/>
              </a:solidFill>
              <a:latin typeface="微软雅黑" panose="020B0503020204020204" charset="-122"/>
              <a:ea typeface="微软雅黑" panose="020B0503020204020204" charset="-122"/>
              <a:cs typeface="微软雅黑" panose="020B0503020204020204" charset="-122"/>
            </a:endParaRPr>
          </a:p>
        </p:txBody>
      </p:sp>
      <p:pic>
        <p:nvPicPr>
          <p:cNvPr id="3" name="picture 162"/>
          <p:cNvPicPr>
            <a:picLocks noChangeAspect="1"/>
          </p:cNvPicPr>
          <p:nvPr/>
        </p:nvPicPr>
        <p:blipFill>
          <a:blip r:embed="rId5"/>
          <a:stretch>
            <a:fillRect/>
          </a:stretch>
        </p:blipFill>
        <p:spPr>
          <a:xfrm rot="21600000">
            <a:off x="3851872" y="2020971"/>
            <a:ext cx="674090" cy="205691"/>
          </a:xfrm>
          <a:prstGeom prst="rect">
            <a:avLst/>
          </a:prstGeom>
        </p:spPr>
      </p:pic>
      <p:pic>
        <p:nvPicPr>
          <p:cNvPr id="4" name="picture 163"/>
          <p:cNvPicPr>
            <a:picLocks noChangeAspect="1"/>
          </p:cNvPicPr>
          <p:nvPr/>
        </p:nvPicPr>
        <p:blipFill>
          <a:blip r:embed="rId6"/>
          <a:stretch>
            <a:fillRect/>
          </a:stretch>
        </p:blipFill>
        <p:spPr>
          <a:xfrm rot="21600000">
            <a:off x="3708921" y="2018432"/>
            <a:ext cx="128155" cy="289853"/>
          </a:xfrm>
          <a:prstGeom prst="rect">
            <a:avLst/>
          </a:prstGeom>
        </p:spPr>
      </p:pic>
      <p:pic>
        <p:nvPicPr>
          <p:cNvPr id="5" name="picture 164"/>
          <p:cNvPicPr>
            <a:picLocks noChangeAspect="1"/>
          </p:cNvPicPr>
          <p:nvPr/>
        </p:nvPicPr>
        <p:blipFill>
          <a:blip r:embed="rId7"/>
          <a:stretch>
            <a:fillRect/>
          </a:stretch>
        </p:blipFill>
        <p:spPr>
          <a:xfrm rot="21600000">
            <a:off x="3123457" y="2018432"/>
            <a:ext cx="128168" cy="289853"/>
          </a:xfrm>
          <a:prstGeom prst="rect">
            <a:avLst/>
          </a:prstGeom>
        </p:spPr>
      </p:pic>
      <p:pic>
        <p:nvPicPr>
          <p:cNvPr id="6" name="picture 165"/>
          <p:cNvPicPr>
            <a:picLocks noChangeAspect="1"/>
          </p:cNvPicPr>
          <p:nvPr/>
        </p:nvPicPr>
        <p:blipFill>
          <a:blip r:embed="rId8"/>
          <a:stretch>
            <a:fillRect/>
          </a:stretch>
        </p:blipFill>
        <p:spPr>
          <a:xfrm rot="21600000">
            <a:off x="2112687" y="2018432"/>
            <a:ext cx="128168" cy="289853"/>
          </a:xfrm>
          <a:prstGeom prst="rect">
            <a:avLst/>
          </a:prstGeom>
        </p:spPr>
      </p:pic>
      <p:sp>
        <p:nvSpPr>
          <p:cNvPr id="7" name="textbox 170"/>
          <p:cNvSpPr/>
          <p:nvPr>
            <p:custDataLst>
              <p:tags r:id="rId9"/>
            </p:custDataLst>
          </p:nvPr>
        </p:nvSpPr>
        <p:spPr>
          <a:xfrm>
            <a:off x="768770" y="3023725"/>
            <a:ext cx="4661534" cy="224154"/>
          </a:xfrm>
          <a:prstGeom prst="rect">
            <a:avLst/>
          </a:prstGeom>
        </p:spPr>
        <p:txBody>
          <a:bodyPr vert="horz" wrap="square" lIns="0" tIns="0" rIns="0" bIns="0"/>
          <a:lstStyle/>
          <a:p>
            <a:pPr algn="l" rtl="0" eaLnBrk="0">
              <a:lnSpc>
                <a:spcPct val="83000"/>
              </a:lnSpc>
            </a:pPr>
            <a:endParaRPr lang="en-US" altLang="en-US" sz="100" dirty="0">
              <a:solidFill>
                <a:schemeClr val="dk1"/>
              </a:solidFill>
              <a:latin typeface="微软雅黑" panose="020B0503020204020204" charset="-122"/>
              <a:ea typeface="微软雅黑" panose="020B0503020204020204" charset="-122"/>
              <a:cs typeface="微软雅黑" panose="020B0503020204020204" charset="-122"/>
            </a:endParaRPr>
          </a:p>
          <a:p>
            <a:pPr marL="12700" algn="l" rtl="0" eaLnBrk="0">
              <a:lnSpc>
                <a:spcPts val="1560"/>
              </a:lnSpc>
            </a:pPr>
            <a:r>
              <a:rPr sz="1000" spc="-30" dirty="0">
                <a:solidFill>
                  <a:schemeClr val="dk1"/>
                </a:solidFill>
                <a:latin typeface="微软雅黑" panose="020B0503020204020204" charset="-122"/>
                <a:ea typeface="微软雅黑" panose="020B0503020204020204" charset="-122"/>
                <a:cs typeface="微软雅黑" panose="020B0503020204020204" charset="-122"/>
              </a:rPr>
              <a:t>当光在纤芯和包层的界面上发生全反射，</a:t>
            </a:r>
            <a:r>
              <a:rPr sz="1000" b="1" spc="-30" dirty="0">
                <a:solidFill>
                  <a:schemeClr val="dk1"/>
                </a:solidFill>
                <a:latin typeface="微软雅黑" panose="020B0503020204020204" charset="-122"/>
                <a:ea typeface="微软雅黑" panose="020B0503020204020204" charset="-122"/>
                <a:cs typeface="微软雅黑" panose="020B0503020204020204" charset="-122"/>
              </a:rPr>
              <a:t>θ</a:t>
            </a:r>
            <a:r>
              <a:rPr sz="900" b="1" spc="0" baseline="-6000" dirty="0">
                <a:solidFill>
                  <a:schemeClr val="dk1"/>
                </a:solidFill>
                <a:latin typeface="微软雅黑" panose="020B0503020204020204" charset="-122"/>
                <a:ea typeface="微软雅黑" panose="020B0503020204020204" charset="-122"/>
                <a:cs typeface="微软雅黑" panose="020B0503020204020204" charset="-122"/>
              </a:rPr>
              <a:t>r</a:t>
            </a:r>
            <a:r>
              <a:rPr sz="1500" spc="-30" baseline="14000" dirty="0">
                <a:solidFill>
                  <a:schemeClr val="dk1"/>
                </a:solidFill>
                <a:latin typeface="微软雅黑" panose="020B0503020204020204" charset="-122"/>
                <a:ea typeface="微软雅黑" panose="020B0503020204020204" charset="-122"/>
                <a:cs typeface="微软雅黑" panose="020B0503020204020204" charset="-122"/>
              </a:rPr>
              <a:t>＝</a:t>
            </a:r>
            <a:r>
              <a:rPr sz="1000" b="1" spc="-30" dirty="0">
                <a:solidFill>
                  <a:schemeClr val="dk1"/>
                </a:solidFill>
                <a:latin typeface="微软雅黑" panose="020B0503020204020204" charset="-122"/>
                <a:ea typeface="微软雅黑" panose="020B0503020204020204" charset="-122"/>
                <a:cs typeface="微软雅黑" panose="020B0503020204020204" charset="-122"/>
              </a:rPr>
              <a:t>θ</a:t>
            </a:r>
            <a:r>
              <a:rPr sz="900" b="1" spc="0" baseline="-6000" dirty="0">
                <a:solidFill>
                  <a:schemeClr val="dk1"/>
                </a:solidFill>
                <a:latin typeface="微软雅黑" panose="020B0503020204020204" charset="-122"/>
                <a:ea typeface="微软雅黑" panose="020B0503020204020204" charset="-122"/>
                <a:cs typeface="微软雅黑" panose="020B0503020204020204" charset="-122"/>
              </a:rPr>
              <a:t>c</a:t>
            </a:r>
            <a:r>
              <a:rPr sz="1500" spc="-30" baseline="14000" dirty="0">
                <a:solidFill>
                  <a:schemeClr val="dk1"/>
                </a:solidFill>
                <a:latin typeface="微软雅黑" panose="020B0503020204020204" charset="-122"/>
                <a:ea typeface="微软雅黑" panose="020B0503020204020204" charset="-122"/>
                <a:cs typeface="微软雅黑" panose="020B0503020204020204" charset="-122"/>
              </a:rPr>
              <a:t>＝</a:t>
            </a:r>
            <a:r>
              <a:rPr sz="1000" b="1" spc="-30" dirty="0">
                <a:solidFill>
                  <a:schemeClr val="dk1"/>
                </a:solidFill>
                <a:latin typeface="微软雅黑" panose="020B0503020204020204" charset="-122"/>
                <a:ea typeface="微软雅黑" panose="020B0503020204020204" charset="-122"/>
                <a:cs typeface="微软雅黑" panose="020B0503020204020204" charset="-122"/>
              </a:rPr>
              <a:t>90°(θ</a:t>
            </a:r>
            <a:r>
              <a:rPr sz="900" b="1" spc="0" baseline="-6000" dirty="0">
                <a:solidFill>
                  <a:schemeClr val="dk1"/>
                </a:solidFill>
                <a:latin typeface="微软雅黑" panose="020B0503020204020204" charset="-122"/>
                <a:ea typeface="微软雅黑" panose="020B0503020204020204" charset="-122"/>
                <a:cs typeface="微软雅黑" panose="020B0503020204020204" charset="-122"/>
              </a:rPr>
              <a:t>c</a:t>
            </a:r>
            <a:r>
              <a:rPr sz="1000" spc="-30" dirty="0">
                <a:solidFill>
                  <a:schemeClr val="dk1"/>
                </a:solidFill>
                <a:latin typeface="微软雅黑" panose="020B0503020204020204" charset="-122"/>
                <a:ea typeface="微软雅黑" panose="020B0503020204020204" charset="-122"/>
                <a:cs typeface="微软雅黑" panose="020B0503020204020204" charset="-122"/>
              </a:rPr>
              <a:t>为光线临界折射角</a:t>
            </a:r>
            <a:r>
              <a:rPr sz="1000" b="1" spc="-10" dirty="0">
                <a:solidFill>
                  <a:schemeClr val="dk1"/>
                </a:solidFill>
                <a:latin typeface="微软雅黑" panose="020B0503020204020204" charset="-122"/>
                <a:ea typeface="微软雅黑" panose="020B0503020204020204" charset="-122"/>
                <a:cs typeface="微软雅黑" panose="020B0503020204020204" charset="-122"/>
              </a:rPr>
              <a:t>)</a:t>
            </a:r>
            <a:r>
              <a:rPr sz="1000" spc="0" dirty="0">
                <a:solidFill>
                  <a:schemeClr val="dk1"/>
                </a:solidFill>
                <a:latin typeface="微软雅黑" panose="020B0503020204020204" charset="-122"/>
                <a:ea typeface="微软雅黑" panose="020B0503020204020204" charset="-122"/>
                <a:cs typeface="微软雅黑" panose="020B0503020204020204" charset="-122"/>
              </a:rPr>
              <a:t>时ꎬ</a:t>
            </a:r>
            <a:endParaRPr lang="en-US" altLang="en-US" sz="1000" spc="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8" name="textbox 171"/>
          <p:cNvSpPr/>
          <p:nvPr>
            <p:custDataLst>
              <p:tags r:id="rId10"/>
            </p:custDataLst>
          </p:nvPr>
        </p:nvSpPr>
        <p:spPr>
          <a:xfrm>
            <a:off x="758581" y="3648526"/>
            <a:ext cx="4512945" cy="224154"/>
          </a:xfrm>
          <a:prstGeom prst="rect">
            <a:avLst/>
          </a:prstGeom>
        </p:spPr>
        <p:txBody>
          <a:bodyPr vert="horz" wrap="square" lIns="0" tIns="0" rIns="0" bIns="0"/>
          <a:lstStyle/>
          <a:p>
            <a:pPr algn="l" rtl="0" eaLnBrk="0">
              <a:lnSpc>
                <a:spcPct val="83000"/>
              </a:lnSpc>
            </a:pPr>
            <a:endParaRPr lang="en-US" altLang="en-US" sz="100" dirty="0">
              <a:solidFill>
                <a:schemeClr val="dk1"/>
              </a:solidFill>
              <a:latin typeface="微软雅黑" panose="020B0503020204020204" charset="-122"/>
              <a:ea typeface="微软雅黑" panose="020B0503020204020204" charset="-122"/>
              <a:cs typeface="微软雅黑" panose="020B0503020204020204" charset="-122"/>
            </a:endParaRPr>
          </a:p>
          <a:p>
            <a:pPr marL="12700" algn="l" rtl="0" eaLnBrk="0">
              <a:lnSpc>
                <a:spcPts val="1560"/>
              </a:lnSpc>
            </a:pPr>
            <a:r>
              <a:rPr sz="1000" spc="20" dirty="0">
                <a:solidFill>
                  <a:schemeClr val="dk1"/>
                </a:solidFill>
                <a:latin typeface="微软雅黑" panose="020B0503020204020204" charset="-122"/>
                <a:ea typeface="微软雅黑" panose="020B0503020204020204" charset="-122"/>
                <a:cs typeface="微软雅黑" panose="020B0503020204020204" charset="-122"/>
              </a:rPr>
              <a:t>所以，为满足光在光纤内的全内反射，光入射到光纤端面的</a:t>
            </a:r>
            <a:r>
              <a:rPr sz="1000" spc="0" dirty="0">
                <a:solidFill>
                  <a:schemeClr val="dk1"/>
                </a:solidFill>
                <a:latin typeface="微软雅黑" panose="020B0503020204020204" charset="-122"/>
                <a:ea typeface="微软雅黑" panose="020B0503020204020204" charset="-122"/>
                <a:cs typeface="微软雅黑" panose="020B0503020204020204" charset="-122"/>
              </a:rPr>
              <a:t>入射角</a:t>
            </a:r>
            <a:r>
              <a:rPr sz="1000" b="1" spc="0" dirty="0">
                <a:solidFill>
                  <a:schemeClr val="dk1"/>
                </a:solidFill>
                <a:latin typeface="微软雅黑" panose="020B0503020204020204" charset="-122"/>
                <a:ea typeface="微软雅黑" panose="020B0503020204020204" charset="-122"/>
                <a:cs typeface="微软雅黑" panose="020B0503020204020204" charset="-122"/>
              </a:rPr>
              <a:t>θ</a:t>
            </a:r>
            <a:r>
              <a:rPr sz="900" b="1" spc="0" baseline="-10000" dirty="0">
                <a:solidFill>
                  <a:schemeClr val="dk1"/>
                </a:solidFill>
                <a:latin typeface="微软雅黑" panose="020B0503020204020204" charset="-122"/>
                <a:ea typeface="微软雅黑" panose="020B0503020204020204" charset="-122"/>
                <a:cs typeface="微软雅黑" panose="020B0503020204020204" charset="-122"/>
              </a:rPr>
              <a:t>i</a:t>
            </a:r>
            <a:r>
              <a:rPr sz="1000" spc="0" dirty="0">
                <a:solidFill>
                  <a:schemeClr val="dk1"/>
                </a:solidFill>
                <a:latin typeface="微软雅黑" panose="020B0503020204020204" charset="-122"/>
                <a:ea typeface="微软雅黑" panose="020B0503020204020204" charset="-122"/>
                <a:cs typeface="微软雅黑" panose="020B0503020204020204" charset="-122"/>
              </a:rPr>
              <a:t>应满足</a:t>
            </a:r>
            <a:r>
              <a:rPr sz="1000" b="1" spc="0" dirty="0">
                <a:solidFill>
                  <a:schemeClr val="dk1"/>
                </a:solidFill>
                <a:latin typeface="微软雅黑" panose="020B0503020204020204" charset="-122"/>
                <a:ea typeface="微软雅黑" panose="020B0503020204020204" charset="-122"/>
                <a:cs typeface="微软雅黑" panose="020B0503020204020204" charset="-122"/>
              </a:rPr>
              <a:t>:</a:t>
            </a:r>
            <a:endParaRPr lang="en-US" altLang="en-US" sz="1000" b="1" spc="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9" name="textbox 173"/>
          <p:cNvSpPr/>
          <p:nvPr>
            <p:custDataLst>
              <p:tags r:id="rId11"/>
            </p:custDataLst>
          </p:nvPr>
        </p:nvSpPr>
        <p:spPr>
          <a:xfrm>
            <a:off x="2636608" y="2844119"/>
            <a:ext cx="906144" cy="185420"/>
          </a:xfrm>
          <a:prstGeom prst="rect">
            <a:avLst/>
          </a:prstGeom>
        </p:spPr>
        <p:txBody>
          <a:bodyPr vert="horz" wrap="square" lIns="0" tIns="0" rIns="0" bIns="0"/>
          <a:lstStyle/>
          <a:p>
            <a:pPr algn="l" rtl="0" eaLnBrk="0">
              <a:lnSpc>
                <a:spcPct val="83000"/>
              </a:lnSpc>
            </a:pPr>
            <a:endParaRPr lang="en-US" altLang="en-US" sz="100" dirty="0">
              <a:solidFill>
                <a:schemeClr val="dk1"/>
              </a:solidFill>
              <a:latin typeface="微软雅黑" panose="020B0503020204020204" charset="-122"/>
              <a:ea typeface="微软雅黑" panose="020B0503020204020204" charset="-122"/>
            </a:endParaRPr>
          </a:p>
          <a:p>
            <a:pPr marL="12700" algn="l" rtl="0" eaLnBrk="0">
              <a:lnSpc>
                <a:spcPts val="1260"/>
              </a:lnSpc>
            </a:pPr>
            <a:r>
              <a:rPr sz="900" spc="-10" dirty="0">
                <a:solidFill>
                  <a:schemeClr val="dk1"/>
                </a:solidFill>
                <a:latin typeface="微软雅黑" panose="020B0503020204020204" charset="-122"/>
                <a:ea typeface="微软雅黑" panose="020B0503020204020204" charset="-122"/>
                <a:cs typeface="Symbol" panose="05050102010706020507"/>
              </a:rPr>
              <a:t>è</a:t>
            </a:r>
            <a:r>
              <a:rPr sz="1400" b="1" spc="0" baseline="7000" dirty="0">
                <a:solidFill>
                  <a:schemeClr val="dk1"/>
                </a:solidFill>
                <a:latin typeface="微软雅黑" panose="020B0503020204020204" charset="-122"/>
                <a:ea typeface="微软雅黑" panose="020B0503020204020204" charset="-122"/>
                <a:cs typeface="Arial" panose="020B0604020202020204"/>
              </a:rPr>
              <a:t>n</a:t>
            </a:r>
            <a:r>
              <a:rPr sz="800" b="1" spc="-10" baseline="-13000" dirty="0">
                <a:solidFill>
                  <a:schemeClr val="dk1"/>
                </a:solidFill>
                <a:latin typeface="微软雅黑" panose="020B0503020204020204" charset="-122"/>
                <a:ea typeface="微软雅黑" panose="020B0503020204020204" charset="-122"/>
                <a:cs typeface="Arial" panose="020B0604020202020204"/>
              </a:rPr>
              <a:t>1</a:t>
            </a:r>
            <a:r>
              <a:rPr sz="900" spc="0" dirty="0">
                <a:solidFill>
                  <a:schemeClr val="dk1"/>
                </a:solidFill>
                <a:latin typeface="微软雅黑" panose="020B0503020204020204" charset="-122"/>
                <a:ea typeface="微软雅黑" panose="020B0503020204020204" charset="-122"/>
                <a:cs typeface="Symbol" panose="05050102010706020507"/>
              </a:rPr>
              <a:t>ø</a:t>
            </a:r>
            <a:r>
              <a:rPr sz="1400" b="1" spc="0" baseline="11000" dirty="0">
                <a:solidFill>
                  <a:schemeClr val="dk1"/>
                </a:solidFill>
                <a:latin typeface="微软雅黑" panose="020B0503020204020204" charset="-122"/>
                <a:ea typeface="微软雅黑" panose="020B0503020204020204" charset="-122"/>
                <a:cs typeface="Arial" panose="020B0604020202020204"/>
              </a:rPr>
              <a:t>n</a:t>
            </a:r>
            <a:r>
              <a:rPr sz="400" b="1" spc="0" dirty="0">
                <a:solidFill>
                  <a:schemeClr val="dk1"/>
                </a:solidFill>
                <a:latin typeface="微软雅黑" panose="020B0503020204020204" charset="-122"/>
                <a:ea typeface="微软雅黑" panose="020B0503020204020204" charset="-122"/>
                <a:cs typeface="Arial" panose="020B0604020202020204"/>
              </a:rPr>
              <a:t>0</a:t>
            </a:r>
            <a:endParaRPr lang="en-US" altLang="en-US" sz="400" b="1" spc="0" dirty="0">
              <a:solidFill>
                <a:schemeClr val="dk1"/>
              </a:solidFill>
              <a:latin typeface="微软雅黑" panose="020B0503020204020204" charset="-122"/>
              <a:ea typeface="微软雅黑" panose="020B0503020204020204" charset="-122"/>
              <a:cs typeface="Arial" panose="020B0604020202020204"/>
            </a:endParaRPr>
          </a:p>
        </p:txBody>
      </p:sp>
      <p:sp>
        <p:nvSpPr>
          <p:cNvPr id="10" name="textbox 174"/>
          <p:cNvSpPr/>
          <p:nvPr>
            <p:custDataLst>
              <p:tags r:id="rId12"/>
            </p:custDataLst>
          </p:nvPr>
        </p:nvSpPr>
        <p:spPr>
          <a:xfrm>
            <a:off x="2402611" y="2639547"/>
            <a:ext cx="2018664" cy="309245"/>
          </a:xfrm>
          <a:prstGeom prst="rect">
            <a:avLst/>
          </a:prstGeom>
        </p:spPr>
        <p:txBody>
          <a:bodyPr vert="horz" wrap="square" lIns="0" tIns="0" rIns="0" bIns="0"/>
          <a:lstStyle/>
          <a:p>
            <a:pPr algn="l" rtl="0" eaLnBrk="0">
              <a:lnSpc>
                <a:spcPct val="81000"/>
              </a:lnSpc>
            </a:pPr>
            <a:endParaRPr lang="en-US" altLang="en-US" sz="100" dirty="0">
              <a:solidFill>
                <a:schemeClr val="dk1"/>
              </a:solidFill>
              <a:latin typeface="微软雅黑" panose="020B0503020204020204" charset="-122"/>
              <a:ea typeface="微软雅黑" panose="020B0503020204020204" charset="-122"/>
              <a:cs typeface="微软雅黑" panose="020B0503020204020204" charset="-122"/>
            </a:endParaRPr>
          </a:p>
          <a:p>
            <a:pPr marL="12700" algn="l" rtl="0" eaLnBrk="0">
              <a:lnSpc>
                <a:spcPct val="228000"/>
              </a:lnSpc>
            </a:pPr>
            <a:r>
              <a:rPr sz="1200" b="1" spc="-10" baseline="-9000" dirty="0">
                <a:solidFill>
                  <a:schemeClr val="dk1"/>
                </a:solidFill>
                <a:latin typeface="微软雅黑" panose="020B0503020204020204" charset="-122"/>
                <a:ea typeface="微软雅黑" panose="020B0503020204020204" charset="-122"/>
                <a:cs typeface="微软雅黑" panose="020B0503020204020204" charset="-122"/>
              </a:rPr>
              <a:t>1</a:t>
            </a:r>
            <a:r>
              <a:rPr sz="1200" spc="-10" baseline="-4000" dirty="0">
                <a:solidFill>
                  <a:schemeClr val="dk1"/>
                </a:solidFill>
                <a:latin typeface="微软雅黑" panose="020B0503020204020204" charset="-122"/>
                <a:ea typeface="微软雅黑" panose="020B0503020204020204" charset="-122"/>
                <a:cs typeface="微软雅黑" panose="020B0503020204020204" charset="-122"/>
              </a:rPr>
              <a:t>－</a:t>
            </a:r>
            <a:r>
              <a:rPr sz="1000" spc="-10" baseline="26000" dirty="0">
                <a:solidFill>
                  <a:schemeClr val="dk1"/>
                </a:solidFill>
                <a:latin typeface="微软雅黑" panose="020B0503020204020204" charset="-122"/>
                <a:ea typeface="微软雅黑" panose="020B0503020204020204" charset="-122"/>
                <a:cs typeface="微软雅黑" panose="020B0503020204020204" charset="-122"/>
              </a:rPr>
              <a:t>ç</a:t>
            </a:r>
            <a:r>
              <a:rPr sz="1200" spc="-10" baseline="22000" dirty="0">
                <a:solidFill>
                  <a:schemeClr val="dk1"/>
                </a:solidFill>
                <a:latin typeface="微软雅黑" panose="020B0503020204020204" charset="-122"/>
                <a:ea typeface="微软雅黑" panose="020B0503020204020204" charset="-122"/>
                <a:cs typeface="微软雅黑" panose="020B0503020204020204" charset="-122"/>
              </a:rPr>
              <a:t>(</a:t>
            </a:r>
            <a:r>
              <a:rPr sz="1200" b="1" u="sng" spc="0" baseline="56000" dirty="0">
                <a:solidFill>
                  <a:schemeClr val="dk1"/>
                </a:solidFill>
                <a:uFill>
                  <a:solidFill>
                    <a:srgbClr val="231F20"/>
                  </a:solidFill>
                </a:uFill>
                <a:latin typeface="微软雅黑" panose="020B0503020204020204" charset="-122"/>
                <a:ea typeface="微软雅黑" panose="020B0503020204020204" charset="-122"/>
                <a:cs typeface="微软雅黑" panose="020B0503020204020204" charset="-122"/>
              </a:rPr>
              <a:t>n</a:t>
            </a:r>
            <a:r>
              <a:rPr sz="700" b="1" u="sng" spc="-10" baseline="60000" dirty="0">
                <a:solidFill>
                  <a:schemeClr val="dk1"/>
                </a:solidFill>
                <a:uFill>
                  <a:solidFill>
                    <a:srgbClr val="231F20"/>
                  </a:solidFill>
                </a:uFill>
                <a:latin typeface="微软雅黑" panose="020B0503020204020204" charset="-122"/>
                <a:ea typeface="微软雅黑" panose="020B0503020204020204" charset="-122"/>
                <a:cs typeface="微软雅黑" panose="020B0503020204020204" charset="-122"/>
              </a:rPr>
              <a:t>2</a:t>
            </a:r>
            <a:r>
              <a:rPr sz="1200" b="1" spc="0" baseline="-17000" dirty="0">
                <a:solidFill>
                  <a:schemeClr val="dk1"/>
                </a:solidFill>
                <a:latin typeface="微软雅黑" panose="020B0503020204020204" charset="-122"/>
                <a:ea typeface="微软雅黑" panose="020B0503020204020204" charset="-122"/>
                <a:cs typeface="微软雅黑" panose="020B0503020204020204" charset="-122"/>
              </a:rPr>
              <a:t>sin</a:t>
            </a:r>
            <a:r>
              <a:rPr sz="1200" b="1" spc="-10" baseline="-17000" dirty="0">
                <a:solidFill>
                  <a:schemeClr val="dk1"/>
                </a:solidFill>
                <a:latin typeface="微软雅黑" panose="020B0503020204020204" charset="-122"/>
                <a:ea typeface="微软雅黑" panose="020B0503020204020204" charset="-122"/>
                <a:cs typeface="微软雅黑" panose="020B0503020204020204" charset="-122"/>
              </a:rPr>
              <a:t>θ</a:t>
            </a:r>
            <a:r>
              <a:rPr sz="700" b="1" spc="0" baseline="-60000" dirty="0">
                <a:solidFill>
                  <a:schemeClr val="dk1"/>
                </a:solidFill>
                <a:latin typeface="微软雅黑" panose="020B0503020204020204" charset="-122"/>
                <a:ea typeface="微软雅黑" panose="020B0503020204020204" charset="-122"/>
                <a:cs typeface="微软雅黑" panose="020B0503020204020204" charset="-122"/>
              </a:rPr>
              <a:t>r</a:t>
            </a:r>
            <a:r>
              <a:rPr sz="1200" spc="-10" baseline="43000" dirty="0">
                <a:solidFill>
                  <a:schemeClr val="dk1"/>
                </a:solidFill>
                <a:latin typeface="微软雅黑" panose="020B0503020204020204" charset="-122"/>
                <a:ea typeface="微软雅黑" panose="020B0503020204020204" charset="-122"/>
                <a:cs typeface="微软雅黑" panose="020B0503020204020204" charset="-122"/>
              </a:rPr>
              <a:t>ö</a:t>
            </a:r>
            <a:r>
              <a:rPr sz="1000" spc="-10" baseline="-16000" dirty="0">
                <a:solidFill>
                  <a:schemeClr val="dk1"/>
                </a:solidFill>
                <a:latin typeface="微软雅黑" panose="020B0503020204020204" charset="-122"/>
                <a:ea typeface="微软雅黑" panose="020B0503020204020204" charset="-122"/>
                <a:cs typeface="微软雅黑" panose="020B0503020204020204" charset="-122"/>
              </a:rPr>
              <a:t>÷</a:t>
            </a:r>
            <a:r>
              <a:rPr sz="1200" spc="0" baseline="-4000" dirty="0">
                <a:solidFill>
                  <a:schemeClr val="dk1"/>
                </a:solidFill>
                <a:latin typeface="微软雅黑" panose="020B0503020204020204" charset="-122"/>
                <a:ea typeface="微软雅黑" panose="020B0503020204020204" charset="-122"/>
                <a:cs typeface="微软雅黑" panose="020B0503020204020204" charset="-122"/>
              </a:rPr>
              <a:t>＝</a:t>
            </a:r>
            <a:r>
              <a:rPr sz="1200" b="1" u="sng" spc="0" baseline="48000" dirty="0">
                <a:solidFill>
                  <a:schemeClr val="dk1"/>
                </a:solidFill>
                <a:uFill>
                  <a:solidFill>
                    <a:srgbClr val="231F20"/>
                  </a:solidFill>
                </a:uFill>
                <a:latin typeface="微软雅黑" panose="020B0503020204020204" charset="-122"/>
                <a:ea typeface="微软雅黑" panose="020B0503020204020204" charset="-122"/>
                <a:cs typeface="微软雅黑" panose="020B0503020204020204" charset="-122"/>
              </a:rPr>
              <a:t>1</a:t>
            </a:r>
            <a:endParaRPr sz="1200" b="1" u="sng" spc="0" baseline="48000" dirty="0">
              <a:solidFill>
                <a:schemeClr val="dk1"/>
              </a:solidFill>
              <a:uFill>
                <a:solidFill>
                  <a:srgbClr val="231F20"/>
                </a:solidFill>
              </a:uFill>
              <a:latin typeface="微软雅黑" panose="020B0503020204020204" charset="-122"/>
              <a:ea typeface="微软雅黑" panose="020B0503020204020204" charset="-122"/>
              <a:cs typeface="微软雅黑" panose="020B0503020204020204" charset="-122"/>
            </a:endParaRPr>
          </a:p>
        </p:txBody>
      </p:sp>
      <p:sp>
        <p:nvSpPr>
          <p:cNvPr id="11" name="textbox 175"/>
          <p:cNvSpPr/>
          <p:nvPr>
            <p:custDataLst>
              <p:tags r:id="rId13"/>
            </p:custDataLst>
          </p:nvPr>
        </p:nvSpPr>
        <p:spPr>
          <a:xfrm>
            <a:off x="3185233" y="2642253"/>
            <a:ext cx="59055" cy="93344"/>
          </a:xfrm>
          <a:prstGeom prst="rect">
            <a:avLst/>
          </a:prstGeom>
        </p:spPr>
        <p:txBody>
          <a:bodyPr vert="horz" wrap="square" lIns="0" tIns="0" rIns="0" bIns="0"/>
          <a:lstStyle/>
          <a:p>
            <a:pPr algn="l" rtl="0" eaLnBrk="0">
              <a:lnSpc>
                <a:spcPct val="84000"/>
              </a:lnSpc>
            </a:pPr>
            <a:endParaRPr lang="en-US" altLang="en-US" sz="100" dirty="0">
              <a:solidFill>
                <a:schemeClr val="dk1"/>
              </a:solidFill>
              <a:latin typeface="微软雅黑" panose="020B0503020204020204" charset="-122"/>
              <a:ea typeface="微软雅黑" panose="020B0503020204020204" charset="-122"/>
            </a:endParaRPr>
          </a:p>
          <a:p>
            <a:pPr marL="12700" algn="l" rtl="0" eaLnBrk="0">
              <a:lnSpc>
                <a:spcPct val="89000"/>
              </a:lnSpc>
            </a:pPr>
            <a:r>
              <a:rPr sz="500" b="1" spc="0" dirty="0">
                <a:solidFill>
                  <a:schemeClr val="dk1"/>
                </a:solidFill>
                <a:latin typeface="微软雅黑" panose="020B0503020204020204" charset="-122"/>
                <a:ea typeface="微软雅黑" panose="020B0503020204020204" charset="-122"/>
                <a:cs typeface="Arial" panose="020B0604020202020204"/>
              </a:rPr>
              <a:t>2</a:t>
            </a:r>
            <a:endParaRPr lang="en-US" altLang="en-US" sz="500" b="1" spc="0" dirty="0">
              <a:solidFill>
                <a:schemeClr val="dk1"/>
              </a:solidFill>
              <a:latin typeface="微软雅黑" panose="020B0503020204020204" charset="-122"/>
              <a:ea typeface="微软雅黑" panose="020B0503020204020204" charset="-122"/>
              <a:cs typeface="Arial" panose="020B0604020202020204"/>
            </a:endParaRPr>
          </a:p>
        </p:txBody>
      </p:sp>
      <p:sp>
        <p:nvSpPr>
          <p:cNvPr id="12" name="textbox 176"/>
          <p:cNvSpPr/>
          <p:nvPr>
            <p:custDataLst>
              <p:tags r:id="rId14"/>
            </p:custDataLst>
          </p:nvPr>
        </p:nvSpPr>
        <p:spPr>
          <a:xfrm>
            <a:off x="3185233" y="2642253"/>
            <a:ext cx="59055" cy="93344"/>
          </a:xfrm>
          <a:prstGeom prst="rect">
            <a:avLst/>
          </a:prstGeom>
        </p:spPr>
        <p:txBody>
          <a:bodyPr vert="horz" wrap="square" lIns="0" tIns="0" rIns="0" bIns="0"/>
          <a:lstStyle/>
          <a:p>
            <a:pPr algn="l" rtl="0" eaLnBrk="0">
              <a:lnSpc>
                <a:spcPct val="84000"/>
              </a:lnSpc>
            </a:pPr>
            <a:endParaRPr lang="en-US" altLang="en-US" sz="100" dirty="0">
              <a:solidFill>
                <a:schemeClr val="dk1"/>
              </a:solidFill>
              <a:latin typeface="微软雅黑" panose="020B0503020204020204" charset="-122"/>
              <a:ea typeface="微软雅黑" panose="020B0503020204020204" charset="-122"/>
            </a:endParaRPr>
          </a:p>
          <a:p>
            <a:pPr marL="12700" algn="l" rtl="0" eaLnBrk="0">
              <a:lnSpc>
                <a:spcPct val="89000"/>
              </a:lnSpc>
            </a:pPr>
            <a:r>
              <a:rPr sz="500" b="1" spc="0" dirty="0">
                <a:solidFill>
                  <a:schemeClr val="dk1"/>
                </a:solidFill>
                <a:latin typeface="微软雅黑" panose="020B0503020204020204" charset="-122"/>
                <a:ea typeface="微软雅黑" panose="020B0503020204020204" charset="-122"/>
                <a:cs typeface="Arial" panose="020B0604020202020204"/>
              </a:rPr>
              <a:t>2</a:t>
            </a:r>
            <a:endParaRPr lang="en-US" altLang="en-US" sz="500" b="1" spc="0" dirty="0">
              <a:solidFill>
                <a:schemeClr val="dk1"/>
              </a:solidFill>
              <a:latin typeface="微软雅黑" panose="020B0503020204020204" charset="-122"/>
              <a:ea typeface="微软雅黑" panose="020B0503020204020204" charset="-122"/>
              <a:cs typeface="Arial" panose="020B0604020202020204"/>
            </a:endParaRPr>
          </a:p>
        </p:txBody>
      </p:sp>
      <p:pic>
        <p:nvPicPr>
          <p:cNvPr id="13" name="picture 177"/>
          <p:cNvPicPr>
            <a:picLocks noChangeAspect="1"/>
          </p:cNvPicPr>
          <p:nvPr/>
        </p:nvPicPr>
        <p:blipFill>
          <a:blip r:embed="rId15"/>
          <a:stretch>
            <a:fillRect/>
          </a:stretch>
        </p:blipFill>
        <p:spPr>
          <a:xfrm rot="21600000">
            <a:off x="3560868" y="2706162"/>
            <a:ext cx="868806" cy="205691"/>
          </a:xfrm>
          <a:prstGeom prst="rect">
            <a:avLst/>
          </a:prstGeom>
        </p:spPr>
      </p:pic>
      <p:sp>
        <p:nvSpPr>
          <p:cNvPr id="14" name="textbox 178"/>
          <p:cNvSpPr/>
          <p:nvPr>
            <p:custDataLst>
              <p:tags r:id="rId16"/>
            </p:custDataLst>
          </p:nvPr>
        </p:nvSpPr>
        <p:spPr>
          <a:xfrm>
            <a:off x="2526562" y="3309496"/>
            <a:ext cx="1076325" cy="330200"/>
          </a:xfrm>
          <a:prstGeom prst="rect">
            <a:avLst/>
          </a:prstGeom>
        </p:spPr>
        <p:txBody>
          <a:bodyPr vert="horz" wrap="square" lIns="0" tIns="0" rIns="0" bIns="0"/>
          <a:lstStyle/>
          <a:p>
            <a:pPr algn="l" rtl="0" eaLnBrk="0">
              <a:lnSpc>
                <a:spcPct val="122000"/>
              </a:lnSpc>
            </a:pPr>
            <a:endParaRPr lang="en-US" altLang="en-US" sz="200" dirty="0">
              <a:solidFill>
                <a:schemeClr val="dk1"/>
              </a:solidFill>
              <a:latin typeface="微软雅黑" panose="020B0503020204020204" charset="-122"/>
              <a:ea typeface="微软雅黑" panose="020B0503020204020204" charset="-122"/>
              <a:cs typeface="微软雅黑" panose="020B0503020204020204" charset="-122"/>
            </a:endParaRPr>
          </a:p>
          <a:p>
            <a:pPr marL="12700" algn="l" rtl="0" eaLnBrk="0">
              <a:lnSpc>
                <a:spcPts val="1560"/>
              </a:lnSpc>
              <a:spcBef>
                <a:spcPts val="0"/>
              </a:spcBef>
            </a:pPr>
            <a:r>
              <a:rPr sz="900" b="1" spc="-50" dirty="0">
                <a:solidFill>
                  <a:schemeClr val="dk1"/>
                </a:solidFill>
                <a:latin typeface="微软雅黑" panose="020B0503020204020204" charset="-122"/>
                <a:ea typeface="微软雅黑" panose="020B0503020204020204" charset="-122"/>
                <a:cs typeface="微软雅黑" panose="020B0503020204020204" charset="-122"/>
              </a:rPr>
              <a:t>si</a:t>
            </a:r>
            <a:r>
              <a:rPr sz="900" b="1" spc="-10" dirty="0">
                <a:solidFill>
                  <a:schemeClr val="dk1"/>
                </a:solidFill>
                <a:latin typeface="微软雅黑" panose="020B0503020204020204" charset="-122"/>
                <a:ea typeface="微软雅黑" panose="020B0503020204020204" charset="-122"/>
                <a:cs typeface="微软雅黑" panose="020B0503020204020204" charset="-122"/>
              </a:rPr>
              <a:t>n</a:t>
            </a:r>
            <a:r>
              <a:rPr sz="900" b="1" spc="-50" dirty="0">
                <a:solidFill>
                  <a:schemeClr val="dk1"/>
                </a:solidFill>
                <a:latin typeface="微软雅黑" panose="020B0503020204020204" charset="-122"/>
                <a:ea typeface="微软雅黑" panose="020B0503020204020204" charset="-122"/>
                <a:cs typeface="微软雅黑" panose="020B0503020204020204" charset="-122"/>
              </a:rPr>
              <a:t>θ</a:t>
            </a:r>
            <a:r>
              <a:rPr sz="800" b="1" spc="0" baseline="-14000" dirty="0">
                <a:solidFill>
                  <a:schemeClr val="dk1"/>
                </a:solidFill>
                <a:latin typeface="微软雅黑" panose="020B0503020204020204" charset="-122"/>
                <a:ea typeface="微软雅黑" panose="020B0503020204020204" charset="-122"/>
                <a:cs typeface="微软雅黑" panose="020B0503020204020204" charset="-122"/>
              </a:rPr>
              <a:t>i</a:t>
            </a:r>
            <a:r>
              <a:rPr sz="900" spc="-50" dirty="0">
                <a:solidFill>
                  <a:schemeClr val="dk1"/>
                </a:solidFill>
                <a:latin typeface="微软雅黑" panose="020B0503020204020204" charset="-122"/>
                <a:ea typeface="微软雅黑" panose="020B0503020204020204" charset="-122"/>
                <a:cs typeface="微软雅黑" panose="020B0503020204020204" charset="-122"/>
              </a:rPr>
              <a:t>＝</a:t>
            </a:r>
            <a:endParaRPr sz="900" spc="-50" dirty="0">
              <a:solidFill>
                <a:schemeClr val="dk1"/>
              </a:solidFill>
              <a:latin typeface="微软雅黑" panose="020B0503020204020204" charset="-122"/>
              <a:ea typeface="微软雅黑" panose="020B0503020204020204" charset="-122"/>
              <a:cs typeface="微软雅黑" panose="020B0503020204020204" charset="-122"/>
            </a:endParaRPr>
          </a:p>
        </p:txBody>
      </p:sp>
      <p:pic>
        <p:nvPicPr>
          <p:cNvPr id="15" name="picture 179"/>
          <p:cNvPicPr>
            <a:picLocks noChangeAspect="1"/>
          </p:cNvPicPr>
          <p:nvPr/>
        </p:nvPicPr>
        <p:blipFill>
          <a:blip r:embed="rId17"/>
          <a:stretch>
            <a:fillRect/>
          </a:stretch>
        </p:blipFill>
        <p:spPr>
          <a:xfrm rot="21600000">
            <a:off x="3109738" y="3339587"/>
            <a:ext cx="521284" cy="198299"/>
          </a:xfrm>
          <a:prstGeom prst="rect">
            <a:avLst/>
          </a:prstGeom>
        </p:spPr>
      </p:pic>
      <p:pic>
        <p:nvPicPr>
          <p:cNvPr id="16" name="picture 180"/>
          <p:cNvPicPr>
            <a:picLocks noChangeAspect="1"/>
          </p:cNvPicPr>
          <p:nvPr/>
        </p:nvPicPr>
        <p:blipFill>
          <a:blip r:embed="rId18"/>
          <a:stretch>
            <a:fillRect/>
          </a:stretch>
        </p:blipFill>
        <p:spPr>
          <a:xfrm rot="21600000">
            <a:off x="2966787" y="3322196"/>
            <a:ext cx="128155" cy="304705"/>
          </a:xfrm>
          <a:prstGeom prst="rect">
            <a:avLst/>
          </a:prstGeom>
        </p:spPr>
      </p:pic>
      <p:sp>
        <p:nvSpPr>
          <p:cNvPr id="17" name="textbox 182"/>
          <p:cNvSpPr/>
          <p:nvPr>
            <p:custDataLst>
              <p:tags r:id="rId19"/>
            </p:custDataLst>
          </p:nvPr>
        </p:nvSpPr>
        <p:spPr>
          <a:xfrm>
            <a:off x="5314588" y="1079743"/>
            <a:ext cx="370840" cy="402089"/>
          </a:xfrm>
          <a:prstGeom prst="rect">
            <a:avLst/>
          </a:prstGeom>
        </p:spPr>
        <p:txBody>
          <a:bodyPr vert="horz" wrap="square" lIns="0" tIns="0" rIns="0" bIns="0"/>
          <a:lstStyle/>
          <a:p>
            <a:pPr algn="l" rtl="0" eaLnBrk="0">
              <a:lnSpc>
                <a:spcPct val="84000"/>
              </a:lnSpc>
            </a:pPr>
            <a:endParaRPr lang="en-US" altLang="en-US" sz="100" dirty="0">
              <a:solidFill>
                <a:schemeClr val="dk1"/>
              </a:solidFill>
              <a:latin typeface="微软雅黑" panose="020B0503020204020204" charset="-122"/>
              <a:ea typeface="微软雅黑" panose="020B0503020204020204" charset="-122"/>
              <a:cs typeface="微软雅黑" panose="020B0503020204020204" charset="-122"/>
            </a:endParaRPr>
          </a:p>
          <a:p>
            <a:pPr marL="12700" algn="l" rtl="0" eaLnBrk="0">
              <a:lnSpc>
                <a:spcPct val="114000"/>
              </a:lnSpc>
            </a:pPr>
            <a:r>
              <a:rPr sz="1000" b="1" spc="-20" dirty="0">
                <a:solidFill>
                  <a:schemeClr val="dk1"/>
                </a:solidFill>
                <a:latin typeface="微软雅黑" panose="020B0503020204020204" charset="-122"/>
                <a:ea typeface="微软雅黑" panose="020B0503020204020204" charset="-122"/>
                <a:cs typeface="微软雅黑" panose="020B0503020204020204" charset="-122"/>
              </a:rPr>
              <a:t>(7</a:t>
            </a:r>
            <a:r>
              <a:rPr sz="1000" spc="-20" dirty="0">
                <a:solidFill>
                  <a:schemeClr val="dk1"/>
                </a:solidFill>
                <a:latin typeface="微软雅黑" panose="020B0503020204020204" charset="-122"/>
                <a:ea typeface="微软雅黑" panose="020B0503020204020204" charset="-122"/>
                <a:cs typeface="微软雅黑" panose="020B0503020204020204" charset="-122"/>
              </a:rPr>
              <a:t>－</a:t>
            </a:r>
            <a:r>
              <a:rPr sz="1000" b="1" spc="0" dirty="0">
                <a:solidFill>
                  <a:schemeClr val="dk1"/>
                </a:solidFill>
                <a:latin typeface="微软雅黑" panose="020B0503020204020204" charset="-122"/>
                <a:ea typeface="微软雅黑" panose="020B0503020204020204" charset="-122"/>
                <a:cs typeface="微软雅黑" panose="020B0503020204020204" charset="-122"/>
              </a:rPr>
              <a:t>4)</a:t>
            </a:r>
            <a:r>
              <a:rPr sz="1000" b="1" spc="-20" dirty="0">
                <a:solidFill>
                  <a:schemeClr val="dk1"/>
                </a:solidFill>
                <a:latin typeface="微软雅黑" panose="020B0503020204020204" charset="-122"/>
                <a:ea typeface="微软雅黑" panose="020B0503020204020204" charset="-122"/>
                <a:cs typeface="微软雅黑" panose="020B0503020204020204" charset="-122"/>
              </a:rPr>
              <a:t>(7</a:t>
            </a:r>
            <a:r>
              <a:rPr sz="1000" spc="-20" dirty="0">
                <a:solidFill>
                  <a:schemeClr val="dk1"/>
                </a:solidFill>
                <a:latin typeface="微软雅黑" panose="020B0503020204020204" charset="-122"/>
                <a:ea typeface="微软雅黑" panose="020B0503020204020204" charset="-122"/>
                <a:cs typeface="微软雅黑" panose="020B0503020204020204" charset="-122"/>
              </a:rPr>
              <a:t>－</a:t>
            </a:r>
            <a:r>
              <a:rPr sz="1000" b="1" spc="0" dirty="0">
                <a:solidFill>
                  <a:schemeClr val="dk1"/>
                </a:solidFill>
                <a:latin typeface="微软雅黑" panose="020B0503020204020204" charset="-122"/>
                <a:ea typeface="微软雅黑" panose="020B0503020204020204" charset="-122"/>
                <a:cs typeface="微软雅黑" panose="020B0503020204020204" charset="-122"/>
              </a:rPr>
              <a:t>5)</a:t>
            </a:r>
            <a:endParaRPr lang="en-US" altLang="en-US" sz="1000" b="1" spc="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18" name="textbox 183"/>
          <p:cNvSpPr/>
          <p:nvPr>
            <p:custDataLst>
              <p:tags r:id="rId20"/>
            </p:custDataLst>
          </p:nvPr>
        </p:nvSpPr>
        <p:spPr>
          <a:xfrm>
            <a:off x="1710752" y="2700854"/>
            <a:ext cx="391159" cy="224154"/>
          </a:xfrm>
          <a:prstGeom prst="rect">
            <a:avLst/>
          </a:prstGeom>
        </p:spPr>
        <p:txBody>
          <a:bodyPr vert="horz" wrap="square" lIns="0" tIns="0" rIns="0" bIns="0"/>
          <a:lstStyle/>
          <a:p>
            <a:pPr algn="l" rtl="0" eaLnBrk="0">
              <a:lnSpc>
                <a:spcPct val="83000"/>
              </a:lnSpc>
            </a:pPr>
            <a:endParaRPr lang="en-US" altLang="en-US" sz="100" dirty="0">
              <a:solidFill>
                <a:schemeClr val="dk1"/>
              </a:solidFill>
              <a:latin typeface="微软雅黑" panose="020B0503020204020204" charset="-122"/>
              <a:ea typeface="微软雅黑" panose="020B0503020204020204" charset="-122"/>
              <a:cs typeface="微软雅黑" panose="020B0503020204020204" charset="-122"/>
            </a:endParaRPr>
          </a:p>
          <a:p>
            <a:pPr marL="12700" algn="l" rtl="0" eaLnBrk="0">
              <a:lnSpc>
                <a:spcPts val="1560"/>
              </a:lnSpc>
            </a:pPr>
            <a:r>
              <a:rPr sz="800" b="1" spc="-20" dirty="0">
                <a:solidFill>
                  <a:schemeClr val="dk1"/>
                </a:solidFill>
                <a:latin typeface="微软雅黑" panose="020B0503020204020204" charset="-122"/>
                <a:ea typeface="微软雅黑" panose="020B0503020204020204" charset="-122"/>
                <a:cs typeface="微软雅黑" panose="020B0503020204020204" charset="-122"/>
              </a:rPr>
              <a:t>sinθ</a:t>
            </a:r>
            <a:r>
              <a:rPr sz="700" b="1" spc="0" baseline="-3000" dirty="0">
                <a:solidFill>
                  <a:schemeClr val="dk1"/>
                </a:solidFill>
                <a:latin typeface="微软雅黑" panose="020B0503020204020204" charset="-122"/>
                <a:ea typeface="微软雅黑" panose="020B0503020204020204" charset="-122"/>
                <a:cs typeface="微软雅黑" panose="020B0503020204020204" charset="-122"/>
              </a:rPr>
              <a:t>i</a:t>
            </a:r>
            <a:r>
              <a:rPr sz="1200" spc="-20" baseline="20000" dirty="0">
                <a:solidFill>
                  <a:schemeClr val="dk1"/>
                </a:solidFill>
                <a:latin typeface="微软雅黑" panose="020B0503020204020204" charset="-122"/>
                <a:ea typeface="微软雅黑" panose="020B0503020204020204" charset="-122"/>
                <a:cs typeface="微软雅黑" panose="020B0503020204020204" charset="-122"/>
              </a:rPr>
              <a:t>＝</a:t>
            </a:r>
            <a:endParaRPr lang="en-US" altLang="en-US" sz="1200" spc="-20" baseline="2000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19" name="textbox 184"/>
          <p:cNvSpPr/>
          <p:nvPr>
            <p:custDataLst>
              <p:tags r:id="rId21"/>
            </p:custDataLst>
          </p:nvPr>
        </p:nvSpPr>
        <p:spPr>
          <a:xfrm>
            <a:off x="5314588" y="2073010"/>
            <a:ext cx="370840" cy="152400"/>
          </a:xfrm>
          <a:prstGeom prst="rect">
            <a:avLst/>
          </a:prstGeom>
        </p:spPr>
        <p:txBody>
          <a:bodyPr vert="horz" wrap="square" lIns="0" tIns="0" rIns="0" bIns="0"/>
          <a:lstStyle/>
          <a:p>
            <a:pPr algn="l" rtl="0" eaLnBrk="0">
              <a:lnSpc>
                <a:spcPct val="86000"/>
              </a:lnSpc>
            </a:pPr>
            <a:endParaRPr lang="en-US" altLang="en-US" sz="100" dirty="0">
              <a:solidFill>
                <a:schemeClr val="dk1"/>
              </a:solidFill>
              <a:latin typeface="微软雅黑" panose="020B0503020204020204" charset="-122"/>
              <a:ea typeface="微软雅黑" panose="020B0503020204020204" charset="-122"/>
              <a:cs typeface="微软雅黑" panose="020B0503020204020204" charset="-122"/>
            </a:endParaRPr>
          </a:p>
          <a:p>
            <a:pPr marL="12700" algn="l" rtl="0" eaLnBrk="0">
              <a:lnSpc>
                <a:spcPct val="83000"/>
              </a:lnSpc>
            </a:pPr>
            <a:r>
              <a:rPr sz="1000" b="1" spc="-20" dirty="0">
                <a:solidFill>
                  <a:schemeClr val="dk1"/>
                </a:solidFill>
                <a:latin typeface="微软雅黑" panose="020B0503020204020204" charset="-122"/>
                <a:ea typeface="微软雅黑" panose="020B0503020204020204" charset="-122"/>
                <a:cs typeface="微软雅黑" panose="020B0503020204020204" charset="-122"/>
              </a:rPr>
              <a:t>(7</a:t>
            </a:r>
            <a:r>
              <a:rPr sz="1000" spc="-20" dirty="0">
                <a:solidFill>
                  <a:schemeClr val="dk1"/>
                </a:solidFill>
                <a:latin typeface="微软雅黑" panose="020B0503020204020204" charset="-122"/>
                <a:ea typeface="微软雅黑" panose="020B0503020204020204" charset="-122"/>
                <a:cs typeface="微软雅黑" panose="020B0503020204020204" charset="-122"/>
              </a:rPr>
              <a:t>－</a:t>
            </a:r>
            <a:r>
              <a:rPr sz="1000" b="1" spc="0" dirty="0">
                <a:solidFill>
                  <a:schemeClr val="dk1"/>
                </a:solidFill>
                <a:latin typeface="微软雅黑" panose="020B0503020204020204" charset="-122"/>
                <a:ea typeface="微软雅黑" panose="020B0503020204020204" charset="-122"/>
                <a:cs typeface="微软雅黑" panose="020B0503020204020204" charset="-122"/>
              </a:rPr>
              <a:t>6)</a:t>
            </a:r>
            <a:endParaRPr lang="en-US" altLang="en-US" sz="1000" b="1" spc="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20" name="textbox 185"/>
          <p:cNvSpPr/>
          <p:nvPr>
            <p:custDataLst>
              <p:tags r:id="rId22"/>
            </p:custDataLst>
          </p:nvPr>
        </p:nvSpPr>
        <p:spPr>
          <a:xfrm>
            <a:off x="5314588" y="3391625"/>
            <a:ext cx="370840" cy="152400"/>
          </a:xfrm>
          <a:prstGeom prst="rect">
            <a:avLst/>
          </a:prstGeom>
        </p:spPr>
        <p:txBody>
          <a:bodyPr vert="horz" wrap="square" lIns="0" tIns="0" rIns="0" bIns="0"/>
          <a:lstStyle/>
          <a:p>
            <a:pPr algn="l" rtl="0" eaLnBrk="0">
              <a:lnSpc>
                <a:spcPct val="86000"/>
              </a:lnSpc>
            </a:pPr>
            <a:endParaRPr lang="en-US" altLang="en-US" sz="100" dirty="0">
              <a:solidFill>
                <a:schemeClr val="dk1"/>
              </a:solidFill>
              <a:latin typeface="微软雅黑" panose="020B0503020204020204" charset="-122"/>
              <a:ea typeface="微软雅黑" panose="020B0503020204020204" charset="-122"/>
              <a:cs typeface="微软雅黑" panose="020B0503020204020204" charset="-122"/>
            </a:endParaRPr>
          </a:p>
          <a:p>
            <a:pPr marL="12700" algn="l" rtl="0" eaLnBrk="0">
              <a:lnSpc>
                <a:spcPct val="83000"/>
              </a:lnSpc>
            </a:pPr>
            <a:r>
              <a:rPr sz="1000" b="1" spc="-20" dirty="0">
                <a:solidFill>
                  <a:schemeClr val="dk1"/>
                </a:solidFill>
                <a:latin typeface="微软雅黑" panose="020B0503020204020204" charset="-122"/>
                <a:ea typeface="微软雅黑" panose="020B0503020204020204" charset="-122"/>
                <a:cs typeface="微软雅黑" panose="020B0503020204020204" charset="-122"/>
              </a:rPr>
              <a:t>(7</a:t>
            </a:r>
            <a:r>
              <a:rPr sz="1000" spc="-20" dirty="0">
                <a:solidFill>
                  <a:schemeClr val="dk1"/>
                </a:solidFill>
                <a:latin typeface="微软雅黑" panose="020B0503020204020204" charset="-122"/>
                <a:ea typeface="微软雅黑" panose="020B0503020204020204" charset="-122"/>
                <a:cs typeface="微软雅黑" panose="020B0503020204020204" charset="-122"/>
              </a:rPr>
              <a:t>－</a:t>
            </a:r>
            <a:r>
              <a:rPr sz="1000" b="1" spc="0" dirty="0">
                <a:solidFill>
                  <a:schemeClr val="dk1"/>
                </a:solidFill>
                <a:latin typeface="微软雅黑" panose="020B0503020204020204" charset="-122"/>
                <a:ea typeface="微软雅黑" panose="020B0503020204020204" charset="-122"/>
                <a:cs typeface="微软雅黑" panose="020B0503020204020204" charset="-122"/>
              </a:rPr>
              <a:t>7)</a:t>
            </a:r>
            <a:endParaRPr lang="en-US" altLang="en-US" sz="1000" b="1" spc="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21" name="path"/>
          <p:cNvSpPr/>
          <p:nvPr>
            <p:custDataLst>
              <p:tags r:id="rId23"/>
            </p:custDataLst>
          </p:nvPr>
        </p:nvSpPr>
        <p:spPr>
          <a:xfrm>
            <a:off x="2299619" y="2643809"/>
            <a:ext cx="105701" cy="355608"/>
          </a:xfrm>
          <a:custGeom>
            <a:avLst/>
            <a:gdLst/>
            <a:ahLst/>
            <a:cxnLst/>
            <a:rect l="0" t="0" r="0" b="0"/>
            <a:pathLst>
              <a:path w="166" h="560">
                <a:moveTo>
                  <a:pt x="2" y="436"/>
                </a:moveTo>
                <a:lnTo>
                  <a:pt x="66" y="558"/>
                </a:lnTo>
                <a:lnTo>
                  <a:pt x="163" y="0"/>
                </a:lnTo>
              </a:path>
            </a:pathLst>
          </a:custGeom>
          <a:noFill/>
          <a:ln w="4152" cap="flat">
            <a:miter lim="1000000"/>
          </a:ln>
        </p:spPr>
        <p:txBody>
          <a:bodyPr rtlCol="0"/>
          <a:lstStyle/>
          <a:p>
            <a:pPr algn="ctr"/>
            <a:endParaRPr lang="zh-CN" altLang="en-US">
              <a:solidFill>
                <a:schemeClr val="dk1"/>
              </a:solidFill>
              <a:latin typeface="微软雅黑" panose="020B0503020204020204" charset="-122"/>
              <a:ea typeface="微软雅黑" panose="020B0503020204020204" charset="-122"/>
            </a:endParaRPr>
          </a:p>
        </p:txBody>
      </p:sp>
      <p:sp>
        <p:nvSpPr>
          <p:cNvPr id="22" name="textbox 187"/>
          <p:cNvSpPr/>
          <p:nvPr>
            <p:custDataLst>
              <p:tags r:id="rId24"/>
            </p:custDataLst>
          </p:nvPr>
        </p:nvSpPr>
        <p:spPr>
          <a:xfrm>
            <a:off x="2129602" y="2690923"/>
            <a:ext cx="146050" cy="315595"/>
          </a:xfrm>
          <a:prstGeom prst="rect">
            <a:avLst/>
          </a:prstGeom>
        </p:spPr>
        <p:txBody>
          <a:bodyPr vert="horz" wrap="square" lIns="0" tIns="0" rIns="0" bIns="0"/>
          <a:lstStyle/>
          <a:p>
            <a:pPr algn="l" rtl="0" eaLnBrk="0">
              <a:lnSpc>
                <a:spcPct val="81000"/>
              </a:lnSpc>
            </a:pPr>
            <a:endParaRPr lang="en-US" altLang="en-US" sz="100" dirty="0">
              <a:solidFill>
                <a:schemeClr val="dk1"/>
              </a:solidFill>
              <a:latin typeface="微软雅黑" panose="020B0503020204020204" charset="-122"/>
              <a:ea typeface="微软雅黑" panose="020B0503020204020204" charset="-122"/>
            </a:endParaRPr>
          </a:p>
          <a:p>
            <a:pPr marL="12700" algn="l" rtl="0" eaLnBrk="0">
              <a:lnSpc>
                <a:spcPct val="72000"/>
              </a:lnSpc>
              <a:tabLst>
                <a:tab pos="132080" algn="l"/>
              </a:tabLst>
            </a:pPr>
            <a:r>
              <a:rPr sz="1200" b="1" u="sng" spc="-30" baseline="17000" dirty="0">
                <a:solidFill>
                  <a:schemeClr val="dk1"/>
                </a:solidFill>
                <a:uFill>
                  <a:solidFill>
                    <a:srgbClr val="231F20"/>
                  </a:solidFill>
                </a:uFill>
                <a:latin typeface="微软雅黑" panose="020B0503020204020204" charset="-122"/>
                <a:ea typeface="微软雅黑" panose="020B0503020204020204" charset="-122"/>
                <a:cs typeface="Arial" panose="020B0604020202020204"/>
              </a:rPr>
              <a:t>n</a:t>
            </a:r>
            <a:r>
              <a:rPr sz="400" b="1" u="sng" spc="-50" dirty="0">
                <a:solidFill>
                  <a:schemeClr val="dk1"/>
                </a:solidFill>
                <a:uFill>
                  <a:solidFill>
                    <a:srgbClr val="231F20"/>
                  </a:solidFill>
                </a:uFill>
                <a:latin typeface="微软雅黑" panose="020B0503020204020204" charset="-122"/>
                <a:ea typeface="微软雅黑" panose="020B0503020204020204" charset="-122"/>
                <a:cs typeface="Arial" panose="020B0604020202020204"/>
              </a:rPr>
              <a:t>1</a:t>
            </a:r>
            <a:r>
              <a:rPr sz="400" u="sng" spc="0" dirty="0">
                <a:solidFill>
                  <a:schemeClr val="dk1"/>
                </a:solidFill>
                <a:uFill>
                  <a:solidFill>
                    <a:srgbClr val="231F20"/>
                  </a:solidFill>
                </a:uFill>
                <a:latin typeface="微软雅黑" panose="020B0503020204020204" charset="-122"/>
                <a:ea typeface="微软雅黑" panose="020B0503020204020204" charset="-122"/>
                <a:cs typeface="Arial" panose="020B0604020202020204"/>
              </a:rPr>
              <a:t>	</a:t>
            </a:r>
            <a:endParaRPr lang="en-US" altLang="en-US" sz="400" dirty="0">
              <a:solidFill>
                <a:schemeClr val="dk1"/>
              </a:solidFill>
              <a:latin typeface="微软雅黑" panose="020B0503020204020204" charset="-122"/>
              <a:ea typeface="微软雅黑" panose="020B0503020204020204" charset="-122"/>
            </a:endParaRPr>
          </a:p>
          <a:p>
            <a:pPr marL="12700" algn="l" rtl="0" eaLnBrk="0">
              <a:lnSpc>
                <a:spcPts val="1610"/>
              </a:lnSpc>
            </a:pPr>
            <a:r>
              <a:rPr sz="1500" b="1" spc="-30" baseline="-10000" dirty="0">
                <a:solidFill>
                  <a:schemeClr val="dk1"/>
                </a:solidFill>
                <a:latin typeface="微软雅黑" panose="020B0503020204020204" charset="-122"/>
                <a:ea typeface="微软雅黑" panose="020B0503020204020204" charset="-122"/>
                <a:cs typeface="Arial" panose="020B0604020202020204"/>
              </a:rPr>
              <a:t>n</a:t>
            </a:r>
            <a:r>
              <a:rPr sz="900" b="1" spc="-30" baseline="-40000" dirty="0">
                <a:solidFill>
                  <a:schemeClr val="dk1"/>
                </a:solidFill>
                <a:latin typeface="微软雅黑" panose="020B0503020204020204" charset="-122"/>
                <a:ea typeface="微软雅黑" panose="020B0503020204020204" charset="-122"/>
                <a:cs typeface="Arial" panose="020B0604020202020204"/>
              </a:rPr>
              <a:t>0</a:t>
            </a:r>
            <a:endParaRPr lang="en-US" altLang="en-US" sz="900" b="1" spc="-30" baseline="-40000" dirty="0">
              <a:solidFill>
                <a:schemeClr val="dk1"/>
              </a:solidFill>
              <a:latin typeface="微软雅黑" panose="020B0503020204020204" charset="-122"/>
              <a:ea typeface="微软雅黑" panose="020B0503020204020204" charset="-122"/>
              <a:cs typeface="Arial" panose="020B0604020202020204"/>
            </a:endParaRPr>
          </a:p>
        </p:txBody>
      </p:sp>
      <p:sp>
        <p:nvSpPr>
          <p:cNvPr id="23" name="rect"/>
          <p:cNvSpPr/>
          <p:nvPr>
            <p:custDataLst>
              <p:tags r:id="rId25"/>
            </p:custDataLst>
          </p:nvPr>
        </p:nvSpPr>
        <p:spPr>
          <a:xfrm>
            <a:off x="2403274" y="2642086"/>
            <a:ext cx="852779" cy="4153"/>
          </a:xfrm>
          <a:prstGeom prst="rect">
            <a:avLst/>
          </a:prstGeom>
          <a:solidFill>
            <a:schemeClr val="accent1">
              <a:alpha val="100000"/>
            </a:schemeClr>
          </a:solidFill>
          <a:ln cap="flat">
            <a:miter lim="0"/>
          </a:ln>
        </p:spPr>
        <p:txBody>
          <a:bodyPr rtlCol="0"/>
          <a:lstStyle/>
          <a:p>
            <a:pPr algn="ctr"/>
            <a:endParaRPr lang="zh-CN" altLang="en-US">
              <a:solidFill>
                <a:schemeClr val="dk1"/>
              </a:solidFill>
              <a:latin typeface="微软雅黑" panose="020B0503020204020204" charset="-122"/>
              <a:ea typeface="微软雅黑" panose="020B0503020204020204" charset="-122"/>
            </a:endParaRPr>
          </a:p>
        </p:txBody>
      </p:sp>
      <p:sp>
        <p:nvSpPr>
          <p:cNvPr id="24" name="rect"/>
          <p:cNvSpPr/>
          <p:nvPr>
            <p:custDataLst>
              <p:tags r:id="rId26"/>
            </p:custDataLst>
          </p:nvPr>
        </p:nvSpPr>
        <p:spPr>
          <a:xfrm>
            <a:off x="2280084" y="2919560"/>
            <a:ext cx="23026" cy="28400"/>
          </a:xfrm>
          <a:prstGeom prst="rect">
            <a:avLst/>
          </a:prstGeom>
          <a:solidFill>
            <a:schemeClr val="accent1">
              <a:alpha val="100000"/>
            </a:schemeClr>
          </a:solidFill>
          <a:ln cap="flat">
            <a:miter lim="0"/>
          </a:ln>
        </p:spPr>
        <p:txBody>
          <a:bodyPr rtlCol="0"/>
          <a:lstStyle/>
          <a:p>
            <a:pPr algn="ctr"/>
            <a:endParaRPr lang="zh-CN" altLang="en-US">
              <a:solidFill>
                <a:schemeClr val="dk1"/>
              </a:solidFill>
              <a:latin typeface="微软雅黑" panose="020B0503020204020204" charset="-122"/>
              <a:ea typeface="微软雅黑" panose="020B0503020204020204" charset="-122"/>
            </a:endParaRPr>
          </a:p>
        </p:txBody>
      </p:sp>
      <p:sp>
        <p:nvSpPr>
          <p:cNvPr id="25" name="textbox 193"/>
          <p:cNvSpPr/>
          <p:nvPr>
            <p:custDataLst>
              <p:tags r:id="rId27"/>
            </p:custDataLst>
          </p:nvPr>
        </p:nvSpPr>
        <p:spPr>
          <a:xfrm>
            <a:off x="6104841" y="1724362"/>
            <a:ext cx="5593856" cy="3284355"/>
          </a:xfrm>
          <a:prstGeom prst="rect">
            <a:avLst/>
          </a:prstGeom>
        </p:spPr>
        <p:txBody>
          <a:bodyPr vert="horz" wrap="square" lIns="0" tIns="0" rIns="0" bIns="0"/>
          <a:lstStyle/>
          <a:p>
            <a:pPr algn="l" rtl="0" eaLnBrk="0">
              <a:lnSpc>
                <a:spcPct val="88000"/>
              </a:lnSpc>
            </a:pPr>
            <a:endParaRPr lang="en-US" altLang="en-US" sz="100" dirty="0">
              <a:solidFill>
                <a:schemeClr val="dk1"/>
              </a:solidFill>
              <a:latin typeface="微软雅黑" panose="020B0503020204020204" charset="-122"/>
              <a:ea typeface="微软雅黑" panose="020B0503020204020204" charset="-122"/>
              <a:cs typeface="微软雅黑" panose="020B0503020204020204" charset="-122"/>
            </a:endParaRPr>
          </a:p>
          <a:p>
            <a:pPr marL="13335" indent="267970" algn="l" rtl="0" eaLnBrk="0">
              <a:lnSpc>
                <a:spcPct val="117000"/>
              </a:lnSpc>
            </a:pPr>
            <a:r>
              <a:rPr sz="1100" spc="40" dirty="0">
                <a:solidFill>
                  <a:schemeClr val="dk1"/>
                </a:solidFill>
                <a:latin typeface="微软雅黑" panose="020B0503020204020204" charset="-122"/>
                <a:ea typeface="微软雅黑" panose="020B0503020204020204" charset="-122"/>
                <a:cs typeface="微软雅黑" panose="020B0503020204020204" charset="-122"/>
              </a:rPr>
              <a:t>实际工作时需要弯曲光纤，但只要满足全反射条件，光线仍然会继续前</a:t>
            </a:r>
            <a:r>
              <a:rPr sz="1100" spc="0" dirty="0">
                <a:solidFill>
                  <a:schemeClr val="dk1"/>
                </a:solidFill>
                <a:latin typeface="微软雅黑" panose="020B0503020204020204" charset="-122"/>
                <a:ea typeface="微软雅黑" panose="020B0503020204020204" charset="-122"/>
                <a:cs typeface="微软雅黑" panose="020B0503020204020204" charset="-122"/>
              </a:rPr>
              <a:t>进。可见这</a:t>
            </a:r>
            <a:r>
              <a:rPr sz="1100" spc="20" dirty="0">
                <a:solidFill>
                  <a:schemeClr val="dk1"/>
                </a:solidFill>
                <a:latin typeface="微软雅黑" panose="020B0503020204020204" charset="-122"/>
                <a:ea typeface="微软雅黑" panose="020B0503020204020204" charset="-122"/>
                <a:cs typeface="微软雅黑" panose="020B0503020204020204" charset="-122"/>
              </a:rPr>
              <a:t>里的光线</a:t>
            </a:r>
            <a:r>
              <a:rPr sz="1100" b="1" spc="20" dirty="0">
                <a:solidFill>
                  <a:schemeClr val="dk1"/>
                </a:solidFill>
                <a:latin typeface="微软雅黑" panose="020B0503020204020204" charset="-122"/>
                <a:ea typeface="微软雅黑" panose="020B0503020204020204" charset="-122"/>
                <a:cs typeface="微软雅黑" panose="020B0503020204020204" charset="-122"/>
              </a:rPr>
              <a:t>“</a:t>
            </a:r>
            <a:r>
              <a:rPr sz="1100" spc="20" dirty="0">
                <a:solidFill>
                  <a:schemeClr val="dk1"/>
                </a:solidFill>
                <a:latin typeface="微软雅黑" panose="020B0503020204020204" charset="-122"/>
                <a:ea typeface="微软雅黑" panose="020B0503020204020204" charset="-122"/>
                <a:cs typeface="微软雅黑" panose="020B0503020204020204" charset="-122"/>
              </a:rPr>
              <a:t>转弯</a:t>
            </a:r>
            <a:r>
              <a:rPr sz="1100" b="1" spc="20" dirty="0">
                <a:solidFill>
                  <a:schemeClr val="dk1"/>
                </a:solidFill>
                <a:latin typeface="微软雅黑" panose="020B0503020204020204" charset="-122"/>
                <a:ea typeface="微软雅黑" panose="020B0503020204020204" charset="-122"/>
                <a:cs typeface="微软雅黑" panose="020B0503020204020204" charset="-122"/>
              </a:rPr>
              <a:t>”</a:t>
            </a:r>
            <a:r>
              <a:rPr sz="1100" spc="20" dirty="0">
                <a:solidFill>
                  <a:schemeClr val="dk1"/>
                </a:solidFill>
                <a:latin typeface="微软雅黑" panose="020B0503020204020204" charset="-122"/>
                <a:ea typeface="微软雅黑" panose="020B0503020204020204" charset="-122"/>
                <a:cs typeface="微软雅黑" panose="020B0503020204020204" charset="-122"/>
              </a:rPr>
              <a:t>实际上是由光的全反</a:t>
            </a:r>
            <a:r>
              <a:rPr sz="1100" spc="10" dirty="0">
                <a:solidFill>
                  <a:schemeClr val="dk1"/>
                </a:solidFill>
                <a:latin typeface="微软雅黑" panose="020B0503020204020204" charset="-122"/>
                <a:ea typeface="微软雅黑" panose="020B0503020204020204" charset="-122"/>
                <a:cs typeface="微软雅黑" panose="020B0503020204020204" charset="-122"/>
              </a:rPr>
              <a:t>射</a:t>
            </a:r>
            <a:r>
              <a:rPr sz="1100" spc="0" dirty="0">
                <a:solidFill>
                  <a:schemeClr val="dk1"/>
                </a:solidFill>
                <a:latin typeface="微软雅黑" panose="020B0503020204020204" charset="-122"/>
                <a:ea typeface="微软雅黑" panose="020B0503020204020204" charset="-122"/>
                <a:cs typeface="微软雅黑" panose="020B0503020204020204" charset="-122"/>
              </a:rPr>
              <a:t>造成的。</a:t>
            </a:r>
            <a:endParaRPr lang="en-US" altLang="en-US" sz="1100" dirty="0">
              <a:solidFill>
                <a:schemeClr val="dk1"/>
              </a:solidFill>
              <a:latin typeface="微软雅黑" panose="020B0503020204020204" charset="-122"/>
              <a:ea typeface="微软雅黑" panose="020B0503020204020204" charset="-122"/>
              <a:cs typeface="微软雅黑" panose="020B0503020204020204" charset="-122"/>
            </a:endParaRPr>
          </a:p>
          <a:p>
            <a:pPr marL="278765" algn="l" rtl="0" eaLnBrk="0">
              <a:lnSpc>
                <a:spcPct val="91000"/>
              </a:lnSpc>
              <a:spcBef>
                <a:spcPts val="595"/>
              </a:spcBef>
            </a:pPr>
            <a:r>
              <a:rPr sz="1100" b="1" spc="20" dirty="0">
                <a:solidFill>
                  <a:schemeClr val="dk1"/>
                </a:solidFill>
                <a:latin typeface="微软雅黑" panose="020B0503020204020204" charset="-122"/>
                <a:ea typeface="微软雅黑" panose="020B0503020204020204" charset="-122"/>
                <a:cs typeface="微软雅黑" panose="020B0503020204020204" charset="-122"/>
              </a:rPr>
              <a:t>3)</a:t>
            </a:r>
            <a:r>
              <a:rPr sz="1100" spc="20" dirty="0">
                <a:solidFill>
                  <a:schemeClr val="dk1"/>
                </a:solidFill>
                <a:latin typeface="微软雅黑" panose="020B0503020204020204" charset="-122"/>
                <a:ea typeface="微软雅黑" panose="020B0503020204020204" charset="-122"/>
                <a:cs typeface="微软雅黑" panose="020B0503020204020204" charset="-122"/>
              </a:rPr>
              <a:t>主要特</a:t>
            </a:r>
            <a:r>
              <a:rPr sz="1100" spc="0" dirty="0">
                <a:solidFill>
                  <a:schemeClr val="dk1"/>
                </a:solidFill>
                <a:latin typeface="微软雅黑" panose="020B0503020204020204" charset="-122"/>
                <a:ea typeface="微软雅黑" panose="020B0503020204020204" charset="-122"/>
                <a:cs typeface="微软雅黑" panose="020B0503020204020204" charset="-122"/>
              </a:rPr>
              <a:t>性</a:t>
            </a:r>
            <a:endParaRPr lang="en-US" altLang="en-US" sz="1100" dirty="0">
              <a:solidFill>
                <a:schemeClr val="dk1"/>
              </a:solidFill>
              <a:latin typeface="微软雅黑" panose="020B0503020204020204" charset="-122"/>
              <a:ea typeface="微软雅黑" panose="020B0503020204020204" charset="-122"/>
              <a:cs typeface="微软雅黑" panose="020B0503020204020204" charset="-122"/>
            </a:endParaRPr>
          </a:p>
          <a:p>
            <a:pPr marL="15875" indent="276860" algn="l" rtl="0" eaLnBrk="0">
              <a:lnSpc>
                <a:spcPct val="141000"/>
              </a:lnSpc>
              <a:spcBef>
                <a:spcPts val="75"/>
              </a:spcBef>
            </a:pPr>
            <a:r>
              <a:rPr sz="1100" b="1" spc="30" dirty="0">
                <a:solidFill>
                  <a:schemeClr val="dk1"/>
                </a:solidFill>
                <a:latin typeface="微软雅黑" panose="020B0503020204020204" charset="-122"/>
                <a:ea typeface="微软雅黑" panose="020B0503020204020204" charset="-122"/>
                <a:cs typeface="微软雅黑" panose="020B0503020204020204" charset="-122"/>
              </a:rPr>
              <a:t>(1)</a:t>
            </a:r>
            <a:r>
              <a:rPr sz="1100" spc="30" dirty="0">
                <a:solidFill>
                  <a:schemeClr val="dk1"/>
                </a:solidFill>
                <a:latin typeface="微软雅黑" panose="020B0503020204020204" charset="-122"/>
                <a:ea typeface="微软雅黑" panose="020B0503020204020204" charset="-122"/>
                <a:cs typeface="微软雅黑" panose="020B0503020204020204" charset="-122"/>
              </a:rPr>
              <a:t>传播损耗。传播损耗是指光纤纤芯材料和包层物质的吸收、散射</a:t>
            </a:r>
            <a:r>
              <a:rPr sz="1100" spc="0" dirty="0">
                <a:solidFill>
                  <a:schemeClr val="dk1"/>
                </a:solidFill>
                <a:latin typeface="微软雅黑" panose="020B0503020204020204" charset="-122"/>
                <a:ea typeface="微软雅黑" panose="020B0503020204020204" charset="-122"/>
                <a:cs typeface="微软雅黑" panose="020B0503020204020204" charset="-122"/>
              </a:rPr>
              <a:t>、畸变以及光纤</a:t>
            </a:r>
            <a:r>
              <a:rPr sz="1100" spc="20" dirty="0">
                <a:solidFill>
                  <a:schemeClr val="dk1"/>
                </a:solidFill>
                <a:latin typeface="微软雅黑" panose="020B0503020204020204" charset="-122"/>
                <a:ea typeface="微软雅黑" panose="020B0503020204020204" charset="-122"/>
                <a:cs typeface="微软雅黑" panose="020B0503020204020204" charset="-122"/>
              </a:rPr>
              <a:t>弯曲处的辐射损耗等，它表示光照强度相对衰减与光纤长度的</a:t>
            </a:r>
            <a:r>
              <a:rPr sz="1100" spc="0" dirty="0">
                <a:solidFill>
                  <a:schemeClr val="dk1"/>
                </a:solidFill>
                <a:latin typeface="微软雅黑" panose="020B0503020204020204" charset="-122"/>
                <a:ea typeface="微软雅黑" panose="020B0503020204020204" charset="-122"/>
                <a:cs typeface="微软雅黑" panose="020B0503020204020204" charset="-122"/>
              </a:rPr>
              <a:t>关系。</a:t>
            </a:r>
            <a:endParaRPr lang="en-US" altLang="en-US" sz="1100" dirty="0">
              <a:solidFill>
                <a:schemeClr val="dk1"/>
              </a:solidFill>
              <a:latin typeface="微软雅黑" panose="020B0503020204020204" charset="-122"/>
              <a:ea typeface="微软雅黑" panose="020B0503020204020204" charset="-122"/>
              <a:cs typeface="微软雅黑" panose="020B0503020204020204" charset="-122"/>
            </a:endParaRPr>
          </a:p>
          <a:p>
            <a:pPr marL="292735" algn="l" rtl="0" eaLnBrk="0">
              <a:lnSpc>
                <a:spcPct val="92000"/>
              </a:lnSpc>
              <a:spcBef>
                <a:spcPts val="535"/>
              </a:spcBef>
            </a:pPr>
            <a:r>
              <a:rPr sz="1100" b="1" spc="30" dirty="0">
                <a:solidFill>
                  <a:schemeClr val="dk1"/>
                </a:solidFill>
                <a:latin typeface="微软雅黑" panose="020B0503020204020204" charset="-122"/>
                <a:ea typeface="微软雅黑" panose="020B0503020204020204" charset="-122"/>
                <a:cs typeface="微软雅黑" panose="020B0503020204020204" charset="-122"/>
              </a:rPr>
              <a:t>(2)</a:t>
            </a:r>
            <a:r>
              <a:rPr sz="1100" spc="30" dirty="0">
                <a:solidFill>
                  <a:schemeClr val="dk1"/>
                </a:solidFill>
                <a:latin typeface="微软雅黑" panose="020B0503020204020204" charset="-122"/>
                <a:ea typeface="微软雅黑" panose="020B0503020204020204" charset="-122"/>
                <a:cs typeface="微软雅黑" panose="020B0503020204020204" charset="-122"/>
              </a:rPr>
              <a:t>光纤模式。光纤模式是指光线沿光纤</a:t>
            </a:r>
            <a:r>
              <a:rPr sz="1100" spc="20" dirty="0">
                <a:solidFill>
                  <a:schemeClr val="dk1"/>
                </a:solidFill>
                <a:latin typeface="微软雅黑" panose="020B0503020204020204" charset="-122"/>
                <a:ea typeface="微软雅黑" panose="020B0503020204020204" charset="-122"/>
                <a:cs typeface="微软雅黑" panose="020B0503020204020204" charset="-122"/>
              </a:rPr>
              <a:t>传</a:t>
            </a:r>
            <a:r>
              <a:rPr sz="1100" spc="0" dirty="0">
                <a:solidFill>
                  <a:schemeClr val="dk1"/>
                </a:solidFill>
                <a:latin typeface="微软雅黑" panose="020B0503020204020204" charset="-122"/>
                <a:ea typeface="微软雅黑" panose="020B0503020204020204" charset="-122"/>
                <a:cs typeface="微软雅黑" panose="020B0503020204020204" charset="-122"/>
              </a:rPr>
              <a:t>播的途径和方式。</a:t>
            </a:r>
            <a:endParaRPr lang="en-US" altLang="en-US" sz="1100" dirty="0">
              <a:solidFill>
                <a:schemeClr val="dk1"/>
              </a:solidFill>
              <a:latin typeface="微软雅黑" panose="020B0503020204020204" charset="-122"/>
              <a:ea typeface="微软雅黑" panose="020B0503020204020204" charset="-122"/>
              <a:cs typeface="微软雅黑" panose="020B0503020204020204" charset="-122"/>
            </a:endParaRPr>
          </a:p>
          <a:p>
            <a:pPr marL="292735" algn="l" rtl="0" eaLnBrk="0">
              <a:lnSpc>
                <a:spcPct val="92000"/>
              </a:lnSpc>
              <a:spcBef>
                <a:spcPts val="595"/>
              </a:spcBef>
            </a:pPr>
            <a:r>
              <a:rPr sz="1100" b="1" spc="30" dirty="0">
                <a:solidFill>
                  <a:schemeClr val="dk1"/>
                </a:solidFill>
                <a:latin typeface="微软雅黑" panose="020B0503020204020204" charset="-122"/>
                <a:ea typeface="微软雅黑" panose="020B0503020204020204" charset="-122"/>
                <a:cs typeface="微软雅黑" panose="020B0503020204020204" charset="-122"/>
              </a:rPr>
              <a:t>(3)</a:t>
            </a:r>
            <a:r>
              <a:rPr sz="1100" spc="30" dirty="0">
                <a:solidFill>
                  <a:schemeClr val="dk1"/>
                </a:solidFill>
                <a:latin typeface="微软雅黑" panose="020B0503020204020204" charset="-122"/>
                <a:ea typeface="微软雅黑" panose="020B0503020204020204" charset="-122"/>
                <a:cs typeface="微软雅黑" panose="020B0503020204020204" charset="-122"/>
              </a:rPr>
              <a:t>色散。色散是表征光纤传输特性的一个重要参数，在光纤通信中用于反映传</a:t>
            </a:r>
            <a:r>
              <a:rPr sz="1100" spc="0" dirty="0">
                <a:solidFill>
                  <a:schemeClr val="dk1"/>
                </a:solidFill>
                <a:latin typeface="微软雅黑" panose="020B0503020204020204" charset="-122"/>
                <a:ea typeface="微软雅黑" panose="020B0503020204020204" charset="-122"/>
                <a:cs typeface="微软雅黑" panose="020B0503020204020204" charset="-122"/>
              </a:rPr>
              <a:t>输带</a:t>
            </a:r>
            <a:endParaRPr lang="en-US" altLang="en-US" sz="1100" dirty="0">
              <a:solidFill>
                <a:schemeClr val="dk1"/>
              </a:solidFill>
              <a:latin typeface="微软雅黑" panose="020B0503020204020204" charset="-122"/>
              <a:ea typeface="微软雅黑" panose="020B0503020204020204" charset="-122"/>
              <a:cs typeface="微软雅黑" panose="020B0503020204020204" charset="-122"/>
            </a:endParaRPr>
          </a:p>
          <a:p>
            <a:pPr marL="15240" algn="l" rtl="0" eaLnBrk="0">
              <a:lnSpc>
                <a:spcPts val="1210"/>
              </a:lnSpc>
              <a:spcBef>
                <a:spcPts val="550"/>
              </a:spcBef>
            </a:pPr>
            <a:r>
              <a:rPr sz="1100" spc="10" dirty="0">
                <a:solidFill>
                  <a:schemeClr val="dk1"/>
                </a:solidFill>
                <a:latin typeface="微软雅黑" panose="020B0503020204020204" charset="-122"/>
                <a:ea typeface="微软雅黑" panose="020B0503020204020204" charset="-122"/>
                <a:cs typeface="微软雅黑" panose="020B0503020204020204" charset="-122"/>
              </a:rPr>
              <a:t>宽，影响通信信息的容量和质量，主要包含多模色散、材料色散</a:t>
            </a:r>
            <a:r>
              <a:rPr sz="1100" spc="0" dirty="0">
                <a:solidFill>
                  <a:schemeClr val="dk1"/>
                </a:solidFill>
                <a:latin typeface="微软雅黑" panose="020B0503020204020204" charset="-122"/>
                <a:ea typeface="微软雅黑" panose="020B0503020204020204" charset="-122"/>
                <a:cs typeface="微软雅黑" panose="020B0503020204020204" charset="-122"/>
              </a:rPr>
              <a:t>和波导结构色散。</a:t>
            </a:r>
            <a:endParaRPr lang="en-US" altLang="en-US" sz="1100" dirty="0">
              <a:solidFill>
                <a:schemeClr val="dk1"/>
              </a:solidFill>
              <a:latin typeface="微软雅黑" panose="020B0503020204020204" charset="-122"/>
              <a:ea typeface="微软雅黑" panose="020B0503020204020204" charset="-122"/>
              <a:cs typeface="微软雅黑" panose="020B0503020204020204" charset="-122"/>
            </a:endParaRPr>
          </a:p>
          <a:p>
            <a:pPr marL="276225" algn="l" rtl="0" eaLnBrk="0">
              <a:lnSpc>
                <a:spcPts val="1305"/>
              </a:lnSpc>
              <a:spcBef>
                <a:spcPts val="480"/>
              </a:spcBef>
            </a:pPr>
            <a:r>
              <a:rPr sz="1100" b="1" spc="-10" dirty="0">
                <a:solidFill>
                  <a:schemeClr val="dk1"/>
                </a:solidFill>
                <a:latin typeface="微软雅黑" panose="020B0503020204020204" charset="-122"/>
                <a:ea typeface="微软雅黑" panose="020B0503020204020204" charset="-122"/>
                <a:cs typeface="微软雅黑" panose="020B0503020204020204" charset="-122"/>
              </a:rPr>
              <a:t>2.</a:t>
            </a:r>
            <a:r>
              <a:rPr sz="1100" spc="-10" dirty="0">
                <a:solidFill>
                  <a:schemeClr val="dk1"/>
                </a:solidFill>
                <a:latin typeface="微软雅黑" panose="020B0503020204020204" charset="-122"/>
                <a:ea typeface="微软雅黑" panose="020B0503020204020204" charset="-122"/>
                <a:cs typeface="微软雅黑" panose="020B0503020204020204" charset="-122"/>
              </a:rPr>
              <a:t>光</a:t>
            </a:r>
            <a:r>
              <a:rPr sz="1100" spc="0" dirty="0">
                <a:solidFill>
                  <a:schemeClr val="dk1"/>
                </a:solidFill>
                <a:latin typeface="微软雅黑" panose="020B0503020204020204" charset="-122"/>
                <a:ea typeface="微软雅黑" panose="020B0503020204020204" charset="-122"/>
                <a:cs typeface="微软雅黑" panose="020B0503020204020204" charset="-122"/>
              </a:rPr>
              <a:t>纤传感器</a:t>
            </a:r>
            <a:endParaRPr lang="en-US" altLang="en-US" sz="1100" dirty="0">
              <a:solidFill>
                <a:schemeClr val="dk1"/>
              </a:solidFill>
              <a:latin typeface="微软雅黑" panose="020B0503020204020204" charset="-122"/>
              <a:ea typeface="微软雅黑" panose="020B0503020204020204" charset="-122"/>
              <a:cs typeface="微软雅黑" panose="020B0503020204020204" charset="-122"/>
            </a:endParaRPr>
          </a:p>
          <a:p>
            <a:pPr algn="l" rtl="0" eaLnBrk="0">
              <a:lnSpc>
                <a:spcPct val="128000"/>
              </a:lnSpc>
            </a:pPr>
            <a:endParaRPr lang="en-US" altLang="en-US" sz="500" dirty="0">
              <a:solidFill>
                <a:schemeClr val="dk1"/>
              </a:solidFill>
              <a:latin typeface="微软雅黑" panose="020B0503020204020204" charset="-122"/>
              <a:ea typeface="微软雅黑" panose="020B0503020204020204" charset="-122"/>
              <a:cs typeface="微软雅黑" panose="020B0503020204020204" charset="-122"/>
            </a:endParaRPr>
          </a:p>
          <a:p>
            <a:pPr marL="12700" indent="265430" algn="l" rtl="0" eaLnBrk="0">
              <a:lnSpc>
                <a:spcPct val="129000"/>
              </a:lnSpc>
              <a:spcBef>
                <a:spcPts val="5"/>
              </a:spcBef>
            </a:pPr>
            <a:r>
              <a:rPr sz="1100" spc="30" dirty="0">
                <a:solidFill>
                  <a:schemeClr val="dk1"/>
                </a:solidFill>
                <a:latin typeface="微软雅黑" panose="020B0503020204020204" charset="-122"/>
                <a:ea typeface="微软雅黑" panose="020B0503020204020204" charset="-122"/>
                <a:cs typeface="微软雅黑" panose="020B0503020204020204" charset="-122"/>
              </a:rPr>
              <a:t>研究光纤传感器的原理实际上是研究光在调制区内，外界信号</a:t>
            </a:r>
            <a:r>
              <a:rPr sz="1100" b="1" spc="30" dirty="0">
                <a:solidFill>
                  <a:schemeClr val="dk1"/>
                </a:solidFill>
                <a:latin typeface="微软雅黑" panose="020B0503020204020204" charset="-122"/>
                <a:ea typeface="微软雅黑" panose="020B0503020204020204" charset="-122"/>
                <a:cs typeface="微软雅黑" panose="020B0503020204020204" charset="-122"/>
              </a:rPr>
              <a:t>(</a:t>
            </a:r>
            <a:r>
              <a:rPr sz="1100" spc="30" dirty="0">
                <a:solidFill>
                  <a:schemeClr val="dk1"/>
                </a:solidFill>
                <a:latin typeface="微软雅黑" panose="020B0503020204020204" charset="-122"/>
                <a:ea typeface="微软雅黑" panose="020B0503020204020204" charset="-122"/>
                <a:cs typeface="微软雅黑" panose="020B0503020204020204" charset="-122"/>
              </a:rPr>
              <a:t>温度、压力、位移</a:t>
            </a:r>
            <a:r>
              <a:rPr sz="1100" spc="10" dirty="0">
                <a:solidFill>
                  <a:schemeClr val="dk1"/>
                </a:solidFill>
                <a:latin typeface="微软雅黑" panose="020B0503020204020204" charset="-122"/>
                <a:ea typeface="微软雅黑" panose="020B0503020204020204" charset="-122"/>
                <a:cs typeface="微软雅黑" panose="020B0503020204020204" charset="-122"/>
              </a:rPr>
              <a:t>、</a:t>
            </a:r>
            <a:r>
              <a:rPr sz="1100" spc="30" dirty="0">
                <a:solidFill>
                  <a:schemeClr val="dk1"/>
                </a:solidFill>
                <a:latin typeface="微软雅黑" panose="020B0503020204020204" charset="-122"/>
                <a:ea typeface="微软雅黑" panose="020B0503020204020204" charset="-122"/>
                <a:cs typeface="微软雅黑" panose="020B0503020204020204" charset="-122"/>
              </a:rPr>
              <a:t>振动、电场等</a:t>
            </a:r>
            <a:r>
              <a:rPr sz="1100" b="1" spc="30" dirty="0">
                <a:solidFill>
                  <a:schemeClr val="dk1"/>
                </a:solidFill>
                <a:latin typeface="微软雅黑" panose="020B0503020204020204" charset="-122"/>
                <a:ea typeface="微软雅黑" panose="020B0503020204020204" charset="-122"/>
                <a:cs typeface="微软雅黑" panose="020B0503020204020204" charset="-122"/>
              </a:rPr>
              <a:t>)</a:t>
            </a:r>
            <a:r>
              <a:rPr sz="1100" spc="30" dirty="0">
                <a:solidFill>
                  <a:schemeClr val="dk1"/>
                </a:solidFill>
                <a:latin typeface="微软雅黑" panose="020B0503020204020204" charset="-122"/>
                <a:ea typeface="微软雅黑" panose="020B0503020204020204" charset="-122"/>
                <a:cs typeface="微软雅黑" panose="020B0503020204020204" charset="-122"/>
              </a:rPr>
              <a:t>与光的相互作用，即研究光被外界参数的调制原理。</a:t>
            </a:r>
            <a:r>
              <a:rPr sz="1100" spc="0" dirty="0">
                <a:solidFill>
                  <a:schemeClr val="dk1"/>
                </a:solidFill>
                <a:latin typeface="微软雅黑" panose="020B0503020204020204" charset="-122"/>
                <a:ea typeface="微软雅黑" panose="020B0503020204020204" charset="-122"/>
                <a:cs typeface="微软雅黑" panose="020B0503020204020204" charset="-122"/>
              </a:rPr>
              <a:t>外界信号能引起光的</a:t>
            </a:r>
            <a:r>
              <a:rPr sz="1100" spc="20" dirty="0">
                <a:solidFill>
                  <a:schemeClr val="dk1"/>
                </a:solidFill>
                <a:latin typeface="微软雅黑" panose="020B0503020204020204" charset="-122"/>
                <a:ea typeface="微软雅黑" panose="020B0503020204020204" charset="-122"/>
                <a:cs typeface="微软雅黑" panose="020B0503020204020204" charset="-122"/>
              </a:rPr>
              <a:t>强度、波长、频率、相位、偏振态等光学性质的变化，从而形成不同的</a:t>
            </a:r>
            <a:r>
              <a:rPr sz="1100" spc="10" dirty="0">
                <a:solidFill>
                  <a:schemeClr val="dk1"/>
                </a:solidFill>
                <a:latin typeface="微软雅黑" panose="020B0503020204020204" charset="-122"/>
                <a:ea typeface="微软雅黑" panose="020B0503020204020204" charset="-122"/>
                <a:cs typeface="微软雅黑" panose="020B0503020204020204" charset="-122"/>
              </a:rPr>
              <a:t>调</a:t>
            </a:r>
            <a:r>
              <a:rPr sz="1100" spc="0" dirty="0">
                <a:solidFill>
                  <a:schemeClr val="dk1"/>
                </a:solidFill>
                <a:latin typeface="微软雅黑" panose="020B0503020204020204" charset="-122"/>
                <a:ea typeface="微软雅黑" panose="020B0503020204020204" charset="-122"/>
                <a:cs typeface="微软雅黑" panose="020B0503020204020204" charset="-122"/>
              </a:rPr>
              <a:t>制方法。光纤</a:t>
            </a:r>
            <a:r>
              <a:rPr sz="1100" spc="20" dirty="0">
                <a:solidFill>
                  <a:schemeClr val="dk1"/>
                </a:solidFill>
                <a:latin typeface="微软雅黑" panose="020B0503020204020204" charset="-122"/>
                <a:ea typeface="微软雅黑" panose="020B0503020204020204" charset="-122"/>
                <a:cs typeface="微软雅黑" panose="020B0503020204020204" charset="-122"/>
              </a:rPr>
              <a:t>传感器工作流程如图</a:t>
            </a:r>
            <a:r>
              <a:rPr sz="1100" b="1" spc="20" dirty="0">
                <a:solidFill>
                  <a:schemeClr val="dk1"/>
                </a:solidFill>
                <a:latin typeface="微软雅黑" panose="020B0503020204020204" charset="-122"/>
                <a:ea typeface="微软雅黑" panose="020B0503020204020204" charset="-122"/>
                <a:cs typeface="微软雅黑" panose="020B0503020204020204" charset="-122"/>
              </a:rPr>
              <a:t>72</a:t>
            </a:r>
            <a:r>
              <a:rPr sz="1100" b="1" spc="0" dirty="0">
                <a:solidFill>
                  <a:schemeClr val="dk1"/>
                </a:solidFill>
                <a:latin typeface="微软雅黑" panose="020B0503020204020204" charset="-122"/>
                <a:ea typeface="微软雅黑" panose="020B0503020204020204" charset="-122"/>
                <a:cs typeface="微软雅黑" panose="020B0503020204020204" charset="-122"/>
              </a:rPr>
              <a:t>3</a:t>
            </a:r>
            <a:r>
              <a:rPr sz="1100" spc="0" dirty="0">
                <a:solidFill>
                  <a:schemeClr val="dk1"/>
                </a:solidFill>
                <a:latin typeface="微软雅黑" panose="020B0503020204020204" charset="-122"/>
                <a:ea typeface="微软雅黑" panose="020B0503020204020204" charset="-122"/>
                <a:cs typeface="微软雅黑" panose="020B0503020204020204" charset="-122"/>
              </a:rPr>
              <a:t>所示。</a:t>
            </a:r>
            <a:endParaRPr lang="en-US" altLang="en-US" sz="1100" spc="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26" name="textbox 195"/>
          <p:cNvSpPr/>
          <p:nvPr>
            <p:custDataLst>
              <p:tags r:id="rId28"/>
            </p:custDataLst>
          </p:nvPr>
        </p:nvSpPr>
        <p:spPr>
          <a:xfrm>
            <a:off x="6371948" y="845122"/>
            <a:ext cx="3521075" cy="574040"/>
          </a:xfrm>
          <a:prstGeom prst="rect">
            <a:avLst/>
          </a:prstGeom>
        </p:spPr>
        <p:txBody>
          <a:bodyPr vert="horz" wrap="square" lIns="0" tIns="0" rIns="0" bIns="0"/>
          <a:lstStyle/>
          <a:p>
            <a:pPr algn="l" rtl="0" eaLnBrk="0">
              <a:lnSpc>
                <a:spcPct val="103000"/>
              </a:lnSpc>
            </a:pPr>
            <a:endParaRPr lang="en-US" altLang="en-US" sz="400" dirty="0">
              <a:solidFill>
                <a:schemeClr val="dk1"/>
              </a:solidFill>
              <a:latin typeface="微软雅黑" panose="020B0503020204020204" charset="-122"/>
              <a:ea typeface="微软雅黑" panose="020B0503020204020204" charset="-122"/>
              <a:cs typeface="微软雅黑" panose="020B0503020204020204" charset="-122"/>
            </a:endParaRPr>
          </a:p>
          <a:p>
            <a:pPr marL="1457325" algn="l" rtl="0" eaLnBrk="0">
              <a:lnSpc>
                <a:spcPts val="1560"/>
              </a:lnSpc>
              <a:spcBef>
                <a:spcPts val="0"/>
              </a:spcBef>
            </a:pPr>
            <a:r>
              <a:rPr sz="900" b="1" spc="-30" dirty="0">
                <a:solidFill>
                  <a:schemeClr val="dk1"/>
                </a:solidFill>
                <a:latin typeface="微软雅黑" panose="020B0503020204020204" charset="-122"/>
                <a:ea typeface="微软雅黑" panose="020B0503020204020204" charset="-122"/>
                <a:cs typeface="微软雅黑" panose="020B0503020204020204" charset="-122"/>
              </a:rPr>
              <a:t>θ</a:t>
            </a:r>
            <a:r>
              <a:rPr sz="800" b="1" spc="-30" baseline="-7000" dirty="0">
                <a:solidFill>
                  <a:schemeClr val="dk1"/>
                </a:solidFill>
                <a:latin typeface="微软雅黑" panose="020B0503020204020204" charset="-122"/>
                <a:ea typeface="微软雅黑" panose="020B0503020204020204" charset="-122"/>
                <a:cs typeface="微软雅黑" panose="020B0503020204020204" charset="-122"/>
              </a:rPr>
              <a:t>i</a:t>
            </a:r>
            <a:r>
              <a:rPr sz="900" b="1" spc="-30" dirty="0">
                <a:solidFill>
                  <a:schemeClr val="dk1"/>
                </a:solidFill>
                <a:latin typeface="微软雅黑" panose="020B0503020204020204" charset="-122"/>
                <a:ea typeface="微软雅黑" panose="020B0503020204020204" charset="-122"/>
                <a:cs typeface="微软雅黑" panose="020B0503020204020204" charset="-122"/>
              </a:rPr>
              <a:t>≤θ</a:t>
            </a:r>
            <a:r>
              <a:rPr sz="800" b="1" spc="-30" baseline="-7000" dirty="0">
                <a:solidFill>
                  <a:schemeClr val="dk1"/>
                </a:solidFill>
                <a:latin typeface="微软雅黑" panose="020B0503020204020204" charset="-122"/>
                <a:ea typeface="微软雅黑" panose="020B0503020204020204" charset="-122"/>
                <a:cs typeface="微软雅黑" panose="020B0503020204020204" charset="-122"/>
              </a:rPr>
              <a:t>c</a:t>
            </a:r>
            <a:r>
              <a:rPr sz="1400" spc="-30" baseline="15000" dirty="0">
                <a:solidFill>
                  <a:schemeClr val="dk1"/>
                </a:solidFill>
                <a:latin typeface="微软雅黑" panose="020B0503020204020204" charset="-122"/>
                <a:ea typeface="微软雅黑" panose="020B0503020204020204" charset="-122"/>
                <a:cs typeface="微软雅黑" panose="020B0503020204020204" charset="-122"/>
              </a:rPr>
              <a:t>＝</a:t>
            </a:r>
            <a:r>
              <a:rPr sz="900" b="1" spc="-30" dirty="0">
                <a:solidFill>
                  <a:schemeClr val="dk1"/>
                </a:solidFill>
                <a:latin typeface="微软雅黑" panose="020B0503020204020204" charset="-122"/>
                <a:ea typeface="微软雅黑" panose="020B0503020204020204" charset="-122"/>
                <a:cs typeface="微软雅黑" panose="020B0503020204020204" charset="-122"/>
              </a:rPr>
              <a:t>arcs</a:t>
            </a:r>
            <a:r>
              <a:rPr sz="900" b="1" spc="-10" dirty="0">
                <a:solidFill>
                  <a:schemeClr val="dk1"/>
                </a:solidFill>
                <a:latin typeface="微软雅黑" panose="020B0503020204020204" charset="-122"/>
                <a:ea typeface="微软雅黑" panose="020B0503020204020204" charset="-122"/>
                <a:cs typeface="微软雅黑" panose="020B0503020204020204" charset="-122"/>
              </a:rPr>
              <a:t>i</a:t>
            </a:r>
            <a:r>
              <a:rPr sz="900" b="1" spc="0" dirty="0">
                <a:solidFill>
                  <a:schemeClr val="dk1"/>
                </a:solidFill>
                <a:latin typeface="微软雅黑" panose="020B0503020204020204" charset="-122"/>
                <a:ea typeface="微软雅黑" panose="020B0503020204020204" charset="-122"/>
                <a:cs typeface="微软雅黑" panose="020B0503020204020204" charset="-122"/>
              </a:rPr>
              <a:t>n</a:t>
            </a:r>
            <a:endParaRPr sz="900" spc="0" dirty="0">
              <a:solidFill>
                <a:schemeClr val="dk1"/>
              </a:solidFill>
              <a:latin typeface="微软雅黑" panose="020B0503020204020204" charset="-122"/>
              <a:ea typeface="微软雅黑" panose="020B0503020204020204" charset="-122"/>
              <a:cs typeface="微软雅黑" panose="020B0503020204020204" charset="-122"/>
            </a:endParaRPr>
          </a:p>
          <a:p>
            <a:pPr algn="l" rtl="0" eaLnBrk="0">
              <a:lnSpc>
                <a:spcPct val="101000"/>
              </a:lnSpc>
            </a:pPr>
            <a:endParaRPr lang="en-US" altLang="en-US" sz="900" dirty="0">
              <a:solidFill>
                <a:schemeClr val="dk1"/>
              </a:solidFill>
              <a:latin typeface="微软雅黑" panose="020B0503020204020204" charset="-122"/>
              <a:ea typeface="微软雅黑" panose="020B0503020204020204" charset="-122"/>
              <a:cs typeface="微软雅黑" panose="020B0503020204020204" charset="-122"/>
            </a:endParaRPr>
          </a:p>
          <a:p>
            <a:pPr algn="l" rtl="0" eaLnBrk="0">
              <a:lnSpc>
                <a:spcPct val="101000"/>
              </a:lnSpc>
            </a:pPr>
            <a:endParaRPr lang="en-US" altLang="en-US" sz="1000" dirty="0">
              <a:solidFill>
                <a:schemeClr val="dk1"/>
              </a:solidFill>
              <a:latin typeface="微软雅黑" panose="020B0503020204020204" charset="-122"/>
              <a:ea typeface="微软雅黑" panose="020B0503020204020204" charset="-122"/>
              <a:cs typeface="微软雅黑" panose="020B0503020204020204" charset="-122"/>
            </a:endParaRPr>
          </a:p>
          <a:p>
            <a:pPr algn="l" rtl="0" eaLnBrk="0">
              <a:lnSpc>
                <a:spcPct val="7000"/>
              </a:lnSpc>
            </a:pPr>
            <a:endParaRPr lang="en-US" altLang="en-US" sz="100" dirty="0">
              <a:solidFill>
                <a:schemeClr val="dk1"/>
              </a:solidFill>
              <a:latin typeface="微软雅黑" panose="020B0503020204020204" charset="-122"/>
              <a:ea typeface="微软雅黑" panose="020B0503020204020204" charset="-122"/>
              <a:cs typeface="微软雅黑" panose="020B0503020204020204" charset="-122"/>
            </a:endParaRPr>
          </a:p>
          <a:p>
            <a:pPr marL="12700" algn="l" rtl="0" eaLnBrk="0">
              <a:lnSpc>
                <a:spcPct val="95000"/>
              </a:lnSpc>
            </a:pPr>
            <a:r>
              <a:rPr sz="1000" spc="-10" dirty="0">
                <a:solidFill>
                  <a:schemeClr val="dk1"/>
                </a:solidFill>
                <a:latin typeface="微软雅黑" panose="020B0503020204020204" charset="-122"/>
                <a:ea typeface="微软雅黑" panose="020B0503020204020204" charset="-122"/>
                <a:cs typeface="微软雅黑" panose="020B0503020204020204" charset="-122"/>
              </a:rPr>
              <a:t>一般光纤所处环境为空气，则</a:t>
            </a:r>
            <a:r>
              <a:rPr sz="1000" b="1" spc="0" dirty="0">
                <a:solidFill>
                  <a:schemeClr val="dk1"/>
                </a:solidFill>
                <a:latin typeface="微软雅黑" panose="020B0503020204020204" charset="-122"/>
                <a:ea typeface="微软雅黑" panose="020B0503020204020204" charset="-122"/>
                <a:cs typeface="微软雅黑" panose="020B0503020204020204" charset="-122"/>
              </a:rPr>
              <a:t>n</a:t>
            </a:r>
            <a:r>
              <a:rPr sz="900" b="1" spc="-10" baseline="-23000" dirty="0">
                <a:solidFill>
                  <a:schemeClr val="dk1"/>
                </a:solidFill>
                <a:latin typeface="微软雅黑" panose="020B0503020204020204" charset="-122"/>
                <a:ea typeface="微软雅黑" panose="020B0503020204020204" charset="-122"/>
                <a:cs typeface="微软雅黑" panose="020B0503020204020204" charset="-122"/>
              </a:rPr>
              <a:t>0</a:t>
            </a:r>
            <a:r>
              <a:rPr sz="1000" spc="-10" dirty="0">
                <a:solidFill>
                  <a:schemeClr val="dk1"/>
                </a:solidFill>
                <a:latin typeface="微软雅黑" panose="020B0503020204020204" charset="-122"/>
                <a:ea typeface="微软雅黑" panose="020B0503020204020204" charset="-122"/>
                <a:cs typeface="微软雅黑" panose="020B0503020204020204" charset="-122"/>
              </a:rPr>
              <a:t>＝</a:t>
            </a:r>
            <a:r>
              <a:rPr sz="1000" b="1" spc="-10" dirty="0">
                <a:solidFill>
                  <a:schemeClr val="dk1"/>
                </a:solidFill>
                <a:latin typeface="微软雅黑" panose="020B0503020204020204" charset="-122"/>
                <a:ea typeface="微软雅黑" panose="020B0503020204020204" charset="-122"/>
                <a:cs typeface="微软雅黑" panose="020B0503020204020204" charset="-122"/>
              </a:rPr>
              <a:t>1</a:t>
            </a:r>
            <a:r>
              <a:rPr sz="1000" spc="-10" dirty="0">
                <a:solidFill>
                  <a:schemeClr val="dk1"/>
                </a:solidFill>
                <a:latin typeface="微软雅黑" panose="020B0503020204020204" charset="-122"/>
                <a:ea typeface="微软雅黑" panose="020B0503020204020204" charset="-122"/>
                <a:cs typeface="微软雅黑" panose="020B0503020204020204" charset="-122"/>
              </a:rPr>
              <a:t>，这样式</a:t>
            </a:r>
            <a:r>
              <a:rPr sz="1000" b="1" spc="-10" dirty="0">
                <a:solidFill>
                  <a:schemeClr val="dk1"/>
                </a:solidFill>
                <a:latin typeface="微软雅黑" panose="020B0503020204020204" charset="-122"/>
                <a:ea typeface="微软雅黑" panose="020B0503020204020204" charset="-122"/>
                <a:cs typeface="微软雅黑" panose="020B0503020204020204" charset="-122"/>
              </a:rPr>
              <a:t>(7</a:t>
            </a:r>
            <a:r>
              <a:rPr sz="1000" spc="0" dirty="0">
                <a:solidFill>
                  <a:schemeClr val="dk1"/>
                </a:solidFill>
                <a:latin typeface="微软雅黑" panose="020B0503020204020204" charset="-122"/>
                <a:ea typeface="微软雅黑" panose="020B0503020204020204" charset="-122"/>
                <a:cs typeface="微软雅黑" panose="020B0503020204020204" charset="-122"/>
              </a:rPr>
              <a:t>－</a:t>
            </a:r>
            <a:r>
              <a:rPr sz="1000" b="1" spc="0" dirty="0">
                <a:solidFill>
                  <a:schemeClr val="dk1"/>
                </a:solidFill>
                <a:latin typeface="微软雅黑" panose="020B0503020204020204" charset="-122"/>
                <a:ea typeface="微软雅黑" panose="020B0503020204020204" charset="-122"/>
                <a:cs typeface="微软雅黑" panose="020B0503020204020204" charset="-122"/>
              </a:rPr>
              <a:t>8)</a:t>
            </a:r>
            <a:r>
              <a:rPr sz="1000" spc="0" dirty="0">
                <a:solidFill>
                  <a:schemeClr val="dk1"/>
                </a:solidFill>
                <a:latin typeface="微软雅黑" panose="020B0503020204020204" charset="-122"/>
                <a:ea typeface="微软雅黑" panose="020B0503020204020204" charset="-122"/>
                <a:cs typeface="微软雅黑" panose="020B0503020204020204" charset="-122"/>
              </a:rPr>
              <a:t>可表示为</a:t>
            </a:r>
            <a:endParaRPr lang="en-US" altLang="en-US" sz="1000" spc="0" dirty="0">
              <a:solidFill>
                <a:schemeClr val="dk1"/>
              </a:solidFill>
              <a:latin typeface="微软雅黑" panose="020B0503020204020204" charset="-122"/>
              <a:ea typeface="微软雅黑" panose="020B0503020204020204" charset="-122"/>
              <a:cs typeface="微软雅黑" panose="020B0503020204020204" charset="-122"/>
            </a:endParaRPr>
          </a:p>
        </p:txBody>
      </p:sp>
      <p:pic>
        <p:nvPicPr>
          <p:cNvPr id="27" name="picture 196"/>
          <p:cNvPicPr>
            <a:picLocks noChangeAspect="1"/>
          </p:cNvPicPr>
          <p:nvPr/>
        </p:nvPicPr>
        <p:blipFill>
          <a:blip r:embed="rId29"/>
          <a:stretch>
            <a:fillRect/>
          </a:stretch>
        </p:blipFill>
        <p:spPr>
          <a:xfrm rot="21600000">
            <a:off x="8734974" y="857822"/>
            <a:ext cx="51730" cy="342277"/>
          </a:xfrm>
          <a:prstGeom prst="rect">
            <a:avLst/>
          </a:prstGeom>
        </p:spPr>
      </p:pic>
      <p:sp>
        <p:nvSpPr>
          <p:cNvPr id="28" name="textbox 197"/>
          <p:cNvSpPr/>
          <p:nvPr>
            <p:custDataLst>
              <p:tags r:id="rId30"/>
            </p:custDataLst>
          </p:nvPr>
        </p:nvSpPr>
        <p:spPr>
          <a:xfrm>
            <a:off x="9447069" y="1027507"/>
            <a:ext cx="82550" cy="185420"/>
          </a:xfrm>
          <a:prstGeom prst="rect">
            <a:avLst/>
          </a:prstGeom>
        </p:spPr>
        <p:txBody>
          <a:bodyPr vert="horz" wrap="square" lIns="0" tIns="0" rIns="0" bIns="0"/>
          <a:lstStyle/>
          <a:p>
            <a:pPr algn="l" rtl="0" eaLnBrk="0">
              <a:lnSpc>
                <a:spcPct val="83000"/>
              </a:lnSpc>
            </a:pPr>
            <a:endParaRPr lang="en-US" altLang="en-US" sz="100" dirty="0">
              <a:solidFill>
                <a:schemeClr val="dk1"/>
              </a:solidFill>
              <a:latin typeface="微软雅黑" panose="020B0503020204020204" charset="-122"/>
              <a:ea typeface="微软雅黑" panose="020B0503020204020204" charset="-122"/>
            </a:endParaRPr>
          </a:p>
          <a:p>
            <a:pPr marL="12700" algn="l" rtl="0" eaLnBrk="0">
              <a:lnSpc>
                <a:spcPts val="1260"/>
              </a:lnSpc>
            </a:pPr>
            <a:r>
              <a:rPr sz="1000" spc="60" dirty="0">
                <a:solidFill>
                  <a:schemeClr val="dk1"/>
                </a:solidFill>
                <a:latin typeface="微软雅黑" panose="020B0503020204020204" charset="-122"/>
                <a:ea typeface="微软雅黑" panose="020B0503020204020204" charset="-122"/>
                <a:cs typeface="Symbol" panose="05050102010706020507"/>
              </a:rPr>
              <a:t>ø</a:t>
            </a:r>
            <a:endParaRPr lang="en-US" altLang="en-US" sz="1000" spc="60" dirty="0">
              <a:solidFill>
                <a:schemeClr val="dk1"/>
              </a:solidFill>
              <a:latin typeface="微软雅黑" panose="020B0503020204020204" charset="-122"/>
              <a:ea typeface="微软雅黑" panose="020B0503020204020204" charset="-122"/>
              <a:cs typeface="Symbol" panose="05050102010706020507"/>
            </a:endParaRPr>
          </a:p>
        </p:txBody>
      </p:sp>
      <p:sp>
        <p:nvSpPr>
          <p:cNvPr id="29" name="textbox 198"/>
          <p:cNvSpPr/>
          <p:nvPr>
            <p:custDataLst>
              <p:tags r:id="rId31"/>
            </p:custDataLst>
          </p:nvPr>
        </p:nvSpPr>
        <p:spPr>
          <a:xfrm>
            <a:off x="9447069" y="845122"/>
            <a:ext cx="82550" cy="259079"/>
          </a:xfrm>
          <a:prstGeom prst="rect">
            <a:avLst/>
          </a:prstGeom>
        </p:spPr>
        <p:txBody>
          <a:bodyPr vert="horz" wrap="square" lIns="0" tIns="0" rIns="0" bIns="0"/>
          <a:lstStyle/>
          <a:p>
            <a:pPr algn="l" rtl="0" eaLnBrk="0">
              <a:lnSpc>
                <a:spcPct val="86000"/>
              </a:lnSpc>
            </a:pPr>
            <a:endParaRPr lang="en-US" altLang="en-US" sz="100" dirty="0">
              <a:solidFill>
                <a:schemeClr val="dk1"/>
              </a:solidFill>
              <a:latin typeface="微软雅黑" panose="020B0503020204020204" charset="-122"/>
              <a:ea typeface="微软雅黑" panose="020B0503020204020204" charset="-122"/>
              <a:cs typeface="微软雅黑" panose="020B0503020204020204" charset="-122"/>
            </a:endParaRPr>
          </a:p>
          <a:p>
            <a:pPr marL="12700" algn="l" rtl="0" eaLnBrk="0">
              <a:lnSpc>
                <a:spcPct val="191000"/>
              </a:lnSpc>
            </a:pPr>
            <a:r>
              <a:rPr sz="800" spc="-10" dirty="0">
                <a:solidFill>
                  <a:schemeClr val="dk1"/>
                </a:solidFill>
                <a:latin typeface="微软雅黑" panose="020B0503020204020204" charset="-122"/>
                <a:ea typeface="微软雅黑" panose="020B0503020204020204" charset="-122"/>
                <a:cs typeface="微软雅黑" panose="020B0503020204020204" charset="-122"/>
              </a:rPr>
              <a:t>ö</a:t>
            </a:r>
            <a:r>
              <a:rPr sz="400" spc="-10" dirty="0">
                <a:solidFill>
                  <a:schemeClr val="dk1"/>
                </a:solidFill>
                <a:latin typeface="微软雅黑" panose="020B0503020204020204" charset="-122"/>
                <a:ea typeface="微软雅黑" panose="020B0503020204020204" charset="-122"/>
                <a:cs typeface="微软雅黑" panose="020B0503020204020204" charset="-122"/>
              </a:rPr>
              <a:t>÷</a:t>
            </a:r>
            <a:endParaRPr lang="en-US" altLang="en-US" sz="400" spc="-10" dirty="0">
              <a:solidFill>
                <a:schemeClr val="dk1"/>
              </a:solidFill>
              <a:latin typeface="微软雅黑" panose="020B0503020204020204" charset="-122"/>
              <a:ea typeface="微软雅黑" panose="020B0503020204020204" charset="-122"/>
              <a:cs typeface="微软雅黑" panose="020B0503020204020204" charset="-122"/>
            </a:endParaRPr>
          </a:p>
        </p:txBody>
      </p:sp>
      <p:pic>
        <p:nvPicPr>
          <p:cNvPr id="30" name="picture 199"/>
          <p:cNvPicPr>
            <a:picLocks noChangeAspect="1"/>
          </p:cNvPicPr>
          <p:nvPr/>
        </p:nvPicPr>
        <p:blipFill>
          <a:blip r:embed="rId32"/>
          <a:stretch>
            <a:fillRect/>
          </a:stretch>
        </p:blipFill>
        <p:spPr>
          <a:xfrm rot="21600000">
            <a:off x="8932602" y="899404"/>
            <a:ext cx="521272" cy="198300"/>
          </a:xfrm>
          <a:prstGeom prst="rect">
            <a:avLst/>
          </a:prstGeom>
        </p:spPr>
      </p:pic>
      <p:pic>
        <p:nvPicPr>
          <p:cNvPr id="31" name="picture 200"/>
          <p:cNvPicPr>
            <a:picLocks noChangeAspect="1"/>
          </p:cNvPicPr>
          <p:nvPr/>
        </p:nvPicPr>
        <p:blipFill>
          <a:blip r:embed="rId33"/>
          <a:stretch>
            <a:fillRect/>
          </a:stretch>
        </p:blipFill>
        <p:spPr>
          <a:xfrm rot="21600000">
            <a:off x="8789639" y="882157"/>
            <a:ext cx="128168" cy="304486"/>
          </a:xfrm>
          <a:prstGeom prst="rect">
            <a:avLst/>
          </a:prstGeom>
        </p:spPr>
      </p:pic>
      <p:sp>
        <p:nvSpPr>
          <p:cNvPr id="32" name="textbox 202"/>
          <p:cNvSpPr/>
          <p:nvPr>
            <p:custDataLst>
              <p:tags r:id="rId34"/>
            </p:custDataLst>
          </p:nvPr>
        </p:nvSpPr>
        <p:spPr>
          <a:xfrm>
            <a:off x="7963425" y="1457290"/>
            <a:ext cx="1425575" cy="231140"/>
          </a:xfrm>
          <a:prstGeom prst="rect">
            <a:avLst/>
          </a:prstGeom>
        </p:spPr>
        <p:txBody>
          <a:bodyPr vert="horz" wrap="square" lIns="0" tIns="0" rIns="0" bIns="0"/>
          <a:lstStyle/>
          <a:p>
            <a:pPr algn="l" rtl="0" eaLnBrk="0">
              <a:lnSpc>
                <a:spcPct val="83000"/>
              </a:lnSpc>
            </a:pPr>
            <a:endParaRPr lang="en-US" altLang="en-US" sz="100" dirty="0">
              <a:solidFill>
                <a:schemeClr val="dk1"/>
              </a:solidFill>
              <a:latin typeface="微软雅黑" panose="020B0503020204020204" charset="-122"/>
              <a:ea typeface="微软雅黑" panose="020B0503020204020204" charset="-122"/>
              <a:cs typeface="微软雅黑" panose="020B0503020204020204" charset="-122"/>
            </a:endParaRPr>
          </a:p>
          <a:p>
            <a:pPr marL="12700" algn="l" rtl="0" eaLnBrk="0">
              <a:lnSpc>
                <a:spcPts val="1620"/>
              </a:lnSpc>
            </a:pPr>
            <a:r>
              <a:rPr sz="900" b="1" spc="-30" dirty="0">
                <a:solidFill>
                  <a:schemeClr val="dk1"/>
                </a:solidFill>
                <a:latin typeface="微软雅黑" panose="020B0503020204020204" charset="-122"/>
                <a:ea typeface="微软雅黑" panose="020B0503020204020204" charset="-122"/>
                <a:cs typeface="微软雅黑" panose="020B0503020204020204" charset="-122"/>
              </a:rPr>
              <a:t>θ</a:t>
            </a:r>
            <a:r>
              <a:rPr sz="800" b="1" spc="-10" baseline="-11000" dirty="0">
                <a:solidFill>
                  <a:schemeClr val="dk1"/>
                </a:solidFill>
                <a:latin typeface="微软雅黑" panose="020B0503020204020204" charset="-122"/>
                <a:ea typeface="微软雅黑" panose="020B0503020204020204" charset="-122"/>
                <a:cs typeface="微软雅黑" panose="020B0503020204020204" charset="-122"/>
              </a:rPr>
              <a:t>i</a:t>
            </a:r>
            <a:r>
              <a:rPr sz="900" b="1" spc="-30" dirty="0">
                <a:solidFill>
                  <a:schemeClr val="dk1"/>
                </a:solidFill>
                <a:latin typeface="微软雅黑" panose="020B0503020204020204" charset="-122"/>
                <a:ea typeface="微软雅黑" panose="020B0503020204020204" charset="-122"/>
                <a:cs typeface="微软雅黑" panose="020B0503020204020204" charset="-122"/>
              </a:rPr>
              <a:t>≤θ</a:t>
            </a:r>
            <a:r>
              <a:rPr sz="800" b="1" spc="0" baseline="-11000" dirty="0">
                <a:solidFill>
                  <a:schemeClr val="dk1"/>
                </a:solidFill>
                <a:latin typeface="微软雅黑" panose="020B0503020204020204" charset="-122"/>
                <a:ea typeface="微软雅黑" panose="020B0503020204020204" charset="-122"/>
                <a:cs typeface="微软雅黑" panose="020B0503020204020204" charset="-122"/>
              </a:rPr>
              <a:t>c</a:t>
            </a:r>
            <a:r>
              <a:rPr sz="900" spc="-30" dirty="0">
                <a:solidFill>
                  <a:schemeClr val="dk1"/>
                </a:solidFill>
                <a:latin typeface="微软雅黑" panose="020B0503020204020204" charset="-122"/>
                <a:ea typeface="微软雅黑" panose="020B0503020204020204" charset="-122"/>
                <a:cs typeface="微软雅黑" panose="020B0503020204020204" charset="-122"/>
              </a:rPr>
              <a:t>＝</a:t>
            </a:r>
            <a:r>
              <a:rPr sz="900" b="1" spc="0" dirty="0">
                <a:solidFill>
                  <a:schemeClr val="dk1"/>
                </a:solidFill>
                <a:latin typeface="微软雅黑" panose="020B0503020204020204" charset="-122"/>
                <a:ea typeface="微软雅黑" panose="020B0503020204020204" charset="-122"/>
                <a:cs typeface="微软雅黑" panose="020B0503020204020204" charset="-122"/>
              </a:rPr>
              <a:t>arcsinn</a:t>
            </a:r>
            <a:r>
              <a:rPr sz="900" spc="-30" dirty="0">
                <a:solidFill>
                  <a:schemeClr val="dk1"/>
                </a:solidFill>
                <a:latin typeface="微软雅黑" panose="020B0503020204020204" charset="-122"/>
                <a:ea typeface="微软雅黑" panose="020B0503020204020204" charset="-122"/>
                <a:cs typeface="微软雅黑" panose="020B0503020204020204" charset="-122"/>
              </a:rPr>
              <a:t>－</a:t>
            </a:r>
            <a:r>
              <a:rPr sz="900" b="1" spc="0" dirty="0">
                <a:solidFill>
                  <a:schemeClr val="dk1"/>
                </a:solidFill>
                <a:latin typeface="微软雅黑" panose="020B0503020204020204" charset="-122"/>
                <a:ea typeface="微软雅黑" panose="020B0503020204020204" charset="-122"/>
                <a:cs typeface="微软雅黑" panose="020B0503020204020204" charset="-122"/>
              </a:rPr>
              <a:t>n</a:t>
            </a:r>
            <a:endParaRPr sz="900" b="1" spc="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33" name="textbox 203"/>
          <p:cNvSpPr/>
          <p:nvPr>
            <p:custDataLst>
              <p:tags r:id="rId35"/>
            </p:custDataLst>
          </p:nvPr>
        </p:nvSpPr>
        <p:spPr>
          <a:xfrm>
            <a:off x="9330057" y="1598247"/>
            <a:ext cx="59055" cy="92710"/>
          </a:xfrm>
          <a:prstGeom prst="rect">
            <a:avLst/>
          </a:prstGeom>
        </p:spPr>
        <p:txBody>
          <a:bodyPr vert="horz" wrap="square" lIns="0" tIns="0" rIns="0" bIns="0"/>
          <a:lstStyle/>
          <a:p>
            <a:pPr algn="l" rtl="0" eaLnBrk="0">
              <a:lnSpc>
                <a:spcPct val="83000"/>
              </a:lnSpc>
            </a:pPr>
            <a:endParaRPr lang="en-US" altLang="en-US" sz="100" dirty="0">
              <a:solidFill>
                <a:schemeClr val="dk1"/>
              </a:solidFill>
              <a:latin typeface="微软雅黑" panose="020B0503020204020204" charset="-122"/>
              <a:ea typeface="微软雅黑" panose="020B0503020204020204" charset="-122"/>
            </a:endParaRPr>
          </a:p>
          <a:p>
            <a:pPr marL="12700" algn="l" rtl="0" eaLnBrk="0">
              <a:lnSpc>
                <a:spcPct val="88000"/>
              </a:lnSpc>
            </a:pPr>
            <a:r>
              <a:rPr sz="500" b="1" spc="0" dirty="0">
                <a:solidFill>
                  <a:schemeClr val="dk1"/>
                </a:solidFill>
                <a:latin typeface="微软雅黑" panose="020B0503020204020204" charset="-122"/>
                <a:ea typeface="微软雅黑" panose="020B0503020204020204" charset="-122"/>
                <a:cs typeface="Arial" panose="020B0604020202020204"/>
              </a:rPr>
              <a:t>2</a:t>
            </a:r>
            <a:endParaRPr lang="en-US" altLang="en-US" sz="500" b="1" spc="0" dirty="0">
              <a:solidFill>
                <a:schemeClr val="dk1"/>
              </a:solidFill>
              <a:latin typeface="微软雅黑" panose="020B0503020204020204" charset="-122"/>
              <a:ea typeface="微软雅黑" panose="020B0503020204020204" charset="-122"/>
              <a:cs typeface="Arial" panose="020B0604020202020204"/>
            </a:endParaRPr>
          </a:p>
        </p:txBody>
      </p:sp>
      <p:sp>
        <p:nvSpPr>
          <p:cNvPr id="34" name="textbox 204"/>
          <p:cNvSpPr/>
          <p:nvPr>
            <p:custDataLst>
              <p:tags r:id="rId36"/>
            </p:custDataLst>
          </p:nvPr>
        </p:nvSpPr>
        <p:spPr>
          <a:xfrm>
            <a:off x="9342295" y="1508280"/>
            <a:ext cx="59055" cy="92710"/>
          </a:xfrm>
          <a:prstGeom prst="rect">
            <a:avLst/>
          </a:prstGeom>
        </p:spPr>
        <p:txBody>
          <a:bodyPr vert="horz" wrap="square" lIns="0" tIns="0" rIns="0" bIns="0"/>
          <a:lstStyle/>
          <a:p>
            <a:pPr algn="l" rtl="0" eaLnBrk="0">
              <a:lnSpc>
                <a:spcPct val="83000"/>
              </a:lnSpc>
            </a:pPr>
            <a:endParaRPr lang="en-US" altLang="en-US" sz="100" dirty="0">
              <a:solidFill>
                <a:schemeClr val="dk1"/>
              </a:solidFill>
              <a:latin typeface="微软雅黑" panose="020B0503020204020204" charset="-122"/>
              <a:ea typeface="微软雅黑" panose="020B0503020204020204" charset="-122"/>
            </a:endParaRPr>
          </a:p>
          <a:p>
            <a:pPr marL="12700" algn="l" rtl="0" eaLnBrk="0">
              <a:lnSpc>
                <a:spcPct val="88000"/>
              </a:lnSpc>
            </a:pPr>
            <a:r>
              <a:rPr sz="500" b="1" spc="0" dirty="0">
                <a:solidFill>
                  <a:schemeClr val="dk1"/>
                </a:solidFill>
                <a:latin typeface="微软雅黑" panose="020B0503020204020204" charset="-122"/>
                <a:ea typeface="微软雅黑" panose="020B0503020204020204" charset="-122"/>
                <a:cs typeface="Arial" panose="020B0604020202020204"/>
              </a:rPr>
              <a:t>2</a:t>
            </a:r>
            <a:endParaRPr lang="en-US" altLang="en-US" sz="500" b="1" spc="0" dirty="0">
              <a:solidFill>
                <a:schemeClr val="dk1"/>
              </a:solidFill>
              <a:latin typeface="微软雅黑" panose="020B0503020204020204" charset="-122"/>
              <a:ea typeface="微软雅黑" panose="020B0503020204020204" charset="-122"/>
              <a:cs typeface="Arial" panose="020B0604020202020204"/>
            </a:endParaRPr>
          </a:p>
        </p:txBody>
      </p:sp>
      <p:sp>
        <p:nvSpPr>
          <p:cNvPr id="35" name="textbox 205"/>
          <p:cNvSpPr/>
          <p:nvPr>
            <p:custDataLst>
              <p:tags r:id="rId37"/>
            </p:custDataLst>
          </p:nvPr>
        </p:nvSpPr>
        <p:spPr>
          <a:xfrm>
            <a:off x="9050244" y="1598397"/>
            <a:ext cx="46990" cy="77469"/>
          </a:xfrm>
          <a:prstGeom prst="rect">
            <a:avLst/>
          </a:prstGeom>
        </p:spPr>
        <p:txBody>
          <a:bodyPr vert="horz" wrap="square" lIns="0" tIns="0" rIns="0" bIns="0"/>
          <a:lstStyle/>
          <a:p>
            <a:pPr algn="l" rtl="0" eaLnBrk="0">
              <a:lnSpc>
                <a:spcPct val="83000"/>
              </a:lnSpc>
            </a:pPr>
            <a:endParaRPr lang="en-US" altLang="en-US" sz="100" dirty="0">
              <a:solidFill>
                <a:schemeClr val="dk1"/>
              </a:solidFill>
              <a:latin typeface="微软雅黑" panose="020B0503020204020204" charset="-122"/>
              <a:ea typeface="微软雅黑" panose="020B0503020204020204" charset="-122"/>
            </a:endParaRPr>
          </a:p>
          <a:p>
            <a:pPr marL="12700" algn="l" rtl="0" eaLnBrk="0">
              <a:lnSpc>
                <a:spcPts val="405"/>
              </a:lnSpc>
            </a:pPr>
            <a:r>
              <a:rPr sz="300" b="1" spc="0" dirty="0">
                <a:solidFill>
                  <a:schemeClr val="dk1"/>
                </a:solidFill>
                <a:latin typeface="微软雅黑" panose="020B0503020204020204" charset="-122"/>
                <a:ea typeface="微软雅黑" panose="020B0503020204020204" charset="-122"/>
                <a:cs typeface="Arial" panose="020B0604020202020204"/>
              </a:rPr>
              <a:t>1</a:t>
            </a:r>
            <a:endParaRPr lang="en-US" altLang="en-US" sz="300" b="1" spc="0" dirty="0">
              <a:solidFill>
                <a:schemeClr val="dk1"/>
              </a:solidFill>
              <a:latin typeface="微软雅黑" panose="020B0503020204020204" charset="-122"/>
              <a:ea typeface="微软雅黑" panose="020B0503020204020204" charset="-122"/>
              <a:cs typeface="Arial" panose="020B0604020202020204"/>
            </a:endParaRPr>
          </a:p>
        </p:txBody>
      </p:sp>
      <p:sp>
        <p:nvSpPr>
          <p:cNvPr id="36" name="textbox 206"/>
          <p:cNvSpPr/>
          <p:nvPr>
            <p:custDataLst>
              <p:tags r:id="rId38"/>
            </p:custDataLst>
          </p:nvPr>
        </p:nvSpPr>
        <p:spPr>
          <a:xfrm>
            <a:off x="9052753" y="1508280"/>
            <a:ext cx="59055" cy="92710"/>
          </a:xfrm>
          <a:prstGeom prst="rect">
            <a:avLst/>
          </a:prstGeom>
        </p:spPr>
        <p:txBody>
          <a:bodyPr vert="horz" wrap="square" lIns="0" tIns="0" rIns="0" bIns="0"/>
          <a:lstStyle/>
          <a:p>
            <a:pPr algn="l" rtl="0" eaLnBrk="0">
              <a:lnSpc>
                <a:spcPct val="83000"/>
              </a:lnSpc>
            </a:pPr>
            <a:endParaRPr lang="en-US" altLang="en-US" sz="100" dirty="0">
              <a:solidFill>
                <a:schemeClr val="dk1"/>
              </a:solidFill>
              <a:latin typeface="微软雅黑" panose="020B0503020204020204" charset="-122"/>
              <a:ea typeface="微软雅黑" panose="020B0503020204020204" charset="-122"/>
            </a:endParaRPr>
          </a:p>
          <a:p>
            <a:pPr marL="12700" algn="l" rtl="0" eaLnBrk="0">
              <a:lnSpc>
                <a:spcPct val="88000"/>
              </a:lnSpc>
            </a:pPr>
            <a:r>
              <a:rPr sz="500" b="1" spc="0" dirty="0">
                <a:solidFill>
                  <a:schemeClr val="dk1"/>
                </a:solidFill>
                <a:latin typeface="微软雅黑" panose="020B0503020204020204" charset="-122"/>
                <a:ea typeface="微软雅黑" panose="020B0503020204020204" charset="-122"/>
                <a:cs typeface="Arial" panose="020B0604020202020204"/>
              </a:rPr>
              <a:t>2</a:t>
            </a:r>
            <a:endParaRPr lang="en-US" altLang="en-US" sz="500" b="1" spc="0" dirty="0">
              <a:solidFill>
                <a:schemeClr val="dk1"/>
              </a:solidFill>
              <a:latin typeface="微软雅黑" panose="020B0503020204020204" charset="-122"/>
              <a:ea typeface="微软雅黑" panose="020B0503020204020204" charset="-122"/>
              <a:cs typeface="Arial" panose="020B0604020202020204"/>
            </a:endParaRPr>
          </a:p>
        </p:txBody>
      </p:sp>
      <p:sp>
        <p:nvSpPr>
          <p:cNvPr id="37" name="path"/>
          <p:cNvSpPr/>
          <p:nvPr>
            <p:custDataLst>
              <p:tags r:id="rId39"/>
            </p:custDataLst>
          </p:nvPr>
        </p:nvSpPr>
        <p:spPr>
          <a:xfrm>
            <a:off x="8879606" y="1509479"/>
            <a:ext cx="105440" cy="151497"/>
          </a:xfrm>
          <a:custGeom>
            <a:avLst/>
            <a:gdLst/>
            <a:ahLst/>
            <a:cxnLst/>
            <a:rect l="0" t="0" r="0" b="0"/>
            <a:pathLst>
              <a:path w="166" h="238">
                <a:moveTo>
                  <a:pt x="2" y="180"/>
                </a:moveTo>
                <a:lnTo>
                  <a:pt x="22" y="153"/>
                </a:lnTo>
                <a:lnTo>
                  <a:pt x="66" y="237"/>
                </a:lnTo>
                <a:lnTo>
                  <a:pt x="163" y="1"/>
                </a:lnTo>
              </a:path>
            </a:pathLst>
          </a:custGeom>
          <a:noFill/>
          <a:ln w="4152" cap="flat">
            <a:miter lim="1000000"/>
          </a:ln>
        </p:spPr>
        <p:txBody>
          <a:bodyPr rtlCol="0"/>
          <a:lstStyle/>
          <a:p>
            <a:pPr algn="ctr"/>
            <a:endParaRPr lang="zh-CN" altLang="en-US">
              <a:solidFill>
                <a:schemeClr val="dk1"/>
              </a:solidFill>
              <a:latin typeface="微软雅黑" panose="020B0503020204020204" charset="-122"/>
              <a:ea typeface="微软雅黑" panose="020B0503020204020204" charset="-122"/>
            </a:endParaRPr>
          </a:p>
        </p:txBody>
      </p:sp>
      <p:sp>
        <p:nvSpPr>
          <p:cNvPr id="38" name="textbox 209"/>
          <p:cNvSpPr/>
          <p:nvPr>
            <p:custDataLst>
              <p:tags r:id="rId40"/>
            </p:custDataLst>
          </p:nvPr>
        </p:nvSpPr>
        <p:spPr>
          <a:xfrm>
            <a:off x="10927041" y="952688"/>
            <a:ext cx="370840" cy="152400"/>
          </a:xfrm>
          <a:prstGeom prst="rect">
            <a:avLst/>
          </a:prstGeom>
        </p:spPr>
        <p:txBody>
          <a:bodyPr vert="horz" wrap="square" lIns="0" tIns="0" rIns="0" bIns="0"/>
          <a:lstStyle/>
          <a:p>
            <a:pPr algn="l" rtl="0" eaLnBrk="0">
              <a:lnSpc>
                <a:spcPct val="86000"/>
              </a:lnSpc>
            </a:pPr>
            <a:endParaRPr lang="en-US" altLang="en-US" sz="100" dirty="0">
              <a:solidFill>
                <a:schemeClr val="dk1"/>
              </a:solidFill>
              <a:latin typeface="微软雅黑" panose="020B0503020204020204" charset="-122"/>
              <a:ea typeface="微软雅黑" panose="020B0503020204020204" charset="-122"/>
              <a:cs typeface="微软雅黑" panose="020B0503020204020204" charset="-122"/>
            </a:endParaRPr>
          </a:p>
          <a:p>
            <a:pPr marL="12700" algn="l" rtl="0" eaLnBrk="0">
              <a:lnSpc>
                <a:spcPct val="92000"/>
              </a:lnSpc>
            </a:pPr>
            <a:r>
              <a:rPr sz="900" b="1" spc="-10" dirty="0">
                <a:solidFill>
                  <a:schemeClr val="dk1"/>
                </a:solidFill>
                <a:latin typeface="微软雅黑" panose="020B0503020204020204" charset="-122"/>
                <a:ea typeface="微软雅黑" panose="020B0503020204020204" charset="-122"/>
                <a:cs typeface="微软雅黑" panose="020B0503020204020204" charset="-122"/>
              </a:rPr>
              <a:t>(7</a:t>
            </a:r>
            <a:r>
              <a:rPr sz="900" spc="-10" dirty="0">
                <a:solidFill>
                  <a:schemeClr val="dk1"/>
                </a:solidFill>
                <a:latin typeface="微软雅黑" panose="020B0503020204020204" charset="-122"/>
                <a:ea typeface="微软雅黑" panose="020B0503020204020204" charset="-122"/>
                <a:cs typeface="微软雅黑" panose="020B0503020204020204" charset="-122"/>
              </a:rPr>
              <a:t>－</a:t>
            </a:r>
            <a:r>
              <a:rPr sz="900" b="1" spc="-10" dirty="0">
                <a:solidFill>
                  <a:schemeClr val="dk1"/>
                </a:solidFill>
                <a:latin typeface="微软雅黑" panose="020B0503020204020204" charset="-122"/>
                <a:ea typeface="微软雅黑" panose="020B0503020204020204" charset="-122"/>
                <a:cs typeface="微软雅黑" panose="020B0503020204020204" charset="-122"/>
              </a:rPr>
              <a:t>8</a:t>
            </a:r>
            <a:r>
              <a:rPr sz="900" b="1" spc="0" dirty="0">
                <a:solidFill>
                  <a:schemeClr val="dk1"/>
                </a:solidFill>
                <a:latin typeface="微软雅黑" panose="020B0503020204020204" charset="-122"/>
                <a:ea typeface="微软雅黑" panose="020B0503020204020204" charset="-122"/>
                <a:cs typeface="微软雅黑" panose="020B0503020204020204" charset="-122"/>
              </a:rPr>
              <a:t>)</a:t>
            </a:r>
            <a:endParaRPr lang="en-US" altLang="en-US" sz="900" b="1" spc="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39" name="textbox 210"/>
          <p:cNvSpPr/>
          <p:nvPr>
            <p:custDataLst>
              <p:tags r:id="rId41"/>
            </p:custDataLst>
          </p:nvPr>
        </p:nvSpPr>
        <p:spPr>
          <a:xfrm>
            <a:off x="10927041" y="1522028"/>
            <a:ext cx="370840" cy="152400"/>
          </a:xfrm>
          <a:prstGeom prst="rect">
            <a:avLst/>
          </a:prstGeom>
        </p:spPr>
        <p:txBody>
          <a:bodyPr vert="horz" wrap="square" lIns="0" tIns="0" rIns="0" bIns="0"/>
          <a:lstStyle/>
          <a:p>
            <a:pPr algn="l" rtl="0" eaLnBrk="0">
              <a:lnSpc>
                <a:spcPct val="86000"/>
              </a:lnSpc>
            </a:pPr>
            <a:endParaRPr lang="en-US" altLang="en-US" sz="100" dirty="0">
              <a:solidFill>
                <a:schemeClr val="dk1"/>
              </a:solidFill>
              <a:latin typeface="微软雅黑" panose="020B0503020204020204" charset="-122"/>
              <a:ea typeface="微软雅黑" panose="020B0503020204020204" charset="-122"/>
              <a:cs typeface="微软雅黑" panose="020B0503020204020204" charset="-122"/>
            </a:endParaRPr>
          </a:p>
          <a:p>
            <a:pPr marL="12700" algn="l" rtl="0" eaLnBrk="0">
              <a:lnSpc>
                <a:spcPct val="92000"/>
              </a:lnSpc>
            </a:pPr>
            <a:r>
              <a:rPr sz="900" b="1" spc="-10" dirty="0">
                <a:solidFill>
                  <a:schemeClr val="dk1"/>
                </a:solidFill>
                <a:latin typeface="微软雅黑" panose="020B0503020204020204" charset="-122"/>
                <a:ea typeface="微软雅黑" panose="020B0503020204020204" charset="-122"/>
                <a:cs typeface="微软雅黑" panose="020B0503020204020204" charset="-122"/>
              </a:rPr>
              <a:t>(7</a:t>
            </a:r>
            <a:r>
              <a:rPr sz="900" spc="-10" dirty="0">
                <a:solidFill>
                  <a:schemeClr val="dk1"/>
                </a:solidFill>
                <a:latin typeface="微软雅黑" panose="020B0503020204020204" charset="-122"/>
                <a:ea typeface="微软雅黑" panose="020B0503020204020204" charset="-122"/>
                <a:cs typeface="微软雅黑" panose="020B0503020204020204" charset="-122"/>
              </a:rPr>
              <a:t>－</a:t>
            </a:r>
            <a:r>
              <a:rPr sz="900" b="1" spc="-10" dirty="0">
                <a:solidFill>
                  <a:schemeClr val="dk1"/>
                </a:solidFill>
                <a:latin typeface="微软雅黑" panose="020B0503020204020204" charset="-122"/>
                <a:ea typeface="微软雅黑" panose="020B0503020204020204" charset="-122"/>
                <a:cs typeface="微软雅黑" panose="020B0503020204020204" charset="-122"/>
              </a:rPr>
              <a:t>9</a:t>
            </a:r>
            <a:r>
              <a:rPr sz="900" b="1" spc="0" dirty="0">
                <a:solidFill>
                  <a:schemeClr val="dk1"/>
                </a:solidFill>
                <a:latin typeface="微软雅黑" panose="020B0503020204020204" charset="-122"/>
                <a:ea typeface="微软雅黑" panose="020B0503020204020204" charset="-122"/>
                <a:cs typeface="微软雅黑" panose="020B0503020204020204" charset="-122"/>
              </a:rPr>
              <a:t>)</a:t>
            </a:r>
            <a:endParaRPr lang="en-US" altLang="en-US" sz="900" b="1" spc="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40" name="rect"/>
          <p:cNvSpPr/>
          <p:nvPr>
            <p:custDataLst>
              <p:tags r:id="rId42"/>
            </p:custDataLst>
          </p:nvPr>
        </p:nvSpPr>
        <p:spPr>
          <a:xfrm>
            <a:off x="8983124" y="1508188"/>
            <a:ext cx="417754" cy="4152"/>
          </a:xfrm>
          <a:prstGeom prst="rect">
            <a:avLst/>
          </a:prstGeom>
          <a:solidFill>
            <a:schemeClr val="accent1">
              <a:alpha val="100000"/>
            </a:schemeClr>
          </a:solidFill>
          <a:ln cap="flat">
            <a:miter lim="0"/>
          </a:ln>
        </p:spPr>
        <p:txBody>
          <a:bodyPr rtlCol="0"/>
          <a:lstStyle/>
          <a:p>
            <a:pPr algn="ctr"/>
            <a:endParaRPr lang="zh-CN" altLang="en-US">
              <a:solidFill>
                <a:schemeClr val="dk1"/>
              </a:solidFill>
              <a:latin typeface="微软雅黑" panose="020B0503020204020204" charset="-122"/>
              <a:ea typeface="微软雅黑" panose="020B0503020204020204" charset="-122"/>
            </a:endParaRPr>
          </a:p>
        </p:txBody>
      </p:sp>
    </p:spTree>
    <p:custDataLst>
      <p:tags r:id="rId43"/>
    </p:custData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7" name="图片 6" descr="1 (11)"/>
          <p:cNvPicPr>
            <a:picLocks noChangeAspect="1"/>
          </p:cNvPicPr>
          <p:nvPr>
            <p:custDataLst>
              <p:tags r:id="rId1"/>
            </p:custDataLst>
          </p:nvPr>
        </p:nvPicPr>
        <p:blipFill>
          <a:blip r:embed="rId2"/>
          <a:stretch>
            <a:fillRect/>
          </a:stretch>
        </p:blipFill>
        <p:spPr>
          <a:xfrm>
            <a:off x="0" y="6137910"/>
            <a:ext cx="720090" cy="720090"/>
          </a:xfrm>
          <a:prstGeom prst="rect">
            <a:avLst/>
          </a:prstGeom>
        </p:spPr>
      </p:pic>
      <p:pic>
        <p:nvPicPr>
          <p:cNvPr id="6" name="图片 5" descr="1 (12)"/>
          <p:cNvPicPr>
            <a:picLocks noChangeAspect="1"/>
          </p:cNvPicPr>
          <p:nvPr>
            <p:custDataLst>
              <p:tags r:id="rId3"/>
            </p:custDataLst>
          </p:nvPr>
        </p:nvPicPr>
        <p:blipFill>
          <a:blip r:embed="rId4"/>
          <a:stretch>
            <a:fillRect/>
          </a:stretch>
        </p:blipFill>
        <p:spPr>
          <a:xfrm>
            <a:off x="11471910" y="0"/>
            <a:ext cx="720090" cy="720090"/>
          </a:xfrm>
          <a:prstGeom prst="rect">
            <a:avLst/>
          </a:prstGeom>
        </p:spPr>
      </p:pic>
      <p:sp>
        <p:nvSpPr>
          <p:cNvPr id="2" name="textbox 192"/>
          <p:cNvSpPr/>
          <p:nvPr/>
        </p:nvSpPr>
        <p:spPr>
          <a:xfrm>
            <a:off x="681194" y="2383581"/>
            <a:ext cx="7243606" cy="4113472"/>
          </a:xfrm>
          <a:prstGeom prst="rect">
            <a:avLst/>
          </a:prstGeom>
        </p:spPr>
        <p:txBody>
          <a:bodyPr vert="horz" wrap="square" lIns="0" tIns="0" rIns="0" bIns="0"/>
          <a:lstStyle/>
          <a:p>
            <a:pPr algn="l" rtl="0" eaLnBrk="0">
              <a:lnSpc>
                <a:spcPct val="83000"/>
              </a:lnSpc>
            </a:pPr>
            <a:endParaRPr lang="en-US" altLang="en-US" sz="100" dirty="0">
              <a:solidFill>
                <a:srgbClr val="000000"/>
              </a:solidFill>
              <a:latin typeface="微软雅黑" panose="020B0503020204020204" charset="-122"/>
              <a:ea typeface="微软雅黑" panose="020B0503020204020204" charset="-122"/>
              <a:cs typeface="微软雅黑" panose="020B0503020204020204" charset="-122"/>
            </a:endParaRPr>
          </a:p>
          <a:p>
            <a:pPr marL="1849120" algn="l" rtl="0" eaLnBrk="0">
              <a:lnSpc>
                <a:spcPts val="1375"/>
              </a:lnSpc>
            </a:pPr>
            <a:r>
              <a:rPr sz="1050" spc="30" dirty="0">
                <a:solidFill>
                  <a:srgbClr val="000000"/>
                </a:solidFill>
                <a:latin typeface="微软雅黑" panose="020B0503020204020204" charset="-122"/>
                <a:ea typeface="微软雅黑" panose="020B0503020204020204" charset="-122"/>
                <a:cs typeface="微软雅黑" panose="020B0503020204020204" charset="-122"/>
              </a:rPr>
              <a:t>图</a:t>
            </a:r>
            <a:r>
              <a:rPr sz="1050" b="1" spc="30" dirty="0">
                <a:solidFill>
                  <a:srgbClr val="000000"/>
                </a:solidFill>
                <a:latin typeface="微软雅黑" panose="020B0503020204020204" charset="-122"/>
                <a:ea typeface="微软雅黑" panose="020B0503020204020204" charset="-122"/>
                <a:cs typeface="微软雅黑" panose="020B0503020204020204" charset="-122"/>
              </a:rPr>
              <a:t>7</a:t>
            </a:r>
            <a:r>
              <a:rPr sz="1050" spc="30" dirty="0">
                <a:solidFill>
                  <a:srgbClr val="000000"/>
                </a:solidFill>
                <a:latin typeface="微软雅黑" panose="020B0503020204020204" charset="-122"/>
                <a:ea typeface="微软雅黑" panose="020B0503020204020204" charset="-122"/>
                <a:cs typeface="微软雅黑" panose="020B0503020204020204" charset="-122"/>
              </a:rPr>
              <a:t>－</a:t>
            </a:r>
            <a:r>
              <a:rPr sz="1050" b="1" spc="30" dirty="0">
                <a:solidFill>
                  <a:srgbClr val="000000"/>
                </a:solidFill>
                <a:latin typeface="微软雅黑" panose="020B0503020204020204" charset="-122"/>
                <a:ea typeface="微软雅黑" panose="020B0503020204020204" charset="-122"/>
                <a:cs typeface="微软雅黑" panose="020B0503020204020204" charset="-122"/>
              </a:rPr>
              <a:t>23</a:t>
            </a:r>
            <a:r>
              <a:rPr sz="1050" spc="30" dirty="0">
                <a:solidFill>
                  <a:srgbClr val="000000"/>
                </a:solidFill>
                <a:latin typeface="微软雅黑" panose="020B0503020204020204" charset="-122"/>
                <a:ea typeface="微软雅黑" panose="020B0503020204020204" charset="-122"/>
                <a:cs typeface="微软雅黑" panose="020B0503020204020204" charset="-122"/>
              </a:rPr>
              <a:t>光纤传感器工</a:t>
            </a:r>
            <a:r>
              <a:rPr sz="1050" spc="20" dirty="0">
                <a:solidFill>
                  <a:srgbClr val="000000"/>
                </a:solidFill>
                <a:latin typeface="微软雅黑" panose="020B0503020204020204" charset="-122"/>
                <a:ea typeface="微软雅黑" panose="020B0503020204020204" charset="-122"/>
                <a:cs typeface="微软雅黑" panose="020B0503020204020204" charset="-122"/>
              </a:rPr>
              <a:t>作</a:t>
            </a:r>
            <a:r>
              <a:rPr sz="1050" spc="0" dirty="0">
                <a:solidFill>
                  <a:srgbClr val="000000"/>
                </a:solidFill>
                <a:latin typeface="微软雅黑" panose="020B0503020204020204" charset="-122"/>
                <a:ea typeface="微软雅黑" panose="020B0503020204020204" charset="-122"/>
                <a:cs typeface="微软雅黑" panose="020B0503020204020204" charset="-122"/>
              </a:rPr>
              <a:t>流程</a:t>
            </a:r>
            <a:endParaRPr lang="en-US" altLang="en-US" sz="1050" dirty="0">
              <a:solidFill>
                <a:srgbClr val="000000"/>
              </a:solidFill>
              <a:latin typeface="微软雅黑" panose="020B0503020204020204" charset="-122"/>
              <a:ea typeface="微软雅黑" panose="020B0503020204020204" charset="-122"/>
              <a:cs typeface="微软雅黑" panose="020B0503020204020204" charset="-122"/>
            </a:endParaRPr>
          </a:p>
          <a:p>
            <a:pPr marL="1888490" algn="l" rtl="0" eaLnBrk="0">
              <a:lnSpc>
                <a:spcPct val="99000"/>
              </a:lnSpc>
              <a:spcBef>
                <a:spcPts val="595"/>
              </a:spcBef>
            </a:pPr>
            <a:r>
              <a:rPr sz="1000" b="1" spc="30" dirty="0">
                <a:solidFill>
                  <a:srgbClr val="000000"/>
                </a:solidFill>
                <a:latin typeface="微软雅黑" panose="020B0503020204020204" charset="-122"/>
                <a:ea typeface="微软雅黑" panose="020B0503020204020204" charset="-122"/>
                <a:cs typeface="微软雅黑" panose="020B0503020204020204" charset="-122"/>
              </a:rPr>
              <a:t>(</a:t>
            </a:r>
            <a:r>
              <a:rPr sz="1000" b="1" spc="0" dirty="0">
                <a:solidFill>
                  <a:srgbClr val="000000"/>
                </a:solidFill>
                <a:latin typeface="微软雅黑" panose="020B0503020204020204" charset="-122"/>
                <a:ea typeface="微软雅黑" panose="020B0503020204020204" charset="-122"/>
                <a:cs typeface="微软雅黑" panose="020B0503020204020204" charset="-122"/>
              </a:rPr>
              <a:t>a</a:t>
            </a:r>
            <a:r>
              <a:rPr sz="1000" b="1" spc="30" dirty="0">
                <a:solidFill>
                  <a:srgbClr val="000000"/>
                </a:solidFill>
                <a:latin typeface="微软雅黑" panose="020B0503020204020204" charset="-122"/>
                <a:ea typeface="微软雅黑" panose="020B0503020204020204" charset="-122"/>
                <a:cs typeface="微软雅黑" panose="020B0503020204020204" charset="-122"/>
              </a:rPr>
              <a:t>)</a:t>
            </a:r>
            <a:r>
              <a:rPr sz="1000" spc="30" dirty="0">
                <a:solidFill>
                  <a:srgbClr val="000000"/>
                </a:solidFill>
                <a:latin typeface="微软雅黑" panose="020B0503020204020204" charset="-122"/>
                <a:ea typeface="微软雅黑" panose="020B0503020204020204" charset="-122"/>
                <a:cs typeface="微软雅黑" panose="020B0503020204020204" charset="-122"/>
              </a:rPr>
              <a:t>传统传感器，</a:t>
            </a:r>
            <a:r>
              <a:rPr sz="1000" b="1" spc="30" dirty="0">
                <a:solidFill>
                  <a:srgbClr val="000000"/>
                </a:solidFill>
                <a:latin typeface="微软雅黑" panose="020B0503020204020204" charset="-122"/>
                <a:ea typeface="微软雅黑" panose="020B0503020204020204" charset="-122"/>
                <a:cs typeface="微软雅黑" panose="020B0503020204020204" charset="-122"/>
              </a:rPr>
              <a:t>(</a:t>
            </a:r>
            <a:r>
              <a:rPr sz="1000" b="1" spc="0" dirty="0">
                <a:solidFill>
                  <a:srgbClr val="000000"/>
                </a:solidFill>
                <a:latin typeface="微软雅黑" panose="020B0503020204020204" charset="-122"/>
                <a:ea typeface="微软雅黑" panose="020B0503020204020204" charset="-122"/>
                <a:cs typeface="微软雅黑" panose="020B0503020204020204" charset="-122"/>
              </a:rPr>
              <a:t>b</a:t>
            </a:r>
            <a:r>
              <a:rPr sz="1000" b="1" spc="30" dirty="0">
                <a:solidFill>
                  <a:srgbClr val="000000"/>
                </a:solidFill>
                <a:latin typeface="微软雅黑" panose="020B0503020204020204" charset="-122"/>
                <a:ea typeface="微软雅黑" panose="020B0503020204020204" charset="-122"/>
                <a:cs typeface="微软雅黑" panose="020B0503020204020204" charset="-122"/>
              </a:rPr>
              <a:t>)</a:t>
            </a:r>
            <a:r>
              <a:rPr sz="1000" spc="30" dirty="0">
                <a:solidFill>
                  <a:srgbClr val="000000"/>
                </a:solidFill>
                <a:latin typeface="微软雅黑" panose="020B0503020204020204" charset="-122"/>
                <a:ea typeface="微软雅黑" panose="020B0503020204020204" charset="-122"/>
                <a:cs typeface="微软雅黑" panose="020B0503020204020204" charset="-122"/>
              </a:rPr>
              <a:t>光纤</a:t>
            </a:r>
            <a:r>
              <a:rPr sz="1000" spc="20" dirty="0">
                <a:solidFill>
                  <a:srgbClr val="000000"/>
                </a:solidFill>
                <a:latin typeface="微软雅黑" panose="020B0503020204020204" charset="-122"/>
                <a:ea typeface="微软雅黑" panose="020B0503020204020204" charset="-122"/>
                <a:cs typeface="微软雅黑" panose="020B0503020204020204" charset="-122"/>
              </a:rPr>
              <a:t>传</a:t>
            </a:r>
            <a:r>
              <a:rPr sz="1000" spc="0" dirty="0">
                <a:solidFill>
                  <a:srgbClr val="000000"/>
                </a:solidFill>
                <a:latin typeface="微软雅黑" panose="020B0503020204020204" charset="-122"/>
                <a:ea typeface="微软雅黑" panose="020B0503020204020204" charset="-122"/>
                <a:cs typeface="微软雅黑" panose="020B0503020204020204" charset="-122"/>
              </a:rPr>
              <a:t>感器</a:t>
            </a:r>
            <a:endParaRPr lang="en-US" altLang="en-US" sz="1000" dirty="0">
              <a:solidFill>
                <a:srgbClr val="000000"/>
              </a:solidFill>
              <a:latin typeface="微软雅黑" panose="020B0503020204020204" charset="-122"/>
              <a:ea typeface="微软雅黑" panose="020B0503020204020204" charset="-122"/>
              <a:cs typeface="微软雅黑" panose="020B0503020204020204" charset="-122"/>
            </a:endParaRPr>
          </a:p>
          <a:p>
            <a:pPr marL="12700" indent="267335" algn="l" rtl="0" eaLnBrk="0">
              <a:lnSpc>
                <a:spcPct val="143000"/>
              </a:lnSpc>
              <a:spcBef>
                <a:spcPts val="390"/>
              </a:spcBef>
            </a:pPr>
            <a:r>
              <a:rPr sz="1200" spc="70" dirty="0">
                <a:solidFill>
                  <a:srgbClr val="000000"/>
                </a:solidFill>
                <a:latin typeface="微软雅黑" panose="020B0503020204020204" charset="-122"/>
                <a:ea typeface="微软雅黑" panose="020B0503020204020204" charset="-122"/>
                <a:cs typeface="微软雅黑" panose="020B0503020204020204" charset="-122"/>
              </a:rPr>
              <a:t>光纤传感器一般分为两大类</a:t>
            </a:r>
            <a:r>
              <a:rPr sz="1200" b="1" spc="70" dirty="0">
                <a:solidFill>
                  <a:srgbClr val="000000"/>
                </a:solidFill>
                <a:latin typeface="微软雅黑" panose="020B0503020204020204" charset="-122"/>
                <a:ea typeface="微软雅黑" panose="020B0503020204020204" charset="-122"/>
                <a:cs typeface="微软雅黑" panose="020B0503020204020204" charset="-122"/>
              </a:rPr>
              <a:t>:</a:t>
            </a:r>
            <a:r>
              <a:rPr sz="1200" spc="70" dirty="0">
                <a:solidFill>
                  <a:srgbClr val="000000"/>
                </a:solidFill>
                <a:latin typeface="微软雅黑" panose="020B0503020204020204" charset="-122"/>
                <a:ea typeface="微软雅黑" panose="020B0503020204020204" charset="-122"/>
                <a:cs typeface="微软雅黑" panose="020B0503020204020204" charset="-122"/>
              </a:rPr>
              <a:t>一类是利用光纤本身的某种敏感特性或功能</a:t>
            </a:r>
            <a:r>
              <a:rPr sz="1200" spc="30" dirty="0">
                <a:solidFill>
                  <a:srgbClr val="000000"/>
                </a:solidFill>
                <a:latin typeface="微软雅黑" panose="020B0503020204020204" charset="-122"/>
                <a:ea typeface="微软雅黑" panose="020B0503020204020204" charset="-122"/>
                <a:cs typeface="微软雅黑" panose="020B0503020204020204" charset="-122"/>
              </a:rPr>
              <a:t>制</a:t>
            </a:r>
            <a:r>
              <a:rPr sz="1200" spc="0" dirty="0">
                <a:solidFill>
                  <a:srgbClr val="000000"/>
                </a:solidFill>
                <a:latin typeface="微软雅黑" panose="020B0503020204020204" charset="-122"/>
                <a:ea typeface="微软雅黑" panose="020B0503020204020204" charset="-122"/>
                <a:cs typeface="微软雅黑" panose="020B0503020204020204" charset="-122"/>
              </a:rPr>
              <a:t>成的传</a:t>
            </a:r>
            <a:r>
              <a:rPr sz="1200" spc="-10" dirty="0">
                <a:solidFill>
                  <a:srgbClr val="000000"/>
                </a:solidFill>
                <a:latin typeface="微软雅黑" panose="020B0503020204020204" charset="-122"/>
                <a:ea typeface="微软雅黑" panose="020B0503020204020204" charset="-122"/>
                <a:cs typeface="微软雅黑" panose="020B0503020204020204" charset="-122"/>
              </a:rPr>
              <a:t>感器，称为功能型</a:t>
            </a:r>
            <a:r>
              <a:rPr sz="1200" b="1" spc="-10" dirty="0">
                <a:solidFill>
                  <a:srgbClr val="000000"/>
                </a:solidFill>
                <a:latin typeface="微软雅黑" panose="020B0503020204020204" charset="-122"/>
                <a:ea typeface="微软雅黑" panose="020B0503020204020204" charset="-122"/>
                <a:cs typeface="微软雅黑" panose="020B0503020204020204" charset="-122"/>
              </a:rPr>
              <a:t>(functionalfi</a:t>
            </a:r>
            <a:r>
              <a:rPr sz="1200" b="1" spc="0" dirty="0">
                <a:solidFill>
                  <a:srgbClr val="000000"/>
                </a:solidFill>
                <a:latin typeface="微软雅黑" panose="020B0503020204020204" charset="-122"/>
                <a:ea typeface="微软雅黑" panose="020B0503020204020204" charset="-122"/>
                <a:cs typeface="微软雅黑" panose="020B0503020204020204" charset="-122"/>
              </a:rPr>
              <a:t>ber</a:t>
            </a:r>
            <a:r>
              <a:rPr sz="1200" spc="-10" dirty="0">
                <a:solidFill>
                  <a:srgbClr val="000000"/>
                </a:solidFill>
                <a:latin typeface="微软雅黑" panose="020B0503020204020204" charset="-122"/>
                <a:ea typeface="微软雅黑" panose="020B0503020204020204" charset="-122"/>
                <a:cs typeface="微软雅黑" panose="020B0503020204020204" charset="-122"/>
              </a:rPr>
              <a:t>，</a:t>
            </a:r>
            <a:r>
              <a:rPr sz="1200" b="1" spc="0" dirty="0">
                <a:solidFill>
                  <a:srgbClr val="000000"/>
                </a:solidFill>
                <a:latin typeface="微软雅黑" panose="020B0503020204020204" charset="-122"/>
                <a:ea typeface="微软雅黑" panose="020B0503020204020204" charset="-122"/>
                <a:cs typeface="微软雅黑" panose="020B0503020204020204" charset="-122"/>
              </a:rPr>
              <a:t>FF</a:t>
            </a:r>
            <a:r>
              <a:rPr sz="1200" b="1" spc="-10" dirty="0">
                <a:solidFill>
                  <a:srgbClr val="000000"/>
                </a:solidFill>
                <a:latin typeface="微软雅黑" panose="020B0503020204020204" charset="-122"/>
                <a:ea typeface="微软雅黑" panose="020B0503020204020204" charset="-122"/>
                <a:cs typeface="微软雅黑" panose="020B0503020204020204" charset="-122"/>
              </a:rPr>
              <a:t>)</a:t>
            </a:r>
            <a:r>
              <a:rPr sz="1200" spc="-10" dirty="0">
                <a:solidFill>
                  <a:srgbClr val="000000"/>
                </a:solidFill>
                <a:latin typeface="微软雅黑" panose="020B0503020204020204" charset="-122"/>
                <a:ea typeface="微软雅黑" panose="020B0503020204020204" charset="-122"/>
                <a:cs typeface="微软雅黑" panose="020B0503020204020204" charset="-122"/>
              </a:rPr>
              <a:t>传感器，又称为传感型传感器，另一类是光纤仅</a:t>
            </a:r>
            <a:r>
              <a:rPr sz="1200" spc="50" dirty="0">
                <a:solidFill>
                  <a:srgbClr val="000000"/>
                </a:solidFill>
                <a:latin typeface="微软雅黑" panose="020B0503020204020204" charset="-122"/>
                <a:ea typeface="微软雅黑" panose="020B0503020204020204" charset="-122"/>
                <a:cs typeface="微软雅黑" panose="020B0503020204020204" charset="-122"/>
              </a:rPr>
              <a:t>仅起传输光的作用，在光纤端面或中间加装其他敏感元件以感受被测量的变化，</a:t>
            </a:r>
            <a:r>
              <a:rPr sz="1200" spc="0" dirty="0">
                <a:solidFill>
                  <a:srgbClr val="000000"/>
                </a:solidFill>
                <a:latin typeface="微软雅黑" panose="020B0503020204020204" charset="-122"/>
                <a:ea typeface="微软雅黑" panose="020B0503020204020204" charset="-122"/>
                <a:cs typeface="微软雅黑" panose="020B0503020204020204" charset="-122"/>
              </a:rPr>
              <a:t>这类传</a:t>
            </a:r>
            <a:r>
              <a:rPr sz="1200" spc="-50" dirty="0">
                <a:solidFill>
                  <a:srgbClr val="000000"/>
                </a:solidFill>
                <a:latin typeface="微软雅黑" panose="020B0503020204020204" charset="-122"/>
                <a:ea typeface="微软雅黑" panose="020B0503020204020204" charset="-122"/>
                <a:cs typeface="微软雅黑" panose="020B0503020204020204" charset="-122"/>
              </a:rPr>
              <a:t>感器称为非功能型</a:t>
            </a:r>
            <a:r>
              <a:rPr sz="1200" b="1" spc="-50" dirty="0">
                <a:solidFill>
                  <a:srgbClr val="000000"/>
                </a:solidFill>
                <a:latin typeface="微软雅黑" panose="020B0503020204020204" charset="-122"/>
                <a:ea typeface="微软雅黑" panose="020B0503020204020204" charset="-122"/>
                <a:cs typeface="微软雅黑" panose="020B0503020204020204" charset="-122"/>
              </a:rPr>
              <a:t>(non</a:t>
            </a:r>
            <a:r>
              <a:rPr sz="1200" spc="-50" dirty="0">
                <a:solidFill>
                  <a:srgbClr val="000000"/>
                </a:solidFill>
                <a:latin typeface="微软雅黑" panose="020B0503020204020204" charset="-122"/>
                <a:ea typeface="微软雅黑" panose="020B0503020204020204" charset="-122"/>
                <a:cs typeface="微软雅黑" panose="020B0503020204020204" charset="-122"/>
              </a:rPr>
              <a:t>￣</a:t>
            </a:r>
            <a:r>
              <a:rPr sz="1200" b="1" spc="-50" dirty="0">
                <a:solidFill>
                  <a:srgbClr val="000000"/>
                </a:solidFill>
                <a:latin typeface="微软雅黑" panose="020B0503020204020204" charset="-122"/>
                <a:ea typeface="微软雅黑" panose="020B0503020204020204" charset="-122"/>
                <a:cs typeface="微软雅黑" panose="020B0503020204020204" charset="-122"/>
              </a:rPr>
              <a:t>functionalfiber</a:t>
            </a:r>
            <a:r>
              <a:rPr sz="1200" spc="-50" dirty="0">
                <a:solidFill>
                  <a:srgbClr val="000000"/>
                </a:solidFill>
                <a:latin typeface="微软雅黑" panose="020B0503020204020204" charset="-122"/>
                <a:ea typeface="微软雅黑" panose="020B0503020204020204" charset="-122"/>
                <a:cs typeface="微软雅黑" panose="020B0503020204020204" charset="-122"/>
              </a:rPr>
              <a:t>，</a:t>
            </a:r>
            <a:r>
              <a:rPr sz="1200" b="1" spc="0" dirty="0">
                <a:solidFill>
                  <a:srgbClr val="000000"/>
                </a:solidFill>
                <a:latin typeface="微软雅黑" panose="020B0503020204020204" charset="-122"/>
                <a:ea typeface="微软雅黑" panose="020B0503020204020204" charset="-122"/>
                <a:cs typeface="微软雅黑" panose="020B0503020204020204" charset="-122"/>
              </a:rPr>
              <a:t>NFF</a:t>
            </a:r>
            <a:r>
              <a:rPr sz="1200" b="1" spc="-50" dirty="0">
                <a:solidFill>
                  <a:srgbClr val="000000"/>
                </a:solidFill>
                <a:latin typeface="微软雅黑" panose="020B0503020204020204" charset="-122"/>
                <a:ea typeface="微软雅黑" panose="020B0503020204020204" charset="-122"/>
                <a:cs typeface="微软雅黑" panose="020B0503020204020204" charset="-122"/>
              </a:rPr>
              <a:t>)</a:t>
            </a:r>
            <a:r>
              <a:rPr sz="1200" spc="-50" dirty="0">
                <a:solidFill>
                  <a:srgbClr val="000000"/>
                </a:solidFill>
                <a:latin typeface="微软雅黑" panose="020B0503020204020204" charset="-122"/>
                <a:ea typeface="微软雅黑" panose="020B0503020204020204" charset="-122"/>
                <a:cs typeface="微软雅黑" panose="020B0503020204020204" charset="-122"/>
              </a:rPr>
              <a:t>传感器，又称为传光型传感器。</a:t>
            </a:r>
            <a:endParaRPr lang="en-US" altLang="en-US" sz="1200" dirty="0">
              <a:solidFill>
                <a:srgbClr val="000000"/>
              </a:solidFill>
              <a:latin typeface="微软雅黑" panose="020B0503020204020204" charset="-122"/>
              <a:ea typeface="微软雅黑" panose="020B0503020204020204" charset="-122"/>
              <a:cs typeface="微软雅黑" panose="020B0503020204020204" charset="-122"/>
            </a:endParaRPr>
          </a:p>
          <a:p>
            <a:pPr marL="288290" algn="l" rtl="0" eaLnBrk="0">
              <a:lnSpc>
                <a:spcPct val="91000"/>
              </a:lnSpc>
              <a:spcBef>
                <a:spcPts val="635"/>
              </a:spcBef>
            </a:pPr>
            <a:r>
              <a:rPr sz="1200" b="1" spc="-10" dirty="0">
                <a:solidFill>
                  <a:srgbClr val="000000"/>
                </a:solidFill>
                <a:latin typeface="微软雅黑" panose="020B0503020204020204" charset="-122"/>
                <a:ea typeface="微软雅黑" panose="020B0503020204020204" charset="-122"/>
                <a:cs typeface="微软雅黑" panose="020B0503020204020204" charset="-122"/>
              </a:rPr>
              <a:t>1)</a:t>
            </a:r>
            <a:r>
              <a:rPr sz="1200" spc="-10" dirty="0">
                <a:solidFill>
                  <a:srgbClr val="000000"/>
                </a:solidFill>
                <a:latin typeface="微软雅黑" panose="020B0503020204020204" charset="-122"/>
                <a:ea typeface="微软雅黑" panose="020B0503020204020204" charset="-122"/>
                <a:cs typeface="微软雅黑" panose="020B0503020204020204" charset="-122"/>
              </a:rPr>
              <a:t>结构</a:t>
            </a:r>
            <a:endParaRPr lang="en-US" altLang="en-US" sz="1200" dirty="0">
              <a:solidFill>
                <a:srgbClr val="000000"/>
              </a:solidFill>
              <a:latin typeface="微软雅黑" panose="020B0503020204020204" charset="-122"/>
              <a:ea typeface="微软雅黑" panose="020B0503020204020204" charset="-122"/>
              <a:cs typeface="微软雅黑" panose="020B0503020204020204" charset="-122"/>
            </a:endParaRPr>
          </a:p>
          <a:p>
            <a:pPr marL="13335" indent="267335" algn="l" rtl="0" eaLnBrk="0">
              <a:lnSpc>
                <a:spcPct val="142000"/>
              </a:lnSpc>
              <a:spcBef>
                <a:spcPts val="40"/>
              </a:spcBef>
            </a:pPr>
            <a:r>
              <a:rPr sz="1200" spc="50" dirty="0">
                <a:solidFill>
                  <a:srgbClr val="000000"/>
                </a:solidFill>
                <a:latin typeface="微软雅黑" panose="020B0503020204020204" charset="-122"/>
                <a:ea typeface="微软雅黑" panose="020B0503020204020204" charset="-122"/>
                <a:cs typeface="微软雅黑" panose="020B0503020204020204" charset="-122"/>
              </a:rPr>
              <a:t>光纤传感器由光源、敏感元件</a:t>
            </a:r>
            <a:r>
              <a:rPr sz="1200" b="1" spc="50" dirty="0">
                <a:solidFill>
                  <a:srgbClr val="000000"/>
                </a:solidFill>
                <a:latin typeface="微软雅黑" panose="020B0503020204020204" charset="-122"/>
                <a:ea typeface="微软雅黑" panose="020B0503020204020204" charset="-122"/>
                <a:cs typeface="微软雅黑" panose="020B0503020204020204" charset="-122"/>
              </a:rPr>
              <a:t>(</a:t>
            </a:r>
            <a:r>
              <a:rPr sz="1200" spc="50" dirty="0">
                <a:solidFill>
                  <a:srgbClr val="000000"/>
                </a:solidFill>
                <a:latin typeface="微软雅黑" panose="020B0503020204020204" charset="-122"/>
                <a:ea typeface="微软雅黑" panose="020B0503020204020204" charset="-122"/>
                <a:cs typeface="微软雅黑" panose="020B0503020204020204" charset="-122"/>
              </a:rPr>
              <a:t>光纤或非光纤的</a:t>
            </a:r>
            <a:r>
              <a:rPr sz="1200" b="1" spc="50" dirty="0">
                <a:solidFill>
                  <a:srgbClr val="000000"/>
                </a:solidFill>
                <a:latin typeface="微软雅黑" panose="020B0503020204020204" charset="-122"/>
                <a:ea typeface="微软雅黑" panose="020B0503020204020204" charset="-122"/>
                <a:cs typeface="微软雅黑" panose="020B0503020204020204" charset="-122"/>
              </a:rPr>
              <a:t>)</a:t>
            </a:r>
            <a:r>
              <a:rPr sz="1200" spc="50" dirty="0">
                <a:solidFill>
                  <a:srgbClr val="000000"/>
                </a:solidFill>
                <a:latin typeface="微软雅黑" panose="020B0503020204020204" charset="-122"/>
                <a:ea typeface="微软雅黑" panose="020B0503020204020204" charset="-122"/>
                <a:cs typeface="微软雅黑" panose="020B0503020204020204" charset="-122"/>
              </a:rPr>
              <a:t>、光探测器、信号处理系</a:t>
            </a:r>
            <a:r>
              <a:rPr sz="1200" spc="10" dirty="0">
                <a:solidFill>
                  <a:srgbClr val="000000"/>
                </a:solidFill>
                <a:latin typeface="微软雅黑" panose="020B0503020204020204" charset="-122"/>
                <a:ea typeface="微软雅黑" panose="020B0503020204020204" charset="-122"/>
                <a:cs typeface="微软雅黑" panose="020B0503020204020204" charset="-122"/>
              </a:rPr>
              <a:t>统</a:t>
            </a:r>
            <a:r>
              <a:rPr sz="1200" spc="0" dirty="0">
                <a:solidFill>
                  <a:srgbClr val="000000"/>
                </a:solidFill>
                <a:latin typeface="微软雅黑" panose="020B0503020204020204" charset="-122"/>
                <a:ea typeface="微软雅黑" panose="020B0503020204020204" charset="-122"/>
                <a:cs typeface="微软雅黑" panose="020B0503020204020204" charset="-122"/>
              </a:rPr>
              <a:t>以及光</a:t>
            </a:r>
            <a:r>
              <a:rPr sz="1200" spc="-10" dirty="0">
                <a:solidFill>
                  <a:srgbClr val="000000"/>
                </a:solidFill>
                <a:latin typeface="微软雅黑" panose="020B0503020204020204" charset="-122"/>
                <a:ea typeface="微软雅黑" panose="020B0503020204020204" charset="-122"/>
                <a:cs typeface="微软雅黑" panose="020B0503020204020204" charset="-122"/>
              </a:rPr>
              <a:t>纤</a:t>
            </a:r>
            <a:r>
              <a:rPr sz="1200" spc="0" dirty="0">
                <a:solidFill>
                  <a:srgbClr val="000000"/>
                </a:solidFill>
                <a:latin typeface="微软雅黑" panose="020B0503020204020204" charset="-122"/>
                <a:ea typeface="微软雅黑" panose="020B0503020204020204" charset="-122"/>
                <a:cs typeface="微软雅黑" panose="020B0503020204020204" charset="-122"/>
              </a:rPr>
              <a:t>等组成。</a:t>
            </a:r>
            <a:endParaRPr lang="en-US" altLang="en-US" sz="1200" dirty="0">
              <a:solidFill>
                <a:srgbClr val="000000"/>
              </a:solidFill>
              <a:latin typeface="微软雅黑" panose="020B0503020204020204" charset="-122"/>
              <a:ea typeface="微软雅黑" panose="020B0503020204020204" charset="-122"/>
              <a:cs typeface="微软雅黑" panose="020B0503020204020204" charset="-122"/>
            </a:endParaRPr>
          </a:p>
          <a:p>
            <a:pPr marL="277495" algn="l" rtl="0" eaLnBrk="0">
              <a:lnSpc>
                <a:spcPct val="91000"/>
              </a:lnSpc>
              <a:spcBef>
                <a:spcPts val="620"/>
              </a:spcBef>
            </a:pPr>
            <a:r>
              <a:rPr sz="1200" b="1" spc="20" dirty="0">
                <a:solidFill>
                  <a:srgbClr val="000000"/>
                </a:solidFill>
                <a:latin typeface="微软雅黑" panose="020B0503020204020204" charset="-122"/>
                <a:ea typeface="微软雅黑" panose="020B0503020204020204" charset="-122"/>
                <a:cs typeface="微软雅黑" panose="020B0503020204020204" charset="-122"/>
              </a:rPr>
              <a:t>2)</a:t>
            </a:r>
            <a:r>
              <a:rPr sz="1200" spc="20" dirty="0">
                <a:solidFill>
                  <a:srgbClr val="000000"/>
                </a:solidFill>
                <a:latin typeface="微软雅黑" panose="020B0503020204020204" charset="-122"/>
                <a:ea typeface="微软雅黑" panose="020B0503020204020204" charset="-122"/>
                <a:cs typeface="微软雅黑" panose="020B0503020204020204" charset="-122"/>
              </a:rPr>
              <a:t>工作原</a:t>
            </a:r>
            <a:r>
              <a:rPr sz="1200" spc="10" dirty="0">
                <a:solidFill>
                  <a:srgbClr val="000000"/>
                </a:solidFill>
                <a:latin typeface="微软雅黑" panose="020B0503020204020204" charset="-122"/>
                <a:ea typeface="微软雅黑" panose="020B0503020204020204" charset="-122"/>
                <a:cs typeface="微软雅黑" panose="020B0503020204020204" charset="-122"/>
              </a:rPr>
              <a:t>理</a:t>
            </a:r>
            <a:endParaRPr lang="en-US" altLang="en-US" sz="1200" dirty="0">
              <a:solidFill>
                <a:srgbClr val="000000"/>
              </a:solidFill>
              <a:latin typeface="微软雅黑" panose="020B0503020204020204" charset="-122"/>
              <a:ea typeface="微软雅黑" panose="020B0503020204020204" charset="-122"/>
              <a:cs typeface="微软雅黑" panose="020B0503020204020204" charset="-122"/>
            </a:endParaRPr>
          </a:p>
          <a:p>
            <a:pPr marL="13970" indent="281305" algn="l" rtl="0" eaLnBrk="0">
              <a:lnSpc>
                <a:spcPct val="144000"/>
              </a:lnSpc>
              <a:spcBef>
                <a:spcPts val="30"/>
              </a:spcBef>
            </a:pPr>
            <a:r>
              <a:rPr sz="1200" spc="50" dirty="0">
                <a:solidFill>
                  <a:srgbClr val="000000"/>
                </a:solidFill>
                <a:latin typeface="微软雅黑" panose="020B0503020204020204" charset="-122"/>
                <a:ea typeface="微软雅黑" panose="020B0503020204020204" charset="-122"/>
                <a:cs typeface="微软雅黑" panose="020B0503020204020204" charset="-122"/>
              </a:rPr>
              <a:t>由光源发出的光通过光纤引至敏感元件，当被测参数作用于敏感元件时，</a:t>
            </a:r>
            <a:r>
              <a:rPr sz="1200" spc="0" dirty="0">
                <a:solidFill>
                  <a:srgbClr val="000000"/>
                </a:solidFill>
                <a:latin typeface="微软雅黑" panose="020B0503020204020204" charset="-122"/>
                <a:ea typeface="微软雅黑" panose="020B0503020204020204" charset="-122"/>
                <a:cs typeface="微软雅黑" panose="020B0503020204020204" charset="-122"/>
              </a:rPr>
              <a:t>在光的调</a:t>
            </a:r>
            <a:r>
              <a:rPr sz="1200" spc="50" dirty="0">
                <a:solidFill>
                  <a:srgbClr val="000000"/>
                </a:solidFill>
                <a:latin typeface="微软雅黑" panose="020B0503020204020204" charset="-122"/>
                <a:ea typeface="微软雅黑" panose="020B0503020204020204" charset="-122"/>
                <a:cs typeface="微软雅黑" panose="020B0503020204020204" charset="-122"/>
              </a:rPr>
              <a:t>制区内，光的某一性质会受到被测量的调制，调制后的光信号经接收光纤耦合</a:t>
            </a:r>
            <a:r>
              <a:rPr sz="1200" spc="30" dirty="0">
                <a:solidFill>
                  <a:srgbClr val="000000"/>
                </a:solidFill>
                <a:latin typeface="微软雅黑" panose="020B0503020204020204" charset="-122"/>
                <a:ea typeface="微软雅黑" panose="020B0503020204020204" charset="-122"/>
                <a:cs typeface="微软雅黑" panose="020B0503020204020204" charset="-122"/>
              </a:rPr>
              <a:t>到</a:t>
            </a:r>
            <a:r>
              <a:rPr sz="1200" spc="0" dirty="0">
                <a:solidFill>
                  <a:srgbClr val="000000"/>
                </a:solidFill>
                <a:latin typeface="微软雅黑" panose="020B0503020204020204" charset="-122"/>
                <a:ea typeface="微软雅黑" panose="020B0503020204020204" charset="-122"/>
                <a:cs typeface="微软雅黑" panose="020B0503020204020204" charset="-122"/>
              </a:rPr>
              <a:t>光探测</a:t>
            </a:r>
            <a:r>
              <a:rPr sz="1200" spc="20" dirty="0">
                <a:solidFill>
                  <a:srgbClr val="000000"/>
                </a:solidFill>
                <a:latin typeface="微软雅黑" panose="020B0503020204020204" charset="-122"/>
                <a:ea typeface="微软雅黑" panose="020B0503020204020204" charset="-122"/>
                <a:cs typeface="微软雅黑" panose="020B0503020204020204" charset="-122"/>
              </a:rPr>
              <a:t>器，光探测器将光信号转换为电信号，最后经信号处</a:t>
            </a:r>
            <a:r>
              <a:rPr sz="1200" spc="0" dirty="0">
                <a:solidFill>
                  <a:srgbClr val="000000"/>
                </a:solidFill>
                <a:latin typeface="微软雅黑" panose="020B0503020204020204" charset="-122"/>
                <a:ea typeface="微软雅黑" panose="020B0503020204020204" charset="-122"/>
                <a:cs typeface="微软雅黑" panose="020B0503020204020204" charset="-122"/>
              </a:rPr>
              <a:t>理得到所需要的被测量。</a:t>
            </a:r>
            <a:endParaRPr lang="en-US" altLang="en-US" sz="1200" dirty="0">
              <a:solidFill>
                <a:srgbClr val="000000"/>
              </a:solidFill>
              <a:latin typeface="微软雅黑" panose="020B0503020204020204" charset="-122"/>
              <a:ea typeface="微软雅黑" panose="020B0503020204020204" charset="-122"/>
              <a:cs typeface="微软雅黑" panose="020B0503020204020204" charset="-122"/>
            </a:endParaRPr>
          </a:p>
          <a:p>
            <a:pPr marL="279400" algn="l" rtl="0" eaLnBrk="0">
              <a:lnSpc>
                <a:spcPct val="91000"/>
              </a:lnSpc>
              <a:spcBef>
                <a:spcPts val="575"/>
              </a:spcBef>
            </a:pPr>
            <a:r>
              <a:rPr sz="1200" b="1" spc="10" dirty="0">
                <a:solidFill>
                  <a:srgbClr val="000000"/>
                </a:solidFill>
                <a:latin typeface="微软雅黑" panose="020B0503020204020204" charset="-122"/>
                <a:ea typeface="微软雅黑" panose="020B0503020204020204" charset="-122"/>
                <a:cs typeface="微软雅黑" panose="020B0503020204020204" charset="-122"/>
              </a:rPr>
              <a:t>3)</a:t>
            </a:r>
            <a:r>
              <a:rPr sz="1200" spc="0" dirty="0">
                <a:solidFill>
                  <a:srgbClr val="000000"/>
                </a:solidFill>
                <a:latin typeface="微软雅黑" panose="020B0503020204020204" charset="-122"/>
                <a:ea typeface="微软雅黑" panose="020B0503020204020204" charset="-122"/>
                <a:cs typeface="微软雅黑" panose="020B0503020204020204" charset="-122"/>
              </a:rPr>
              <a:t>应用</a:t>
            </a:r>
            <a:endParaRPr lang="en-US" altLang="en-US" sz="1200" dirty="0">
              <a:solidFill>
                <a:srgbClr val="000000"/>
              </a:solidFill>
              <a:latin typeface="微软雅黑" panose="020B0503020204020204" charset="-122"/>
              <a:ea typeface="微软雅黑" panose="020B0503020204020204" charset="-122"/>
              <a:cs typeface="微软雅黑" panose="020B0503020204020204" charset="-122"/>
            </a:endParaRPr>
          </a:p>
          <a:p>
            <a:pPr algn="l" rtl="0" eaLnBrk="0">
              <a:lnSpc>
                <a:spcPct val="102000"/>
              </a:lnSpc>
            </a:pPr>
            <a:endParaRPr lang="en-US" altLang="en-US" sz="800" dirty="0">
              <a:solidFill>
                <a:srgbClr val="000000"/>
              </a:solidFill>
              <a:latin typeface="微软雅黑" panose="020B0503020204020204" charset="-122"/>
              <a:ea typeface="微软雅黑" panose="020B0503020204020204" charset="-122"/>
              <a:cs typeface="微软雅黑" panose="020B0503020204020204" charset="-122"/>
            </a:endParaRPr>
          </a:p>
          <a:p>
            <a:pPr marL="280035" algn="l" rtl="0" eaLnBrk="0">
              <a:lnSpc>
                <a:spcPct val="97000"/>
              </a:lnSpc>
              <a:spcBef>
                <a:spcPts val="5"/>
              </a:spcBef>
            </a:pPr>
            <a:r>
              <a:rPr sz="1200" spc="60" dirty="0">
                <a:solidFill>
                  <a:srgbClr val="000000"/>
                </a:solidFill>
                <a:latin typeface="微软雅黑" panose="020B0503020204020204" charset="-122"/>
                <a:ea typeface="微软雅黑" panose="020B0503020204020204" charset="-122"/>
                <a:cs typeface="微软雅黑" panose="020B0503020204020204" charset="-122"/>
              </a:rPr>
              <a:t>光纤加速度传感器是一种简谐振子的结构形式。激光束通过分光板后分为两束光</a:t>
            </a:r>
            <a:r>
              <a:rPr sz="1200" spc="0" dirty="0">
                <a:solidFill>
                  <a:srgbClr val="000000"/>
                </a:solidFill>
                <a:latin typeface="微软雅黑" panose="020B0503020204020204" charset="-122"/>
                <a:ea typeface="微软雅黑" panose="020B0503020204020204" charset="-122"/>
                <a:cs typeface="微软雅黑" panose="020B0503020204020204" charset="-122"/>
              </a:rPr>
              <a:t>ꎬ</a:t>
            </a:r>
            <a:endParaRPr lang="en-US" altLang="en-US" sz="1200" spc="0" dirty="0">
              <a:solidFill>
                <a:srgbClr val="000000"/>
              </a:solidFill>
              <a:latin typeface="微软雅黑" panose="020B0503020204020204" charset="-122"/>
              <a:ea typeface="微软雅黑" panose="020B0503020204020204" charset="-122"/>
              <a:cs typeface="微软雅黑" panose="020B0503020204020204" charset="-122"/>
            </a:endParaRPr>
          </a:p>
        </p:txBody>
      </p:sp>
      <p:pic>
        <p:nvPicPr>
          <p:cNvPr id="3" name="picture 194"/>
          <p:cNvPicPr>
            <a:picLocks noChangeAspect="1"/>
          </p:cNvPicPr>
          <p:nvPr/>
        </p:nvPicPr>
        <p:blipFill>
          <a:blip r:embed="rId5"/>
          <a:stretch>
            <a:fillRect/>
          </a:stretch>
        </p:blipFill>
        <p:spPr>
          <a:xfrm rot="21600000">
            <a:off x="681194" y="1217197"/>
            <a:ext cx="7785691" cy="1028697"/>
          </a:xfrm>
          <a:prstGeom prst="rect">
            <a:avLst/>
          </a:prstGeom>
        </p:spPr>
      </p:pic>
    </p:spTree>
    <p:custDataLst>
      <p:tags r:id="rId6"/>
    </p:custData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7" name="图片 6" descr="1 (11)"/>
          <p:cNvPicPr>
            <a:picLocks noChangeAspect="1"/>
          </p:cNvPicPr>
          <p:nvPr>
            <p:custDataLst>
              <p:tags r:id="rId1"/>
            </p:custDataLst>
          </p:nvPr>
        </p:nvPicPr>
        <p:blipFill>
          <a:blip r:embed="rId2"/>
          <a:stretch>
            <a:fillRect/>
          </a:stretch>
        </p:blipFill>
        <p:spPr>
          <a:xfrm>
            <a:off x="0" y="6137910"/>
            <a:ext cx="720090" cy="720090"/>
          </a:xfrm>
          <a:prstGeom prst="rect">
            <a:avLst/>
          </a:prstGeom>
        </p:spPr>
      </p:pic>
      <p:pic>
        <p:nvPicPr>
          <p:cNvPr id="6" name="图片 5" descr="1 (12)"/>
          <p:cNvPicPr>
            <a:picLocks noChangeAspect="1"/>
          </p:cNvPicPr>
          <p:nvPr>
            <p:custDataLst>
              <p:tags r:id="rId3"/>
            </p:custDataLst>
          </p:nvPr>
        </p:nvPicPr>
        <p:blipFill>
          <a:blip r:embed="rId4"/>
          <a:stretch>
            <a:fillRect/>
          </a:stretch>
        </p:blipFill>
        <p:spPr>
          <a:xfrm>
            <a:off x="11471910" y="0"/>
            <a:ext cx="720090" cy="720090"/>
          </a:xfrm>
          <a:prstGeom prst="rect">
            <a:avLst/>
          </a:prstGeom>
        </p:spPr>
      </p:pic>
      <p:sp>
        <p:nvSpPr>
          <p:cNvPr id="2" name="textbox 214"/>
          <p:cNvSpPr/>
          <p:nvPr/>
        </p:nvSpPr>
        <p:spPr>
          <a:xfrm>
            <a:off x="940521" y="940964"/>
            <a:ext cx="10165571" cy="5917036"/>
          </a:xfrm>
          <a:prstGeom prst="rect">
            <a:avLst/>
          </a:prstGeom>
        </p:spPr>
        <p:txBody>
          <a:bodyPr vert="horz" wrap="square" lIns="0" tIns="0" rIns="0" bIns="0"/>
          <a:lstStyle/>
          <a:p>
            <a:pPr algn="l" rtl="0" eaLnBrk="0">
              <a:lnSpc>
                <a:spcPct val="100000"/>
              </a:lnSpc>
            </a:pPr>
            <a:endParaRPr lang="en-US" altLang="en-US" sz="100" dirty="0">
              <a:solidFill>
                <a:srgbClr val="000000"/>
              </a:solidFill>
              <a:latin typeface="微软雅黑" panose="020B0503020204020204" charset="-122"/>
              <a:ea typeface="微软雅黑" panose="020B0503020204020204" charset="-122"/>
              <a:cs typeface="微软雅黑" panose="020B0503020204020204" charset="-122"/>
            </a:endParaRPr>
          </a:p>
          <a:p>
            <a:pPr marL="13970" indent="1905" algn="l" rtl="0" eaLnBrk="0">
              <a:lnSpc>
                <a:spcPct val="130000"/>
              </a:lnSpc>
            </a:pPr>
            <a:r>
              <a:rPr sz="1400" spc="40" dirty="0">
                <a:solidFill>
                  <a:srgbClr val="000000"/>
                </a:solidFill>
                <a:latin typeface="微软雅黑" panose="020B0503020204020204" charset="-122"/>
                <a:ea typeface="微软雅黑" panose="020B0503020204020204" charset="-122"/>
                <a:cs typeface="微软雅黑" panose="020B0503020204020204" charset="-122"/>
              </a:rPr>
              <a:t>透射光作为参考光束，反射光作为测量光束。当传感器感受到加速</a:t>
            </a:r>
            <a:r>
              <a:rPr sz="1400" spc="0" dirty="0">
                <a:solidFill>
                  <a:srgbClr val="000000"/>
                </a:solidFill>
                <a:latin typeface="微软雅黑" panose="020B0503020204020204" charset="-122"/>
                <a:ea typeface="微软雅黑" panose="020B0503020204020204" charset="-122"/>
                <a:cs typeface="微软雅黑" panose="020B0503020204020204" charset="-122"/>
              </a:rPr>
              <a:t>度时，由于质量块</a:t>
            </a:r>
            <a:r>
              <a:rPr sz="1400" b="1" spc="0" dirty="0">
                <a:solidFill>
                  <a:srgbClr val="000000"/>
                </a:solidFill>
                <a:latin typeface="微软雅黑" panose="020B0503020204020204" charset="-122"/>
                <a:ea typeface="微软雅黑" panose="020B0503020204020204" charset="-122"/>
                <a:cs typeface="微软雅黑" panose="020B0503020204020204" charset="-122"/>
              </a:rPr>
              <a:t>M</a:t>
            </a:r>
            <a:r>
              <a:rPr sz="1400" spc="40" dirty="0">
                <a:solidFill>
                  <a:srgbClr val="000000"/>
                </a:solidFill>
                <a:latin typeface="微软雅黑" panose="020B0503020204020204" charset="-122"/>
                <a:ea typeface="微软雅黑" panose="020B0503020204020204" charset="-122"/>
                <a:cs typeface="微软雅黑" panose="020B0503020204020204" charset="-122"/>
              </a:rPr>
              <a:t>的惯性力对光纤的作用，从而使光纤被拉伸，引起光程差的改变。相位改</a:t>
            </a:r>
            <a:r>
              <a:rPr sz="1400" spc="0" dirty="0">
                <a:solidFill>
                  <a:srgbClr val="000000"/>
                </a:solidFill>
                <a:latin typeface="微软雅黑" panose="020B0503020204020204" charset="-122"/>
                <a:ea typeface="微软雅黑" panose="020B0503020204020204" charset="-122"/>
                <a:cs typeface="微软雅黑" panose="020B0503020204020204" charset="-122"/>
              </a:rPr>
              <a:t>变的激光束由</a:t>
            </a:r>
            <a:r>
              <a:rPr sz="1400" spc="60" dirty="0">
                <a:solidFill>
                  <a:srgbClr val="000000"/>
                </a:solidFill>
                <a:latin typeface="微软雅黑" panose="020B0503020204020204" charset="-122"/>
                <a:ea typeface="微软雅黑" panose="020B0503020204020204" charset="-122"/>
                <a:cs typeface="微软雅黑" panose="020B0503020204020204" charset="-122"/>
              </a:rPr>
              <a:t>单模光纤射出后与参考光束会合产生干涉效应。激光干涉仪干涉条纹的移动可由光电</a:t>
            </a:r>
            <a:r>
              <a:rPr sz="1400" spc="10" dirty="0">
                <a:solidFill>
                  <a:srgbClr val="000000"/>
                </a:solidFill>
                <a:latin typeface="微软雅黑" panose="020B0503020204020204" charset="-122"/>
                <a:ea typeface="微软雅黑" panose="020B0503020204020204" charset="-122"/>
                <a:cs typeface="微软雅黑" panose="020B0503020204020204" charset="-122"/>
              </a:rPr>
              <a:t>接</a:t>
            </a:r>
            <a:r>
              <a:rPr sz="1400" spc="30" dirty="0">
                <a:solidFill>
                  <a:srgbClr val="000000"/>
                </a:solidFill>
                <a:latin typeface="微软雅黑" panose="020B0503020204020204" charset="-122"/>
                <a:ea typeface="微软雅黑" panose="020B0503020204020204" charset="-122"/>
                <a:cs typeface="微软雅黑" panose="020B0503020204020204" charset="-122"/>
              </a:rPr>
              <a:t>收装置转换为电信号，经过信号处理电路处理后便可以正确地测出加</a:t>
            </a:r>
            <a:r>
              <a:rPr sz="1400" spc="10" dirty="0">
                <a:solidFill>
                  <a:srgbClr val="000000"/>
                </a:solidFill>
                <a:latin typeface="微软雅黑" panose="020B0503020204020204" charset="-122"/>
                <a:ea typeface="微软雅黑" panose="020B0503020204020204" charset="-122"/>
                <a:cs typeface="微软雅黑" panose="020B0503020204020204" charset="-122"/>
              </a:rPr>
              <a:t>速</a:t>
            </a:r>
            <a:r>
              <a:rPr sz="1400" spc="0" dirty="0">
                <a:solidFill>
                  <a:srgbClr val="000000"/>
                </a:solidFill>
                <a:latin typeface="微软雅黑" panose="020B0503020204020204" charset="-122"/>
                <a:ea typeface="微软雅黑" panose="020B0503020204020204" charset="-122"/>
                <a:cs typeface="微软雅黑" panose="020B0503020204020204" charset="-122"/>
              </a:rPr>
              <a:t>度值。</a:t>
            </a:r>
            <a:endParaRPr lang="en-US" altLang="en-US" sz="1400" dirty="0">
              <a:solidFill>
                <a:srgbClr val="000000"/>
              </a:solidFill>
              <a:latin typeface="微软雅黑" panose="020B0503020204020204" charset="-122"/>
              <a:ea typeface="微软雅黑" panose="020B0503020204020204" charset="-122"/>
              <a:cs typeface="微软雅黑" panose="020B0503020204020204" charset="-122"/>
            </a:endParaRPr>
          </a:p>
          <a:p>
            <a:pPr algn="l" rtl="0" eaLnBrk="0">
              <a:lnSpc>
                <a:spcPct val="103000"/>
              </a:lnSpc>
            </a:pPr>
            <a:endParaRPr lang="en-US" altLang="en-US" sz="800" dirty="0">
              <a:solidFill>
                <a:srgbClr val="000000"/>
              </a:solidFill>
              <a:latin typeface="微软雅黑" panose="020B0503020204020204" charset="-122"/>
              <a:ea typeface="微软雅黑" panose="020B0503020204020204" charset="-122"/>
              <a:cs typeface="微软雅黑" panose="020B0503020204020204" charset="-122"/>
            </a:endParaRPr>
          </a:p>
          <a:p>
            <a:pPr marL="12700" indent="267970" algn="l" rtl="0" eaLnBrk="0">
              <a:lnSpc>
                <a:spcPct val="138000"/>
              </a:lnSpc>
              <a:spcBef>
                <a:spcPts val="5"/>
              </a:spcBef>
            </a:pPr>
            <a:r>
              <a:rPr sz="1400" spc="40" dirty="0">
                <a:solidFill>
                  <a:srgbClr val="000000"/>
                </a:solidFill>
                <a:latin typeface="微软雅黑" panose="020B0503020204020204" charset="-122"/>
                <a:ea typeface="微软雅黑" panose="020B0503020204020204" charset="-122"/>
                <a:cs typeface="微软雅黑" panose="020B0503020204020204" charset="-122"/>
              </a:rPr>
              <a:t>光纤温度传感器是目前仅次于光纤加速度、压力传感器而被广泛使用的光纤传</a:t>
            </a:r>
            <a:r>
              <a:rPr sz="1400" spc="0" dirty="0">
                <a:solidFill>
                  <a:srgbClr val="000000"/>
                </a:solidFill>
                <a:latin typeface="微软雅黑" panose="020B0503020204020204" charset="-122"/>
                <a:ea typeface="微软雅黑" panose="020B0503020204020204" charset="-122"/>
                <a:cs typeface="微软雅黑" panose="020B0503020204020204" charset="-122"/>
              </a:rPr>
              <a:t>感器。</a:t>
            </a:r>
            <a:r>
              <a:rPr sz="1400" spc="60" dirty="0">
                <a:solidFill>
                  <a:srgbClr val="000000"/>
                </a:solidFill>
                <a:latin typeface="微软雅黑" panose="020B0503020204020204" charset="-122"/>
                <a:ea typeface="微软雅黑" panose="020B0503020204020204" charset="-122"/>
                <a:cs typeface="微软雅黑" panose="020B0503020204020204" charset="-122"/>
              </a:rPr>
              <a:t>根据工作原理它可分为相位调制型、光强调制型和偏振光型等。这里仅</a:t>
            </a:r>
            <a:r>
              <a:rPr sz="1400" spc="30" dirty="0">
                <a:solidFill>
                  <a:srgbClr val="000000"/>
                </a:solidFill>
                <a:latin typeface="微软雅黑" panose="020B0503020204020204" charset="-122"/>
                <a:ea typeface="微软雅黑" panose="020B0503020204020204" charset="-122"/>
                <a:cs typeface="微软雅黑" panose="020B0503020204020204" charset="-122"/>
              </a:rPr>
              <a:t>介</a:t>
            </a:r>
            <a:r>
              <a:rPr sz="1400" spc="0" dirty="0">
                <a:solidFill>
                  <a:srgbClr val="000000"/>
                </a:solidFill>
                <a:latin typeface="微软雅黑" panose="020B0503020204020204" charset="-122"/>
                <a:ea typeface="微软雅黑" panose="020B0503020204020204" charset="-122"/>
                <a:cs typeface="微软雅黑" panose="020B0503020204020204" charset="-122"/>
              </a:rPr>
              <a:t>绍一种光强调</a:t>
            </a:r>
            <a:r>
              <a:rPr sz="1400" spc="20" dirty="0">
                <a:solidFill>
                  <a:srgbClr val="000000"/>
                </a:solidFill>
                <a:latin typeface="微软雅黑" panose="020B0503020204020204" charset="-122"/>
                <a:ea typeface="微软雅黑" panose="020B0503020204020204" charset="-122"/>
                <a:cs typeface="微软雅黑" panose="020B0503020204020204" charset="-122"/>
              </a:rPr>
              <a:t>制型的半导体光吸收型光纤传感器，图</a:t>
            </a:r>
            <a:r>
              <a:rPr sz="1400" b="1" spc="20" dirty="0">
                <a:solidFill>
                  <a:srgbClr val="000000"/>
                </a:solidFill>
                <a:latin typeface="微软雅黑" panose="020B0503020204020204" charset="-122"/>
                <a:ea typeface="微软雅黑" panose="020B0503020204020204" charset="-122"/>
                <a:cs typeface="微软雅黑" panose="020B0503020204020204" charset="-122"/>
              </a:rPr>
              <a:t>7</a:t>
            </a:r>
            <a:r>
              <a:rPr sz="1400" spc="20" dirty="0">
                <a:solidFill>
                  <a:srgbClr val="000000"/>
                </a:solidFill>
                <a:latin typeface="微软雅黑" panose="020B0503020204020204" charset="-122"/>
                <a:ea typeface="微软雅黑" panose="020B0503020204020204" charset="-122"/>
                <a:cs typeface="微软雅黑" panose="020B0503020204020204" charset="-122"/>
              </a:rPr>
              <a:t>－</a:t>
            </a:r>
            <a:r>
              <a:rPr sz="1400" b="1" spc="20" dirty="0">
                <a:solidFill>
                  <a:srgbClr val="000000"/>
                </a:solidFill>
                <a:latin typeface="微软雅黑" panose="020B0503020204020204" charset="-122"/>
                <a:ea typeface="微软雅黑" panose="020B0503020204020204" charset="-122"/>
                <a:cs typeface="微软雅黑" panose="020B0503020204020204" charset="-122"/>
              </a:rPr>
              <a:t>24</a:t>
            </a:r>
            <a:r>
              <a:rPr sz="1400" spc="20" dirty="0">
                <a:solidFill>
                  <a:srgbClr val="000000"/>
                </a:solidFill>
                <a:latin typeface="微软雅黑" panose="020B0503020204020204" charset="-122"/>
                <a:ea typeface="微软雅黑" panose="020B0503020204020204" charset="-122"/>
                <a:cs typeface="微软雅黑" panose="020B0503020204020204" charset="-122"/>
              </a:rPr>
              <a:t>所示为这种传感器的结</a:t>
            </a:r>
            <a:r>
              <a:rPr sz="1400" spc="0" dirty="0">
                <a:solidFill>
                  <a:srgbClr val="000000"/>
                </a:solidFill>
                <a:latin typeface="微软雅黑" panose="020B0503020204020204" charset="-122"/>
                <a:ea typeface="微软雅黑" panose="020B0503020204020204" charset="-122"/>
                <a:cs typeface="微软雅黑" panose="020B0503020204020204" charset="-122"/>
              </a:rPr>
              <a:t>构原理。传感器是由</a:t>
            </a:r>
            <a:r>
              <a:rPr sz="1400" spc="50" dirty="0">
                <a:solidFill>
                  <a:srgbClr val="000000"/>
                </a:solidFill>
                <a:latin typeface="微软雅黑" panose="020B0503020204020204" charset="-122"/>
                <a:ea typeface="微软雅黑" panose="020B0503020204020204" charset="-122"/>
                <a:cs typeface="微软雅黑" panose="020B0503020204020204" charset="-122"/>
              </a:rPr>
              <a:t>半导体光吸收器、光纤、光源和包括光探测器在内的信号处理系统等组成的</a:t>
            </a:r>
            <a:r>
              <a:rPr sz="1400" spc="20" dirty="0">
                <a:solidFill>
                  <a:srgbClr val="000000"/>
                </a:solidFill>
                <a:latin typeface="微软雅黑" panose="020B0503020204020204" charset="-122"/>
                <a:ea typeface="微软雅黑" panose="020B0503020204020204" charset="-122"/>
                <a:cs typeface="微软雅黑" panose="020B0503020204020204" charset="-122"/>
              </a:rPr>
              <a:t>。</a:t>
            </a:r>
            <a:r>
              <a:rPr sz="1400" spc="0" dirty="0">
                <a:solidFill>
                  <a:srgbClr val="000000"/>
                </a:solidFill>
                <a:latin typeface="微软雅黑" panose="020B0503020204020204" charset="-122"/>
                <a:ea typeface="微软雅黑" panose="020B0503020204020204" charset="-122"/>
                <a:cs typeface="微软雅黑" panose="020B0503020204020204" charset="-122"/>
              </a:rPr>
              <a:t>光纤是用</a:t>
            </a:r>
            <a:r>
              <a:rPr sz="1400" spc="40" dirty="0">
                <a:solidFill>
                  <a:srgbClr val="000000"/>
                </a:solidFill>
                <a:latin typeface="微软雅黑" panose="020B0503020204020204" charset="-122"/>
                <a:ea typeface="微软雅黑" panose="020B0503020204020204" charset="-122"/>
                <a:cs typeface="微软雅黑" panose="020B0503020204020204" charset="-122"/>
              </a:rPr>
              <a:t>来传输信号的，半导体光吸收器是光敏感元件，在一定的波长范围内，它</a:t>
            </a:r>
            <a:r>
              <a:rPr sz="1400" spc="0" dirty="0">
                <a:solidFill>
                  <a:srgbClr val="000000"/>
                </a:solidFill>
                <a:latin typeface="微软雅黑" panose="020B0503020204020204" charset="-122"/>
                <a:ea typeface="微软雅黑" panose="020B0503020204020204" charset="-122"/>
                <a:cs typeface="微软雅黑" panose="020B0503020204020204" charset="-122"/>
              </a:rPr>
              <a:t>对光的吸收随</a:t>
            </a:r>
            <a:r>
              <a:rPr sz="1400" spc="20" dirty="0">
                <a:solidFill>
                  <a:srgbClr val="000000"/>
                </a:solidFill>
                <a:latin typeface="微软雅黑" panose="020B0503020204020204" charset="-122"/>
                <a:ea typeface="微软雅黑" panose="020B0503020204020204" charset="-122"/>
                <a:cs typeface="微软雅黑" panose="020B0503020204020204" charset="-122"/>
              </a:rPr>
              <a:t>温度</a:t>
            </a:r>
            <a:r>
              <a:rPr sz="1400" b="1" spc="0" dirty="0">
                <a:solidFill>
                  <a:srgbClr val="000000"/>
                </a:solidFill>
                <a:latin typeface="微软雅黑" panose="020B0503020204020204" charset="-122"/>
                <a:ea typeface="微软雅黑" panose="020B0503020204020204" charset="-122"/>
                <a:cs typeface="微软雅黑" panose="020B0503020204020204" charset="-122"/>
              </a:rPr>
              <a:t>T</a:t>
            </a:r>
            <a:r>
              <a:rPr sz="1400" spc="20" dirty="0">
                <a:solidFill>
                  <a:srgbClr val="000000"/>
                </a:solidFill>
                <a:latin typeface="微软雅黑" panose="020B0503020204020204" charset="-122"/>
                <a:ea typeface="微软雅黑" panose="020B0503020204020204" charset="-122"/>
                <a:cs typeface="微软雅黑" panose="020B0503020204020204" charset="-122"/>
              </a:rPr>
              <a:t>的变</a:t>
            </a:r>
            <a:r>
              <a:rPr sz="1400" spc="0" dirty="0">
                <a:solidFill>
                  <a:srgbClr val="000000"/>
                </a:solidFill>
                <a:latin typeface="微软雅黑" panose="020B0503020204020204" charset="-122"/>
                <a:ea typeface="微软雅黑" panose="020B0503020204020204" charset="-122"/>
                <a:cs typeface="微软雅黑" panose="020B0503020204020204" charset="-122"/>
              </a:rPr>
              <a:t>化而变化。</a:t>
            </a:r>
            <a:endParaRPr lang="en-US" altLang="en-US" sz="1400" spc="0" dirty="0">
              <a:solidFill>
                <a:srgbClr val="000000"/>
              </a:solidFill>
              <a:latin typeface="微软雅黑" panose="020B0503020204020204" charset="-122"/>
              <a:ea typeface="微软雅黑" panose="020B0503020204020204" charset="-122"/>
              <a:cs typeface="微软雅黑" panose="020B0503020204020204" charset="-122"/>
            </a:endParaRPr>
          </a:p>
        </p:txBody>
      </p:sp>
      <p:sp>
        <p:nvSpPr>
          <p:cNvPr id="3" name="textbox 216"/>
          <p:cNvSpPr/>
          <p:nvPr>
            <p:custDataLst>
              <p:tags r:id="rId5"/>
            </p:custDataLst>
          </p:nvPr>
        </p:nvSpPr>
        <p:spPr>
          <a:xfrm>
            <a:off x="944239" y="5075584"/>
            <a:ext cx="10158133" cy="2222173"/>
          </a:xfrm>
          <a:prstGeom prst="rect">
            <a:avLst/>
          </a:prstGeom>
        </p:spPr>
        <p:txBody>
          <a:bodyPr vert="horz" wrap="square" lIns="0" tIns="0" rIns="0" bIns="0"/>
          <a:lstStyle/>
          <a:p>
            <a:pPr algn="l" rtl="0" eaLnBrk="0">
              <a:lnSpc>
                <a:spcPct val="83000"/>
              </a:lnSpc>
            </a:pPr>
            <a:endParaRPr lang="en-US" altLang="en-US" sz="600" dirty="0">
              <a:solidFill>
                <a:schemeClr val="dk1"/>
              </a:solidFill>
              <a:latin typeface="微软雅黑" panose="020B0503020204020204" charset="-122"/>
              <a:ea typeface="微软雅黑" panose="020B0503020204020204" charset="-122"/>
              <a:cs typeface="微软雅黑" panose="020B0503020204020204" charset="-122"/>
            </a:endParaRPr>
          </a:p>
          <a:p>
            <a:pPr marL="1575435" algn="l" rtl="0" eaLnBrk="0">
              <a:lnSpc>
                <a:spcPts val="910"/>
              </a:lnSpc>
            </a:pPr>
            <a:r>
              <a:rPr sz="1100" b="1" spc="10" dirty="0">
                <a:solidFill>
                  <a:schemeClr val="dk1"/>
                </a:solidFill>
                <a:latin typeface="微软雅黑" panose="020B0503020204020204" charset="-122"/>
                <a:ea typeface="微软雅黑" panose="020B0503020204020204" charset="-122"/>
                <a:cs typeface="微软雅黑" panose="020B0503020204020204" charset="-122"/>
              </a:rPr>
              <a:t>1—</a:t>
            </a:r>
            <a:r>
              <a:rPr sz="1100" spc="10" dirty="0">
                <a:solidFill>
                  <a:schemeClr val="dk1"/>
                </a:solidFill>
                <a:latin typeface="微软雅黑" panose="020B0503020204020204" charset="-122"/>
                <a:ea typeface="微软雅黑" panose="020B0503020204020204" charset="-122"/>
                <a:cs typeface="微软雅黑" panose="020B0503020204020204" charset="-122"/>
              </a:rPr>
              <a:t>浸液</a:t>
            </a:r>
            <a:r>
              <a:rPr sz="1100" spc="0" dirty="0">
                <a:solidFill>
                  <a:schemeClr val="dk1"/>
                </a:solidFill>
                <a:latin typeface="微软雅黑" panose="020B0503020204020204" charset="-122"/>
                <a:ea typeface="微软雅黑" panose="020B0503020204020204" charset="-122"/>
                <a:cs typeface="微软雅黑" panose="020B0503020204020204" charset="-122"/>
              </a:rPr>
              <a:t>，</a:t>
            </a:r>
            <a:r>
              <a:rPr sz="1100" b="1" spc="0" dirty="0">
                <a:solidFill>
                  <a:schemeClr val="dk1"/>
                </a:solidFill>
                <a:latin typeface="微软雅黑" panose="020B0503020204020204" charset="-122"/>
                <a:ea typeface="微软雅黑" panose="020B0503020204020204" charset="-122"/>
                <a:cs typeface="微软雅黑" panose="020B0503020204020204" charset="-122"/>
              </a:rPr>
              <a:t>2—</a:t>
            </a:r>
            <a:r>
              <a:rPr sz="1100" spc="0" dirty="0">
                <a:solidFill>
                  <a:schemeClr val="dk1"/>
                </a:solidFill>
                <a:latin typeface="微软雅黑" panose="020B0503020204020204" charset="-122"/>
                <a:ea typeface="微软雅黑" panose="020B0503020204020204" charset="-122"/>
                <a:cs typeface="微软雅黑" panose="020B0503020204020204" charset="-122"/>
              </a:rPr>
              <a:t>自聚焦透镜，</a:t>
            </a:r>
            <a:r>
              <a:rPr sz="1100" b="1" spc="0" dirty="0">
                <a:solidFill>
                  <a:schemeClr val="dk1"/>
                </a:solidFill>
                <a:latin typeface="微软雅黑" panose="020B0503020204020204" charset="-122"/>
                <a:ea typeface="微软雅黑" panose="020B0503020204020204" charset="-122"/>
                <a:cs typeface="微软雅黑" panose="020B0503020204020204" charset="-122"/>
              </a:rPr>
              <a:t>3—</a:t>
            </a:r>
            <a:r>
              <a:rPr sz="1100" spc="0" dirty="0">
                <a:solidFill>
                  <a:schemeClr val="dk1"/>
                </a:solidFill>
                <a:latin typeface="微软雅黑" panose="020B0503020204020204" charset="-122"/>
                <a:ea typeface="微软雅黑" panose="020B0503020204020204" charset="-122"/>
                <a:cs typeface="微软雅黑" panose="020B0503020204020204" charset="-122"/>
              </a:rPr>
              <a:t>光纤，</a:t>
            </a:r>
            <a:r>
              <a:rPr sz="1100" b="1" spc="0" dirty="0">
                <a:solidFill>
                  <a:schemeClr val="dk1"/>
                </a:solidFill>
                <a:latin typeface="微软雅黑" panose="020B0503020204020204" charset="-122"/>
                <a:ea typeface="微软雅黑" panose="020B0503020204020204" charset="-122"/>
                <a:cs typeface="微软雅黑" panose="020B0503020204020204" charset="-122"/>
              </a:rPr>
              <a:t>4—</a:t>
            </a:r>
            <a:r>
              <a:rPr sz="1100" spc="0" dirty="0">
                <a:solidFill>
                  <a:schemeClr val="dk1"/>
                </a:solidFill>
                <a:latin typeface="微软雅黑" panose="020B0503020204020204" charset="-122"/>
                <a:ea typeface="微软雅黑" panose="020B0503020204020204" charset="-122"/>
                <a:cs typeface="微软雅黑" panose="020B0503020204020204" charset="-122"/>
              </a:rPr>
              <a:t>水银。</a:t>
            </a:r>
            <a:endParaRPr lang="en-US" altLang="en-US" sz="1100" dirty="0">
              <a:solidFill>
                <a:schemeClr val="dk1"/>
              </a:solidFill>
              <a:latin typeface="微软雅黑" panose="020B0503020204020204" charset="-122"/>
              <a:ea typeface="微软雅黑" panose="020B0503020204020204" charset="-122"/>
              <a:cs typeface="微软雅黑" panose="020B0503020204020204" charset="-122"/>
            </a:endParaRPr>
          </a:p>
          <a:p>
            <a:pPr marL="1445260" algn="l" rtl="0" eaLnBrk="0">
              <a:lnSpc>
                <a:spcPts val="1585"/>
              </a:lnSpc>
            </a:pPr>
            <a:r>
              <a:rPr sz="1200" spc="50" dirty="0">
                <a:solidFill>
                  <a:schemeClr val="dk1"/>
                </a:solidFill>
                <a:latin typeface="微软雅黑" panose="020B0503020204020204" charset="-122"/>
                <a:ea typeface="微软雅黑" panose="020B0503020204020204" charset="-122"/>
                <a:cs typeface="微软雅黑" panose="020B0503020204020204" charset="-122"/>
              </a:rPr>
              <a:t>图</a:t>
            </a:r>
            <a:r>
              <a:rPr sz="1200" b="1" spc="50" dirty="0">
                <a:solidFill>
                  <a:schemeClr val="dk1"/>
                </a:solidFill>
                <a:latin typeface="微软雅黑" panose="020B0503020204020204" charset="-122"/>
                <a:ea typeface="微软雅黑" panose="020B0503020204020204" charset="-122"/>
                <a:cs typeface="微软雅黑" panose="020B0503020204020204" charset="-122"/>
              </a:rPr>
              <a:t>7</a:t>
            </a:r>
            <a:r>
              <a:rPr sz="1200" spc="50" dirty="0">
                <a:solidFill>
                  <a:schemeClr val="dk1"/>
                </a:solidFill>
                <a:latin typeface="微软雅黑" panose="020B0503020204020204" charset="-122"/>
                <a:ea typeface="微软雅黑" panose="020B0503020204020204" charset="-122"/>
                <a:cs typeface="微软雅黑" panose="020B0503020204020204" charset="-122"/>
              </a:rPr>
              <a:t>－</a:t>
            </a:r>
            <a:r>
              <a:rPr sz="1200" b="1" spc="50" dirty="0">
                <a:solidFill>
                  <a:schemeClr val="dk1"/>
                </a:solidFill>
                <a:latin typeface="微软雅黑" panose="020B0503020204020204" charset="-122"/>
                <a:ea typeface="微软雅黑" panose="020B0503020204020204" charset="-122"/>
                <a:cs typeface="微软雅黑" panose="020B0503020204020204" charset="-122"/>
              </a:rPr>
              <a:t>24</a:t>
            </a:r>
            <a:r>
              <a:rPr sz="1200" spc="50" dirty="0">
                <a:solidFill>
                  <a:schemeClr val="dk1"/>
                </a:solidFill>
                <a:latin typeface="微软雅黑" panose="020B0503020204020204" charset="-122"/>
                <a:ea typeface="微软雅黑" panose="020B0503020204020204" charset="-122"/>
                <a:cs typeface="微软雅黑" panose="020B0503020204020204" charset="-122"/>
              </a:rPr>
              <a:t>半导体光吸收型光纤传感器结构</a:t>
            </a:r>
            <a:r>
              <a:rPr sz="1200" spc="20" dirty="0">
                <a:solidFill>
                  <a:schemeClr val="dk1"/>
                </a:solidFill>
                <a:latin typeface="微软雅黑" panose="020B0503020204020204" charset="-122"/>
                <a:ea typeface="微软雅黑" panose="020B0503020204020204" charset="-122"/>
                <a:cs typeface="微软雅黑" panose="020B0503020204020204" charset="-122"/>
              </a:rPr>
              <a:t>原</a:t>
            </a:r>
            <a:r>
              <a:rPr sz="1200" spc="0" dirty="0">
                <a:solidFill>
                  <a:schemeClr val="dk1"/>
                </a:solidFill>
                <a:latin typeface="微软雅黑" panose="020B0503020204020204" charset="-122"/>
                <a:ea typeface="微软雅黑" panose="020B0503020204020204" charset="-122"/>
                <a:cs typeface="微软雅黑" panose="020B0503020204020204" charset="-122"/>
              </a:rPr>
              <a:t>理</a:t>
            </a:r>
            <a:endParaRPr lang="en-US" altLang="en-US" sz="1200" dirty="0">
              <a:solidFill>
                <a:schemeClr val="dk1"/>
              </a:solidFill>
              <a:latin typeface="微软雅黑" panose="020B0503020204020204" charset="-122"/>
              <a:ea typeface="微软雅黑" panose="020B0503020204020204" charset="-122"/>
              <a:cs typeface="微软雅黑" panose="020B0503020204020204" charset="-122"/>
            </a:endParaRPr>
          </a:p>
          <a:p>
            <a:pPr marL="12700" indent="265430" algn="l" rtl="0" eaLnBrk="0">
              <a:lnSpc>
                <a:spcPct val="148000"/>
              </a:lnSpc>
              <a:spcBef>
                <a:spcPts val="95"/>
              </a:spcBef>
            </a:pPr>
            <a:r>
              <a:rPr sz="1600" spc="60" dirty="0">
                <a:solidFill>
                  <a:schemeClr val="dk1"/>
                </a:solidFill>
                <a:latin typeface="微软雅黑" panose="020B0503020204020204" charset="-122"/>
                <a:ea typeface="微软雅黑" panose="020B0503020204020204" charset="-122"/>
                <a:cs typeface="微软雅黑" panose="020B0503020204020204" charset="-122"/>
              </a:rPr>
              <a:t>光纤旋涡流量传感器是将一根多模光纤垂直地装入管道，当液体或气体流经与其</a:t>
            </a:r>
            <a:r>
              <a:rPr sz="1600" spc="30" dirty="0">
                <a:solidFill>
                  <a:schemeClr val="dk1"/>
                </a:solidFill>
                <a:latin typeface="微软雅黑" panose="020B0503020204020204" charset="-122"/>
                <a:ea typeface="微软雅黑" panose="020B0503020204020204" charset="-122"/>
                <a:cs typeface="微软雅黑" panose="020B0503020204020204" charset="-122"/>
              </a:rPr>
              <a:t>垂</a:t>
            </a:r>
            <a:r>
              <a:rPr sz="1600" spc="20" dirty="0">
                <a:solidFill>
                  <a:schemeClr val="dk1"/>
                </a:solidFill>
                <a:latin typeface="微软雅黑" panose="020B0503020204020204" charset="-122"/>
                <a:ea typeface="微软雅黑" panose="020B0503020204020204" charset="-122"/>
                <a:cs typeface="微软雅黑" panose="020B0503020204020204" charset="-122"/>
              </a:rPr>
              <a:t>直的传感器时，传感器受到流体涡流的作用而振动，其振</a:t>
            </a:r>
            <a:r>
              <a:rPr sz="1600" spc="0" dirty="0">
                <a:solidFill>
                  <a:schemeClr val="dk1"/>
                </a:solidFill>
                <a:latin typeface="微软雅黑" panose="020B0503020204020204" charset="-122"/>
                <a:ea typeface="微软雅黑" panose="020B0503020204020204" charset="-122"/>
                <a:cs typeface="微软雅黑" panose="020B0503020204020204" charset="-122"/>
              </a:rPr>
              <a:t>动的频率与流速有关。</a:t>
            </a:r>
            <a:endParaRPr lang="en-US" altLang="en-US" sz="1600" spc="0" dirty="0">
              <a:solidFill>
                <a:schemeClr val="dk1"/>
              </a:solidFill>
              <a:latin typeface="微软雅黑" panose="020B0503020204020204" charset="-122"/>
              <a:ea typeface="微软雅黑" panose="020B0503020204020204" charset="-122"/>
              <a:cs typeface="微软雅黑" panose="020B0503020204020204" charset="-122"/>
            </a:endParaRPr>
          </a:p>
        </p:txBody>
      </p:sp>
      <p:pic>
        <p:nvPicPr>
          <p:cNvPr id="4" name="picture 221"/>
          <p:cNvPicPr>
            <a:picLocks noChangeAspect="1"/>
          </p:cNvPicPr>
          <p:nvPr/>
        </p:nvPicPr>
        <p:blipFill>
          <a:blip r:embed="rId6"/>
          <a:stretch>
            <a:fillRect/>
          </a:stretch>
        </p:blipFill>
        <p:spPr>
          <a:xfrm rot="21600000">
            <a:off x="3139298" y="3108364"/>
            <a:ext cx="1881881" cy="1886799"/>
          </a:xfrm>
          <a:prstGeom prst="rect">
            <a:avLst/>
          </a:prstGeom>
        </p:spPr>
      </p:pic>
    </p:spTree>
    <p:custDataLst>
      <p:tags r:id="rId7"/>
    </p:custData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11" name="图片 10" descr="1 (11)"/>
          <p:cNvPicPr>
            <a:picLocks noChangeAspect="1"/>
          </p:cNvPicPr>
          <p:nvPr>
            <p:custDataLst>
              <p:tags r:id="rId1"/>
            </p:custDataLst>
          </p:nvPr>
        </p:nvPicPr>
        <p:blipFill>
          <a:blip r:embed="rId2"/>
          <a:stretch>
            <a:fillRect/>
          </a:stretch>
        </p:blipFill>
        <p:spPr>
          <a:xfrm>
            <a:off x="0" y="6137910"/>
            <a:ext cx="720090" cy="720090"/>
          </a:xfrm>
          <a:prstGeom prst="rect">
            <a:avLst/>
          </a:prstGeom>
        </p:spPr>
      </p:pic>
      <p:pic>
        <p:nvPicPr>
          <p:cNvPr id="8" name="图片 7" descr="1 (12)"/>
          <p:cNvPicPr>
            <a:picLocks noChangeAspect="1"/>
          </p:cNvPicPr>
          <p:nvPr>
            <p:custDataLst>
              <p:tags r:id="rId3"/>
            </p:custDataLst>
          </p:nvPr>
        </p:nvPicPr>
        <p:blipFill>
          <a:blip r:embed="rId4"/>
          <a:stretch>
            <a:fillRect/>
          </a:stretch>
        </p:blipFill>
        <p:spPr>
          <a:xfrm>
            <a:off x="11471910" y="0"/>
            <a:ext cx="720090" cy="720090"/>
          </a:xfrm>
          <a:prstGeom prst="rect">
            <a:avLst/>
          </a:prstGeom>
        </p:spPr>
      </p:pic>
      <p:sp>
        <p:nvSpPr>
          <p:cNvPr id="2" name="textbox 215"/>
          <p:cNvSpPr/>
          <p:nvPr/>
        </p:nvSpPr>
        <p:spPr>
          <a:xfrm>
            <a:off x="588118" y="1681479"/>
            <a:ext cx="10399949" cy="2237764"/>
          </a:xfrm>
          <a:prstGeom prst="rect">
            <a:avLst/>
          </a:prstGeom>
        </p:spPr>
        <p:txBody>
          <a:bodyPr vert="horz" wrap="square" lIns="0" tIns="0" rIns="0" bIns="0"/>
          <a:lstStyle/>
          <a:p>
            <a:pPr algn="l" rtl="0" eaLnBrk="0">
              <a:lnSpc>
                <a:spcPct val="83000"/>
              </a:lnSpc>
            </a:pPr>
            <a:endParaRPr lang="en-US" altLang="en-US" sz="100" dirty="0">
              <a:solidFill>
                <a:srgbClr val="000000"/>
              </a:solidFill>
              <a:latin typeface="微软雅黑" panose="020B0503020204020204" charset="-122"/>
              <a:ea typeface="微软雅黑" panose="020B0503020204020204" charset="-122"/>
              <a:cs typeface="微软雅黑" panose="020B0503020204020204" charset="-122"/>
            </a:endParaRPr>
          </a:p>
          <a:p>
            <a:pPr marL="287020" algn="l" rtl="0" eaLnBrk="0">
              <a:lnSpc>
                <a:spcPts val="1300"/>
              </a:lnSpc>
            </a:pPr>
            <a:r>
              <a:rPr sz="1100" b="1" spc="-30" dirty="0">
                <a:solidFill>
                  <a:srgbClr val="000000"/>
                </a:solidFill>
                <a:latin typeface="微软雅黑" panose="020B0503020204020204" charset="-122"/>
                <a:ea typeface="微软雅黑" panose="020B0503020204020204" charset="-122"/>
                <a:cs typeface="微软雅黑" panose="020B0503020204020204" charset="-122"/>
              </a:rPr>
              <a:t>1.</a:t>
            </a:r>
            <a:r>
              <a:rPr sz="1100" spc="-30" dirty="0">
                <a:solidFill>
                  <a:srgbClr val="000000"/>
                </a:solidFill>
                <a:latin typeface="微软雅黑" panose="020B0503020204020204" charset="-122"/>
                <a:ea typeface="微软雅黑" panose="020B0503020204020204" charset="-122"/>
                <a:cs typeface="微软雅黑" panose="020B0503020204020204" charset="-122"/>
              </a:rPr>
              <a:t>实</a:t>
            </a:r>
            <a:r>
              <a:rPr sz="1100" spc="-10" dirty="0">
                <a:solidFill>
                  <a:srgbClr val="000000"/>
                </a:solidFill>
                <a:latin typeface="微软雅黑" panose="020B0503020204020204" charset="-122"/>
                <a:ea typeface="微软雅黑" panose="020B0503020204020204" charset="-122"/>
                <a:cs typeface="微软雅黑" panose="020B0503020204020204" charset="-122"/>
              </a:rPr>
              <a:t>验</a:t>
            </a:r>
            <a:r>
              <a:rPr sz="1100" spc="0" dirty="0">
                <a:solidFill>
                  <a:srgbClr val="000000"/>
                </a:solidFill>
                <a:latin typeface="微软雅黑" panose="020B0503020204020204" charset="-122"/>
                <a:ea typeface="微软雅黑" panose="020B0503020204020204" charset="-122"/>
                <a:cs typeface="微软雅黑" panose="020B0503020204020204" charset="-122"/>
              </a:rPr>
              <a:t>目的</a:t>
            </a:r>
            <a:endParaRPr lang="en-US" altLang="en-US" sz="1100" dirty="0">
              <a:solidFill>
                <a:srgbClr val="000000"/>
              </a:solidFill>
              <a:latin typeface="微软雅黑" panose="020B0503020204020204" charset="-122"/>
              <a:ea typeface="微软雅黑" panose="020B0503020204020204" charset="-122"/>
              <a:cs typeface="微软雅黑" panose="020B0503020204020204" charset="-122"/>
            </a:endParaRPr>
          </a:p>
          <a:p>
            <a:pPr marL="290830" algn="l" rtl="0" eaLnBrk="0">
              <a:lnSpc>
                <a:spcPct val="93000"/>
              </a:lnSpc>
              <a:spcBef>
                <a:spcPts val="505"/>
              </a:spcBef>
            </a:pPr>
            <a:r>
              <a:rPr sz="1100" spc="40" dirty="0">
                <a:solidFill>
                  <a:srgbClr val="000000"/>
                </a:solidFill>
                <a:latin typeface="微软雅黑" panose="020B0503020204020204" charset="-122"/>
                <a:ea typeface="微软雅黑" panose="020B0503020204020204" charset="-122"/>
                <a:cs typeface="微软雅黑" panose="020B0503020204020204" charset="-122"/>
              </a:rPr>
              <a:t>了解光电转速传感器测量转速的工作原理</a:t>
            </a:r>
            <a:r>
              <a:rPr sz="1100" spc="0" dirty="0">
                <a:solidFill>
                  <a:srgbClr val="000000"/>
                </a:solidFill>
                <a:latin typeface="微软雅黑" panose="020B0503020204020204" charset="-122"/>
                <a:ea typeface="微软雅黑" panose="020B0503020204020204" charset="-122"/>
                <a:cs typeface="微软雅黑" panose="020B0503020204020204" charset="-122"/>
              </a:rPr>
              <a:t>及方法。</a:t>
            </a:r>
            <a:endParaRPr lang="en-US" altLang="en-US" sz="1100" dirty="0">
              <a:solidFill>
                <a:srgbClr val="000000"/>
              </a:solidFill>
              <a:latin typeface="微软雅黑" panose="020B0503020204020204" charset="-122"/>
              <a:ea typeface="微软雅黑" panose="020B0503020204020204" charset="-122"/>
              <a:cs typeface="微软雅黑" panose="020B0503020204020204" charset="-122"/>
            </a:endParaRPr>
          </a:p>
          <a:p>
            <a:pPr marL="276860" algn="l" rtl="0" eaLnBrk="0">
              <a:lnSpc>
                <a:spcPts val="1305"/>
              </a:lnSpc>
              <a:spcBef>
                <a:spcPts val="590"/>
              </a:spcBef>
            </a:pPr>
            <a:r>
              <a:rPr sz="1100" b="1" spc="-20" dirty="0">
                <a:solidFill>
                  <a:srgbClr val="000000"/>
                </a:solidFill>
                <a:latin typeface="微软雅黑" panose="020B0503020204020204" charset="-122"/>
                <a:ea typeface="微软雅黑" panose="020B0503020204020204" charset="-122"/>
                <a:cs typeface="微软雅黑" panose="020B0503020204020204" charset="-122"/>
              </a:rPr>
              <a:t>2.</a:t>
            </a:r>
            <a:r>
              <a:rPr sz="1100" spc="-10" dirty="0">
                <a:solidFill>
                  <a:srgbClr val="000000"/>
                </a:solidFill>
                <a:latin typeface="微软雅黑" panose="020B0503020204020204" charset="-122"/>
                <a:ea typeface="微软雅黑" panose="020B0503020204020204" charset="-122"/>
                <a:cs typeface="微软雅黑" panose="020B0503020204020204" charset="-122"/>
              </a:rPr>
              <a:t>基</a:t>
            </a:r>
            <a:r>
              <a:rPr sz="1100" spc="0" dirty="0">
                <a:solidFill>
                  <a:srgbClr val="000000"/>
                </a:solidFill>
                <a:latin typeface="微软雅黑" panose="020B0503020204020204" charset="-122"/>
                <a:ea typeface="微软雅黑" panose="020B0503020204020204" charset="-122"/>
                <a:cs typeface="微软雅黑" panose="020B0503020204020204" charset="-122"/>
              </a:rPr>
              <a:t>本原理</a:t>
            </a:r>
            <a:endParaRPr lang="en-US" altLang="en-US" sz="1100" dirty="0">
              <a:solidFill>
                <a:srgbClr val="000000"/>
              </a:solidFill>
              <a:latin typeface="微软雅黑" panose="020B0503020204020204" charset="-122"/>
              <a:ea typeface="微软雅黑" panose="020B0503020204020204" charset="-122"/>
              <a:cs typeface="微软雅黑" panose="020B0503020204020204" charset="-122"/>
            </a:endParaRPr>
          </a:p>
          <a:p>
            <a:pPr marL="12700" indent="267335" algn="l" rtl="0" eaLnBrk="0">
              <a:lnSpc>
                <a:spcPct val="137000"/>
              </a:lnSpc>
              <a:spcBef>
                <a:spcPts val="510"/>
              </a:spcBef>
            </a:pPr>
            <a:r>
              <a:rPr sz="1100" spc="60" dirty="0">
                <a:solidFill>
                  <a:srgbClr val="000000"/>
                </a:solidFill>
                <a:latin typeface="微软雅黑" panose="020B0503020204020204" charset="-122"/>
                <a:ea typeface="微软雅黑" panose="020B0503020204020204" charset="-122"/>
                <a:cs typeface="微软雅黑" panose="020B0503020204020204" charset="-122"/>
              </a:rPr>
              <a:t>光电转速传感器有反射型和透射型两种，本实验装置采用的是透射型的光电转速</a:t>
            </a:r>
            <a:r>
              <a:rPr sz="1100" spc="30" dirty="0">
                <a:solidFill>
                  <a:srgbClr val="000000"/>
                </a:solidFill>
                <a:latin typeface="微软雅黑" panose="020B0503020204020204" charset="-122"/>
                <a:ea typeface="微软雅黑" panose="020B0503020204020204" charset="-122"/>
                <a:cs typeface="微软雅黑" panose="020B0503020204020204" charset="-122"/>
              </a:rPr>
              <a:t>传</a:t>
            </a:r>
            <a:r>
              <a:rPr sz="1100" spc="50" dirty="0">
                <a:solidFill>
                  <a:srgbClr val="000000"/>
                </a:solidFill>
                <a:latin typeface="微软雅黑" panose="020B0503020204020204" charset="-122"/>
                <a:ea typeface="微软雅黑" panose="020B0503020204020204" charset="-122"/>
                <a:cs typeface="微软雅黑" panose="020B0503020204020204" charset="-122"/>
              </a:rPr>
              <a:t>感器。传感器端部两内侧分别装有发光管和光电管，发光管发出的光透过转盘</a:t>
            </a:r>
            <a:r>
              <a:rPr sz="1100" spc="40" dirty="0">
                <a:solidFill>
                  <a:srgbClr val="000000"/>
                </a:solidFill>
                <a:latin typeface="微软雅黑" panose="020B0503020204020204" charset="-122"/>
                <a:ea typeface="微软雅黑" panose="020B0503020204020204" charset="-122"/>
                <a:cs typeface="微软雅黑" panose="020B0503020204020204" charset="-122"/>
              </a:rPr>
              <a:t>上</a:t>
            </a:r>
            <a:r>
              <a:rPr sz="1100" spc="0" dirty="0">
                <a:solidFill>
                  <a:srgbClr val="000000"/>
                </a:solidFill>
                <a:latin typeface="微软雅黑" panose="020B0503020204020204" charset="-122"/>
                <a:ea typeface="微软雅黑" panose="020B0503020204020204" charset="-122"/>
                <a:cs typeface="微软雅黑" panose="020B0503020204020204" charset="-122"/>
              </a:rPr>
              <a:t>的通孔</a:t>
            </a:r>
            <a:r>
              <a:rPr sz="1100" spc="20" dirty="0">
                <a:solidFill>
                  <a:srgbClr val="000000"/>
                </a:solidFill>
                <a:latin typeface="微软雅黑" panose="020B0503020204020204" charset="-122"/>
                <a:ea typeface="微软雅黑" panose="020B0503020204020204" charset="-122"/>
                <a:cs typeface="微软雅黑" panose="020B0503020204020204" charset="-122"/>
              </a:rPr>
              <a:t>后由光电管接收并将其转换成电信号。由于转盘上有均匀间隔的</a:t>
            </a:r>
            <a:r>
              <a:rPr sz="1100" b="1" spc="20" dirty="0">
                <a:solidFill>
                  <a:srgbClr val="000000"/>
                </a:solidFill>
                <a:latin typeface="微软雅黑" panose="020B0503020204020204" charset="-122"/>
                <a:ea typeface="微软雅黑" panose="020B0503020204020204" charset="-122"/>
                <a:cs typeface="微软雅黑" panose="020B0503020204020204" charset="-122"/>
              </a:rPr>
              <a:t>6</a:t>
            </a:r>
            <a:r>
              <a:rPr sz="1100" spc="20" dirty="0">
                <a:solidFill>
                  <a:srgbClr val="000000"/>
                </a:solidFill>
                <a:latin typeface="微软雅黑" panose="020B0503020204020204" charset="-122"/>
                <a:ea typeface="微软雅黑" panose="020B0503020204020204" charset="-122"/>
                <a:cs typeface="微软雅黑" panose="020B0503020204020204" charset="-122"/>
              </a:rPr>
              <a:t>个通孔，因</a:t>
            </a:r>
            <a:r>
              <a:rPr sz="1100" spc="10" dirty="0">
                <a:solidFill>
                  <a:srgbClr val="000000"/>
                </a:solidFill>
                <a:latin typeface="微软雅黑" panose="020B0503020204020204" charset="-122"/>
                <a:ea typeface="微软雅黑" panose="020B0503020204020204" charset="-122"/>
                <a:cs typeface="微软雅黑" panose="020B0503020204020204" charset="-122"/>
              </a:rPr>
              <a:t>此</a:t>
            </a:r>
            <a:r>
              <a:rPr sz="1100" spc="0" dirty="0">
                <a:solidFill>
                  <a:srgbClr val="000000"/>
                </a:solidFill>
                <a:latin typeface="微软雅黑" panose="020B0503020204020204" charset="-122"/>
                <a:ea typeface="微软雅黑" panose="020B0503020204020204" charset="-122"/>
                <a:cs typeface="微软雅黑" panose="020B0503020204020204" charset="-122"/>
              </a:rPr>
              <a:t>转盘转动</a:t>
            </a:r>
            <a:r>
              <a:rPr sz="1100" spc="50" dirty="0">
                <a:solidFill>
                  <a:srgbClr val="000000"/>
                </a:solidFill>
                <a:latin typeface="微软雅黑" panose="020B0503020204020204" charset="-122"/>
                <a:ea typeface="微软雅黑" panose="020B0503020204020204" charset="-122"/>
                <a:cs typeface="微软雅黑" panose="020B0503020204020204" charset="-122"/>
              </a:rPr>
              <a:t>时光电管将获得与转速有关的脉冲信号，脉冲信号经处理后由频率表显示信号频率</a:t>
            </a:r>
            <a:r>
              <a:rPr sz="1100" b="1" spc="0" dirty="0">
                <a:solidFill>
                  <a:srgbClr val="000000"/>
                </a:solidFill>
                <a:latin typeface="微软雅黑" panose="020B0503020204020204" charset="-122"/>
                <a:ea typeface="微软雅黑" panose="020B0503020204020204" charset="-122"/>
                <a:cs typeface="微软雅黑" panose="020B0503020204020204" charset="-122"/>
              </a:rPr>
              <a:t>f</a:t>
            </a:r>
            <a:r>
              <a:rPr sz="1100" spc="0" dirty="0">
                <a:solidFill>
                  <a:srgbClr val="000000"/>
                </a:solidFill>
                <a:latin typeface="微软雅黑" panose="020B0503020204020204" charset="-122"/>
                <a:ea typeface="微软雅黑" panose="020B0503020204020204" charset="-122"/>
                <a:cs typeface="微软雅黑" panose="020B0503020204020204" charset="-122"/>
              </a:rPr>
              <a:t>ꎬ即</a:t>
            </a:r>
            <a:endParaRPr lang="en-US" altLang="en-US" sz="1100" dirty="0">
              <a:solidFill>
                <a:srgbClr val="000000"/>
              </a:solidFill>
              <a:latin typeface="微软雅黑" panose="020B0503020204020204" charset="-122"/>
              <a:ea typeface="微软雅黑" panose="020B0503020204020204" charset="-122"/>
              <a:cs typeface="微软雅黑" panose="020B0503020204020204" charset="-122"/>
            </a:endParaRPr>
          </a:p>
          <a:p>
            <a:pPr marL="15875" algn="l" rtl="0" eaLnBrk="0">
              <a:lnSpc>
                <a:spcPts val="1560"/>
              </a:lnSpc>
              <a:spcBef>
                <a:spcPts val="95"/>
              </a:spcBef>
            </a:pPr>
            <a:r>
              <a:rPr sz="1100" spc="-20" dirty="0">
                <a:solidFill>
                  <a:srgbClr val="000000"/>
                </a:solidFill>
                <a:latin typeface="微软雅黑" panose="020B0503020204020204" charset="-122"/>
                <a:ea typeface="微软雅黑" panose="020B0503020204020204" charset="-122"/>
                <a:cs typeface="微软雅黑" panose="020B0503020204020204" charset="-122"/>
              </a:rPr>
              <a:t>可得到转速</a:t>
            </a:r>
            <a:r>
              <a:rPr sz="1100" b="1" spc="0" dirty="0">
                <a:solidFill>
                  <a:srgbClr val="000000"/>
                </a:solidFill>
                <a:latin typeface="微软雅黑" panose="020B0503020204020204" charset="-122"/>
                <a:ea typeface="微软雅黑" panose="020B0503020204020204" charset="-122"/>
                <a:cs typeface="微软雅黑" panose="020B0503020204020204" charset="-122"/>
              </a:rPr>
              <a:t>n</a:t>
            </a:r>
            <a:r>
              <a:rPr sz="1100" spc="-20" dirty="0">
                <a:solidFill>
                  <a:srgbClr val="000000"/>
                </a:solidFill>
                <a:latin typeface="微软雅黑" panose="020B0503020204020204" charset="-122"/>
                <a:ea typeface="微软雅黑" panose="020B0503020204020204" charset="-122"/>
                <a:cs typeface="微软雅黑" panose="020B0503020204020204" charset="-122"/>
              </a:rPr>
              <a:t>＝</a:t>
            </a:r>
            <a:r>
              <a:rPr sz="1100" b="1" spc="-20" dirty="0">
                <a:solidFill>
                  <a:srgbClr val="000000"/>
                </a:solidFill>
                <a:latin typeface="微软雅黑" panose="020B0503020204020204" charset="-122"/>
                <a:ea typeface="微软雅黑" panose="020B0503020204020204" charset="-122"/>
                <a:cs typeface="微软雅黑" panose="020B0503020204020204" charset="-122"/>
              </a:rPr>
              <a:t>10</a:t>
            </a:r>
            <a:r>
              <a:rPr sz="1100" b="1" spc="0" dirty="0">
                <a:solidFill>
                  <a:srgbClr val="000000"/>
                </a:solidFill>
                <a:latin typeface="微软雅黑" panose="020B0503020204020204" charset="-122"/>
                <a:ea typeface="微软雅黑" panose="020B0503020204020204" charset="-122"/>
                <a:cs typeface="微软雅黑" panose="020B0503020204020204" charset="-122"/>
              </a:rPr>
              <a:t>f</a:t>
            </a:r>
            <a:r>
              <a:rPr sz="1100" spc="-20" dirty="0">
                <a:solidFill>
                  <a:srgbClr val="000000"/>
                </a:solidFill>
                <a:latin typeface="微软雅黑" panose="020B0503020204020204" charset="-122"/>
                <a:ea typeface="微软雅黑" panose="020B0503020204020204" charset="-122"/>
                <a:cs typeface="微软雅黑" panose="020B0503020204020204" charset="-122"/>
              </a:rPr>
              <a:t>。实验原理如图</a:t>
            </a:r>
            <a:r>
              <a:rPr sz="1100" b="1" spc="-20" dirty="0">
                <a:solidFill>
                  <a:srgbClr val="000000"/>
                </a:solidFill>
                <a:latin typeface="微软雅黑" panose="020B0503020204020204" charset="-122"/>
                <a:ea typeface="微软雅黑" panose="020B0503020204020204" charset="-122"/>
                <a:cs typeface="微软雅黑" panose="020B0503020204020204" charset="-122"/>
              </a:rPr>
              <a:t>7</a:t>
            </a:r>
            <a:r>
              <a:rPr sz="1100" spc="-20" dirty="0">
                <a:solidFill>
                  <a:srgbClr val="000000"/>
                </a:solidFill>
                <a:latin typeface="微软雅黑" panose="020B0503020204020204" charset="-122"/>
                <a:ea typeface="微软雅黑" panose="020B0503020204020204" charset="-122"/>
                <a:cs typeface="微软雅黑" panose="020B0503020204020204" charset="-122"/>
              </a:rPr>
              <a:t>－</a:t>
            </a:r>
            <a:r>
              <a:rPr sz="1100" b="1" spc="-20" dirty="0">
                <a:solidFill>
                  <a:srgbClr val="000000"/>
                </a:solidFill>
                <a:latin typeface="微软雅黑" panose="020B0503020204020204" charset="-122"/>
                <a:ea typeface="微软雅黑" panose="020B0503020204020204" charset="-122"/>
                <a:cs typeface="微软雅黑" panose="020B0503020204020204" charset="-122"/>
              </a:rPr>
              <a:t>25</a:t>
            </a:r>
            <a:r>
              <a:rPr sz="1100" spc="-20" dirty="0">
                <a:solidFill>
                  <a:srgbClr val="000000"/>
                </a:solidFill>
                <a:latin typeface="微软雅黑" panose="020B0503020204020204" charset="-122"/>
                <a:ea typeface="微软雅黑" panose="020B0503020204020204" charset="-122"/>
                <a:cs typeface="微软雅黑" panose="020B0503020204020204" charset="-122"/>
              </a:rPr>
              <a:t>所</a:t>
            </a:r>
            <a:r>
              <a:rPr sz="1100" spc="0" dirty="0">
                <a:solidFill>
                  <a:srgbClr val="000000"/>
                </a:solidFill>
                <a:latin typeface="微软雅黑" panose="020B0503020204020204" charset="-122"/>
                <a:ea typeface="微软雅黑" panose="020B0503020204020204" charset="-122"/>
                <a:cs typeface="微软雅黑" panose="020B0503020204020204" charset="-122"/>
              </a:rPr>
              <a:t>示。</a:t>
            </a:r>
            <a:endParaRPr lang="en-US" altLang="en-US" sz="1100" spc="0" dirty="0">
              <a:solidFill>
                <a:srgbClr val="000000"/>
              </a:solidFill>
              <a:latin typeface="微软雅黑" panose="020B0503020204020204" charset="-122"/>
              <a:ea typeface="微软雅黑" panose="020B0503020204020204" charset="-122"/>
              <a:cs typeface="微软雅黑" panose="020B0503020204020204" charset="-122"/>
            </a:endParaRPr>
          </a:p>
        </p:txBody>
      </p:sp>
      <p:pic>
        <p:nvPicPr>
          <p:cNvPr id="4" name="picture 217"/>
          <p:cNvPicPr>
            <a:picLocks noChangeAspect="1"/>
          </p:cNvPicPr>
          <p:nvPr/>
        </p:nvPicPr>
        <p:blipFill>
          <a:blip r:embed="rId5"/>
          <a:stretch>
            <a:fillRect/>
          </a:stretch>
        </p:blipFill>
        <p:spPr>
          <a:xfrm>
            <a:off x="598170" y="505460"/>
            <a:ext cx="6925945" cy="306705"/>
          </a:xfrm>
          <a:prstGeom prst="rect">
            <a:avLst/>
          </a:prstGeom>
        </p:spPr>
      </p:pic>
      <p:sp>
        <p:nvSpPr>
          <p:cNvPr id="5" name="textbox 218"/>
          <p:cNvSpPr/>
          <p:nvPr>
            <p:custDataLst>
              <p:tags r:id="rId6"/>
            </p:custDataLst>
          </p:nvPr>
        </p:nvSpPr>
        <p:spPr>
          <a:xfrm>
            <a:off x="581025" y="492125"/>
            <a:ext cx="6960235" cy="356870"/>
          </a:xfrm>
          <a:prstGeom prst="rect">
            <a:avLst/>
          </a:prstGeom>
        </p:spPr>
        <p:txBody>
          <a:bodyPr vert="horz" wrap="square" lIns="0" tIns="0" rIns="0" bIns="0"/>
          <a:lstStyle/>
          <a:p>
            <a:pPr algn="l" rtl="0" eaLnBrk="0">
              <a:lnSpc>
                <a:spcPct val="118000"/>
              </a:lnSpc>
            </a:pPr>
            <a:endParaRPr lang="en-US" altLang="en-US" sz="400" dirty="0">
              <a:solidFill>
                <a:schemeClr val="dk1"/>
              </a:solidFill>
              <a:latin typeface="微软雅黑" panose="020B0503020204020204" charset="-122"/>
              <a:ea typeface="微软雅黑" panose="020B0503020204020204" charset="-122"/>
              <a:cs typeface="微软雅黑" panose="020B0503020204020204" charset="-122"/>
            </a:endParaRPr>
          </a:p>
          <a:p>
            <a:pPr marL="93345" algn="l" rtl="0" eaLnBrk="0">
              <a:lnSpc>
                <a:spcPct val="93000"/>
              </a:lnSpc>
              <a:spcBef>
                <a:spcPts val="5"/>
              </a:spcBef>
            </a:pPr>
            <a:r>
              <a:rPr sz="1300" b="1" spc="40" dirty="0">
                <a:solidFill>
                  <a:schemeClr val="dk1"/>
                </a:solidFill>
                <a:latin typeface="微软雅黑" panose="020B0503020204020204" charset="-122"/>
                <a:ea typeface="微软雅黑" panose="020B0503020204020204" charset="-122"/>
                <a:cs typeface="微软雅黑" panose="020B0503020204020204" charset="-122"/>
              </a:rPr>
              <a:t>7.4</a:t>
            </a:r>
            <a:r>
              <a:rPr sz="1300" spc="40" dirty="0">
                <a:solidFill>
                  <a:schemeClr val="dk1"/>
                </a:solidFill>
                <a:latin typeface="微软雅黑" panose="020B0503020204020204" charset="-122"/>
                <a:ea typeface="微软雅黑" panose="020B0503020204020204" charset="-122"/>
                <a:cs typeface="微软雅黑" panose="020B0503020204020204" charset="-122"/>
              </a:rPr>
              <a:t>技能实</a:t>
            </a:r>
            <a:r>
              <a:rPr sz="1300" spc="0" dirty="0">
                <a:solidFill>
                  <a:schemeClr val="dk1"/>
                </a:solidFill>
                <a:latin typeface="微软雅黑" panose="020B0503020204020204" charset="-122"/>
                <a:ea typeface="微软雅黑" panose="020B0503020204020204" charset="-122"/>
                <a:cs typeface="微软雅黑" panose="020B0503020204020204" charset="-122"/>
              </a:rPr>
              <a:t>训</a:t>
            </a:r>
            <a:endParaRPr lang="en-US" altLang="en-US" sz="1300" spc="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6" name="textbox 222"/>
          <p:cNvSpPr/>
          <p:nvPr>
            <p:custDataLst>
              <p:tags r:id="rId7"/>
            </p:custDataLst>
          </p:nvPr>
        </p:nvSpPr>
        <p:spPr>
          <a:xfrm>
            <a:off x="592524" y="1294465"/>
            <a:ext cx="5187920" cy="248821"/>
          </a:xfrm>
          <a:prstGeom prst="rect">
            <a:avLst/>
          </a:prstGeom>
        </p:spPr>
        <p:txBody>
          <a:bodyPr vert="horz" wrap="square" lIns="0" tIns="0" rIns="0" bIns="0"/>
          <a:lstStyle/>
          <a:p>
            <a:pPr algn="l" rtl="0" eaLnBrk="0">
              <a:lnSpc>
                <a:spcPct val="85000"/>
              </a:lnSpc>
            </a:pPr>
            <a:endParaRPr lang="en-US" altLang="en-US" sz="100" dirty="0">
              <a:solidFill>
                <a:schemeClr val="dk1"/>
              </a:solidFill>
              <a:latin typeface="微软雅黑" panose="020B0503020204020204" charset="-122"/>
              <a:ea typeface="微软雅黑" panose="020B0503020204020204" charset="-122"/>
              <a:cs typeface="微软雅黑" panose="020B0503020204020204" charset="-122"/>
            </a:endParaRPr>
          </a:p>
          <a:p>
            <a:pPr marL="12700" algn="l" rtl="0" eaLnBrk="0">
              <a:lnSpc>
                <a:spcPct val="92000"/>
              </a:lnSpc>
            </a:pPr>
            <a:r>
              <a:rPr sz="1600" b="1" spc="40" dirty="0">
                <a:solidFill>
                  <a:schemeClr val="dk1"/>
                </a:solidFill>
                <a:latin typeface="微软雅黑" panose="020B0503020204020204" charset="-122"/>
                <a:ea typeface="微软雅黑" panose="020B0503020204020204" charset="-122"/>
                <a:cs typeface="微软雅黑" panose="020B0503020204020204" charset="-122"/>
              </a:rPr>
              <a:t>7.4.1</a:t>
            </a:r>
            <a:r>
              <a:rPr sz="1600" spc="40" dirty="0">
                <a:solidFill>
                  <a:schemeClr val="dk1"/>
                </a:solidFill>
                <a:latin typeface="微软雅黑" panose="020B0503020204020204" charset="-122"/>
                <a:ea typeface="微软雅黑" panose="020B0503020204020204" charset="-122"/>
                <a:cs typeface="微软雅黑" panose="020B0503020204020204" charset="-122"/>
              </a:rPr>
              <a:t>光电转速传感器测转</a:t>
            </a:r>
            <a:r>
              <a:rPr sz="1600" spc="0" dirty="0">
                <a:solidFill>
                  <a:schemeClr val="dk1"/>
                </a:solidFill>
                <a:latin typeface="微软雅黑" panose="020B0503020204020204" charset="-122"/>
                <a:ea typeface="微软雅黑" panose="020B0503020204020204" charset="-122"/>
                <a:cs typeface="微软雅黑" panose="020B0503020204020204" charset="-122"/>
              </a:rPr>
              <a:t>速实验</a:t>
            </a:r>
            <a:endParaRPr lang="en-US" altLang="en-US" sz="1600" spc="0" dirty="0">
              <a:solidFill>
                <a:schemeClr val="dk1"/>
              </a:solidFill>
              <a:latin typeface="微软雅黑" panose="020B0503020204020204" charset="-122"/>
              <a:ea typeface="微软雅黑" panose="020B0503020204020204" charset="-122"/>
              <a:cs typeface="微软雅黑" panose="020B0503020204020204" charset="-122"/>
            </a:endParaRPr>
          </a:p>
        </p:txBody>
      </p:sp>
      <p:pic>
        <p:nvPicPr>
          <p:cNvPr id="7" name="picture 223"/>
          <p:cNvPicPr>
            <a:picLocks noChangeAspect="1"/>
          </p:cNvPicPr>
          <p:nvPr/>
        </p:nvPicPr>
        <p:blipFill>
          <a:blip r:embed="rId8"/>
          <a:stretch>
            <a:fillRect/>
          </a:stretch>
        </p:blipFill>
        <p:spPr>
          <a:xfrm rot="21600000">
            <a:off x="598018" y="1566735"/>
            <a:ext cx="9091413" cy="91295"/>
          </a:xfrm>
          <a:prstGeom prst="rect">
            <a:avLst/>
          </a:prstGeom>
        </p:spPr>
      </p:pic>
      <p:sp>
        <p:nvSpPr>
          <p:cNvPr id="9" name="文本框 8"/>
          <p:cNvSpPr txBox="1"/>
          <p:nvPr>
            <p:custDataLst>
              <p:tags r:id="rId9"/>
            </p:custDataLst>
          </p:nvPr>
        </p:nvSpPr>
        <p:spPr>
          <a:xfrm>
            <a:off x="598017" y="4502066"/>
            <a:ext cx="10118109" cy="1082040"/>
          </a:xfrm>
          <a:prstGeom prst="rect">
            <a:avLst/>
          </a:prstGeom>
          <a:noFill/>
        </p:spPr>
        <p:txBody>
          <a:bodyPr wrap="square">
            <a:spAutoFit/>
          </a:bodyPr>
          <a:lstStyle/>
          <a:p>
            <a:pPr marL="1676400" algn="l" rtl="0" eaLnBrk="0">
              <a:lnSpc>
                <a:spcPts val="1375"/>
              </a:lnSpc>
            </a:pPr>
            <a:r>
              <a:rPr lang="zh-CN" altLang="en-US" sz="1400" spc="40" dirty="0">
                <a:solidFill>
                  <a:schemeClr val="dk1"/>
                </a:solidFill>
                <a:latin typeface="微软雅黑" panose="020B0503020204020204" charset="-122"/>
                <a:ea typeface="微软雅黑" panose="020B0503020204020204" charset="-122"/>
                <a:cs typeface="微软雅黑" panose="020B0503020204020204" charset="-122"/>
              </a:rPr>
              <a:t>图</a:t>
            </a:r>
            <a:r>
              <a:rPr lang="en-US" altLang="zh-CN" sz="1400" b="1" spc="40" dirty="0">
                <a:solidFill>
                  <a:schemeClr val="dk1"/>
                </a:solidFill>
                <a:latin typeface="微软雅黑" panose="020B0503020204020204" charset="-122"/>
                <a:ea typeface="微软雅黑" panose="020B0503020204020204" charset="-122"/>
                <a:cs typeface="微软雅黑" panose="020B0503020204020204" charset="-122"/>
              </a:rPr>
              <a:t>7</a:t>
            </a:r>
            <a:r>
              <a:rPr lang="zh-CN" altLang="en-US" sz="1400" spc="40" dirty="0">
                <a:solidFill>
                  <a:schemeClr val="dk1"/>
                </a:solidFill>
                <a:latin typeface="微软雅黑" panose="020B0503020204020204" charset="-122"/>
                <a:ea typeface="微软雅黑" panose="020B0503020204020204" charset="-122"/>
                <a:cs typeface="微软雅黑" panose="020B0503020204020204" charset="-122"/>
              </a:rPr>
              <a:t>－</a:t>
            </a:r>
            <a:r>
              <a:rPr lang="en-US" altLang="zh-CN" sz="1400" b="1" spc="40" dirty="0">
                <a:solidFill>
                  <a:schemeClr val="dk1"/>
                </a:solidFill>
                <a:latin typeface="微软雅黑" panose="020B0503020204020204" charset="-122"/>
                <a:ea typeface="微软雅黑" panose="020B0503020204020204" charset="-122"/>
                <a:cs typeface="微软雅黑" panose="020B0503020204020204" charset="-122"/>
              </a:rPr>
              <a:t>25</a:t>
            </a:r>
            <a:r>
              <a:rPr lang="zh-CN" altLang="en-US" sz="1400" spc="40" dirty="0">
                <a:solidFill>
                  <a:schemeClr val="dk1"/>
                </a:solidFill>
                <a:latin typeface="微软雅黑" panose="020B0503020204020204" charset="-122"/>
                <a:ea typeface="微软雅黑" panose="020B0503020204020204" charset="-122"/>
                <a:cs typeface="微软雅黑" panose="020B0503020204020204" charset="-122"/>
              </a:rPr>
              <a:t>光电转速传感器测转速</a:t>
            </a:r>
            <a:r>
              <a:rPr lang="zh-CN" altLang="en-US" sz="1400" spc="10" dirty="0">
                <a:solidFill>
                  <a:schemeClr val="dk1"/>
                </a:solidFill>
                <a:latin typeface="微软雅黑" panose="020B0503020204020204" charset="-122"/>
                <a:ea typeface="微软雅黑" panose="020B0503020204020204" charset="-122"/>
                <a:cs typeface="微软雅黑" panose="020B0503020204020204" charset="-122"/>
              </a:rPr>
              <a:t>原</a:t>
            </a:r>
            <a:r>
              <a:rPr lang="zh-CN" altLang="en-US" sz="1400" spc="0" dirty="0">
                <a:solidFill>
                  <a:schemeClr val="dk1"/>
                </a:solidFill>
                <a:latin typeface="微软雅黑" panose="020B0503020204020204" charset="-122"/>
                <a:ea typeface="微软雅黑" panose="020B0503020204020204" charset="-122"/>
                <a:cs typeface="微软雅黑" panose="020B0503020204020204" charset="-122"/>
              </a:rPr>
              <a:t>理</a:t>
            </a:r>
            <a:endParaRPr lang="zh-CN" altLang="en-US" sz="1400" dirty="0">
              <a:solidFill>
                <a:schemeClr val="dk1"/>
              </a:solidFill>
              <a:latin typeface="微软雅黑" panose="020B0503020204020204" charset="-122"/>
              <a:ea typeface="微软雅黑" panose="020B0503020204020204" charset="-122"/>
              <a:cs typeface="微软雅黑" panose="020B0503020204020204" charset="-122"/>
            </a:endParaRPr>
          </a:p>
          <a:p>
            <a:pPr marL="276860" algn="l" rtl="0" eaLnBrk="0">
              <a:lnSpc>
                <a:spcPts val="1300"/>
              </a:lnSpc>
              <a:spcBef>
                <a:spcPts val="780"/>
              </a:spcBef>
            </a:pPr>
            <a:r>
              <a:rPr lang="en-US" altLang="zh-CN" sz="1400" b="1" spc="10" dirty="0">
                <a:solidFill>
                  <a:schemeClr val="dk1"/>
                </a:solidFill>
                <a:latin typeface="微软雅黑" panose="020B0503020204020204" charset="-122"/>
                <a:ea typeface="微软雅黑" panose="020B0503020204020204" charset="-122"/>
                <a:cs typeface="微软雅黑" panose="020B0503020204020204" charset="-122"/>
              </a:rPr>
              <a:t>3.</a:t>
            </a:r>
            <a:r>
              <a:rPr lang="zh-CN" altLang="en-US" sz="1400" spc="0" dirty="0">
                <a:solidFill>
                  <a:schemeClr val="dk1"/>
                </a:solidFill>
                <a:latin typeface="微软雅黑" panose="020B0503020204020204" charset="-122"/>
                <a:ea typeface="微软雅黑" panose="020B0503020204020204" charset="-122"/>
                <a:cs typeface="微软雅黑" panose="020B0503020204020204" charset="-122"/>
              </a:rPr>
              <a:t>需用器件与单元</a:t>
            </a:r>
            <a:endParaRPr lang="zh-CN" altLang="en-US" sz="1400" dirty="0">
              <a:solidFill>
                <a:schemeClr val="dk1"/>
              </a:solidFill>
              <a:latin typeface="微软雅黑" panose="020B0503020204020204" charset="-122"/>
              <a:ea typeface="微软雅黑" panose="020B0503020204020204" charset="-122"/>
              <a:cs typeface="微软雅黑" panose="020B0503020204020204" charset="-122"/>
            </a:endParaRPr>
          </a:p>
          <a:p>
            <a:pPr marL="279400" algn="l" rtl="0" eaLnBrk="0">
              <a:lnSpc>
                <a:spcPct val="92000"/>
              </a:lnSpc>
              <a:spcBef>
                <a:spcPts val="510"/>
              </a:spcBef>
            </a:pPr>
            <a:r>
              <a:rPr lang="zh-CN" altLang="en-US" sz="1400" spc="40" dirty="0">
                <a:solidFill>
                  <a:schemeClr val="dk1"/>
                </a:solidFill>
                <a:latin typeface="微软雅黑" panose="020B0503020204020204" charset="-122"/>
                <a:ea typeface="微软雅黑" panose="020B0503020204020204" charset="-122"/>
                <a:cs typeface="微软雅黑" panose="020B0503020204020204" charset="-122"/>
              </a:rPr>
              <a:t>机头中的电机、光电转速传感器</a:t>
            </a:r>
            <a:r>
              <a:rPr lang="en-US" altLang="zh-CN" sz="1400" b="1" spc="40" dirty="0">
                <a:solidFill>
                  <a:schemeClr val="dk1"/>
                </a:solidFill>
                <a:latin typeface="微软雅黑" panose="020B0503020204020204" charset="-122"/>
                <a:ea typeface="微软雅黑" panose="020B0503020204020204" charset="-122"/>
                <a:cs typeface="微软雅黑" panose="020B0503020204020204" charset="-122"/>
              </a:rPr>
              <a:t>(</a:t>
            </a:r>
            <a:r>
              <a:rPr lang="zh-CN" altLang="en-US" sz="1400" spc="40" dirty="0">
                <a:solidFill>
                  <a:schemeClr val="dk1"/>
                </a:solidFill>
                <a:latin typeface="微软雅黑" panose="020B0503020204020204" charset="-122"/>
                <a:ea typeface="微软雅黑" panose="020B0503020204020204" charset="-122"/>
                <a:cs typeface="微软雅黑" panose="020B0503020204020204" charset="-122"/>
              </a:rPr>
              <a:t>已装在转速盘上</a:t>
            </a:r>
            <a:r>
              <a:rPr lang="en-US" altLang="zh-CN" sz="1400" b="1" spc="40" dirty="0">
                <a:solidFill>
                  <a:schemeClr val="dk1"/>
                </a:solidFill>
                <a:latin typeface="微软雅黑" panose="020B0503020204020204" charset="-122"/>
                <a:ea typeface="微软雅黑" panose="020B0503020204020204" charset="-122"/>
                <a:cs typeface="微软雅黑" panose="020B0503020204020204" charset="-122"/>
              </a:rPr>
              <a:t>)</a:t>
            </a:r>
            <a:r>
              <a:rPr lang="zh-CN" altLang="en-US" sz="1400" spc="40" dirty="0">
                <a:solidFill>
                  <a:schemeClr val="dk1"/>
                </a:solidFill>
                <a:latin typeface="微软雅黑" panose="020B0503020204020204" charset="-122"/>
                <a:ea typeface="微软雅黑" panose="020B0503020204020204" charset="-122"/>
                <a:cs typeface="微软雅黑" panose="020B0503020204020204" charset="-122"/>
              </a:rPr>
              <a:t>，显示面板中的</a:t>
            </a:r>
            <a:r>
              <a:rPr lang="en-US" altLang="zh-CN" sz="1400" b="1" spc="0" dirty="0">
                <a:solidFill>
                  <a:schemeClr val="dk1"/>
                </a:solidFill>
                <a:latin typeface="微软雅黑" panose="020B0503020204020204" charset="-122"/>
                <a:ea typeface="微软雅黑" panose="020B0503020204020204" charset="-122"/>
                <a:cs typeface="微软雅黑" panose="020B0503020204020204" charset="-122"/>
              </a:rPr>
              <a:t>F</a:t>
            </a:r>
            <a:r>
              <a:rPr lang="en-US" altLang="zh-CN" sz="1400" b="1" spc="40" dirty="0">
                <a:solidFill>
                  <a:schemeClr val="dk1"/>
                </a:solidFill>
                <a:latin typeface="微软雅黑" panose="020B0503020204020204" charset="-122"/>
                <a:ea typeface="微软雅黑" panose="020B0503020204020204" charset="-122"/>
                <a:cs typeface="微软雅黑" panose="020B0503020204020204" charset="-122"/>
              </a:rPr>
              <a:t>/</a:t>
            </a:r>
            <a:r>
              <a:rPr lang="en-US" altLang="zh-CN" sz="1400" b="1" spc="0" dirty="0">
                <a:solidFill>
                  <a:schemeClr val="dk1"/>
                </a:solidFill>
                <a:latin typeface="微软雅黑" panose="020B0503020204020204" charset="-122"/>
                <a:ea typeface="微软雅黑" panose="020B0503020204020204" charset="-122"/>
                <a:cs typeface="微软雅黑" panose="020B0503020204020204" charset="-122"/>
              </a:rPr>
              <a:t>V</a:t>
            </a:r>
            <a:r>
              <a:rPr lang="zh-CN" altLang="en-US" sz="1400" spc="40" dirty="0">
                <a:solidFill>
                  <a:schemeClr val="dk1"/>
                </a:solidFill>
                <a:latin typeface="微软雅黑" panose="020B0503020204020204" charset="-122"/>
                <a:ea typeface="微软雅黑" panose="020B0503020204020204" charset="-122"/>
                <a:cs typeface="微软雅黑" panose="020B0503020204020204" charset="-122"/>
              </a:rPr>
              <a:t>表、</a:t>
            </a:r>
            <a:r>
              <a:rPr lang="zh-CN" altLang="en-US" sz="1400" spc="0" dirty="0">
                <a:solidFill>
                  <a:schemeClr val="dk1"/>
                </a:solidFill>
                <a:latin typeface="微软雅黑" panose="020B0503020204020204" charset="-122"/>
                <a:ea typeface="微软雅黑" panose="020B0503020204020204" charset="-122"/>
                <a:cs typeface="微软雅黑" panose="020B0503020204020204" charset="-122"/>
              </a:rPr>
              <a:t>电机控</a:t>
            </a:r>
            <a:endParaRPr lang="zh-CN" altLang="en-US" sz="1400" dirty="0">
              <a:solidFill>
                <a:schemeClr val="dk1"/>
              </a:solidFill>
              <a:latin typeface="微软雅黑" panose="020B0503020204020204" charset="-122"/>
              <a:ea typeface="微软雅黑" panose="020B0503020204020204" charset="-122"/>
              <a:cs typeface="微软雅黑" panose="020B0503020204020204" charset="-122"/>
            </a:endParaRPr>
          </a:p>
          <a:p>
            <a:pPr marL="12700" algn="l" rtl="0" eaLnBrk="0">
              <a:lnSpc>
                <a:spcPct val="93000"/>
              </a:lnSpc>
              <a:spcBef>
                <a:spcPts val="655"/>
              </a:spcBef>
            </a:pPr>
            <a:r>
              <a:rPr lang="zh-CN" altLang="en-US" sz="1400" spc="20" dirty="0">
                <a:solidFill>
                  <a:schemeClr val="dk1"/>
                </a:solidFill>
                <a:latin typeface="微软雅黑" panose="020B0503020204020204" charset="-122"/>
                <a:ea typeface="微软雅黑" panose="020B0503020204020204" charset="-122"/>
                <a:cs typeface="微软雅黑" panose="020B0503020204020204" charset="-122"/>
              </a:rPr>
              <a:t>制、</a:t>
            </a:r>
            <a:r>
              <a:rPr lang="en-US" altLang="zh-CN" sz="1400" b="1" spc="20" dirty="0">
                <a:solidFill>
                  <a:schemeClr val="dk1"/>
                </a:solidFill>
                <a:latin typeface="微软雅黑" panose="020B0503020204020204" charset="-122"/>
                <a:ea typeface="微软雅黑" panose="020B0503020204020204" charset="-122"/>
                <a:cs typeface="微软雅黑" panose="020B0503020204020204" charset="-122"/>
              </a:rPr>
              <a:t>±2~±10</a:t>
            </a:r>
            <a:r>
              <a:rPr lang="en-US" altLang="zh-CN" sz="1400" b="1" spc="0" dirty="0">
                <a:solidFill>
                  <a:schemeClr val="dk1"/>
                </a:solidFill>
                <a:latin typeface="微软雅黑" panose="020B0503020204020204" charset="-122"/>
                <a:ea typeface="微软雅黑" panose="020B0503020204020204" charset="-122"/>
                <a:cs typeface="微软雅黑" panose="020B0503020204020204" charset="-122"/>
              </a:rPr>
              <a:t>V</a:t>
            </a:r>
            <a:r>
              <a:rPr lang="zh-CN" altLang="en-US" sz="1400" spc="20" dirty="0">
                <a:solidFill>
                  <a:schemeClr val="dk1"/>
                </a:solidFill>
                <a:latin typeface="微软雅黑" panose="020B0503020204020204" charset="-122"/>
                <a:ea typeface="微软雅黑" panose="020B0503020204020204" charset="-122"/>
                <a:cs typeface="微软雅黑" panose="020B0503020204020204" charset="-122"/>
              </a:rPr>
              <a:t>步进可调直流稳压电源，调理电路面板传感器输出单</a:t>
            </a:r>
            <a:r>
              <a:rPr lang="zh-CN" altLang="en-US" sz="1400" spc="0" dirty="0">
                <a:solidFill>
                  <a:schemeClr val="dk1"/>
                </a:solidFill>
                <a:latin typeface="微软雅黑" panose="020B0503020204020204" charset="-122"/>
                <a:ea typeface="微软雅黑" panose="020B0503020204020204" charset="-122"/>
                <a:cs typeface="微软雅黑" panose="020B0503020204020204" charset="-122"/>
              </a:rPr>
              <a:t>元中的光电。</a:t>
            </a:r>
            <a:endParaRPr lang="zh-CN" altLang="en-US" sz="1400" spc="0" dirty="0">
              <a:solidFill>
                <a:schemeClr val="dk1"/>
              </a:solidFill>
              <a:latin typeface="微软雅黑" panose="020B0503020204020204" charset="-122"/>
              <a:ea typeface="微软雅黑" panose="020B0503020204020204" charset="-122"/>
              <a:cs typeface="微软雅黑" panose="020B0503020204020204" charset="-122"/>
            </a:endParaRPr>
          </a:p>
        </p:txBody>
      </p:sp>
      <p:pic>
        <p:nvPicPr>
          <p:cNvPr id="10" name="picture 229"/>
          <p:cNvPicPr>
            <a:picLocks noChangeAspect="1"/>
          </p:cNvPicPr>
          <p:nvPr/>
        </p:nvPicPr>
        <p:blipFill>
          <a:blip r:embed="rId10"/>
          <a:stretch>
            <a:fillRect/>
          </a:stretch>
        </p:blipFill>
        <p:spPr>
          <a:xfrm rot="21600000">
            <a:off x="598018" y="3429000"/>
            <a:ext cx="7089835" cy="631959"/>
          </a:xfrm>
          <a:prstGeom prst="rect">
            <a:avLst/>
          </a:prstGeom>
        </p:spPr>
      </p:pic>
    </p:spTree>
    <p:custDataLst>
      <p:tags r:id="rId11"/>
    </p:custData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7" name="图片 6" descr="1 (11)"/>
          <p:cNvPicPr>
            <a:picLocks noChangeAspect="1"/>
          </p:cNvPicPr>
          <p:nvPr>
            <p:custDataLst>
              <p:tags r:id="rId1"/>
            </p:custDataLst>
          </p:nvPr>
        </p:nvPicPr>
        <p:blipFill>
          <a:blip r:embed="rId2"/>
          <a:stretch>
            <a:fillRect/>
          </a:stretch>
        </p:blipFill>
        <p:spPr>
          <a:xfrm>
            <a:off x="0" y="6137910"/>
            <a:ext cx="720090" cy="720090"/>
          </a:xfrm>
          <a:prstGeom prst="rect">
            <a:avLst/>
          </a:prstGeom>
        </p:spPr>
      </p:pic>
      <p:pic>
        <p:nvPicPr>
          <p:cNvPr id="2" name="图片 1" descr="1 (12)"/>
          <p:cNvPicPr>
            <a:picLocks noChangeAspect="1"/>
          </p:cNvPicPr>
          <p:nvPr>
            <p:custDataLst>
              <p:tags r:id="rId3"/>
            </p:custDataLst>
          </p:nvPr>
        </p:nvPicPr>
        <p:blipFill>
          <a:blip r:embed="rId4"/>
          <a:stretch>
            <a:fillRect/>
          </a:stretch>
        </p:blipFill>
        <p:spPr>
          <a:xfrm>
            <a:off x="11471910" y="0"/>
            <a:ext cx="720090" cy="720090"/>
          </a:xfrm>
          <a:prstGeom prst="rect">
            <a:avLst/>
          </a:prstGeom>
        </p:spPr>
      </p:pic>
      <p:sp>
        <p:nvSpPr>
          <p:cNvPr id="3" name="文本框 2"/>
          <p:cNvSpPr txBox="1"/>
          <p:nvPr/>
        </p:nvSpPr>
        <p:spPr>
          <a:xfrm>
            <a:off x="298889" y="442584"/>
            <a:ext cx="6096000" cy="1054735"/>
          </a:xfrm>
          <a:prstGeom prst="rect">
            <a:avLst/>
          </a:prstGeom>
          <a:noFill/>
        </p:spPr>
        <p:txBody>
          <a:bodyPr wrap="square">
            <a:spAutoFit/>
          </a:bodyPr>
          <a:lstStyle/>
          <a:p>
            <a:pPr marL="275590" algn="l" rtl="0" eaLnBrk="0">
              <a:lnSpc>
                <a:spcPts val="1300"/>
              </a:lnSpc>
              <a:spcBef>
                <a:spcPts val="590"/>
              </a:spcBef>
            </a:pPr>
            <a:r>
              <a:rPr lang="en-US" altLang="zh-CN" sz="1800" b="1" spc="-20" dirty="0">
                <a:solidFill>
                  <a:srgbClr val="000000"/>
                </a:solidFill>
                <a:latin typeface="微软雅黑" panose="020B0503020204020204" charset="-122"/>
                <a:ea typeface="微软雅黑" panose="020B0503020204020204" charset="-122"/>
                <a:cs typeface="微软雅黑" panose="020B0503020204020204" charset="-122"/>
              </a:rPr>
              <a:t>4.</a:t>
            </a:r>
            <a:r>
              <a:rPr lang="zh-CN" altLang="en-US" sz="1800" spc="-10" dirty="0">
                <a:solidFill>
                  <a:srgbClr val="000000"/>
                </a:solidFill>
                <a:latin typeface="微软雅黑" panose="020B0503020204020204" charset="-122"/>
                <a:ea typeface="微软雅黑" panose="020B0503020204020204" charset="-122"/>
                <a:cs typeface="微软雅黑" panose="020B0503020204020204" charset="-122"/>
              </a:rPr>
              <a:t>实</a:t>
            </a:r>
            <a:r>
              <a:rPr lang="zh-CN" altLang="en-US" sz="1800" spc="0" dirty="0">
                <a:solidFill>
                  <a:srgbClr val="000000"/>
                </a:solidFill>
                <a:latin typeface="微软雅黑" panose="020B0503020204020204" charset="-122"/>
                <a:ea typeface="微软雅黑" panose="020B0503020204020204" charset="-122"/>
                <a:cs typeface="微软雅黑" panose="020B0503020204020204" charset="-122"/>
              </a:rPr>
              <a:t>验步骤</a:t>
            </a:r>
            <a:endParaRPr lang="zh-CN" altLang="en-US" sz="1800" dirty="0">
              <a:solidFill>
                <a:srgbClr val="000000"/>
              </a:solidFill>
              <a:latin typeface="微软雅黑" panose="020B0503020204020204" charset="-122"/>
              <a:ea typeface="微软雅黑" panose="020B0503020204020204" charset="-122"/>
              <a:cs typeface="微软雅黑" panose="020B0503020204020204" charset="-122"/>
            </a:endParaRPr>
          </a:p>
          <a:p>
            <a:pPr algn="l" rtl="0" eaLnBrk="0">
              <a:lnSpc>
                <a:spcPct val="108000"/>
              </a:lnSpc>
            </a:pPr>
            <a:endParaRPr lang="zh-CN" altLang="en-US" sz="800" dirty="0">
              <a:solidFill>
                <a:srgbClr val="000000"/>
              </a:solidFill>
              <a:latin typeface="微软雅黑" panose="020B0503020204020204" charset="-122"/>
              <a:ea typeface="微软雅黑" panose="020B0503020204020204" charset="-122"/>
              <a:cs typeface="微软雅黑" panose="020B0503020204020204" charset="-122"/>
            </a:endParaRPr>
          </a:p>
          <a:p>
            <a:pPr marL="20320" indent="271145" algn="l" rtl="0" eaLnBrk="0">
              <a:lnSpc>
                <a:spcPct val="120000"/>
              </a:lnSpc>
              <a:spcBef>
                <a:spcPts val="0"/>
              </a:spcBef>
            </a:pPr>
            <a:r>
              <a:rPr lang="en-US" altLang="zh-CN" sz="1800" b="1" spc="-30" dirty="0">
                <a:solidFill>
                  <a:srgbClr val="000000"/>
                </a:solidFill>
                <a:latin typeface="微软雅黑" panose="020B0503020204020204" charset="-122"/>
                <a:ea typeface="微软雅黑" panose="020B0503020204020204" charset="-122"/>
                <a:cs typeface="微软雅黑" panose="020B0503020204020204" charset="-122"/>
              </a:rPr>
              <a:t>(1)</a:t>
            </a:r>
            <a:r>
              <a:rPr lang="zh-CN" altLang="en-US" sz="1800" spc="-30" dirty="0">
                <a:solidFill>
                  <a:srgbClr val="000000"/>
                </a:solidFill>
                <a:latin typeface="微软雅黑" panose="020B0503020204020204" charset="-122"/>
                <a:ea typeface="微软雅黑" panose="020B0503020204020204" charset="-122"/>
                <a:cs typeface="微软雅黑" panose="020B0503020204020204" charset="-122"/>
              </a:rPr>
              <a:t>按图</a:t>
            </a:r>
            <a:r>
              <a:rPr lang="en-US" altLang="zh-CN" sz="1800" b="1" spc="-30" dirty="0">
                <a:solidFill>
                  <a:srgbClr val="000000"/>
                </a:solidFill>
                <a:latin typeface="微软雅黑" panose="020B0503020204020204" charset="-122"/>
                <a:ea typeface="微软雅黑" panose="020B0503020204020204" charset="-122"/>
                <a:cs typeface="微软雅黑" panose="020B0503020204020204" charset="-122"/>
              </a:rPr>
              <a:t>7</a:t>
            </a:r>
            <a:r>
              <a:rPr lang="zh-CN" altLang="en-US" sz="1800" spc="-30" dirty="0">
                <a:solidFill>
                  <a:srgbClr val="000000"/>
                </a:solidFill>
                <a:latin typeface="微软雅黑" panose="020B0503020204020204" charset="-122"/>
                <a:ea typeface="微软雅黑" panose="020B0503020204020204" charset="-122"/>
                <a:cs typeface="微软雅黑" panose="020B0503020204020204" charset="-122"/>
              </a:rPr>
              <a:t>－</a:t>
            </a:r>
            <a:r>
              <a:rPr lang="en-US" altLang="zh-CN" sz="1800" b="1" spc="-30" dirty="0">
                <a:solidFill>
                  <a:srgbClr val="000000"/>
                </a:solidFill>
                <a:latin typeface="微软雅黑" panose="020B0503020204020204" charset="-122"/>
                <a:ea typeface="微软雅黑" panose="020B0503020204020204" charset="-122"/>
                <a:cs typeface="微软雅黑" panose="020B0503020204020204" charset="-122"/>
              </a:rPr>
              <a:t>26</a:t>
            </a:r>
            <a:r>
              <a:rPr lang="zh-CN" altLang="en-US" sz="1800" spc="-30" dirty="0">
                <a:solidFill>
                  <a:srgbClr val="000000"/>
                </a:solidFill>
                <a:latin typeface="微软雅黑" panose="020B0503020204020204" charset="-122"/>
                <a:ea typeface="微软雅黑" panose="020B0503020204020204" charset="-122"/>
                <a:cs typeface="微软雅黑" panose="020B0503020204020204" charset="-122"/>
              </a:rPr>
              <a:t>所示接线，将</a:t>
            </a:r>
            <a:r>
              <a:rPr lang="en-US" altLang="zh-CN" sz="1800" b="1" spc="0" dirty="0">
                <a:solidFill>
                  <a:srgbClr val="000000"/>
                </a:solidFill>
                <a:latin typeface="微软雅黑" panose="020B0503020204020204" charset="-122"/>
                <a:ea typeface="微软雅黑" panose="020B0503020204020204" charset="-122"/>
                <a:cs typeface="微软雅黑" panose="020B0503020204020204" charset="-122"/>
              </a:rPr>
              <a:t>F</a:t>
            </a:r>
            <a:r>
              <a:rPr lang="en-US" altLang="zh-CN" sz="1800" b="1" spc="-30" dirty="0">
                <a:solidFill>
                  <a:srgbClr val="000000"/>
                </a:solidFill>
                <a:latin typeface="微软雅黑" panose="020B0503020204020204" charset="-122"/>
                <a:ea typeface="微软雅黑" panose="020B0503020204020204" charset="-122"/>
                <a:cs typeface="微软雅黑" panose="020B0503020204020204" charset="-122"/>
              </a:rPr>
              <a:t>/</a:t>
            </a:r>
            <a:r>
              <a:rPr lang="en-US" altLang="zh-CN" sz="1800" b="1" spc="0" dirty="0">
                <a:solidFill>
                  <a:srgbClr val="000000"/>
                </a:solidFill>
                <a:latin typeface="微软雅黑" panose="020B0503020204020204" charset="-122"/>
                <a:ea typeface="微软雅黑" panose="020B0503020204020204" charset="-122"/>
                <a:cs typeface="微软雅黑" panose="020B0503020204020204" charset="-122"/>
              </a:rPr>
              <a:t>V</a:t>
            </a:r>
            <a:r>
              <a:rPr lang="zh-CN" altLang="en-US" sz="1800" spc="-30" dirty="0">
                <a:solidFill>
                  <a:srgbClr val="000000"/>
                </a:solidFill>
                <a:latin typeface="微软雅黑" panose="020B0503020204020204" charset="-122"/>
                <a:ea typeface="微软雅黑" panose="020B0503020204020204" charset="-122"/>
                <a:cs typeface="微软雅黑" panose="020B0503020204020204" charset="-122"/>
              </a:rPr>
              <a:t>表切换到频率</a:t>
            </a:r>
            <a:r>
              <a:rPr lang="en-US" altLang="zh-CN" sz="1800" b="1" spc="-30" dirty="0">
                <a:solidFill>
                  <a:srgbClr val="000000"/>
                </a:solidFill>
                <a:latin typeface="微软雅黑" panose="020B0503020204020204" charset="-122"/>
                <a:ea typeface="微软雅黑" panose="020B0503020204020204" charset="-122"/>
                <a:cs typeface="微软雅黑" panose="020B0503020204020204" charset="-122"/>
              </a:rPr>
              <a:t>2</a:t>
            </a:r>
            <a:r>
              <a:rPr lang="en-US" altLang="zh-CN" sz="1800" b="1" spc="0" dirty="0">
                <a:solidFill>
                  <a:srgbClr val="000000"/>
                </a:solidFill>
                <a:latin typeface="微软雅黑" panose="020B0503020204020204" charset="-122"/>
                <a:ea typeface="微软雅黑" panose="020B0503020204020204" charset="-122"/>
                <a:cs typeface="微软雅黑" panose="020B0503020204020204" charset="-122"/>
              </a:rPr>
              <a:t>kHz</a:t>
            </a:r>
            <a:r>
              <a:rPr lang="zh-CN" altLang="en-US" sz="1800" spc="-30" dirty="0">
                <a:solidFill>
                  <a:srgbClr val="000000"/>
                </a:solidFill>
                <a:latin typeface="微软雅黑" panose="020B0503020204020204" charset="-122"/>
                <a:ea typeface="微软雅黑" panose="020B0503020204020204" charset="-122"/>
                <a:cs typeface="微软雅黑" panose="020B0503020204020204" charset="-122"/>
              </a:rPr>
              <a:t>挡。直流稳</a:t>
            </a:r>
            <a:r>
              <a:rPr lang="zh-CN" altLang="en-US" sz="1800" spc="0" dirty="0">
                <a:solidFill>
                  <a:srgbClr val="000000"/>
                </a:solidFill>
                <a:latin typeface="微软雅黑" panose="020B0503020204020204" charset="-122"/>
                <a:ea typeface="微软雅黑" panose="020B0503020204020204" charset="-122"/>
                <a:cs typeface="微软雅黑" panose="020B0503020204020204" charset="-122"/>
              </a:rPr>
              <a:t>压电源调到</a:t>
            </a:r>
            <a:r>
              <a:rPr lang="en-US" altLang="zh-CN" sz="1800" b="1" spc="-30" dirty="0">
                <a:solidFill>
                  <a:srgbClr val="000000"/>
                </a:solidFill>
                <a:latin typeface="微软雅黑" panose="020B0503020204020204" charset="-122"/>
                <a:ea typeface="微软雅黑" panose="020B0503020204020204" charset="-122"/>
                <a:cs typeface="微软雅黑" panose="020B0503020204020204" charset="-122"/>
              </a:rPr>
              <a:t>10</a:t>
            </a:r>
            <a:r>
              <a:rPr lang="en-US" altLang="zh-CN" sz="1800" b="1" spc="0" dirty="0">
                <a:solidFill>
                  <a:srgbClr val="000000"/>
                </a:solidFill>
                <a:latin typeface="微软雅黑" panose="020B0503020204020204" charset="-122"/>
                <a:ea typeface="微软雅黑" panose="020B0503020204020204" charset="-122"/>
                <a:cs typeface="微软雅黑" panose="020B0503020204020204" charset="-122"/>
              </a:rPr>
              <a:t>V</a:t>
            </a:r>
            <a:r>
              <a:rPr lang="zh-CN" altLang="en-US" sz="1800" spc="-30" dirty="0">
                <a:solidFill>
                  <a:srgbClr val="000000"/>
                </a:solidFill>
                <a:latin typeface="微软雅黑" panose="020B0503020204020204" charset="-122"/>
                <a:ea typeface="微软雅黑" panose="020B0503020204020204" charset="-122"/>
                <a:cs typeface="微软雅黑" panose="020B0503020204020204" charset="-122"/>
              </a:rPr>
              <a:t>挡。</a:t>
            </a:r>
            <a:endParaRPr lang="zh-CN" altLang="en-US" sz="1800" spc="-30" dirty="0">
              <a:solidFill>
                <a:srgbClr val="000000"/>
              </a:solidFill>
              <a:latin typeface="微软雅黑" panose="020B0503020204020204" charset="-122"/>
              <a:ea typeface="微软雅黑" panose="020B0503020204020204" charset="-122"/>
              <a:cs typeface="微软雅黑" panose="020B0503020204020204" charset="-122"/>
            </a:endParaRPr>
          </a:p>
        </p:txBody>
      </p:sp>
      <p:pic>
        <p:nvPicPr>
          <p:cNvPr id="4" name="picture 227"/>
          <p:cNvPicPr>
            <a:picLocks noChangeAspect="1"/>
          </p:cNvPicPr>
          <p:nvPr/>
        </p:nvPicPr>
        <p:blipFill>
          <a:blip r:embed="rId5"/>
          <a:stretch>
            <a:fillRect/>
          </a:stretch>
        </p:blipFill>
        <p:spPr>
          <a:xfrm rot="21600000">
            <a:off x="438549" y="1495899"/>
            <a:ext cx="5816680" cy="3866201"/>
          </a:xfrm>
          <a:prstGeom prst="rect">
            <a:avLst/>
          </a:prstGeom>
        </p:spPr>
      </p:pic>
      <p:sp>
        <p:nvSpPr>
          <p:cNvPr id="6" name="文本框 5"/>
          <p:cNvSpPr txBox="1"/>
          <p:nvPr>
            <p:custDataLst>
              <p:tags r:id="rId6"/>
            </p:custDataLst>
          </p:nvPr>
        </p:nvSpPr>
        <p:spPr>
          <a:xfrm>
            <a:off x="170551" y="5384620"/>
            <a:ext cx="8406564" cy="1216660"/>
          </a:xfrm>
          <a:prstGeom prst="rect">
            <a:avLst/>
          </a:prstGeom>
          <a:noFill/>
        </p:spPr>
        <p:txBody>
          <a:bodyPr wrap="square">
            <a:spAutoFit/>
          </a:bodyPr>
          <a:lstStyle/>
          <a:p>
            <a:pPr algn="l" rtl="0" eaLnBrk="0">
              <a:lnSpc>
                <a:spcPct val="83000"/>
              </a:lnSpc>
            </a:pPr>
            <a:endParaRPr lang="zh-CN" altLang="en-US" sz="700" dirty="0">
              <a:solidFill>
                <a:schemeClr val="dk1"/>
              </a:solidFill>
              <a:latin typeface="微软雅黑" panose="020B0503020204020204" charset="-122"/>
              <a:ea typeface="微软雅黑" panose="020B0503020204020204" charset="-122"/>
              <a:cs typeface="微软雅黑" panose="020B0503020204020204" charset="-122"/>
            </a:endParaRPr>
          </a:p>
          <a:p>
            <a:pPr marL="1562735" algn="l" rtl="0" eaLnBrk="0">
              <a:lnSpc>
                <a:spcPts val="1375"/>
              </a:lnSpc>
            </a:pPr>
            <a:r>
              <a:rPr lang="zh-CN" altLang="en-US" sz="1400" spc="50" dirty="0">
                <a:solidFill>
                  <a:schemeClr val="dk1"/>
                </a:solidFill>
                <a:latin typeface="微软雅黑" panose="020B0503020204020204" charset="-122"/>
                <a:ea typeface="微软雅黑" panose="020B0503020204020204" charset="-122"/>
                <a:cs typeface="微软雅黑" panose="020B0503020204020204" charset="-122"/>
              </a:rPr>
              <a:t>图</a:t>
            </a:r>
            <a:r>
              <a:rPr lang="en-US" altLang="zh-CN" sz="1400" b="1" spc="50" dirty="0">
                <a:solidFill>
                  <a:schemeClr val="dk1"/>
                </a:solidFill>
                <a:latin typeface="微软雅黑" panose="020B0503020204020204" charset="-122"/>
                <a:ea typeface="微软雅黑" panose="020B0503020204020204" charset="-122"/>
                <a:cs typeface="微软雅黑" panose="020B0503020204020204" charset="-122"/>
              </a:rPr>
              <a:t>7</a:t>
            </a:r>
            <a:r>
              <a:rPr lang="zh-CN" altLang="en-US" sz="1400" spc="50" dirty="0">
                <a:solidFill>
                  <a:schemeClr val="dk1"/>
                </a:solidFill>
                <a:latin typeface="微软雅黑" panose="020B0503020204020204" charset="-122"/>
                <a:ea typeface="微软雅黑" panose="020B0503020204020204" charset="-122"/>
                <a:cs typeface="微软雅黑" panose="020B0503020204020204" charset="-122"/>
              </a:rPr>
              <a:t>－</a:t>
            </a:r>
            <a:r>
              <a:rPr lang="en-US" altLang="zh-CN" sz="1400" b="1" spc="50" dirty="0">
                <a:solidFill>
                  <a:schemeClr val="dk1"/>
                </a:solidFill>
                <a:latin typeface="微软雅黑" panose="020B0503020204020204" charset="-122"/>
                <a:ea typeface="微软雅黑" panose="020B0503020204020204" charset="-122"/>
                <a:cs typeface="微软雅黑" panose="020B0503020204020204" charset="-122"/>
              </a:rPr>
              <a:t>26</a:t>
            </a:r>
            <a:r>
              <a:rPr lang="zh-CN" altLang="en-US" sz="1400" spc="50" dirty="0">
                <a:solidFill>
                  <a:schemeClr val="dk1"/>
                </a:solidFill>
                <a:latin typeface="微软雅黑" panose="020B0503020204020204" charset="-122"/>
                <a:ea typeface="微软雅黑" panose="020B0503020204020204" charset="-122"/>
                <a:cs typeface="微软雅黑" panose="020B0503020204020204" charset="-122"/>
              </a:rPr>
              <a:t>光电转速传感器测转速</a:t>
            </a:r>
            <a:r>
              <a:rPr lang="zh-CN" altLang="en-US" sz="1400" spc="20" dirty="0">
                <a:solidFill>
                  <a:schemeClr val="dk1"/>
                </a:solidFill>
                <a:latin typeface="微软雅黑" panose="020B0503020204020204" charset="-122"/>
                <a:ea typeface="微软雅黑" panose="020B0503020204020204" charset="-122"/>
                <a:cs typeface="微软雅黑" panose="020B0503020204020204" charset="-122"/>
              </a:rPr>
              <a:t>实</a:t>
            </a:r>
            <a:r>
              <a:rPr lang="zh-CN" altLang="en-US" sz="1400" spc="0" dirty="0">
                <a:solidFill>
                  <a:schemeClr val="dk1"/>
                </a:solidFill>
                <a:latin typeface="微软雅黑" panose="020B0503020204020204" charset="-122"/>
                <a:ea typeface="微软雅黑" panose="020B0503020204020204" charset="-122"/>
                <a:cs typeface="微软雅黑" panose="020B0503020204020204" charset="-122"/>
              </a:rPr>
              <a:t>验接线</a:t>
            </a:r>
            <a:endParaRPr lang="zh-CN" altLang="en-US" sz="1400" dirty="0">
              <a:solidFill>
                <a:schemeClr val="dk1"/>
              </a:solidFill>
              <a:latin typeface="微软雅黑" panose="020B0503020204020204" charset="-122"/>
              <a:ea typeface="微软雅黑" panose="020B0503020204020204" charset="-122"/>
              <a:cs typeface="微软雅黑" panose="020B0503020204020204" charset="-122"/>
            </a:endParaRPr>
          </a:p>
          <a:p>
            <a:pPr marL="12700" indent="278765" algn="l" rtl="0" eaLnBrk="0">
              <a:lnSpc>
                <a:spcPct val="141000"/>
              </a:lnSpc>
              <a:spcBef>
                <a:spcPts val="615"/>
              </a:spcBef>
            </a:pPr>
            <a:r>
              <a:rPr lang="en-US" altLang="zh-CN" sz="1800" b="1" spc="20" dirty="0">
                <a:solidFill>
                  <a:schemeClr val="dk1"/>
                </a:solidFill>
                <a:latin typeface="微软雅黑" panose="020B0503020204020204" charset="-122"/>
                <a:ea typeface="微软雅黑" panose="020B0503020204020204" charset="-122"/>
                <a:cs typeface="微软雅黑" panose="020B0503020204020204" charset="-122"/>
              </a:rPr>
              <a:t>(2)</a:t>
            </a:r>
            <a:r>
              <a:rPr lang="zh-CN" altLang="en-US" sz="1800" spc="20" dirty="0">
                <a:solidFill>
                  <a:schemeClr val="dk1"/>
                </a:solidFill>
                <a:latin typeface="微软雅黑" panose="020B0503020204020204" charset="-122"/>
                <a:ea typeface="微软雅黑" panose="020B0503020204020204" charset="-122"/>
                <a:cs typeface="微软雅黑" panose="020B0503020204020204" charset="-122"/>
              </a:rPr>
              <a:t>检查接线无误后，闭合主、副电源开关，调节电机控制旋</a:t>
            </a:r>
            <a:r>
              <a:rPr lang="zh-CN" altLang="en-US" sz="1800" spc="10" dirty="0">
                <a:solidFill>
                  <a:schemeClr val="dk1"/>
                </a:solidFill>
                <a:latin typeface="微软雅黑" panose="020B0503020204020204" charset="-122"/>
                <a:ea typeface="微软雅黑" panose="020B0503020204020204" charset="-122"/>
                <a:cs typeface="微软雅黑" panose="020B0503020204020204" charset="-122"/>
              </a:rPr>
              <a:t>钮</a:t>
            </a:r>
            <a:r>
              <a:rPr lang="zh-CN" altLang="en-US" sz="1800" spc="0" dirty="0">
                <a:solidFill>
                  <a:schemeClr val="dk1"/>
                </a:solidFill>
                <a:latin typeface="微软雅黑" panose="020B0503020204020204" charset="-122"/>
                <a:ea typeface="微软雅黑" panose="020B0503020204020204" charset="-122"/>
                <a:cs typeface="微软雅黑" panose="020B0503020204020204" charset="-122"/>
              </a:rPr>
              <a:t>，</a:t>
            </a:r>
            <a:r>
              <a:rPr lang="en-US" altLang="zh-CN" sz="1800" b="1" spc="0" dirty="0">
                <a:solidFill>
                  <a:schemeClr val="dk1"/>
                </a:solidFill>
                <a:latin typeface="微软雅黑" panose="020B0503020204020204" charset="-122"/>
                <a:ea typeface="微软雅黑" panose="020B0503020204020204" charset="-122"/>
                <a:cs typeface="微软雅黑" panose="020B0503020204020204" charset="-122"/>
              </a:rPr>
              <a:t>F/V</a:t>
            </a:r>
            <a:r>
              <a:rPr lang="zh-CN" altLang="en-US" sz="1800" spc="0" dirty="0">
                <a:solidFill>
                  <a:schemeClr val="dk1"/>
                </a:solidFill>
                <a:latin typeface="微软雅黑" panose="020B0503020204020204" charset="-122"/>
                <a:ea typeface="微软雅黑" panose="020B0503020204020204" charset="-122"/>
                <a:cs typeface="微软雅黑" panose="020B0503020204020204" charset="-122"/>
              </a:rPr>
              <a:t>表就会显示相</a:t>
            </a:r>
            <a:r>
              <a:rPr lang="zh-CN" altLang="en-US" sz="1800" spc="-10" dirty="0">
                <a:solidFill>
                  <a:schemeClr val="dk1"/>
                </a:solidFill>
                <a:latin typeface="微软雅黑" panose="020B0503020204020204" charset="-122"/>
                <a:ea typeface="微软雅黑" panose="020B0503020204020204" charset="-122"/>
                <a:cs typeface="微软雅黑" panose="020B0503020204020204" charset="-122"/>
              </a:rPr>
              <a:t>应的频率</a:t>
            </a:r>
            <a:r>
              <a:rPr lang="en-US" altLang="zh-CN" sz="1800" b="1" spc="0" dirty="0">
                <a:solidFill>
                  <a:schemeClr val="dk1"/>
                </a:solidFill>
                <a:latin typeface="微软雅黑" panose="020B0503020204020204" charset="-122"/>
                <a:ea typeface="微软雅黑" panose="020B0503020204020204" charset="-122"/>
                <a:cs typeface="微软雅黑" panose="020B0503020204020204" charset="-122"/>
              </a:rPr>
              <a:t>f</a:t>
            </a:r>
            <a:r>
              <a:rPr lang="zh-CN" altLang="en-US" sz="1800" spc="-10" dirty="0">
                <a:solidFill>
                  <a:schemeClr val="dk1"/>
                </a:solidFill>
                <a:latin typeface="微软雅黑" panose="020B0503020204020204" charset="-122"/>
                <a:ea typeface="微软雅黑" panose="020B0503020204020204" charset="-122"/>
                <a:cs typeface="微软雅黑" panose="020B0503020204020204" charset="-122"/>
              </a:rPr>
              <a:t>ꎬ计算转速</a:t>
            </a:r>
            <a:r>
              <a:rPr lang="en-US" altLang="zh-CN" sz="1800" b="1" spc="0" dirty="0">
                <a:solidFill>
                  <a:schemeClr val="dk1"/>
                </a:solidFill>
                <a:latin typeface="微软雅黑" panose="020B0503020204020204" charset="-122"/>
                <a:ea typeface="微软雅黑" panose="020B0503020204020204" charset="-122"/>
                <a:cs typeface="微软雅黑" panose="020B0503020204020204" charset="-122"/>
              </a:rPr>
              <a:t>n</a:t>
            </a:r>
            <a:r>
              <a:rPr lang="zh-CN" altLang="en-US" sz="1800" spc="-10" dirty="0">
                <a:solidFill>
                  <a:schemeClr val="dk1"/>
                </a:solidFill>
                <a:latin typeface="微软雅黑" panose="020B0503020204020204" charset="-122"/>
                <a:ea typeface="微软雅黑" panose="020B0503020204020204" charset="-122"/>
                <a:cs typeface="微软雅黑" panose="020B0503020204020204" charset="-122"/>
              </a:rPr>
              <a:t>＝</a:t>
            </a:r>
            <a:r>
              <a:rPr lang="en-US" altLang="zh-CN" sz="1800" b="1" spc="-10" dirty="0">
                <a:solidFill>
                  <a:schemeClr val="dk1"/>
                </a:solidFill>
                <a:latin typeface="微软雅黑" panose="020B0503020204020204" charset="-122"/>
                <a:ea typeface="微软雅黑" panose="020B0503020204020204" charset="-122"/>
                <a:cs typeface="微软雅黑" panose="020B0503020204020204" charset="-122"/>
              </a:rPr>
              <a:t>10</a:t>
            </a:r>
            <a:r>
              <a:rPr lang="en-US" altLang="zh-CN" sz="1800" b="1" spc="0" dirty="0">
                <a:solidFill>
                  <a:schemeClr val="dk1"/>
                </a:solidFill>
                <a:latin typeface="微软雅黑" panose="020B0503020204020204" charset="-122"/>
                <a:ea typeface="微软雅黑" panose="020B0503020204020204" charset="-122"/>
                <a:cs typeface="微软雅黑" panose="020B0503020204020204" charset="-122"/>
              </a:rPr>
              <a:t>f</a:t>
            </a:r>
            <a:r>
              <a:rPr lang="zh-CN" altLang="en-US" sz="1800" spc="-10" dirty="0">
                <a:solidFill>
                  <a:schemeClr val="dk1"/>
                </a:solidFill>
                <a:latin typeface="微软雅黑" panose="020B0503020204020204" charset="-122"/>
                <a:ea typeface="微软雅黑" panose="020B0503020204020204" charset="-122"/>
                <a:cs typeface="微软雅黑" panose="020B0503020204020204" charset="-122"/>
              </a:rPr>
              <a:t>。实验</a:t>
            </a:r>
            <a:r>
              <a:rPr lang="zh-CN" altLang="en-US" sz="1800" spc="0" dirty="0">
                <a:solidFill>
                  <a:schemeClr val="dk1"/>
                </a:solidFill>
                <a:latin typeface="微软雅黑" panose="020B0503020204020204" charset="-122"/>
                <a:ea typeface="微软雅黑" panose="020B0503020204020204" charset="-122"/>
                <a:cs typeface="微软雅黑" panose="020B0503020204020204" charset="-122"/>
              </a:rPr>
              <a:t>完毕，关闭主、副电源。</a:t>
            </a:r>
            <a:endParaRPr lang="zh-CN" altLang="en-US" sz="1800" spc="0" dirty="0">
              <a:solidFill>
                <a:schemeClr val="dk1"/>
              </a:solidFill>
              <a:latin typeface="微软雅黑" panose="020B0503020204020204" charset="-122"/>
              <a:ea typeface="微软雅黑" panose="020B0503020204020204" charset="-122"/>
              <a:cs typeface="微软雅黑" panose="020B0503020204020204" charset="-122"/>
            </a:endParaRPr>
          </a:p>
        </p:txBody>
      </p:sp>
    </p:spTree>
    <p:custDataLst>
      <p:tags r:id="rId7"/>
    </p:custData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7" name="图片 6" descr="1 (11)"/>
          <p:cNvPicPr>
            <a:picLocks noChangeAspect="1"/>
          </p:cNvPicPr>
          <p:nvPr>
            <p:custDataLst>
              <p:tags r:id="rId1"/>
            </p:custDataLst>
          </p:nvPr>
        </p:nvPicPr>
        <p:blipFill>
          <a:blip r:embed="rId2"/>
          <a:stretch>
            <a:fillRect/>
          </a:stretch>
        </p:blipFill>
        <p:spPr>
          <a:xfrm>
            <a:off x="0" y="6137910"/>
            <a:ext cx="720090" cy="720090"/>
          </a:xfrm>
          <a:prstGeom prst="rect">
            <a:avLst/>
          </a:prstGeom>
        </p:spPr>
      </p:pic>
      <p:pic>
        <p:nvPicPr>
          <p:cNvPr id="6" name="图片 5" descr="1 (12)"/>
          <p:cNvPicPr>
            <a:picLocks noChangeAspect="1"/>
          </p:cNvPicPr>
          <p:nvPr>
            <p:custDataLst>
              <p:tags r:id="rId3"/>
            </p:custDataLst>
          </p:nvPr>
        </p:nvPicPr>
        <p:blipFill>
          <a:blip r:embed="rId4"/>
          <a:stretch>
            <a:fillRect/>
          </a:stretch>
        </p:blipFill>
        <p:spPr>
          <a:xfrm>
            <a:off x="11471910" y="0"/>
            <a:ext cx="720090" cy="720090"/>
          </a:xfrm>
          <a:prstGeom prst="rect">
            <a:avLst/>
          </a:prstGeom>
        </p:spPr>
      </p:pic>
      <p:sp>
        <p:nvSpPr>
          <p:cNvPr id="3" name="文本框 2"/>
          <p:cNvSpPr txBox="1"/>
          <p:nvPr/>
        </p:nvSpPr>
        <p:spPr>
          <a:xfrm>
            <a:off x="802106" y="649978"/>
            <a:ext cx="11117178" cy="5641975"/>
          </a:xfrm>
          <a:prstGeom prst="rect">
            <a:avLst/>
          </a:prstGeom>
          <a:noFill/>
        </p:spPr>
        <p:txBody>
          <a:bodyPr wrap="square">
            <a:spAutoFit/>
          </a:bodyPr>
          <a:lstStyle/>
          <a:p>
            <a:pPr marL="16510" algn="l" rtl="0" eaLnBrk="0">
              <a:lnSpc>
                <a:spcPct val="92000"/>
              </a:lnSpc>
              <a:spcBef>
                <a:spcPts val="370"/>
              </a:spcBef>
            </a:pPr>
            <a:r>
              <a:rPr lang="en-US" altLang="zh-CN" sz="1400" b="1" spc="50" dirty="0">
                <a:solidFill>
                  <a:srgbClr val="000000"/>
                </a:solidFill>
                <a:latin typeface="微软雅黑" panose="020B0503020204020204" charset="-122"/>
                <a:ea typeface="微软雅黑" panose="020B0503020204020204" charset="-122"/>
                <a:cs typeface="微软雅黑" panose="020B0503020204020204" charset="-122"/>
              </a:rPr>
              <a:t>7.4.2</a:t>
            </a:r>
            <a:r>
              <a:rPr lang="zh-CN" altLang="en-US" sz="1400" spc="50" dirty="0">
                <a:solidFill>
                  <a:srgbClr val="000000"/>
                </a:solidFill>
                <a:latin typeface="微软雅黑" panose="020B0503020204020204" charset="-122"/>
                <a:ea typeface="微软雅黑" panose="020B0503020204020204" charset="-122"/>
                <a:cs typeface="微软雅黑" panose="020B0503020204020204" charset="-122"/>
              </a:rPr>
              <a:t>传光型光纤位移传感器测位移</a:t>
            </a:r>
            <a:r>
              <a:rPr lang="zh-CN" altLang="en-US" sz="1400" spc="40" dirty="0">
                <a:solidFill>
                  <a:srgbClr val="000000"/>
                </a:solidFill>
                <a:latin typeface="微软雅黑" panose="020B0503020204020204" charset="-122"/>
                <a:ea typeface="微软雅黑" panose="020B0503020204020204" charset="-122"/>
                <a:cs typeface="微软雅黑" panose="020B0503020204020204" charset="-122"/>
              </a:rPr>
              <a:t>特</a:t>
            </a:r>
            <a:r>
              <a:rPr lang="zh-CN" altLang="en-US" sz="1400" spc="0" dirty="0">
                <a:solidFill>
                  <a:srgbClr val="000000"/>
                </a:solidFill>
                <a:latin typeface="微软雅黑" panose="020B0503020204020204" charset="-122"/>
                <a:ea typeface="微软雅黑" panose="020B0503020204020204" charset="-122"/>
                <a:cs typeface="微软雅黑" panose="020B0503020204020204" charset="-122"/>
              </a:rPr>
              <a:t>性实验</a:t>
            </a:r>
            <a:endParaRPr lang="zh-CN" altLang="en-US" sz="1400" dirty="0">
              <a:solidFill>
                <a:srgbClr val="000000"/>
              </a:solidFill>
              <a:latin typeface="微软雅黑" panose="020B0503020204020204" charset="-122"/>
              <a:ea typeface="微软雅黑" panose="020B0503020204020204" charset="-122"/>
              <a:cs typeface="微软雅黑" panose="020B0503020204020204" charset="-122"/>
            </a:endParaRPr>
          </a:p>
          <a:p>
            <a:pPr algn="l" rtl="0" eaLnBrk="0">
              <a:lnSpc>
                <a:spcPct val="123000"/>
              </a:lnSpc>
            </a:pPr>
            <a:endParaRPr lang="zh-CN" altLang="en-US" sz="1400" dirty="0">
              <a:solidFill>
                <a:srgbClr val="000000"/>
              </a:solidFill>
              <a:latin typeface="微软雅黑" panose="020B0503020204020204" charset="-122"/>
              <a:ea typeface="微软雅黑" panose="020B0503020204020204" charset="-122"/>
              <a:cs typeface="微软雅黑" panose="020B0503020204020204" charset="-122"/>
            </a:endParaRPr>
          </a:p>
          <a:p>
            <a:pPr marL="286385" algn="l" rtl="0" eaLnBrk="0">
              <a:lnSpc>
                <a:spcPts val="1300"/>
              </a:lnSpc>
              <a:spcBef>
                <a:spcPts val="310"/>
              </a:spcBef>
            </a:pPr>
            <a:r>
              <a:rPr lang="en-US" altLang="zh-CN" sz="1400" b="1" spc="-30" dirty="0">
                <a:solidFill>
                  <a:srgbClr val="000000"/>
                </a:solidFill>
                <a:latin typeface="微软雅黑" panose="020B0503020204020204" charset="-122"/>
                <a:ea typeface="微软雅黑" panose="020B0503020204020204" charset="-122"/>
                <a:cs typeface="微软雅黑" panose="020B0503020204020204" charset="-122"/>
              </a:rPr>
              <a:t>1.</a:t>
            </a:r>
            <a:r>
              <a:rPr lang="zh-CN" altLang="en-US" sz="1400" spc="-30" dirty="0">
                <a:solidFill>
                  <a:srgbClr val="000000"/>
                </a:solidFill>
                <a:latin typeface="微软雅黑" panose="020B0503020204020204" charset="-122"/>
                <a:ea typeface="微软雅黑" panose="020B0503020204020204" charset="-122"/>
                <a:cs typeface="微软雅黑" panose="020B0503020204020204" charset="-122"/>
              </a:rPr>
              <a:t>实</a:t>
            </a:r>
            <a:r>
              <a:rPr lang="zh-CN" altLang="en-US" sz="1400" spc="-10" dirty="0">
                <a:solidFill>
                  <a:srgbClr val="000000"/>
                </a:solidFill>
                <a:latin typeface="微软雅黑" panose="020B0503020204020204" charset="-122"/>
                <a:ea typeface="微软雅黑" panose="020B0503020204020204" charset="-122"/>
                <a:cs typeface="微软雅黑" panose="020B0503020204020204" charset="-122"/>
              </a:rPr>
              <a:t>验</a:t>
            </a:r>
            <a:r>
              <a:rPr lang="zh-CN" altLang="en-US" sz="1400" spc="0" dirty="0">
                <a:solidFill>
                  <a:srgbClr val="000000"/>
                </a:solidFill>
                <a:latin typeface="微软雅黑" panose="020B0503020204020204" charset="-122"/>
                <a:ea typeface="微软雅黑" panose="020B0503020204020204" charset="-122"/>
                <a:cs typeface="微软雅黑" panose="020B0503020204020204" charset="-122"/>
              </a:rPr>
              <a:t>目的</a:t>
            </a:r>
            <a:endParaRPr lang="zh-CN" altLang="en-US" sz="1400" dirty="0">
              <a:solidFill>
                <a:srgbClr val="000000"/>
              </a:solidFill>
              <a:latin typeface="微软雅黑" panose="020B0503020204020204" charset="-122"/>
              <a:ea typeface="微软雅黑" panose="020B0503020204020204" charset="-122"/>
              <a:cs typeface="微软雅黑" panose="020B0503020204020204" charset="-122"/>
            </a:endParaRPr>
          </a:p>
          <a:p>
            <a:pPr marL="290195" algn="l" rtl="0" eaLnBrk="0">
              <a:lnSpc>
                <a:spcPct val="93000"/>
              </a:lnSpc>
              <a:spcBef>
                <a:spcPts val="500"/>
              </a:spcBef>
            </a:pPr>
            <a:r>
              <a:rPr lang="zh-CN" altLang="en-US" sz="1400" spc="30" dirty="0">
                <a:solidFill>
                  <a:srgbClr val="000000"/>
                </a:solidFill>
                <a:latin typeface="微软雅黑" panose="020B0503020204020204" charset="-122"/>
                <a:ea typeface="微软雅黑" panose="020B0503020204020204" charset="-122"/>
                <a:cs typeface="微软雅黑" panose="020B0503020204020204" charset="-122"/>
              </a:rPr>
              <a:t>了解光纤位移传感器的工作原理和性能</a:t>
            </a:r>
            <a:r>
              <a:rPr lang="zh-CN" altLang="en-US" sz="1400" spc="20" dirty="0">
                <a:solidFill>
                  <a:srgbClr val="000000"/>
                </a:solidFill>
                <a:latin typeface="微软雅黑" panose="020B0503020204020204" charset="-122"/>
                <a:ea typeface="微软雅黑" panose="020B0503020204020204" charset="-122"/>
                <a:cs typeface="微软雅黑" panose="020B0503020204020204" charset="-122"/>
              </a:rPr>
              <a:t>。</a:t>
            </a:r>
            <a:endParaRPr lang="zh-CN" altLang="en-US" sz="1400" dirty="0">
              <a:solidFill>
                <a:srgbClr val="000000"/>
              </a:solidFill>
              <a:latin typeface="微软雅黑" panose="020B0503020204020204" charset="-122"/>
              <a:ea typeface="微软雅黑" panose="020B0503020204020204" charset="-122"/>
              <a:cs typeface="微软雅黑" panose="020B0503020204020204" charset="-122"/>
            </a:endParaRPr>
          </a:p>
          <a:p>
            <a:pPr marL="276225" algn="l" rtl="0" eaLnBrk="0">
              <a:lnSpc>
                <a:spcPts val="1305"/>
              </a:lnSpc>
              <a:spcBef>
                <a:spcPts val="655"/>
              </a:spcBef>
            </a:pPr>
            <a:r>
              <a:rPr lang="en-US" altLang="zh-CN" sz="1400" b="1" spc="-20" dirty="0">
                <a:solidFill>
                  <a:srgbClr val="000000"/>
                </a:solidFill>
                <a:latin typeface="微软雅黑" panose="020B0503020204020204" charset="-122"/>
                <a:ea typeface="微软雅黑" panose="020B0503020204020204" charset="-122"/>
                <a:cs typeface="微软雅黑" panose="020B0503020204020204" charset="-122"/>
              </a:rPr>
              <a:t>2.</a:t>
            </a:r>
            <a:r>
              <a:rPr lang="zh-CN" altLang="en-US" sz="1400" spc="-10" dirty="0">
                <a:solidFill>
                  <a:srgbClr val="000000"/>
                </a:solidFill>
                <a:latin typeface="微软雅黑" panose="020B0503020204020204" charset="-122"/>
                <a:ea typeface="微软雅黑" panose="020B0503020204020204" charset="-122"/>
                <a:cs typeface="微软雅黑" panose="020B0503020204020204" charset="-122"/>
              </a:rPr>
              <a:t>基</a:t>
            </a:r>
            <a:r>
              <a:rPr lang="zh-CN" altLang="en-US" sz="1400" spc="0" dirty="0">
                <a:solidFill>
                  <a:srgbClr val="000000"/>
                </a:solidFill>
                <a:latin typeface="微软雅黑" panose="020B0503020204020204" charset="-122"/>
                <a:ea typeface="微软雅黑" panose="020B0503020204020204" charset="-122"/>
                <a:cs typeface="微软雅黑" panose="020B0503020204020204" charset="-122"/>
              </a:rPr>
              <a:t>本原理</a:t>
            </a:r>
            <a:endParaRPr lang="zh-CN" altLang="en-US" sz="1400" dirty="0">
              <a:solidFill>
                <a:srgbClr val="000000"/>
              </a:solidFill>
              <a:latin typeface="微软雅黑" panose="020B0503020204020204" charset="-122"/>
              <a:ea typeface="微软雅黑" panose="020B0503020204020204" charset="-122"/>
              <a:cs typeface="微软雅黑" panose="020B0503020204020204" charset="-122"/>
            </a:endParaRPr>
          </a:p>
          <a:p>
            <a:pPr algn="l" rtl="0" eaLnBrk="0">
              <a:lnSpc>
                <a:spcPct val="104000"/>
              </a:lnSpc>
            </a:pPr>
            <a:endParaRPr lang="zh-CN" altLang="en-US" sz="1400" dirty="0">
              <a:solidFill>
                <a:srgbClr val="000000"/>
              </a:solidFill>
              <a:latin typeface="微软雅黑" panose="020B0503020204020204" charset="-122"/>
              <a:ea typeface="微软雅黑" panose="020B0503020204020204" charset="-122"/>
              <a:cs typeface="微软雅黑" panose="020B0503020204020204" charset="-122"/>
            </a:endParaRPr>
          </a:p>
          <a:p>
            <a:pPr algn="l" rtl="0" eaLnBrk="0">
              <a:lnSpc>
                <a:spcPct val="83000"/>
              </a:lnSpc>
            </a:pPr>
            <a:r>
              <a:rPr lang="zh-CN" altLang="en-US" sz="1400" spc="50" dirty="0">
                <a:solidFill>
                  <a:srgbClr val="000000"/>
                </a:solidFill>
                <a:latin typeface="微软雅黑" panose="020B0503020204020204" charset="-122"/>
                <a:ea typeface="微软雅黑" panose="020B0503020204020204" charset="-122"/>
                <a:cs typeface="微软雅黑" panose="020B0503020204020204" charset="-122"/>
              </a:rPr>
              <a:t>光纤传感器是利用光纤的特性研制而成的传感器。光纤具有很多优异的性能，</a:t>
            </a:r>
            <a:r>
              <a:rPr lang="zh-CN" altLang="en-US" sz="1400" spc="0" dirty="0">
                <a:solidFill>
                  <a:srgbClr val="000000"/>
                </a:solidFill>
                <a:latin typeface="微软雅黑" panose="020B0503020204020204" charset="-122"/>
                <a:ea typeface="微软雅黑" panose="020B0503020204020204" charset="-122"/>
                <a:cs typeface="微软雅黑" panose="020B0503020204020204" charset="-122"/>
              </a:rPr>
              <a:t>如抗</a:t>
            </a:r>
            <a:r>
              <a:rPr lang="zh-CN" altLang="en-US" sz="1400" spc="30" dirty="0">
                <a:solidFill>
                  <a:srgbClr val="000000"/>
                </a:solidFill>
                <a:latin typeface="微软雅黑" panose="020B0503020204020204" charset="-122"/>
                <a:ea typeface="微软雅黑" panose="020B0503020204020204" charset="-122"/>
                <a:cs typeface="微软雅黑" panose="020B0503020204020204" charset="-122"/>
              </a:rPr>
              <a:t>电磁干扰和原子辐射的性能，径细、质软、质量轻的机械性能，绝</a:t>
            </a:r>
            <a:r>
              <a:rPr lang="zh-CN" altLang="en-US" sz="1400" spc="0" dirty="0">
                <a:solidFill>
                  <a:srgbClr val="000000"/>
                </a:solidFill>
                <a:latin typeface="微软雅黑" panose="020B0503020204020204" charset="-122"/>
                <a:ea typeface="微软雅黑" panose="020B0503020204020204" charset="-122"/>
                <a:cs typeface="微软雅黑" panose="020B0503020204020204" charset="-122"/>
              </a:rPr>
              <a:t>缘、无感应的电气性</a:t>
            </a:r>
            <a:r>
              <a:rPr lang="zh-CN" altLang="en-US" sz="1400" spc="30" dirty="0">
                <a:solidFill>
                  <a:srgbClr val="000000"/>
                </a:solidFill>
                <a:latin typeface="微软雅黑" panose="020B0503020204020204" charset="-122"/>
                <a:ea typeface="微软雅黑" panose="020B0503020204020204" charset="-122"/>
                <a:cs typeface="微软雅黑" panose="020B0503020204020204" charset="-122"/>
              </a:rPr>
              <a:t>能，耐水、耐高温、耐腐蚀的化学性能等。它能够在人无法到达的地方</a:t>
            </a:r>
            <a:r>
              <a:rPr lang="en-US" altLang="zh-CN" sz="1400" b="1" spc="10" dirty="0">
                <a:solidFill>
                  <a:srgbClr val="000000"/>
                </a:solidFill>
                <a:latin typeface="微软雅黑" panose="020B0503020204020204" charset="-122"/>
                <a:ea typeface="微软雅黑" panose="020B0503020204020204" charset="-122"/>
                <a:cs typeface="微软雅黑" panose="020B0503020204020204" charset="-122"/>
              </a:rPr>
              <a:t>(</a:t>
            </a:r>
            <a:r>
              <a:rPr lang="zh-CN" altLang="en-US" sz="1400" spc="0" dirty="0">
                <a:solidFill>
                  <a:srgbClr val="000000"/>
                </a:solidFill>
                <a:latin typeface="微软雅黑" panose="020B0503020204020204" charset="-122"/>
                <a:ea typeface="微软雅黑" panose="020B0503020204020204" charset="-122"/>
                <a:cs typeface="微软雅黑" panose="020B0503020204020204" charset="-122"/>
              </a:rPr>
              <a:t>如高温区</a:t>
            </a:r>
            <a:r>
              <a:rPr lang="en-US" altLang="zh-CN" sz="1400" b="1" spc="0" dirty="0">
                <a:solidFill>
                  <a:srgbClr val="000000"/>
                </a:solidFill>
                <a:latin typeface="微软雅黑" panose="020B0503020204020204" charset="-122"/>
                <a:ea typeface="微软雅黑" panose="020B0503020204020204" charset="-122"/>
                <a:cs typeface="微软雅黑" panose="020B0503020204020204" charset="-122"/>
              </a:rPr>
              <a:t>)</a:t>
            </a:r>
            <a:r>
              <a:rPr lang="zh-CN" altLang="en-US" sz="1400" spc="0" dirty="0">
                <a:solidFill>
                  <a:srgbClr val="000000"/>
                </a:solidFill>
                <a:latin typeface="微软雅黑" panose="020B0503020204020204" charset="-122"/>
                <a:ea typeface="微软雅黑" panose="020B0503020204020204" charset="-122"/>
                <a:cs typeface="微软雅黑" panose="020B0503020204020204" charset="-122"/>
              </a:rPr>
              <a:t>或者</a:t>
            </a:r>
            <a:r>
              <a:rPr lang="zh-CN" altLang="en-US" sz="1400" spc="40" dirty="0">
                <a:solidFill>
                  <a:srgbClr val="000000"/>
                </a:solidFill>
                <a:latin typeface="微软雅黑" panose="020B0503020204020204" charset="-122"/>
                <a:ea typeface="微软雅黑" panose="020B0503020204020204" charset="-122"/>
                <a:cs typeface="微软雅黑" panose="020B0503020204020204" charset="-122"/>
              </a:rPr>
              <a:t>对人有害的地区</a:t>
            </a:r>
            <a:r>
              <a:rPr lang="en-US" altLang="zh-CN" sz="1400" b="1" spc="40" dirty="0">
                <a:solidFill>
                  <a:srgbClr val="000000"/>
                </a:solidFill>
                <a:latin typeface="微软雅黑" panose="020B0503020204020204" charset="-122"/>
                <a:ea typeface="微软雅黑" panose="020B0503020204020204" charset="-122"/>
                <a:cs typeface="微软雅黑" panose="020B0503020204020204" charset="-122"/>
              </a:rPr>
              <a:t>(</a:t>
            </a:r>
            <a:r>
              <a:rPr lang="zh-CN" altLang="en-US" sz="1400" spc="40" dirty="0">
                <a:solidFill>
                  <a:srgbClr val="000000"/>
                </a:solidFill>
                <a:latin typeface="微软雅黑" panose="020B0503020204020204" charset="-122"/>
                <a:ea typeface="微软雅黑" panose="020B0503020204020204" charset="-122"/>
                <a:cs typeface="微软雅黑" panose="020B0503020204020204" charset="-122"/>
              </a:rPr>
              <a:t>如核辐射区</a:t>
            </a:r>
            <a:r>
              <a:rPr lang="en-US" altLang="zh-CN" sz="1400" b="1" spc="40" dirty="0">
                <a:solidFill>
                  <a:srgbClr val="000000"/>
                </a:solidFill>
                <a:latin typeface="微软雅黑" panose="020B0503020204020204" charset="-122"/>
                <a:ea typeface="微软雅黑" panose="020B0503020204020204" charset="-122"/>
                <a:cs typeface="微软雅黑" panose="020B0503020204020204" charset="-122"/>
              </a:rPr>
              <a:t>)</a:t>
            </a:r>
            <a:r>
              <a:rPr lang="zh-CN" altLang="en-US" sz="1400" spc="40" dirty="0">
                <a:solidFill>
                  <a:srgbClr val="000000"/>
                </a:solidFill>
                <a:latin typeface="微软雅黑" panose="020B0503020204020204" charset="-122"/>
                <a:ea typeface="微软雅黑" panose="020B0503020204020204" charset="-122"/>
                <a:cs typeface="微软雅黑" panose="020B0503020204020204" charset="-122"/>
              </a:rPr>
              <a:t>，起到人的耳目的作用，而且还能超越人的生</a:t>
            </a:r>
            <a:r>
              <a:rPr lang="zh-CN" altLang="en-US" sz="1400" spc="30" dirty="0">
                <a:solidFill>
                  <a:srgbClr val="000000"/>
                </a:solidFill>
                <a:latin typeface="微软雅黑" panose="020B0503020204020204" charset="-122"/>
                <a:ea typeface="微软雅黑" panose="020B0503020204020204" charset="-122"/>
                <a:cs typeface="微软雅黑" panose="020B0503020204020204" charset="-122"/>
              </a:rPr>
              <a:t>理</a:t>
            </a:r>
            <a:r>
              <a:rPr lang="zh-CN" altLang="en-US" sz="1400" spc="0" dirty="0">
                <a:solidFill>
                  <a:srgbClr val="000000"/>
                </a:solidFill>
                <a:latin typeface="微软雅黑" panose="020B0503020204020204" charset="-122"/>
                <a:ea typeface="微软雅黑" panose="020B0503020204020204" charset="-122"/>
                <a:cs typeface="微软雅黑" panose="020B0503020204020204" charset="-122"/>
              </a:rPr>
              <a:t>界限，接</a:t>
            </a:r>
            <a:endParaRPr lang="zh-CN" altLang="en-US" sz="1400" dirty="0">
              <a:solidFill>
                <a:srgbClr val="000000"/>
              </a:solidFill>
              <a:latin typeface="微软雅黑" panose="020B0503020204020204" charset="-122"/>
              <a:ea typeface="微软雅黑" panose="020B0503020204020204" charset="-122"/>
              <a:cs typeface="微软雅黑" panose="020B0503020204020204" charset="-122"/>
            </a:endParaRPr>
          </a:p>
          <a:p>
            <a:pPr marL="17780" algn="l" rtl="0" eaLnBrk="0">
              <a:lnSpc>
                <a:spcPct val="93000"/>
              </a:lnSpc>
            </a:pPr>
            <a:r>
              <a:rPr lang="zh-CN" altLang="en-US" sz="1400" spc="30" dirty="0">
                <a:solidFill>
                  <a:srgbClr val="000000"/>
                </a:solidFill>
                <a:latin typeface="微软雅黑" panose="020B0503020204020204" charset="-122"/>
                <a:ea typeface="微软雅黑" panose="020B0503020204020204" charset="-122"/>
                <a:cs typeface="微软雅黑" panose="020B0503020204020204" charset="-122"/>
              </a:rPr>
              <a:t>收人的感官所感受不到的外界信息。</a:t>
            </a:r>
            <a:endParaRPr lang="zh-CN" altLang="en-US" sz="1400" dirty="0">
              <a:solidFill>
                <a:srgbClr val="000000"/>
              </a:solidFill>
              <a:latin typeface="微软雅黑" panose="020B0503020204020204" charset="-122"/>
              <a:ea typeface="微软雅黑" panose="020B0503020204020204" charset="-122"/>
              <a:cs typeface="微软雅黑" panose="020B0503020204020204" charset="-122"/>
            </a:endParaRPr>
          </a:p>
          <a:p>
            <a:pPr marL="12700" indent="267335" algn="l" rtl="0" eaLnBrk="0">
              <a:lnSpc>
                <a:spcPct val="146000"/>
              </a:lnSpc>
              <a:spcBef>
                <a:spcPts val="40"/>
              </a:spcBef>
            </a:pPr>
            <a:r>
              <a:rPr lang="zh-CN" altLang="en-US" sz="1400" spc="50" dirty="0">
                <a:solidFill>
                  <a:srgbClr val="000000"/>
                </a:solidFill>
                <a:latin typeface="微软雅黑" panose="020B0503020204020204" charset="-122"/>
                <a:ea typeface="微软雅黑" panose="020B0503020204020204" charset="-122"/>
                <a:cs typeface="微软雅黑" panose="020B0503020204020204" charset="-122"/>
              </a:rPr>
              <a:t>光纤传感器主要分为两类</a:t>
            </a:r>
            <a:r>
              <a:rPr lang="en-US" altLang="zh-CN" sz="1400" b="1" spc="50" dirty="0">
                <a:solidFill>
                  <a:srgbClr val="000000"/>
                </a:solidFill>
                <a:latin typeface="微软雅黑" panose="020B0503020204020204" charset="-122"/>
                <a:ea typeface="微软雅黑" panose="020B0503020204020204" charset="-122"/>
                <a:cs typeface="微软雅黑" panose="020B0503020204020204" charset="-122"/>
              </a:rPr>
              <a:t>:</a:t>
            </a:r>
            <a:r>
              <a:rPr lang="zh-CN" altLang="en-US" sz="1400" spc="50" dirty="0">
                <a:solidFill>
                  <a:srgbClr val="000000"/>
                </a:solidFill>
                <a:latin typeface="微软雅黑" panose="020B0503020204020204" charset="-122"/>
                <a:ea typeface="微软雅黑" panose="020B0503020204020204" charset="-122"/>
                <a:cs typeface="微软雅黑" panose="020B0503020204020204" charset="-122"/>
              </a:rPr>
              <a:t>功能型光纤传感器及非功能型光纤传感器</a:t>
            </a:r>
            <a:r>
              <a:rPr lang="en-US" altLang="zh-CN" sz="1400" b="1" spc="50" dirty="0">
                <a:solidFill>
                  <a:srgbClr val="000000"/>
                </a:solidFill>
                <a:latin typeface="微软雅黑" panose="020B0503020204020204" charset="-122"/>
                <a:ea typeface="微软雅黑" panose="020B0503020204020204" charset="-122"/>
                <a:cs typeface="微软雅黑" panose="020B0503020204020204" charset="-122"/>
              </a:rPr>
              <a:t>(</a:t>
            </a:r>
            <a:r>
              <a:rPr lang="zh-CN" altLang="en-US" sz="1400" spc="50" dirty="0">
                <a:solidFill>
                  <a:srgbClr val="000000"/>
                </a:solidFill>
                <a:latin typeface="微软雅黑" panose="020B0503020204020204" charset="-122"/>
                <a:ea typeface="微软雅黑" panose="020B0503020204020204" charset="-122"/>
                <a:cs typeface="微软雅黑" panose="020B0503020204020204" charset="-122"/>
              </a:rPr>
              <a:t>也称</a:t>
            </a:r>
            <a:r>
              <a:rPr lang="zh-CN" altLang="en-US" sz="1400" spc="20" dirty="0">
                <a:solidFill>
                  <a:srgbClr val="000000"/>
                </a:solidFill>
                <a:latin typeface="微软雅黑" panose="020B0503020204020204" charset="-122"/>
                <a:ea typeface="微软雅黑" panose="020B0503020204020204" charset="-122"/>
                <a:cs typeface="微软雅黑" panose="020B0503020204020204" charset="-122"/>
              </a:rPr>
              <a:t>为</a:t>
            </a:r>
            <a:r>
              <a:rPr lang="zh-CN" altLang="en-US" sz="1400" spc="0" dirty="0">
                <a:solidFill>
                  <a:srgbClr val="000000"/>
                </a:solidFill>
                <a:latin typeface="微软雅黑" panose="020B0503020204020204" charset="-122"/>
                <a:ea typeface="微软雅黑" panose="020B0503020204020204" charset="-122"/>
                <a:cs typeface="微软雅黑" panose="020B0503020204020204" charset="-122"/>
              </a:rPr>
              <a:t>物性型</a:t>
            </a:r>
            <a:r>
              <a:rPr lang="zh-CN" altLang="en-US" sz="1400" spc="40" dirty="0">
                <a:solidFill>
                  <a:srgbClr val="000000"/>
                </a:solidFill>
                <a:latin typeface="微软雅黑" panose="020B0503020204020204" charset="-122"/>
                <a:ea typeface="微软雅黑" panose="020B0503020204020204" charset="-122"/>
                <a:cs typeface="微软雅黑" panose="020B0503020204020204" charset="-122"/>
              </a:rPr>
              <a:t>和结构型</a:t>
            </a:r>
            <a:r>
              <a:rPr lang="en-US" altLang="zh-CN" sz="1400" b="1" spc="40" dirty="0">
                <a:solidFill>
                  <a:srgbClr val="000000"/>
                </a:solidFill>
                <a:latin typeface="微软雅黑" panose="020B0503020204020204" charset="-122"/>
                <a:ea typeface="微软雅黑" panose="020B0503020204020204" charset="-122"/>
                <a:cs typeface="微软雅黑" panose="020B0503020204020204" charset="-122"/>
              </a:rPr>
              <a:t>)</a:t>
            </a:r>
            <a:r>
              <a:rPr lang="zh-CN" altLang="en-US" sz="1400" spc="40" dirty="0">
                <a:solidFill>
                  <a:srgbClr val="000000"/>
                </a:solidFill>
                <a:latin typeface="微软雅黑" panose="020B0503020204020204" charset="-122"/>
                <a:ea typeface="微软雅黑" panose="020B0503020204020204" charset="-122"/>
                <a:cs typeface="微软雅黑" panose="020B0503020204020204" charset="-122"/>
              </a:rPr>
              <a:t>。功能型光纤传感器利用光纤对外界信息具有敏感特性和检测功能的特点，</a:t>
            </a:r>
            <a:r>
              <a:rPr lang="zh-CN" altLang="en-US" sz="1400" spc="0" dirty="0">
                <a:solidFill>
                  <a:srgbClr val="000000"/>
                </a:solidFill>
                <a:latin typeface="微软雅黑" panose="020B0503020204020204" charset="-122"/>
                <a:ea typeface="微软雅黑" panose="020B0503020204020204" charset="-122"/>
                <a:cs typeface="微软雅黑" panose="020B0503020204020204" charset="-122"/>
              </a:rPr>
              <a:t>构</a:t>
            </a:r>
            <a:r>
              <a:rPr lang="zh-CN" altLang="en-US" sz="1400" spc="10" dirty="0">
                <a:solidFill>
                  <a:srgbClr val="000000"/>
                </a:solidFill>
                <a:latin typeface="微软雅黑" panose="020B0503020204020204" charset="-122"/>
                <a:ea typeface="微软雅黑" panose="020B0503020204020204" charset="-122"/>
                <a:cs typeface="微软雅黑" panose="020B0503020204020204" charset="-122"/>
              </a:rPr>
              <a:t>成</a:t>
            </a:r>
            <a:r>
              <a:rPr lang="zh-CN" altLang="en-US" sz="1400" b="1" spc="10" dirty="0">
                <a:solidFill>
                  <a:srgbClr val="000000"/>
                </a:solidFill>
                <a:latin typeface="微软雅黑" panose="020B0503020204020204" charset="-122"/>
                <a:ea typeface="微软雅黑" panose="020B0503020204020204" charset="-122"/>
                <a:cs typeface="微软雅黑" panose="020B0503020204020204" charset="-122"/>
              </a:rPr>
              <a:t>“</a:t>
            </a:r>
            <a:r>
              <a:rPr lang="zh-CN" altLang="en-US" sz="1400" spc="10" dirty="0">
                <a:solidFill>
                  <a:srgbClr val="000000"/>
                </a:solidFill>
                <a:latin typeface="微软雅黑" panose="020B0503020204020204" charset="-122"/>
                <a:ea typeface="微软雅黑" panose="020B0503020204020204" charset="-122"/>
                <a:cs typeface="微软雅黑" panose="020B0503020204020204" charset="-122"/>
              </a:rPr>
              <a:t>传和</a:t>
            </a:r>
            <a:r>
              <a:rPr lang="zh-CN" altLang="en-US" sz="1400" b="1" spc="10" dirty="0">
                <a:solidFill>
                  <a:srgbClr val="000000"/>
                </a:solidFill>
                <a:latin typeface="微软雅黑" panose="020B0503020204020204" charset="-122"/>
                <a:ea typeface="微软雅黑" panose="020B0503020204020204" charset="-122"/>
                <a:cs typeface="微软雅黑" panose="020B0503020204020204" charset="-122"/>
              </a:rPr>
              <a:t>“</a:t>
            </a:r>
            <a:r>
              <a:rPr lang="zh-CN" altLang="en-US" sz="1400" spc="10" dirty="0">
                <a:solidFill>
                  <a:srgbClr val="000000"/>
                </a:solidFill>
                <a:latin typeface="微软雅黑" panose="020B0503020204020204" charset="-122"/>
                <a:ea typeface="微软雅黑" panose="020B0503020204020204" charset="-122"/>
                <a:cs typeface="微软雅黑" panose="020B0503020204020204" charset="-122"/>
              </a:rPr>
              <a:t>感合为一体的传感器。这里光纤不仅起</a:t>
            </a:r>
            <a:r>
              <a:rPr lang="zh-CN" altLang="en-US" sz="1400" b="1" spc="10" dirty="0">
                <a:solidFill>
                  <a:srgbClr val="000000"/>
                </a:solidFill>
                <a:latin typeface="微软雅黑" panose="020B0503020204020204" charset="-122"/>
                <a:ea typeface="微软雅黑" panose="020B0503020204020204" charset="-122"/>
                <a:cs typeface="微软雅黑" panose="020B0503020204020204" charset="-122"/>
              </a:rPr>
              <a:t>“</a:t>
            </a:r>
            <a:r>
              <a:rPr lang="zh-CN" altLang="en-US" sz="1400" spc="10" dirty="0">
                <a:solidFill>
                  <a:srgbClr val="000000"/>
                </a:solidFill>
                <a:latin typeface="微软雅黑" panose="020B0503020204020204" charset="-122"/>
                <a:ea typeface="微软雅黑" panose="020B0503020204020204" charset="-122"/>
                <a:cs typeface="微软雅黑" panose="020B0503020204020204" charset="-122"/>
              </a:rPr>
              <a:t>传的作用，而且还起</a:t>
            </a:r>
            <a:r>
              <a:rPr lang="zh-CN" altLang="en-US" sz="1400" b="1" spc="10" dirty="0">
                <a:solidFill>
                  <a:srgbClr val="000000"/>
                </a:solidFill>
                <a:latin typeface="微软雅黑" panose="020B0503020204020204" charset="-122"/>
                <a:ea typeface="微软雅黑" panose="020B0503020204020204" charset="-122"/>
                <a:cs typeface="微软雅黑" panose="020B0503020204020204" charset="-122"/>
              </a:rPr>
              <a:t>“</a:t>
            </a:r>
            <a:r>
              <a:rPr lang="zh-CN" altLang="en-US" sz="1400" spc="10" dirty="0">
                <a:solidFill>
                  <a:srgbClr val="000000"/>
                </a:solidFill>
                <a:latin typeface="微软雅黑" panose="020B0503020204020204" charset="-122"/>
                <a:ea typeface="微软雅黑" panose="020B0503020204020204" charset="-122"/>
                <a:cs typeface="微软雅黑" panose="020B0503020204020204" charset="-122"/>
              </a:rPr>
              <a:t>感</a:t>
            </a:r>
            <a:r>
              <a:rPr lang="zh-CN" altLang="en-US" sz="1400" spc="0" dirty="0">
                <a:solidFill>
                  <a:srgbClr val="000000"/>
                </a:solidFill>
                <a:latin typeface="微软雅黑" panose="020B0503020204020204" charset="-122"/>
                <a:ea typeface="微软雅黑" panose="020B0503020204020204" charset="-122"/>
                <a:cs typeface="微软雅黑" panose="020B0503020204020204" charset="-122"/>
              </a:rPr>
              <a:t>的作用。</a:t>
            </a:r>
            <a:r>
              <a:rPr lang="zh-CN" altLang="en-US" sz="1400" spc="60" dirty="0">
                <a:solidFill>
                  <a:srgbClr val="000000"/>
                </a:solidFill>
                <a:latin typeface="微软雅黑" panose="020B0503020204020204" charset="-122"/>
                <a:ea typeface="微软雅黑" panose="020B0503020204020204" charset="-122"/>
                <a:cs typeface="微软雅黑" panose="020B0503020204020204" charset="-122"/>
              </a:rPr>
              <a:t>功能型光线传感器工作时利用检测量去改变描述光束的一些基本参数，如</a:t>
            </a:r>
            <a:r>
              <a:rPr lang="zh-CN" altLang="en-US" sz="1400" spc="20" dirty="0">
                <a:solidFill>
                  <a:srgbClr val="000000"/>
                </a:solidFill>
                <a:latin typeface="微软雅黑" panose="020B0503020204020204" charset="-122"/>
                <a:ea typeface="微软雅黑" panose="020B0503020204020204" charset="-122"/>
                <a:cs typeface="微软雅黑" panose="020B0503020204020204" charset="-122"/>
              </a:rPr>
              <a:t>光</a:t>
            </a:r>
            <a:r>
              <a:rPr lang="zh-CN" altLang="en-US" sz="1400" spc="0" dirty="0">
                <a:solidFill>
                  <a:srgbClr val="000000"/>
                </a:solidFill>
                <a:latin typeface="微软雅黑" panose="020B0503020204020204" charset="-122"/>
                <a:ea typeface="微软雅黑" panose="020B0503020204020204" charset="-122"/>
                <a:cs typeface="微软雅黑" panose="020B0503020204020204" charset="-122"/>
              </a:rPr>
              <a:t>照强度、相</a:t>
            </a:r>
            <a:r>
              <a:rPr lang="zh-CN" altLang="en-US" sz="1400" spc="40" dirty="0">
                <a:solidFill>
                  <a:srgbClr val="000000"/>
                </a:solidFill>
                <a:latin typeface="微软雅黑" panose="020B0503020204020204" charset="-122"/>
                <a:ea typeface="微软雅黑" panose="020B0503020204020204" charset="-122"/>
                <a:cs typeface="微软雅黑" panose="020B0503020204020204" charset="-122"/>
              </a:rPr>
              <a:t>位、偏振、频率等，这些参数的改变反映了被测量的变化。由</a:t>
            </a:r>
            <a:r>
              <a:rPr lang="zh-CN" altLang="en-US" sz="1400" spc="20" dirty="0">
                <a:solidFill>
                  <a:srgbClr val="000000"/>
                </a:solidFill>
                <a:latin typeface="微软雅黑" panose="020B0503020204020204" charset="-122"/>
                <a:ea typeface="微软雅黑" panose="020B0503020204020204" charset="-122"/>
                <a:cs typeface="微软雅黑" panose="020B0503020204020204" charset="-122"/>
              </a:rPr>
              <a:t>于</a:t>
            </a:r>
            <a:r>
              <a:rPr lang="zh-CN" altLang="en-US" sz="1400" spc="0" dirty="0">
                <a:solidFill>
                  <a:srgbClr val="000000"/>
                </a:solidFill>
                <a:latin typeface="微软雅黑" panose="020B0503020204020204" charset="-122"/>
                <a:ea typeface="微软雅黑" panose="020B0503020204020204" charset="-122"/>
                <a:cs typeface="微软雅黑" panose="020B0503020204020204" charset="-122"/>
              </a:rPr>
              <a:t>对光信号的检测通常使</a:t>
            </a:r>
            <a:r>
              <a:rPr lang="zh-CN" altLang="en-US" sz="1400" spc="50" dirty="0">
                <a:solidFill>
                  <a:srgbClr val="000000"/>
                </a:solidFill>
                <a:latin typeface="微软雅黑" panose="020B0503020204020204" charset="-122"/>
                <a:ea typeface="微软雅黑" panose="020B0503020204020204" charset="-122"/>
                <a:cs typeface="微软雅黑" panose="020B0503020204020204" charset="-122"/>
              </a:rPr>
              <a:t>用光电二极管等光电元件，所以光的这些参数的变化，最终都要被光接收器接</a:t>
            </a:r>
            <a:r>
              <a:rPr lang="zh-CN" altLang="en-US" sz="1400" spc="30" dirty="0">
                <a:solidFill>
                  <a:srgbClr val="000000"/>
                </a:solidFill>
                <a:latin typeface="微软雅黑" panose="020B0503020204020204" charset="-122"/>
                <a:ea typeface="微软雅黑" panose="020B0503020204020204" charset="-122"/>
                <a:cs typeface="微软雅黑" panose="020B0503020204020204" charset="-122"/>
              </a:rPr>
              <a:t>收</a:t>
            </a:r>
            <a:r>
              <a:rPr lang="zh-CN" altLang="en-US" sz="1400" spc="0" dirty="0">
                <a:solidFill>
                  <a:srgbClr val="000000"/>
                </a:solidFill>
                <a:latin typeface="微软雅黑" panose="020B0503020204020204" charset="-122"/>
                <a:ea typeface="微软雅黑" panose="020B0503020204020204" charset="-122"/>
                <a:cs typeface="微软雅黑" panose="020B0503020204020204" charset="-122"/>
              </a:rPr>
              <a:t>并被转</a:t>
            </a:r>
            <a:r>
              <a:rPr lang="zh-CN" altLang="en-US" sz="1400" spc="50" dirty="0">
                <a:solidFill>
                  <a:srgbClr val="000000"/>
                </a:solidFill>
                <a:latin typeface="微软雅黑" panose="020B0503020204020204" charset="-122"/>
                <a:ea typeface="微软雅黑" panose="020B0503020204020204" charset="-122"/>
                <a:cs typeface="微软雅黑" panose="020B0503020204020204" charset="-122"/>
              </a:rPr>
              <a:t>换成光照强度及相位的变化。这些参数的变化经信号处理后，就可得到被测的物</a:t>
            </a:r>
            <a:r>
              <a:rPr lang="zh-CN" altLang="en-US" sz="1400" spc="10" dirty="0">
                <a:solidFill>
                  <a:srgbClr val="000000"/>
                </a:solidFill>
                <a:latin typeface="微软雅黑" panose="020B0503020204020204" charset="-122"/>
                <a:ea typeface="微软雅黑" panose="020B0503020204020204" charset="-122"/>
                <a:cs typeface="微软雅黑" panose="020B0503020204020204" charset="-122"/>
              </a:rPr>
              <a:t>理</a:t>
            </a:r>
            <a:r>
              <a:rPr lang="zh-CN" altLang="en-US" sz="1400" spc="0" dirty="0">
                <a:solidFill>
                  <a:srgbClr val="000000"/>
                </a:solidFill>
                <a:latin typeface="微软雅黑" panose="020B0503020204020204" charset="-122"/>
                <a:ea typeface="微软雅黑" panose="020B0503020204020204" charset="-122"/>
                <a:cs typeface="微软雅黑" panose="020B0503020204020204" charset="-122"/>
              </a:rPr>
              <a:t>量。</a:t>
            </a:r>
            <a:r>
              <a:rPr lang="zh-CN" altLang="en-US" sz="1400" spc="60" dirty="0">
                <a:solidFill>
                  <a:srgbClr val="000000"/>
                </a:solidFill>
                <a:latin typeface="微软雅黑" panose="020B0503020204020204" charset="-122"/>
                <a:ea typeface="微软雅黑" panose="020B0503020204020204" charset="-122"/>
                <a:cs typeface="微软雅黑" panose="020B0503020204020204" charset="-122"/>
              </a:rPr>
              <a:t>应用光纤传感器的这种特性可以实现对力、温度等物理参数的测量。非</a:t>
            </a:r>
            <a:r>
              <a:rPr lang="zh-CN" altLang="en-US" sz="1400" spc="20" dirty="0">
                <a:solidFill>
                  <a:srgbClr val="000000"/>
                </a:solidFill>
                <a:latin typeface="微软雅黑" panose="020B0503020204020204" charset="-122"/>
                <a:ea typeface="微软雅黑" panose="020B0503020204020204" charset="-122"/>
                <a:cs typeface="微软雅黑" panose="020B0503020204020204" charset="-122"/>
              </a:rPr>
              <a:t>功</a:t>
            </a:r>
            <a:r>
              <a:rPr lang="zh-CN" altLang="en-US" sz="1400" spc="0" dirty="0">
                <a:solidFill>
                  <a:srgbClr val="000000"/>
                </a:solidFill>
                <a:latin typeface="微软雅黑" panose="020B0503020204020204" charset="-122"/>
                <a:ea typeface="微软雅黑" panose="020B0503020204020204" charset="-122"/>
                <a:cs typeface="微软雅黑" panose="020B0503020204020204" charset="-122"/>
              </a:rPr>
              <a:t>能型光纤传感</a:t>
            </a:r>
            <a:r>
              <a:rPr lang="zh-CN" altLang="en-US" sz="1400" spc="40" dirty="0">
                <a:solidFill>
                  <a:srgbClr val="000000"/>
                </a:solidFill>
                <a:latin typeface="微软雅黑" panose="020B0503020204020204" charset="-122"/>
                <a:ea typeface="微软雅黑" panose="020B0503020204020204" charset="-122"/>
                <a:cs typeface="微软雅黑" panose="020B0503020204020204" charset="-122"/>
              </a:rPr>
              <a:t>器主要是利用光纤对光的传输作用，由其他敏感元件与光纤信息传输回路</a:t>
            </a:r>
            <a:r>
              <a:rPr lang="zh-CN" altLang="en-US" sz="1400" spc="20" dirty="0">
                <a:solidFill>
                  <a:srgbClr val="000000"/>
                </a:solidFill>
                <a:latin typeface="微软雅黑" panose="020B0503020204020204" charset="-122"/>
                <a:ea typeface="微软雅黑" panose="020B0503020204020204" charset="-122"/>
                <a:cs typeface="微软雅黑" panose="020B0503020204020204" charset="-122"/>
              </a:rPr>
              <a:t>组</a:t>
            </a:r>
            <a:r>
              <a:rPr lang="zh-CN" altLang="en-US" sz="1400" spc="0" dirty="0">
                <a:solidFill>
                  <a:srgbClr val="000000"/>
                </a:solidFill>
                <a:latin typeface="微软雅黑" panose="020B0503020204020204" charset="-122"/>
                <a:ea typeface="微软雅黑" panose="020B0503020204020204" charset="-122"/>
                <a:cs typeface="微软雅黑" panose="020B0503020204020204" charset="-122"/>
              </a:rPr>
              <a:t>成测试系统，</a:t>
            </a:r>
            <a:r>
              <a:rPr lang="zh-CN" altLang="en-US" sz="1400" spc="30" dirty="0">
                <a:solidFill>
                  <a:srgbClr val="000000"/>
                </a:solidFill>
                <a:latin typeface="微软雅黑" panose="020B0503020204020204" charset="-122"/>
                <a:ea typeface="微软雅黑" panose="020B0503020204020204" charset="-122"/>
                <a:cs typeface="微软雅黑" panose="020B0503020204020204" charset="-122"/>
              </a:rPr>
              <a:t>光纤在此仅起传输作</a:t>
            </a:r>
            <a:r>
              <a:rPr lang="zh-CN" altLang="en-US" sz="1400" spc="10" dirty="0">
                <a:solidFill>
                  <a:srgbClr val="000000"/>
                </a:solidFill>
                <a:latin typeface="微软雅黑" panose="020B0503020204020204" charset="-122"/>
                <a:ea typeface="微软雅黑" panose="020B0503020204020204" charset="-122"/>
                <a:cs typeface="微软雅黑" panose="020B0503020204020204" charset="-122"/>
              </a:rPr>
              <a:t>用</a:t>
            </a:r>
            <a:r>
              <a:rPr lang="zh-CN" altLang="en-US" sz="1400" spc="0" dirty="0">
                <a:solidFill>
                  <a:srgbClr val="000000"/>
                </a:solidFill>
                <a:latin typeface="微软雅黑" panose="020B0503020204020204" charset="-122"/>
                <a:ea typeface="微软雅黑" panose="020B0503020204020204" charset="-122"/>
                <a:cs typeface="微软雅黑" panose="020B0503020204020204" charset="-122"/>
              </a:rPr>
              <a:t>。</a:t>
            </a:r>
            <a:endParaRPr lang="zh-CN" altLang="en-US" sz="1400" dirty="0">
              <a:solidFill>
                <a:srgbClr val="000000"/>
              </a:solidFill>
              <a:latin typeface="微软雅黑" panose="020B0503020204020204" charset="-122"/>
              <a:ea typeface="微软雅黑" panose="020B0503020204020204" charset="-122"/>
              <a:cs typeface="微软雅黑" panose="020B0503020204020204" charset="-122"/>
            </a:endParaRPr>
          </a:p>
          <a:p>
            <a:pPr marL="12700" indent="266065" algn="l" rtl="0" eaLnBrk="0">
              <a:lnSpc>
                <a:spcPct val="146000"/>
              </a:lnSpc>
              <a:spcBef>
                <a:spcPts val="20"/>
              </a:spcBef>
            </a:pPr>
            <a:r>
              <a:rPr lang="zh-CN" altLang="en-US" sz="1400" spc="30" dirty="0">
                <a:solidFill>
                  <a:srgbClr val="000000"/>
                </a:solidFill>
                <a:latin typeface="微软雅黑" panose="020B0503020204020204" charset="-122"/>
                <a:ea typeface="微软雅黑" panose="020B0503020204020204" charset="-122"/>
                <a:cs typeface="微软雅黑" panose="020B0503020204020204" charset="-122"/>
              </a:rPr>
              <a:t>本实验采用的是传光型光纤位移传感器，它由两束光纤混合后，组成</a:t>
            </a:r>
            <a:r>
              <a:rPr lang="en-US" altLang="zh-CN" sz="1400" b="1" spc="0" dirty="0">
                <a:solidFill>
                  <a:srgbClr val="000000"/>
                </a:solidFill>
                <a:latin typeface="微软雅黑" panose="020B0503020204020204" charset="-122"/>
                <a:ea typeface="微软雅黑" panose="020B0503020204020204" charset="-122"/>
                <a:cs typeface="微软雅黑" panose="020B0503020204020204" charset="-122"/>
              </a:rPr>
              <a:t>Y</a:t>
            </a:r>
            <a:r>
              <a:rPr lang="zh-CN" altLang="en-US" sz="1400" spc="30" dirty="0">
                <a:solidFill>
                  <a:srgbClr val="000000"/>
                </a:solidFill>
                <a:latin typeface="微软雅黑" panose="020B0503020204020204" charset="-122"/>
                <a:ea typeface="微软雅黑" panose="020B0503020204020204" charset="-122"/>
                <a:cs typeface="微软雅黑" panose="020B0503020204020204" charset="-122"/>
              </a:rPr>
              <a:t>形光纤</a:t>
            </a:r>
            <a:r>
              <a:rPr lang="zh-CN" altLang="en-US" sz="1400" spc="10" dirty="0">
                <a:solidFill>
                  <a:srgbClr val="000000"/>
                </a:solidFill>
                <a:latin typeface="微软雅黑" panose="020B0503020204020204" charset="-122"/>
                <a:ea typeface="微软雅黑" panose="020B0503020204020204" charset="-122"/>
                <a:cs typeface="微软雅黑" panose="020B0503020204020204" charset="-122"/>
              </a:rPr>
              <a:t>，</a:t>
            </a:r>
            <a:r>
              <a:rPr lang="zh-CN" altLang="en-US" sz="1400" spc="0" dirty="0">
                <a:solidFill>
                  <a:srgbClr val="000000"/>
                </a:solidFill>
                <a:latin typeface="微软雅黑" panose="020B0503020204020204" charset="-122"/>
                <a:ea typeface="微软雅黑" panose="020B0503020204020204" charset="-122"/>
                <a:cs typeface="微软雅黑" panose="020B0503020204020204" charset="-122"/>
              </a:rPr>
              <a:t>半</a:t>
            </a:r>
            <a:r>
              <a:rPr lang="zh-CN" altLang="en-US" sz="1400" spc="40" dirty="0">
                <a:solidFill>
                  <a:srgbClr val="000000"/>
                </a:solidFill>
                <a:latin typeface="微软雅黑" panose="020B0503020204020204" charset="-122"/>
                <a:ea typeface="微软雅黑" panose="020B0503020204020204" charset="-122"/>
                <a:cs typeface="微软雅黑" panose="020B0503020204020204" charset="-122"/>
              </a:rPr>
              <a:t>圆分布即双</a:t>
            </a:r>
            <a:r>
              <a:rPr lang="en-US" altLang="zh-CN" sz="1400" b="1" spc="0" dirty="0">
                <a:solidFill>
                  <a:srgbClr val="000000"/>
                </a:solidFill>
                <a:latin typeface="微软雅黑" panose="020B0503020204020204" charset="-122"/>
                <a:ea typeface="微软雅黑" panose="020B0503020204020204" charset="-122"/>
                <a:cs typeface="微软雅黑" panose="020B0503020204020204" charset="-122"/>
              </a:rPr>
              <a:t>D</a:t>
            </a:r>
            <a:r>
              <a:rPr lang="zh-CN" altLang="en-US" sz="1400" spc="40" dirty="0">
                <a:solidFill>
                  <a:srgbClr val="000000"/>
                </a:solidFill>
                <a:latin typeface="微软雅黑" panose="020B0503020204020204" charset="-122"/>
                <a:ea typeface="微软雅黑" panose="020B0503020204020204" charset="-122"/>
                <a:cs typeface="微软雅黑" panose="020B0503020204020204" charset="-122"/>
              </a:rPr>
              <a:t>分布。其中一束光纤端部与光源相接发射光束，另一束光纤端部与光</a:t>
            </a:r>
            <a:r>
              <a:rPr lang="zh-CN" altLang="en-US" sz="1400" spc="0" dirty="0">
                <a:solidFill>
                  <a:srgbClr val="000000"/>
                </a:solidFill>
                <a:latin typeface="微软雅黑" panose="020B0503020204020204" charset="-122"/>
                <a:ea typeface="微软雅黑" panose="020B0503020204020204" charset="-122"/>
                <a:cs typeface="微软雅黑" panose="020B0503020204020204" charset="-122"/>
              </a:rPr>
              <a:t>电转</a:t>
            </a:r>
            <a:r>
              <a:rPr lang="zh-CN" altLang="en-US" sz="1400" spc="20" dirty="0">
                <a:solidFill>
                  <a:srgbClr val="000000"/>
                </a:solidFill>
                <a:latin typeface="微软雅黑" panose="020B0503020204020204" charset="-122"/>
                <a:ea typeface="微软雅黑" panose="020B0503020204020204" charset="-122"/>
                <a:cs typeface="微软雅黑" panose="020B0503020204020204" charset="-122"/>
              </a:rPr>
              <a:t>换器相接接收光束。</a:t>
            </a:r>
            <a:endParaRPr lang="zh-CN" altLang="en-US" sz="1400" dirty="0">
              <a:solidFill>
                <a:srgbClr val="000000"/>
              </a:solidFill>
              <a:latin typeface="微软雅黑" panose="020B0503020204020204" charset="-122"/>
              <a:ea typeface="微软雅黑" panose="020B0503020204020204" charset="-122"/>
              <a:cs typeface="微软雅黑" panose="020B0503020204020204" charset="-122"/>
            </a:endParaRPr>
          </a:p>
          <a:p>
            <a:pPr marL="13335" indent="266700" algn="l" rtl="0" eaLnBrk="0">
              <a:lnSpc>
                <a:spcPct val="140000"/>
              </a:lnSpc>
              <a:spcBef>
                <a:spcPts val="280"/>
              </a:spcBef>
            </a:pPr>
            <a:r>
              <a:rPr lang="zh-CN" altLang="en-US" sz="1400" spc="30" dirty="0">
                <a:solidFill>
                  <a:srgbClr val="000000"/>
                </a:solidFill>
                <a:latin typeface="微软雅黑" panose="020B0503020204020204" charset="-122"/>
                <a:ea typeface="微软雅黑" panose="020B0503020204020204" charset="-122"/>
                <a:cs typeface="微软雅黑" panose="020B0503020204020204" charset="-122"/>
              </a:rPr>
              <a:t>两光束混合后的端部是工作端亦称探头，它与被测物相距</a:t>
            </a:r>
            <a:r>
              <a:rPr lang="en-US" altLang="zh-CN" sz="1400" b="1" spc="0" dirty="0">
                <a:solidFill>
                  <a:srgbClr val="000000"/>
                </a:solidFill>
                <a:latin typeface="微软雅黑" panose="020B0503020204020204" charset="-122"/>
                <a:ea typeface="微软雅黑" panose="020B0503020204020204" charset="-122"/>
                <a:cs typeface="微软雅黑" panose="020B0503020204020204" charset="-122"/>
              </a:rPr>
              <a:t>d</a:t>
            </a:r>
            <a:r>
              <a:rPr lang="zh-CN" altLang="en-US" sz="1400" spc="30" dirty="0">
                <a:solidFill>
                  <a:srgbClr val="000000"/>
                </a:solidFill>
                <a:latin typeface="微软雅黑" panose="020B0503020204020204" charset="-122"/>
                <a:ea typeface="微软雅黑" panose="020B0503020204020204" charset="-122"/>
                <a:cs typeface="微软雅黑" panose="020B0503020204020204" charset="-122"/>
              </a:rPr>
              <a:t>，</a:t>
            </a:r>
            <a:r>
              <a:rPr lang="zh-CN" altLang="en-US" sz="1400" spc="10" dirty="0">
                <a:solidFill>
                  <a:srgbClr val="000000"/>
                </a:solidFill>
                <a:latin typeface="微软雅黑" panose="020B0503020204020204" charset="-122"/>
                <a:ea typeface="微软雅黑" panose="020B0503020204020204" charset="-122"/>
                <a:cs typeface="微软雅黑" panose="020B0503020204020204" charset="-122"/>
              </a:rPr>
              <a:t>由</a:t>
            </a:r>
            <a:r>
              <a:rPr lang="zh-CN" altLang="en-US" sz="1400" spc="0" dirty="0">
                <a:solidFill>
                  <a:srgbClr val="000000"/>
                </a:solidFill>
                <a:latin typeface="微软雅黑" panose="020B0503020204020204" charset="-122"/>
                <a:ea typeface="微软雅黑" panose="020B0503020204020204" charset="-122"/>
                <a:cs typeface="微软雅黑" panose="020B0503020204020204" charset="-122"/>
              </a:rPr>
              <a:t>光源发出的光信号沿</a:t>
            </a:r>
            <a:r>
              <a:rPr lang="zh-CN" altLang="en-US" sz="1400" spc="60" dirty="0">
                <a:solidFill>
                  <a:srgbClr val="000000"/>
                </a:solidFill>
                <a:latin typeface="微软雅黑" panose="020B0503020204020204" charset="-122"/>
                <a:ea typeface="微软雅黑" panose="020B0503020204020204" charset="-122"/>
                <a:cs typeface="微软雅黑" panose="020B0503020204020204" charset="-122"/>
              </a:rPr>
              <a:t>光纤传到端部射出后再经被测物反射回来，另一束光纤接收光信号并由光电转换器将</a:t>
            </a:r>
            <a:r>
              <a:rPr lang="zh-CN" altLang="en-US" sz="1400" spc="10" dirty="0">
                <a:solidFill>
                  <a:srgbClr val="000000"/>
                </a:solidFill>
                <a:latin typeface="微软雅黑" panose="020B0503020204020204" charset="-122"/>
                <a:ea typeface="微软雅黑" panose="020B0503020204020204" charset="-122"/>
                <a:cs typeface="微软雅黑" panose="020B0503020204020204" charset="-122"/>
              </a:rPr>
              <a:t>其</a:t>
            </a:r>
            <a:r>
              <a:rPr lang="zh-CN" altLang="en-US" sz="1400" spc="-30" dirty="0">
                <a:solidFill>
                  <a:srgbClr val="000000"/>
                </a:solidFill>
                <a:latin typeface="微软雅黑" panose="020B0503020204020204" charset="-122"/>
                <a:ea typeface="微软雅黑" panose="020B0503020204020204" charset="-122"/>
                <a:cs typeface="微软雅黑" panose="020B0503020204020204" charset="-122"/>
              </a:rPr>
              <a:t>转换成电信号，如图</a:t>
            </a:r>
            <a:r>
              <a:rPr lang="en-US" altLang="zh-CN" sz="1400" b="1" spc="-30" dirty="0">
                <a:solidFill>
                  <a:srgbClr val="000000"/>
                </a:solidFill>
                <a:latin typeface="微软雅黑" panose="020B0503020204020204" charset="-122"/>
                <a:ea typeface="微软雅黑" panose="020B0503020204020204" charset="-122"/>
                <a:cs typeface="微软雅黑" panose="020B0503020204020204" charset="-122"/>
              </a:rPr>
              <a:t>7</a:t>
            </a:r>
            <a:r>
              <a:rPr lang="zh-CN" altLang="en-US" sz="1400" spc="-30" dirty="0">
                <a:solidFill>
                  <a:srgbClr val="000000"/>
                </a:solidFill>
                <a:latin typeface="微软雅黑" panose="020B0503020204020204" charset="-122"/>
                <a:ea typeface="微软雅黑" panose="020B0503020204020204" charset="-122"/>
                <a:cs typeface="微软雅黑" panose="020B0503020204020204" charset="-122"/>
              </a:rPr>
              <a:t>－</a:t>
            </a:r>
            <a:r>
              <a:rPr lang="en-US" altLang="zh-CN" sz="1400" b="1" spc="-30" dirty="0">
                <a:solidFill>
                  <a:srgbClr val="000000"/>
                </a:solidFill>
                <a:latin typeface="微软雅黑" panose="020B0503020204020204" charset="-122"/>
                <a:ea typeface="微软雅黑" panose="020B0503020204020204" charset="-122"/>
                <a:cs typeface="微软雅黑" panose="020B0503020204020204" charset="-122"/>
              </a:rPr>
              <a:t>27</a:t>
            </a:r>
            <a:r>
              <a:rPr lang="zh-CN" altLang="en-US" sz="1400" spc="-30" dirty="0">
                <a:solidFill>
                  <a:srgbClr val="000000"/>
                </a:solidFill>
                <a:latin typeface="微软雅黑" panose="020B0503020204020204" charset="-122"/>
                <a:ea typeface="微软雅黑" panose="020B0503020204020204" charset="-122"/>
                <a:cs typeface="微软雅黑" panose="020B0503020204020204" charset="-122"/>
              </a:rPr>
              <a:t>所示</a:t>
            </a:r>
            <a:r>
              <a:rPr lang="zh-CN" altLang="en-US" sz="1400" spc="-20" dirty="0">
                <a:solidFill>
                  <a:srgbClr val="000000"/>
                </a:solidFill>
                <a:latin typeface="微软雅黑" panose="020B0503020204020204" charset="-122"/>
                <a:ea typeface="微软雅黑" panose="020B0503020204020204" charset="-122"/>
                <a:cs typeface="微软雅黑" panose="020B0503020204020204" charset="-122"/>
              </a:rPr>
              <a:t>。</a:t>
            </a:r>
            <a:endParaRPr lang="zh-CN" altLang="en-US" sz="1400" dirty="0">
              <a:solidFill>
                <a:srgbClr val="000000"/>
              </a:solidFill>
              <a:latin typeface="微软雅黑" panose="020B0503020204020204" charset="-122"/>
              <a:ea typeface="微软雅黑" panose="020B0503020204020204" charset="-122"/>
              <a:cs typeface="微软雅黑" panose="020B0503020204020204" charset="-122"/>
            </a:endParaRPr>
          </a:p>
          <a:p>
            <a:pPr marL="12700" indent="267335" algn="l" rtl="0" eaLnBrk="0">
              <a:lnSpc>
                <a:spcPct val="134000"/>
              </a:lnSpc>
              <a:spcBef>
                <a:spcPts val="5"/>
              </a:spcBef>
            </a:pPr>
            <a:endParaRPr lang="zh-CN" altLang="en-US" sz="1400" dirty="0">
              <a:solidFill>
                <a:srgbClr val="000000"/>
              </a:solidFill>
              <a:latin typeface="微软雅黑" panose="020B0503020204020204" charset="-122"/>
              <a:ea typeface="微软雅黑" panose="020B0503020204020204" charset="-122"/>
              <a:cs typeface="微软雅黑" panose="020B0503020204020204" charset="-122"/>
            </a:endParaRPr>
          </a:p>
        </p:txBody>
      </p:sp>
      <p:sp>
        <p:nvSpPr>
          <p:cNvPr id="4" name="textbox 235"/>
          <p:cNvSpPr/>
          <p:nvPr>
            <p:custDataLst>
              <p:tags r:id="rId5"/>
            </p:custDataLst>
          </p:nvPr>
        </p:nvSpPr>
        <p:spPr>
          <a:xfrm>
            <a:off x="1247241" y="3247163"/>
            <a:ext cx="5205729" cy="3743325"/>
          </a:xfrm>
          <a:prstGeom prst="rect">
            <a:avLst/>
          </a:prstGeom>
        </p:spPr>
        <p:txBody>
          <a:bodyPr vert="horz" wrap="square" lIns="0" tIns="0" rIns="0" bIns="0"/>
          <a:lstStyle/>
          <a:p>
            <a:pPr algn="l" rtl="0" eaLnBrk="0">
              <a:lnSpc>
                <a:spcPct val="83000"/>
              </a:lnSpc>
            </a:pPr>
            <a:endParaRPr lang="en-US" altLang="en-US" sz="1000" dirty="0">
              <a:solidFill>
                <a:schemeClr val="dk1"/>
              </a:solidFill>
              <a:latin typeface="微软雅黑" panose="020B0503020204020204" charset="-122"/>
              <a:ea typeface="微软雅黑" panose="020B0503020204020204" charset="-122"/>
            </a:endParaRPr>
          </a:p>
        </p:txBody>
      </p:sp>
    </p:spTree>
    <p:custDataLst>
      <p:tags r:id="rId6"/>
    </p:custData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9" name="图片 8" descr="1 (11)"/>
          <p:cNvPicPr>
            <a:picLocks noChangeAspect="1"/>
          </p:cNvPicPr>
          <p:nvPr>
            <p:custDataLst>
              <p:tags r:id="rId1"/>
            </p:custDataLst>
          </p:nvPr>
        </p:nvPicPr>
        <p:blipFill>
          <a:blip r:embed="rId2"/>
          <a:stretch>
            <a:fillRect/>
          </a:stretch>
        </p:blipFill>
        <p:spPr>
          <a:xfrm>
            <a:off x="0" y="6137910"/>
            <a:ext cx="720090" cy="720090"/>
          </a:xfrm>
          <a:prstGeom prst="rect">
            <a:avLst/>
          </a:prstGeom>
        </p:spPr>
      </p:pic>
      <p:pic>
        <p:nvPicPr>
          <p:cNvPr id="7" name="图片 6" descr="1 (12)"/>
          <p:cNvPicPr>
            <a:picLocks noChangeAspect="1"/>
          </p:cNvPicPr>
          <p:nvPr>
            <p:custDataLst>
              <p:tags r:id="rId3"/>
            </p:custDataLst>
          </p:nvPr>
        </p:nvPicPr>
        <p:blipFill>
          <a:blip r:embed="rId4"/>
          <a:stretch>
            <a:fillRect/>
          </a:stretch>
        </p:blipFill>
        <p:spPr>
          <a:xfrm>
            <a:off x="11471910" y="0"/>
            <a:ext cx="720090" cy="720090"/>
          </a:xfrm>
          <a:prstGeom prst="rect">
            <a:avLst/>
          </a:prstGeom>
        </p:spPr>
      </p:pic>
      <p:sp>
        <p:nvSpPr>
          <p:cNvPr id="2" name="textbox 236"/>
          <p:cNvSpPr/>
          <p:nvPr/>
        </p:nvSpPr>
        <p:spPr>
          <a:xfrm>
            <a:off x="6508977" y="1640848"/>
            <a:ext cx="5207000" cy="2205989"/>
          </a:xfrm>
          <a:prstGeom prst="rect">
            <a:avLst/>
          </a:prstGeom>
        </p:spPr>
        <p:txBody>
          <a:bodyPr vert="horz" wrap="square" lIns="0" tIns="0" rIns="0" bIns="0"/>
          <a:lstStyle/>
          <a:p>
            <a:pPr marL="280035" algn="l" rtl="0" eaLnBrk="0">
              <a:lnSpc>
                <a:spcPct val="91000"/>
              </a:lnSpc>
              <a:spcBef>
                <a:spcPts val="855"/>
              </a:spcBef>
            </a:pPr>
            <a:r>
              <a:rPr sz="1000" spc="80" dirty="0" err="1">
                <a:solidFill>
                  <a:srgbClr val="000000"/>
                </a:solidFill>
                <a:latin typeface="微软雅黑" panose="020B0503020204020204" charset="-122"/>
                <a:ea typeface="微软雅黑" panose="020B0503020204020204" charset="-122"/>
                <a:cs typeface="微软雅黑" panose="020B0503020204020204" charset="-122"/>
              </a:rPr>
              <a:t>传光型光纤位移传感器测量位移是根据传送光纤的光场与接收光纤交叉地方</a:t>
            </a:r>
            <a:r>
              <a:rPr sz="1000" spc="40" dirty="0" err="1">
                <a:solidFill>
                  <a:srgbClr val="000000"/>
                </a:solidFill>
                <a:latin typeface="微软雅黑" panose="020B0503020204020204" charset="-122"/>
                <a:ea typeface="微软雅黑" panose="020B0503020204020204" charset="-122"/>
                <a:cs typeface="微软雅黑" panose="020B0503020204020204" charset="-122"/>
              </a:rPr>
              <a:t>的</a:t>
            </a:r>
            <a:r>
              <a:rPr sz="1000" spc="0" dirty="0" err="1">
                <a:solidFill>
                  <a:srgbClr val="000000"/>
                </a:solidFill>
                <a:latin typeface="微软雅黑" panose="020B0503020204020204" charset="-122"/>
                <a:ea typeface="微软雅黑" panose="020B0503020204020204" charset="-122"/>
                <a:cs typeface="微软雅黑" panose="020B0503020204020204" charset="-122"/>
              </a:rPr>
              <a:t>视景</a:t>
            </a:r>
            <a:endParaRPr lang="en-US" altLang="en-US" sz="1000" dirty="0">
              <a:solidFill>
                <a:srgbClr val="000000"/>
              </a:solidFill>
              <a:latin typeface="微软雅黑" panose="020B0503020204020204" charset="-122"/>
              <a:ea typeface="微软雅黑" panose="020B0503020204020204" charset="-122"/>
              <a:cs typeface="微软雅黑" panose="020B0503020204020204" charset="-122"/>
            </a:endParaRPr>
          </a:p>
          <a:p>
            <a:pPr algn="l" rtl="0" eaLnBrk="0">
              <a:lnSpc>
                <a:spcPct val="146000"/>
              </a:lnSpc>
            </a:pPr>
            <a:endParaRPr lang="en-US" altLang="en-US" sz="200" dirty="0">
              <a:solidFill>
                <a:srgbClr val="000000"/>
              </a:solidFill>
              <a:latin typeface="微软雅黑" panose="020B0503020204020204" charset="-122"/>
              <a:ea typeface="微软雅黑" panose="020B0503020204020204" charset="-122"/>
              <a:cs typeface="微软雅黑" panose="020B0503020204020204" charset="-122"/>
            </a:endParaRPr>
          </a:p>
          <a:p>
            <a:pPr marL="2347595" indent="-2334895" algn="l" rtl="0" eaLnBrk="0">
              <a:lnSpc>
                <a:spcPct val="143000"/>
              </a:lnSpc>
              <a:spcBef>
                <a:spcPts val="0"/>
              </a:spcBef>
            </a:pPr>
            <a:r>
              <a:rPr sz="1000" spc="50" dirty="0">
                <a:solidFill>
                  <a:srgbClr val="000000"/>
                </a:solidFill>
                <a:latin typeface="微软雅黑" panose="020B0503020204020204" charset="-122"/>
                <a:ea typeface="微软雅黑" panose="020B0503020204020204" charset="-122"/>
                <a:cs typeface="微软雅黑" panose="020B0503020204020204" charset="-122"/>
              </a:rPr>
              <a:t>来测量的。当光纤探头与被测物接触或零间隙时</a:t>
            </a:r>
            <a:r>
              <a:rPr sz="1000" b="1" spc="50" dirty="0">
                <a:solidFill>
                  <a:srgbClr val="000000"/>
                </a:solidFill>
                <a:latin typeface="微软雅黑" panose="020B0503020204020204" charset="-122"/>
                <a:ea typeface="微软雅黑" panose="020B0503020204020204" charset="-122"/>
                <a:cs typeface="微软雅黑" panose="020B0503020204020204" charset="-122"/>
              </a:rPr>
              <a:t>(</a:t>
            </a:r>
            <a:r>
              <a:rPr sz="1000" b="1" spc="0" dirty="0">
                <a:solidFill>
                  <a:srgbClr val="000000"/>
                </a:solidFill>
                <a:latin typeface="微软雅黑" panose="020B0503020204020204" charset="-122"/>
                <a:ea typeface="微软雅黑" panose="020B0503020204020204" charset="-122"/>
                <a:cs typeface="微软雅黑" panose="020B0503020204020204" charset="-122"/>
              </a:rPr>
              <a:t>d</a:t>
            </a:r>
            <a:r>
              <a:rPr sz="1000" spc="50" dirty="0">
                <a:solidFill>
                  <a:srgbClr val="000000"/>
                </a:solidFill>
                <a:latin typeface="微软雅黑" panose="020B0503020204020204" charset="-122"/>
                <a:ea typeface="微软雅黑" panose="020B0503020204020204" charset="-122"/>
                <a:cs typeface="微软雅黑" panose="020B0503020204020204" charset="-122"/>
              </a:rPr>
              <a:t>＝</a:t>
            </a:r>
            <a:r>
              <a:rPr sz="1000" b="1" spc="50" dirty="0">
                <a:solidFill>
                  <a:srgbClr val="000000"/>
                </a:solidFill>
                <a:latin typeface="微软雅黑" panose="020B0503020204020204" charset="-122"/>
                <a:ea typeface="微软雅黑" panose="020B0503020204020204" charset="-122"/>
                <a:cs typeface="微软雅黑" panose="020B0503020204020204" charset="-122"/>
              </a:rPr>
              <a:t>0)</a:t>
            </a:r>
            <a:r>
              <a:rPr sz="1000" spc="50" dirty="0">
                <a:solidFill>
                  <a:srgbClr val="000000"/>
                </a:solidFill>
                <a:latin typeface="微软雅黑" panose="020B0503020204020204" charset="-122"/>
                <a:ea typeface="微软雅黑" panose="020B0503020204020204" charset="-122"/>
                <a:cs typeface="微软雅黑" panose="020B0503020204020204" charset="-122"/>
              </a:rPr>
              <a:t>，则全部传输光</a:t>
            </a:r>
            <a:r>
              <a:rPr sz="1000" spc="0" dirty="0">
                <a:solidFill>
                  <a:srgbClr val="000000"/>
                </a:solidFill>
                <a:latin typeface="微软雅黑" panose="020B0503020204020204" charset="-122"/>
                <a:ea typeface="微软雅黑" panose="020B0503020204020204" charset="-122"/>
                <a:cs typeface="微软雅黑" panose="020B0503020204020204" charset="-122"/>
              </a:rPr>
              <a:t>直接被反射至传</a:t>
            </a:r>
            <a:r>
              <a:rPr sz="1000" spc="30" dirty="0">
                <a:solidFill>
                  <a:srgbClr val="000000"/>
                </a:solidFill>
                <a:latin typeface="微软雅黑" panose="020B0503020204020204" charset="-122"/>
                <a:ea typeface="微软雅黑" panose="020B0503020204020204" charset="-122"/>
                <a:cs typeface="微软雅黑" panose="020B0503020204020204" charset="-122"/>
              </a:rPr>
              <a:t>输光纤。没有提供光给接收端的光纤</a:t>
            </a:r>
            <a:r>
              <a:rPr sz="1000" spc="20" dirty="0">
                <a:solidFill>
                  <a:srgbClr val="000000"/>
                </a:solidFill>
                <a:latin typeface="微软雅黑" panose="020B0503020204020204" charset="-122"/>
                <a:ea typeface="微软雅黑" panose="020B0503020204020204" charset="-122"/>
                <a:cs typeface="微软雅黑" panose="020B0503020204020204" charset="-122"/>
              </a:rPr>
              <a:t>，</a:t>
            </a:r>
            <a:r>
              <a:rPr sz="1000" spc="0" dirty="0">
                <a:solidFill>
                  <a:srgbClr val="000000"/>
                </a:solidFill>
                <a:latin typeface="微软雅黑" panose="020B0503020204020204" charset="-122"/>
                <a:ea typeface="微软雅黑" panose="020B0503020204020204" charset="-122"/>
                <a:cs typeface="微软雅黑" panose="020B0503020204020204" charset="-122"/>
              </a:rPr>
              <a:t>输出讯号</a:t>
            </a:r>
            <a:r>
              <a:rPr sz="1000" spc="40" dirty="0">
                <a:solidFill>
                  <a:srgbClr val="000000"/>
                </a:solidFill>
                <a:latin typeface="微软雅黑" panose="020B0503020204020204" charset="-122"/>
                <a:ea typeface="微软雅黑" panose="020B0503020204020204" charset="-122"/>
                <a:cs typeface="微软雅黑" panose="020B0503020204020204" charset="-122"/>
              </a:rPr>
              <a:t>便为</a:t>
            </a:r>
            <a:r>
              <a:rPr sz="1000" b="1" spc="40" dirty="0">
                <a:solidFill>
                  <a:srgbClr val="000000"/>
                </a:solidFill>
                <a:latin typeface="微软雅黑" panose="020B0503020204020204" charset="-122"/>
                <a:ea typeface="微软雅黑" panose="020B0503020204020204" charset="-122"/>
                <a:cs typeface="微软雅黑" panose="020B0503020204020204" charset="-122"/>
              </a:rPr>
              <a:t>“</a:t>
            </a:r>
            <a:r>
              <a:rPr sz="1000" spc="40" dirty="0">
                <a:solidFill>
                  <a:srgbClr val="000000"/>
                </a:solidFill>
                <a:latin typeface="微软雅黑" panose="020B0503020204020204" charset="-122"/>
                <a:ea typeface="微软雅黑" panose="020B0503020204020204" charset="-122"/>
                <a:cs typeface="微软雅黑" panose="020B0503020204020204" charset="-122"/>
              </a:rPr>
              <a:t>零。当探头与被测物之间的距离增加</a:t>
            </a:r>
            <a:r>
              <a:rPr sz="1000" spc="20" dirty="0">
                <a:solidFill>
                  <a:srgbClr val="000000"/>
                </a:solidFill>
                <a:latin typeface="微软雅黑" panose="020B0503020204020204" charset="-122"/>
                <a:ea typeface="微软雅黑" panose="020B0503020204020204" charset="-122"/>
                <a:cs typeface="微软雅黑" panose="020B0503020204020204" charset="-122"/>
              </a:rPr>
              <a:t>时</a:t>
            </a:r>
            <a:r>
              <a:rPr sz="1000" spc="0" dirty="0">
                <a:solidFill>
                  <a:srgbClr val="000000"/>
                </a:solidFill>
                <a:latin typeface="微软雅黑" panose="020B0503020204020204" charset="-122"/>
                <a:ea typeface="微软雅黑" panose="020B0503020204020204" charset="-122"/>
                <a:cs typeface="微软雅黑" panose="020B0503020204020204" charset="-122"/>
              </a:rPr>
              <a:t>，</a:t>
            </a:r>
            <a:r>
              <a:rPr sz="1000" spc="50" dirty="0">
                <a:solidFill>
                  <a:srgbClr val="000000"/>
                </a:solidFill>
                <a:latin typeface="微软雅黑" panose="020B0503020204020204" charset="-122"/>
                <a:ea typeface="微软雅黑" panose="020B0503020204020204" charset="-122"/>
                <a:cs typeface="微软雅黑" panose="020B0503020204020204" charset="-122"/>
              </a:rPr>
              <a:t>接收端的光纤接收的光增加，输出讯号便</a:t>
            </a:r>
            <a:r>
              <a:rPr sz="1000" spc="10" dirty="0">
                <a:solidFill>
                  <a:srgbClr val="000000"/>
                </a:solidFill>
                <a:latin typeface="微软雅黑" panose="020B0503020204020204" charset="-122"/>
                <a:ea typeface="微软雅黑" panose="020B0503020204020204" charset="-122"/>
                <a:cs typeface="微软雅黑" panose="020B0503020204020204" charset="-122"/>
              </a:rPr>
              <a:t>增</a:t>
            </a:r>
            <a:r>
              <a:rPr sz="1000" spc="0" dirty="0">
                <a:solidFill>
                  <a:srgbClr val="000000"/>
                </a:solidFill>
                <a:latin typeface="微软雅黑" panose="020B0503020204020204" charset="-122"/>
                <a:ea typeface="微软雅黑" panose="020B0503020204020204" charset="-122"/>
                <a:cs typeface="微软雅黑" panose="020B0503020204020204" charset="-122"/>
              </a:rPr>
              <a:t>大。</a:t>
            </a:r>
            <a:r>
              <a:rPr sz="1000" spc="50" dirty="0">
                <a:solidFill>
                  <a:srgbClr val="000000"/>
                </a:solidFill>
                <a:latin typeface="微软雅黑" panose="020B0503020204020204" charset="-122"/>
                <a:ea typeface="微软雅黑" panose="020B0503020204020204" charset="-122"/>
                <a:cs typeface="微软雅黑" panose="020B0503020204020204" charset="-122"/>
              </a:rPr>
              <a:t>当探头与被测物的距离增加到一定值，</a:t>
            </a:r>
            <a:r>
              <a:rPr sz="1000" spc="30" dirty="0">
                <a:solidFill>
                  <a:srgbClr val="000000"/>
                </a:solidFill>
                <a:latin typeface="微软雅黑" panose="020B0503020204020204" charset="-122"/>
                <a:ea typeface="微软雅黑" panose="020B0503020204020204" charset="-122"/>
                <a:cs typeface="微软雅黑" panose="020B0503020204020204" charset="-122"/>
              </a:rPr>
              <a:t>接</a:t>
            </a:r>
            <a:r>
              <a:rPr sz="1000" spc="0" dirty="0">
                <a:solidFill>
                  <a:srgbClr val="000000"/>
                </a:solidFill>
                <a:latin typeface="微软雅黑" panose="020B0503020204020204" charset="-122"/>
                <a:ea typeface="微软雅黑" panose="020B0503020204020204" charset="-122"/>
                <a:cs typeface="微软雅黑" panose="020B0503020204020204" charset="-122"/>
              </a:rPr>
              <a:t>收端的</a:t>
            </a:r>
            <a:r>
              <a:rPr sz="1000" spc="30" dirty="0">
                <a:solidFill>
                  <a:srgbClr val="000000"/>
                </a:solidFill>
                <a:latin typeface="微软雅黑" panose="020B0503020204020204" charset="-122"/>
                <a:ea typeface="微软雅黑" panose="020B0503020204020204" charset="-122"/>
                <a:cs typeface="微软雅黑" panose="020B0503020204020204" charset="-122"/>
              </a:rPr>
              <a:t>光纤全部被照明时，此时输出讯号达</a:t>
            </a:r>
            <a:r>
              <a:rPr sz="1000" spc="20" dirty="0">
                <a:solidFill>
                  <a:srgbClr val="000000"/>
                </a:solidFill>
                <a:latin typeface="微软雅黑" panose="020B0503020204020204" charset="-122"/>
                <a:ea typeface="微软雅黑" panose="020B0503020204020204" charset="-122"/>
                <a:cs typeface="微软雅黑" panose="020B0503020204020204" charset="-122"/>
              </a:rPr>
              <a:t>到</a:t>
            </a:r>
            <a:r>
              <a:rPr sz="1000" spc="0" dirty="0">
                <a:solidFill>
                  <a:srgbClr val="000000"/>
                </a:solidFill>
                <a:latin typeface="微软雅黑" panose="020B0503020204020204" charset="-122"/>
                <a:ea typeface="微软雅黑" panose="020B0503020204020204" charset="-122"/>
                <a:cs typeface="微软雅黑" panose="020B0503020204020204" charset="-122"/>
              </a:rPr>
              <a:t>最大，也</a:t>
            </a:r>
            <a:r>
              <a:rPr sz="1000" spc="20" dirty="0">
                <a:solidFill>
                  <a:srgbClr val="000000"/>
                </a:solidFill>
                <a:latin typeface="微软雅黑" panose="020B0503020204020204" charset="-122"/>
                <a:ea typeface="微软雅黑" panose="020B0503020204020204" charset="-122"/>
                <a:cs typeface="微软雅黑" panose="020B0503020204020204" charset="-122"/>
              </a:rPr>
              <a:t>称为</a:t>
            </a:r>
            <a:r>
              <a:rPr sz="1000" b="1" spc="20" dirty="0">
                <a:solidFill>
                  <a:srgbClr val="000000"/>
                </a:solidFill>
                <a:latin typeface="微软雅黑" panose="020B0503020204020204" charset="-122"/>
                <a:ea typeface="微软雅黑" panose="020B0503020204020204" charset="-122"/>
                <a:cs typeface="微软雅黑" panose="020B0503020204020204" charset="-122"/>
              </a:rPr>
              <a:t>“</a:t>
            </a:r>
            <a:r>
              <a:rPr sz="1000" spc="20" dirty="0">
                <a:solidFill>
                  <a:srgbClr val="000000"/>
                </a:solidFill>
                <a:latin typeface="微软雅黑" panose="020B0503020204020204" charset="-122"/>
                <a:ea typeface="微软雅黑" panose="020B0503020204020204" charset="-122"/>
                <a:cs typeface="微软雅黑" panose="020B0503020204020204" charset="-122"/>
              </a:rPr>
              <a:t>光峰值。达到光峰值之后，当探针</a:t>
            </a:r>
            <a:r>
              <a:rPr sz="1000" spc="10" dirty="0">
                <a:solidFill>
                  <a:srgbClr val="000000"/>
                </a:solidFill>
                <a:latin typeface="微软雅黑" panose="020B0503020204020204" charset="-122"/>
                <a:ea typeface="微软雅黑" panose="020B0503020204020204" charset="-122"/>
                <a:cs typeface="微软雅黑" panose="020B0503020204020204" charset="-122"/>
              </a:rPr>
              <a:t>与</a:t>
            </a:r>
            <a:r>
              <a:rPr sz="1000" spc="0" dirty="0">
                <a:solidFill>
                  <a:srgbClr val="000000"/>
                </a:solidFill>
                <a:latin typeface="微软雅黑" panose="020B0503020204020204" charset="-122"/>
                <a:ea typeface="微软雅黑" panose="020B0503020204020204" charset="-122"/>
                <a:cs typeface="微软雅黑" panose="020B0503020204020204" charset="-122"/>
              </a:rPr>
              <a:t>被测</a:t>
            </a:r>
            <a:endParaRPr lang="en-US" altLang="en-US" sz="1000" spc="0" dirty="0">
              <a:solidFill>
                <a:srgbClr val="000000"/>
              </a:solidFill>
              <a:latin typeface="微软雅黑" panose="020B0503020204020204" charset="-122"/>
              <a:ea typeface="微软雅黑" panose="020B0503020204020204" charset="-122"/>
              <a:cs typeface="微软雅黑" panose="020B0503020204020204" charset="-122"/>
            </a:endParaRPr>
          </a:p>
        </p:txBody>
      </p:sp>
      <p:pic>
        <p:nvPicPr>
          <p:cNvPr id="3" name="picture 237"/>
          <p:cNvPicPr>
            <a:picLocks noChangeAspect="1"/>
          </p:cNvPicPr>
          <p:nvPr/>
        </p:nvPicPr>
        <p:blipFill>
          <a:blip r:embed="rId5"/>
          <a:stretch>
            <a:fillRect/>
          </a:stretch>
        </p:blipFill>
        <p:spPr>
          <a:xfrm rot="21600000">
            <a:off x="736092" y="2163767"/>
            <a:ext cx="5359908" cy="1600837"/>
          </a:xfrm>
          <a:prstGeom prst="rect">
            <a:avLst/>
          </a:prstGeom>
        </p:spPr>
      </p:pic>
      <p:pic>
        <p:nvPicPr>
          <p:cNvPr id="4" name="picture 238"/>
          <p:cNvPicPr>
            <a:picLocks noChangeAspect="1"/>
          </p:cNvPicPr>
          <p:nvPr/>
        </p:nvPicPr>
        <p:blipFill>
          <a:blip r:embed="rId6"/>
          <a:stretch>
            <a:fillRect/>
          </a:stretch>
        </p:blipFill>
        <p:spPr>
          <a:xfrm rot="21600000">
            <a:off x="6637993" y="2743842"/>
            <a:ext cx="2067877" cy="1285341"/>
          </a:xfrm>
          <a:prstGeom prst="rect">
            <a:avLst/>
          </a:prstGeom>
        </p:spPr>
      </p:pic>
      <p:sp>
        <p:nvSpPr>
          <p:cNvPr id="5" name="textbox 239"/>
          <p:cNvSpPr/>
          <p:nvPr>
            <p:custDataLst>
              <p:tags r:id="rId7"/>
            </p:custDataLst>
          </p:nvPr>
        </p:nvSpPr>
        <p:spPr>
          <a:xfrm>
            <a:off x="8323721" y="3896712"/>
            <a:ext cx="3390900" cy="612775"/>
          </a:xfrm>
          <a:prstGeom prst="rect">
            <a:avLst/>
          </a:prstGeom>
        </p:spPr>
        <p:txBody>
          <a:bodyPr vert="horz" wrap="square" lIns="0" tIns="0" rIns="0" bIns="0"/>
          <a:lstStyle/>
          <a:p>
            <a:pPr algn="l" rtl="0" eaLnBrk="0">
              <a:lnSpc>
                <a:spcPct val="81000"/>
              </a:lnSpc>
            </a:pPr>
            <a:endParaRPr lang="en-US" altLang="en-US" sz="100" dirty="0">
              <a:solidFill>
                <a:schemeClr val="dk1"/>
              </a:solidFill>
              <a:latin typeface="微软雅黑" panose="020B0503020204020204" charset="-122"/>
              <a:ea typeface="微软雅黑" panose="020B0503020204020204" charset="-122"/>
            </a:endParaRPr>
          </a:p>
          <a:p>
            <a:pPr marL="535305" algn="l" rtl="0" eaLnBrk="0">
              <a:lnSpc>
                <a:spcPct val="97000"/>
              </a:lnSpc>
            </a:pPr>
            <a:r>
              <a:rPr sz="1000" spc="50" dirty="0">
                <a:solidFill>
                  <a:schemeClr val="dk1"/>
                </a:solidFill>
                <a:latin typeface="微软雅黑" panose="020B0503020204020204" charset="-122"/>
                <a:ea typeface="微软雅黑" panose="020B0503020204020204" charset="-122"/>
                <a:cs typeface="微软雅黑" panose="020B0503020204020204" charset="-122"/>
              </a:rPr>
              <a:t>物的距离继续增加时，将造成反射光扩</a:t>
            </a:r>
            <a:r>
              <a:rPr sz="1000" spc="10" dirty="0">
                <a:solidFill>
                  <a:schemeClr val="dk1"/>
                </a:solidFill>
                <a:latin typeface="微软雅黑" panose="020B0503020204020204" charset="-122"/>
                <a:ea typeface="微软雅黑" panose="020B0503020204020204" charset="-122"/>
                <a:cs typeface="微软雅黑" panose="020B0503020204020204" charset="-122"/>
              </a:rPr>
              <a:t>散</a:t>
            </a:r>
            <a:r>
              <a:rPr sz="1000" spc="0" dirty="0">
                <a:solidFill>
                  <a:schemeClr val="dk1"/>
                </a:solidFill>
                <a:latin typeface="微软雅黑" panose="020B0503020204020204" charset="-122"/>
                <a:ea typeface="微软雅黑" panose="020B0503020204020204" charset="-122"/>
                <a:cs typeface="微软雅黑" panose="020B0503020204020204" charset="-122"/>
              </a:rPr>
              <a:t>或超过</a:t>
            </a:r>
            <a:endParaRPr lang="en-US" altLang="en-US" sz="1000" dirty="0">
              <a:solidFill>
                <a:schemeClr val="dk1"/>
              </a:solidFill>
              <a:latin typeface="微软雅黑" panose="020B0503020204020204" charset="-122"/>
              <a:ea typeface="微软雅黑" panose="020B0503020204020204" charset="-122"/>
            </a:endParaRPr>
          </a:p>
          <a:p>
            <a:pPr algn="l" rtl="0" eaLnBrk="0">
              <a:lnSpc>
                <a:spcPct val="120000"/>
              </a:lnSpc>
            </a:pPr>
            <a:endParaRPr lang="en-US" altLang="en-US" sz="400" dirty="0">
              <a:solidFill>
                <a:schemeClr val="dk1"/>
              </a:solidFill>
              <a:latin typeface="微软雅黑" panose="020B0503020204020204" charset="-122"/>
              <a:ea typeface="微软雅黑" panose="020B0503020204020204" charset="-122"/>
            </a:endParaRPr>
          </a:p>
          <a:p>
            <a:pPr marL="12700" indent="521970" algn="l" rtl="0" eaLnBrk="0">
              <a:lnSpc>
                <a:spcPct val="120000"/>
              </a:lnSpc>
              <a:spcBef>
                <a:spcPts val="5"/>
              </a:spcBef>
            </a:pPr>
            <a:r>
              <a:rPr sz="1000" spc="50" dirty="0">
                <a:solidFill>
                  <a:schemeClr val="dk1"/>
                </a:solidFill>
                <a:latin typeface="微软雅黑" panose="020B0503020204020204" charset="-122"/>
                <a:ea typeface="微软雅黑" panose="020B0503020204020204" charset="-122"/>
                <a:cs typeface="微软雅黑" panose="020B0503020204020204" charset="-122"/>
              </a:rPr>
              <a:t>接收端接收视野，使得输出讯号与测量</a:t>
            </a:r>
            <a:r>
              <a:rPr sz="1000" spc="10" dirty="0">
                <a:solidFill>
                  <a:schemeClr val="dk1"/>
                </a:solidFill>
                <a:latin typeface="微软雅黑" panose="020B0503020204020204" charset="-122"/>
                <a:ea typeface="微软雅黑" panose="020B0503020204020204" charset="-122"/>
                <a:cs typeface="微软雅黑" panose="020B0503020204020204" charset="-122"/>
              </a:rPr>
              <a:t>距</a:t>
            </a:r>
            <a:r>
              <a:rPr sz="1000" spc="0" dirty="0">
                <a:solidFill>
                  <a:schemeClr val="dk1"/>
                </a:solidFill>
                <a:latin typeface="微软雅黑" panose="020B0503020204020204" charset="-122"/>
                <a:ea typeface="微软雅黑" panose="020B0503020204020204" charset="-122"/>
                <a:cs typeface="微软雅黑" panose="020B0503020204020204" charset="-122"/>
              </a:rPr>
              <a:t>离成反</a:t>
            </a:r>
            <a:r>
              <a:rPr sz="1000" spc="40" dirty="0">
                <a:solidFill>
                  <a:schemeClr val="dk1"/>
                </a:solidFill>
                <a:latin typeface="微软雅黑" panose="020B0503020204020204" charset="-122"/>
                <a:ea typeface="微软雅黑" panose="020B0503020204020204" charset="-122"/>
                <a:cs typeface="微软雅黑" panose="020B0503020204020204" charset="-122"/>
              </a:rPr>
              <a:t>一般都选用线性度较好的前坡作为测量</a:t>
            </a:r>
            <a:r>
              <a:rPr sz="1000" spc="30" dirty="0">
                <a:solidFill>
                  <a:schemeClr val="dk1"/>
                </a:solidFill>
                <a:latin typeface="微软雅黑" panose="020B0503020204020204" charset="-122"/>
                <a:ea typeface="微软雅黑" panose="020B0503020204020204" charset="-122"/>
                <a:cs typeface="微软雅黑" panose="020B0503020204020204" charset="-122"/>
              </a:rPr>
              <a:t>区</a:t>
            </a:r>
            <a:r>
              <a:rPr sz="1000" spc="0" dirty="0">
                <a:solidFill>
                  <a:schemeClr val="dk1"/>
                </a:solidFill>
                <a:latin typeface="微软雅黑" panose="020B0503020204020204" charset="-122"/>
                <a:ea typeface="微软雅黑" panose="020B0503020204020204" charset="-122"/>
                <a:cs typeface="微软雅黑" panose="020B0503020204020204" charset="-122"/>
              </a:rPr>
              <a:t>域。</a:t>
            </a:r>
            <a:endParaRPr lang="en-US" altLang="en-US" sz="1000" spc="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6" name="textbox 242"/>
          <p:cNvSpPr/>
          <p:nvPr>
            <p:custDataLst>
              <p:tags r:id="rId8"/>
            </p:custDataLst>
          </p:nvPr>
        </p:nvSpPr>
        <p:spPr>
          <a:xfrm>
            <a:off x="6525828" y="3967513"/>
            <a:ext cx="1765300" cy="547369"/>
          </a:xfrm>
          <a:prstGeom prst="rect">
            <a:avLst/>
          </a:prstGeom>
        </p:spPr>
        <p:txBody>
          <a:bodyPr vert="horz" wrap="square" lIns="0" tIns="0" rIns="0" bIns="0"/>
          <a:lstStyle/>
          <a:p>
            <a:pPr algn="l" rtl="0" eaLnBrk="0">
              <a:lnSpc>
                <a:spcPct val="83000"/>
              </a:lnSpc>
            </a:pPr>
            <a:endParaRPr lang="en-US" altLang="en-US" sz="100" dirty="0">
              <a:solidFill>
                <a:schemeClr val="dk1"/>
              </a:solidFill>
              <a:latin typeface="微软雅黑" panose="020B0503020204020204" charset="-122"/>
              <a:ea typeface="微软雅黑" panose="020B0503020204020204" charset="-122"/>
              <a:cs typeface="微软雅黑" panose="020B0503020204020204" charset="-122"/>
            </a:endParaRPr>
          </a:p>
          <a:p>
            <a:pPr marL="580390" algn="l" rtl="0" eaLnBrk="0">
              <a:lnSpc>
                <a:spcPts val="1375"/>
              </a:lnSpc>
            </a:pPr>
            <a:r>
              <a:rPr sz="800" spc="20" dirty="0">
                <a:solidFill>
                  <a:schemeClr val="dk1"/>
                </a:solidFill>
                <a:latin typeface="微软雅黑" panose="020B0503020204020204" charset="-122"/>
                <a:ea typeface="微软雅黑" panose="020B0503020204020204" charset="-122"/>
                <a:cs typeface="微软雅黑" panose="020B0503020204020204" charset="-122"/>
              </a:rPr>
              <a:t>图</a:t>
            </a:r>
            <a:r>
              <a:rPr sz="800" b="1" spc="20" dirty="0">
                <a:solidFill>
                  <a:schemeClr val="dk1"/>
                </a:solidFill>
                <a:latin typeface="微软雅黑" panose="020B0503020204020204" charset="-122"/>
                <a:ea typeface="微软雅黑" panose="020B0503020204020204" charset="-122"/>
                <a:cs typeface="微软雅黑" panose="020B0503020204020204" charset="-122"/>
              </a:rPr>
              <a:t>7</a:t>
            </a:r>
            <a:r>
              <a:rPr sz="800" spc="20" dirty="0">
                <a:solidFill>
                  <a:schemeClr val="dk1"/>
                </a:solidFill>
                <a:latin typeface="微软雅黑" panose="020B0503020204020204" charset="-122"/>
                <a:ea typeface="微软雅黑" panose="020B0503020204020204" charset="-122"/>
                <a:cs typeface="微软雅黑" panose="020B0503020204020204" charset="-122"/>
              </a:rPr>
              <a:t>－</a:t>
            </a:r>
            <a:r>
              <a:rPr sz="800" b="1" spc="20" dirty="0">
                <a:solidFill>
                  <a:schemeClr val="dk1"/>
                </a:solidFill>
                <a:latin typeface="微软雅黑" panose="020B0503020204020204" charset="-122"/>
                <a:ea typeface="微软雅黑" panose="020B0503020204020204" charset="-122"/>
                <a:cs typeface="微软雅黑" panose="020B0503020204020204" charset="-122"/>
              </a:rPr>
              <a:t>28</a:t>
            </a:r>
            <a:r>
              <a:rPr sz="800" spc="0" dirty="0">
                <a:solidFill>
                  <a:schemeClr val="dk1"/>
                </a:solidFill>
                <a:latin typeface="微软雅黑" panose="020B0503020204020204" charset="-122"/>
                <a:ea typeface="微软雅黑" panose="020B0503020204020204" charset="-122"/>
                <a:cs typeface="微软雅黑" panose="020B0503020204020204" charset="-122"/>
              </a:rPr>
              <a:t>光纤测距曲线</a:t>
            </a:r>
            <a:endParaRPr lang="en-US" altLang="en-US" sz="800" dirty="0">
              <a:solidFill>
                <a:schemeClr val="dk1"/>
              </a:solidFill>
              <a:latin typeface="微软雅黑" panose="020B0503020204020204" charset="-122"/>
              <a:ea typeface="微软雅黑" panose="020B0503020204020204" charset="-122"/>
              <a:cs typeface="微软雅黑" panose="020B0503020204020204" charset="-122"/>
            </a:endParaRPr>
          </a:p>
          <a:p>
            <a:pPr algn="l" rtl="0" eaLnBrk="0">
              <a:lnSpc>
                <a:spcPct val="110000"/>
              </a:lnSpc>
            </a:pPr>
            <a:endParaRPr lang="en-US" altLang="en-US" sz="1000" dirty="0">
              <a:solidFill>
                <a:schemeClr val="dk1"/>
              </a:solidFill>
              <a:latin typeface="微软雅黑" panose="020B0503020204020204" charset="-122"/>
              <a:ea typeface="微软雅黑" panose="020B0503020204020204" charset="-122"/>
              <a:cs typeface="微软雅黑" panose="020B0503020204020204" charset="-122"/>
            </a:endParaRPr>
          </a:p>
          <a:p>
            <a:pPr algn="l" rtl="0" eaLnBrk="0">
              <a:lnSpc>
                <a:spcPct val="113000"/>
              </a:lnSpc>
            </a:pPr>
            <a:endParaRPr lang="en-US" altLang="en-US" sz="200" dirty="0">
              <a:solidFill>
                <a:schemeClr val="dk1"/>
              </a:solidFill>
              <a:latin typeface="微软雅黑" panose="020B0503020204020204" charset="-122"/>
              <a:ea typeface="微软雅黑" panose="020B0503020204020204" charset="-122"/>
              <a:cs typeface="微软雅黑" panose="020B0503020204020204" charset="-122"/>
            </a:endParaRPr>
          </a:p>
          <a:p>
            <a:pPr marL="12700" algn="l" rtl="0" eaLnBrk="0">
              <a:lnSpc>
                <a:spcPts val="1145"/>
              </a:lnSpc>
            </a:pPr>
            <a:r>
              <a:rPr sz="900" spc="10" dirty="0">
                <a:solidFill>
                  <a:schemeClr val="dk1"/>
                </a:solidFill>
                <a:latin typeface="微软雅黑" panose="020B0503020204020204" charset="-122"/>
                <a:ea typeface="微软雅黑" panose="020B0503020204020204" charset="-122"/>
                <a:cs typeface="微软雅黑" panose="020B0503020204020204" charset="-122"/>
              </a:rPr>
              <a:t>比，</a:t>
            </a:r>
            <a:r>
              <a:rPr sz="900" spc="0" dirty="0">
                <a:solidFill>
                  <a:schemeClr val="dk1"/>
                </a:solidFill>
                <a:latin typeface="微软雅黑" panose="020B0503020204020204" charset="-122"/>
                <a:ea typeface="微软雅黑" panose="020B0503020204020204" charset="-122"/>
                <a:cs typeface="微软雅黑" panose="020B0503020204020204" charset="-122"/>
              </a:rPr>
              <a:t>如图</a:t>
            </a:r>
            <a:r>
              <a:rPr sz="900" b="1" spc="0" dirty="0">
                <a:solidFill>
                  <a:schemeClr val="dk1"/>
                </a:solidFill>
                <a:latin typeface="微软雅黑" panose="020B0503020204020204" charset="-122"/>
                <a:ea typeface="微软雅黑" panose="020B0503020204020204" charset="-122"/>
                <a:cs typeface="微软雅黑" panose="020B0503020204020204" charset="-122"/>
              </a:rPr>
              <a:t>7</a:t>
            </a:r>
            <a:r>
              <a:rPr sz="900" spc="0" dirty="0">
                <a:solidFill>
                  <a:schemeClr val="dk1"/>
                </a:solidFill>
                <a:latin typeface="微软雅黑" panose="020B0503020204020204" charset="-122"/>
                <a:ea typeface="微软雅黑" panose="020B0503020204020204" charset="-122"/>
                <a:cs typeface="微软雅黑" panose="020B0503020204020204" charset="-122"/>
              </a:rPr>
              <a:t>－</a:t>
            </a:r>
            <a:r>
              <a:rPr sz="900" b="1" spc="0" dirty="0">
                <a:solidFill>
                  <a:schemeClr val="dk1"/>
                </a:solidFill>
                <a:latin typeface="微软雅黑" panose="020B0503020204020204" charset="-122"/>
                <a:ea typeface="微软雅黑" panose="020B0503020204020204" charset="-122"/>
                <a:cs typeface="微软雅黑" panose="020B0503020204020204" charset="-122"/>
              </a:rPr>
              <a:t>28</a:t>
            </a:r>
            <a:r>
              <a:rPr sz="900" spc="0" dirty="0">
                <a:solidFill>
                  <a:schemeClr val="dk1"/>
                </a:solidFill>
                <a:latin typeface="微软雅黑" panose="020B0503020204020204" charset="-122"/>
                <a:ea typeface="微软雅黑" panose="020B0503020204020204" charset="-122"/>
                <a:cs typeface="微软雅黑" panose="020B0503020204020204" charset="-122"/>
              </a:rPr>
              <a:t>所示。实验中ꎬ</a:t>
            </a:r>
            <a:endParaRPr lang="en-US" altLang="en-US" sz="900" spc="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8" name="文本框 7"/>
          <p:cNvSpPr txBox="1"/>
          <p:nvPr>
            <p:custDataLst>
              <p:tags r:id="rId9"/>
            </p:custDataLst>
          </p:nvPr>
        </p:nvSpPr>
        <p:spPr>
          <a:xfrm>
            <a:off x="-156852" y="3996856"/>
            <a:ext cx="6730337" cy="619760"/>
          </a:xfrm>
          <a:prstGeom prst="rect">
            <a:avLst/>
          </a:prstGeom>
          <a:noFill/>
        </p:spPr>
        <p:txBody>
          <a:bodyPr wrap="square">
            <a:spAutoFit/>
          </a:bodyPr>
          <a:lstStyle/>
          <a:p>
            <a:pPr algn="l" rtl="0" eaLnBrk="0">
              <a:lnSpc>
                <a:spcPct val="83000"/>
              </a:lnSpc>
            </a:pPr>
            <a:endParaRPr lang="zh-CN" altLang="en-US" sz="800" dirty="0">
              <a:solidFill>
                <a:schemeClr val="dk1"/>
              </a:solidFill>
              <a:latin typeface="微软雅黑" panose="020B0503020204020204" charset="-122"/>
              <a:ea typeface="微软雅黑" panose="020B0503020204020204" charset="-122"/>
              <a:cs typeface="微软雅黑" panose="020B0503020204020204" charset="-122"/>
            </a:endParaRPr>
          </a:p>
          <a:p>
            <a:pPr marL="1736090" algn="l" rtl="0" eaLnBrk="0">
              <a:lnSpc>
                <a:spcPts val="1375"/>
              </a:lnSpc>
            </a:pPr>
            <a:r>
              <a:rPr lang="zh-CN" altLang="en-US" sz="1800" spc="40" dirty="0">
                <a:solidFill>
                  <a:schemeClr val="dk1"/>
                </a:solidFill>
                <a:latin typeface="微软雅黑" panose="020B0503020204020204" charset="-122"/>
                <a:ea typeface="微软雅黑" panose="020B0503020204020204" charset="-122"/>
                <a:cs typeface="微软雅黑" panose="020B0503020204020204" charset="-122"/>
              </a:rPr>
              <a:t>图</a:t>
            </a:r>
            <a:r>
              <a:rPr lang="en-US" altLang="zh-CN" sz="1800" b="1" spc="40" dirty="0">
                <a:solidFill>
                  <a:schemeClr val="dk1"/>
                </a:solidFill>
                <a:latin typeface="微软雅黑" panose="020B0503020204020204" charset="-122"/>
                <a:ea typeface="微软雅黑" panose="020B0503020204020204" charset="-122"/>
                <a:cs typeface="微软雅黑" panose="020B0503020204020204" charset="-122"/>
              </a:rPr>
              <a:t>7</a:t>
            </a:r>
            <a:r>
              <a:rPr lang="zh-CN" altLang="en-US" sz="1800" spc="40" dirty="0">
                <a:solidFill>
                  <a:schemeClr val="dk1"/>
                </a:solidFill>
                <a:latin typeface="微软雅黑" panose="020B0503020204020204" charset="-122"/>
                <a:ea typeface="微软雅黑" panose="020B0503020204020204" charset="-122"/>
                <a:cs typeface="微软雅黑" panose="020B0503020204020204" charset="-122"/>
              </a:rPr>
              <a:t>－</a:t>
            </a:r>
            <a:r>
              <a:rPr lang="en-US" altLang="zh-CN" sz="1800" b="1" spc="40" dirty="0">
                <a:solidFill>
                  <a:schemeClr val="dk1"/>
                </a:solidFill>
                <a:latin typeface="微软雅黑" panose="020B0503020204020204" charset="-122"/>
                <a:ea typeface="微软雅黑" panose="020B0503020204020204" charset="-122"/>
                <a:cs typeface="微软雅黑" panose="020B0503020204020204" charset="-122"/>
              </a:rPr>
              <a:t>27</a:t>
            </a:r>
            <a:r>
              <a:rPr lang="en-US" altLang="zh-CN" sz="1800" b="1" spc="0" dirty="0">
                <a:solidFill>
                  <a:schemeClr val="dk1"/>
                </a:solidFill>
                <a:latin typeface="微软雅黑" panose="020B0503020204020204" charset="-122"/>
                <a:ea typeface="微软雅黑" panose="020B0503020204020204" charset="-122"/>
                <a:cs typeface="微软雅黑" panose="020B0503020204020204" charset="-122"/>
              </a:rPr>
              <a:t>Y</a:t>
            </a:r>
            <a:r>
              <a:rPr lang="zh-CN" altLang="en-US" sz="1800" spc="40" dirty="0">
                <a:solidFill>
                  <a:schemeClr val="dk1"/>
                </a:solidFill>
                <a:latin typeface="微软雅黑" panose="020B0503020204020204" charset="-122"/>
                <a:ea typeface="微软雅黑" panose="020B0503020204020204" charset="-122"/>
                <a:cs typeface="微软雅黑" panose="020B0503020204020204" charset="-122"/>
              </a:rPr>
              <a:t>形光纤测位移工</a:t>
            </a:r>
            <a:r>
              <a:rPr lang="zh-CN" altLang="en-US" sz="1800" spc="0" dirty="0">
                <a:solidFill>
                  <a:schemeClr val="dk1"/>
                </a:solidFill>
                <a:latin typeface="微软雅黑" panose="020B0503020204020204" charset="-122"/>
                <a:ea typeface="微软雅黑" panose="020B0503020204020204" charset="-122"/>
                <a:cs typeface="微软雅黑" panose="020B0503020204020204" charset="-122"/>
              </a:rPr>
              <a:t>作原理</a:t>
            </a:r>
            <a:endParaRPr lang="zh-CN" altLang="en-US" sz="1800" dirty="0">
              <a:solidFill>
                <a:schemeClr val="dk1"/>
              </a:solidFill>
              <a:latin typeface="微软雅黑" panose="020B0503020204020204" charset="-122"/>
              <a:ea typeface="微软雅黑" panose="020B0503020204020204" charset="-122"/>
              <a:cs typeface="微软雅黑" panose="020B0503020204020204" charset="-122"/>
            </a:endParaRPr>
          </a:p>
          <a:p>
            <a:pPr marL="1741170" algn="l" rtl="0" eaLnBrk="0">
              <a:lnSpc>
                <a:spcPct val="98000"/>
              </a:lnSpc>
              <a:spcBef>
                <a:spcPts val="660"/>
              </a:spcBef>
            </a:pPr>
            <a:r>
              <a:rPr lang="en-US" altLang="zh-CN" sz="1100" b="1" spc="40" dirty="0">
                <a:solidFill>
                  <a:schemeClr val="dk1"/>
                </a:solidFill>
                <a:latin typeface="微软雅黑" panose="020B0503020204020204" charset="-122"/>
                <a:ea typeface="微软雅黑" panose="020B0503020204020204" charset="-122"/>
                <a:cs typeface="微软雅黑" panose="020B0503020204020204" charset="-122"/>
              </a:rPr>
              <a:t>(</a:t>
            </a:r>
            <a:r>
              <a:rPr lang="en-US" altLang="zh-CN" sz="1100" b="1" spc="0" dirty="0">
                <a:solidFill>
                  <a:schemeClr val="dk1"/>
                </a:solidFill>
                <a:latin typeface="微软雅黑" panose="020B0503020204020204" charset="-122"/>
                <a:ea typeface="微软雅黑" panose="020B0503020204020204" charset="-122"/>
                <a:cs typeface="微软雅黑" panose="020B0503020204020204" charset="-122"/>
              </a:rPr>
              <a:t>a</a:t>
            </a:r>
            <a:r>
              <a:rPr lang="en-US" altLang="zh-CN" sz="1100" b="1" spc="40" dirty="0">
                <a:solidFill>
                  <a:schemeClr val="dk1"/>
                </a:solidFill>
                <a:latin typeface="微软雅黑" panose="020B0503020204020204" charset="-122"/>
                <a:ea typeface="微软雅黑" panose="020B0503020204020204" charset="-122"/>
                <a:cs typeface="微软雅黑" panose="020B0503020204020204" charset="-122"/>
              </a:rPr>
              <a:t>)</a:t>
            </a:r>
            <a:r>
              <a:rPr lang="zh-CN" altLang="en-US" sz="1100" spc="40" dirty="0">
                <a:solidFill>
                  <a:schemeClr val="dk1"/>
                </a:solidFill>
                <a:latin typeface="微软雅黑" panose="020B0503020204020204" charset="-122"/>
                <a:ea typeface="微软雅黑" panose="020B0503020204020204" charset="-122"/>
                <a:cs typeface="微软雅黑" panose="020B0503020204020204" charset="-122"/>
              </a:rPr>
              <a:t>光纤测位移工作原理</a:t>
            </a:r>
            <a:r>
              <a:rPr lang="en-US" altLang="en-US" sz="1100" spc="40" dirty="0">
                <a:solidFill>
                  <a:schemeClr val="dk1"/>
                </a:solidFill>
                <a:latin typeface="微软雅黑" panose="020B0503020204020204" charset="-122"/>
                <a:ea typeface="微软雅黑" panose="020B0503020204020204" charset="-122"/>
                <a:cs typeface="微软雅黑" panose="020B0503020204020204" charset="-122"/>
              </a:rPr>
              <a:t>，</a:t>
            </a:r>
            <a:r>
              <a:rPr lang="en-US" altLang="en-US" sz="1100" b="1" spc="40" dirty="0">
                <a:solidFill>
                  <a:schemeClr val="dk1"/>
                </a:solidFill>
                <a:latin typeface="微软雅黑" panose="020B0503020204020204" charset="-122"/>
                <a:ea typeface="微软雅黑" panose="020B0503020204020204" charset="-122"/>
                <a:cs typeface="微软雅黑" panose="020B0503020204020204" charset="-122"/>
              </a:rPr>
              <a:t>(</a:t>
            </a:r>
            <a:r>
              <a:rPr lang="en-US" altLang="zh-CN" sz="1100" b="1" spc="0" dirty="0">
                <a:solidFill>
                  <a:schemeClr val="dk1"/>
                </a:solidFill>
                <a:latin typeface="微软雅黑" panose="020B0503020204020204" charset="-122"/>
                <a:ea typeface="微软雅黑" panose="020B0503020204020204" charset="-122"/>
                <a:cs typeface="微软雅黑" panose="020B0503020204020204" charset="-122"/>
              </a:rPr>
              <a:t>b</a:t>
            </a:r>
            <a:r>
              <a:rPr lang="en-US" altLang="zh-CN" sz="1100" b="1" spc="40" dirty="0">
                <a:solidFill>
                  <a:schemeClr val="dk1"/>
                </a:solidFill>
                <a:latin typeface="微软雅黑" panose="020B0503020204020204" charset="-122"/>
                <a:ea typeface="微软雅黑" panose="020B0503020204020204" charset="-122"/>
                <a:cs typeface="微软雅黑" panose="020B0503020204020204" charset="-122"/>
              </a:rPr>
              <a:t>)</a:t>
            </a:r>
            <a:r>
              <a:rPr lang="en-US" altLang="zh-CN" sz="1100" b="1" spc="0" dirty="0">
                <a:solidFill>
                  <a:schemeClr val="dk1"/>
                </a:solidFill>
                <a:latin typeface="微软雅黑" panose="020B0503020204020204" charset="-122"/>
                <a:ea typeface="微软雅黑" panose="020B0503020204020204" charset="-122"/>
                <a:cs typeface="微软雅黑" panose="020B0503020204020204" charset="-122"/>
              </a:rPr>
              <a:t>Y</a:t>
            </a:r>
            <a:r>
              <a:rPr lang="zh-CN" altLang="en-US" sz="1100" spc="0" dirty="0">
                <a:solidFill>
                  <a:schemeClr val="dk1"/>
                </a:solidFill>
                <a:latin typeface="微软雅黑" panose="020B0503020204020204" charset="-122"/>
                <a:ea typeface="微软雅黑" panose="020B0503020204020204" charset="-122"/>
                <a:cs typeface="微软雅黑" panose="020B0503020204020204" charset="-122"/>
              </a:rPr>
              <a:t>形光纤</a:t>
            </a:r>
            <a:endParaRPr lang="zh-CN" altLang="en-US" sz="1100" spc="0" dirty="0">
              <a:solidFill>
                <a:schemeClr val="dk1"/>
              </a:solidFill>
              <a:latin typeface="微软雅黑" panose="020B0503020204020204" charset="-122"/>
              <a:ea typeface="微软雅黑" panose="020B0503020204020204" charset="-122"/>
              <a:cs typeface="微软雅黑" panose="020B0503020204020204" charset="-122"/>
            </a:endParaRPr>
          </a:p>
        </p:txBody>
      </p:sp>
    </p:spTree>
    <p:custDataLst>
      <p:tags r:id="rId10"/>
    </p:custData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7" name="图片 6" descr="1 (11)"/>
          <p:cNvPicPr>
            <a:picLocks noChangeAspect="1"/>
          </p:cNvPicPr>
          <p:nvPr>
            <p:custDataLst>
              <p:tags r:id="rId1"/>
            </p:custDataLst>
          </p:nvPr>
        </p:nvPicPr>
        <p:blipFill>
          <a:blip r:embed="rId2"/>
          <a:stretch>
            <a:fillRect/>
          </a:stretch>
        </p:blipFill>
        <p:spPr>
          <a:xfrm>
            <a:off x="0" y="6137910"/>
            <a:ext cx="720090" cy="720090"/>
          </a:xfrm>
          <a:prstGeom prst="rect">
            <a:avLst/>
          </a:prstGeom>
        </p:spPr>
      </p:pic>
      <p:pic>
        <p:nvPicPr>
          <p:cNvPr id="2" name="图片 1" descr="1 (12)"/>
          <p:cNvPicPr>
            <a:picLocks noChangeAspect="1"/>
          </p:cNvPicPr>
          <p:nvPr>
            <p:custDataLst>
              <p:tags r:id="rId3"/>
            </p:custDataLst>
          </p:nvPr>
        </p:nvPicPr>
        <p:blipFill>
          <a:blip r:embed="rId4"/>
          <a:stretch>
            <a:fillRect/>
          </a:stretch>
        </p:blipFill>
        <p:spPr>
          <a:xfrm>
            <a:off x="11471910" y="0"/>
            <a:ext cx="720090" cy="720090"/>
          </a:xfrm>
          <a:prstGeom prst="rect">
            <a:avLst/>
          </a:prstGeom>
        </p:spPr>
      </p:pic>
      <p:sp>
        <p:nvSpPr>
          <p:cNvPr id="3" name="文本框 2"/>
          <p:cNvSpPr txBox="1"/>
          <p:nvPr/>
        </p:nvSpPr>
        <p:spPr>
          <a:xfrm>
            <a:off x="401053" y="356723"/>
            <a:ext cx="4346045" cy="368300"/>
          </a:xfrm>
          <a:prstGeom prst="rect">
            <a:avLst/>
          </a:prstGeom>
          <a:noFill/>
        </p:spPr>
        <p:txBody>
          <a:bodyPr wrap="square">
            <a:spAutoFit/>
          </a:bodyPr>
          <a:lstStyle/>
          <a:p>
            <a:r>
              <a:rPr kumimoji="0" lang="en-US" altLang="zh-CN" b="1" i="0" u="none" strike="noStrike" kern="1200" cap="none" spc="-10" normalizeH="0" baseline="0" noProof="0" dirty="0">
                <a:ln>
                  <a:noFill/>
                </a:ln>
                <a:solidFill>
                  <a:srgbClr val="000000"/>
                </a:solidFill>
                <a:effectLst/>
                <a:uLnTx/>
                <a:uFillTx/>
                <a:latin typeface="微软雅黑" panose="020B0503020204020204" charset="-122"/>
                <a:ea typeface="微软雅黑" panose="020B0503020204020204" charset="-122"/>
                <a:cs typeface="微软雅黑" panose="020B0503020204020204" charset="-122"/>
              </a:rPr>
              <a:t>7.1</a:t>
            </a:r>
            <a:r>
              <a:rPr kumimoji="0" lang="en-US" altLang="zh-CN" b="1" i="0" u="none" strike="noStrike" kern="1200" cap="none" spc="0" normalizeH="0" baseline="0" noProof="0" dirty="0">
                <a:ln>
                  <a:noFill/>
                </a:ln>
                <a:solidFill>
                  <a:srgbClr val="000000"/>
                </a:solidFill>
                <a:effectLst/>
                <a:uLnTx/>
                <a:uFillTx/>
                <a:latin typeface="微软雅黑" panose="020B0503020204020204" charset="-122"/>
                <a:ea typeface="微软雅黑" panose="020B0503020204020204" charset="-122"/>
                <a:cs typeface="微软雅黑" panose="020B0503020204020204" charset="-122"/>
              </a:rPr>
              <a:t>.1</a:t>
            </a:r>
            <a:r>
              <a:rPr kumimoji="0" lang="zh-CN" altLang="en-US" b="0" i="0" u="none" strike="noStrike" kern="1200" cap="none" spc="0" normalizeH="0" baseline="0" noProof="0" dirty="0">
                <a:ln>
                  <a:noFill/>
                </a:ln>
                <a:solidFill>
                  <a:srgbClr val="000000"/>
                </a:solidFill>
                <a:effectLst/>
                <a:uLnTx/>
                <a:uFillTx/>
                <a:latin typeface="微软雅黑" panose="020B0503020204020204" charset="-122"/>
                <a:ea typeface="微软雅黑" panose="020B0503020204020204" charset="-122"/>
                <a:cs typeface="微软雅黑" panose="020B0503020204020204" charset="-122"/>
              </a:rPr>
              <a:t>光谱</a:t>
            </a:r>
            <a:endParaRPr kumimoji="0" lang="zh-CN" altLang="en-US" sz="3200" b="0" i="0" u="none" strike="noStrike" kern="1200" cap="none" spc="0" normalizeH="0" baseline="0" noProof="0" dirty="0">
              <a:ln>
                <a:noFill/>
              </a:ln>
              <a:solidFill>
                <a:srgbClr val="000000"/>
              </a:solidFill>
              <a:effectLst/>
              <a:uLnTx/>
              <a:uFillTx/>
              <a:latin typeface="微软雅黑" panose="020B0503020204020204" charset="-122"/>
              <a:ea typeface="微软雅黑" panose="020B0503020204020204" charset="-122"/>
              <a:cs typeface="微软雅黑" panose="020B0503020204020204" charset="-122"/>
            </a:endParaRPr>
          </a:p>
        </p:txBody>
      </p:sp>
      <p:sp>
        <p:nvSpPr>
          <p:cNvPr id="4" name="textbox 16"/>
          <p:cNvSpPr/>
          <p:nvPr>
            <p:custDataLst>
              <p:tags r:id="rId5"/>
            </p:custDataLst>
          </p:nvPr>
        </p:nvSpPr>
        <p:spPr>
          <a:xfrm>
            <a:off x="401053" y="950714"/>
            <a:ext cx="5203190" cy="4194903"/>
          </a:xfrm>
          <a:prstGeom prst="rect">
            <a:avLst/>
          </a:prstGeom>
        </p:spPr>
        <p:txBody>
          <a:bodyPr vert="horz" wrap="square" lIns="0" tIns="0" rIns="0" bIns="0"/>
          <a:lstStyle/>
          <a:p>
            <a:pPr algn="l" rtl="0" eaLnBrk="0">
              <a:lnSpc>
                <a:spcPct val="92000"/>
              </a:lnSpc>
            </a:pPr>
            <a:endParaRPr lang="en-US" altLang="en-US" sz="100" dirty="0">
              <a:solidFill>
                <a:schemeClr val="dk1"/>
              </a:solidFill>
              <a:latin typeface="微软雅黑" panose="020B0503020204020204" charset="-122"/>
              <a:ea typeface="微软雅黑" panose="020B0503020204020204" charset="-122"/>
              <a:cs typeface="微软雅黑" panose="020B0503020204020204" charset="-122"/>
            </a:endParaRPr>
          </a:p>
          <a:p>
            <a:pPr marL="12700" indent="266700" algn="l" rtl="0" eaLnBrk="0">
              <a:lnSpc>
                <a:spcPct val="120000"/>
              </a:lnSpc>
            </a:pPr>
            <a:r>
              <a:rPr sz="1200" spc="30" dirty="0">
                <a:solidFill>
                  <a:schemeClr val="dk1"/>
                </a:solidFill>
                <a:latin typeface="微软雅黑" panose="020B0503020204020204" charset="-122"/>
                <a:ea typeface="微软雅黑" panose="020B0503020204020204" charset="-122"/>
                <a:cs typeface="微软雅黑" panose="020B0503020204020204" charset="-122"/>
              </a:rPr>
              <a:t>光谱是复色光经过色散系统</a:t>
            </a:r>
            <a:r>
              <a:rPr sz="1200" b="1" spc="30" dirty="0">
                <a:solidFill>
                  <a:schemeClr val="dk1"/>
                </a:solidFill>
                <a:latin typeface="微软雅黑" panose="020B0503020204020204" charset="-122"/>
                <a:ea typeface="微软雅黑" panose="020B0503020204020204" charset="-122"/>
                <a:cs typeface="微软雅黑" panose="020B0503020204020204" charset="-122"/>
              </a:rPr>
              <a:t>(</a:t>
            </a:r>
            <a:r>
              <a:rPr sz="1200" spc="30" dirty="0">
                <a:solidFill>
                  <a:schemeClr val="dk1"/>
                </a:solidFill>
                <a:latin typeface="微软雅黑" panose="020B0503020204020204" charset="-122"/>
                <a:ea typeface="微软雅黑" panose="020B0503020204020204" charset="-122"/>
                <a:cs typeface="微软雅黑" panose="020B0503020204020204" charset="-122"/>
              </a:rPr>
              <a:t>如棱镜、光栅</a:t>
            </a:r>
            <a:r>
              <a:rPr sz="1200" b="1" spc="30" dirty="0">
                <a:solidFill>
                  <a:schemeClr val="dk1"/>
                </a:solidFill>
                <a:latin typeface="微软雅黑" panose="020B0503020204020204" charset="-122"/>
                <a:ea typeface="微软雅黑" panose="020B0503020204020204" charset="-122"/>
                <a:cs typeface="微软雅黑" panose="020B0503020204020204" charset="-122"/>
              </a:rPr>
              <a:t>)</a:t>
            </a:r>
            <a:r>
              <a:rPr sz="1200" spc="30" dirty="0">
                <a:solidFill>
                  <a:schemeClr val="dk1"/>
                </a:solidFill>
                <a:latin typeface="微软雅黑" panose="020B0503020204020204" charset="-122"/>
                <a:ea typeface="微软雅黑" panose="020B0503020204020204" charset="-122"/>
                <a:cs typeface="微软雅黑" panose="020B0503020204020204" charset="-122"/>
              </a:rPr>
              <a:t>分光后，被色散开的单色光</a:t>
            </a:r>
            <a:r>
              <a:rPr sz="1200" spc="10" dirty="0">
                <a:solidFill>
                  <a:schemeClr val="dk1"/>
                </a:solidFill>
                <a:latin typeface="微软雅黑" panose="020B0503020204020204" charset="-122"/>
                <a:ea typeface="微软雅黑" panose="020B0503020204020204" charset="-122"/>
                <a:cs typeface="微软雅黑" panose="020B0503020204020204" charset="-122"/>
              </a:rPr>
              <a:t>按</a:t>
            </a:r>
            <a:r>
              <a:rPr sz="1200" spc="0" dirty="0">
                <a:solidFill>
                  <a:schemeClr val="dk1"/>
                </a:solidFill>
                <a:latin typeface="微软雅黑" panose="020B0503020204020204" charset="-122"/>
                <a:ea typeface="微软雅黑" panose="020B0503020204020204" charset="-122"/>
                <a:cs typeface="微软雅黑" panose="020B0503020204020204" charset="-122"/>
              </a:rPr>
              <a:t>波长</a:t>
            </a:r>
            <a:r>
              <a:rPr sz="1200" b="1" spc="0" dirty="0">
                <a:solidFill>
                  <a:schemeClr val="dk1"/>
                </a:solidFill>
                <a:latin typeface="微软雅黑" panose="020B0503020204020204" charset="-122"/>
                <a:ea typeface="微软雅黑" panose="020B0503020204020204" charset="-122"/>
                <a:cs typeface="微软雅黑" panose="020B0503020204020204" charset="-122"/>
              </a:rPr>
              <a:t>(</a:t>
            </a:r>
            <a:r>
              <a:rPr sz="1200" spc="0" dirty="0">
                <a:solidFill>
                  <a:schemeClr val="dk1"/>
                </a:solidFill>
                <a:latin typeface="微软雅黑" panose="020B0503020204020204" charset="-122"/>
                <a:ea typeface="微软雅黑" panose="020B0503020204020204" charset="-122"/>
                <a:cs typeface="微软雅黑" panose="020B0503020204020204" charset="-122"/>
              </a:rPr>
              <a:t>或频</a:t>
            </a:r>
            <a:r>
              <a:rPr sz="1200" spc="40" dirty="0">
                <a:solidFill>
                  <a:schemeClr val="dk1"/>
                </a:solidFill>
                <a:latin typeface="微软雅黑" panose="020B0503020204020204" charset="-122"/>
                <a:ea typeface="微软雅黑" panose="020B0503020204020204" charset="-122"/>
                <a:cs typeface="微软雅黑" panose="020B0503020204020204" charset="-122"/>
              </a:rPr>
              <a:t>率</a:t>
            </a:r>
            <a:r>
              <a:rPr sz="1200" b="1" spc="40" dirty="0">
                <a:solidFill>
                  <a:schemeClr val="dk1"/>
                </a:solidFill>
                <a:latin typeface="微软雅黑" panose="020B0503020204020204" charset="-122"/>
                <a:ea typeface="微软雅黑" panose="020B0503020204020204" charset="-122"/>
                <a:cs typeface="微软雅黑" panose="020B0503020204020204" charset="-122"/>
              </a:rPr>
              <a:t>)</a:t>
            </a:r>
            <a:r>
              <a:rPr sz="1200" spc="40" dirty="0">
                <a:solidFill>
                  <a:schemeClr val="dk1"/>
                </a:solidFill>
                <a:latin typeface="微软雅黑" panose="020B0503020204020204" charset="-122"/>
                <a:ea typeface="微软雅黑" panose="020B0503020204020204" charset="-122"/>
                <a:cs typeface="微软雅黑" panose="020B0503020204020204" charset="-122"/>
              </a:rPr>
              <a:t>大小而依次排列的图案。光波是由原子内部运动的电子产生的。其中</a:t>
            </a:r>
            <a:r>
              <a:rPr sz="1200" b="1" spc="10" dirty="0">
                <a:solidFill>
                  <a:schemeClr val="dk1"/>
                </a:solidFill>
                <a:latin typeface="微软雅黑" panose="020B0503020204020204" charset="-122"/>
                <a:ea typeface="微软雅黑" panose="020B0503020204020204" charset="-122"/>
                <a:cs typeface="微软雅黑" panose="020B0503020204020204" charset="-122"/>
              </a:rPr>
              <a:t>:</a:t>
            </a:r>
            <a:endParaRPr lang="en-US" altLang="en-US" sz="1200" dirty="0">
              <a:solidFill>
                <a:schemeClr val="dk1"/>
              </a:solidFill>
              <a:latin typeface="微软雅黑" panose="020B0503020204020204" charset="-122"/>
              <a:ea typeface="微软雅黑" panose="020B0503020204020204" charset="-122"/>
              <a:cs typeface="微软雅黑" panose="020B0503020204020204" charset="-122"/>
            </a:endParaRPr>
          </a:p>
          <a:p>
            <a:pPr marL="279400" algn="l" rtl="0" eaLnBrk="0">
              <a:lnSpc>
                <a:spcPct val="83000"/>
              </a:lnSpc>
              <a:spcBef>
                <a:spcPts val="665"/>
              </a:spcBef>
            </a:pPr>
            <a:r>
              <a:rPr sz="1200" spc="40" dirty="0">
                <a:solidFill>
                  <a:schemeClr val="dk1"/>
                </a:solidFill>
                <a:latin typeface="微软雅黑" panose="020B0503020204020204" charset="-122"/>
                <a:ea typeface="微软雅黑" panose="020B0503020204020204" charset="-122"/>
                <a:cs typeface="微软雅黑" panose="020B0503020204020204" charset="-122"/>
              </a:rPr>
              <a:t>光波</a:t>
            </a:r>
            <a:r>
              <a:rPr sz="1200" b="1" spc="40" dirty="0">
                <a:solidFill>
                  <a:schemeClr val="dk1"/>
                </a:solidFill>
                <a:latin typeface="微软雅黑" panose="020B0503020204020204" charset="-122"/>
                <a:ea typeface="微软雅黑" panose="020B0503020204020204" charset="-122"/>
                <a:cs typeface="微软雅黑" panose="020B0503020204020204" charset="-122"/>
              </a:rPr>
              <a:t>—</a:t>
            </a:r>
            <a:r>
              <a:rPr sz="1200" spc="40" dirty="0">
                <a:solidFill>
                  <a:schemeClr val="dk1"/>
                </a:solidFill>
                <a:latin typeface="微软雅黑" panose="020B0503020204020204" charset="-122"/>
                <a:ea typeface="微软雅黑" panose="020B0503020204020204" charset="-122"/>
                <a:cs typeface="微软雅黑" panose="020B0503020204020204" charset="-122"/>
              </a:rPr>
              <a:t>波长为</a:t>
            </a:r>
            <a:r>
              <a:rPr sz="1200" b="1" spc="40" dirty="0">
                <a:solidFill>
                  <a:schemeClr val="dk1"/>
                </a:solidFill>
                <a:latin typeface="微软雅黑" panose="020B0503020204020204" charset="-122"/>
                <a:ea typeface="微软雅黑" panose="020B0503020204020204" charset="-122"/>
                <a:cs typeface="微软雅黑" panose="020B0503020204020204" charset="-122"/>
              </a:rPr>
              <a:t>10~10</a:t>
            </a:r>
            <a:r>
              <a:rPr sz="1100" b="1" spc="40" baseline="52000" dirty="0">
                <a:solidFill>
                  <a:schemeClr val="dk1"/>
                </a:solidFill>
                <a:latin typeface="微软雅黑" panose="020B0503020204020204" charset="-122"/>
                <a:ea typeface="微软雅黑" panose="020B0503020204020204" charset="-122"/>
                <a:cs typeface="微软雅黑" panose="020B0503020204020204" charset="-122"/>
              </a:rPr>
              <a:t>6</a:t>
            </a:r>
            <a:r>
              <a:rPr sz="1200" b="1" spc="0" dirty="0">
                <a:solidFill>
                  <a:schemeClr val="dk1"/>
                </a:solidFill>
                <a:latin typeface="微软雅黑" panose="020B0503020204020204" charset="-122"/>
                <a:ea typeface="微软雅黑" panose="020B0503020204020204" charset="-122"/>
                <a:cs typeface="微软雅黑" panose="020B0503020204020204" charset="-122"/>
              </a:rPr>
              <a:t>nm</a:t>
            </a:r>
            <a:r>
              <a:rPr sz="1200" spc="40" dirty="0">
                <a:solidFill>
                  <a:schemeClr val="dk1"/>
                </a:solidFill>
                <a:latin typeface="微软雅黑" panose="020B0503020204020204" charset="-122"/>
                <a:ea typeface="微软雅黑" panose="020B0503020204020204" charset="-122"/>
                <a:cs typeface="微软雅黑" panose="020B0503020204020204" charset="-122"/>
              </a:rPr>
              <a:t>的</a:t>
            </a:r>
            <a:r>
              <a:rPr sz="1200" spc="30" dirty="0">
                <a:solidFill>
                  <a:schemeClr val="dk1"/>
                </a:solidFill>
                <a:latin typeface="微软雅黑" panose="020B0503020204020204" charset="-122"/>
                <a:ea typeface="微软雅黑" panose="020B0503020204020204" charset="-122"/>
                <a:cs typeface="微软雅黑" panose="020B0503020204020204" charset="-122"/>
              </a:rPr>
              <a:t>电</a:t>
            </a:r>
            <a:r>
              <a:rPr sz="1200" spc="0" dirty="0">
                <a:solidFill>
                  <a:schemeClr val="dk1"/>
                </a:solidFill>
                <a:latin typeface="微软雅黑" panose="020B0503020204020204" charset="-122"/>
                <a:ea typeface="微软雅黑" panose="020B0503020204020204" charset="-122"/>
                <a:cs typeface="微软雅黑" panose="020B0503020204020204" charset="-122"/>
              </a:rPr>
              <a:t>磁波，</a:t>
            </a:r>
            <a:endParaRPr lang="en-US" altLang="en-US" sz="1200" dirty="0">
              <a:solidFill>
                <a:schemeClr val="dk1"/>
              </a:solidFill>
              <a:latin typeface="微软雅黑" panose="020B0503020204020204" charset="-122"/>
              <a:ea typeface="微软雅黑" panose="020B0503020204020204" charset="-122"/>
              <a:cs typeface="微软雅黑" panose="020B0503020204020204" charset="-122"/>
            </a:endParaRPr>
          </a:p>
          <a:p>
            <a:pPr marL="280670" algn="l" rtl="0" eaLnBrk="0">
              <a:lnSpc>
                <a:spcPts val="1785"/>
              </a:lnSpc>
            </a:pPr>
            <a:r>
              <a:rPr sz="1200" spc="30" dirty="0">
                <a:solidFill>
                  <a:schemeClr val="dk1"/>
                </a:solidFill>
                <a:latin typeface="微软雅黑" panose="020B0503020204020204" charset="-122"/>
                <a:ea typeface="微软雅黑" panose="020B0503020204020204" charset="-122"/>
                <a:cs typeface="微软雅黑" panose="020B0503020204020204" charset="-122"/>
              </a:rPr>
              <a:t>可见光</a:t>
            </a:r>
            <a:r>
              <a:rPr sz="1200" b="1" spc="30" dirty="0">
                <a:solidFill>
                  <a:schemeClr val="dk1"/>
                </a:solidFill>
                <a:latin typeface="微软雅黑" panose="020B0503020204020204" charset="-122"/>
                <a:ea typeface="微软雅黑" panose="020B0503020204020204" charset="-122"/>
                <a:cs typeface="微软雅黑" panose="020B0503020204020204" charset="-122"/>
              </a:rPr>
              <a:t>—</a:t>
            </a:r>
            <a:r>
              <a:rPr sz="1200" spc="30" dirty="0">
                <a:solidFill>
                  <a:schemeClr val="dk1"/>
                </a:solidFill>
                <a:latin typeface="微软雅黑" panose="020B0503020204020204" charset="-122"/>
                <a:ea typeface="微软雅黑" panose="020B0503020204020204" charset="-122"/>
                <a:cs typeface="微软雅黑" panose="020B0503020204020204" charset="-122"/>
              </a:rPr>
              <a:t>波长</a:t>
            </a:r>
            <a:r>
              <a:rPr sz="1200" b="1" spc="30" dirty="0">
                <a:solidFill>
                  <a:schemeClr val="dk1"/>
                </a:solidFill>
                <a:latin typeface="微软雅黑" panose="020B0503020204020204" charset="-122"/>
                <a:ea typeface="微软雅黑" panose="020B0503020204020204" charset="-122"/>
                <a:cs typeface="微软雅黑" panose="020B0503020204020204" charset="-122"/>
              </a:rPr>
              <a:t>380~78</a:t>
            </a:r>
            <a:r>
              <a:rPr sz="1200" b="1" spc="0" dirty="0">
                <a:solidFill>
                  <a:schemeClr val="dk1"/>
                </a:solidFill>
                <a:latin typeface="微软雅黑" panose="020B0503020204020204" charset="-122"/>
                <a:ea typeface="微软雅黑" panose="020B0503020204020204" charset="-122"/>
                <a:cs typeface="微软雅黑" panose="020B0503020204020204" charset="-122"/>
              </a:rPr>
              <a:t>0nm</a:t>
            </a:r>
            <a:r>
              <a:rPr sz="1200" spc="0" dirty="0">
                <a:solidFill>
                  <a:schemeClr val="dk1"/>
                </a:solidFill>
                <a:latin typeface="微软雅黑" panose="020B0503020204020204" charset="-122"/>
                <a:ea typeface="微软雅黑" panose="020B0503020204020204" charset="-122"/>
                <a:cs typeface="微软雅黑" panose="020B0503020204020204" charset="-122"/>
              </a:rPr>
              <a:t>，</a:t>
            </a:r>
            <a:endParaRPr lang="en-US" altLang="en-US" sz="1200" dirty="0">
              <a:solidFill>
                <a:schemeClr val="dk1"/>
              </a:solidFill>
              <a:latin typeface="微软雅黑" panose="020B0503020204020204" charset="-122"/>
              <a:ea typeface="微软雅黑" panose="020B0503020204020204" charset="-122"/>
              <a:cs typeface="微软雅黑" panose="020B0503020204020204" charset="-122"/>
            </a:endParaRPr>
          </a:p>
          <a:p>
            <a:pPr marL="280670" algn="l" rtl="0" eaLnBrk="0">
              <a:lnSpc>
                <a:spcPct val="90000"/>
              </a:lnSpc>
              <a:spcBef>
                <a:spcPts val="790"/>
              </a:spcBef>
            </a:pPr>
            <a:r>
              <a:rPr sz="1200" spc="30" dirty="0">
                <a:solidFill>
                  <a:schemeClr val="dk1"/>
                </a:solidFill>
                <a:latin typeface="微软雅黑" panose="020B0503020204020204" charset="-122"/>
                <a:ea typeface="微软雅黑" panose="020B0503020204020204" charset="-122"/>
                <a:cs typeface="微软雅黑" panose="020B0503020204020204" charset="-122"/>
              </a:rPr>
              <a:t>紫外线</a:t>
            </a:r>
            <a:r>
              <a:rPr sz="1200" b="1" spc="30" dirty="0">
                <a:solidFill>
                  <a:schemeClr val="dk1"/>
                </a:solidFill>
                <a:latin typeface="微软雅黑" panose="020B0503020204020204" charset="-122"/>
                <a:ea typeface="微软雅黑" panose="020B0503020204020204" charset="-122"/>
                <a:cs typeface="微软雅黑" panose="020B0503020204020204" charset="-122"/>
              </a:rPr>
              <a:t>—</a:t>
            </a:r>
            <a:r>
              <a:rPr sz="1200" spc="30" dirty="0">
                <a:solidFill>
                  <a:schemeClr val="dk1"/>
                </a:solidFill>
                <a:latin typeface="微软雅黑" panose="020B0503020204020204" charset="-122"/>
                <a:ea typeface="微软雅黑" panose="020B0503020204020204" charset="-122"/>
                <a:cs typeface="微软雅黑" panose="020B0503020204020204" charset="-122"/>
              </a:rPr>
              <a:t>波长</a:t>
            </a:r>
            <a:r>
              <a:rPr sz="1200" b="1" spc="30" dirty="0">
                <a:solidFill>
                  <a:schemeClr val="dk1"/>
                </a:solidFill>
                <a:latin typeface="微软雅黑" panose="020B0503020204020204" charset="-122"/>
                <a:ea typeface="微软雅黑" panose="020B0503020204020204" charset="-122"/>
                <a:cs typeface="微软雅黑" panose="020B0503020204020204" charset="-122"/>
              </a:rPr>
              <a:t>10~380</a:t>
            </a:r>
            <a:r>
              <a:rPr sz="1200" b="1" spc="0" dirty="0">
                <a:solidFill>
                  <a:schemeClr val="dk1"/>
                </a:solidFill>
                <a:latin typeface="微软雅黑" panose="020B0503020204020204" charset="-122"/>
                <a:ea typeface="微软雅黑" panose="020B0503020204020204" charset="-122"/>
                <a:cs typeface="微软雅黑" panose="020B0503020204020204" charset="-122"/>
              </a:rPr>
              <a:t>nm</a:t>
            </a:r>
            <a:r>
              <a:rPr sz="1200" spc="0" dirty="0">
                <a:solidFill>
                  <a:schemeClr val="dk1"/>
                </a:solidFill>
                <a:latin typeface="微软雅黑" panose="020B0503020204020204" charset="-122"/>
                <a:ea typeface="微软雅黑" panose="020B0503020204020204" charset="-122"/>
                <a:cs typeface="微软雅黑" panose="020B0503020204020204" charset="-122"/>
              </a:rPr>
              <a:t>，</a:t>
            </a:r>
            <a:endParaRPr lang="en-US" altLang="en-US" sz="1200" dirty="0">
              <a:solidFill>
                <a:schemeClr val="dk1"/>
              </a:solidFill>
              <a:latin typeface="微软雅黑" panose="020B0503020204020204" charset="-122"/>
              <a:ea typeface="微软雅黑" panose="020B0503020204020204" charset="-122"/>
              <a:cs typeface="微软雅黑" panose="020B0503020204020204" charset="-122"/>
            </a:endParaRPr>
          </a:p>
          <a:p>
            <a:pPr marL="946150" algn="l" rtl="0" eaLnBrk="0">
              <a:lnSpc>
                <a:spcPct val="82000"/>
              </a:lnSpc>
              <a:spcBef>
                <a:spcPts val="690"/>
              </a:spcBef>
            </a:pPr>
            <a:r>
              <a:rPr sz="1200" spc="-20" dirty="0">
                <a:solidFill>
                  <a:schemeClr val="dk1"/>
                </a:solidFill>
                <a:latin typeface="微软雅黑" panose="020B0503020204020204" charset="-122"/>
                <a:ea typeface="微软雅黑" panose="020B0503020204020204" charset="-122"/>
                <a:cs typeface="微软雅黑" panose="020B0503020204020204" charset="-122"/>
              </a:rPr>
              <a:t>波长</a:t>
            </a:r>
            <a:r>
              <a:rPr sz="1200" b="1" spc="-20" dirty="0">
                <a:solidFill>
                  <a:schemeClr val="dk1"/>
                </a:solidFill>
                <a:latin typeface="微软雅黑" panose="020B0503020204020204" charset="-122"/>
                <a:ea typeface="微软雅黑" panose="020B0503020204020204" charset="-122"/>
                <a:cs typeface="微软雅黑" panose="020B0503020204020204" charset="-122"/>
              </a:rPr>
              <a:t>300~380</a:t>
            </a:r>
            <a:r>
              <a:rPr sz="1200" b="1" spc="0" dirty="0">
                <a:solidFill>
                  <a:schemeClr val="dk1"/>
                </a:solidFill>
                <a:latin typeface="微软雅黑" panose="020B0503020204020204" charset="-122"/>
                <a:ea typeface="微软雅黑" panose="020B0503020204020204" charset="-122"/>
                <a:cs typeface="微软雅黑" panose="020B0503020204020204" charset="-122"/>
              </a:rPr>
              <a:t>nm</a:t>
            </a:r>
            <a:r>
              <a:rPr sz="1200" spc="-20" dirty="0">
                <a:solidFill>
                  <a:schemeClr val="dk1"/>
                </a:solidFill>
                <a:latin typeface="微软雅黑" panose="020B0503020204020204" charset="-122"/>
                <a:ea typeface="微软雅黑" panose="020B0503020204020204" charset="-122"/>
                <a:cs typeface="微软雅黑" panose="020B0503020204020204" charset="-122"/>
              </a:rPr>
              <a:t>的称为近紫</a:t>
            </a:r>
            <a:r>
              <a:rPr sz="1200" spc="0" dirty="0">
                <a:solidFill>
                  <a:schemeClr val="dk1"/>
                </a:solidFill>
                <a:latin typeface="微软雅黑" panose="020B0503020204020204" charset="-122"/>
                <a:ea typeface="微软雅黑" panose="020B0503020204020204" charset="-122"/>
                <a:cs typeface="微软雅黑" panose="020B0503020204020204" charset="-122"/>
              </a:rPr>
              <a:t>外线，</a:t>
            </a:r>
            <a:endParaRPr lang="en-US" altLang="en-US" sz="1200" dirty="0">
              <a:solidFill>
                <a:schemeClr val="dk1"/>
              </a:solidFill>
              <a:latin typeface="微软雅黑" panose="020B0503020204020204" charset="-122"/>
              <a:ea typeface="微软雅黑" panose="020B0503020204020204" charset="-122"/>
              <a:cs typeface="微软雅黑" panose="020B0503020204020204" charset="-122"/>
            </a:endParaRPr>
          </a:p>
          <a:p>
            <a:pPr marL="946150" algn="l" rtl="0" eaLnBrk="0">
              <a:lnSpc>
                <a:spcPts val="1765"/>
              </a:lnSpc>
            </a:pPr>
            <a:r>
              <a:rPr sz="1200" spc="-20" dirty="0">
                <a:solidFill>
                  <a:schemeClr val="dk1"/>
                </a:solidFill>
                <a:latin typeface="微软雅黑" panose="020B0503020204020204" charset="-122"/>
                <a:ea typeface="微软雅黑" panose="020B0503020204020204" charset="-122"/>
                <a:cs typeface="微软雅黑" panose="020B0503020204020204" charset="-122"/>
              </a:rPr>
              <a:t>波长</a:t>
            </a:r>
            <a:r>
              <a:rPr sz="1200" b="1" spc="-20" dirty="0">
                <a:solidFill>
                  <a:schemeClr val="dk1"/>
                </a:solidFill>
                <a:latin typeface="微软雅黑" panose="020B0503020204020204" charset="-122"/>
                <a:ea typeface="微软雅黑" panose="020B0503020204020204" charset="-122"/>
                <a:cs typeface="微软雅黑" panose="020B0503020204020204" charset="-122"/>
              </a:rPr>
              <a:t>200~300</a:t>
            </a:r>
            <a:r>
              <a:rPr sz="1200" b="1" spc="0" dirty="0">
                <a:solidFill>
                  <a:schemeClr val="dk1"/>
                </a:solidFill>
                <a:latin typeface="微软雅黑" panose="020B0503020204020204" charset="-122"/>
                <a:ea typeface="微软雅黑" panose="020B0503020204020204" charset="-122"/>
                <a:cs typeface="微软雅黑" panose="020B0503020204020204" charset="-122"/>
              </a:rPr>
              <a:t>nm</a:t>
            </a:r>
            <a:r>
              <a:rPr sz="1200" spc="-20" dirty="0">
                <a:solidFill>
                  <a:schemeClr val="dk1"/>
                </a:solidFill>
                <a:latin typeface="微软雅黑" panose="020B0503020204020204" charset="-122"/>
                <a:ea typeface="微软雅黑" panose="020B0503020204020204" charset="-122"/>
                <a:cs typeface="微软雅黑" panose="020B0503020204020204" charset="-122"/>
              </a:rPr>
              <a:t>的称为远紫</a:t>
            </a:r>
            <a:r>
              <a:rPr sz="1200" spc="0" dirty="0">
                <a:solidFill>
                  <a:schemeClr val="dk1"/>
                </a:solidFill>
                <a:latin typeface="微软雅黑" panose="020B0503020204020204" charset="-122"/>
                <a:ea typeface="微软雅黑" panose="020B0503020204020204" charset="-122"/>
                <a:cs typeface="微软雅黑" panose="020B0503020204020204" charset="-122"/>
              </a:rPr>
              <a:t>外线，</a:t>
            </a:r>
            <a:endParaRPr lang="en-US" altLang="en-US" sz="1200" dirty="0">
              <a:solidFill>
                <a:schemeClr val="dk1"/>
              </a:solidFill>
              <a:latin typeface="微软雅黑" panose="020B0503020204020204" charset="-122"/>
              <a:ea typeface="微软雅黑" panose="020B0503020204020204" charset="-122"/>
              <a:cs typeface="微软雅黑" panose="020B0503020204020204" charset="-122"/>
            </a:endParaRPr>
          </a:p>
          <a:p>
            <a:pPr marL="946150" algn="l" rtl="0" eaLnBrk="0">
              <a:lnSpc>
                <a:spcPts val="1775"/>
              </a:lnSpc>
            </a:pPr>
            <a:r>
              <a:rPr sz="1200" spc="-20" dirty="0">
                <a:solidFill>
                  <a:schemeClr val="dk1"/>
                </a:solidFill>
                <a:latin typeface="微软雅黑" panose="020B0503020204020204" charset="-122"/>
                <a:ea typeface="微软雅黑" panose="020B0503020204020204" charset="-122"/>
                <a:cs typeface="微软雅黑" panose="020B0503020204020204" charset="-122"/>
              </a:rPr>
              <a:t>波长</a:t>
            </a:r>
            <a:r>
              <a:rPr sz="1200" b="1" spc="-20" dirty="0">
                <a:solidFill>
                  <a:schemeClr val="dk1"/>
                </a:solidFill>
                <a:latin typeface="微软雅黑" panose="020B0503020204020204" charset="-122"/>
                <a:ea typeface="微软雅黑" panose="020B0503020204020204" charset="-122"/>
                <a:cs typeface="微软雅黑" panose="020B0503020204020204" charset="-122"/>
              </a:rPr>
              <a:t>10~200</a:t>
            </a:r>
            <a:r>
              <a:rPr sz="1200" b="1" spc="0" dirty="0">
                <a:solidFill>
                  <a:schemeClr val="dk1"/>
                </a:solidFill>
                <a:latin typeface="微软雅黑" panose="020B0503020204020204" charset="-122"/>
                <a:ea typeface="微软雅黑" panose="020B0503020204020204" charset="-122"/>
                <a:cs typeface="微软雅黑" panose="020B0503020204020204" charset="-122"/>
              </a:rPr>
              <a:t>nm</a:t>
            </a:r>
            <a:r>
              <a:rPr sz="1200" spc="-20" dirty="0">
                <a:solidFill>
                  <a:schemeClr val="dk1"/>
                </a:solidFill>
                <a:latin typeface="微软雅黑" panose="020B0503020204020204" charset="-122"/>
                <a:ea typeface="微软雅黑" panose="020B0503020204020204" charset="-122"/>
                <a:cs typeface="微软雅黑" panose="020B0503020204020204" charset="-122"/>
              </a:rPr>
              <a:t>的</a:t>
            </a:r>
            <a:r>
              <a:rPr sz="1200" spc="-10" dirty="0">
                <a:solidFill>
                  <a:schemeClr val="dk1"/>
                </a:solidFill>
                <a:latin typeface="微软雅黑" panose="020B0503020204020204" charset="-122"/>
                <a:ea typeface="微软雅黑" panose="020B0503020204020204" charset="-122"/>
                <a:cs typeface="微软雅黑" panose="020B0503020204020204" charset="-122"/>
              </a:rPr>
              <a:t>称</a:t>
            </a:r>
            <a:r>
              <a:rPr sz="1200" spc="0" dirty="0">
                <a:solidFill>
                  <a:schemeClr val="dk1"/>
                </a:solidFill>
                <a:latin typeface="微软雅黑" panose="020B0503020204020204" charset="-122"/>
                <a:ea typeface="微软雅黑" panose="020B0503020204020204" charset="-122"/>
                <a:cs typeface="微软雅黑" panose="020B0503020204020204" charset="-122"/>
              </a:rPr>
              <a:t>为极远紫外线，</a:t>
            </a:r>
            <a:endParaRPr lang="en-US" altLang="en-US" sz="1200" dirty="0">
              <a:solidFill>
                <a:schemeClr val="dk1"/>
              </a:solidFill>
              <a:latin typeface="微软雅黑" panose="020B0503020204020204" charset="-122"/>
              <a:ea typeface="微软雅黑" panose="020B0503020204020204" charset="-122"/>
              <a:cs typeface="微软雅黑" panose="020B0503020204020204" charset="-122"/>
            </a:endParaRPr>
          </a:p>
          <a:p>
            <a:pPr marL="280670" algn="l" rtl="0" eaLnBrk="0">
              <a:lnSpc>
                <a:spcPct val="91000"/>
              </a:lnSpc>
              <a:spcBef>
                <a:spcPts val="780"/>
              </a:spcBef>
            </a:pPr>
            <a:r>
              <a:rPr sz="1200" spc="30" dirty="0">
                <a:solidFill>
                  <a:schemeClr val="dk1"/>
                </a:solidFill>
                <a:latin typeface="微软雅黑" panose="020B0503020204020204" charset="-122"/>
                <a:ea typeface="微软雅黑" panose="020B0503020204020204" charset="-122"/>
                <a:cs typeface="微软雅黑" panose="020B0503020204020204" charset="-122"/>
              </a:rPr>
              <a:t>红外线</a:t>
            </a:r>
            <a:r>
              <a:rPr sz="1200" b="1" spc="30" dirty="0">
                <a:solidFill>
                  <a:schemeClr val="dk1"/>
                </a:solidFill>
                <a:latin typeface="微软雅黑" panose="020B0503020204020204" charset="-122"/>
                <a:ea typeface="微软雅黑" panose="020B0503020204020204" charset="-122"/>
                <a:cs typeface="微软雅黑" panose="020B0503020204020204" charset="-122"/>
              </a:rPr>
              <a:t>—</a:t>
            </a:r>
            <a:r>
              <a:rPr sz="1200" spc="30" dirty="0">
                <a:solidFill>
                  <a:schemeClr val="dk1"/>
                </a:solidFill>
                <a:latin typeface="微软雅黑" panose="020B0503020204020204" charset="-122"/>
                <a:ea typeface="微软雅黑" panose="020B0503020204020204" charset="-122"/>
                <a:cs typeface="微软雅黑" panose="020B0503020204020204" charset="-122"/>
              </a:rPr>
              <a:t>波长</a:t>
            </a:r>
            <a:r>
              <a:rPr sz="1200" b="1" spc="30" dirty="0">
                <a:solidFill>
                  <a:schemeClr val="dk1"/>
                </a:solidFill>
                <a:latin typeface="微软雅黑" panose="020B0503020204020204" charset="-122"/>
                <a:ea typeface="微软雅黑" panose="020B0503020204020204" charset="-122"/>
                <a:cs typeface="微软雅黑" panose="020B0503020204020204" charset="-122"/>
              </a:rPr>
              <a:t>780~10</a:t>
            </a:r>
            <a:r>
              <a:rPr sz="1100" b="1" spc="20" baseline="52000" dirty="0">
                <a:solidFill>
                  <a:schemeClr val="dk1"/>
                </a:solidFill>
                <a:latin typeface="微软雅黑" panose="020B0503020204020204" charset="-122"/>
                <a:ea typeface="微软雅黑" panose="020B0503020204020204" charset="-122"/>
                <a:cs typeface="微软雅黑" panose="020B0503020204020204" charset="-122"/>
              </a:rPr>
              <a:t>6</a:t>
            </a:r>
            <a:r>
              <a:rPr sz="1200" b="1" spc="0" dirty="0">
                <a:solidFill>
                  <a:schemeClr val="dk1"/>
                </a:solidFill>
                <a:latin typeface="微软雅黑" panose="020B0503020204020204" charset="-122"/>
                <a:ea typeface="微软雅黑" panose="020B0503020204020204" charset="-122"/>
                <a:cs typeface="微软雅黑" panose="020B0503020204020204" charset="-122"/>
              </a:rPr>
              <a:t>nm</a:t>
            </a:r>
            <a:r>
              <a:rPr sz="1200" spc="0" dirty="0">
                <a:solidFill>
                  <a:schemeClr val="dk1"/>
                </a:solidFill>
                <a:latin typeface="微软雅黑" panose="020B0503020204020204" charset="-122"/>
                <a:ea typeface="微软雅黑" panose="020B0503020204020204" charset="-122"/>
                <a:cs typeface="微软雅黑" panose="020B0503020204020204" charset="-122"/>
              </a:rPr>
              <a:t>，</a:t>
            </a:r>
            <a:endParaRPr lang="en-US" altLang="en-US" sz="1200" dirty="0">
              <a:solidFill>
                <a:schemeClr val="dk1"/>
              </a:solidFill>
              <a:latin typeface="微软雅黑" panose="020B0503020204020204" charset="-122"/>
              <a:ea typeface="微软雅黑" panose="020B0503020204020204" charset="-122"/>
              <a:cs typeface="微软雅黑" panose="020B0503020204020204" charset="-122"/>
            </a:endParaRPr>
          </a:p>
          <a:p>
            <a:pPr marL="946150" algn="l" rtl="0" eaLnBrk="0">
              <a:lnSpc>
                <a:spcPct val="88000"/>
              </a:lnSpc>
              <a:spcBef>
                <a:spcPts val="715"/>
              </a:spcBef>
            </a:pPr>
            <a:r>
              <a:rPr sz="1200" spc="10" dirty="0">
                <a:solidFill>
                  <a:schemeClr val="dk1"/>
                </a:solidFill>
                <a:latin typeface="微软雅黑" panose="020B0503020204020204" charset="-122"/>
                <a:ea typeface="微软雅黑" panose="020B0503020204020204" charset="-122"/>
                <a:cs typeface="微软雅黑" panose="020B0503020204020204" charset="-122"/>
              </a:rPr>
              <a:t>波长</a:t>
            </a:r>
            <a:r>
              <a:rPr sz="1200" b="1" spc="10" dirty="0">
                <a:solidFill>
                  <a:schemeClr val="dk1"/>
                </a:solidFill>
                <a:latin typeface="微软雅黑" panose="020B0503020204020204" charset="-122"/>
                <a:ea typeface="微软雅黑" panose="020B0503020204020204" charset="-122"/>
                <a:cs typeface="微软雅黑" panose="020B0503020204020204" charset="-122"/>
              </a:rPr>
              <a:t>3μ</a:t>
            </a:r>
            <a:r>
              <a:rPr sz="1200" b="1" spc="0" dirty="0">
                <a:solidFill>
                  <a:schemeClr val="dk1"/>
                </a:solidFill>
                <a:latin typeface="微软雅黑" panose="020B0503020204020204" charset="-122"/>
                <a:ea typeface="微软雅黑" panose="020B0503020204020204" charset="-122"/>
                <a:cs typeface="微软雅黑" panose="020B0503020204020204" charset="-122"/>
              </a:rPr>
              <a:t>m</a:t>
            </a:r>
            <a:r>
              <a:rPr sz="1200" b="1" spc="10" dirty="0">
                <a:solidFill>
                  <a:schemeClr val="dk1"/>
                </a:solidFill>
                <a:latin typeface="微软雅黑" panose="020B0503020204020204" charset="-122"/>
                <a:ea typeface="微软雅黑" panose="020B0503020204020204" charset="-122"/>
                <a:cs typeface="微软雅黑" panose="020B0503020204020204" charset="-122"/>
              </a:rPr>
              <a:t>(</a:t>
            </a:r>
            <a:r>
              <a:rPr sz="1200" spc="10" dirty="0">
                <a:solidFill>
                  <a:schemeClr val="dk1"/>
                </a:solidFill>
                <a:latin typeface="微软雅黑" panose="020B0503020204020204" charset="-122"/>
                <a:ea typeface="微软雅黑" panose="020B0503020204020204" charset="-122"/>
                <a:cs typeface="微软雅黑" panose="020B0503020204020204" charset="-122"/>
              </a:rPr>
              <a:t>即</a:t>
            </a:r>
            <a:r>
              <a:rPr sz="1200" b="1" spc="10" dirty="0">
                <a:solidFill>
                  <a:schemeClr val="dk1"/>
                </a:solidFill>
                <a:latin typeface="微软雅黑" panose="020B0503020204020204" charset="-122"/>
                <a:ea typeface="微软雅黑" panose="020B0503020204020204" charset="-122"/>
                <a:cs typeface="微软雅黑" panose="020B0503020204020204" charset="-122"/>
              </a:rPr>
              <a:t>300</a:t>
            </a:r>
            <a:r>
              <a:rPr sz="1200" b="1" spc="0" dirty="0">
                <a:solidFill>
                  <a:schemeClr val="dk1"/>
                </a:solidFill>
                <a:latin typeface="微软雅黑" panose="020B0503020204020204" charset="-122"/>
                <a:ea typeface="微软雅黑" panose="020B0503020204020204" charset="-122"/>
                <a:cs typeface="微软雅黑" panose="020B0503020204020204" charset="-122"/>
              </a:rPr>
              <a:t>0nm)</a:t>
            </a:r>
            <a:r>
              <a:rPr sz="1200" spc="0" dirty="0">
                <a:solidFill>
                  <a:schemeClr val="dk1"/>
                </a:solidFill>
                <a:latin typeface="微软雅黑" panose="020B0503020204020204" charset="-122"/>
                <a:ea typeface="微软雅黑" panose="020B0503020204020204" charset="-122"/>
                <a:cs typeface="微软雅黑" panose="020B0503020204020204" charset="-122"/>
              </a:rPr>
              <a:t>以下的称为近红外线，</a:t>
            </a:r>
            <a:endParaRPr lang="en-US" altLang="en-US" sz="1200" dirty="0">
              <a:solidFill>
                <a:schemeClr val="dk1"/>
              </a:solidFill>
              <a:latin typeface="微软雅黑" panose="020B0503020204020204" charset="-122"/>
              <a:ea typeface="微软雅黑" panose="020B0503020204020204" charset="-122"/>
              <a:cs typeface="微软雅黑" panose="020B0503020204020204" charset="-122"/>
            </a:endParaRPr>
          </a:p>
          <a:p>
            <a:pPr marL="946150" algn="l" rtl="0" eaLnBrk="0">
              <a:lnSpc>
                <a:spcPts val="1680"/>
              </a:lnSpc>
            </a:pPr>
            <a:r>
              <a:rPr sz="1200" spc="30" dirty="0">
                <a:solidFill>
                  <a:schemeClr val="dk1"/>
                </a:solidFill>
                <a:latin typeface="微软雅黑" panose="020B0503020204020204" charset="-122"/>
                <a:ea typeface="微软雅黑" panose="020B0503020204020204" charset="-122"/>
                <a:cs typeface="微软雅黑" panose="020B0503020204020204" charset="-122"/>
              </a:rPr>
              <a:t>波长超过</a:t>
            </a:r>
            <a:r>
              <a:rPr sz="1200" b="1" spc="30" dirty="0">
                <a:solidFill>
                  <a:schemeClr val="dk1"/>
                </a:solidFill>
                <a:latin typeface="微软雅黑" panose="020B0503020204020204" charset="-122"/>
                <a:ea typeface="微软雅黑" panose="020B0503020204020204" charset="-122"/>
                <a:cs typeface="微软雅黑" panose="020B0503020204020204" charset="-122"/>
              </a:rPr>
              <a:t>3μ</a:t>
            </a:r>
            <a:r>
              <a:rPr sz="1200" b="1" spc="0" dirty="0">
                <a:solidFill>
                  <a:schemeClr val="dk1"/>
                </a:solidFill>
                <a:latin typeface="微软雅黑" panose="020B0503020204020204" charset="-122"/>
                <a:ea typeface="微软雅黑" panose="020B0503020204020204" charset="-122"/>
                <a:cs typeface="微软雅黑" panose="020B0503020204020204" charset="-122"/>
              </a:rPr>
              <a:t>m</a:t>
            </a:r>
            <a:r>
              <a:rPr sz="1200" spc="30" dirty="0">
                <a:solidFill>
                  <a:schemeClr val="dk1"/>
                </a:solidFill>
                <a:latin typeface="微软雅黑" panose="020B0503020204020204" charset="-122"/>
                <a:ea typeface="微软雅黑" panose="020B0503020204020204" charset="-122"/>
                <a:cs typeface="微软雅黑" panose="020B0503020204020204" charset="-122"/>
              </a:rPr>
              <a:t>的称为远</a:t>
            </a:r>
            <a:r>
              <a:rPr sz="1200" spc="0" dirty="0">
                <a:solidFill>
                  <a:schemeClr val="dk1"/>
                </a:solidFill>
                <a:latin typeface="微软雅黑" panose="020B0503020204020204" charset="-122"/>
                <a:ea typeface="微软雅黑" panose="020B0503020204020204" charset="-122"/>
                <a:cs typeface="微软雅黑" panose="020B0503020204020204" charset="-122"/>
              </a:rPr>
              <a:t>红外线。</a:t>
            </a:r>
            <a:endParaRPr lang="en-US" altLang="en-US" sz="1200" dirty="0">
              <a:solidFill>
                <a:schemeClr val="dk1"/>
              </a:solidFill>
              <a:latin typeface="微软雅黑" panose="020B0503020204020204" charset="-122"/>
              <a:ea typeface="微软雅黑" panose="020B0503020204020204" charset="-122"/>
              <a:cs typeface="微软雅黑" panose="020B0503020204020204" charset="-122"/>
            </a:endParaRPr>
          </a:p>
          <a:p>
            <a:pPr marL="13335" indent="266065" algn="l" rtl="0" eaLnBrk="0">
              <a:lnSpc>
                <a:spcPct val="148000"/>
              </a:lnSpc>
              <a:spcBef>
                <a:spcPts val="165"/>
              </a:spcBef>
            </a:pPr>
            <a:r>
              <a:rPr sz="1200" spc="50" dirty="0">
                <a:solidFill>
                  <a:schemeClr val="dk1"/>
                </a:solidFill>
                <a:latin typeface="微软雅黑" panose="020B0503020204020204" charset="-122"/>
                <a:ea typeface="微软雅黑" panose="020B0503020204020204" charset="-122"/>
                <a:cs typeface="微软雅黑" panose="020B0503020204020204" charset="-122"/>
              </a:rPr>
              <a:t>根据爱因斯坦理论，光具有波粒二象性，即光在不同情况下分别表现出波</a:t>
            </a:r>
            <a:r>
              <a:rPr sz="1200" spc="30" dirty="0">
                <a:solidFill>
                  <a:schemeClr val="dk1"/>
                </a:solidFill>
                <a:latin typeface="微软雅黑" panose="020B0503020204020204" charset="-122"/>
                <a:ea typeface="微软雅黑" panose="020B0503020204020204" charset="-122"/>
                <a:cs typeface="微软雅黑" panose="020B0503020204020204" charset="-122"/>
              </a:rPr>
              <a:t>属</a:t>
            </a:r>
            <a:r>
              <a:rPr sz="1200" spc="0" dirty="0">
                <a:solidFill>
                  <a:schemeClr val="dk1"/>
                </a:solidFill>
                <a:latin typeface="微软雅黑" panose="020B0503020204020204" charset="-122"/>
                <a:ea typeface="微软雅黑" panose="020B0503020204020204" charset="-122"/>
                <a:cs typeface="微软雅黑" panose="020B0503020204020204" charset="-122"/>
              </a:rPr>
              <a:t>性和粒</a:t>
            </a:r>
            <a:r>
              <a:rPr sz="1200" spc="20" dirty="0">
                <a:solidFill>
                  <a:schemeClr val="dk1"/>
                </a:solidFill>
                <a:latin typeface="微软雅黑" panose="020B0503020204020204" charset="-122"/>
                <a:ea typeface="微软雅黑" panose="020B0503020204020204" charset="-122"/>
                <a:cs typeface="微软雅黑" panose="020B0503020204020204" charset="-122"/>
              </a:rPr>
              <a:t>子属性。粒子属性通常用光子来描述，光子具备能</a:t>
            </a:r>
            <a:r>
              <a:rPr sz="1200" spc="10" dirty="0">
                <a:solidFill>
                  <a:schemeClr val="dk1"/>
                </a:solidFill>
                <a:latin typeface="微软雅黑" panose="020B0503020204020204" charset="-122"/>
                <a:ea typeface="微软雅黑" panose="020B0503020204020204" charset="-122"/>
                <a:cs typeface="微软雅黑" panose="020B0503020204020204" charset="-122"/>
              </a:rPr>
              <a:t>量</a:t>
            </a:r>
            <a:r>
              <a:rPr sz="1200" spc="0" dirty="0">
                <a:solidFill>
                  <a:schemeClr val="dk1"/>
                </a:solidFill>
                <a:latin typeface="微软雅黑" panose="020B0503020204020204" charset="-122"/>
                <a:ea typeface="微软雅黑" panose="020B0503020204020204" charset="-122"/>
                <a:cs typeface="微软雅黑" panose="020B0503020204020204" charset="-122"/>
              </a:rPr>
              <a:t>。</a:t>
            </a:r>
            <a:endParaRPr lang="en-US" altLang="en-US" sz="1200" dirty="0">
              <a:solidFill>
                <a:schemeClr val="dk1"/>
              </a:solidFill>
              <a:latin typeface="微软雅黑" panose="020B0503020204020204" charset="-122"/>
              <a:ea typeface="微软雅黑" panose="020B0503020204020204" charset="-122"/>
              <a:cs typeface="微软雅黑" panose="020B0503020204020204" charset="-122"/>
            </a:endParaRPr>
          </a:p>
          <a:p>
            <a:pPr algn="l" rtl="0" eaLnBrk="0">
              <a:lnSpc>
                <a:spcPct val="103000"/>
              </a:lnSpc>
            </a:pPr>
            <a:endParaRPr lang="en-US" altLang="en-US" sz="1200" dirty="0">
              <a:solidFill>
                <a:schemeClr val="dk1"/>
              </a:solidFill>
              <a:latin typeface="微软雅黑" panose="020B0503020204020204" charset="-122"/>
              <a:ea typeface="微软雅黑" panose="020B0503020204020204" charset="-122"/>
              <a:cs typeface="微软雅黑" panose="020B0503020204020204" charset="-122"/>
            </a:endParaRPr>
          </a:p>
          <a:p>
            <a:pPr algn="l" rtl="0" eaLnBrk="0">
              <a:lnSpc>
                <a:spcPct val="104000"/>
              </a:lnSpc>
            </a:pPr>
            <a:endParaRPr lang="en-US" altLang="en-US" sz="1200" dirty="0">
              <a:solidFill>
                <a:schemeClr val="dk1"/>
              </a:solidFill>
              <a:latin typeface="微软雅黑" panose="020B0503020204020204" charset="-122"/>
              <a:ea typeface="微软雅黑" panose="020B0503020204020204" charset="-122"/>
              <a:cs typeface="微软雅黑" panose="020B0503020204020204" charset="-122"/>
            </a:endParaRPr>
          </a:p>
          <a:p>
            <a:pPr algn="l" rtl="0" eaLnBrk="0">
              <a:lnSpc>
                <a:spcPct val="140000"/>
              </a:lnSpc>
            </a:pPr>
            <a:endParaRPr lang="en-US" altLang="en-US" sz="120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6" name="textbox 18"/>
          <p:cNvSpPr/>
          <p:nvPr>
            <p:custDataLst>
              <p:tags r:id="rId6"/>
            </p:custDataLst>
          </p:nvPr>
        </p:nvSpPr>
        <p:spPr>
          <a:xfrm>
            <a:off x="5809845" y="950714"/>
            <a:ext cx="5203190" cy="1269474"/>
          </a:xfrm>
          <a:prstGeom prst="rect">
            <a:avLst/>
          </a:prstGeom>
        </p:spPr>
        <p:txBody>
          <a:bodyPr vert="horz" wrap="square" lIns="0" tIns="0" rIns="0" bIns="0"/>
          <a:lstStyle/>
          <a:p>
            <a:pPr algn="l" rtl="0" eaLnBrk="0">
              <a:lnSpc>
                <a:spcPct val="89000"/>
              </a:lnSpc>
            </a:pPr>
            <a:endParaRPr lang="en-US" altLang="en-US" sz="100" dirty="0">
              <a:solidFill>
                <a:schemeClr val="dk1"/>
              </a:solidFill>
              <a:latin typeface="微软雅黑" panose="020B0503020204020204" charset="-122"/>
              <a:ea typeface="微软雅黑" panose="020B0503020204020204" charset="-122"/>
            </a:endParaRPr>
          </a:p>
          <a:p>
            <a:pPr marL="12700" indent="266065" algn="l" rtl="0" eaLnBrk="0">
              <a:lnSpc>
                <a:spcPct val="121000"/>
              </a:lnSpc>
            </a:pPr>
            <a:r>
              <a:rPr sz="1400" spc="60" dirty="0">
                <a:solidFill>
                  <a:schemeClr val="dk1"/>
                </a:solidFill>
                <a:latin typeface="微软雅黑" panose="020B0503020204020204" charset="-122"/>
                <a:ea typeface="微软雅黑" panose="020B0503020204020204" charset="-122"/>
                <a:cs typeface="微软雅黑" panose="020B0503020204020204" charset="-122"/>
              </a:rPr>
              <a:t>光源类型有很多种，我们把能发光的物体叫作光源</a:t>
            </a:r>
            <a:r>
              <a:rPr sz="1400" spc="60" dirty="0">
                <a:solidFill>
                  <a:schemeClr val="dk1"/>
                </a:solidFill>
                <a:latin typeface="微软雅黑" panose="020B0503020204020204" charset="-122"/>
                <a:ea typeface="微软雅黑" panose="020B0503020204020204" charset="-122"/>
                <a:cs typeface="Microsoft Yi Baiti" panose="03000500000000000000"/>
              </a:rPr>
              <a:t>。</a:t>
            </a:r>
            <a:r>
              <a:rPr sz="1400" spc="60" dirty="0">
                <a:solidFill>
                  <a:schemeClr val="dk1"/>
                </a:solidFill>
                <a:latin typeface="微软雅黑" panose="020B0503020204020204" charset="-122"/>
                <a:ea typeface="微软雅黑" panose="020B0503020204020204" charset="-122"/>
                <a:cs typeface="微软雅黑" panose="020B0503020204020204" charset="-122"/>
              </a:rPr>
              <a:t>光源可以分为自然光</a:t>
            </a:r>
            <a:r>
              <a:rPr sz="1400" spc="30" dirty="0">
                <a:solidFill>
                  <a:schemeClr val="dk1"/>
                </a:solidFill>
                <a:latin typeface="微软雅黑" panose="020B0503020204020204" charset="-122"/>
                <a:ea typeface="微软雅黑" panose="020B0503020204020204" charset="-122"/>
                <a:cs typeface="微软雅黑" panose="020B0503020204020204" charset="-122"/>
              </a:rPr>
              <a:t>源</a:t>
            </a:r>
            <a:r>
              <a:rPr sz="1400" spc="0" dirty="0">
                <a:solidFill>
                  <a:schemeClr val="dk1"/>
                </a:solidFill>
                <a:latin typeface="微软雅黑" panose="020B0503020204020204" charset="-122"/>
                <a:ea typeface="微软雅黑" panose="020B0503020204020204" charset="-122"/>
                <a:cs typeface="微软雅黑" panose="020B0503020204020204" charset="-122"/>
              </a:rPr>
              <a:t>和人造</a:t>
            </a:r>
            <a:r>
              <a:rPr sz="1400" spc="10" dirty="0">
                <a:solidFill>
                  <a:schemeClr val="dk1"/>
                </a:solidFill>
                <a:latin typeface="微软雅黑" panose="020B0503020204020204" charset="-122"/>
                <a:ea typeface="微软雅黑" panose="020B0503020204020204" charset="-122"/>
                <a:cs typeface="微软雅黑" panose="020B0503020204020204" charset="-122"/>
              </a:rPr>
              <a:t>光源</a:t>
            </a:r>
            <a:r>
              <a:rPr sz="1400" spc="10" dirty="0">
                <a:solidFill>
                  <a:schemeClr val="dk1"/>
                </a:solidFill>
                <a:latin typeface="微软雅黑" panose="020B0503020204020204" charset="-122"/>
                <a:ea typeface="微软雅黑" panose="020B0503020204020204" charset="-122"/>
                <a:cs typeface="Microsoft Yi Baiti" panose="03000500000000000000"/>
              </a:rPr>
              <a:t>。</a:t>
            </a:r>
            <a:r>
              <a:rPr sz="1400" spc="10" dirty="0">
                <a:solidFill>
                  <a:schemeClr val="dk1"/>
                </a:solidFill>
                <a:latin typeface="微软雅黑" panose="020B0503020204020204" charset="-122"/>
                <a:ea typeface="微软雅黑" panose="020B0503020204020204" charset="-122"/>
                <a:cs typeface="微软雅黑" panose="020B0503020204020204" charset="-122"/>
              </a:rPr>
              <a:t>常见的光源</a:t>
            </a:r>
            <a:r>
              <a:rPr sz="1400" spc="0" dirty="0">
                <a:solidFill>
                  <a:schemeClr val="dk1"/>
                </a:solidFill>
                <a:latin typeface="微软雅黑" panose="020B0503020204020204" charset="-122"/>
                <a:ea typeface="微软雅黑" panose="020B0503020204020204" charset="-122"/>
                <a:cs typeface="微软雅黑" panose="020B0503020204020204" charset="-122"/>
              </a:rPr>
              <a:t>有太阳</a:t>
            </a:r>
            <a:r>
              <a:rPr sz="1400" spc="0" dirty="0">
                <a:solidFill>
                  <a:schemeClr val="dk1"/>
                </a:solidFill>
                <a:latin typeface="微软雅黑" panose="020B0503020204020204" charset="-122"/>
                <a:ea typeface="微软雅黑" panose="020B0503020204020204" charset="-122"/>
                <a:cs typeface="MS Gothic" panose="020B0609070205080204" charset="-128"/>
              </a:rPr>
              <a:t>、</a:t>
            </a:r>
            <a:r>
              <a:rPr sz="1400" spc="0" dirty="0">
                <a:solidFill>
                  <a:schemeClr val="dk1"/>
                </a:solidFill>
                <a:latin typeface="微软雅黑" panose="020B0503020204020204" charset="-122"/>
                <a:ea typeface="微软雅黑" panose="020B0503020204020204" charset="-122"/>
                <a:cs typeface="微软雅黑" panose="020B0503020204020204" charset="-122"/>
              </a:rPr>
              <a:t>灯光</a:t>
            </a:r>
            <a:r>
              <a:rPr sz="1400" spc="0" dirty="0">
                <a:solidFill>
                  <a:schemeClr val="dk1"/>
                </a:solidFill>
                <a:latin typeface="微软雅黑" panose="020B0503020204020204" charset="-122"/>
                <a:ea typeface="微软雅黑" panose="020B0503020204020204" charset="-122"/>
                <a:cs typeface="MS Gothic" panose="020B0609070205080204" charset="-128"/>
              </a:rPr>
              <a:t>、</a:t>
            </a:r>
            <a:r>
              <a:rPr sz="1400" spc="0" dirty="0">
                <a:solidFill>
                  <a:schemeClr val="dk1"/>
                </a:solidFill>
                <a:latin typeface="微软雅黑" panose="020B0503020204020204" charset="-122"/>
                <a:ea typeface="微软雅黑" panose="020B0503020204020204" charset="-122"/>
                <a:cs typeface="微软雅黑" panose="020B0503020204020204" charset="-122"/>
              </a:rPr>
              <a:t>烛光</a:t>
            </a:r>
            <a:r>
              <a:rPr sz="1400" spc="0" dirty="0">
                <a:solidFill>
                  <a:schemeClr val="dk1"/>
                </a:solidFill>
                <a:latin typeface="微软雅黑" panose="020B0503020204020204" charset="-122"/>
                <a:ea typeface="微软雅黑" panose="020B0503020204020204" charset="-122"/>
                <a:cs typeface="MS Gothic" panose="020B0609070205080204" charset="-128"/>
              </a:rPr>
              <a:t>、</a:t>
            </a:r>
            <a:r>
              <a:rPr sz="1400" spc="0" dirty="0">
                <a:solidFill>
                  <a:schemeClr val="dk1"/>
                </a:solidFill>
                <a:latin typeface="微软雅黑" panose="020B0503020204020204" charset="-122"/>
                <a:ea typeface="微软雅黑" panose="020B0503020204020204" charset="-122"/>
                <a:cs typeface="微软雅黑" panose="020B0503020204020204" charset="-122"/>
              </a:rPr>
              <a:t>发光二极管等</a:t>
            </a:r>
            <a:r>
              <a:rPr sz="1400" spc="0" dirty="0">
                <a:solidFill>
                  <a:schemeClr val="dk1"/>
                </a:solidFill>
                <a:latin typeface="微软雅黑" panose="020B0503020204020204" charset="-122"/>
                <a:ea typeface="微软雅黑" panose="020B0503020204020204" charset="-122"/>
                <a:cs typeface="Microsoft Yi Baiti" panose="03000500000000000000"/>
              </a:rPr>
              <a:t>。</a:t>
            </a:r>
            <a:endParaRPr lang="en-US" altLang="en-US" sz="1400" spc="0" dirty="0">
              <a:solidFill>
                <a:schemeClr val="dk1"/>
              </a:solidFill>
              <a:latin typeface="微软雅黑" panose="020B0503020204020204" charset="-122"/>
              <a:ea typeface="微软雅黑" panose="020B0503020204020204" charset="-122"/>
              <a:cs typeface="Microsoft Yi Baiti" panose="03000500000000000000"/>
            </a:endParaRPr>
          </a:p>
        </p:txBody>
      </p:sp>
      <p:sp>
        <p:nvSpPr>
          <p:cNvPr id="5" name="文本框 4"/>
          <p:cNvSpPr txBox="1"/>
          <p:nvPr/>
        </p:nvSpPr>
        <p:spPr>
          <a:xfrm>
            <a:off x="5809845" y="339564"/>
            <a:ext cx="6094378" cy="360045"/>
          </a:xfrm>
          <a:prstGeom prst="rect">
            <a:avLst/>
          </a:prstGeom>
          <a:noFill/>
        </p:spPr>
        <p:txBody>
          <a:bodyPr wrap="square">
            <a:spAutoFit/>
          </a:bodyPr>
          <a:lstStyle/>
          <a:p>
            <a:pPr marL="15875" algn="l" rtl="0" eaLnBrk="0">
              <a:lnSpc>
                <a:spcPct val="97000"/>
              </a:lnSpc>
              <a:spcBef>
                <a:spcPts val="0"/>
              </a:spcBef>
            </a:pPr>
            <a:r>
              <a:rPr lang="en-US" altLang="zh-CN" sz="1800" b="1" spc="20" dirty="0">
                <a:solidFill>
                  <a:srgbClr val="000000"/>
                </a:solidFill>
                <a:latin typeface="微软雅黑" panose="020B0503020204020204" charset="-122"/>
                <a:ea typeface="微软雅黑" panose="020B0503020204020204" charset="-122"/>
                <a:cs typeface="微软雅黑" panose="020B0503020204020204" charset="-122"/>
              </a:rPr>
              <a:t>7.1.2</a:t>
            </a:r>
            <a:r>
              <a:rPr lang="zh-CN" altLang="en-US" sz="1800" spc="0" dirty="0">
                <a:solidFill>
                  <a:srgbClr val="000000"/>
                </a:solidFill>
                <a:latin typeface="微软雅黑" panose="020B0503020204020204" charset="-122"/>
                <a:ea typeface="微软雅黑" panose="020B0503020204020204" charset="-122"/>
                <a:cs typeface="微软雅黑" panose="020B0503020204020204" charset="-122"/>
              </a:rPr>
              <a:t>光源</a:t>
            </a:r>
            <a:endParaRPr lang="zh-CN" altLang="en-US" sz="1800" spc="0" dirty="0">
              <a:solidFill>
                <a:srgbClr val="000000"/>
              </a:solidFill>
              <a:latin typeface="微软雅黑" panose="020B0503020204020204" charset="-122"/>
              <a:ea typeface="微软雅黑" panose="020B0503020204020204" charset="-122"/>
              <a:cs typeface="微软雅黑" panose="020B0503020204020204" charset="-122"/>
            </a:endParaRPr>
          </a:p>
        </p:txBody>
      </p:sp>
    </p:spTree>
    <p:custDataLst>
      <p:tags r:id="rId7"/>
    </p:custData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7" name="图片 6" descr="1 (11)"/>
          <p:cNvPicPr>
            <a:picLocks noChangeAspect="1"/>
          </p:cNvPicPr>
          <p:nvPr>
            <p:custDataLst>
              <p:tags r:id="rId1"/>
            </p:custDataLst>
          </p:nvPr>
        </p:nvPicPr>
        <p:blipFill>
          <a:blip r:embed="rId2"/>
          <a:stretch>
            <a:fillRect/>
          </a:stretch>
        </p:blipFill>
        <p:spPr>
          <a:xfrm>
            <a:off x="0" y="6137910"/>
            <a:ext cx="720090" cy="720090"/>
          </a:xfrm>
          <a:prstGeom prst="rect">
            <a:avLst/>
          </a:prstGeom>
        </p:spPr>
      </p:pic>
      <p:pic>
        <p:nvPicPr>
          <p:cNvPr id="6" name="图片 5" descr="1 (12)"/>
          <p:cNvPicPr>
            <a:picLocks noChangeAspect="1"/>
          </p:cNvPicPr>
          <p:nvPr>
            <p:custDataLst>
              <p:tags r:id="rId3"/>
            </p:custDataLst>
          </p:nvPr>
        </p:nvPicPr>
        <p:blipFill>
          <a:blip r:embed="rId4"/>
          <a:stretch>
            <a:fillRect/>
          </a:stretch>
        </p:blipFill>
        <p:spPr>
          <a:xfrm>
            <a:off x="11471910" y="0"/>
            <a:ext cx="720090" cy="720090"/>
          </a:xfrm>
          <a:prstGeom prst="rect">
            <a:avLst/>
          </a:prstGeom>
        </p:spPr>
      </p:pic>
      <p:sp>
        <p:nvSpPr>
          <p:cNvPr id="2" name="textbox 245"/>
          <p:cNvSpPr/>
          <p:nvPr/>
        </p:nvSpPr>
        <p:spPr>
          <a:xfrm>
            <a:off x="889219" y="952005"/>
            <a:ext cx="5206365" cy="5240247"/>
          </a:xfrm>
          <a:prstGeom prst="rect">
            <a:avLst/>
          </a:prstGeom>
        </p:spPr>
        <p:txBody>
          <a:bodyPr vert="horz" wrap="square" lIns="0" tIns="0" rIns="0" bIns="0"/>
          <a:lstStyle/>
          <a:p>
            <a:pPr algn="l" rtl="0" eaLnBrk="0">
              <a:lnSpc>
                <a:spcPct val="83000"/>
              </a:lnSpc>
            </a:pPr>
            <a:endParaRPr lang="en-US" altLang="en-US" sz="100" dirty="0">
              <a:solidFill>
                <a:srgbClr val="000000"/>
              </a:solidFill>
              <a:latin typeface="微软雅黑" panose="020B0503020204020204" charset="-122"/>
              <a:ea typeface="微软雅黑" panose="020B0503020204020204" charset="-122"/>
              <a:cs typeface="微软雅黑" panose="020B0503020204020204" charset="-122"/>
            </a:endParaRPr>
          </a:p>
          <a:p>
            <a:pPr marL="278765" algn="l" rtl="0" eaLnBrk="0">
              <a:lnSpc>
                <a:spcPts val="1300"/>
              </a:lnSpc>
            </a:pPr>
            <a:r>
              <a:rPr sz="1000" b="1" spc="10" dirty="0">
                <a:solidFill>
                  <a:srgbClr val="000000"/>
                </a:solidFill>
                <a:latin typeface="微软雅黑" panose="020B0503020204020204" charset="-122"/>
                <a:ea typeface="微软雅黑" panose="020B0503020204020204" charset="-122"/>
                <a:cs typeface="微软雅黑" panose="020B0503020204020204" charset="-122"/>
              </a:rPr>
              <a:t>3.</a:t>
            </a:r>
            <a:r>
              <a:rPr sz="1000" spc="0" dirty="0">
                <a:solidFill>
                  <a:srgbClr val="000000"/>
                </a:solidFill>
                <a:latin typeface="微软雅黑" panose="020B0503020204020204" charset="-122"/>
                <a:ea typeface="微软雅黑" panose="020B0503020204020204" charset="-122"/>
                <a:cs typeface="微软雅黑" panose="020B0503020204020204" charset="-122"/>
              </a:rPr>
              <a:t>需用器件与单元</a:t>
            </a:r>
            <a:endParaRPr lang="en-US" altLang="en-US" sz="1000" dirty="0">
              <a:solidFill>
                <a:srgbClr val="000000"/>
              </a:solidFill>
              <a:latin typeface="微软雅黑" panose="020B0503020204020204" charset="-122"/>
              <a:ea typeface="微软雅黑" panose="020B0503020204020204" charset="-122"/>
              <a:cs typeface="微软雅黑" panose="020B0503020204020204" charset="-122"/>
            </a:endParaRPr>
          </a:p>
          <a:p>
            <a:pPr marL="13970" indent="267335" algn="l" rtl="0" eaLnBrk="0">
              <a:lnSpc>
                <a:spcPct val="128000"/>
              </a:lnSpc>
              <a:spcBef>
                <a:spcPts val="525"/>
              </a:spcBef>
            </a:pPr>
            <a:r>
              <a:rPr sz="1000" spc="30" dirty="0">
                <a:solidFill>
                  <a:srgbClr val="000000"/>
                </a:solidFill>
                <a:latin typeface="微软雅黑" panose="020B0503020204020204" charset="-122"/>
                <a:ea typeface="微软雅黑" panose="020B0503020204020204" charset="-122"/>
                <a:cs typeface="微软雅黑" panose="020B0503020204020204" charset="-122"/>
              </a:rPr>
              <a:t>机头中的振动台、被测物</a:t>
            </a:r>
            <a:r>
              <a:rPr sz="1000" b="1" spc="30" dirty="0">
                <a:solidFill>
                  <a:srgbClr val="000000"/>
                </a:solidFill>
                <a:latin typeface="微软雅黑" panose="020B0503020204020204" charset="-122"/>
                <a:ea typeface="微软雅黑" panose="020B0503020204020204" charset="-122"/>
                <a:cs typeface="微软雅黑" panose="020B0503020204020204" charset="-122"/>
              </a:rPr>
              <a:t>(</a:t>
            </a:r>
            <a:r>
              <a:rPr sz="1000" spc="30" dirty="0">
                <a:solidFill>
                  <a:srgbClr val="000000"/>
                </a:solidFill>
                <a:latin typeface="微软雅黑" panose="020B0503020204020204" charset="-122"/>
                <a:ea typeface="微软雅黑" panose="020B0503020204020204" charset="-122"/>
                <a:cs typeface="微软雅黑" panose="020B0503020204020204" charset="-122"/>
              </a:rPr>
              <a:t>铁圆片抛光反射面</a:t>
            </a:r>
            <a:r>
              <a:rPr sz="1000" b="1" spc="30" dirty="0">
                <a:solidFill>
                  <a:srgbClr val="000000"/>
                </a:solidFill>
                <a:latin typeface="微软雅黑" panose="020B0503020204020204" charset="-122"/>
                <a:ea typeface="微软雅黑" panose="020B0503020204020204" charset="-122"/>
                <a:cs typeface="微软雅黑" panose="020B0503020204020204" charset="-122"/>
              </a:rPr>
              <a:t>)</a:t>
            </a:r>
            <a:r>
              <a:rPr sz="1000" spc="30" dirty="0">
                <a:solidFill>
                  <a:srgbClr val="000000"/>
                </a:solidFill>
                <a:latin typeface="微软雅黑" panose="020B0503020204020204" charset="-122"/>
                <a:ea typeface="微软雅黑" panose="020B0503020204020204" charset="-122"/>
                <a:cs typeface="微软雅黑" panose="020B0503020204020204" charset="-122"/>
              </a:rPr>
              <a:t>、</a:t>
            </a:r>
            <a:r>
              <a:rPr sz="1000" b="1" spc="0" dirty="0">
                <a:solidFill>
                  <a:srgbClr val="000000"/>
                </a:solidFill>
                <a:latin typeface="微软雅黑" panose="020B0503020204020204" charset="-122"/>
                <a:ea typeface="微软雅黑" panose="020B0503020204020204" charset="-122"/>
                <a:cs typeface="微软雅黑" panose="020B0503020204020204" charset="-122"/>
              </a:rPr>
              <a:t>Y</a:t>
            </a:r>
            <a:r>
              <a:rPr sz="1000" spc="30" dirty="0">
                <a:solidFill>
                  <a:srgbClr val="000000"/>
                </a:solidFill>
                <a:latin typeface="微软雅黑" panose="020B0503020204020204" charset="-122"/>
                <a:ea typeface="微软雅黑" panose="020B0503020204020204" charset="-122"/>
                <a:cs typeface="微软雅黑" panose="020B0503020204020204" charset="-122"/>
              </a:rPr>
              <a:t>形光纤探头、光纤座</a:t>
            </a:r>
            <a:r>
              <a:rPr sz="1000" b="1" spc="30" dirty="0">
                <a:solidFill>
                  <a:srgbClr val="000000"/>
                </a:solidFill>
                <a:latin typeface="微软雅黑" panose="020B0503020204020204" charset="-122"/>
                <a:ea typeface="微软雅黑" panose="020B0503020204020204" charset="-122"/>
                <a:cs typeface="微软雅黑" panose="020B0503020204020204" charset="-122"/>
              </a:rPr>
              <a:t>(</a:t>
            </a:r>
            <a:r>
              <a:rPr sz="1000" spc="30" dirty="0">
                <a:solidFill>
                  <a:srgbClr val="000000"/>
                </a:solidFill>
                <a:latin typeface="微软雅黑" panose="020B0503020204020204" charset="-122"/>
                <a:ea typeface="微软雅黑" panose="020B0503020204020204" charset="-122"/>
                <a:cs typeface="微软雅黑" panose="020B0503020204020204" charset="-122"/>
              </a:rPr>
              <a:t>光</a:t>
            </a:r>
            <a:r>
              <a:rPr sz="1000" spc="20" dirty="0">
                <a:solidFill>
                  <a:srgbClr val="000000"/>
                </a:solidFill>
                <a:latin typeface="微软雅黑" panose="020B0503020204020204" charset="-122"/>
                <a:ea typeface="微软雅黑" panose="020B0503020204020204" charset="-122"/>
                <a:cs typeface="微软雅黑" panose="020B0503020204020204" charset="-122"/>
              </a:rPr>
              <a:t>电</a:t>
            </a:r>
            <a:r>
              <a:rPr sz="1000" spc="0" dirty="0">
                <a:solidFill>
                  <a:srgbClr val="000000"/>
                </a:solidFill>
                <a:latin typeface="微软雅黑" panose="020B0503020204020204" charset="-122"/>
                <a:ea typeface="微软雅黑" panose="020B0503020204020204" charset="-122"/>
                <a:cs typeface="微软雅黑" panose="020B0503020204020204" charset="-122"/>
              </a:rPr>
              <a:t>变换</a:t>
            </a:r>
            <a:r>
              <a:rPr sz="1000" b="1" spc="0" dirty="0">
                <a:solidFill>
                  <a:srgbClr val="000000"/>
                </a:solidFill>
                <a:latin typeface="微软雅黑" panose="020B0503020204020204" charset="-122"/>
                <a:ea typeface="微软雅黑" panose="020B0503020204020204" charset="-122"/>
                <a:cs typeface="微软雅黑" panose="020B0503020204020204" charset="-122"/>
              </a:rPr>
              <a:t>)</a:t>
            </a:r>
            <a:r>
              <a:rPr sz="1000" spc="0" dirty="0">
                <a:solidFill>
                  <a:srgbClr val="000000"/>
                </a:solidFill>
                <a:latin typeface="微软雅黑" panose="020B0503020204020204" charset="-122"/>
                <a:ea typeface="微软雅黑" panose="020B0503020204020204" charset="-122"/>
                <a:cs typeface="微软雅黑" panose="020B0503020204020204" charset="-122"/>
              </a:rPr>
              <a:t>、</a:t>
            </a:r>
            <a:r>
              <a:rPr sz="1000" spc="60" dirty="0">
                <a:solidFill>
                  <a:srgbClr val="000000"/>
                </a:solidFill>
                <a:latin typeface="微软雅黑" panose="020B0503020204020204" charset="-122"/>
                <a:ea typeface="微软雅黑" panose="020B0503020204020204" charset="-122"/>
                <a:cs typeface="微软雅黑" panose="020B0503020204020204" charset="-122"/>
              </a:rPr>
              <a:t>测微头，显示面板中的</a:t>
            </a:r>
            <a:r>
              <a:rPr sz="1000" b="1" spc="0" dirty="0">
                <a:solidFill>
                  <a:srgbClr val="000000"/>
                </a:solidFill>
                <a:latin typeface="微软雅黑" panose="020B0503020204020204" charset="-122"/>
                <a:ea typeface="微软雅黑" panose="020B0503020204020204" charset="-122"/>
                <a:cs typeface="微软雅黑" panose="020B0503020204020204" charset="-122"/>
              </a:rPr>
              <a:t>F</a:t>
            </a:r>
            <a:r>
              <a:rPr sz="1000" b="1" spc="60" dirty="0">
                <a:solidFill>
                  <a:srgbClr val="000000"/>
                </a:solidFill>
                <a:latin typeface="微软雅黑" panose="020B0503020204020204" charset="-122"/>
                <a:ea typeface="微软雅黑" panose="020B0503020204020204" charset="-122"/>
                <a:cs typeface="微软雅黑" panose="020B0503020204020204" charset="-122"/>
              </a:rPr>
              <a:t>/</a:t>
            </a:r>
            <a:r>
              <a:rPr sz="1000" b="1" spc="0" dirty="0">
                <a:solidFill>
                  <a:srgbClr val="000000"/>
                </a:solidFill>
                <a:latin typeface="微软雅黑" panose="020B0503020204020204" charset="-122"/>
                <a:ea typeface="微软雅黑" panose="020B0503020204020204" charset="-122"/>
                <a:cs typeface="微软雅黑" panose="020B0503020204020204" charset="-122"/>
              </a:rPr>
              <a:t>V</a:t>
            </a:r>
            <a:r>
              <a:rPr sz="1000" spc="60" dirty="0">
                <a:solidFill>
                  <a:srgbClr val="000000"/>
                </a:solidFill>
                <a:latin typeface="微软雅黑" panose="020B0503020204020204" charset="-122"/>
                <a:ea typeface="微软雅黑" panose="020B0503020204020204" charset="-122"/>
                <a:cs typeface="微软雅黑" panose="020B0503020204020204" charset="-122"/>
              </a:rPr>
              <a:t>表，调理电路面板传感器输出单元中的光纤，调</a:t>
            </a:r>
            <a:r>
              <a:rPr sz="1000" spc="50" dirty="0">
                <a:solidFill>
                  <a:srgbClr val="000000"/>
                </a:solidFill>
                <a:latin typeface="微软雅黑" panose="020B0503020204020204" charset="-122"/>
                <a:ea typeface="微软雅黑" panose="020B0503020204020204" charset="-122"/>
                <a:cs typeface="微软雅黑" panose="020B0503020204020204" charset="-122"/>
              </a:rPr>
              <a:t>理</a:t>
            </a:r>
            <a:r>
              <a:rPr sz="1000" spc="0" dirty="0">
                <a:solidFill>
                  <a:srgbClr val="000000"/>
                </a:solidFill>
                <a:latin typeface="微软雅黑" panose="020B0503020204020204" charset="-122"/>
                <a:ea typeface="微软雅黑" panose="020B0503020204020204" charset="-122"/>
                <a:cs typeface="微软雅黑" panose="020B0503020204020204" charset="-122"/>
              </a:rPr>
              <a:t>电路单元</a:t>
            </a:r>
            <a:r>
              <a:rPr sz="1000" spc="20" dirty="0">
                <a:solidFill>
                  <a:srgbClr val="000000"/>
                </a:solidFill>
                <a:latin typeface="微软雅黑" panose="020B0503020204020204" charset="-122"/>
                <a:ea typeface="微软雅黑" panose="020B0503020204020204" charset="-122"/>
                <a:cs typeface="微软雅黑" panose="020B0503020204020204" charset="-122"/>
              </a:rPr>
              <a:t>中的差动放大</a:t>
            </a:r>
            <a:r>
              <a:rPr sz="1000" spc="10" dirty="0">
                <a:solidFill>
                  <a:srgbClr val="000000"/>
                </a:solidFill>
                <a:latin typeface="微软雅黑" panose="020B0503020204020204" charset="-122"/>
                <a:ea typeface="微软雅黑" panose="020B0503020204020204" charset="-122"/>
                <a:cs typeface="微软雅黑" panose="020B0503020204020204" charset="-122"/>
              </a:rPr>
              <a:t>器</a:t>
            </a:r>
            <a:r>
              <a:rPr sz="1000" spc="0" dirty="0">
                <a:solidFill>
                  <a:srgbClr val="000000"/>
                </a:solidFill>
                <a:latin typeface="微软雅黑" panose="020B0503020204020204" charset="-122"/>
                <a:ea typeface="微软雅黑" panose="020B0503020204020204" charset="-122"/>
                <a:cs typeface="微软雅黑" panose="020B0503020204020204" charset="-122"/>
              </a:rPr>
              <a:t>。</a:t>
            </a:r>
            <a:endParaRPr lang="en-US" altLang="en-US" sz="1000" dirty="0">
              <a:solidFill>
                <a:srgbClr val="000000"/>
              </a:solidFill>
              <a:latin typeface="微软雅黑" panose="020B0503020204020204" charset="-122"/>
              <a:ea typeface="微软雅黑" panose="020B0503020204020204" charset="-122"/>
              <a:cs typeface="微软雅黑" panose="020B0503020204020204" charset="-122"/>
            </a:endParaRPr>
          </a:p>
          <a:p>
            <a:pPr marL="277495" algn="l" rtl="0" eaLnBrk="0">
              <a:lnSpc>
                <a:spcPts val="1300"/>
              </a:lnSpc>
              <a:spcBef>
                <a:spcPts val="595"/>
              </a:spcBef>
            </a:pPr>
            <a:r>
              <a:rPr sz="1000" b="1" spc="-20" dirty="0">
                <a:solidFill>
                  <a:srgbClr val="000000"/>
                </a:solidFill>
                <a:latin typeface="微软雅黑" panose="020B0503020204020204" charset="-122"/>
                <a:ea typeface="微软雅黑" panose="020B0503020204020204" charset="-122"/>
                <a:cs typeface="微软雅黑" panose="020B0503020204020204" charset="-122"/>
              </a:rPr>
              <a:t>4.</a:t>
            </a:r>
            <a:r>
              <a:rPr sz="1000" spc="-10" dirty="0">
                <a:solidFill>
                  <a:srgbClr val="000000"/>
                </a:solidFill>
                <a:latin typeface="微软雅黑" panose="020B0503020204020204" charset="-122"/>
                <a:ea typeface="微软雅黑" panose="020B0503020204020204" charset="-122"/>
                <a:cs typeface="微软雅黑" panose="020B0503020204020204" charset="-122"/>
              </a:rPr>
              <a:t>实</a:t>
            </a:r>
            <a:r>
              <a:rPr sz="1000" spc="0" dirty="0">
                <a:solidFill>
                  <a:srgbClr val="000000"/>
                </a:solidFill>
                <a:latin typeface="微软雅黑" panose="020B0503020204020204" charset="-122"/>
                <a:ea typeface="微软雅黑" panose="020B0503020204020204" charset="-122"/>
                <a:cs typeface="微软雅黑" panose="020B0503020204020204" charset="-122"/>
              </a:rPr>
              <a:t>验步骤</a:t>
            </a:r>
            <a:endParaRPr lang="en-US" altLang="en-US" sz="1000" dirty="0">
              <a:solidFill>
                <a:srgbClr val="000000"/>
              </a:solidFill>
              <a:latin typeface="微软雅黑" panose="020B0503020204020204" charset="-122"/>
              <a:ea typeface="微软雅黑" panose="020B0503020204020204" charset="-122"/>
              <a:cs typeface="微软雅黑" panose="020B0503020204020204" charset="-122"/>
            </a:endParaRPr>
          </a:p>
          <a:p>
            <a:pPr marL="12700" indent="280670" algn="l" rtl="0" eaLnBrk="0">
              <a:lnSpc>
                <a:spcPct val="130000"/>
              </a:lnSpc>
              <a:spcBef>
                <a:spcPts val="505"/>
              </a:spcBef>
            </a:pPr>
            <a:r>
              <a:rPr sz="1000" b="1" spc="30" dirty="0">
                <a:solidFill>
                  <a:srgbClr val="000000"/>
                </a:solidFill>
                <a:latin typeface="微软雅黑" panose="020B0503020204020204" charset="-122"/>
                <a:ea typeface="微软雅黑" panose="020B0503020204020204" charset="-122"/>
                <a:cs typeface="微软雅黑" panose="020B0503020204020204" charset="-122"/>
              </a:rPr>
              <a:t>(1)</a:t>
            </a:r>
            <a:r>
              <a:rPr sz="1000" spc="30" dirty="0">
                <a:solidFill>
                  <a:srgbClr val="000000"/>
                </a:solidFill>
                <a:latin typeface="微软雅黑" panose="020B0503020204020204" charset="-122"/>
                <a:ea typeface="微软雅黑" panose="020B0503020204020204" charset="-122"/>
                <a:cs typeface="微软雅黑" panose="020B0503020204020204" charset="-122"/>
              </a:rPr>
              <a:t>拧松光纤探头支架安装轴套上的螺钉，小心缓慢地拔出支架安装轴。观察两</a:t>
            </a:r>
            <a:r>
              <a:rPr sz="1000" spc="0" dirty="0">
                <a:solidFill>
                  <a:srgbClr val="000000"/>
                </a:solidFill>
                <a:latin typeface="微软雅黑" panose="020B0503020204020204" charset="-122"/>
                <a:ea typeface="微软雅黑" panose="020B0503020204020204" charset="-122"/>
                <a:cs typeface="微软雅黑" panose="020B0503020204020204" charset="-122"/>
              </a:rPr>
              <a:t>根多</a:t>
            </a:r>
            <a:r>
              <a:rPr sz="1000" spc="40" dirty="0">
                <a:solidFill>
                  <a:srgbClr val="000000"/>
                </a:solidFill>
                <a:latin typeface="微软雅黑" panose="020B0503020204020204" charset="-122"/>
                <a:ea typeface="微软雅黑" panose="020B0503020204020204" charset="-122"/>
                <a:cs typeface="微软雅黑" panose="020B0503020204020204" charset="-122"/>
              </a:rPr>
              <a:t>模光纤组成的</a:t>
            </a:r>
            <a:r>
              <a:rPr sz="1000" b="1" spc="0" dirty="0">
                <a:solidFill>
                  <a:srgbClr val="000000"/>
                </a:solidFill>
                <a:latin typeface="微软雅黑" panose="020B0503020204020204" charset="-122"/>
                <a:ea typeface="微软雅黑" panose="020B0503020204020204" charset="-122"/>
                <a:cs typeface="微软雅黑" panose="020B0503020204020204" charset="-122"/>
              </a:rPr>
              <a:t>Y</a:t>
            </a:r>
            <a:r>
              <a:rPr sz="1000" spc="40" dirty="0">
                <a:solidFill>
                  <a:srgbClr val="000000"/>
                </a:solidFill>
                <a:latin typeface="微软雅黑" panose="020B0503020204020204" charset="-122"/>
                <a:ea typeface="微软雅黑" panose="020B0503020204020204" charset="-122"/>
                <a:cs typeface="微软雅黑" panose="020B0503020204020204" charset="-122"/>
              </a:rPr>
              <a:t>形位移传感器。将两根光纤尾部端面</a:t>
            </a:r>
            <a:r>
              <a:rPr sz="1000" b="1" spc="40" dirty="0">
                <a:solidFill>
                  <a:srgbClr val="000000"/>
                </a:solidFill>
                <a:latin typeface="微软雅黑" panose="020B0503020204020204" charset="-122"/>
                <a:ea typeface="微软雅黑" panose="020B0503020204020204" charset="-122"/>
                <a:cs typeface="微软雅黑" panose="020B0503020204020204" charset="-122"/>
              </a:rPr>
              <a:t>(</a:t>
            </a:r>
            <a:r>
              <a:rPr sz="1000" spc="40" dirty="0">
                <a:solidFill>
                  <a:srgbClr val="000000"/>
                </a:solidFill>
                <a:latin typeface="微软雅黑" panose="020B0503020204020204" charset="-122"/>
                <a:ea typeface="微软雅黑" panose="020B0503020204020204" charset="-122"/>
                <a:cs typeface="微软雅黑" panose="020B0503020204020204" charset="-122"/>
              </a:rPr>
              <a:t>包铁端部</a:t>
            </a:r>
            <a:r>
              <a:rPr sz="1000" b="1" spc="40" dirty="0">
                <a:solidFill>
                  <a:srgbClr val="000000"/>
                </a:solidFill>
                <a:latin typeface="微软雅黑" panose="020B0503020204020204" charset="-122"/>
                <a:ea typeface="微软雅黑" panose="020B0503020204020204" charset="-122"/>
                <a:cs typeface="微软雅黑" panose="020B0503020204020204" charset="-122"/>
              </a:rPr>
              <a:t>)</a:t>
            </a:r>
            <a:r>
              <a:rPr sz="1000" spc="40" dirty="0">
                <a:solidFill>
                  <a:srgbClr val="000000"/>
                </a:solidFill>
                <a:latin typeface="微软雅黑" panose="020B0503020204020204" charset="-122"/>
                <a:ea typeface="微软雅黑" panose="020B0503020204020204" charset="-122"/>
                <a:cs typeface="微软雅黑" panose="020B0503020204020204" charset="-122"/>
              </a:rPr>
              <a:t>对准自</a:t>
            </a:r>
            <a:r>
              <a:rPr sz="1000" spc="0" dirty="0">
                <a:solidFill>
                  <a:srgbClr val="000000"/>
                </a:solidFill>
                <a:latin typeface="微软雅黑" panose="020B0503020204020204" charset="-122"/>
                <a:ea typeface="微软雅黑" panose="020B0503020204020204" charset="-122"/>
                <a:cs typeface="微软雅黑" panose="020B0503020204020204" charset="-122"/>
              </a:rPr>
              <a:t>然光，观察探头</a:t>
            </a:r>
            <a:r>
              <a:rPr sz="1000" spc="10" dirty="0">
                <a:solidFill>
                  <a:srgbClr val="000000"/>
                </a:solidFill>
                <a:latin typeface="微软雅黑" panose="020B0503020204020204" charset="-122"/>
                <a:ea typeface="微软雅黑" panose="020B0503020204020204" charset="-122"/>
                <a:cs typeface="微软雅黑" panose="020B0503020204020204" charset="-122"/>
              </a:rPr>
              <a:t>端面现象，当其中一根光纤的尾部端面用不透光纸挡住时，探头端面为半圆双</a:t>
            </a:r>
            <a:r>
              <a:rPr sz="1000" b="1" spc="0" dirty="0">
                <a:solidFill>
                  <a:srgbClr val="000000"/>
                </a:solidFill>
                <a:latin typeface="微软雅黑" panose="020B0503020204020204" charset="-122"/>
                <a:ea typeface="微软雅黑" panose="020B0503020204020204" charset="-122"/>
                <a:cs typeface="微软雅黑" panose="020B0503020204020204" charset="-122"/>
              </a:rPr>
              <a:t>D</a:t>
            </a:r>
            <a:r>
              <a:rPr sz="1000" spc="0" dirty="0">
                <a:solidFill>
                  <a:srgbClr val="000000"/>
                </a:solidFill>
                <a:latin typeface="微软雅黑" panose="020B0503020204020204" charset="-122"/>
                <a:ea typeface="微软雅黑" panose="020B0503020204020204" charset="-122"/>
                <a:cs typeface="微软雅黑" panose="020B0503020204020204" charset="-122"/>
              </a:rPr>
              <a:t>形结构。</a:t>
            </a:r>
            <a:endParaRPr lang="en-US" altLang="en-US" sz="1000" dirty="0">
              <a:solidFill>
                <a:srgbClr val="000000"/>
              </a:solidFill>
              <a:latin typeface="微软雅黑" panose="020B0503020204020204" charset="-122"/>
              <a:ea typeface="微软雅黑" panose="020B0503020204020204" charset="-122"/>
              <a:cs typeface="微软雅黑" panose="020B0503020204020204" charset="-122"/>
            </a:endParaRPr>
          </a:p>
          <a:p>
            <a:pPr marL="293370" algn="l" rtl="0" eaLnBrk="0">
              <a:lnSpc>
                <a:spcPct val="91000"/>
              </a:lnSpc>
              <a:spcBef>
                <a:spcPts val="605"/>
              </a:spcBef>
            </a:pPr>
            <a:r>
              <a:rPr sz="1000" b="1" spc="-20" dirty="0">
                <a:solidFill>
                  <a:srgbClr val="000000"/>
                </a:solidFill>
                <a:latin typeface="微软雅黑" panose="020B0503020204020204" charset="-122"/>
                <a:ea typeface="微软雅黑" panose="020B0503020204020204" charset="-122"/>
                <a:cs typeface="微软雅黑" panose="020B0503020204020204" charset="-122"/>
              </a:rPr>
              <a:t>(2)</a:t>
            </a:r>
            <a:r>
              <a:rPr sz="1000" spc="-20" dirty="0">
                <a:solidFill>
                  <a:srgbClr val="000000"/>
                </a:solidFill>
                <a:latin typeface="微软雅黑" panose="020B0503020204020204" charset="-122"/>
                <a:ea typeface="微软雅黑" panose="020B0503020204020204" charset="-122"/>
                <a:cs typeface="微软雅黑" panose="020B0503020204020204" charset="-122"/>
              </a:rPr>
              <a:t>按图</a:t>
            </a:r>
            <a:r>
              <a:rPr sz="1000" b="1" spc="-20" dirty="0">
                <a:solidFill>
                  <a:srgbClr val="000000"/>
                </a:solidFill>
                <a:latin typeface="微软雅黑" panose="020B0503020204020204" charset="-122"/>
                <a:ea typeface="微软雅黑" panose="020B0503020204020204" charset="-122"/>
                <a:cs typeface="微软雅黑" panose="020B0503020204020204" charset="-122"/>
              </a:rPr>
              <a:t>7</a:t>
            </a:r>
            <a:r>
              <a:rPr sz="1000" spc="-20" dirty="0">
                <a:solidFill>
                  <a:srgbClr val="000000"/>
                </a:solidFill>
                <a:latin typeface="微软雅黑" panose="020B0503020204020204" charset="-122"/>
                <a:ea typeface="微软雅黑" panose="020B0503020204020204" charset="-122"/>
                <a:cs typeface="微软雅黑" panose="020B0503020204020204" charset="-122"/>
              </a:rPr>
              <a:t>－</a:t>
            </a:r>
            <a:r>
              <a:rPr sz="1000" b="1" spc="-20" dirty="0">
                <a:solidFill>
                  <a:srgbClr val="000000"/>
                </a:solidFill>
                <a:latin typeface="微软雅黑" panose="020B0503020204020204" charset="-122"/>
                <a:ea typeface="微软雅黑" panose="020B0503020204020204" charset="-122"/>
                <a:cs typeface="微软雅黑" panose="020B0503020204020204" charset="-122"/>
              </a:rPr>
              <a:t>29</a:t>
            </a:r>
            <a:r>
              <a:rPr sz="1000" spc="-20" dirty="0">
                <a:solidFill>
                  <a:srgbClr val="000000"/>
                </a:solidFill>
                <a:latin typeface="微软雅黑" panose="020B0503020204020204" charset="-122"/>
                <a:ea typeface="微软雅黑" panose="020B0503020204020204" charset="-122"/>
                <a:cs typeface="微软雅黑" panose="020B0503020204020204" charset="-122"/>
              </a:rPr>
              <a:t>示意安装、接线</a:t>
            </a:r>
            <a:r>
              <a:rPr sz="1000" spc="-10" dirty="0">
                <a:solidFill>
                  <a:srgbClr val="000000"/>
                </a:solidFill>
                <a:latin typeface="微软雅黑" panose="020B0503020204020204" charset="-122"/>
                <a:ea typeface="微软雅黑" panose="020B0503020204020204" charset="-122"/>
                <a:cs typeface="微软雅黑" panose="020B0503020204020204" charset="-122"/>
              </a:rPr>
              <a:t>。</a:t>
            </a:r>
            <a:endParaRPr lang="en-US" altLang="en-US" sz="1000" dirty="0">
              <a:solidFill>
                <a:srgbClr val="000000"/>
              </a:solidFill>
              <a:latin typeface="微软雅黑" panose="020B0503020204020204" charset="-122"/>
              <a:ea typeface="微软雅黑" panose="020B0503020204020204" charset="-122"/>
              <a:cs typeface="微软雅黑" panose="020B0503020204020204" charset="-122"/>
            </a:endParaRPr>
          </a:p>
          <a:p>
            <a:pPr marL="14605" indent="266065" algn="l" rtl="0" eaLnBrk="0">
              <a:lnSpc>
                <a:spcPct val="146000"/>
              </a:lnSpc>
              <a:spcBef>
                <a:spcPts val="20"/>
              </a:spcBef>
            </a:pPr>
            <a:r>
              <a:rPr sz="1000" spc="60" dirty="0">
                <a:solidFill>
                  <a:srgbClr val="000000"/>
                </a:solidFill>
                <a:latin typeface="微软雅黑" panose="020B0503020204020204" charset="-122"/>
                <a:ea typeface="微软雅黑" panose="020B0503020204020204" charset="-122"/>
                <a:cs typeface="微软雅黑" panose="020B0503020204020204" charset="-122"/>
              </a:rPr>
              <a:t>①在振动台上安装被测物</a:t>
            </a:r>
            <a:r>
              <a:rPr sz="1000" b="1" spc="60" dirty="0">
                <a:solidFill>
                  <a:srgbClr val="000000"/>
                </a:solidFill>
                <a:latin typeface="微软雅黑" panose="020B0503020204020204" charset="-122"/>
                <a:ea typeface="微软雅黑" panose="020B0503020204020204" charset="-122"/>
                <a:cs typeface="微软雅黑" panose="020B0503020204020204" charset="-122"/>
              </a:rPr>
              <a:t>(</a:t>
            </a:r>
            <a:r>
              <a:rPr sz="1000" spc="60" dirty="0">
                <a:solidFill>
                  <a:srgbClr val="000000"/>
                </a:solidFill>
                <a:latin typeface="微软雅黑" panose="020B0503020204020204" charset="-122"/>
                <a:ea typeface="微软雅黑" panose="020B0503020204020204" charset="-122"/>
                <a:cs typeface="微软雅黑" panose="020B0503020204020204" charset="-122"/>
              </a:rPr>
              <a:t>铁圆片抛光反射面</a:t>
            </a:r>
            <a:r>
              <a:rPr sz="1000" b="1" spc="60" dirty="0">
                <a:solidFill>
                  <a:srgbClr val="000000"/>
                </a:solidFill>
                <a:latin typeface="微软雅黑" panose="020B0503020204020204" charset="-122"/>
                <a:ea typeface="微软雅黑" panose="020B0503020204020204" charset="-122"/>
                <a:cs typeface="微软雅黑" panose="020B0503020204020204" charset="-122"/>
              </a:rPr>
              <a:t>)</a:t>
            </a:r>
            <a:r>
              <a:rPr sz="1000" spc="60" dirty="0">
                <a:solidFill>
                  <a:srgbClr val="000000"/>
                </a:solidFill>
                <a:latin typeface="微软雅黑" panose="020B0503020204020204" charset="-122"/>
                <a:ea typeface="微软雅黑" panose="020B0503020204020204" charset="-122"/>
                <a:cs typeface="微软雅黑" panose="020B0503020204020204" charset="-122"/>
              </a:rPr>
              <a:t>，在振动台与测微头吸合的情况</a:t>
            </a:r>
            <a:r>
              <a:rPr sz="1000" spc="50" dirty="0">
                <a:solidFill>
                  <a:srgbClr val="000000"/>
                </a:solidFill>
                <a:latin typeface="微软雅黑" panose="020B0503020204020204" charset="-122"/>
                <a:ea typeface="微软雅黑" panose="020B0503020204020204" charset="-122"/>
                <a:cs typeface="微软雅黑" panose="020B0503020204020204" charset="-122"/>
              </a:rPr>
              <a:t>下</a:t>
            </a:r>
            <a:r>
              <a:rPr sz="1000" spc="0" dirty="0">
                <a:solidFill>
                  <a:srgbClr val="000000"/>
                </a:solidFill>
                <a:latin typeface="微软雅黑" panose="020B0503020204020204" charset="-122"/>
                <a:ea typeface="微软雅黑" panose="020B0503020204020204" charset="-122"/>
                <a:cs typeface="微软雅黑" panose="020B0503020204020204" charset="-122"/>
              </a:rPr>
              <a:t>调</a:t>
            </a:r>
            <a:r>
              <a:rPr sz="1000" spc="-20" dirty="0">
                <a:solidFill>
                  <a:srgbClr val="000000"/>
                </a:solidFill>
                <a:latin typeface="微软雅黑" panose="020B0503020204020204" charset="-122"/>
                <a:ea typeface="微软雅黑" panose="020B0503020204020204" charset="-122"/>
                <a:cs typeface="微软雅黑" panose="020B0503020204020204" charset="-122"/>
              </a:rPr>
              <a:t>节测微头到</a:t>
            </a:r>
            <a:r>
              <a:rPr sz="1000" b="1" spc="-20" dirty="0">
                <a:solidFill>
                  <a:srgbClr val="000000"/>
                </a:solidFill>
                <a:latin typeface="微软雅黑" panose="020B0503020204020204" charset="-122"/>
                <a:ea typeface="微软雅黑" panose="020B0503020204020204" charset="-122"/>
                <a:cs typeface="微软雅黑" panose="020B0503020204020204" charset="-122"/>
              </a:rPr>
              <a:t>10</a:t>
            </a:r>
            <a:r>
              <a:rPr sz="1000" b="1" spc="0" dirty="0">
                <a:solidFill>
                  <a:srgbClr val="000000"/>
                </a:solidFill>
                <a:latin typeface="微软雅黑" panose="020B0503020204020204" charset="-122"/>
                <a:ea typeface="微软雅黑" panose="020B0503020204020204" charset="-122"/>
                <a:cs typeface="微软雅黑" panose="020B0503020204020204" charset="-122"/>
              </a:rPr>
              <a:t>mm</a:t>
            </a:r>
            <a:r>
              <a:rPr sz="1000" spc="-20" dirty="0">
                <a:solidFill>
                  <a:srgbClr val="000000"/>
                </a:solidFill>
                <a:latin typeface="微软雅黑" panose="020B0503020204020204" charset="-122"/>
                <a:ea typeface="微软雅黑" panose="020B0503020204020204" charset="-122"/>
                <a:cs typeface="微软雅黑" panose="020B0503020204020204" charset="-122"/>
              </a:rPr>
              <a:t>处。</a:t>
            </a:r>
            <a:endParaRPr lang="en-US" altLang="en-US" sz="1000" dirty="0">
              <a:solidFill>
                <a:srgbClr val="000000"/>
              </a:solidFill>
              <a:latin typeface="微软雅黑" panose="020B0503020204020204" charset="-122"/>
              <a:ea typeface="微软雅黑" panose="020B0503020204020204" charset="-122"/>
              <a:cs typeface="微软雅黑" panose="020B0503020204020204" charset="-122"/>
            </a:endParaRPr>
          </a:p>
          <a:p>
            <a:pPr marL="13970" indent="266700" algn="l" rtl="0" eaLnBrk="0">
              <a:lnSpc>
                <a:spcPct val="146000"/>
              </a:lnSpc>
              <a:spcBef>
                <a:spcPts val="20"/>
              </a:spcBef>
            </a:pPr>
            <a:r>
              <a:rPr sz="1000" spc="50" dirty="0">
                <a:solidFill>
                  <a:srgbClr val="000000"/>
                </a:solidFill>
                <a:latin typeface="微软雅黑" panose="020B0503020204020204" charset="-122"/>
                <a:ea typeface="微软雅黑" panose="020B0503020204020204" charset="-122"/>
                <a:cs typeface="微软雅黑" panose="020B0503020204020204" charset="-122"/>
              </a:rPr>
              <a:t>②安装光纤。安装光纤时，要用手抓捏两根光纤尾部的包铁部分并将其轻</a:t>
            </a:r>
            <a:r>
              <a:rPr sz="1000" spc="30" dirty="0">
                <a:solidFill>
                  <a:srgbClr val="000000"/>
                </a:solidFill>
                <a:latin typeface="微软雅黑" panose="020B0503020204020204" charset="-122"/>
                <a:ea typeface="微软雅黑" panose="020B0503020204020204" charset="-122"/>
                <a:cs typeface="微软雅黑" panose="020B0503020204020204" charset="-122"/>
              </a:rPr>
              <a:t>轻</a:t>
            </a:r>
            <a:r>
              <a:rPr sz="1000" spc="0" dirty="0">
                <a:solidFill>
                  <a:srgbClr val="000000"/>
                </a:solidFill>
                <a:latin typeface="微软雅黑" panose="020B0503020204020204" charset="-122"/>
                <a:ea typeface="微软雅黑" panose="020B0503020204020204" charset="-122"/>
                <a:cs typeface="微软雅黑" panose="020B0503020204020204" charset="-122"/>
              </a:rPr>
              <a:t>插入光</a:t>
            </a:r>
            <a:r>
              <a:rPr sz="1000" spc="40" dirty="0">
                <a:solidFill>
                  <a:srgbClr val="000000"/>
                </a:solidFill>
                <a:latin typeface="微软雅黑" panose="020B0503020204020204" charset="-122"/>
                <a:ea typeface="微软雅黑" panose="020B0503020204020204" charset="-122"/>
                <a:cs typeface="微软雅黑" panose="020B0503020204020204" charset="-122"/>
              </a:rPr>
              <a:t>纤座中，绝对不能用手抓捏光纤的黑色包皮部分进行插拔，插入时不要过分用</a:t>
            </a:r>
            <a:r>
              <a:rPr sz="1000" spc="0" dirty="0">
                <a:solidFill>
                  <a:srgbClr val="000000"/>
                </a:solidFill>
                <a:latin typeface="微软雅黑" panose="020B0503020204020204" charset="-122"/>
                <a:ea typeface="微软雅黑" panose="020B0503020204020204" charset="-122"/>
                <a:cs typeface="微软雅黑" panose="020B0503020204020204" charset="-122"/>
              </a:rPr>
              <a:t>力，以免</a:t>
            </a:r>
            <a:r>
              <a:rPr sz="1000" spc="50" dirty="0">
                <a:solidFill>
                  <a:srgbClr val="000000"/>
                </a:solidFill>
                <a:latin typeface="微软雅黑" panose="020B0503020204020204" charset="-122"/>
                <a:ea typeface="微软雅黑" panose="020B0503020204020204" charset="-122"/>
                <a:cs typeface="微软雅黑" panose="020B0503020204020204" charset="-122"/>
              </a:rPr>
              <a:t>损坏光纤座组件中的光电管。将光纤探头支架安装轴插入轴套中，调节光纤探头</a:t>
            </a:r>
            <a:r>
              <a:rPr sz="1000" spc="10" dirty="0">
                <a:solidFill>
                  <a:srgbClr val="000000"/>
                </a:solidFill>
                <a:latin typeface="微软雅黑" panose="020B0503020204020204" charset="-122"/>
                <a:ea typeface="微软雅黑" panose="020B0503020204020204" charset="-122"/>
                <a:cs typeface="微软雅黑" panose="020B0503020204020204" charset="-122"/>
              </a:rPr>
              <a:t>支</a:t>
            </a:r>
            <a:r>
              <a:rPr sz="1000" spc="0" dirty="0">
                <a:solidFill>
                  <a:srgbClr val="000000"/>
                </a:solidFill>
                <a:latin typeface="微软雅黑" panose="020B0503020204020204" charset="-122"/>
                <a:ea typeface="微软雅黑" panose="020B0503020204020204" charset="-122"/>
                <a:cs typeface="微软雅黑" panose="020B0503020204020204" charset="-122"/>
              </a:rPr>
              <a:t>架，</a:t>
            </a:r>
            <a:r>
              <a:rPr sz="1000" spc="40" dirty="0">
                <a:solidFill>
                  <a:srgbClr val="000000"/>
                </a:solidFill>
                <a:latin typeface="微软雅黑" panose="020B0503020204020204" charset="-122"/>
                <a:ea typeface="微软雅黑" panose="020B0503020204020204" charset="-122"/>
                <a:cs typeface="微软雅黑" panose="020B0503020204020204" charset="-122"/>
              </a:rPr>
              <a:t>当光纤探头自由贴住振动台上的被测物反射面时拧紧轴套的紧固螺钉。</a:t>
            </a:r>
            <a:endParaRPr lang="en-US" altLang="en-US" sz="1000" spc="40" dirty="0">
              <a:solidFill>
                <a:srgbClr val="000000"/>
              </a:solidFill>
              <a:latin typeface="微软雅黑" panose="020B0503020204020204" charset="-122"/>
              <a:ea typeface="微软雅黑" panose="020B0503020204020204" charset="-122"/>
              <a:cs typeface="微软雅黑" panose="020B0503020204020204" charset="-122"/>
            </a:endParaRPr>
          </a:p>
        </p:txBody>
      </p:sp>
      <p:pic>
        <p:nvPicPr>
          <p:cNvPr id="3" name="picture 246"/>
          <p:cNvPicPr>
            <a:picLocks noChangeAspect="1"/>
          </p:cNvPicPr>
          <p:nvPr/>
        </p:nvPicPr>
        <p:blipFill>
          <a:blip r:embed="rId5"/>
          <a:stretch>
            <a:fillRect/>
          </a:stretch>
        </p:blipFill>
        <p:spPr>
          <a:xfrm rot="21600000">
            <a:off x="6550033" y="1096030"/>
            <a:ext cx="4983607" cy="3302685"/>
          </a:xfrm>
          <a:prstGeom prst="rect">
            <a:avLst/>
          </a:prstGeom>
        </p:spPr>
      </p:pic>
      <p:sp>
        <p:nvSpPr>
          <p:cNvPr id="4" name="textbox 247"/>
          <p:cNvSpPr/>
          <p:nvPr>
            <p:custDataLst>
              <p:tags r:id="rId6"/>
            </p:custDataLst>
          </p:nvPr>
        </p:nvSpPr>
        <p:spPr>
          <a:xfrm>
            <a:off x="6440311" y="4442597"/>
            <a:ext cx="5206365" cy="892810"/>
          </a:xfrm>
          <a:prstGeom prst="rect">
            <a:avLst/>
          </a:prstGeom>
        </p:spPr>
        <p:txBody>
          <a:bodyPr vert="horz" wrap="square" lIns="0" tIns="0" rIns="0" bIns="0"/>
          <a:lstStyle/>
          <a:p>
            <a:pPr algn="l" rtl="0" eaLnBrk="0">
              <a:lnSpc>
                <a:spcPct val="83000"/>
              </a:lnSpc>
            </a:pPr>
            <a:endParaRPr lang="en-US" altLang="en-US" sz="100" dirty="0">
              <a:solidFill>
                <a:schemeClr val="dk1"/>
              </a:solidFill>
              <a:latin typeface="微软雅黑" panose="020B0503020204020204" charset="-122"/>
              <a:ea typeface="微软雅黑" panose="020B0503020204020204" charset="-122"/>
              <a:cs typeface="微软雅黑" panose="020B0503020204020204" charset="-122"/>
            </a:endParaRPr>
          </a:p>
          <a:p>
            <a:pPr marL="1906905" algn="l" rtl="0" eaLnBrk="0">
              <a:lnSpc>
                <a:spcPts val="1375"/>
              </a:lnSpc>
            </a:pPr>
            <a:r>
              <a:rPr sz="800" spc="30" dirty="0">
                <a:solidFill>
                  <a:schemeClr val="dk1"/>
                </a:solidFill>
                <a:latin typeface="微软雅黑" panose="020B0503020204020204" charset="-122"/>
                <a:ea typeface="微软雅黑" panose="020B0503020204020204" charset="-122"/>
                <a:cs typeface="微软雅黑" panose="020B0503020204020204" charset="-122"/>
              </a:rPr>
              <a:t>图</a:t>
            </a:r>
            <a:r>
              <a:rPr sz="800" b="1" spc="30" dirty="0">
                <a:solidFill>
                  <a:schemeClr val="dk1"/>
                </a:solidFill>
                <a:latin typeface="微软雅黑" panose="020B0503020204020204" charset="-122"/>
                <a:ea typeface="微软雅黑" panose="020B0503020204020204" charset="-122"/>
                <a:cs typeface="微软雅黑" panose="020B0503020204020204" charset="-122"/>
              </a:rPr>
              <a:t>7</a:t>
            </a:r>
            <a:r>
              <a:rPr sz="800" spc="30" dirty="0">
                <a:solidFill>
                  <a:schemeClr val="dk1"/>
                </a:solidFill>
                <a:latin typeface="微软雅黑" panose="020B0503020204020204" charset="-122"/>
                <a:ea typeface="微软雅黑" panose="020B0503020204020204" charset="-122"/>
                <a:cs typeface="微软雅黑" panose="020B0503020204020204" charset="-122"/>
              </a:rPr>
              <a:t>－</a:t>
            </a:r>
            <a:r>
              <a:rPr sz="800" b="1" spc="30" dirty="0">
                <a:solidFill>
                  <a:schemeClr val="dk1"/>
                </a:solidFill>
                <a:latin typeface="微软雅黑" panose="020B0503020204020204" charset="-122"/>
                <a:ea typeface="微软雅黑" panose="020B0503020204020204" charset="-122"/>
                <a:cs typeface="微软雅黑" panose="020B0503020204020204" charset="-122"/>
              </a:rPr>
              <a:t>29</a:t>
            </a:r>
            <a:r>
              <a:rPr sz="800" spc="30" dirty="0">
                <a:solidFill>
                  <a:schemeClr val="dk1"/>
                </a:solidFill>
                <a:latin typeface="微软雅黑" panose="020B0503020204020204" charset="-122"/>
                <a:ea typeface="微软雅黑" panose="020B0503020204020204" charset="-122"/>
                <a:cs typeface="微软雅黑" panose="020B0503020204020204" charset="-122"/>
              </a:rPr>
              <a:t>光纤传</a:t>
            </a:r>
            <a:r>
              <a:rPr sz="800" spc="10" dirty="0">
                <a:solidFill>
                  <a:schemeClr val="dk1"/>
                </a:solidFill>
                <a:latin typeface="微软雅黑" panose="020B0503020204020204" charset="-122"/>
                <a:ea typeface="微软雅黑" panose="020B0503020204020204" charset="-122"/>
                <a:cs typeface="微软雅黑" panose="020B0503020204020204" charset="-122"/>
              </a:rPr>
              <a:t>感</a:t>
            </a:r>
            <a:r>
              <a:rPr sz="800" spc="0" dirty="0">
                <a:solidFill>
                  <a:schemeClr val="dk1"/>
                </a:solidFill>
                <a:latin typeface="微软雅黑" panose="020B0503020204020204" charset="-122"/>
                <a:ea typeface="微软雅黑" panose="020B0503020204020204" charset="-122"/>
                <a:cs typeface="微软雅黑" panose="020B0503020204020204" charset="-122"/>
              </a:rPr>
              <a:t>器接线图</a:t>
            </a:r>
            <a:endParaRPr lang="en-US" altLang="en-US" sz="800" dirty="0">
              <a:solidFill>
                <a:schemeClr val="dk1"/>
              </a:solidFill>
              <a:latin typeface="微软雅黑" panose="020B0503020204020204" charset="-122"/>
              <a:ea typeface="微软雅黑" panose="020B0503020204020204" charset="-122"/>
              <a:cs typeface="微软雅黑" panose="020B0503020204020204" charset="-122"/>
            </a:endParaRPr>
          </a:p>
          <a:p>
            <a:pPr marL="12700" indent="280035" algn="l" rtl="0" eaLnBrk="0">
              <a:lnSpc>
                <a:spcPct val="146000"/>
              </a:lnSpc>
              <a:spcBef>
                <a:spcPts val="200"/>
              </a:spcBef>
            </a:pPr>
            <a:r>
              <a:rPr sz="1000" b="1" spc="30" dirty="0">
                <a:solidFill>
                  <a:schemeClr val="dk1"/>
                </a:solidFill>
                <a:latin typeface="微软雅黑" panose="020B0503020204020204" charset="-122"/>
                <a:ea typeface="微软雅黑" panose="020B0503020204020204" charset="-122"/>
                <a:cs typeface="微软雅黑" panose="020B0503020204020204" charset="-122"/>
              </a:rPr>
              <a:t>(3)</a:t>
            </a:r>
            <a:r>
              <a:rPr sz="1000" spc="30" dirty="0">
                <a:solidFill>
                  <a:schemeClr val="dk1"/>
                </a:solidFill>
                <a:latin typeface="微软雅黑" panose="020B0503020204020204" charset="-122"/>
                <a:ea typeface="微软雅黑" panose="020B0503020204020204" charset="-122"/>
                <a:cs typeface="微软雅黑" panose="020B0503020204020204" charset="-122"/>
              </a:rPr>
              <a:t>检查接线无误后闭合主、副电源开关，将</a:t>
            </a:r>
            <a:r>
              <a:rPr sz="1000" b="1" spc="0" dirty="0">
                <a:solidFill>
                  <a:schemeClr val="dk1"/>
                </a:solidFill>
                <a:latin typeface="微软雅黑" panose="020B0503020204020204" charset="-122"/>
                <a:ea typeface="微软雅黑" panose="020B0503020204020204" charset="-122"/>
                <a:cs typeface="微软雅黑" panose="020B0503020204020204" charset="-122"/>
              </a:rPr>
              <a:t>F</a:t>
            </a:r>
            <a:r>
              <a:rPr sz="1000" b="1" spc="30" dirty="0">
                <a:solidFill>
                  <a:schemeClr val="dk1"/>
                </a:solidFill>
                <a:latin typeface="微软雅黑" panose="020B0503020204020204" charset="-122"/>
                <a:ea typeface="微软雅黑" panose="020B0503020204020204" charset="-122"/>
                <a:cs typeface="微软雅黑" panose="020B0503020204020204" charset="-122"/>
              </a:rPr>
              <a:t>/</a:t>
            </a:r>
            <a:r>
              <a:rPr sz="1000" b="1" spc="0" dirty="0">
                <a:solidFill>
                  <a:schemeClr val="dk1"/>
                </a:solidFill>
                <a:latin typeface="微软雅黑" panose="020B0503020204020204" charset="-122"/>
                <a:ea typeface="微软雅黑" panose="020B0503020204020204" charset="-122"/>
                <a:cs typeface="微软雅黑" panose="020B0503020204020204" charset="-122"/>
              </a:rPr>
              <a:t>V</a:t>
            </a:r>
            <a:r>
              <a:rPr sz="1000" spc="30" dirty="0">
                <a:solidFill>
                  <a:schemeClr val="dk1"/>
                </a:solidFill>
                <a:latin typeface="微软雅黑" panose="020B0503020204020204" charset="-122"/>
                <a:ea typeface="微软雅黑" panose="020B0503020204020204" charset="-122"/>
                <a:cs typeface="微软雅黑" panose="020B0503020204020204" charset="-122"/>
              </a:rPr>
              <a:t>表的量程切换开关切换到</a:t>
            </a:r>
            <a:r>
              <a:rPr sz="1000" b="1" spc="0" dirty="0">
                <a:solidFill>
                  <a:schemeClr val="dk1"/>
                </a:solidFill>
                <a:latin typeface="微软雅黑" panose="020B0503020204020204" charset="-122"/>
                <a:ea typeface="微软雅黑" panose="020B0503020204020204" charset="-122"/>
                <a:cs typeface="微软雅黑" panose="020B0503020204020204" charset="-122"/>
              </a:rPr>
              <a:t>2V</a:t>
            </a:r>
            <a:r>
              <a:rPr sz="1000" spc="0" dirty="0">
                <a:solidFill>
                  <a:schemeClr val="dk1"/>
                </a:solidFill>
                <a:latin typeface="微软雅黑" panose="020B0503020204020204" charset="-122"/>
                <a:ea typeface="微软雅黑" panose="020B0503020204020204" charset="-122"/>
                <a:cs typeface="微软雅黑" panose="020B0503020204020204" charset="-122"/>
              </a:rPr>
              <a:t>挡。</a:t>
            </a:r>
            <a:r>
              <a:rPr sz="1000" spc="60" dirty="0">
                <a:solidFill>
                  <a:schemeClr val="dk1"/>
                </a:solidFill>
                <a:latin typeface="微软雅黑" panose="020B0503020204020204" charset="-122"/>
                <a:ea typeface="微软雅黑" panose="020B0503020204020204" charset="-122"/>
                <a:cs typeface="微软雅黑" panose="020B0503020204020204" charset="-122"/>
              </a:rPr>
              <a:t>将差动放大器的增益电位器沿顺时针方向缓慢转到底后再逆向回转一点点，调节差动</a:t>
            </a:r>
            <a:r>
              <a:rPr sz="1000" spc="20" dirty="0">
                <a:solidFill>
                  <a:schemeClr val="dk1"/>
                </a:solidFill>
                <a:latin typeface="微软雅黑" panose="020B0503020204020204" charset="-122"/>
                <a:ea typeface="微软雅黑" panose="020B0503020204020204" charset="-122"/>
                <a:cs typeface="微软雅黑" panose="020B0503020204020204" charset="-122"/>
              </a:rPr>
              <a:t>放</a:t>
            </a:r>
            <a:r>
              <a:rPr sz="1000" spc="30" dirty="0">
                <a:solidFill>
                  <a:schemeClr val="dk1"/>
                </a:solidFill>
                <a:latin typeface="微软雅黑" panose="020B0503020204020204" charset="-122"/>
                <a:ea typeface="微软雅黑" panose="020B0503020204020204" charset="-122"/>
                <a:cs typeface="微软雅黑" panose="020B0503020204020204" charset="-122"/>
              </a:rPr>
              <a:t>大器的调零电位器使</a:t>
            </a:r>
            <a:r>
              <a:rPr sz="1000" b="1" spc="0" dirty="0">
                <a:solidFill>
                  <a:schemeClr val="dk1"/>
                </a:solidFill>
                <a:latin typeface="微软雅黑" panose="020B0503020204020204" charset="-122"/>
                <a:ea typeface="微软雅黑" panose="020B0503020204020204" charset="-122"/>
                <a:cs typeface="微软雅黑" panose="020B0503020204020204" charset="-122"/>
              </a:rPr>
              <a:t>F</a:t>
            </a:r>
            <a:r>
              <a:rPr sz="1000" b="1" spc="30" dirty="0">
                <a:solidFill>
                  <a:schemeClr val="dk1"/>
                </a:solidFill>
                <a:latin typeface="微软雅黑" panose="020B0503020204020204" charset="-122"/>
                <a:ea typeface="微软雅黑" panose="020B0503020204020204" charset="-122"/>
                <a:cs typeface="微软雅黑" panose="020B0503020204020204" charset="-122"/>
              </a:rPr>
              <a:t>/</a:t>
            </a:r>
            <a:r>
              <a:rPr sz="1000" b="1" spc="0" dirty="0">
                <a:solidFill>
                  <a:schemeClr val="dk1"/>
                </a:solidFill>
                <a:latin typeface="微软雅黑" panose="020B0503020204020204" charset="-122"/>
                <a:ea typeface="微软雅黑" panose="020B0503020204020204" charset="-122"/>
                <a:cs typeface="微软雅黑" panose="020B0503020204020204" charset="-122"/>
              </a:rPr>
              <a:t>V</a:t>
            </a:r>
            <a:r>
              <a:rPr sz="1000" spc="30" dirty="0">
                <a:solidFill>
                  <a:schemeClr val="dk1"/>
                </a:solidFill>
                <a:latin typeface="微软雅黑" panose="020B0503020204020204" charset="-122"/>
                <a:ea typeface="微软雅黑" panose="020B0503020204020204" charset="-122"/>
                <a:cs typeface="微软雅黑" panose="020B0503020204020204" charset="-122"/>
              </a:rPr>
              <a:t>表显示</a:t>
            </a:r>
            <a:r>
              <a:rPr sz="1000" b="1" spc="30" dirty="0">
                <a:solidFill>
                  <a:schemeClr val="dk1"/>
                </a:solidFill>
                <a:latin typeface="微软雅黑" panose="020B0503020204020204" charset="-122"/>
                <a:ea typeface="微软雅黑" panose="020B0503020204020204" charset="-122"/>
                <a:cs typeface="微软雅黑" panose="020B0503020204020204" charset="-122"/>
              </a:rPr>
              <a:t>0</a:t>
            </a:r>
            <a:r>
              <a:rPr sz="1000" spc="30" dirty="0">
                <a:solidFill>
                  <a:schemeClr val="dk1"/>
                </a:solidFill>
                <a:latin typeface="微软雅黑" panose="020B0503020204020204" charset="-122"/>
                <a:ea typeface="微软雅黑" panose="020B0503020204020204" charset="-122"/>
                <a:cs typeface="微软雅黑" panose="020B0503020204020204" charset="-122"/>
              </a:rPr>
              <a:t>。</a:t>
            </a:r>
            <a:endParaRPr lang="en-US" altLang="en-US" sz="1000" spc="30" dirty="0">
              <a:solidFill>
                <a:schemeClr val="dk1"/>
              </a:solidFill>
              <a:latin typeface="微软雅黑" panose="020B0503020204020204" charset="-122"/>
              <a:ea typeface="微软雅黑" panose="020B0503020204020204" charset="-122"/>
              <a:cs typeface="微软雅黑" panose="020B0503020204020204" charset="-122"/>
            </a:endParaRPr>
          </a:p>
        </p:txBody>
      </p:sp>
    </p:spTree>
    <p:custDataLst>
      <p:tags r:id="rId7"/>
    </p:custData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7" name="图片 6" descr="1 (11)"/>
          <p:cNvPicPr>
            <a:picLocks noChangeAspect="1"/>
          </p:cNvPicPr>
          <p:nvPr>
            <p:custDataLst>
              <p:tags r:id="rId1"/>
            </p:custDataLst>
          </p:nvPr>
        </p:nvPicPr>
        <p:blipFill>
          <a:blip r:embed="rId2"/>
          <a:stretch>
            <a:fillRect/>
          </a:stretch>
        </p:blipFill>
        <p:spPr>
          <a:xfrm>
            <a:off x="0" y="6137910"/>
            <a:ext cx="720090" cy="720090"/>
          </a:xfrm>
          <a:prstGeom prst="rect">
            <a:avLst/>
          </a:prstGeom>
        </p:spPr>
      </p:pic>
      <p:pic>
        <p:nvPicPr>
          <p:cNvPr id="6" name="图片 5" descr="1 (12)"/>
          <p:cNvPicPr>
            <a:picLocks noChangeAspect="1"/>
          </p:cNvPicPr>
          <p:nvPr>
            <p:custDataLst>
              <p:tags r:id="rId3"/>
            </p:custDataLst>
          </p:nvPr>
        </p:nvPicPr>
        <p:blipFill>
          <a:blip r:embed="rId4"/>
          <a:stretch>
            <a:fillRect/>
          </a:stretch>
        </p:blipFill>
        <p:spPr>
          <a:xfrm>
            <a:off x="11471910" y="0"/>
            <a:ext cx="720090" cy="720090"/>
          </a:xfrm>
          <a:prstGeom prst="rect">
            <a:avLst/>
          </a:prstGeom>
        </p:spPr>
      </p:pic>
      <p:sp>
        <p:nvSpPr>
          <p:cNvPr id="2" name="textbox 254"/>
          <p:cNvSpPr/>
          <p:nvPr/>
        </p:nvSpPr>
        <p:spPr>
          <a:xfrm>
            <a:off x="782582" y="958929"/>
            <a:ext cx="10126049" cy="744228"/>
          </a:xfrm>
          <a:prstGeom prst="rect">
            <a:avLst/>
          </a:prstGeom>
        </p:spPr>
        <p:txBody>
          <a:bodyPr vert="horz" wrap="square" lIns="0" tIns="0" rIns="0" bIns="0"/>
          <a:lstStyle/>
          <a:p>
            <a:pPr algn="l" rtl="0" eaLnBrk="0">
              <a:lnSpc>
                <a:spcPct val="84000"/>
              </a:lnSpc>
            </a:pPr>
            <a:endParaRPr lang="en-US" altLang="en-US" sz="100" dirty="0">
              <a:solidFill>
                <a:srgbClr val="000000"/>
              </a:solidFill>
              <a:latin typeface="微软雅黑" panose="020B0503020204020204" charset="-122"/>
              <a:ea typeface="微软雅黑" panose="020B0503020204020204" charset="-122"/>
              <a:cs typeface="微软雅黑" panose="020B0503020204020204" charset="-122"/>
            </a:endParaRPr>
          </a:p>
          <a:p>
            <a:pPr marL="12700" indent="278130" algn="l" rtl="0" eaLnBrk="0">
              <a:lnSpc>
                <a:spcPct val="119000"/>
              </a:lnSpc>
            </a:pPr>
            <a:r>
              <a:rPr sz="1000" b="1" spc="10" dirty="0">
                <a:solidFill>
                  <a:srgbClr val="000000"/>
                </a:solidFill>
                <a:latin typeface="微软雅黑" panose="020B0503020204020204" charset="-122"/>
                <a:ea typeface="微软雅黑" panose="020B0503020204020204" charset="-122"/>
                <a:cs typeface="微软雅黑" panose="020B0503020204020204" charset="-122"/>
              </a:rPr>
              <a:t>(</a:t>
            </a:r>
            <a:r>
              <a:rPr sz="1400" b="1" spc="10" dirty="0">
                <a:solidFill>
                  <a:srgbClr val="000000"/>
                </a:solidFill>
                <a:latin typeface="微软雅黑" panose="020B0503020204020204" charset="-122"/>
                <a:ea typeface="微软雅黑" panose="020B0503020204020204" charset="-122"/>
                <a:cs typeface="微软雅黑" panose="020B0503020204020204" charset="-122"/>
              </a:rPr>
              <a:t>4)</a:t>
            </a:r>
            <a:r>
              <a:rPr sz="1400" spc="10" dirty="0">
                <a:solidFill>
                  <a:srgbClr val="000000"/>
                </a:solidFill>
                <a:latin typeface="微软雅黑" panose="020B0503020204020204" charset="-122"/>
                <a:ea typeface="微软雅黑" panose="020B0503020204020204" charset="-122"/>
                <a:cs typeface="微软雅黑" panose="020B0503020204020204" charset="-122"/>
              </a:rPr>
              <a:t>顺时针调节测微头，每隔</a:t>
            </a:r>
            <a:r>
              <a:rPr sz="1400" b="1" spc="10" dirty="0">
                <a:solidFill>
                  <a:srgbClr val="000000"/>
                </a:solidFill>
                <a:latin typeface="微软雅黑" panose="020B0503020204020204" charset="-122"/>
                <a:ea typeface="微软雅黑" panose="020B0503020204020204" charset="-122"/>
                <a:cs typeface="微软雅黑" panose="020B0503020204020204" charset="-122"/>
              </a:rPr>
              <a:t>Δ</a:t>
            </a:r>
            <a:r>
              <a:rPr sz="1400" b="1" spc="0" dirty="0">
                <a:solidFill>
                  <a:srgbClr val="000000"/>
                </a:solidFill>
                <a:latin typeface="微软雅黑" panose="020B0503020204020204" charset="-122"/>
                <a:ea typeface="微软雅黑" panose="020B0503020204020204" charset="-122"/>
                <a:cs typeface="微软雅黑" panose="020B0503020204020204" charset="-122"/>
              </a:rPr>
              <a:t>x</a:t>
            </a:r>
            <a:r>
              <a:rPr sz="1400" spc="10" dirty="0">
                <a:solidFill>
                  <a:srgbClr val="000000"/>
                </a:solidFill>
                <a:latin typeface="微软雅黑" panose="020B0503020204020204" charset="-122"/>
                <a:ea typeface="微软雅黑" panose="020B0503020204020204" charset="-122"/>
                <a:cs typeface="微软雅黑" panose="020B0503020204020204" charset="-122"/>
              </a:rPr>
              <a:t>＝</a:t>
            </a:r>
            <a:r>
              <a:rPr sz="1400" b="1" spc="10" dirty="0">
                <a:solidFill>
                  <a:srgbClr val="000000"/>
                </a:solidFill>
                <a:latin typeface="微软雅黑" panose="020B0503020204020204" charset="-122"/>
                <a:ea typeface="微软雅黑" panose="020B0503020204020204" charset="-122"/>
                <a:cs typeface="微软雅黑" panose="020B0503020204020204" charset="-122"/>
              </a:rPr>
              <a:t>0.1</a:t>
            </a:r>
            <a:r>
              <a:rPr sz="1400" b="1" spc="0" dirty="0">
                <a:solidFill>
                  <a:srgbClr val="000000"/>
                </a:solidFill>
                <a:latin typeface="微软雅黑" panose="020B0503020204020204" charset="-122"/>
                <a:ea typeface="微软雅黑" panose="020B0503020204020204" charset="-122"/>
                <a:cs typeface="微软雅黑" panose="020B0503020204020204" charset="-122"/>
              </a:rPr>
              <a:t>mm</a:t>
            </a:r>
            <a:r>
              <a:rPr sz="1400" spc="10" dirty="0">
                <a:solidFill>
                  <a:srgbClr val="000000"/>
                </a:solidFill>
                <a:latin typeface="微软雅黑" panose="020B0503020204020204" charset="-122"/>
                <a:ea typeface="微软雅黑" panose="020B0503020204020204" charset="-122"/>
                <a:cs typeface="微软雅黑" panose="020B0503020204020204" charset="-122"/>
              </a:rPr>
              <a:t>读取电压</a:t>
            </a:r>
            <a:r>
              <a:rPr sz="1400" spc="0" dirty="0">
                <a:solidFill>
                  <a:srgbClr val="000000"/>
                </a:solidFill>
                <a:latin typeface="微软雅黑" panose="020B0503020204020204" charset="-122"/>
                <a:ea typeface="微软雅黑" panose="020B0503020204020204" charset="-122"/>
                <a:cs typeface="微软雅黑" panose="020B0503020204020204" charset="-122"/>
              </a:rPr>
              <a:t>表显示值</a:t>
            </a:r>
            <a:r>
              <a:rPr sz="1400" b="1" spc="0" dirty="0">
                <a:solidFill>
                  <a:srgbClr val="000000"/>
                </a:solidFill>
                <a:latin typeface="微软雅黑" panose="020B0503020204020204" charset="-122"/>
                <a:ea typeface="微软雅黑" panose="020B0503020204020204" charset="-122"/>
                <a:cs typeface="微软雅黑" panose="020B0503020204020204" charset="-122"/>
              </a:rPr>
              <a:t>(</a:t>
            </a:r>
            <a:r>
              <a:rPr sz="1400" spc="0" dirty="0">
                <a:solidFill>
                  <a:srgbClr val="000000"/>
                </a:solidFill>
                <a:latin typeface="微软雅黑" panose="020B0503020204020204" charset="-122"/>
                <a:ea typeface="微软雅黑" panose="020B0503020204020204" charset="-122"/>
                <a:cs typeface="微软雅黑" panose="020B0503020204020204" charset="-122"/>
              </a:rPr>
              <a:t>取</a:t>
            </a:r>
            <a:r>
              <a:rPr sz="1400" b="1" spc="0" dirty="0">
                <a:solidFill>
                  <a:srgbClr val="000000"/>
                </a:solidFill>
                <a:latin typeface="微软雅黑" panose="020B0503020204020204" charset="-122"/>
                <a:ea typeface="微软雅黑" panose="020B0503020204020204" charset="-122"/>
                <a:cs typeface="微软雅黑" panose="020B0503020204020204" charset="-122"/>
              </a:rPr>
              <a:t>x&gt;8mm</a:t>
            </a:r>
            <a:r>
              <a:rPr sz="1400" spc="0" dirty="0">
                <a:solidFill>
                  <a:srgbClr val="000000"/>
                </a:solidFill>
                <a:latin typeface="微软雅黑" panose="020B0503020204020204" charset="-122"/>
                <a:ea typeface="微软雅黑" panose="020B0503020204020204" charset="-122"/>
                <a:cs typeface="微软雅黑" panose="020B0503020204020204" charset="-122"/>
              </a:rPr>
              <a:t>行程的数</a:t>
            </a:r>
            <a:r>
              <a:rPr sz="1400" spc="-30" dirty="0">
                <a:solidFill>
                  <a:srgbClr val="000000"/>
                </a:solidFill>
                <a:latin typeface="微软雅黑" panose="020B0503020204020204" charset="-122"/>
                <a:ea typeface="微软雅黑" panose="020B0503020204020204" charset="-122"/>
                <a:cs typeface="微软雅黑" panose="020B0503020204020204" charset="-122"/>
              </a:rPr>
              <a:t>据</a:t>
            </a:r>
            <a:r>
              <a:rPr sz="1400" b="1" spc="-30" dirty="0">
                <a:solidFill>
                  <a:srgbClr val="000000"/>
                </a:solidFill>
                <a:latin typeface="微软雅黑" panose="020B0503020204020204" charset="-122"/>
                <a:ea typeface="微软雅黑" panose="020B0503020204020204" charset="-122"/>
                <a:cs typeface="微软雅黑" panose="020B0503020204020204" charset="-122"/>
              </a:rPr>
              <a:t>)</a:t>
            </a:r>
            <a:r>
              <a:rPr sz="1400" spc="-30" dirty="0">
                <a:solidFill>
                  <a:srgbClr val="000000"/>
                </a:solidFill>
                <a:latin typeface="微软雅黑" panose="020B0503020204020204" charset="-122"/>
                <a:ea typeface="微软雅黑" panose="020B0503020204020204" charset="-122"/>
                <a:cs typeface="微软雅黑" panose="020B0503020204020204" charset="-122"/>
              </a:rPr>
              <a:t>，将数据填入表</a:t>
            </a:r>
            <a:r>
              <a:rPr sz="1400" b="1" spc="-30" dirty="0">
                <a:solidFill>
                  <a:srgbClr val="000000"/>
                </a:solidFill>
                <a:latin typeface="微软雅黑" panose="020B0503020204020204" charset="-122"/>
                <a:ea typeface="微软雅黑" panose="020B0503020204020204" charset="-122"/>
                <a:cs typeface="微软雅黑" panose="020B0503020204020204" charset="-122"/>
              </a:rPr>
              <a:t>7</a:t>
            </a:r>
            <a:r>
              <a:rPr sz="1400" b="1" spc="0" dirty="0">
                <a:solidFill>
                  <a:srgbClr val="000000"/>
                </a:solidFill>
                <a:latin typeface="微软雅黑" panose="020B0503020204020204" charset="-122"/>
                <a:ea typeface="微软雅黑" panose="020B0503020204020204" charset="-122"/>
                <a:cs typeface="微软雅黑" panose="020B0503020204020204" charset="-122"/>
              </a:rPr>
              <a:t>1</a:t>
            </a:r>
            <a:r>
              <a:rPr sz="1400" spc="0" dirty="0">
                <a:solidFill>
                  <a:srgbClr val="000000"/>
                </a:solidFill>
                <a:latin typeface="微软雅黑" panose="020B0503020204020204" charset="-122"/>
                <a:ea typeface="微软雅黑" panose="020B0503020204020204" charset="-122"/>
                <a:cs typeface="微软雅黑" panose="020B0503020204020204" charset="-122"/>
              </a:rPr>
              <a:t>。</a:t>
            </a:r>
            <a:endParaRPr lang="en-US" altLang="en-US" sz="1400" dirty="0">
              <a:solidFill>
                <a:srgbClr val="000000"/>
              </a:solidFill>
              <a:latin typeface="微软雅黑" panose="020B0503020204020204" charset="-122"/>
              <a:ea typeface="微软雅黑" panose="020B0503020204020204" charset="-122"/>
              <a:cs typeface="微软雅黑" panose="020B0503020204020204" charset="-122"/>
            </a:endParaRPr>
          </a:p>
          <a:p>
            <a:pPr algn="l" rtl="0" eaLnBrk="0">
              <a:lnSpc>
                <a:spcPct val="116000"/>
              </a:lnSpc>
            </a:pPr>
            <a:endParaRPr lang="en-US" altLang="en-US" sz="1000" dirty="0">
              <a:solidFill>
                <a:srgbClr val="000000"/>
              </a:solidFill>
              <a:latin typeface="微软雅黑" panose="020B0503020204020204" charset="-122"/>
              <a:ea typeface="微软雅黑" panose="020B0503020204020204" charset="-122"/>
              <a:cs typeface="微软雅黑" panose="020B0503020204020204" charset="-122"/>
            </a:endParaRPr>
          </a:p>
          <a:p>
            <a:pPr marL="1466215" algn="l" rtl="0" eaLnBrk="0">
              <a:lnSpc>
                <a:spcPts val="1375"/>
              </a:lnSpc>
            </a:pPr>
            <a:r>
              <a:rPr sz="1100" spc="60" dirty="0">
                <a:solidFill>
                  <a:srgbClr val="000000"/>
                </a:solidFill>
                <a:latin typeface="微软雅黑" panose="020B0503020204020204" charset="-122"/>
                <a:ea typeface="微软雅黑" panose="020B0503020204020204" charset="-122"/>
                <a:cs typeface="微软雅黑" panose="020B0503020204020204" charset="-122"/>
              </a:rPr>
              <a:t>表</a:t>
            </a:r>
            <a:r>
              <a:rPr sz="1100" b="1" spc="60" dirty="0">
                <a:solidFill>
                  <a:srgbClr val="000000"/>
                </a:solidFill>
                <a:latin typeface="微软雅黑" panose="020B0503020204020204" charset="-122"/>
                <a:ea typeface="微软雅黑" panose="020B0503020204020204" charset="-122"/>
                <a:cs typeface="微软雅黑" panose="020B0503020204020204" charset="-122"/>
              </a:rPr>
              <a:t>7</a:t>
            </a:r>
            <a:r>
              <a:rPr sz="1100" spc="60" dirty="0">
                <a:solidFill>
                  <a:srgbClr val="000000"/>
                </a:solidFill>
                <a:latin typeface="微软雅黑" panose="020B0503020204020204" charset="-122"/>
                <a:ea typeface="微软雅黑" panose="020B0503020204020204" charset="-122"/>
                <a:cs typeface="微软雅黑" panose="020B0503020204020204" charset="-122"/>
              </a:rPr>
              <a:t>－</a:t>
            </a:r>
            <a:r>
              <a:rPr sz="1100" b="1" spc="60" dirty="0">
                <a:solidFill>
                  <a:srgbClr val="000000"/>
                </a:solidFill>
                <a:latin typeface="微软雅黑" panose="020B0503020204020204" charset="-122"/>
                <a:ea typeface="微软雅黑" panose="020B0503020204020204" charset="-122"/>
                <a:cs typeface="微软雅黑" panose="020B0503020204020204" charset="-122"/>
              </a:rPr>
              <a:t>1</a:t>
            </a:r>
            <a:r>
              <a:rPr sz="1100" spc="60" dirty="0">
                <a:solidFill>
                  <a:srgbClr val="000000"/>
                </a:solidFill>
                <a:latin typeface="微软雅黑" panose="020B0503020204020204" charset="-122"/>
                <a:ea typeface="微软雅黑" panose="020B0503020204020204" charset="-122"/>
                <a:cs typeface="微软雅黑" panose="020B0503020204020204" charset="-122"/>
              </a:rPr>
              <a:t>光纤位移传感器输出电压与</a:t>
            </a:r>
            <a:r>
              <a:rPr sz="1100" spc="30" dirty="0">
                <a:solidFill>
                  <a:srgbClr val="000000"/>
                </a:solidFill>
                <a:latin typeface="微软雅黑" panose="020B0503020204020204" charset="-122"/>
                <a:ea typeface="微软雅黑" panose="020B0503020204020204" charset="-122"/>
                <a:cs typeface="微软雅黑" panose="020B0503020204020204" charset="-122"/>
              </a:rPr>
              <a:t>位</a:t>
            </a:r>
            <a:r>
              <a:rPr sz="1100" spc="0" dirty="0">
                <a:solidFill>
                  <a:srgbClr val="000000"/>
                </a:solidFill>
                <a:latin typeface="微软雅黑" panose="020B0503020204020204" charset="-122"/>
                <a:ea typeface="微软雅黑" panose="020B0503020204020204" charset="-122"/>
                <a:cs typeface="微软雅黑" panose="020B0503020204020204" charset="-122"/>
              </a:rPr>
              <a:t>移数据</a:t>
            </a:r>
            <a:endParaRPr lang="en-US" altLang="en-US" sz="1100" spc="0" dirty="0">
              <a:solidFill>
                <a:srgbClr val="000000"/>
              </a:solidFill>
              <a:latin typeface="微软雅黑" panose="020B0503020204020204" charset="-122"/>
              <a:ea typeface="微软雅黑" panose="020B0503020204020204" charset="-122"/>
              <a:cs typeface="微软雅黑" panose="020B0503020204020204" charset="-122"/>
            </a:endParaRPr>
          </a:p>
        </p:txBody>
      </p:sp>
      <p:graphicFrame>
        <p:nvGraphicFramePr>
          <p:cNvPr id="3" name="table 255"/>
          <p:cNvGraphicFramePr>
            <a:graphicFrameLocks noGrp="1"/>
          </p:cNvGraphicFramePr>
          <p:nvPr/>
        </p:nvGraphicFramePr>
        <p:xfrm>
          <a:off x="785671" y="1703157"/>
          <a:ext cx="10010665" cy="1052669"/>
        </p:xfrm>
        <a:graphic>
          <a:graphicData uri="http://schemas.openxmlformats.org/drawingml/2006/table">
            <a:tbl>
              <a:tblPr/>
              <a:tblGrid>
                <a:gridCol w="978175"/>
                <a:gridCol w="903494"/>
                <a:gridCol w="902269"/>
                <a:gridCol w="902269"/>
                <a:gridCol w="903494"/>
                <a:gridCol w="901046"/>
                <a:gridCol w="902269"/>
                <a:gridCol w="902269"/>
                <a:gridCol w="902269"/>
                <a:gridCol w="901046"/>
                <a:gridCol w="912065"/>
              </a:tblGrid>
              <a:tr h="505612">
                <a:tc>
                  <a:txBody>
                    <a:bodyPr/>
                    <a:lstStyle/>
                    <a:p>
                      <a:pPr algn="l" rtl="0" eaLnBrk="0">
                        <a:lnSpc>
                          <a:spcPct val="105000"/>
                        </a:lnSpc>
                      </a:pPr>
                      <a:endParaRPr lang="en-US" altLang="en-US" sz="500" dirty="0">
                        <a:latin typeface="微软雅黑" panose="020B0503020204020204" charset="-122"/>
                        <a:ea typeface="微软雅黑" panose="020B0503020204020204" charset="-122"/>
                      </a:endParaRPr>
                    </a:p>
                    <a:p>
                      <a:pPr marL="120015" algn="l" rtl="0" eaLnBrk="0">
                        <a:lnSpc>
                          <a:spcPct val="82000"/>
                        </a:lnSpc>
                        <a:spcBef>
                          <a:spcPts val="5"/>
                        </a:spcBef>
                      </a:pPr>
                      <a:r>
                        <a:rPr sz="800" b="1" spc="0" dirty="0">
                          <a:solidFill>
                            <a:srgbClr val="000000">
                              <a:alpha val="100000"/>
                            </a:srgbClr>
                          </a:solidFill>
                          <a:latin typeface="微软雅黑" panose="020B0503020204020204" charset="-122"/>
                          <a:ea typeface="微软雅黑" panose="020B0503020204020204" charset="-122"/>
                          <a:cs typeface="Arial" panose="020B0604020202020204"/>
                        </a:rPr>
                        <a:t>x</a:t>
                      </a:r>
                      <a:r>
                        <a:rPr sz="800" b="1" spc="100" dirty="0">
                          <a:solidFill>
                            <a:srgbClr val="000000">
                              <a:alpha val="100000"/>
                            </a:srgbClr>
                          </a:solidFill>
                          <a:latin typeface="微软雅黑" panose="020B0503020204020204" charset="-122"/>
                          <a:ea typeface="微软雅黑" panose="020B0503020204020204" charset="-122"/>
                          <a:cs typeface="Arial" panose="020B0604020202020204"/>
                        </a:rPr>
                        <a:t>/</a:t>
                      </a:r>
                      <a:r>
                        <a:rPr sz="800" b="1" spc="0" dirty="0">
                          <a:solidFill>
                            <a:srgbClr val="000000">
                              <a:alpha val="100000"/>
                            </a:srgbClr>
                          </a:solidFill>
                          <a:latin typeface="微软雅黑" panose="020B0503020204020204" charset="-122"/>
                          <a:ea typeface="微软雅黑" panose="020B0503020204020204" charset="-122"/>
                          <a:cs typeface="Arial" panose="020B0604020202020204"/>
                        </a:rPr>
                        <a:t>mm</a:t>
                      </a:r>
                      <a:endParaRPr lang="en-US" altLang="en-US" sz="800" dirty="0">
                        <a:latin typeface="微软雅黑" panose="020B0503020204020204" charset="-122"/>
                        <a:ea typeface="微软雅黑" panose="020B0503020204020204" charset="-122"/>
                      </a:endParaRPr>
                    </a:p>
                  </a:txBody>
                  <a:tcPr marL="0" marR="0" marT="0" marB="0">
                    <a:lnL w="9525" cap="flat" cmpd="sng" algn="ctr">
                      <a:solidFill>
                        <a:srgbClr val="00AEEF"/>
                      </a:solidFill>
                      <a:prstDash val="solid"/>
                      <a:round/>
                      <a:headEnd type="none" w="med" len="med"/>
                      <a:tailEnd type="none" w="med" len="med"/>
                    </a:lnL>
                    <a:lnR w="3175" cap="flat" cmpd="sng" algn="ctr">
                      <a:solidFill>
                        <a:srgbClr val="00AEEF"/>
                      </a:solidFill>
                      <a:prstDash val="solid"/>
                      <a:round/>
                      <a:headEnd type="none" w="med" len="med"/>
                      <a:tailEnd type="none" w="med" len="med"/>
                    </a:lnR>
                    <a:lnT w="3175" cap="flat" cmpd="sng" algn="ctr">
                      <a:solidFill>
                        <a:srgbClr val="00AEEF"/>
                      </a:solidFill>
                      <a:prstDash val="solid"/>
                      <a:round/>
                      <a:headEnd type="none" w="med" len="med"/>
                      <a:tailEnd type="none" w="med" len="med"/>
                    </a:lnT>
                    <a:lnB w="3175" cap="flat" cmpd="sng" algn="ctr">
                      <a:solidFill>
                        <a:srgbClr val="00AEEF"/>
                      </a:solidFill>
                      <a:prstDash val="solid"/>
                      <a:round/>
                      <a:headEnd type="none" w="med" len="med"/>
                      <a:tailEnd type="none" w="med" len="med"/>
                    </a:lnB>
                  </a:tcPr>
                </a:tc>
                <a:tc>
                  <a:txBody>
                    <a:bodyPr/>
                    <a:lstStyle/>
                    <a:p>
                      <a:pPr algn="l" rtl="0" eaLnBrk="0">
                        <a:lnSpc>
                          <a:spcPct val="100000"/>
                        </a:lnSpc>
                      </a:pPr>
                      <a:endParaRPr lang="en-US" altLang="en-US" sz="1000" dirty="0">
                        <a:latin typeface="微软雅黑" panose="020B0503020204020204" charset="-122"/>
                        <a:ea typeface="微软雅黑" panose="020B0503020204020204" charset="-122"/>
                      </a:endParaRPr>
                    </a:p>
                  </a:txBody>
                  <a:tcPr marL="0" marR="0" marT="0" marB="0">
                    <a:lnL w="3175" cap="flat" cmpd="sng" algn="ctr">
                      <a:solidFill>
                        <a:srgbClr val="00AEEF"/>
                      </a:solidFill>
                      <a:prstDash val="solid"/>
                      <a:round/>
                      <a:headEnd type="none" w="med" len="med"/>
                      <a:tailEnd type="none" w="med" len="med"/>
                    </a:lnL>
                    <a:lnR w="3175" cap="flat" cmpd="sng" algn="ctr">
                      <a:solidFill>
                        <a:srgbClr val="00AEEF"/>
                      </a:solidFill>
                      <a:prstDash val="solid"/>
                      <a:round/>
                      <a:headEnd type="none" w="med" len="med"/>
                      <a:tailEnd type="none" w="med" len="med"/>
                    </a:lnR>
                    <a:lnT w="3175" cap="flat" cmpd="sng" algn="ctr">
                      <a:solidFill>
                        <a:srgbClr val="00AEEF"/>
                      </a:solidFill>
                      <a:prstDash val="solid"/>
                      <a:round/>
                      <a:headEnd type="none" w="med" len="med"/>
                      <a:tailEnd type="none" w="med" len="med"/>
                    </a:lnT>
                    <a:lnB w="3175" cap="flat" cmpd="sng" algn="ctr">
                      <a:solidFill>
                        <a:srgbClr val="00AEEF"/>
                      </a:solidFill>
                      <a:prstDash val="solid"/>
                      <a:round/>
                      <a:headEnd type="none" w="med" len="med"/>
                      <a:tailEnd type="none" w="med" len="med"/>
                    </a:lnB>
                  </a:tcPr>
                </a:tc>
                <a:tc>
                  <a:txBody>
                    <a:bodyPr/>
                    <a:lstStyle/>
                    <a:p>
                      <a:pPr algn="l" rtl="0" eaLnBrk="0">
                        <a:lnSpc>
                          <a:spcPct val="100000"/>
                        </a:lnSpc>
                      </a:pPr>
                      <a:endParaRPr lang="en-US" altLang="en-US" sz="1000" dirty="0">
                        <a:latin typeface="微软雅黑" panose="020B0503020204020204" charset="-122"/>
                        <a:ea typeface="微软雅黑" panose="020B0503020204020204" charset="-122"/>
                      </a:endParaRPr>
                    </a:p>
                  </a:txBody>
                  <a:tcPr marL="0" marR="0" marT="0" marB="0">
                    <a:lnL w="3175" cap="flat" cmpd="sng" algn="ctr">
                      <a:solidFill>
                        <a:srgbClr val="00AEEF"/>
                      </a:solidFill>
                      <a:prstDash val="solid"/>
                      <a:round/>
                      <a:headEnd type="none" w="med" len="med"/>
                      <a:tailEnd type="none" w="med" len="med"/>
                    </a:lnL>
                    <a:lnR w="3175" cap="flat" cmpd="sng" algn="ctr">
                      <a:solidFill>
                        <a:srgbClr val="00AEEF"/>
                      </a:solidFill>
                      <a:prstDash val="solid"/>
                      <a:round/>
                      <a:headEnd type="none" w="med" len="med"/>
                      <a:tailEnd type="none" w="med" len="med"/>
                    </a:lnR>
                    <a:lnT w="3175" cap="flat" cmpd="sng" algn="ctr">
                      <a:solidFill>
                        <a:srgbClr val="00AEEF"/>
                      </a:solidFill>
                      <a:prstDash val="solid"/>
                      <a:round/>
                      <a:headEnd type="none" w="med" len="med"/>
                      <a:tailEnd type="none" w="med" len="med"/>
                    </a:lnT>
                    <a:lnB w="3175" cap="flat" cmpd="sng" algn="ctr">
                      <a:solidFill>
                        <a:srgbClr val="00AEEF"/>
                      </a:solidFill>
                      <a:prstDash val="solid"/>
                      <a:round/>
                      <a:headEnd type="none" w="med" len="med"/>
                      <a:tailEnd type="none" w="med" len="med"/>
                    </a:lnB>
                  </a:tcPr>
                </a:tc>
                <a:tc>
                  <a:txBody>
                    <a:bodyPr/>
                    <a:lstStyle/>
                    <a:p>
                      <a:pPr algn="l" rtl="0" eaLnBrk="0">
                        <a:lnSpc>
                          <a:spcPct val="100000"/>
                        </a:lnSpc>
                      </a:pPr>
                      <a:endParaRPr lang="en-US" altLang="en-US" sz="1000" dirty="0">
                        <a:latin typeface="微软雅黑" panose="020B0503020204020204" charset="-122"/>
                        <a:ea typeface="微软雅黑" panose="020B0503020204020204" charset="-122"/>
                      </a:endParaRPr>
                    </a:p>
                  </a:txBody>
                  <a:tcPr marL="0" marR="0" marT="0" marB="0">
                    <a:lnL w="3175" cap="flat" cmpd="sng" algn="ctr">
                      <a:solidFill>
                        <a:srgbClr val="00AEEF"/>
                      </a:solidFill>
                      <a:prstDash val="solid"/>
                      <a:round/>
                      <a:headEnd type="none" w="med" len="med"/>
                      <a:tailEnd type="none" w="med" len="med"/>
                    </a:lnL>
                    <a:lnR w="3175" cap="flat" cmpd="sng" algn="ctr">
                      <a:solidFill>
                        <a:srgbClr val="00AEEF"/>
                      </a:solidFill>
                      <a:prstDash val="solid"/>
                      <a:round/>
                      <a:headEnd type="none" w="med" len="med"/>
                      <a:tailEnd type="none" w="med" len="med"/>
                    </a:lnR>
                    <a:lnT w="3175" cap="flat" cmpd="sng" algn="ctr">
                      <a:solidFill>
                        <a:srgbClr val="00AEEF"/>
                      </a:solidFill>
                      <a:prstDash val="solid"/>
                      <a:round/>
                      <a:headEnd type="none" w="med" len="med"/>
                      <a:tailEnd type="none" w="med" len="med"/>
                    </a:lnT>
                    <a:lnB w="3175" cap="flat" cmpd="sng" algn="ctr">
                      <a:solidFill>
                        <a:srgbClr val="00AEEF"/>
                      </a:solidFill>
                      <a:prstDash val="solid"/>
                      <a:round/>
                      <a:headEnd type="none" w="med" len="med"/>
                      <a:tailEnd type="none" w="med" len="med"/>
                    </a:lnB>
                  </a:tcPr>
                </a:tc>
                <a:tc>
                  <a:txBody>
                    <a:bodyPr/>
                    <a:lstStyle/>
                    <a:p>
                      <a:pPr algn="l" rtl="0" eaLnBrk="0">
                        <a:lnSpc>
                          <a:spcPct val="100000"/>
                        </a:lnSpc>
                      </a:pPr>
                      <a:endParaRPr lang="en-US" altLang="en-US" sz="1000" dirty="0">
                        <a:latin typeface="微软雅黑" panose="020B0503020204020204" charset="-122"/>
                        <a:ea typeface="微软雅黑" panose="020B0503020204020204" charset="-122"/>
                      </a:endParaRPr>
                    </a:p>
                  </a:txBody>
                  <a:tcPr marL="0" marR="0" marT="0" marB="0">
                    <a:lnL w="3175" cap="flat" cmpd="sng" algn="ctr">
                      <a:solidFill>
                        <a:srgbClr val="00AEEF"/>
                      </a:solidFill>
                      <a:prstDash val="solid"/>
                      <a:round/>
                      <a:headEnd type="none" w="med" len="med"/>
                      <a:tailEnd type="none" w="med" len="med"/>
                    </a:lnL>
                    <a:lnR w="3175" cap="flat" cmpd="sng" algn="ctr">
                      <a:solidFill>
                        <a:srgbClr val="00AEEF"/>
                      </a:solidFill>
                      <a:prstDash val="solid"/>
                      <a:round/>
                      <a:headEnd type="none" w="med" len="med"/>
                      <a:tailEnd type="none" w="med" len="med"/>
                    </a:lnR>
                    <a:lnT w="3175" cap="flat" cmpd="sng" algn="ctr">
                      <a:solidFill>
                        <a:srgbClr val="00AEEF"/>
                      </a:solidFill>
                      <a:prstDash val="solid"/>
                      <a:round/>
                      <a:headEnd type="none" w="med" len="med"/>
                      <a:tailEnd type="none" w="med" len="med"/>
                    </a:lnT>
                    <a:lnB w="3175" cap="flat" cmpd="sng" algn="ctr">
                      <a:solidFill>
                        <a:srgbClr val="00AEEF"/>
                      </a:solidFill>
                      <a:prstDash val="solid"/>
                      <a:round/>
                      <a:headEnd type="none" w="med" len="med"/>
                      <a:tailEnd type="none" w="med" len="med"/>
                    </a:lnB>
                  </a:tcPr>
                </a:tc>
                <a:tc>
                  <a:txBody>
                    <a:bodyPr/>
                    <a:lstStyle/>
                    <a:p>
                      <a:pPr algn="l" rtl="0" eaLnBrk="0">
                        <a:lnSpc>
                          <a:spcPct val="100000"/>
                        </a:lnSpc>
                      </a:pPr>
                      <a:endParaRPr lang="en-US" altLang="en-US" sz="1000" dirty="0">
                        <a:latin typeface="微软雅黑" panose="020B0503020204020204" charset="-122"/>
                        <a:ea typeface="微软雅黑" panose="020B0503020204020204" charset="-122"/>
                      </a:endParaRPr>
                    </a:p>
                  </a:txBody>
                  <a:tcPr marL="0" marR="0" marT="0" marB="0">
                    <a:lnL w="3175" cap="flat" cmpd="sng" algn="ctr">
                      <a:solidFill>
                        <a:srgbClr val="00AEEF"/>
                      </a:solidFill>
                      <a:prstDash val="solid"/>
                      <a:round/>
                      <a:headEnd type="none" w="med" len="med"/>
                      <a:tailEnd type="none" w="med" len="med"/>
                    </a:lnL>
                    <a:lnR w="3175" cap="flat" cmpd="sng" algn="ctr">
                      <a:solidFill>
                        <a:srgbClr val="00AEEF"/>
                      </a:solidFill>
                      <a:prstDash val="solid"/>
                      <a:round/>
                      <a:headEnd type="none" w="med" len="med"/>
                      <a:tailEnd type="none" w="med" len="med"/>
                    </a:lnR>
                    <a:lnT w="3175" cap="flat" cmpd="sng" algn="ctr">
                      <a:solidFill>
                        <a:srgbClr val="00AEEF"/>
                      </a:solidFill>
                      <a:prstDash val="solid"/>
                      <a:round/>
                      <a:headEnd type="none" w="med" len="med"/>
                      <a:tailEnd type="none" w="med" len="med"/>
                    </a:lnT>
                    <a:lnB w="3175" cap="flat" cmpd="sng" algn="ctr">
                      <a:solidFill>
                        <a:srgbClr val="00AEEF"/>
                      </a:solidFill>
                      <a:prstDash val="solid"/>
                      <a:round/>
                      <a:headEnd type="none" w="med" len="med"/>
                      <a:tailEnd type="none" w="med" len="med"/>
                    </a:lnB>
                  </a:tcPr>
                </a:tc>
                <a:tc>
                  <a:txBody>
                    <a:bodyPr/>
                    <a:lstStyle/>
                    <a:p>
                      <a:pPr algn="l" rtl="0" eaLnBrk="0">
                        <a:lnSpc>
                          <a:spcPct val="100000"/>
                        </a:lnSpc>
                      </a:pPr>
                      <a:endParaRPr lang="en-US" altLang="en-US" sz="1000" dirty="0">
                        <a:latin typeface="微软雅黑" panose="020B0503020204020204" charset="-122"/>
                        <a:ea typeface="微软雅黑" panose="020B0503020204020204" charset="-122"/>
                      </a:endParaRPr>
                    </a:p>
                  </a:txBody>
                  <a:tcPr marL="0" marR="0" marT="0" marB="0">
                    <a:lnL w="3175" cap="flat" cmpd="sng" algn="ctr">
                      <a:solidFill>
                        <a:srgbClr val="00AEEF"/>
                      </a:solidFill>
                      <a:prstDash val="solid"/>
                      <a:round/>
                      <a:headEnd type="none" w="med" len="med"/>
                      <a:tailEnd type="none" w="med" len="med"/>
                    </a:lnL>
                    <a:lnR w="3175" cap="flat" cmpd="sng" algn="ctr">
                      <a:solidFill>
                        <a:srgbClr val="00AEEF"/>
                      </a:solidFill>
                      <a:prstDash val="solid"/>
                      <a:round/>
                      <a:headEnd type="none" w="med" len="med"/>
                      <a:tailEnd type="none" w="med" len="med"/>
                    </a:lnR>
                    <a:lnT w="3175" cap="flat" cmpd="sng" algn="ctr">
                      <a:solidFill>
                        <a:srgbClr val="00AEEF"/>
                      </a:solidFill>
                      <a:prstDash val="solid"/>
                      <a:round/>
                      <a:headEnd type="none" w="med" len="med"/>
                      <a:tailEnd type="none" w="med" len="med"/>
                    </a:lnT>
                    <a:lnB w="3175" cap="flat" cmpd="sng" algn="ctr">
                      <a:solidFill>
                        <a:srgbClr val="00AEEF"/>
                      </a:solidFill>
                      <a:prstDash val="solid"/>
                      <a:round/>
                      <a:headEnd type="none" w="med" len="med"/>
                      <a:tailEnd type="none" w="med" len="med"/>
                    </a:lnB>
                  </a:tcPr>
                </a:tc>
                <a:tc>
                  <a:txBody>
                    <a:bodyPr/>
                    <a:lstStyle/>
                    <a:p>
                      <a:pPr algn="l" rtl="0" eaLnBrk="0">
                        <a:lnSpc>
                          <a:spcPct val="100000"/>
                        </a:lnSpc>
                      </a:pPr>
                      <a:endParaRPr lang="en-US" altLang="en-US" sz="1000" dirty="0">
                        <a:latin typeface="微软雅黑" panose="020B0503020204020204" charset="-122"/>
                        <a:ea typeface="微软雅黑" panose="020B0503020204020204" charset="-122"/>
                      </a:endParaRPr>
                    </a:p>
                  </a:txBody>
                  <a:tcPr marL="0" marR="0" marT="0" marB="0">
                    <a:lnL w="3175" cap="flat" cmpd="sng" algn="ctr">
                      <a:solidFill>
                        <a:srgbClr val="00AEEF"/>
                      </a:solidFill>
                      <a:prstDash val="solid"/>
                      <a:round/>
                      <a:headEnd type="none" w="med" len="med"/>
                      <a:tailEnd type="none" w="med" len="med"/>
                    </a:lnL>
                    <a:lnR w="3175" cap="flat" cmpd="sng" algn="ctr">
                      <a:solidFill>
                        <a:srgbClr val="00AEEF"/>
                      </a:solidFill>
                      <a:prstDash val="solid"/>
                      <a:round/>
                      <a:headEnd type="none" w="med" len="med"/>
                      <a:tailEnd type="none" w="med" len="med"/>
                    </a:lnR>
                    <a:lnT w="3175" cap="flat" cmpd="sng" algn="ctr">
                      <a:solidFill>
                        <a:srgbClr val="00AEEF"/>
                      </a:solidFill>
                      <a:prstDash val="solid"/>
                      <a:round/>
                      <a:headEnd type="none" w="med" len="med"/>
                      <a:tailEnd type="none" w="med" len="med"/>
                    </a:lnT>
                    <a:lnB w="3175" cap="flat" cmpd="sng" algn="ctr">
                      <a:solidFill>
                        <a:srgbClr val="00AEEF"/>
                      </a:solidFill>
                      <a:prstDash val="solid"/>
                      <a:round/>
                      <a:headEnd type="none" w="med" len="med"/>
                      <a:tailEnd type="none" w="med" len="med"/>
                    </a:lnB>
                  </a:tcPr>
                </a:tc>
                <a:tc>
                  <a:txBody>
                    <a:bodyPr/>
                    <a:lstStyle/>
                    <a:p>
                      <a:pPr algn="l" rtl="0" eaLnBrk="0">
                        <a:lnSpc>
                          <a:spcPct val="100000"/>
                        </a:lnSpc>
                      </a:pPr>
                      <a:endParaRPr lang="en-US" altLang="en-US" sz="1000" dirty="0">
                        <a:latin typeface="微软雅黑" panose="020B0503020204020204" charset="-122"/>
                        <a:ea typeface="微软雅黑" panose="020B0503020204020204" charset="-122"/>
                      </a:endParaRPr>
                    </a:p>
                  </a:txBody>
                  <a:tcPr marL="0" marR="0" marT="0" marB="0">
                    <a:lnL w="3175" cap="flat" cmpd="sng" algn="ctr">
                      <a:solidFill>
                        <a:srgbClr val="00AEEF"/>
                      </a:solidFill>
                      <a:prstDash val="solid"/>
                      <a:round/>
                      <a:headEnd type="none" w="med" len="med"/>
                      <a:tailEnd type="none" w="med" len="med"/>
                    </a:lnL>
                    <a:lnR w="3175" cap="flat" cmpd="sng" algn="ctr">
                      <a:solidFill>
                        <a:srgbClr val="00AEEF"/>
                      </a:solidFill>
                      <a:prstDash val="solid"/>
                      <a:round/>
                      <a:headEnd type="none" w="med" len="med"/>
                      <a:tailEnd type="none" w="med" len="med"/>
                    </a:lnR>
                    <a:lnT w="3175" cap="flat" cmpd="sng" algn="ctr">
                      <a:solidFill>
                        <a:srgbClr val="00AEEF"/>
                      </a:solidFill>
                      <a:prstDash val="solid"/>
                      <a:round/>
                      <a:headEnd type="none" w="med" len="med"/>
                      <a:tailEnd type="none" w="med" len="med"/>
                    </a:lnT>
                    <a:lnB w="3175" cap="flat" cmpd="sng" algn="ctr">
                      <a:solidFill>
                        <a:srgbClr val="00AEEF"/>
                      </a:solidFill>
                      <a:prstDash val="solid"/>
                      <a:round/>
                      <a:headEnd type="none" w="med" len="med"/>
                      <a:tailEnd type="none" w="med" len="med"/>
                    </a:lnB>
                  </a:tcPr>
                </a:tc>
                <a:tc>
                  <a:txBody>
                    <a:bodyPr/>
                    <a:lstStyle/>
                    <a:p>
                      <a:pPr algn="l" rtl="0" eaLnBrk="0">
                        <a:lnSpc>
                          <a:spcPct val="100000"/>
                        </a:lnSpc>
                      </a:pPr>
                      <a:endParaRPr lang="en-US" altLang="en-US" sz="1000" dirty="0">
                        <a:latin typeface="微软雅黑" panose="020B0503020204020204" charset="-122"/>
                        <a:ea typeface="微软雅黑" panose="020B0503020204020204" charset="-122"/>
                      </a:endParaRPr>
                    </a:p>
                  </a:txBody>
                  <a:tcPr marL="0" marR="0" marT="0" marB="0">
                    <a:lnL w="3175" cap="flat" cmpd="sng" algn="ctr">
                      <a:solidFill>
                        <a:srgbClr val="00AEEF"/>
                      </a:solidFill>
                      <a:prstDash val="solid"/>
                      <a:round/>
                      <a:headEnd type="none" w="med" len="med"/>
                      <a:tailEnd type="none" w="med" len="med"/>
                    </a:lnL>
                    <a:lnR w="3175" cap="flat" cmpd="sng" algn="ctr">
                      <a:solidFill>
                        <a:srgbClr val="00AEEF"/>
                      </a:solidFill>
                      <a:prstDash val="solid"/>
                      <a:round/>
                      <a:headEnd type="none" w="med" len="med"/>
                      <a:tailEnd type="none" w="med" len="med"/>
                    </a:lnR>
                    <a:lnT w="3175" cap="flat" cmpd="sng" algn="ctr">
                      <a:solidFill>
                        <a:srgbClr val="00AEEF"/>
                      </a:solidFill>
                      <a:prstDash val="solid"/>
                      <a:round/>
                      <a:headEnd type="none" w="med" len="med"/>
                      <a:tailEnd type="none" w="med" len="med"/>
                    </a:lnT>
                    <a:lnB w="3175" cap="flat" cmpd="sng" algn="ctr">
                      <a:solidFill>
                        <a:srgbClr val="00AEEF"/>
                      </a:solidFill>
                      <a:prstDash val="solid"/>
                      <a:round/>
                      <a:headEnd type="none" w="med" len="med"/>
                      <a:tailEnd type="none" w="med" len="med"/>
                    </a:lnB>
                  </a:tcPr>
                </a:tc>
                <a:tc>
                  <a:txBody>
                    <a:bodyPr/>
                    <a:lstStyle/>
                    <a:p>
                      <a:pPr algn="l" rtl="0" eaLnBrk="0">
                        <a:lnSpc>
                          <a:spcPct val="100000"/>
                        </a:lnSpc>
                      </a:pPr>
                      <a:endParaRPr lang="en-US" altLang="en-US" sz="1000" dirty="0">
                        <a:latin typeface="微软雅黑" panose="020B0503020204020204" charset="-122"/>
                        <a:ea typeface="微软雅黑" panose="020B0503020204020204" charset="-122"/>
                      </a:endParaRPr>
                    </a:p>
                  </a:txBody>
                  <a:tcPr marL="0" marR="0" marT="0" marB="0">
                    <a:lnL w="3175" cap="flat" cmpd="sng" algn="ctr">
                      <a:solidFill>
                        <a:srgbClr val="00AEEF"/>
                      </a:solidFill>
                      <a:prstDash val="solid"/>
                      <a:round/>
                      <a:headEnd type="none" w="med" len="med"/>
                      <a:tailEnd type="none" w="med" len="med"/>
                    </a:lnL>
                    <a:lnR w="9525" cap="flat" cmpd="sng" algn="ctr">
                      <a:solidFill>
                        <a:srgbClr val="00AEEF"/>
                      </a:solidFill>
                      <a:prstDash val="solid"/>
                      <a:round/>
                      <a:headEnd type="none" w="med" len="med"/>
                      <a:tailEnd type="none" w="med" len="med"/>
                    </a:lnR>
                    <a:lnT w="3175" cap="flat" cmpd="sng" algn="ctr">
                      <a:solidFill>
                        <a:srgbClr val="00AEEF"/>
                      </a:solidFill>
                      <a:prstDash val="solid"/>
                      <a:round/>
                      <a:headEnd type="none" w="med" len="med"/>
                      <a:tailEnd type="none" w="med" len="med"/>
                    </a:lnT>
                    <a:lnB w="3175" cap="flat" cmpd="sng" algn="ctr">
                      <a:solidFill>
                        <a:srgbClr val="00AEEF"/>
                      </a:solidFill>
                      <a:prstDash val="solid"/>
                      <a:round/>
                      <a:headEnd type="none" w="med" len="med"/>
                      <a:tailEnd type="none" w="med" len="med"/>
                    </a:lnB>
                  </a:tcPr>
                </a:tc>
              </a:tr>
              <a:tr h="547057">
                <a:tc>
                  <a:txBody>
                    <a:bodyPr/>
                    <a:lstStyle/>
                    <a:p>
                      <a:pPr algn="l" rtl="0" eaLnBrk="0">
                        <a:lnSpc>
                          <a:spcPct val="123000"/>
                        </a:lnSpc>
                      </a:pPr>
                      <a:endParaRPr lang="en-US" altLang="en-US" sz="400" dirty="0">
                        <a:latin typeface="微软雅黑" panose="020B0503020204020204" charset="-122"/>
                        <a:ea typeface="微软雅黑" panose="020B0503020204020204" charset="-122"/>
                      </a:endParaRPr>
                    </a:p>
                    <a:p>
                      <a:pPr marL="146050" algn="l" rtl="0" eaLnBrk="0">
                        <a:lnSpc>
                          <a:spcPts val="600"/>
                        </a:lnSpc>
                        <a:spcBef>
                          <a:spcPts val="5"/>
                        </a:spcBef>
                      </a:pPr>
                      <a:r>
                        <a:rPr sz="800" b="1" spc="0" dirty="0">
                          <a:solidFill>
                            <a:srgbClr val="000000">
                              <a:alpha val="100000"/>
                            </a:srgbClr>
                          </a:solidFill>
                          <a:latin typeface="微软雅黑" panose="020B0503020204020204" charset="-122"/>
                          <a:ea typeface="微软雅黑" panose="020B0503020204020204" charset="-122"/>
                          <a:cs typeface="Arial" panose="020B0604020202020204"/>
                        </a:rPr>
                        <a:t>V</a:t>
                      </a:r>
                      <a:r>
                        <a:rPr sz="800" b="1" spc="120" dirty="0">
                          <a:solidFill>
                            <a:srgbClr val="000000">
                              <a:alpha val="100000"/>
                            </a:srgbClr>
                          </a:solidFill>
                          <a:latin typeface="微软雅黑" panose="020B0503020204020204" charset="-122"/>
                          <a:ea typeface="微软雅黑" panose="020B0503020204020204" charset="-122"/>
                          <a:cs typeface="Arial" panose="020B0604020202020204"/>
                        </a:rPr>
                        <a:t>/</a:t>
                      </a:r>
                      <a:r>
                        <a:rPr sz="800" b="1" spc="0" dirty="0">
                          <a:solidFill>
                            <a:srgbClr val="000000">
                              <a:alpha val="100000"/>
                            </a:srgbClr>
                          </a:solidFill>
                          <a:latin typeface="微软雅黑" panose="020B0503020204020204" charset="-122"/>
                          <a:ea typeface="微软雅黑" panose="020B0503020204020204" charset="-122"/>
                          <a:cs typeface="Arial" panose="020B0604020202020204"/>
                        </a:rPr>
                        <a:t>V</a:t>
                      </a:r>
                      <a:endParaRPr lang="en-US" altLang="en-US" sz="800" dirty="0">
                        <a:latin typeface="微软雅黑" panose="020B0503020204020204" charset="-122"/>
                        <a:ea typeface="微软雅黑" panose="020B0503020204020204" charset="-122"/>
                      </a:endParaRPr>
                    </a:p>
                    <a:p>
                      <a:pPr marL="205105" algn="l" rtl="0" eaLnBrk="0">
                        <a:lnSpc>
                          <a:spcPts val="300"/>
                        </a:lnSpc>
                      </a:pPr>
                      <a:r>
                        <a:rPr sz="400" b="1" spc="0" dirty="0">
                          <a:solidFill>
                            <a:srgbClr val="000000">
                              <a:alpha val="100000"/>
                            </a:srgbClr>
                          </a:solidFill>
                          <a:latin typeface="微软雅黑" panose="020B0503020204020204" charset="-122"/>
                          <a:ea typeface="微软雅黑" panose="020B0503020204020204" charset="-122"/>
                          <a:cs typeface="Arial" panose="020B0604020202020204"/>
                        </a:rPr>
                        <a:t>o</a:t>
                      </a:r>
                      <a:endParaRPr lang="en-US" altLang="en-US" sz="400" dirty="0">
                        <a:latin typeface="微软雅黑" panose="020B0503020204020204" charset="-122"/>
                        <a:ea typeface="微软雅黑" panose="020B0503020204020204" charset="-122"/>
                      </a:endParaRPr>
                    </a:p>
                  </a:txBody>
                  <a:tcPr marL="0" marR="0" marT="0" marB="0">
                    <a:lnL w="9525" cap="flat" cmpd="sng" algn="ctr">
                      <a:solidFill>
                        <a:srgbClr val="00AEEF"/>
                      </a:solidFill>
                      <a:prstDash val="solid"/>
                      <a:round/>
                      <a:headEnd type="none" w="med" len="med"/>
                      <a:tailEnd type="none" w="med" len="med"/>
                    </a:lnL>
                    <a:lnR w="3175" cap="flat" cmpd="sng" algn="ctr">
                      <a:solidFill>
                        <a:srgbClr val="00AEEF"/>
                      </a:solidFill>
                      <a:prstDash val="solid"/>
                      <a:round/>
                      <a:headEnd type="none" w="med" len="med"/>
                      <a:tailEnd type="none" w="med" len="med"/>
                    </a:lnR>
                    <a:lnT w="3175" cap="flat" cmpd="sng" algn="ctr">
                      <a:solidFill>
                        <a:srgbClr val="00AEEF"/>
                      </a:solidFill>
                      <a:prstDash val="solid"/>
                      <a:round/>
                      <a:headEnd type="none" w="med" len="med"/>
                      <a:tailEnd type="none" w="med" len="med"/>
                    </a:lnT>
                    <a:lnB w="3175" cap="flat" cmpd="sng" algn="ctr">
                      <a:solidFill>
                        <a:srgbClr val="00AEEF"/>
                      </a:solidFill>
                      <a:prstDash val="solid"/>
                      <a:round/>
                      <a:headEnd type="none" w="med" len="med"/>
                      <a:tailEnd type="none" w="med" len="med"/>
                    </a:lnB>
                  </a:tcPr>
                </a:tc>
                <a:tc>
                  <a:txBody>
                    <a:bodyPr/>
                    <a:lstStyle/>
                    <a:p>
                      <a:pPr algn="l" rtl="0" eaLnBrk="0">
                        <a:lnSpc>
                          <a:spcPct val="100000"/>
                        </a:lnSpc>
                      </a:pPr>
                      <a:endParaRPr lang="en-US" altLang="en-US" sz="1000" dirty="0">
                        <a:latin typeface="微软雅黑" panose="020B0503020204020204" charset="-122"/>
                        <a:ea typeface="微软雅黑" panose="020B0503020204020204" charset="-122"/>
                      </a:endParaRPr>
                    </a:p>
                  </a:txBody>
                  <a:tcPr marL="0" marR="0" marT="0" marB="0">
                    <a:lnL w="3175" cap="flat" cmpd="sng" algn="ctr">
                      <a:solidFill>
                        <a:srgbClr val="00AEEF"/>
                      </a:solidFill>
                      <a:prstDash val="solid"/>
                      <a:round/>
                      <a:headEnd type="none" w="med" len="med"/>
                      <a:tailEnd type="none" w="med" len="med"/>
                    </a:lnL>
                    <a:lnR w="3175" cap="flat" cmpd="sng" algn="ctr">
                      <a:solidFill>
                        <a:srgbClr val="00AEEF"/>
                      </a:solidFill>
                      <a:prstDash val="solid"/>
                      <a:round/>
                      <a:headEnd type="none" w="med" len="med"/>
                      <a:tailEnd type="none" w="med" len="med"/>
                    </a:lnR>
                    <a:lnT w="3175" cap="flat" cmpd="sng" algn="ctr">
                      <a:solidFill>
                        <a:srgbClr val="00AEEF"/>
                      </a:solidFill>
                      <a:prstDash val="solid"/>
                      <a:round/>
                      <a:headEnd type="none" w="med" len="med"/>
                      <a:tailEnd type="none" w="med" len="med"/>
                    </a:lnT>
                    <a:lnB w="3175" cap="flat" cmpd="sng" algn="ctr">
                      <a:solidFill>
                        <a:srgbClr val="00AEEF"/>
                      </a:solidFill>
                      <a:prstDash val="solid"/>
                      <a:round/>
                      <a:headEnd type="none" w="med" len="med"/>
                      <a:tailEnd type="none" w="med" len="med"/>
                    </a:lnB>
                  </a:tcPr>
                </a:tc>
                <a:tc>
                  <a:txBody>
                    <a:bodyPr/>
                    <a:lstStyle/>
                    <a:p>
                      <a:pPr algn="l" rtl="0" eaLnBrk="0">
                        <a:lnSpc>
                          <a:spcPct val="100000"/>
                        </a:lnSpc>
                      </a:pPr>
                      <a:endParaRPr lang="en-US" altLang="en-US" sz="1000" dirty="0">
                        <a:latin typeface="微软雅黑" panose="020B0503020204020204" charset="-122"/>
                        <a:ea typeface="微软雅黑" panose="020B0503020204020204" charset="-122"/>
                      </a:endParaRPr>
                    </a:p>
                  </a:txBody>
                  <a:tcPr marL="0" marR="0" marT="0" marB="0">
                    <a:lnL w="3175" cap="flat" cmpd="sng" algn="ctr">
                      <a:solidFill>
                        <a:srgbClr val="00AEEF"/>
                      </a:solidFill>
                      <a:prstDash val="solid"/>
                      <a:round/>
                      <a:headEnd type="none" w="med" len="med"/>
                      <a:tailEnd type="none" w="med" len="med"/>
                    </a:lnL>
                    <a:lnR w="3175" cap="flat" cmpd="sng" algn="ctr">
                      <a:solidFill>
                        <a:srgbClr val="00AEEF"/>
                      </a:solidFill>
                      <a:prstDash val="solid"/>
                      <a:round/>
                      <a:headEnd type="none" w="med" len="med"/>
                      <a:tailEnd type="none" w="med" len="med"/>
                    </a:lnR>
                    <a:lnT w="3175" cap="flat" cmpd="sng" algn="ctr">
                      <a:solidFill>
                        <a:srgbClr val="00AEEF"/>
                      </a:solidFill>
                      <a:prstDash val="solid"/>
                      <a:round/>
                      <a:headEnd type="none" w="med" len="med"/>
                      <a:tailEnd type="none" w="med" len="med"/>
                    </a:lnT>
                    <a:lnB w="3175" cap="flat" cmpd="sng" algn="ctr">
                      <a:solidFill>
                        <a:srgbClr val="00AEEF"/>
                      </a:solidFill>
                      <a:prstDash val="solid"/>
                      <a:round/>
                      <a:headEnd type="none" w="med" len="med"/>
                      <a:tailEnd type="none" w="med" len="med"/>
                    </a:lnB>
                  </a:tcPr>
                </a:tc>
                <a:tc>
                  <a:txBody>
                    <a:bodyPr/>
                    <a:lstStyle/>
                    <a:p>
                      <a:pPr algn="l" rtl="0" eaLnBrk="0">
                        <a:lnSpc>
                          <a:spcPct val="100000"/>
                        </a:lnSpc>
                      </a:pPr>
                      <a:endParaRPr lang="en-US" altLang="en-US" sz="1000" dirty="0">
                        <a:latin typeface="微软雅黑" panose="020B0503020204020204" charset="-122"/>
                        <a:ea typeface="微软雅黑" panose="020B0503020204020204" charset="-122"/>
                      </a:endParaRPr>
                    </a:p>
                  </a:txBody>
                  <a:tcPr marL="0" marR="0" marT="0" marB="0">
                    <a:lnL w="3175" cap="flat" cmpd="sng" algn="ctr">
                      <a:solidFill>
                        <a:srgbClr val="00AEEF"/>
                      </a:solidFill>
                      <a:prstDash val="solid"/>
                      <a:round/>
                      <a:headEnd type="none" w="med" len="med"/>
                      <a:tailEnd type="none" w="med" len="med"/>
                    </a:lnL>
                    <a:lnR w="3175" cap="flat" cmpd="sng" algn="ctr">
                      <a:solidFill>
                        <a:srgbClr val="00AEEF"/>
                      </a:solidFill>
                      <a:prstDash val="solid"/>
                      <a:round/>
                      <a:headEnd type="none" w="med" len="med"/>
                      <a:tailEnd type="none" w="med" len="med"/>
                    </a:lnR>
                    <a:lnT w="3175" cap="flat" cmpd="sng" algn="ctr">
                      <a:solidFill>
                        <a:srgbClr val="00AEEF"/>
                      </a:solidFill>
                      <a:prstDash val="solid"/>
                      <a:round/>
                      <a:headEnd type="none" w="med" len="med"/>
                      <a:tailEnd type="none" w="med" len="med"/>
                    </a:lnT>
                    <a:lnB w="3175" cap="flat" cmpd="sng" algn="ctr">
                      <a:solidFill>
                        <a:srgbClr val="00AEEF"/>
                      </a:solidFill>
                      <a:prstDash val="solid"/>
                      <a:round/>
                      <a:headEnd type="none" w="med" len="med"/>
                      <a:tailEnd type="none" w="med" len="med"/>
                    </a:lnB>
                  </a:tcPr>
                </a:tc>
                <a:tc>
                  <a:txBody>
                    <a:bodyPr/>
                    <a:lstStyle/>
                    <a:p>
                      <a:pPr algn="l" rtl="0" eaLnBrk="0">
                        <a:lnSpc>
                          <a:spcPct val="100000"/>
                        </a:lnSpc>
                      </a:pPr>
                      <a:endParaRPr lang="en-US" altLang="en-US" sz="1000" dirty="0">
                        <a:latin typeface="微软雅黑" panose="020B0503020204020204" charset="-122"/>
                        <a:ea typeface="微软雅黑" panose="020B0503020204020204" charset="-122"/>
                      </a:endParaRPr>
                    </a:p>
                  </a:txBody>
                  <a:tcPr marL="0" marR="0" marT="0" marB="0">
                    <a:lnL w="3175" cap="flat" cmpd="sng" algn="ctr">
                      <a:solidFill>
                        <a:srgbClr val="00AEEF"/>
                      </a:solidFill>
                      <a:prstDash val="solid"/>
                      <a:round/>
                      <a:headEnd type="none" w="med" len="med"/>
                      <a:tailEnd type="none" w="med" len="med"/>
                    </a:lnL>
                    <a:lnR w="3175" cap="flat" cmpd="sng" algn="ctr">
                      <a:solidFill>
                        <a:srgbClr val="00AEEF"/>
                      </a:solidFill>
                      <a:prstDash val="solid"/>
                      <a:round/>
                      <a:headEnd type="none" w="med" len="med"/>
                      <a:tailEnd type="none" w="med" len="med"/>
                    </a:lnR>
                    <a:lnT w="3175" cap="flat" cmpd="sng" algn="ctr">
                      <a:solidFill>
                        <a:srgbClr val="00AEEF"/>
                      </a:solidFill>
                      <a:prstDash val="solid"/>
                      <a:round/>
                      <a:headEnd type="none" w="med" len="med"/>
                      <a:tailEnd type="none" w="med" len="med"/>
                    </a:lnT>
                    <a:lnB w="3175" cap="flat" cmpd="sng" algn="ctr">
                      <a:solidFill>
                        <a:srgbClr val="00AEEF"/>
                      </a:solidFill>
                      <a:prstDash val="solid"/>
                      <a:round/>
                      <a:headEnd type="none" w="med" len="med"/>
                      <a:tailEnd type="none" w="med" len="med"/>
                    </a:lnB>
                  </a:tcPr>
                </a:tc>
                <a:tc>
                  <a:txBody>
                    <a:bodyPr/>
                    <a:lstStyle/>
                    <a:p>
                      <a:pPr algn="l" rtl="0" eaLnBrk="0">
                        <a:lnSpc>
                          <a:spcPct val="100000"/>
                        </a:lnSpc>
                      </a:pPr>
                      <a:endParaRPr lang="en-US" altLang="en-US" sz="1000" dirty="0">
                        <a:latin typeface="微软雅黑" panose="020B0503020204020204" charset="-122"/>
                        <a:ea typeface="微软雅黑" panose="020B0503020204020204" charset="-122"/>
                      </a:endParaRPr>
                    </a:p>
                  </a:txBody>
                  <a:tcPr marL="0" marR="0" marT="0" marB="0">
                    <a:lnL w="3175" cap="flat" cmpd="sng" algn="ctr">
                      <a:solidFill>
                        <a:srgbClr val="00AEEF"/>
                      </a:solidFill>
                      <a:prstDash val="solid"/>
                      <a:round/>
                      <a:headEnd type="none" w="med" len="med"/>
                      <a:tailEnd type="none" w="med" len="med"/>
                    </a:lnL>
                    <a:lnR w="3175" cap="flat" cmpd="sng" algn="ctr">
                      <a:solidFill>
                        <a:srgbClr val="00AEEF"/>
                      </a:solidFill>
                      <a:prstDash val="solid"/>
                      <a:round/>
                      <a:headEnd type="none" w="med" len="med"/>
                      <a:tailEnd type="none" w="med" len="med"/>
                    </a:lnR>
                    <a:lnT w="3175" cap="flat" cmpd="sng" algn="ctr">
                      <a:solidFill>
                        <a:srgbClr val="00AEEF"/>
                      </a:solidFill>
                      <a:prstDash val="solid"/>
                      <a:round/>
                      <a:headEnd type="none" w="med" len="med"/>
                      <a:tailEnd type="none" w="med" len="med"/>
                    </a:lnT>
                    <a:lnB w="3175" cap="flat" cmpd="sng" algn="ctr">
                      <a:solidFill>
                        <a:srgbClr val="00AEEF"/>
                      </a:solidFill>
                      <a:prstDash val="solid"/>
                      <a:round/>
                      <a:headEnd type="none" w="med" len="med"/>
                      <a:tailEnd type="none" w="med" len="med"/>
                    </a:lnB>
                  </a:tcPr>
                </a:tc>
                <a:tc>
                  <a:txBody>
                    <a:bodyPr/>
                    <a:lstStyle/>
                    <a:p>
                      <a:pPr algn="l" rtl="0" eaLnBrk="0">
                        <a:lnSpc>
                          <a:spcPct val="100000"/>
                        </a:lnSpc>
                      </a:pPr>
                      <a:endParaRPr lang="en-US" altLang="en-US" sz="1000" dirty="0">
                        <a:latin typeface="微软雅黑" panose="020B0503020204020204" charset="-122"/>
                        <a:ea typeface="微软雅黑" panose="020B0503020204020204" charset="-122"/>
                      </a:endParaRPr>
                    </a:p>
                  </a:txBody>
                  <a:tcPr marL="0" marR="0" marT="0" marB="0">
                    <a:lnL w="3175" cap="flat" cmpd="sng" algn="ctr">
                      <a:solidFill>
                        <a:srgbClr val="00AEEF"/>
                      </a:solidFill>
                      <a:prstDash val="solid"/>
                      <a:round/>
                      <a:headEnd type="none" w="med" len="med"/>
                      <a:tailEnd type="none" w="med" len="med"/>
                    </a:lnL>
                    <a:lnR w="3175" cap="flat" cmpd="sng" algn="ctr">
                      <a:solidFill>
                        <a:srgbClr val="00AEEF"/>
                      </a:solidFill>
                      <a:prstDash val="solid"/>
                      <a:round/>
                      <a:headEnd type="none" w="med" len="med"/>
                      <a:tailEnd type="none" w="med" len="med"/>
                    </a:lnR>
                    <a:lnT w="3175" cap="flat" cmpd="sng" algn="ctr">
                      <a:solidFill>
                        <a:srgbClr val="00AEEF"/>
                      </a:solidFill>
                      <a:prstDash val="solid"/>
                      <a:round/>
                      <a:headEnd type="none" w="med" len="med"/>
                      <a:tailEnd type="none" w="med" len="med"/>
                    </a:lnT>
                    <a:lnB w="3175" cap="flat" cmpd="sng" algn="ctr">
                      <a:solidFill>
                        <a:srgbClr val="00AEEF"/>
                      </a:solidFill>
                      <a:prstDash val="solid"/>
                      <a:round/>
                      <a:headEnd type="none" w="med" len="med"/>
                      <a:tailEnd type="none" w="med" len="med"/>
                    </a:lnB>
                  </a:tcPr>
                </a:tc>
                <a:tc>
                  <a:txBody>
                    <a:bodyPr/>
                    <a:lstStyle/>
                    <a:p>
                      <a:pPr algn="l" rtl="0" eaLnBrk="0">
                        <a:lnSpc>
                          <a:spcPct val="100000"/>
                        </a:lnSpc>
                      </a:pPr>
                      <a:endParaRPr lang="en-US" altLang="en-US" sz="1000" dirty="0">
                        <a:latin typeface="微软雅黑" panose="020B0503020204020204" charset="-122"/>
                        <a:ea typeface="微软雅黑" panose="020B0503020204020204" charset="-122"/>
                      </a:endParaRPr>
                    </a:p>
                  </a:txBody>
                  <a:tcPr marL="0" marR="0" marT="0" marB="0">
                    <a:lnL w="3175" cap="flat" cmpd="sng" algn="ctr">
                      <a:solidFill>
                        <a:srgbClr val="00AEEF"/>
                      </a:solidFill>
                      <a:prstDash val="solid"/>
                      <a:round/>
                      <a:headEnd type="none" w="med" len="med"/>
                      <a:tailEnd type="none" w="med" len="med"/>
                    </a:lnL>
                    <a:lnR w="3175" cap="flat" cmpd="sng" algn="ctr">
                      <a:solidFill>
                        <a:srgbClr val="00AEEF"/>
                      </a:solidFill>
                      <a:prstDash val="solid"/>
                      <a:round/>
                      <a:headEnd type="none" w="med" len="med"/>
                      <a:tailEnd type="none" w="med" len="med"/>
                    </a:lnR>
                    <a:lnT w="3175" cap="flat" cmpd="sng" algn="ctr">
                      <a:solidFill>
                        <a:srgbClr val="00AEEF"/>
                      </a:solidFill>
                      <a:prstDash val="solid"/>
                      <a:round/>
                      <a:headEnd type="none" w="med" len="med"/>
                      <a:tailEnd type="none" w="med" len="med"/>
                    </a:lnT>
                    <a:lnB w="3175" cap="flat" cmpd="sng" algn="ctr">
                      <a:solidFill>
                        <a:srgbClr val="00AEEF"/>
                      </a:solidFill>
                      <a:prstDash val="solid"/>
                      <a:round/>
                      <a:headEnd type="none" w="med" len="med"/>
                      <a:tailEnd type="none" w="med" len="med"/>
                    </a:lnB>
                  </a:tcPr>
                </a:tc>
                <a:tc>
                  <a:txBody>
                    <a:bodyPr/>
                    <a:lstStyle/>
                    <a:p>
                      <a:pPr algn="l" rtl="0" eaLnBrk="0">
                        <a:lnSpc>
                          <a:spcPct val="100000"/>
                        </a:lnSpc>
                      </a:pPr>
                      <a:endParaRPr lang="en-US" altLang="en-US" sz="1000" dirty="0">
                        <a:latin typeface="微软雅黑" panose="020B0503020204020204" charset="-122"/>
                        <a:ea typeface="微软雅黑" panose="020B0503020204020204" charset="-122"/>
                      </a:endParaRPr>
                    </a:p>
                  </a:txBody>
                  <a:tcPr marL="0" marR="0" marT="0" marB="0">
                    <a:lnL w="3175" cap="flat" cmpd="sng" algn="ctr">
                      <a:solidFill>
                        <a:srgbClr val="00AEEF"/>
                      </a:solidFill>
                      <a:prstDash val="solid"/>
                      <a:round/>
                      <a:headEnd type="none" w="med" len="med"/>
                      <a:tailEnd type="none" w="med" len="med"/>
                    </a:lnL>
                    <a:lnR w="3175" cap="flat" cmpd="sng" algn="ctr">
                      <a:solidFill>
                        <a:srgbClr val="00AEEF"/>
                      </a:solidFill>
                      <a:prstDash val="solid"/>
                      <a:round/>
                      <a:headEnd type="none" w="med" len="med"/>
                      <a:tailEnd type="none" w="med" len="med"/>
                    </a:lnR>
                    <a:lnT w="3175" cap="flat" cmpd="sng" algn="ctr">
                      <a:solidFill>
                        <a:srgbClr val="00AEEF"/>
                      </a:solidFill>
                      <a:prstDash val="solid"/>
                      <a:round/>
                      <a:headEnd type="none" w="med" len="med"/>
                      <a:tailEnd type="none" w="med" len="med"/>
                    </a:lnT>
                    <a:lnB w="3175" cap="flat" cmpd="sng" algn="ctr">
                      <a:solidFill>
                        <a:srgbClr val="00AEEF"/>
                      </a:solidFill>
                      <a:prstDash val="solid"/>
                      <a:round/>
                      <a:headEnd type="none" w="med" len="med"/>
                      <a:tailEnd type="none" w="med" len="med"/>
                    </a:lnB>
                  </a:tcPr>
                </a:tc>
                <a:tc>
                  <a:txBody>
                    <a:bodyPr/>
                    <a:lstStyle/>
                    <a:p>
                      <a:pPr algn="l" rtl="0" eaLnBrk="0">
                        <a:lnSpc>
                          <a:spcPct val="100000"/>
                        </a:lnSpc>
                      </a:pPr>
                      <a:endParaRPr lang="en-US" altLang="en-US" sz="1000" dirty="0">
                        <a:latin typeface="微软雅黑" panose="020B0503020204020204" charset="-122"/>
                        <a:ea typeface="微软雅黑" panose="020B0503020204020204" charset="-122"/>
                      </a:endParaRPr>
                    </a:p>
                  </a:txBody>
                  <a:tcPr marL="0" marR="0" marT="0" marB="0">
                    <a:lnL w="3175" cap="flat" cmpd="sng" algn="ctr">
                      <a:solidFill>
                        <a:srgbClr val="00AEEF"/>
                      </a:solidFill>
                      <a:prstDash val="solid"/>
                      <a:round/>
                      <a:headEnd type="none" w="med" len="med"/>
                      <a:tailEnd type="none" w="med" len="med"/>
                    </a:lnL>
                    <a:lnR w="3175" cap="flat" cmpd="sng" algn="ctr">
                      <a:solidFill>
                        <a:srgbClr val="00AEEF"/>
                      </a:solidFill>
                      <a:prstDash val="solid"/>
                      <a:round/>
                      <a:headEnd type="none" w="med" len="med"/>
                      <a:tailEnd type="none" w="med" len="med"/>
                    </a:lnR>
                    <a:lnT w="3175" cap="flat" cmpd="sng" algn="ctr">
                      <a:solidFill>
                        <a:srgbClr val="00AEEF"/>
                      </a:solidFill>
                      <a:prstDash val="solid"/>
                      <a:round/>
                      <a:headEnd type="none" w="med" len="med"/>
                      <a:tailEnd type="none" w="med" len="med"/>
                    </a:lnT>
                    <a:lnB w="3175" cap="flat" cmpd="sng" algn="ctr">
                      <a:solidFill>
                        <a:srgbClr val="00AEEF"/>
                      </a:solidFill>
                      <a:prstDash val="solid"/>
                      <a:round/>
                      <a:headEnd type="none" w="med" len="med"/>
                      <a:tailEnd type="none" w="med" len="med"/>
                    </a:lnB>
                  </a:tcPr>
                </a:tc>
                <a:tc>
                  <a:txBody>
                    <a:bodyPr/>
                    <a:lstStyle/>
                    <a:p>
                      <a:pPr algn="l" rtl="0" eaLnBrk="0">
                        <a:lnSpc>
                          <a:spcPct val="100000"/>
                        </a:lnSpc>
                      </a:pPr>
                      <a:endParaRPr lang="en-US" altLang="en-US" sz="1000" dirty="0">
                        <a:latin typeface="微软雅黑" panose="020B0503020204020204" charset="-122"/>
                        <a:ea typeface="微软雅黑" panose="020B0503020204020204" charset="-122"/>
                      </a:endParaRPr>
                    </a:p>
                  </a:txBody>
                  <a:tcPr marL="0" marR="0" marT="0" marB="0">
                    <a:lnL w="3175" cap="flat" cmpd="sng" algn="ctr">
                      <a:solidFill>
                        <a:srgbClr val="00AEEF"/>
                      </a:solidFill>
                      <a:prstDash val="solid"/>
                      <a:round/>
                      <a:headEnd type="none" w="med" len="med"/>
                      <a:tailEnd type="none" w="med" len="med"/>
                    </a:lnL>
                    <a:lnR w="9525" cap="flat" cmpd="sng" algn="ctr">
                      <a:solidFill>
                        <a:srgbClr val="00AEEF"/>
                      </a:solidFill>
                      <a:prstDash val="solid"/>
                      <a:round/>
                      <a:headEnd type="none" w="med" len="med"/>
                      <a:tailEnd type="none" w="med" len="med"/>
                    </a:lnR>
                    <a:lnT w="3175" cap="flat" cmpd="sng" algn="ctr">
                      <a:solidFill>
                        <a:srgbClr val="00AEEF"/>
                      </a:solidFill>
                      <a:prstDash val="solid"/>
                      <a:round/>
                      <a:headEnd type="none" w="med" len="med"/>
                      <a:tailEnd type="none" w="med" len="med"/>
                    </a:lnT>
                    <a:lnB w="3175" cap="flat" cmpd="sng" algn="ctr">
                      <a:solidFill>
                        <a:srgbClr val="00AEEF"/>
                      </a:solidFill>
                      <a:prstDash val="solid"/>
                      <a:round/>
                      <a:headEnd type="none" w="med" len="med"/>
                      <a:tailEnd type="none" w="med" len="med"/>
                    </a:lnB>
                  </a:tcPr>
                </a:tc>
              </a:tr>
            </a:tbl>
          </a:graphicData>
        </a:graphic>
      </p:graphicFrame>
      <p:sp>
        <p:nvSpPr>
          <p:cNvPr id="4" name="textbox 256"/>
          <p:cNvSpPr/>
          <p:nvPr>
            <p:custDataLst>
              <p:tags r:id="rId5"/>
            </p:custDataLst>
          </p:nvPr>
        </p:nvSpPr>
        <p:spPr>
          <a:xfrm>
            <a:off x="670287" y="3056884"/>
            <a:ext cx="10126049" cy="744227"/>
          </a:xfrm>
          <a:prstGeom prst="rect">
            <a:avLst/>
          </a:prstGeom>
        </p:spPr>
        <p:txBody>
          <a:bodyPr vert="horz" wrap="square" lIns="0" tIns="0" rIns="0" bIns="0"/>
          <a:lstStyle/>
          <a:p>
            <a:pPr algn="l" rtl="0" eaLnBrk="0">
              <a:lnSpc>
                <a:spcPct val="76000"/>
              </a:lnSpc>
            </a:pPr>
            <a:endParaRPr lang="en-US" altLang="en-US" sz="100" dirty="0">
              <a:solidFill>
                <a:schemeClr val="dk1"/>
              </a:solidFill>
              <a:latin typeface="微软雅黑" panose="020B0503020204020204" charset="-122"/>
              <a:ea typeface="微软雅黑" panose="020B0503020204020204" charset="-122"/>
              <a:cs typeface="微软雅黑" panose="020B0503020204020204" charset="-122"/>
            </a:endParaRPr>
          </a:p>
          <a:p>
            <a:pPr marL="12700" indent="280035" algn="l" rtl="0" eaLnBrk="0">
              <a:lnSpc>
                <a:spcPct val="122000"/>
              </a:lnSpc>
            </a:pPr>
            <a:r>
              <a:rPr sz="1200" b="1" spc="30" dirty="0">
                <a:solidFill>
                  <a:schemeClr val="dk1"/>
                </a:solidFill>
                <a:latin typeface="微软雅黑" panose="020B0503020204020204" charset="-122"/>
                <a:ea typeface="微软雅黑" panose="020B0503020204020204" charset="-122"/>
                <a:cs typeface="微软雅黑" panose="020B0503020204020204" charset="-122"/>
              </a:rPr>
              <a:t>(5)</a:t>
            </a:r>
            <a:r>
              <a:rPr sz="1200" spc="30" dirty="0">
                <a:solidFill>
                  <a:schemeClr val="dk1"/>
                </a:solidFill>
                <a:latin typeface="微软雅黑" panose="020B0503020204020204" charset="-122"/>
                <a:ea typeface="微软雅黑" panose="020B0503020204020204" charset="-122"/>
                <a:cs typeface="微软雅黑" panose="020B0503020204020204" charset="-122"/>
              </a:rPr>
              <a:t>根据表</a:t>
            </a:r>
            <a:r>
              <a:rPr sz="1200" b="1" spc="30" dirty="0">
                <a:solidFill>
                  <a:schemeClr val="dk1"/>
                </a:solidFill>
                <a:latin typeface="微软雅黑" panose="020B0503020204020204" charset="-122"/>
                <a:ea typeface="微软雅黑" panose="020B0503020204020204" charset="-122"/>
                <a:cs typeface="微软雅黑" panose="020B0503020204020204" charset="-122"/>
              </a:rPr>
              <a:t>7</a:t>
            </a:r>
            <a:r>
              <a:rPr sz="1200" spc="30" dirty="0">
                <a:solidFill>
                  <a:schemeClr val="dk1"/>
                </a:solidFill>
                <a:latin typeface="微软雅黑" panose="020B0503020204020204" charset="-122"/>
                <a:ea typeface="微软雅黑" panose="020B0503020204020204" charset="-122"/>
                <a:cs typeface="微软雅黑" panose="020B0503020204020204" charset="-122"/>
              </a:rPr>
              <a:t>－</a:t>
            </a:r>
            <a:r>
              <a:rPr sz="1200" b="1" spc="30" dirty="0">
                <a:solidFill>
                  <a:schemeClr val="dk1"/>
                </a:solidFill>
                <a:latin typeface="微软雅黑" panose="020B0503020204020204" charset="-122"/>
                <a:ea typeface="微软雅黑" panose="020B0503020204020204" charset="-122"/>
                <a:cs typeface="微软雅黑" panose="020B0503020204020204" charset="-122"/>
              </a:rPr>
              <a:t>1</a:t>
            </a:r>
            <a:r>
              <a:rPr sz="1200" spc="30" dirty="0">
                <a:solidFill>
                  <a:schemeClr val="dk1"/>
                </a:solidFill>
                <a:latin typeface="微软雅黑" panose="020B0503020204020204" charset="-122"/>
                <a:ea typeface="微软雅黑" panose="020B0503020204020204" charset="-122"/>
                <a:cs typeface="微软雅黑" panose="020B0503020204020204" charset="-122"/>
              </a:rPr>
              <a:t>中的数据作出实验曲线并选取线性度较好的范围</a:t>
            </a:r>
            <a:r>
              <a:rPr sz="1200" b="1" spc="30" dirty="0">
                <a:solidFill>
                  <a:schemeClr val="dk1"/>
                </a:solidFill>
                <a:latin typeface="微软雅黑" panose="020B0503020204020204" charset="-122"/>
                <a:ea typeface="微软雅黑" panose="020B0503020204020204" charset="-122"/>
                <a:cs typeface="微软雅黑" panose="020B0503020204020204" charset="-122"/>
              </a:rPr>
              <a:t>(</a:t>
            </a:r>
            <a:r>
              <a:rPr sz="1200" spc="30" dirty="0">
                <a:solidFill>
                  <a:schemeClr val="dk1"/>
                </a:solidFill>
                <a:latin typeface="微软雅黑" panose="020B0503020204020204" charset="-122"/>
                <a:ea typeface="微软雅黑" panose="020B0503020204020204" charset="-122"/>
                <a:cs typeface="微软雅黑" panose="020B0503020204020204" charset="-122"/>
              </a:rPr>
              <a:t>前坡</a:t>
            </a:r>
            <a:r>
              <a:rPr sz="1200" b="1" spc="30" dirty="0">
                <a:solidFill>
                  <a:schemeClr val="dk1"/>
                </a:solidFill>
                <a:latin typeface="微软雅黑" panose="020B0503020204020204" charset="-122"/>
                <a:ea typeface="微软雅黑" panose="020B0503020204020204" charset="-122"/>
                <a:cs typeface="微软雅黑" panose="020B0503020204020204" charset="-122"/>
              </a:rPr>
              <a:t>)</a:t>
            </a:r>
            <a:r>
              <a:rPr sz="1200" spc="0" dirty="0">
                <a:solidFill>
                  <a:schemeClr val="dk1"/>
                </a:solidFill>
                <a:latin typeface="微软雅黑" panose="020B0503020204020204" charset="-122"/>
                <a:ea typeface="微软雅黑" panose="020B0503020204020204" charset="-122"/>
                <a:cs typeface="微软雅黑" panose="020B0503020204020204" charset="-122"/>
              </a:rPr>
              <a:t>作为传光型光</a:t>
            </a:r>
            <a:r>
              <a:rPr sz="1200" spc="-10" dirty="0">
                <a:solidFill>
                  <a:schemeClr val="dk1"/>
                </a:solidFill>
                <a:latin typeface="微软雅黑" panose="020B0503020204020204" charset="-122"/>
                <a:ea typeface="微软雅黑" panose="020B0503020204020204" charset="-122"/>
                <a:cs typeface="微软雅黑" panose="020B0503020204020204" charset="-122"/>
              </a:rPr>
              <a:t>纤位移传感器的量程，</a:t>
            </a:r>
            <a:r>
              <a:rPr sz="1200" spc="0" dirty="0">
                <a:solidFill>
                  <a:schemeClr val="dk1"/>
                </a:solidFill>
                <a:latin typeface="微软雅黑" panose="020B0503020204020204" charset="-122"/>
                <a:ea typeface="微软雅黑" panose="020B0503020204020204" charset="-122"/>
                <a:cs typeface="微软雅黑" panose="020B0503020204020204" charset="-122"/>
              </a:rPr>
              <a:t>计算灵敏度和非线性误差。实验完毕，关闭主、副电源。</a:t>
            </a:r>
            <a:endParaRPr lang="en-US" altLang="en-US" sz="1200" spc="0" dirty="0">
              <a:solidFill>
                <a:schemeClr val="dk1"/>
              </a:solidFill>
              <a:latin typeface="微软雅黑" panose="020B0503020204020204" charset="-122"/>
              <a:ea typeface="微软雅黑" panose="020B0503020204020204" charset="-122"/>
              <a:cs typeface="微软雅黑" panose="020B0503020204020204" charset="-122"/>
            </a:endParaRPr>
          </a:p>
        </p:txBody>
      </p:sp>
    </p:spTree>
    <p:custDataLst>
      <p:tags r:id="rId6"/>
    </p:custData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7" name="图片 6" descr="1 (11)"/>
          <p:cNvPicPr>
            <a:picLocks noChangeAspect="1"/>
          </p:cNvPicPr>
          <p:nvPr>
            <p:custDataLst>
              <p:tags r:id="rId1"/>
            </p:custDataLst>
          </p:nvPr>
        </p:nvPicPr>
        <p:blipFill>
          <a:blip r:embed="rId2"/>
          <a:stretch>
            <a:fillRect/>
          </a:stretch>
        </p:blipFill>
        <p:spPr>
          <a:xfrm>
            <a:off x="0" y="6137910"/>
            <a:ext cx="720090" cy="720090"/>
          </a:xfrm>
          <a:prstGeom prst="rect">
            <a:avLst/>
          </a:prstGeom>
        </p:spPr>
      </p:pic>
      <p:pic>
        <p:nvPicPr>
          <p:cNvPr id="6" name="图片 5" descr="1 (12)"/>
          <p:cNvPicPr>
            <a:picLocks noChangeAspect="1"/>
          </p:cNvPicPr>
          <p:nvPr>
            <p:custDataLst>
              <p:tags r:id="rId3"/>
            </p:custDataLst>
          </p:nvPr>
        </p:nvPicPr>
        <p:blipFill>
          <a:blip r:embed="rId4"/>
          <a:stretch>
            <a:fillRect/>
          </a:stretch>
        </p:blipFill>
        <p:spPr>
          <a:xfrm>
            <a:off x="11471910" y="0"/>
            <a:ext cx="720090" cy="720090"/>
          </a:xfrm>
          <a:prstGeom prst="rect">
            <a:avLst/>
          </a:prstGeom>
        </p:spPr>
      </p:pic>
      <p:sp>
        <p:nvSpPr>
          <p:cNvPr id="2" name="textbox 252"/>
          <p:cNvSpPr/>
          <p:nvPr/>
        </p:nvSpPr>
        <p:spPr>
          <a:xfrm>
            <a:off x="900044" y="1143211"/>
            <a:ext cx="9275979" cy="5353841"/>
          </a:xfrm>
          <a:prstGeom prst="rect">
            <a:avLst/>
          </a:prstGeom>
        </p:spPr>
        <p:txBody>
          <a:bodyPr vert="horz" wrap="square" lIns="0" tIns="0" rIns="0" bIns="0"/>
          <a:lstStyle/>
          <a:p>
            <a:pPr algn="l" rtl="0" eaLnBrk="0">
              <a:lnSpc>
                <a:spcPct val="82000"/>
              </a:lnSpc>
            </a:pPr>
            <a:endParaRPr lang="en-US" altLang="en-US" sz="100" dirty="0">
              <a:solidFill>
                <a:srgbClr val="000000"/>
              </a:solidFill>
              <a:latin typeface="微软雅黑" panose="020B0503020204020204" charset="-122"/>
              <a:ea typeface="微软雅黑" panose="020B0503020204020204" charset="-122"/>
              <a:cs typeface="微软雅黑" panose="020B0503020204020204" charset="-122"/>
            </a:endParaRPr>
          </a:p>
          <a:p>
            <a:pPr marL="15240" indent="264795" algn="l" rtl="0" eaLnBrk="0">
              <a:lnSpc>
                <a:spcPct val="136000"/>
              </a:lnSpc>
            </a:pPr>
            <a:r>
              <a:rPr spc="30" dirty="0">
                <a:solidFill>
                  <a:srgbClr val="000000"/>
                </a:solidFill>
                <a:latin typeface="微软雅黑" panose="020B0503020204020204" charset="-122"/>
                <a:ea typeface="微软雅黑" panose="020B0503020204020204" charset="-122"/>
                <a:cs typeface="微软雅黑" panose="020B0503020204020204" charset="-122"/>
              </a:rPr>
              <a:t>在自然界中，光源的类型有很多种，我们把能发光的物体叫作光源。</a:t>
            </a:r>
            <a:r>
              <a:rPr spc="0" dirty="0">
                <a:solidFill>
                  <a:srgbClr val="000000"/>
                </a:solidFill>
                <a:latin typeface="微软雅黑" panose="020B0503020204020204" charset="-122"/>
                <a:ea typeface="微软雅黑" panose="020B0503020204020204" charset="-122"/>
                <a:cs typeface="微软雅黑" panose="020B0503020204020204" charset="-122"/>
              </a:rPr>
              <a:t>光源可以分为</a:t>
            </a:r>
            <a:r>
              <a:rPr spc="20" dirty="0">
                <a:solidFill>
                  <a:srgbClr val="000000"/>
                </a:solidFill>
                <a:latin typeface="微软雅黑" panose="020B0503020204020204" charset="-122"/>
                <a:ea typeface="微软雅黑" panose="020B0503020204020204" charset="-122"/>
                <a:cs typeface="微软雅黑" panose="020B0503020204020204" charset="-122"/>
              </a:rPr>
              <a:t>自然光源和人造光源。常见的光源有太阳、灯光、烛光、发光二极</a:t>
            </a:r>
            <a:r>
              <a:rPr spc="0" dirty="0">
                <a:solidFill>
                  <a:srgbClr val="000000"/>
                </a:solidFill>
                <a:latin typeface="微软雅黑" panose="020B0503020204020204" charset="-122"/>
                <a:ea typeface="微软雅黑" panose="020B0503020204020204" charset="-122"/>
                <a:cs typeface="微软雅黑" panose="020B0503020204020204" charset="-122"/>
              </a:rPr>
              <a:t>管等。本章讲解了光</a:t>
            </a:r>
            <a:r>
              <a:rPr spc="50" dirty="0">
                <a:solidFill>
                  <a:srgbClr val="000000"/>
                </a:solidFill>
                <a:latin typeface="微软雅黑" panose="020B0503020204020204" charset="-122"/>
                <a:ea typeface="微软雅黑" panose="020B0503020204020204" charset="-122"/>
                <a:cs typeface="微软雅黑" panose="020B0503020204020204" charset="-122"/>
              </a:rPr>
              <a:t>电式传感器的工作原理、主要光电器件的工作原理和结构等以及光纤传感器的</a:t>
            </a:r>
            <a:r>
              <a:rPr spc="30" dirty="0">
                <a:solidFill>
                  <a:srgbClr val="000000"/>
                </a:solidFill>
                <a:latin typeface="微软雅黑" panose="020B0503020204020204" charset="-122"/>
                <a:ea typeface="微软雅黑" panose="020B0503020204020204" charset="-122"/>
                <a:cs typeface="微软雅黑" panose="020B0503020204020204" charset="-122"/>
              </a:rPr>
              <a:t>工</a:t>
            </a:r>
            <a:r>
              <a:rPr spc="0" dirty="0">
                <a:solidFill>
                  <a:srgbClr val="000000"/>
                </a:solidFill>
                <a:latin typeface="微软雅黑" panose="020B0503020204020204" charset="-122"/>
                <a:ea typeface="微软雅黑" panose="020B0503020204020204" charset="-122"/>
                <a:cs typeface="微软雅黑" panose="020B0503020204020204" charset="-122"/>
              </a:rPr>
              <a:t>作原理</a:t>
            </a:r>
            <a:r>
              <a:rPr spc="20" dirty="0">
                <a:solidFill>
                  <a:srgbClr val="000000"/>
                </a:solidFill>
                <a:latin typeface="微软雅黑" panose="020B0503020204020204" charset="-122"/>
                <a:ea typeface="微软雅黑" panose="020B0503020204020204" charset="-122"/>
                <a:cs typeface="微软雅黑" panose="020B0503020204020204" charset="-122"/>
              </a:rPr>
              <a:t>和结构，并通过实验让学习者对相关理论进</a:t>
            </a:r>
            <a:r>
              <a:rPr spc="10" dirty="0">
                <a:solidFill>
                  <a:srgbClr val="000000"/>
                </a:solidFill>
                <a:latin typeface="微软雅黑" panose="020B0503020204020204" charset="-122"/>
                <a:ea typeface="微软雅黑" panose="020B0503020204020204" charset="-122"/>
                <a:cs typeface="微软雅黑" panose="020B0503020204020204" charset="-122"/>
              </a:rPr>
              <a:t>行</a:t>
            </a:r>
            <a:r>
              <a:rPr spc="0" dirty="0">
                <a:solidFill>
                  <a:srgbClr val="000000"/>
                </a:solidFill>
                <a:latin typeface="微软雅黑" panose="020B0503020204020204" charset="-122"/>
                <a:ea typeface="微软雅黑" panose="020B0503020204020204" charset="-122"/>
                <a:cs typeface="微软雅黑" panose="020B0503020204020204" charset="-122"/>
              </a:rPr>
              <a:t>了验证。</a:t>
            </a:r>
            <a:endParaRPr lang="en-US" altLang="en-US" dirty="0">
              <a:solidFill>
                <a:srgbClr val="000000"/>
              </a:solidFill>
              <a:latin typeface="微软雅黑" panose="020B0503020204020204" charset="-122"/>
              <a:ea typeface="微软雅黑" panose="020B0503020204020204" charset="-122"/>
              <a:cs typeface="微软雅黑" panose="020B0503020204020204" charset="-122"/>
            </a:endParaRPr>
          </a:p>
          <a:p>
            <a:pPr algn="l" rtl="0" eaLnBrk="0">
              <a:lnSpc>
                <a:spcPct val="106000"/>
              </a:lnSpc>
            </a:pPr>
            <a:endParaRPr lang="en-US" altLang="en-US" sz="1000" dirty="0">
              <a:solidFill>
                <a:srgbClr val="000000"/>
              </a:solidFill>
              <a:latin typeface="微软雅黑" panose="020B0503020204020204" charset="-122"/>
              <a:ea typeface="微软雅黑" panose="020B0503020204020204" charset="-122"/>
              <a:cs typeface="微软雅黑" panose="020B0503020204020204" charset="-122"/>
            </a:endParaRPr>
          </a:p>
          <a:p>
            <a:pPr marL="12700" indent="267335" algn="l" rtl="0" eaLnBrk="0">
              <a:lnSpc>
                <a:spcPct val="142000"/>
              </a:lnSpc>
              <a:spcBef>
                <a:spcPts val="5"/>
              </a:spcBef>
            </a:pPr>
            <a:r>
              <a:rPr spc="30" dirty="0">
                <a:solidFill>
                  <a:srgbClr val="000000"/>
                </a:solidFill>
                <a:latin typeface="微软雅黑" panose="020B0503020204020204" charset="-122"/>
                <a:ea typeface="微软雅黑" panose="020B0503020204020204" charset="-122"/>
                <a:cs typeface="微软雅黑" panose="020B0503020204020204" charset="-122"/>
              </a:rPr>
              <a:t>本章的主要内容是光电效应。当光照射在某一物体上时，</a:t>
            </a:r>
            <a:r>
              <a:rPr spc="0" dirty="0">
                <a:solidFill>
                  <a:srgbClr val="000000"/>
                </a:solidFill>
                <a:latin typeface="微软雅黑" panose="020B0503020204020204" charset="-122"/>
                <a:ea typeface="微软雅黑" panose="020B0503020204020204" charset="-122"/>
                <a:cs typeface="微软雅黑" panose="020B0503020204020204" charset="-122"/>
              </a:rPr>
              <a:t>物体受到一连串能量为</a:t>
            </a:r>
            <a:r>
              <a:rPr b="1" spc="0" dirty="0">
                <a:solidFill>
                  <a:srgbClr val="000000"/>
                </a:solidFill>
                <a:latin typeface="微软雅黑" panose="020B0503020204020204" charset="-122"/>
                <a:ea typeface="微软雅黑" panose="020B0503020204020204" charset="-122"/>
                <a:cs typeface="微软雅黑" panose="020B0503020204020204" charset="-122"/>
              </a:rPr>
              <a:t>E</a:t>
            </a:r>
            <a:r>
              <a:rPr spc="40" dirty="0">
                <a:solidFill>
                  <a:srgbClr val="000000"/>
                </a:solidFill>
                <a:latin typeface="微软雅黑" panose="020B0503020204020204" charset="-122"/>
                <a:ea typeface="微软雅黑" panose="020B0503020204020204" charset="-122"/>
                <a:cs typeface="微软雅黑" panose="020B0503020204020204" charset="-122"/>
              </a:rPr>
              <a:t>的光子轰击，组成这种物体的材料吸收了光子能量，发生相应的电效应，</a:t>
            </a:r>
            <a:r>
              <a:rPr spc="0" dirty="0">
                <a:solidFill>
                  <a:srgbClr val="000000"/>
                </a:solidFill>
                <a:latin typeface="微软雅黑" panose="020B0503020204020204" charset="-122"/>
                <a:ea typeface="微软雅黑" panose="020B0503020204020204" charset="-122"/>
                <a:cs typeface="微软雅黑" panose="020B0503020204020204" charset="-122"/>
              </a:rPr>
              <a:t>这种现象称为</a:t>
            </a:r>
            <a:r>
              <a:rPr spc="40" dirty="0">
                <a:solidFill>
                  <a:srgbClr val="000000"/>
                </a:solidFill>
                <a:latin typeface="微软雅黑" panose="020B0503020204020204" charset="-122"/>
                <a:ea typeface="微软雅黑" panose="020B0503020204020204" charset="-122"/>
                <a:cs typeface="微软雅黑" panose="020B0503020204020204" charset="-122"/>
              </a:rPr>
              <a:t>光电效应。光电效应分为外光电效应和内光电效应两大类。在光线作用下，</a:t>
            </a:r>
            <a:r>
              <a:rPr spc="0" dirty="0">
                <a:solidFill>
                  <a:srgbClr val="000000"/>
                </a:solidFill>
                <a:latin typeface="微软雅黑" panose="020B0503020204020204" charset="-122"/>
                <a:ea typeface="微软雅黑" panose="020B0503020204020204" charset="-122"/>
                <a:cs typeface="微软雅黑" panose="020B0503020204020204" charset="-122"/>
              </a:rPr>
              <a:t>电子逸出物</a:t>
            </a:r>
            <a:r>
              <a:rPr spc="50" dirty="0">
                <a:solidFill>
                  <a:srgbClr val="000000"/>
                </a:solidFill>
                <a:latin typeface="微软雅黑" panose="020B0503020204020204" charset="-122"/>
                <a:ea typeface="微软雅黑" panose="020B0503020204020204" charset="-122"/>
                <a:cs typeface="微软雅黑" panose="020B0503020204020204" charset="-122"/>
              </a:rPr>
              <a:t>体表面的现象称为外光电效应。常见的基于外光电效应的光电器件有光电管、光电倍</a:t>
            </a:r>
            <a:r>
              <a:rPr spc="30" dirty="0">
                <a:solidFill>
                  <a:srgbClr val="000000"/>
                </a:solidFill>
                <a:latin typeface="微软雅黑" panose="020B0503020204020204" charset="-122"/>
                <a:ea typeface="微软雅黑" panose="020B0503020204020204" charset="-122"/>
                <a:cs typeface="微软雅黑" panose="020B0503020204020204" charset="-122"/>
              </a:rPr>
              <a:t>增</a:t>
            </a:r>
            <a:r>
              <a:rPr spc="40" dirty="0">
                <a:solidFill>
                  <a:srgbClr val="000000"/>
                </a:solidFill>
                <a:latin typeface="微软雅黑" panose="020B0503020204020204" charset="-122"/>
                <a:ea typeface="微软雅黑" panose="020B0503020204020204" charset="-122"/>
                <a:cs typeface="微软雅黑" panose="020B0503020204020204" charset="-122"/>
              </a:rPr>
              <a:t>管、光电摄像管等。内光电效应是指在光线的作用下物体的电阻率发生改变的现象。</a:t>
            </a:r>
            <a:r>
              <a:rPr spc="0" dirty="0">
                <a:solidFill>
                  <a:srgbClr val="000000"/>
                </a:solidFill>
                <a:latin typeface="微软雅黑" panose="020B0503020204020204" charset="-122"/>
                <a:ea typeface="微软雅黑" panose="020B0503020204020204" charset="-122"/>
                <a:cs typeface="微软雅黑" panose="020B0503020204020204" charset="-122"/>
              </a:rPr>
              <a:t>常</a:t>
            </a:r>
            <a:r>
              <a:rPr spc="30" dirty="0">
                <a:solidFill>
                  <a:srgbClr val="000000"/>
                </a:solidFill>
                <a:latin typeface="微软雅黑" panose="020B0503020204020204" charset="-122"/>
                <a:ea typeface="微软雅黑" panose="020B0503020204020204" charset="-122"/>
                <a:cs typeface="微软雅黑" panose="020B0503020204020204" charset="-122"/>
              </a:rPr>
              <a:t>见的基于内光电效应的光电元件有光敏电阻、光敏二极管、光敏三极管和光敏晶闸管</a:t>
            </a:r>
            <a:r>
              <a:rPr spc="10" dirty="0">
                <a:solidFill>
                  <a:srgbClr val="000000"/>
                </a:solidFill>
                <a:latin typeface="微软雅黑" panose="020B0503020204020204" charset="-122"/>
                <a:ea typeface="微软雅黑" panose="020B0503020204020204" charset="-122"/>
                <a:cs typeface="微软雅黑" panose="020B0503020204020204" charset="-122"/>
              </a:rPr>
              <a:t>等</a:t>
            </a:r>
            <a:r>
              <a:rPr spc="0" dirty="0">
                <a:solidFill>
                  <a:srgbClr val="000000"/>
                </a:solidFill>
                <a:latin typeface="微软雅黑" panose="020B0503020204020204" charset="-122"/>
                <a:ea typeface="微软雅黑" panose="020B0503020204020204" charset="-122"/>
                <a:cs typeface="微软雅黑" panose="020B0503020204020204" charset="-122"/>
              </a:rPr>
              <a:t>。</a:t>
            </a:r>
            <a:r>
              <a:rPr spc="60" dirty="0">
                <a:solidFill>
                  <a:srgbClr val="000000"/>
                </a:solidFill>
                <a:latin typeface="微软雅黑" panose="020B0503020204020204" charset="-122"/>
                <a:ea typeface="微软雅黑" panose="020B0503020204020204" charset="-122"/>
                <a:cs typeface="微软雅黑" panose="020B0503020204020204" charset="-122"/>
              </a:rPr>
              <a:t>内光电效应分为光电导效应和光生伏特效应。光电导效应是指在光线作用下物体的</a:t>
            </a:r>
            <a:r>
              <a:rPr spc="40" dirty="0">
                <a:solidFill>
                  <a:srgbClr val="000000"/>
                </a:solidFill>
                <a:latin typeface="微软雅黑" panose="020B0503020204020204" charset="-122"/>
                <a:ea typeface="微软雅黑" panose="020B0503020204020204" charset="-122"/>
                <a:cs typeface="微软雅黑" panose="020B0503020204020204" charset="-122"/>
              </a:rPr>
              <a:t>电</a:t>
            </a:r>
            <a:r>
              <a:rPr spc="0" dirty="0">
                <a:solidFill>
                  <a:srgbClr val="000000"/>
                </a:solidFill>
                <a:latin typeface="微软雅黑" panose="020B0503020204020204" charset="-122"/>
                <a:ea typeface="微软雅黑" panose="020B0503020204020204" charset="-122"/>
                <a:cs typeface="微软雅黑" panose="020B0503020204020204" charset="-122"/>
              </a:rPr>
              <a:t>导</a:t>
            </a:r>
            <a:r>
              <a:rPr spc="40" dirty="0">
                <a:solidFill>
                  <a:srgbClr val="000000"/>
                </a:solidFill>
                <a:latin typeface="微软雅黑" panose="020B0503020204020204" charset="-122"/>
                <a:ea typeface="微软雅黑" panose="020B0503020204020204" charset="-122"/>
                <a:cs typeface="微软雅黑" panose="020B0503020204020204" charset="-122"/>
              </a:rPr>
              <a:t>率发生变化的效应。在光电导效应中，物体中的电子吸收光子能量后，</a:t>
            </a:r>
            <a:r>
              <a:rPr spc="0" dirty="0">
                <a:solidFill>
                  <a:srgbClr val="000000"/>
                </a:solidFill>
                <a:latin typeface="微软雅黑" panose="020B0503020204020204" charset="-122"/>
                <a:ea typeface="微软雅黑" panose="020B0503020204020204" charset="-122"/>
                <a:cs typeface="微软雅黑" panose="020B0503020204020204" charset="-122"/>
              </a:rPr>
              <a:t>会由原来的键合</a:t>
            </a:r>
            <a:r>
              <a:rPr spc="30" dirty="0">
                <a:solidFill>
                  <a:srgbClr val="000000"/>
                </a:solidFill>
                <a:latin typeface="微软雅黑" panose="020B0503020204020204" charset="-122"/>
                <a:ea typeface="微软雅黑" panose="020B0503020204020204" charset="-122"/>
                <a:cs typeface="微软雅黑" panose="020B0503020204020204" charset="-122"/>
              </a:rPr>
              <a:t>状态过渡到自由状态，进而引起电导率发生变化，如光敏电阻。光生伏特</a:t>
            </a:r>
            <a:r>
              <a:rPr spc="20" dirty="0">
                <a:solidFill>
                  <a:srgbClr val="000000"/>
                </a:solidFill>
                <a:latin typeface="微软雅黑" panose="020B0503020204020204" charset="-122"/>
                <a:ea typeface="微软雅黑" panose="020B0503020204020204" charset="-122"/>
                <a:cs typeface="微软雅黑" panose="020B0503020204020204" charset="-122"/>
              </a:rPr>
              <a:t>效</a:t>
            </a:r>
            <a:r>
              <a:rPr spc="0" dirty="0">
                <a:solidFill>
                  <a:srgbClr val="000000"/>
                </a:solidFill>
                <a:latin typeface="微软雅黑" panose="020B0503020204020204" charset="-122"/>
                <a:ea typeface="微软雅黑" panose="020B0503020204020204" charset="-122"/>
                <a:cs typeface="微软雅黑" panose="020B0503020204020204" charset="-122"/>
              </a:rPr>
              <a:t>应是指在光</a:t>
            </a:r>
            <a:r>
              <a:rPr spc="20" dirty="0">
                <a:solidFill>
                  <a:srgbClr val="000000"/>
                </a:solidFill>
                <a:latin typeface="微软雅黑" panose="020B0503020204020204" charset="-122"/>
                <a:ea typeface="微软雅黑" panose="020B0503020204020204" charset="-122"/>
                <a:cs typeface="微软雅黑" panose="020B0503020204020204" charset="-122"/>
              </a:rPr>
              <a:t>线作用下，半导体在受到光照射时产生电动势</a:t>
            </a:r>
            <a:r>
              <a:rPr spc="10" dirty="0">
                <a:solidFill>
                  <a:srgbClr val="000000"/>
                </a:solidFill>
                <a:latin typeface="微软雅黑" panose="020B0503020204020204" charset="-122"/>
                <a:ea typeface="微软雅黑" panose="020B0503020204020204" charset="-122"/>
                <a:cs typeface="微软雅黑" panose="020B0503020204020204" charset="-122"/>
              </a:rPr>
              <a:t>的</a:t>
            </a:r>
            <a:r>
              <a:rPr spc="0" dirty="0">
                <a:solidFill>
                  <a:srgbClr val="000000"/>
                </a:solidFill>
                <a:latin typeface="微软雅黑" panose="020B0503020204020204" charset="-122"/>
                <a:ea typeface="微软雅黑" panose="020B0503020204020204" charset="-122"/>
                <a:cs typeface="微软雅黑" panose="020B0503020204020204" charset="-122"/>
              </a:rPr>
              <a:t>现象。</a:t>
            </a:r>
            <a:endParaRPr lang="en-US" altLang="en-US" spc="0" dirty="0">
              <a:solidFill>
                <a:srgbClr val="000000"/>
              </a:solidFill>
              <a:latin typeface="微软雅黑" panose="020B0503020204020204" charset="-122"/>
              <a:ea typeface="微软雅黑" panose="020B0503020204020204" charset="-122"/>
              <a:cs typeface="微软雅黑" panose="020B0503020204020204" charset="-122"/>
            </a:endParaRPr>
          </a:p>
        </p:txBody>
      </p:sp>
      <p:pic>
        <p:nvPicPr>
          <p:cNvPr id="3" name="picture 260"/>
          <p:cNvPicPr>
            <a:picLocks noChangeAspect="1"/>
          </p:cNvPicPr>
          <p:nvPr/>
        </p:nvPicPr>
        <p:blipFill>
          <a:blip r:embed="rId5"/>
          <a:stretch>
            <a:fillRect/>
          </a:stretch>
        </p:blipFill>
        <p:spPr>
          <a:xfrm rot="21600000">
            <a:off x="900045" y="622661"/>
            <a:ext cx="2028529" cy="393394"/>
          </a:xfrm>
          <a:prstGeom prst="rect">
            <a:avLst/>
          </a:prstGeom>
        </p:spPr>
      </p:pic>
    </p:spTree>
    <p:custDataLst>
      <p:tags r:id="rId6"/>
    </p:custData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7" name="图片 6" descr="1 (11)"/>
          <p:cNvPicPr>
            <a:picLocks noChangeAspect="1"/>
          </p:cNvPicPr>
          <p:nvPr>
            <p:custDataLst>
              <p:tags r:id="rId1"/>
            </p:custDataLst>
          </p:nvPr>
        </p:nvPicPr>
        <p:blipFill>
          <a:blip r:embed="rId2"/>
          <a:stretch>
            <a:fillRect/>
          </a:stretch>
        </p:blipFill>
        <p:spPr>
          <a:xfrm>
            <a:off x="0" y="6137910"/>
            <a:ext cx="720090" cy="720090"/>
          </a:xfrm>
          <a:prstGeom prst="rect">
            <a:avLst/>
          </a:prstGeom>
        </p:spPr>
      </p:pic>
      <p:pic>
        <p:nvPicPr>
          <p:cNvPr id="6" name="图片 5" descr="1 (12)"/>
          <p:cNvPicPr>
            <a:picLocks noChangeAspect="1"/>
          </p:cNvPicPr>
          <p:nvPr>
            <p:custDataLst>
              <p:tags r:id="rId3"/>
            </p:custDataLst>
          </p:nvPr>
        </p:nvPicPr>
        <p:blipFill>
          <a:blip r:embed="rId4"/>
          <a:stretch>
            <a:fillRect/>
          </a:stretch>
        </p:blipFill>
        <p:spPr>
          <a:xfrm>
            <a:off x="11471910" y="0"/>
            <a:ext cx="720090" cy="720090"/>
          </a:xfrm>
          <a:prstGeom prst="rect">
            <a:avLst/>
          </a:prstGeom>
        </p:spPr>
      </p:pic>
      <p:sp>
        <p:nvSpPr>
          <p:cNvPr id="2" name="textbox 253"/>
          <p:cNvSpPr/>
          <p:nvPr/>
        </p:nvSpPr>
        <p:spPr>
          <a:xfrm>
            <a:off x="806566" y="1213378"/>
            <a:ext cx="10150192" cy="2652769"/>
          </a:xfrm>
          <a:prstGeom prst="rect">
            <a:avLst/>
          </a:prstGeom>
        </p:spPr>
        <p:txBody>
          <a:bodyPr vert="horz" wrap="square" lIns="0" tIns="0" rIns="0" bIns="0"/>
          <a:lstStyle/>
          <a:p>
            <a:pPr algn="l" rtl="0" eaLnBrk="0">
              <a:lnSpc>
                <a:spcPct val="68000"/>
              </a:lnSpc>
            </a:pPr>
            <a:endParaRPr lang="en-US" altLang="en-US" sz="500" dirty="0">
              <a:solidFill>
                <a:srgbClr val="000000"/>
              </a:solidFill>
              <a:latin typeface="微软雅黑" panose="020B0503020204020204" charset="-122"/>
              <a:ea typeface="微软雅黑" panose="020B0503020204020204" charset="-122"/>
              <a:cs typeface="微软雅黑" panose="020B0503020204020204" charset="-122"/>
            </a:endParaRPr>
          </a:p>
          <a:p>
            <a:pPr marL="17780" indent="268605" algn="l" rtl="0" eaLnBrk="0">
              <a:lnSpc>
                <a:spcPct val="132000"/>
              </a:lnSpc>
            </a:pPr>
            <a:r>
              <a:rPr sz="1400" spc="60" dirty="0">
                <a:solidFill>
                  <a:srgbClr val="000000"/>
                </a:solidFill>
                <a:latin typeface="微软雅黑" panose="020B0503020204020204" charset="-122"/>
                <a:ea typeface="微软雅黑" panose="020B0503020204020204" charset="-122"/>
                <a:cs typeface="微软雅黑" panose="020B0503020204020204" charset="-122"/>
              </a:rPr>
              <a:t>心脏病是导致人类死亡的第二大杀手。当人体心脏因病损部分或完全丧失功能</a:t>
            </a:r>
            <a:r>
              <a:rPr sz="1400" spc="30" dirty="0">
                <a:solidFill>
                  <a:srgbClr val="000000"/>
                </a:solidFill>
                <a:latin typeface="微软雅黑" panose="020B0503020204020204" charset="-122"/>
                <a:ea typeface="微软雅黑" panose="020B0503020204020204" charset="-122"/>
                <a:cs typeface="微软雅黑" panose="020B0503020204020204" charset="-122"/>
              </a:rPr>
              <a:t>而</a:t>
            </a:r>
            <a:r>
              <a:rPr sz="1400" spc="0" dirty="0">
                <a:solidFill>
                  <a:srgbClr val="000000"/>
                </a:solidFill>
                <a:latin typeface="微软雅黑" panose="020B0503020204020204" charset="-122"/>
                <a:ea typeface="微软雅黑" panose="020B0503020204020204" charset="-122"/>
                <a:cs typeface="微软雅黑" panose="020B0503020204020204" charset="-122"/>
              </a:rPr>
              <a:t>不</a:t>
            </a:r>
            <a:r>
              <a:rPr sz="1400" spc="70" dirty="0">
                <a:solidFill>
                  <a:srgbClr val="000000"/>
                </a:solidFill>
                <a:latin typeface="微软雅黑" panose="020B0503020204020204" charset="-122"/>
                <a:ea typeface="微软雅黑" panose="020B0503020204020204" charset="-122"/>
                <a:cs typeface="微软雅黑" panose="020B0503020204020204" charset="-122"/>
              </a:rPr>
              <a:t>能维持全身血液正常循环时，可采用一种用人工材料制造的机械装置以暂时</a:t>
            </a:r>
            <a:r>
              <a:rPr sz="1400" spc="50" dirty="0">
                <a:solidFill>
                  <a:srgbClr val="000000"/>
                </a:solidFill>
                <a:latin typeface="微软雅黑" panose="020B0503020204020204" charset="-122"/>
                <a:ea typeface="微软雅黑" panose="020B0503020204020204" charset="-122"/>
                <a:cs typeface="微软雅黑" panose="020B0503020204020204" charset="-122"/>
              </a:rPr>
              <a:t>或</a:t>
            </a:r>
            <a:r>
              <a:rPr sz="1400" spc="0" dirty="0">
                <a:solidFill>
                  <a:srgbClr val="000000"/>
                </a:solidFill>
                <a:latin typeface="微软雅黑" panose="020B0503020204020204" charset="-122"/>
                <a:ea typeface="微软雅黑" panose="020B0503020204020204" charset="-122"/>
                <a:cs typeface="微软雅黑" panose="020B0503020204020204" charset="-122"/>
              </a:rPr>
              <a:t>永久地部</a:t>
            </a:r>
            <a:r>
              <a:rPr sz="1400" spc="20" dirty="0">
                <a:solidFill>
                  <a:srgbClr val="000000"/>
                </a:solidFill>
                <a:latin typeface="微软雅黑" panose="020B0503020204020204" charset="-122"/>
                <a:ea typeface="微软雅黑" panose="020B0503020204020204" charset="-122"/>
                <a:cs typeface="微软雅黑" panose="020B0503020204020204" charset="-122"/>
              </a:rPr>
              <a:t>分或完全代替心脏功能，推动血液循环，这种装置便</a:t>
            </a:r>
            <a:r>
              <a:rPr sz="1400" spc="10" dirty="0">
                <a:solidFill>
                  <a:srgbClr val="000000"/>
                </a:solidFill>
                <a:latin typeface="微软雅黑" panose="020B0503020204020204" charset="-122"/>
                <a:ea typeface="微软雅黑" panose="020B0503020204020204" charset="-122"/>
                <a:cs typeface="微软雅黑" panose="020B0503020204020204" charset="-122"/>
              </a:rPr>
              <a:t>是</a:t>
            </a:r>
            <a:r>
              <a:rPr sz="1400" spc="0" dirty="0">
                <a:solidFill>
                  <a:srgbClr val="000000"/>
                </a:solidFill>
                <a:latin typeface="微软雅黑" panose="020B0503020204020204" charset="-122"/>
                <a:ea typeface="微软雅黑" panose="020B0503020204020204" charset="-122"/>
                <a:cs typeface="微软雅黑" panose="020B0503020204020204" charset="-122"/>
              </a:rPr>
              <a:t>人工心脏。</a:t>
            </a:r>
            <a:endParaRPr lang="en-US" altLang="en-US" sz="1400" dirty="0">
              <a:solidFill>
                <a:srgbClr val="000000"/>
              </a:solidFill>
              <a:latin typeface="微软雅黑" panose="020B0503020204020204" charset="-122"/>
              <a:ea typeface="微软雅黑" panose="020B0503020204020204" charset="-122"/>
              <a:cs typeface="微软雅黑" panose="020B0503020204020204" charset="-122"/>
            </a:endParaRPr>
          </a:p>
          <a:p>
            <a:pPr marL="17780" indent="260350" algn="l" rtl="0" eaLnBrk="0">
              <a:lnSpc>
                <a:spcPct val="124000"/>
              </a:lnSpc>
              <a:spcBef>
                <a:spcPts val="530"/>
              </a:spcBef>
            </a:pPr>
            <a:r>
              <a:rPr sz="1400" spc="40" dirty="0">
                <a:solidFill>
                  <a:srgbClr val="000000"/>
                </a:solidFill>
                <a:latin typeface="微软雅黑" panose="020B0503020204020204" charset="-122"/>
                <a:ea typeface="微软雅黑" panose="020B0503020204020204" charset="-122"/>
                <a:cs typeface="微软雅黑" panose="020B0503020204020204" charset="-122"/>
              </a:rPr>
              <a:t>人工心脏是人工制作的心脏，基本上是由血泵、驱动装置、监控系统、电源</a:t>
            </a:r>
            <a:r>
              <a:rPr sz="1400" spc="10" dirty="0">
                <a:solidFill>
                  <a:srgbClr val="000000"/>
                </a:solidFill>
                <a:latin typeface="微软雅黑" panose="020B0503020204020204" charset="-122"/>
                <a:ea typeface="微软雅黑" panose="020B0503020204020204" charset="-122"/>
                <a:cs typeface="微软雅黑" panose="020B0503020204020204" charset="-122"/>
              </a:rPr>
              <a:t>四</a:t>
            </a:r>
            <a:r>
              <a:rPr sz="1400" spc="0" dirty="0">
                <a:solidFill>
                  <a:srgbClr val="000000"/>
                </a:solidFill>
                <a:latin typeface="微软雅黑" panose="020B0503020204020204" charset="-122"/>
                <a:ea typeface="微软雅黑" panose="020B0503020204020204" charset="-122"/>
                <a:cs typeface="微软雅黑" panose="020B0503020204020204" charset="-122"/>
              </a:rPr>
              <a:t>个部</a:t>
            </a:r>
            <a:r>
              <a:rPr sz="1400" spc="30" dirty="0">
                <a:solidFill>
                  <a:srgbClr val="000000"/>
                </a:solidFill>
                <a:latin typeface="微软雅黑" panose="020B0503020204020204" charset="-122"/>
                <a:ea typeface="微软雅黑" panose="020B0503020204020204" charset="-122"/>
                <a:cs typeface="微软雅黑" panose="020B0503020204020204" charset="-122"/>
              </a:rPr>
              <a:t>分构成的。人工心脏监控系统包含人工心脏监控模块和生理参</a:t>
            </a:r>
            <a:r>
              <a:rPr sz="1400" spc="0" dirty="0">
                <a:solidFill>
                  <a:srgbClr val="000000"/>
                </a:solidFill>
                <a:latin typeface="微软雅黑" panose="020B0503020204020204" charset="-122"/>
                <a:ea typeface="微软雅黑" panose="020B0503020204020204" charset="-122"/>
                <a:cs typeface="微软雅黑" panose="020B0503020204020204" charset="-122"/>
              </a:rPr>
              <a:t>数显示模块。</a:t>
            </a:r>
            <a:endParaRPr lang="en-US" altLang="en-US" sz="1400" dirty="0">
              <a:solidFill>
                <a:srgbClr val="000000"/>
              </a:solidFill>
              <a:latin typeface="微软雅黑" panose="020B0503020204020204" charset="-122"/>
              <a:ea typeface="微软雅黑" panose="020B0503020204020204" charset="-122"/>
              <a:cs typeface="微软雅黑" panose="020B0503020204020204" charset="-122"/>
            </a:endParaRPr>
          </a:p>
          <a:p>
            <a:pPr algn="l" rtl="0" eaLnBrk="0">
              <a:lnSpc>
                <a:spcPct val="111000"/>
              </a:lnSpc>
            </a:pPr>
            <a:endParaRPr lang="en-US" altLang="en-US" sz="800" dirty="0">
              <a:solidFill>
                <a:srgbClr val="000000"/>
              </a:solidFill>
              <a:latin typeface="微软雅黑" panose="020B0503020204020204" charset="-122"/>
              <a:ea typeface="微软雅黑" panose="020B0503020204020204" charset="-122"/>
              <a:cs typeface="微软雅黑" panose="020B0503020204020204" charset="-122"/>
            </a:endParaRPr>
          </a:p>
          <a:p>
            <a:pPr marL="12700" indent="265430" eaLnBrk="0">
              <a:lnSpc>
                <a:spcPct val="124000"/>
              </a:lnSpc>
              <a:spcBef>
                <a:spcPts val="5"/>
              </a:spcBef>
            </a:pPr>
            <a:r>
              <a:rPr sz="1400" spc="60" dirty="0">
                <a:solidFill>
                  <a:srgbClr val="000000"/>
                </a:solidFill>
                <a:latin typeface="微软雅黑" panose="020B0503020204020204" charset="-122"/>
                <a:ea typeface="微软雅黑" panose="020B0503020204020204" charset="-122"/>
                <a:cs typeface="微软雅黑" panose="020B0503020204020204" charset="-122"/>
              </a:rPr>
              <a:t>人工心脏监控模块主要包括血液流量监控单元、心脏压力监控单元、心脏</a:t>
            </a:r>
            <a:r>
              <a:rPr sz="1400" spc="40" dirty="0">
                <a:solidFill>
                  <a:srgbClr val="000000"/>
                </a:solidFill>
                <a:latin typeface="微软雅黑" panose="020B0503020204020204" charset="-122"/>
                <a:ea typeface="微软雅黑" panose="020B0503020204020204" charset="-122"/>
                <a:cs typeface="微软雅黑" panose="020B0503020204020204" charset="-122"/>
              </a:rPr>
              <a:t>瓣</a:t>
            </a:r>
            <a:r>
              <a:rPr sz="1400" spc="0" dirty="0">
                <a:solidFill>
                  <a:srgbClr val="000000"/>
                </a:solidFill>
                <a:latin typeface="微软雅黑" panose="020B0503020204020204" charset="-122"/>
                <a:ea typeface="微软雅黑" panose="020B0503020204020204" charset="-122"/>
                <a:cs typeface="微软雅黑" panose="020B0503020204020204" charset="-122"/>
              </a:rPr>
              <a:t>膜监控</a:t>
            </a:r>
            <a:r>
              <a:rPr sz="1400" spc="40" dirty="0">
                <a:solidFill>
                  <a:srgbClr val="000000"/>
                </a:solidFill>
                <a:latin typeface="微软雅黑" panose="020B0503020204020204" charset="-122"/>
                <a:ea typeface="微软雅黑" panose="020B0503020204020204" charset="-122"/>
                <a:cs typeface="微软雅黑" panose="020B0503020204020204" charset="-122"/>
              </a:rPr>
              <a:t>单元、电源监控单元和无线传输单元，生理参数显示模块主要包括心房压</a:t>
            </a:r>
            <a:r>
              <a:rPr sz="1400" spc="20" dirty="0">
                <a:solidFill>
                  <a:srgbClr val="000000"/>
                </a:solidFill>
                <a:latin typeface="微软雅黑" panose="020B0503020204020204" charset="-122"/>
                <a:ea typeface="微软雅黑" panose="020B0503020204020204" charset="-122"/>
                <a:cs typeface="微软雅黑" panose="020B0503020204020204" charset="-122"/>
              </a:rPr>
              <a:t>、</a:t>
            </a:r>
            <a:r>
              <a:rPr sz="1400" spc="0" dirty="0">
                <a:solidFill>
                  <a:srgbClr val="000000"/>
                </a:solidFill>
                <a:latin typeface="微软雅黑" panose="020B0503020204020204" charset="-122"/>
                <a:ea typeface="微软雅黑" panose="020B0503020204020204" charset="-122"/>
                <a:cs typeface="微软雅黑" panose="020B0503020204020204" charset="-122"/>
              </a:rPr>
              <a:t>心室压、主</a:t>
            </a:r>
            <a:r>
              <a:rPr lang="zh-CN" altLang="en-US" sz="1400" spc="50" dirty="0">
                <a:solidFill>
                  <a:srgbClr val="000000"/>
                </a:solidFill>
                <a:latin typeface="微软雅黑" panose="020B0503020204020204" charset="-122"/>
                <a:ea typeface="微软雅黑" panose="020B0503020204020204" charset="-122"/>
                <a:cs typeface="微软雅黑" panose="020B0503020204020204" charset="-122"/>
              </a:rPr>
              <a:t>动脉压、中心静脉压、动脉血流量、心电信号以及人工心脏辅助装置工作参数</a:t>
            </a:r>
            <a:r>
              <a:rPr lang="zh-CN" altLang="en-US" sz="1400" spc="10" dirty="0">
                <a:solidFill>
                  <a:srgbClr val="000000"/>
                </a:solidFill>
                <a:latin typeface="微软雅黑" panose="020B0503020204020204" charset="-122"/>
                <a:ea typeface="微软雅黑" panose="020B0503020204020204" charset="-122"/>
                <a:cs typeface="微软雅黑" panose="020B0503020204020204" charset="-122"/>
              </a:rPr>
              <a:t>的</a:t>
            </a:r>
            <a:r>
              <a:rPr lang="zh-CN" altLang="en-US" sz="1400" spc="0" dirty="0">
                <a:solidFill>
                  <a:srgbClr val="000000"/>
                </a:solidFill>
                <a:latin typeface="微软雅黑" panose="020B0503020204020204" charset="-122"/>
                <a:ea typeface="微软雅黑" panose="020B0503020204020204" charset="-122"/>
                <a:cs typeface="微软雅黑" panose="020B0503020204020204" charset="-122"/>
              </a:rPr>
              <a:t>显示和</a:t>
            </a:r>
            <a:r>
              <a:rPr lang="zh-CN" altLang="en-US" sz="1400" spc="60" dirty="0">
                <a:solidFill>
                  <a:srgbClr val="000000"/>
                </a:solidFill>
                <a:latin typeface="微软雅黑" panose="020B0503020204020204" charset="-122"/>
                <a:ea typeface="微软雅黑" panose="020B0503020204020204" charset="-122"/>
                <a:cs typeface="微软雅黑" panose="020B0503020204020204" charset="-122"/>
              </a:rPr>
              <a:t>标准对比模块。由于人工心脏出现故障时不容易发现，血液的输入输出</a:t>
            </a:r>
            <a:r>
              <a:rPr lang="zh-CN" altLang="en-US" sz="1400" spc="20" dirty="0">
                <a:solidFill>
                  <a:srgbClr val="000000"/>
                </a:solidFill>
                <a:latin typeface="微软雅黑" panose="020B0503020204020204" charset="-122"/>
                <a:ea typeface="微软雅黑" panose="020B0503020204020204" charset="-122"/>
                <a:cs typeface="微软雅黑" panose="020B0503020204020204" charset="-122"/>
              </a:rPr>
              <a:t>状</a:t>
            </a:r>
            <a:r>
              <a:rPr lang="zh-CN" altLang="en-US" sz="1400" spc="0" dirty="0">
                <a:solidFill>
                  <a:srgbClr val="000000"/>
                </a:solidFill>
                <a:latin typeface="微软雅黑" panose="020B0503020204020204" charset="-122"/>
                <a:ea typeface="微软雅黑" panose="020B0503020204020204" charset="-122"/>
                <a:cs typeface="微软雅黑" panose="020B0503020204020204" charset="-122"/>
              </a:rPr>
              <a:t>态也不容易观</a:t>
            </a:r>
            <a:r>
              <a:rPr lang="zh-CN" altLang="en-US" sz="1400" spc="10" dirty="0">
                <a:solidFill>
                  <a:srgbClr val="000000"/>
                </a:solidFill>
                <a:latin typeface="微软雅黑" panose="020B0503020204020204" charset="-122"/>
                <a:ea typeface="微软雅黑" panose="020B0503020204020204" charset="-122"/>
                <a:cs typeface="微软雅黑" panose="020B0503020204020204" charset="-122"/>
              </a:rPr>
              <a:t>测，因此，人工心脏工作状态的监</a:t>
            </a:r>
            <a:r>
              <a:rPr lang="zh-CN" altLang="en-US" sz="1400" spc="0" dirty="0">
                <a:solidFill>
                  <a:srgbClr val="000000"/>
                </a:solidFill>
                <a:latin typeface="微软雅黑" panose="020B0503020204020204" charset="-122"/>
                <a:ea typeface="微软雅黑" panose="020B0503020204020204" charset="-122"/>
                <a:cs typeface="微软雅黑" panose="020B0503020204020204" charset="-122"/>
              </a:rPr>
              <a:t>测及控制对于确保病人安全是非常必要的。</a:t>
            </a:r>
            <a:r>
              <a:rPr lang="en-US" altLang="zh-CN" sz="1400" b="1" spc="0" dirty="0">
                <a:solidFill>
                  <a:srgbClr val="000000"/>
                </a:solidFill>
                <a:latin typeface="微软雅黑" panose="020B0503020204020204" charset="-122"/>
                <a:ea typeface="微软雅黑" panose="020B0503020204020204" charset="-122"/>
                <a:cs typeface="微软雅黑" panose="020B0503020204020204" charset="-122"/>
              </a:rPr>
              <a:t>FOP</a:t>
            </a:r>
            <a:r>
              <a:rPr lang="zh-CN" altLang="en-US" sz="1400" spc="0" dirty="0">
                <a:solidFill>
                  <a:srgbClr val="000000"/>
                </a:solidFill>
                <a:latin typeface="微软雅黑" panose="020B0503020204020204" charset="-122"/>
                <a:ea typeface="微软雅黑" panose="020B0503020204020204" charset="-122"/>
                <a:cs typeface="微软雅黑" panose="020B0503020204020204" charset="-122"/>
              </a:rPr>
              <a:t>－</a:t>
            </a:r>
            <a:r>
              <a:rPr lang="en-US" altLang="zh-CN" sz="1400" b="1" spc="0" dirty="0">
                <a:solidFill>
                  <a:srgbClr val="000000"/>
                </a:solidFill>
                <a:latin typeface="微软雅黑" panose="020B0503020204020204" charset="-122"/>
                <a:ea typeface="微软雅黑" panose="020B0503020204020204" charset="-122"/>
                <a:cs typeface="微软雅黑" panose="020B0503020204020204" charset="-122"/>
              </a:rPr>
              <a:t>M260</a:t>
            </a:r>
            <a:r>
              <a:rPr lang="zh-CN" altLang="en-US" sz="1400" spc="60" dirty="0">
                <a:solidFill>
                  <a:srgbClr val="000000"/>
                </a:solidFill>
                <a:latin typeface="微软雅黑" panose="020B0503020204020204" charset="-122"/>
                <a:ea typeface="微软雅黑" panose="020B0503020204020204" charset="-122"/>
                <a:cs typeface="微软雅黑" panose="020B0503020204020204" charset="-122"/>
              </a:rPr>
              <a:t>光纤压力传感器是专为医疗领域设计的小体积，高精度传感器，能够抵抗电磁</a:t>
            </a:r>
            <a:r>
              <a:rPr lang="zh-CN" altLang="en-US" sz="1400" spc="20" dirty="0">
                <a:solidFill>
                  <a:srgbClr val="000000"/>
                </a:solidFill>
                <a:latin typeface="微软雅黑" panose="020B0503020204020204" charset="-122"/>
                <a:ea typeface="微软雅黑" panose="020B0503020204020204" charset="-122"/>
                <a:cs typeface="微软雅黑" panose="020B0503020204020204" charset="-122"/>
              </a:rPr>
              <a:t>干</a:t>
            </a:r>
            <a:r>
              <a:rPr lang="zh-CN" altLang="en-US" sz="1400" spc="0" dirty="0">
                <a:solidFill>
                  <a:srgbClr val="000000"/>
                </a:solidFill>
                <a:latin typeface="微软雅黑" panose="020B0503020204020204" charset="-122"/>
                <a:ea typeface="微软雅黑" panose="020B0503020204020204" charset="-122"/>
                <a:cs typeface="微软雅黑" panose="020B0503020204020204" charset="-122"/>
              </a:rPr>
              <a:t>扰且对</a:t>
            </a:r>
            <a:r>
              <a:rPr lang="zh-CN" altLang="en-US" sz="1400" spc="-10" dirty="0">
                <a:solidFill>
                  <a:srgbClr val="000000"/>
                </a:solidFill>
                <a:latin typeface="微软雅黑" panose="020B0503020204020204" charset="-122"/>
                <a:ea typeface="微软雅黑" panose="020B0503020204020204" charset="-122"/>
                <a:cs typeface="微软雅黑" panose="020B0503020204020204" charset="-122"/>
              </a:rPr>
              <a:t>人</a:t>
            </a:r>
            <a:r>
              <a:rPr lang="zh-CN" altLang="en-US" sz="1400" spc="0" dirty="0">
                <a:solidFill>
                  <a:srgbClr val="000000"/>
                </a:solidFill>
                <a:latin typeface="微软雅黑" panose="020B0503020204020204" charset="-122"/>
                <a:ea typeface="微软雅黑" panose="020B0503020204020204" charset="-122"/>
                <a:cs typeface="微软雅黑" panose="020B0503020204020204" charset="-122"/>
              </a:rPr>
              <a:t>体无害。</a:t>
            </a:r>
            <a:endParaRPr lang="zh-CN" altLang="en-US" sz="1400" dirty="0">
              <a:solidFill>
                <a:srgbClr val="000000"/>
              </a:solidFill>
              <a:latin typeface="微软雅黑" panose="020B0503020204020204" charset="-122"/>
              <a:ea typeface="微软雅黑" panose="020B0503020204020204" charset="-122"/>
              <a:cs typeface="微软雅黑" panose="020B0503020204020204" charset="-122"/>
            </a:endParaRPr>
          </a:p>
          <a:p>
            <a:pPr marL="12700" indent="265430" algn="l" rtl="0" eaLnBrk="0">
              <a:lnSpc>
                <a:spcPct val="124000"/>
              </a:lnSpc>
              <a:spcBef>
                <a:spcPts val="5"/>
              </a:spcBef>
            </a:pPr>
            <a:endParaRPr lang="zh-CN" altLang="en-US" sz="1400" dirty="0">
              <a:solidFill>
                <a:srgbClr val="000000"/>
              </a:solidFill>
              <a:latin typeface="微软雅黑" panose="020B0503020204020204" charset="-122"/>
              <a:ea typeface="微软雅黑" panose="020B0503020204020204" charset="-122"/>
              <a:cs typeface="微软雅黑" panose="020B0503020204020204" charset="-122"/>
            </a:endParaRPr>
          </a:p>
        </p:txBody>
      </p:sp>
      <p:pic>
        <p:nvPicPr>
          <p:cNvPr id="3" name="picture 259"/>
          <p:cNvPicPr>
            <a:picLocks noChangeAspect="1"/>
          </p:cNvPicPr>
          <p:nvPr/>
        </p:nvPicPr>
        <p:blipFill>
          <a:blip r:embed="rId5"/>
          <a:stretch>
            <a:fillRect/>
          </a:stretch>
        </p:blipFill>
        <p:spPr>
          <a:xfrm rot="21600000">
            <a:off x="806567" y="642230"/>
            <a:ext cx="2206533" cy="427914"/>
          </a:xfrm>
          <a:prstGeom prst="rect">
            <a:avLst/>
          </a:prstGeom>
        </p:spPr>
      </p:pic>
      <p:sp>
        <p:nvSpPr>
          <p:cNvPr id="4" name="textbox 264"/>
          <p:cNvSpPr/>
          <p:nvPr>
            <p:custDataLst>
              <p:tags r:id="rId6"/>
            </p:custDataLst>
          </p:nvPr>
        </p:nvSpPr>
        <p:spPr>
          <a:xfrm>
            <a:off x="806566" y="4626205"/>
            <a:ext cx="10519160" cy="1983141"/>
          </a:xfrm>
          <a:prstGeom prst="rect">
            <a:avLst/>
          </a:prstGeom>
        </p:spPr>
        <p:txBody>
          <a:bodyPr vert="horz" wrap="square" lIns="0" tIns="0" rIns="0" bIns="0"/>
          <a:lstStyle/>
          <a:p>
            <a:pPr algn="l" rtl="0" eaLnBrk="0">
              <a:lnSpc>
                <a:spcPct val="83000"/>
              </a:lnSpc>
            </a:pPr>
            <a:endParaRPr lang="en-US" altLang="en-US" sz="700" dirty="0">
              <a:solidFill>
                <a:schemeClr val="dk1"/>
              </a:solidFill>
              <a:latin typeface="微软雅黑" panose="020B0503020204020204" charset="-122"/>
              <a:ea typeface="微软雅黑" panose="020B0503020204020204" charset="-122"/>
              <a:cs typeface="微软雅黑" panose="020B0503020204020204" charset="-122"/>
            </a:endParaRPr>
          </a:p>
          <a:p>
            <a:pPr marL="25400" algn="l" rtl="0" eaLnBrk="0">
              <a:lnSpc>
                <a:spcPct val="91000"/>
              </a:lnSpc>
            </a:pPr>
            <a:r>
              <a:rPr b="1" spc="10" dirty="0">
                <a:solidFill>
                  <a:schemeClr val="dk1"/>
                </a:solidFill>
                <a:latin typeface="微软雅黑" panose="020B0503020204020204" charset="-122"/>
                <a:ea typeface="微软雅黑" panose="020B0503020204020204" charset="-122"/>
                <a:cs typeface="微软雅黑" panose="020B0503020204020204" charset="-122"/>
              </a:rPr>
              <a:t>1.</a:t>
            </a:r>
            <a:r>
              <a:rPr spc="10" dirty="0">
                <a:solidFill>
                  <a:schemeClr val="dk1"/>
                </a:solidFill>
                <a:latin typeface="微软雅黑" panose="020B0503020204020204" charset="-122"/>
                <a:ea typeface="微软雅黑" panose="020B0503020204020204" charset="-122"/>
                <a:cs typeface="微软雅黑" panose="020B0503020204020204" charset="-122"/>
              </a:rPr>
              <a:t>什么是光电效应</a:t>
            </a:r>
            <a:r>
              <a:rPr b="1" spc="10" dirty="0">
                <a:solidFill>
                  <a:schemeClr val="dk1"/>
                </a:solidFill>
                <a:latin typeface="微软雅黑" panose="020B0503020204020204" charset="-122"/>
                <a:ea typeface="微软雅黑" panose="020B0503020204020204" charset="-122"/>
                <a:cs typeface="微软雅黑" panose="020B0503020204020204" charset="-122"/>
              </a:rPr>
              <a:t>?</a:t>
            </a:r>
            <a:r>
              <a:rPr spc="10" dirty="0">
                <a:solidFill>
                  <a:schemeClr val="dk1"/>
                </a:solidFill>
                <a:latin typeface="微软雅黑" panose="020B0503020204020204" charset="-122"/>
                <a:ea typeface="微软雅黑" panose="020B0503020204020204" charset="-122"/>
                <a:cs typeface="微软雅黑" panose="020B0503020204020204" charset="-122"/>
              </a:rPr>
              <a:t>光</a:t>
            </a:r>
            <a:r>
              <a:rPr spc="0" dirty="0">
                <a:solidFill>
                  <a:schemeClr val="dk1"/>
                </a:solidFill>
                <a:latin typeface="微软雅黑" panose="020B0503020204020204" charset="-122"/>
                <a:ea typeface="微软雅黑" panose="020B0503020204020204" charset="-122"/>
                <a:cs typeface="微软雅黑" panose="020B0503020204020204" charset="-122"/>
              </a:rPr>
              <a:t>电效应分为哪几类</a:t>
            </a:r>
            <a:r>
              <a:rPr b="1" spc="0" dirty="0">
                <a:solidFill>
                  <a:schemeClr val="dk1"/>
                </a:solidFill>
                <a:latin typeface="微软雅黑" panose="020B0503020204020204" charset="-122"/>
                <a:ea typeface="微软雅黑" panose="020B0503020204020204" charset="-122"/>
                <a:cs typeface="微软雅黑" panose="020B0503020204020204" charset="-122"/>
              </a:rPr>
              <a:t>?</a:t>
            </a:r>
            <a:endParaRPr lang="en-US" altLang="en-US" dirty="0">
              <a:solidFill>
                <a:schemeClr val="dk1"/>
              </a:solidFill>
              <a:latin typeface="微软雅黑" panose="020B0503020204020204" charset="-122"/>
              <a:ea typeface="微软雅黑" panose="020B0503020204020204" charset="-122"/>
              <a:cs typeface="微软雅黑" panose="020B0503020204020204" charset="-122"/>
            </a:endParaRPr>
          </a:p>
          <a:p>
            <a:pPr marL="15240" algn="l" rtl="0" eaLnBrk="0">
              <a:lnSpc>
                <a:spcPct val="91000"/>
              </a:lnSpc>
              <a:spcBef>
                <a:spcPts val="665"/>
              </a:spcBef>
            </a:pPr>
            <a:r>
              <a:rPr b="1" spc="30" dirty="0">
                <a:solidFill>
                  <a:schemeClr val="dk1"/>
                </a:solidFill>
                <a:latin typeface="微软雅黑" panose="020B0503020204020204" charset="-122"/>
                <a:ea typeface="微软雅黑" panose="020B0503020204020204" charset="-122"/>
                <a:cs typeface="微软雅黑" panose="020B0503020204020204" charset="-122"/>
              </a:rPr>
              <a:t>2.</a:t>
            </a:r>
            <a:r>
              <a:rPr spc="30" dirty="0" err="1">
                <a:solidFill>
                  <a:schemeClr val="dk1"/>
                </a:solidFill>
                <a:latin typeface="微软雅黑" panose="020B0503020204020204" charset="-122"/>
                <a:ea typeface="微软雅黑" panose="020B0503020204020204" charset="-122"/>
                <a:cs typeface="微软雅黑" panose="020B0503020204020204" charset="-122"/>
              </a:rPr>
              <a:t>什么是外</a:t>
            </a:r>
            <a:r>
              <a:rPr spc="20" dirty="0" err="1">
                <a:solidFill>
                  <a:schemeClr val="dk1"/>
                </a:solidFill>
                <a:latin typeface="微软雅黑" panose="020B0503020204020204" charset="-122"/>
                <a:ea typeface="微软雅黑" panose="020B0503020204020204" charset="-122"/>
                <a:cs typeface="微软雅黑" panose="020B0503020204020204" charset="-122"/>
              </a:rPr>
              <a:t>光</a:t>
            </a:r>
            <a:r>
              <a:rPr spc="0" dirty="0" err="1">
                <a:solidFill>
                  <a:schemeClr val="dk1"/>
                </a:solidFill>
                <a:latin typeface="微软雅黑" panose="020B0503020204020204" charset="-122"/>
                <a:ea typeface="微软雅黑" panose="020B0503020204020204" charset="-122"/>
                <a:cs typeface="微软雅黑" panose="020B0503020204020204" charset="-122"/>
              </a:rPr>
              <a:t>电效应</a:t>
            </a:r>
            <a:r>
              <a:rPr b="1" spc="0">
                <a:solidFill>
                  <a:schemeClr val="dk1"/>
                </a:solidFill>
                <a:latin typeface="微软雅黑" panose="020B0503020204020204" charset="-122"/>
                <a:ea typeface="微软雅黑" panose="020B0503020204020204" charset="-122"/>
                <a:cs typeface="微软雅黑" panose="020B0503020204020204" charset="-122"/>
              </a:rPr>
              <a:t>?</a:t>
            </a:r>
            <a:endParaRPr lang="en-US" altLang="en-US" sz="1050" dirty="0">
              <a:solidFill>
                <a:schemeClr val="dk1"/>
              </a:solidFill>
              <a:latin typeface="微软雅黑" panose="020B0503020204020204" charset="-122"/>
              <a:ea typeface="微软雅黑" panose="020B0503020204020204" charset="-122"/>
              <a:cs typeface="微软雅黑" panose="020B0503020204020204" charset="-122"/>
            </a:endParaRPr>
          </a:p>
          <a:p>
            <a:pPr marL="12700" indent="3810" algn="l" rtl="0" eaLnBrk="0">
              <a:lnSpc>
                <a:spcPct val="119000"/>
              </a:lnSpc>
            </a:pPr>
            <a:r>
              <a:rPr b="1" spc="10" dirty="0">
                <a:solidFill>
                  <a:schemeClr val="dk1"/>
                </a:solidFill>
                <a:latin typeface="微软雅黑" panose="020B0503020204020204" charset="-122"/>
                <a:ea typeface="微软雅黑" panose="020B0503020204020204" charset="-122"/>
                <a:cs typeface="微软雅黑" panose="020B0503020204020204" charset="-122"/>
              </a:rPr>
              <a:t>3.</a:t>
            </a:r>
            <a:r>
              <a:rPr spc="10" dirty="0">
                <a:solidFill>
                  <a:schemeClr val="dk1"/>
                </a:solidFill>
                <a:latin typeface="微软雅黑" panose="020B0503020204020204" charset="-122"/>
                <a:ea typeface="微软雅黑" panose="020B0503020204020204" charset="-122"/>
                <a:cs typeface="微软雅黑" panose="020B0503020204020204" charset="-122"/>
              </a:rPr>
              <a:t>什么是内光电效应</a:t>
            </a:r>
            <a:r>
              <a:rPr b="1" spc="10" dirty="0">
                <a:solidFill>
                  <a:schemeClr val="dk1"/>
                </a:solidFill>
                <a:latin typeface="微软雅黑" panose="020B0503020204020204" charset="-122"/>
                <a:ea typeface="微软雅黑" panose="020B0503020204020204" charset="-122"/>
                <a:cs typeface="微软雅黑" panose="020B0503020204020204" charset="-122"/>
              </a:rPr>
              <a:t>?</a:t>
            </a:r>
            <a:r>
              <a:rPr spc="10" dirty="0">
                <a:solidFill>
                  <a:schemeClr val="dk1"/>
                </a:solidFill>
                <a:latin typeface="微软雅黑" panose="020B0503020204020204" charset="-122"/>
                <a:ea typeface="微软雅黑" panose="020B0503020204020204" charset="-122"/>
                <a:cs typeface="微软雅黑" panose="020B0503020204020204" charset="-122"/>
              </a:rPr>
              <a:t>内光电效应分为哪几</a:t>
            </a:r>
            <a:r>
              <a:rPr spc="0" dirty="0">
                <a:solidFill>
                  <a:schemeClr val="dk1"/>
                </a:solidFill>
                <a:latin typeface="微软雅黑" panose="020B0503020204020204" charset="-122"/>
                <a:ea typeface="微软雅黑" panose="020B0503020204020204" charset="-122"/>
                <a:cs typeface="微软雅黑" panose="020B0503020204020204" charset="-122"/>
              </a:rPr>
              <a:t>类</a:t>
            </a:r>
            <a:r>
              <a:rPr b="1" spc="0" dirty="0">
                <a:solidFill>
                  <a:schemeClr val="dk1"/>
                </a:solidFill>
                <a:latin typeface="微软雅黑" panose="020B0503020204020204" charset="-122"/>
                <a:ea typeface="微软雅黑" panose="020B0503020204020204" charset="-122"/>
                <a:cs typeface="微软雅黑" panose="020B0503020204020204" charset="-122"/>
              </a:rPr>
              <a:t>?</a:t>
            </a:r>
            <a:endParaRPr spc="0" dirty="0">
              <a:solidFill>
                <a:schemeClr val="dk1"/>
              </a:solidFill>
              <a:latin typeface="微软雅黑" panose="020B0503020204020204" charset="-122"/>
              <a:ea typeface="微软雅黑" panose="020B0503020204020204" charset="-122"/>
              <a:cs typeface="微软雅黑" panose="020B0503020204020204" charset="-122"/>
            </a:endParaRPr>
          </a:p>
          <a:p>
            <a:pPr marL="12700" indent="3810" algn="l" rtl="0" eaLnBrk="0">
              <a:lnSpc>
                <a:spcPct val="119000"/>
              </a:lnSpc>
            </a:pPr>
            <a:endParaRPr lang="en-US" spc="0" dirty="0">
              <a:solidFill>
                <a:schemeClr val="dk1"/>
              </a:solidFill>
              <a:latin typeface="微软雅黑" panose="020B0503020204020204" charset="-122"/>
              <a:ea typeface="微软雅黑" panose="020B0503020204020204" charset="-122"/>
              <a:cs typeface="微软雅黑" panose="020B0503020204020204" charset="-122"/>
            </a:endParaRPr>
          </a:p>
          <a:p>
            <a:pPr marL="12700" indent="3810" algn="l" rtl="0" eaLnBrk="0">
              <a:lnSpc>
                <a:spcPct val="119000"/>
              </a:lnSpc>
            </a:pPr>
            <a:r>
              <a:rPr b="1" spc="20" dirty="0">
                <a:solidFill>
                  <a:schemeClr val="dk1"/>
                </a:solidFill>
                <a:latin typeface="微软雅黑" panose="020B0503020204020204" charset="-122"/>
                <a:ea typeface="微软雅黑" panose="020B0503020204020204" charset="-122"/>
                <a:cs typeface="微软雅黑" panose="020B0503020204020204" charset="-122"/>
              </a:rPr>
              <a:t>4.</a:t>
            </a:r>
            <a:r>
              <a:rPr spc="20" dirty="0">
                <a:solidFill>
                  <a:schemeClr val="dk1"/>
                </a:solidFill>
                <a:latin typeface="微软雅黑" panose="020B0503020204020204" charset="-122"/>
                <a:ea typeface="微软雅黑" panose="020B0503020204020204" charset="-122"/>
                <a:cs typeface="微软雅黑" panose="020B0503020204020204" charset="-122"/>
              </a:rPr>
              <a:t>简述光纤传感器的工作原</a:t>
            </a:r>
            <a:r>
              <a:rPr spc="10" dirty="0">
                <a:solidFill>
                  <a:schemeClr val="dk1"/>
                </a:solidFill>
                <a:latin typeface="微软雅黑" panose="020B0503020204020204" charset="-122"/>
                <a:ea typeface="微软雅黑" panose="020B0503020204020204" charset="-122"/>
                <a:cs typeface="微软雅黑" panose="020B0503020204020204" charset="-122"/>
              </a:rPr>
              <a:t>理</a:t>
            </a:r>
            <a:r>
              <a:rPr spc="0" dirty="0">
                <a:solidFill>
                  <a:schemeClr val="dk1"/>
                </a:solidFill>
                <a:latin typeface="微软雅黑" panose="020B0503020204020204" charset="-122"/>
                <a:ea typeface="微软雅黑" panose="020B0503020204020204" charset="-122"/>
                <a:cs typeface="微软雅黑" panose="020B0503020204020204" charset="-122"/>
              </a:rPr>
              <a:t>。</a:t>
            </a:r>
            <a:endParaRPr lang="en-US" altLang="en-US" spc="0" dirty="0">
              <a:solidFill>
                <a:schemeClr val="dk1"/>
              </a:solidFill>
              <a:latin typeface="微软雅黑" panose="020B0503020204020204" charset="-122"/>
              <a:ea typeface="微软雅黑" panose="020B0503020204020204" charset="-122"/>
              <a:cs typeface="微软雅黑" panose="020B0503020204020204" charset="-122"/>
            </a:endParaRPr>
          </a:p>
        </p:txBody>
      </p:sp>
      <p:pic>
        <p:nvPicPr>
          <p:cNvPr id="5" name="picture 266"/>
          <p:cNvPicPr>
            <a:picLocks noChangeAspect="1"/>
          </p:cNvPicPr>
          <p:nvPr/>
        </p:nvPicPr>
        <p:blipFill>
          <a:blip r:embed="rId7"/>
          <a:stretch>
            <a:fillRect/>
          </a:stretch>
        </p:blipFill>
        <p:spPr>
          <a:xfrm rot="21600000">
            <a:off x="806566" y="4009379"/>
            <a:ext cx="2417897" cy="397791"/>
          </a:xfrm>
          <a:prstGeom prst="rect">
            <a:avLst/>
          </a:prstGeom>
        </p:spPr>
      </p:pic>
    </p:spTree>
    <p:custDataLst>
      <p:tags r:id="rId8"/>
    </p:custData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10" name="图片 9" descr="1 (11)"/>
          <p:cNvPicPr>
            <a:picLocks noChangeAspect="1"/>
          </p:cNvPicPr>
          <p:nvPr>
            <p:custDataLst>
              <p:tags r:id="rId1"/>
            </p:custDataLst>
          </p:nvPr>
        </p:nvPicPr>
        <p:blipFill>
          <a:blip r:embed="rId2"/>
          <a:stretch>
            <a:fillRect/>
          </a:stretch>
        </p:blipFill>
        <p:spPr>
          <a:xfrm>
            <a:off x="0" y="6137910"/>
            <a:ext cx="720090" cy="720090"/>
          </a:xfrm>
          <a:prstGeom prst="rect">
            <a:avLst/>
          </a:prstGeom>
        </p:spPr>
      </p:pic>
      <p:pic>
        <p:nvPicPr>
          <p:cNvPr id="9" name="图片 8" descr="1 (12)"/>
          <p:cNvPicPr>
            <a:picLocks noChangeAspect="1"/>
          </p:cNvPicPr>
          <p:nvPr>
            <p:custDataLst>
              <p:tags r:id="rId3"/>
            </p:custDataLst>
          </p:nvPr>
        </p:nvPicPr>
        <p:blipFill>
          <a:blip r:embed="rId4"/>
          <a:stretch>
            <a:fillRect/>
          </a:stretch>
        </p:blipFill>
        <p:spPr>
          <a:xfrm>
            <a:off x="11471910" y="0"/>
            <a:ext cx="720090" cy="720090"/>
          </a:xfrm>
          <a:prstGeom prst="rect">
            <a:avLst/>
          </a:prstGeom>
        </p:spPr>
      </p:pic>
      <p:sp>
        <p:nvSpPr>
          <p:cNvPr id="2" name="textbox 17"/>
          <p:cNvSpPr/>
          <p:nvPr/>
        </p:nvSpPr>
        <p:spPr>
          <a:xfrm>
            <a:off x="903586" y="1714495"/>
            <a:ext cx="10117851" cy="936695"/>
          </a:xfrm>
          <a:prstGeom prst="rect">
            <a:avLst/>
          </a:prstGeom>
        </p:spPr>
        <p:txBody>
          <a:bodyPr vert="horz" wrap="square" lIns="0" tIns="0" rIns="0" bIns="0"/>
          <a:lstStyle/>
          <a:p>
            <a:pPr algn="l" rtl="0" eaLnBrk="0">
              <a:lnSpc>
                <a:spcPct val="97000"/>
              </a:lnSpc>
            </a:pPr>
            <a:endParaRPr lang="en-US" altLang="en-US" sz="200" dirty="0">
              <a:solidFill>
                <a:srgbClr val="000000"/>
              </a:solidFill>
              <a:latin typeface="微软雅黑" panose="020B0503020204020204" charset="-122"/>
              <a:ea typeface="微软雅黑" panose="020B0503020204020204" charset="-122"/>
              <a:cs typeface="微软雅黑" panose="020B0503020204020204" charset="-122"/>
            </a:endParaRPr>
          </a:p>
          <a:p>
            <a:pPr algn="l" rtl="0" eaLnBrk="0">
              <a:lnSpc>
                <a:spcPct val="80000"/>
              </a:lnSpc>
            </a:pPr>
            <a:r>
              <a:rPr sz="1600" spc="40" dirty="0">
                <a:solidFill>
                  <a:srgbClr val="000000"/>
                </a:solidFill>
                <a:latin typeface="微软雅黑" panose="020B0503020204020204" charset="-122"/>
                <a:ea typeface="微软雅黑" panose="020B0503020204020204" charset="-122"/>
                <a:cs typeface="微软雅黑" panose="020B0503020204020204" charset="-122"/>
              </a:rPr>
              <a:t>当光照射在某一物体上时，物体受到一连串能量为</a:t>
            </a:r>
            <a:r>
              <a:rPr sz="1600" b="1" spc="0" dirty="0">
                <a:solidFill>
                  <a:srgbClr val="000000"/>
                </a:solidFill>
                <a:latin typeface="微软雅黑" panose="020B0503020204020204" charset="-122"/>
                <a:ea typeface="微软雅黑" panose="020B0503020204020204" charset="-122"/>
                <a:cs typeface="微软雅黑" panose="020B0503020204020204" charset="-122"/>
              </a:rPr>
              <a:t>E</a:t>
            </a:r>
            <a:r>
              <a:rPr sz="1600" spc="40" dirty="0">
                <a:solidFill>
                  <a:srgbClr val="000000"/>
                </a:solidFill>
                <a:latin typeface="微软雅黑" panose="020B0503020204020204" charset="-122"/>
                <a:ea typeface="微软雅黑" panose="020B0503020204020204" charset="-122"/>
                <a:cs typeface="微软雅黑" panose="020B0503020204020204" charset="-122"/>
              </a:rPr>
              <a:t>的光子轰击，组成这种</a:t>
            </a:r>
            <a:r>
              <a:rPr sz="1600" spc="0" dirty="0">
                <a:solidFill>
                  <a:srgbClr val="000000"/>
                </a:solidFill>
                <a:latin typeface="微软雅黑" panose="020B0503020204020204" charset="-122"/>
                <a:ea typeface="微软雅黑" panose="020B0503020204020204" charset="-122"/>
                <a:cs typeface="微软雅黑" panose="020B0503020204020204" charset="-122"/>
              </a:rPr>
              <a:t>物体的</a:t>
            </a:r>
            <a:r>
              <a:rPr sz="1600" spc="30" dirty="0">
                <a:solidFill>
                  <a:srgbClr val="000000"/>
                </a:solidFill>
                <a:latin typeface="微软雅黑" panose="020B0503020204020204" charset="-122"/>
                <a:ea typeface="微软雅黑" panose="020B0503020204020204" charset="-122"/>
                <a:cs typeface="微软雅黑" panose="020B0503020204020204" charset="-122"/>
              </a:rPr>
              <a:t>材料吸收了光子能量而发生相应电效应的现象</a:t>
            </a:r>
            <a:r>
              <a:rPr sz="1600" b="1" spc="30" dirty="0">
                <a:solidFill>
                  <a:srgbClr val="000000"/>
                </a:solidFill>
                <a:latin typeface="微软雅黑" panose="020B0503020204020204" charset="-122"/>
                <a:ea typeface="微软雅黑" panose="020B0503020204020204" charset="-122"/>
                <a:cs typeface="微软雅黑" panose="020B0503020204020204" charset="-122"/>
              </a:rPr>
              <a:t>(</a:t>
            </a:r>
            <a:r>
              <a:rPr sz="1600" spc="30" dirty="0">
                <a:solidFill>
                  <a:srgbClr val="000000"/>
                </a:solidFill>
                <a:latin typeface="微软雅黑" panose="020B0503020204020204" charset="-122"/>
                <a:ea typeface="微软雅黑" panose="020B0503020204020204" charset="-122"/>
                <a:cs typeface="微软雅黑" panose="020B0503020204020204" charset="-122"/>
              </a:rPr>
              <a:t>如发射光电子、电导率变化、产生电动</a:t>
            </a:r>
            <a:r>
              <a:rPr sz="1600" spc="0" dirty="0">
                <a:solidFill>
                  <a:srgbClr val="000000"/>
                </a:solidFill>
                <a:latin typeface="微软雅黑" panose="020B0503020204020204" charset="-122"/>
                <a:ea typeface="微软雅黑" panose="020B0503020204020204" charset="-122"/>
                <a:cs typeface="微软雅黑" panose="020B0503020204020204" charset="-122"/>
              </a:rPr>
              <a:t>势</a:t>
            </a:r>
            <a:r>
              <a:rPr sz="1600" spc="20" dirty="0">
                <a:solidFill>
                  <a:srgbClr val="000000"/>
                </a:solidFill>
                <a:latin typeface="微软雅黑" panose="020B0503020204020204" charset="-122"/>
                <a:ea typeface="微软雅黑" panose="020B0503020204020204" charset="-122"/>
                <a:cs typeface="微软雅黑" panose="020B0503020204020204" charset="-122"/>
              </a:rPr>
              <a:t>等</a:t>
            </a:r>
            <a:r>
              <a:rPr sz="1600" b="1" spc="20" dirty="0">
                <a:solidFill>
                  <a:srgbClr val="000000"/>
                </a:solidFill>
                <a:latin typeface="微软雅黑" panose="020B0503020204020204" charset="-122"/>
                <a:ea typeface="微软雅黑" panose="020B0503020204020204" charset="-122"/>
                <a:cs typeface="微软雅黑" panose="020B0503020204020204" charset="-122"/>
              </a:rPr>
              <a:t>)</a:t>
            </a:r>
            <a:r>
              <a:rPr sz="1600" spc="20" dirty="0">
                <a:solidFill>
                  <a:srgbClr val="000000"/>
                </a:solidFill>
                <a:latin typeface="微软雅黑" panose="020B0503020204020204" charset="-122"/>
                <a:ea typeface="微软雅黑" panose="020B0503020204020204" charset="-122"/>
                <a:cs typeface="微软雅黑" panose="020B0503020204020204" charset="-122"/>
              </a:rPr>
              <a:t>称为光电效应。在发生光电效应时，由于不同频率的光，其光子能量</a:t>
            </a:r>
            <a:r>
              <a:rPr sz="1600" spc="10" dirty="0">
                <a:solidFill>
                  <a:srgbClr val="000000"/>
                </a:solidFill>
                <a:latin typeface="微软雅黑" panose="020B0503020204020204" charset="-122"/>
                <a:ea typeface="微软雅黑" panose="020B0503020204020204" charset="-122"/>
                <a:cs typeface="微软雅黑" panose="020B0503020204020204" charset="-122"/>
              </a:rPr>
              <a:t>是</a:t>
            </a:r>
            <a:r>
              <a:rPr sz="1600" spc="0" dirty="0">
                <a:solidFill>
                  <a:srgbClr val="000000"/>
                </a:solidFill>
                <a:latin typeface="微软雅黑" panose="020B0503020204020204" charset="-122"/>
                <a:ea typeface="微软雅黑" panose="020B0503020204020204" charset="-122"/>
                <a:cs typeface="微软雅黑" panose="020B0503020204020204" charset="-122"/>
              </a:rPr>
              <a:t>不同的，</a:t>
            </a:r>
            <a:r>
              <a:rPr sz="1600" spc="0" dirty="0" err="1">
                <a:solidFill>
                  <a:srgbClr val="000000"/>
                </a:solidFill>
                <a:latin typeface="微软雅黑" panose="020B0503020204020204" charset="-122"/>
                <a:ea typeface="微软雅黑" panose="020B0503020204020204" charset="-122"/>
                <a:cs typeface="微软雅黑" panose="020B0503020204020204" charset="-122"/>
              </a:rPr>
              <a:t>光的</a:t>
            </a:r>
            <a:r>
              <a:rPr lang="zh-CN" altLang="en-US" sz="1600" spc="20" dirty="0">
                <a:solidFill>
                  <a:srgbClr val="000000"/>
                </a:solidFill>
                <a:latin typeface="微软雅黑" panose="020B0503020204020204" charset="-122"/>
                <a:ea typeface="微软雅黑" panose="020B0503020204020204" charset="-122"/>
                <a:cs typeface="微软雅黑" panose="020B0503020204020204" charset="-122"/>
              </a:rPr>
              <a:t>频率越高，光子能量越大，因此可以选择</a:t>
            </a:r>
            <a:r>
              <a:rPr lang="zh-CN" altLang="en-US" sz="1600" spc="10" dirty="0">
                <a:solidFill>
                  <a:srgbClr val="000000"/>
                </a:solidFill>
                <a:latin typeface="微软雅黑" panose="020B0503020204020204" charset="-122"/>
                <a:ea typeface="微软雅黑" panose="020B0503020204020204" charset="-122"/>
                <a:cs typeface="微软雅黑" panose="020B0503020204020204" charset="-122"/>
              </a:rPr>
              <a:t>光</a:t>
            </a:r>
            <a:r>
              <a:rPr lang="zh-CN" altLang="en-US" sz="1600" spc="0" dirty="0">
                <a:solidFill>
                  <a:srgbClr val="000000"/>
                </a:solidFill>
                <a:latin typeface="微软雅黑" panose="020B0503020204020204" charset="-122"/>
                <a:ea typeface="微软雅黑" panose="020B0503020204020204" charset="-122"/>
                <a:cs typeface="微软雅黑" panose="020B0503020204020204" charset="-122"/>
              </a:rPr>
              <a:t>的频率作为衡量光子能量大小的重要指标。</a:t>
            </a:r>
            <a:endParaRPr lang="zh-CN" altLang="en-US" sz="900" dirty="0">
              <a:solidFill>
                <a:srgbClr val="000000"/>
              </a:solidFill>
              <a:latin typeface="微软雅黑" panose="020B0503020204020204" charset="-122"/>
              <a:ea typeface="微软雅黑" panose="020B0503020204020204" charset="-122"/>
              <a:cs typeface="微软雅黑" panose="020B0503020204020204" charset="-122"/>
            </a:endParaRPr>
          </a:p>
          <a:p>
            <a:pPr marL="12700" indent="274955" algn="l" rtl="0" eaLnBrk="0">
              <a:lnSpc>
                <a:spcPct val="129000"/>
              </a:lnSpc>
            </a:pPr>
            <a:endParaRPr lang="zh-CN" altLang="en-US" sz="900" dirty="0">
              <a:solidFill>
                <a:srgbClr val="000000"/>
              </a:solidFill>
              <a:latin typeface="微软雅黑" panose="020B0503020204020204" charset="-122"/>
              <a:ea typeface="微软雅黑" panose="020B0503020204020204" charset="-122"/>
              <a:cs typeface="微软雅黑" panose="020B0503020204020204" charset="-122"/>
            </a:endParaRPr>
          </a:p>
        </p:txBody>
      </p:sp>
      <p:pic>
        <p:nvPicPr>
          <p:cNvPr id="4" name="picture 19"/>
          <p:cNvPicPr>
            <a:picLocks noChangeAspect="1"/>
          </p:cNvPicPr>
          <p:nvPr/>
        </p:nvPicPr>
        <p:blipFill>
          <a:blip r:embed="rId5"/>
          <a:stretch>
            <a:fillRect/>
          </a:stretch>
        </p:blipFill>
        <p:spPr>
          <a:xfrm>
            <a:off x="911225" y="525145"/>
            <a:ext cx="6468110" cy="530225"/>
          </a:xfrm>
          <a:prstGeom prst="rect">
            <a:avLst/>
          </a:prstGeom>
        </p:spPr>
      </p:pic>
      <p:sp>
        <p:nvSpPr>
          <p:cNvPr id="5" name="textbox 20"/>
          <p:cNvSpPr/>
          <p:nvPr>
            <p:custDataLst>
              <p:tags r:id="rId6"/>
            </p:custDataLst>
          </p:nvPr>
        </p:nvSpPr>
        <p:spPr>
          <a:xfrm>
            <a:off x="895985" y="502285"/>
            <a:ext cx="6499860" cy="614680"/>
          </a:xfrm>
          <a:prstGeom prst="rect">
            <a:avLst/>
          </a:prstGeom>
        </p:spPr>
        <p:txBody>
          <a:bodyPr vert="horz" wrap="square" lIns="0" tIns="0" rIns="0" bIns="0"/>
          <a:lstStyle/>
          <a:p>
            <a:pPr algn="l" rtl="0" eaLnBrk="0">
              <a:lnSpc>
                <a:spcPct val="119000"/>
              </a:lnSpc>
            </a:pPr>
            <a:endParaRPr lang="en-US" altLang="en-US" sz="400" dirty="0">
              <a:solidFill>
                <a:schemeClr val="dk1"/>
              </a:solidFill>
              <a:latin typeface="微软雅黑" panose="020B0503020204020204" charset="-122"/>
              <a:ea typeface="微软雅黑" panose="020B0503020204020204" charset="-122"/>
              <a:cs typeface="微软雅黑" panose="020B0503020204020204" charset="-122"/>
            </a:endParaRPr>
          </a:p>
          <a:p>
            <a:pPr marL="93345" algn="l" rtl="0" eaLnBrk="0">
              <a:lnSpc>
                <a:spcPct val="93000"/>
              </a:lnSpc>
            </a:pPr>
            <a:r>
              <a:rPr sz="2000" b="1" spc="40" dirty="0">
                <a:solidFill>
                  <a:schemeClr val="dk1"/>
                </a:solidFill>
                <a:latin typeface="微软雅黑" panose="020B0503020204020204" charset="-122"/>
                <a:ea typeface="微软雅黑" panose="020B0503020204020204" charset="-122"/>
                <a:cs typeface="微软雅黑" panose="020B0503020204020204" charset="-122"/>
              </a:rPr>
              <a:t>7.2</a:t>
            </a:r>
            <a:r>
              <a:rPr sz="2000" spc="40" dirty="0">
                <a:solidFill>
                  <a:schemeClr val="dk1"/>
                </a:solidFill>
                <a:latin typeface="微软雅黑" panose="020B0503020204020204" charset="-122"/>
                <a:ea typeface="微软雅黑" panose="020B0503020204020204" charset="-122"/>
                <a:cs typeface="微软雅黑" panose="020B0503020204020204" charset="-122"/>
              </a:rPr>
              <a:t>光电效</a:t>
            </a:r>
            <a:r>
              <a:rPr sz="2000" spc="0" dirty="0">
                <a:solidFill>
                  <a:schemeClr val="dk1"/>
                </a:solidFill>
                <a:latin typeface="微软雅黑" panose="020B0503020204020204" charset="-122"/>
                <a:ea typeface="微软雅黑" panose="020B0503020204020204" charset="-122"/>
                <a:cs typeface="微软雅黑" panose="020B0503020204020204" charset="-122"/>
              </a:rPr>
              <a:t>应</a:t>
            </a:r>
            <a:endParaRPr lang="en-US" altLang="en-US" sz="2000" spc="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6" name="textbox 25"/>
          <p:cNvSpPr/>
          <p:nvPr>
            <p:custDataLst>
              <p:tags r:id="rId7"/>
            </p:custDataLst>
          </p:nvPr>
        </p:nvSpPr>
        <p:spPr>
          <a:xfrm>
            <a:off x="906034" y="1090863"/>
            <a:ext cx="3922640" cy="918842"/>
          </a:xfrm>
          <a:prstGeom prst="rect">
            <a:avLst/>
          </a:prstGeom>
        </p:spPr>
        <p:txBody>
          <a:bodyPr vert="horz" wrap="square" lIns="0" tIns="0" rIns="0" bIns="0"/>
          <a:lstStyle/>
          <a:p>
            <a:pPr algn="l" rtl="0" eaLnBrk="0">
              <a:lnSpc>
                <a:spcPct val="85000"/>
              </a:lnSpc>
            </a:pPr>
            <a:endParaRPr lang="en-US" altLang="en-US" sz="500" dirty="0">
              <a:solidFill>
                <a:schemeClr val="dk1"/>
              </a:solidFill>
              <a:latin typeface="微软雅黑" panose="020B0503020204020204" charset="-122"/>
              <a:ea typeface="微软雅黑" panose="020B0503020204020204" charset="-122"/>
              <a:cs typeface="微软雅黑" panose="020B0503020204020204" charset="-122"/>
            </a:endParaRPr>
          </a:p>
          <a:p>
            <a:pPr marL="12700" algn="l" rtl="0" eaLnBrk="0">
              <a:lnSpc>
                <a:spcPct val="92000"/>
              </a:lnSpc>
            </a:pPr>
            <a:r>
              <a:rPr sz="2400" b="1" spc="10" dirty="0">
                <a:solidFill>
                  <a:schemeClr val="dk1"/>
                </a:solidFill>
                <a:latin typeface="微软雅黑" panose="020B0503020204020204" charset="-122"/>
                <a:ea typeface="微软雅黑" panose="020B0503020204020204" charset="-122"/>
                <a:cs typeface="微软雅黑" panose="020B0503020204020204" charset="-122"/>
              </a:rPr>
              <a:t>7.2</a:t>
            </a:r>
            <a:r>
              <a:rPr sz="2400" b="1" spc="0" dirty="0">
                <a:solidFill>
                  <a:schemeClr val="dk1"/>
                </a:solidFill>
                <a:latin typeface="微软雅黑" panose="020B0503020204020204" charset="-122"/>
                <a:ea typeface="微软雅黑" panose="020B0503020204020204" charset="-122"/>
                <a:cs typeface="微软雅黑" panose="020B0503020204020204" charset="-122"/>
              </a:rPr>
              <a:t>.1</a:t>
            </a:r>
            <a:r>
              <a:rPr sz="2400" spc="0" dirty="0">
                <a:solidFill>
                  <a:schemeClr val="dk1"/>
                </a:solidFill>
                <a:latin typeface="微软雅黑" panose="020B0503020204020204" charset="-122"/>
                <a:ea typeface="微软雅黑" panose="020B0503020204020204" charset="-122"/>
                <a:cs typeface="微软雅黑" panose="020B0503020204020204" charset="-122"/>
              </a:rPr>
              <a:t>光电效应的原理</a:t>
            </a:r>
            <a:endParaRPr lang="en-US" altLang="en-US" sz="2400" spc="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8" name="textbox 39"/>
          <p:cNvSpPr/>
          <p:nvPr>
            <p:custDataLst>
              <p:tags r:id="rId8"/>
            </p:custDataLst>
          </p:nvPr>
        </p:nvSpPr>
        <p:spPr>
          <a:xfrm>
            <a:off x="1168400" y="3543953"/>
            <a:ext cx="9050421" cy="918841"/>
          </a:xfrm>
          <a:prstGeom prst="rect">
            <a:avLst/>
          </a:prstGeom>
        </p:spPr>
        <p:txBody>
          <a:bodyPr vert="horz" wrap="square" lIns="0" tIns="0" rIns="0" bIns="0"/>
          <a:lstStyle/>
          <a:p>
            <a:pPr algn="l" rtl="0" eaLnBrk="0">
              <a:lnSpc>
                <a:spcPct val="80000"/>
              </a:lnSpc>
            </a:pPr>
            <a:endParaRPr lang="en-US" altLang="en-US" sz="800" dirty="0">
              <a:solidFill>
                <a:schemeClr val="dk1"/>
              </a:solidFill>
              <a:latin typeface="微软雅黑" panose="020B0503020204020204" charset="-122"/>
              <a:ea typeface="微软雅黑" panose="020B0503020204020204" charset="-122"/>
            </a:endParaRPr>
          </a:p>
        </p:txBody>
      </p:sp>
    </p:spTree>
    <p:custDataLst>
      <p:tags r:id="rId9"/>
    </p:custData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7" name="图片 6" descr="1 (11)"/>
          <p:cNvPicPr>
            <a:picLocks noChangeAspect="1"/>
          </p:cNvPicPr>
          <p:nvPr>
            <p:custDataLst>
              <p:tags r:id="rId1"/>
            </p:custDataLst>
          </p:nvPr>
        </p:nvPicPr>
        <p:blipFill>
          <a:blip r:embed="rId2"/>
          <a:stretch>
            <a:fillRect/>
          </a:stretch>
        </p:blipFill>
        <p:spPr>
          <a:xfrm>
            <a:off x="0" y="6137910"/>
            <a:ext cx="720090" cy="720090"/>
          </a:xfrm>
          <a:prstGeom prst="rect">
            <a:avLst/>
          </a:prstGeom>
        </p:spPr>
      </p:pic>
      <p:pic>
        <p:nvPicPr>
          <p:cNvPr id="6" name="图片 5" descr="1 (12)"/>
          <p:cNvPicPr>
            <a:picLocks noChangeAspect="1"/>
          </p:cNvPicPr>
          <p:nvPr>
            <p:custDataLst>
              <p:tags r:id="rId3"/>
            </p:custDataLst>
          </p:nvPr>
        </p:nvPicPr>
        <p:blipFill>
          <a:blip r:embed="rId4"/>
          <a:stretch>
            <a:fillRect/>
          </a:stretch>
        </p:blipFill>
        <p:spPr>
          <a:xfrm>
            <a:off x="11471910" y="0"/>
            <a:ext cx="720090" cy="720090"/>
          </a:xfrm>
          <a:prstGeom prst="rect">
            <a:avLst/>
          </a:prstGeom>
        </p:spPr>
      </p:pic>
      <p:sp>
        <p:nvSpPr>
          <p:cNvPr id="18" name="textbox 32"/>
          <p:cNvSpPr/>
          <p:nvPr/>
        </p:nvSpPr>
        <p:spPr>
          <a:xfrm>
            <a:off x="714324" y="2590498"/>
            <a:ext cx="9472413" cy="5092065"/>
          </a:xfrm>
          <a:prstGeom prst="rect">
            <a:avLst/>
          </a:prstGeom>
        </p:spPr>
        <p:txBody>
          <a:bodyPr vert="horz" wrap="square" lIns="0" tIns="0" rIns="0" bIns="0"/>
          <a:lstStyle/>
          <a:p>
            <a:pPr algn="l" rtl="0" eaLnBrk="0">
              <a:lnSpc>
                <a:spcPct val="89000"/>
              </a:lnSpc>
            </a:pPr>
            <a:endParaRPr lang="en-US" altLang="en-US" sz="100" dirty="0">
              <a:solidFill>
                <a:srgbClr val="000000"/>
              </a:solidFill>
              <a:latin typeface="微软雅黑" panose="020B0503020204020204" charset="-122"/>
              <a:ea typeface="微软雅黑" panose="020B0503020204020204" charset="-122"/>
              <a:cs typeface="微软雅黑" panose="020B0503020204020204" charset="-122"/>
            </a:endParaRPr>
          </a:p>
          <a:p>
            <a:pPr marL="12700" indent="264795" algn="l" rtl="0" eaLnBrk="0">
              <a:lnSpc>
                <a:spcPct val="133000"/>
              </a:lnSpc>
            </a:pPr>
            <a:r>
              <a:rPr sz="1000" spc="30" dirty="0">
                <a:solidFill>
                  <a:srgbClr val="000000"/>
                </a:solidFill>
                <a:latin typeface="微软雅黑" panose="020B0503020204020204" charset="-122"/>
                <a:ea typeface="微软雅黑" panose="020B0503020204020204" charset="-122"/>
                <a:cs typeface="微软雅黑" panose="020B0503020204020204" charset="-122"/>
              </a:rPr>
              <a:t>若物体中电子吸收的入射光子能量大于逸出功</a:t>
            </a:r>
            <a:r>
              <a:rPr sz="1000" b="1" spc="0" dirty="0">
                <a:solidFill>
                  <a:srgbClr val="000000"/>
                </a:solidFill>
                <a:latin typeface="微软雅黑" panose="020B0503020204020204" charset="-122"/>
                <a:ea typeface="微软雅黑" panose="020B0503020204020204" charset="-122"/>
                <a:cs typeface="微软雅黑" panose="020B0503020204020204" charset="-122"/>
              </a:rPr>
              <a:t>A</a:t>
            </a:r>
            <a:r>
              <a:rPr sz="900" b="1" spc="30" baseline="-23000" dirty="0">
                <a:solidFill>
                  <a:srgbClr val="000000"/>
                </a:solidFill>
                <a:latin typeface="微软雅黑" panose="020B0503020204020204" charset="-122"/>
                <a:ea typeface="微软雅黑" panose="020B0503020204020204" charset="-122"/>
                <a:cs typeface="微软雅黑" panose="020B0503020204020204" charset="-122"/>
              </a:rPr>
              <a:t>0</a:t>
            </a:r>
            <a:r>
              <a:rPr sz="1000" spc="30" dirty="0">
                <a:solidFill>
                  <a:srgbClr val="000000"/>
                </a:solidFill>
                <a:latin typeface="微软雅黑" panose="020B0503020204020204" charset="-122"/>
                <a:ea typeface="微软雅黑" panose="020B0503020204020204" charset="-122"/>
                <a:cs typeface="微软雅黑" panose="020B0503020204020204" charset="-122"/>
              </a:rPr>
              <a:t>时，则电子就会逸出</a:t>
            </a:r>
            <a:r>
              <a:rPr sz="1000" spc="10" dirty="0">
                <a:solidFill>
                  <a:srgbClr val="000000"/>
                </a:solidFill>
                <a:latin typeface="微软雅黑" panose="020B0503020204020204" charset="-122"/>
                <a:ea typeface="微软雅黑" panose="020B0503020204020204" charset="-122"/>
                <a:cs typeface="微软雅黑" panose="020B0503020204020204" charset="-122"/>
              </a:rPr>
              <a:t>物</a:t>
            </a:r>
            <a:r>
              <a:rPr sz="1000" spc="0" dirty="0">
                <a:solidFill>
                  <a:srgbClr val="000000"/>
                </a:solidFill>
                <a:latin typeface="微软雅黑" panose="020B0503020204020204" charset="-122"/>
                <a:ea typeface="微软雅黑" panose="020B0503020204020204" charset="-122"/>
                <a:cs typeface="微软雅黑" panose="020B0503020204020204" charset="-122"/>
              </a:rPr>
              <a:t>体表面，所</a:t>
            </a:r>
            <a:r>
              <a:rPr sz="1000" spc="40" dirty="0">
                <a:solidFill>
                  <a:srgbClr val="000000"/>
                </a:solidFill>
                <a:latin typeface="微软雅黑" panose="020B0503020204020204" charset="-122"/>
                <a:ea typeface="微软雅黑" panose="020B0503020204020204" charset="-122"/>
                <a:cs typeface="微软雅黑" panose="020B0503020204020204" charset="-122"/>
              </a:rPr>
              <a:t>以要使一个电子能够逸出，光子的能量</a:t>
            </a:r>
            <a:r>
              <a:rPr sz="1000" b="1" spc="0" dirty="0">
                <a:solidFill>
                  <a:srgbClr val="000000"/>
                </a:solidFill>
                <a:latin typeface="微软雅黑" panose="020B0503020204020204" charset="-122"/>
                <a:ea typeface="微软雅黑" panose="020B0503020204020204" charset="-122"/>
                <a:cs typeface="微软雅黑" panose="020B0503020204020204" charset="-122"/>
              </a:rPr>
              <a:t>E</a:t>
            </a:r>
            <a:r>
              <a:rPr sz="1000" spc="40" dirty="0">
                <a:solidFill>
                  <a:srgbClr val="000000"/>
                </a:solidFill>
                <a:latin typeface="微软雅黑" panose="020B0503020204020204" charset="-122"/>
                <a:ea typeface="微软雅黑" panose="020B0503020204020204" charset="-122"/>
                <a:cs typeface="微软雅黑" panose="020B0503020204020204" charset="-122"/>
              </a:rPr>
              <a:t>必须大于逸出功</a:t>
            </a:r>
            <a:r>
              <a:rPr sz="1000" b="1" spc="0" dirty="0">
                <a:solidFill>
                  <a:srgbClr val="000000"/>
                </a:solidFill>
                <a:latin typeface="微软雅黑" panose="020B0503020204020204" charset="-122"/>
                <a:ea typeface="微软雅黑" panose="020B0503020204020204" charset="-122"/>
                <a:cs typeface="微软雅黑" panose="020B0503020204020204" charset="-122"/>
              </a:rPr>
              <a:t>A</a:t>
            </a:r>
            <a:r>
              <a:rPr sz="900" b="1" spc="40" baseline="-23000" dirty="0">
                <a:solidFill>
                  <a:srgbClr val="000000"/>
                </a:solidFill>
                <a:latin typeface="微软雅黑" panose="020B0503020204020204" charset="-122"/>
                <a:ea typeface="微软雅黑" panose="020B0503020204020204" charset="-122"/>
                <a:cs typeface="微软雅黑" panose="020B0503020204020204" charset="-122"/>
              </a:rPr>
              <a:t>0</a:t>
            </a:r>
            <a:r>
              <a:rPr sz="500" spc="40" dirty="0">
                <a:solidFill>
                  <a:srgbClr val="000000"/>
                </a:solidFill>
                <a:latin typeface="微软雅黑" panose="020B0503020204020204" charset="-122"/>
                <a:ea typeface="微软雅黑" panose="020B0503020204020204" charset="-122"/>
                <a:cs typeface="微软雅黑" panose="020B0503020204020204" charset="-122"/>
              </a:rPr>
              <a:t>，</a:t>
            </a:r>
            <a:r>
              <a:rPr sz="1000" spc="40" dirty="0">
                <a:solidFill>
                  <a:srgbClr val="000000"/>
                </a:solidFill>
                <a:latin typeface="微软雅黑" panose="020B0503020204020204" charset="-122"/>
                <a:ea typeface="微软雅黑" panose="020B0503020204020204" charset="-122"/>
                <a:cs typeface="微软雅黑" panose="020B0503020204020204" charset="-122"/>
              </a:rPr>
              <a:t>超出逸出</a:t>
            </a:r>
            <a:r>
              <a:rPr sz="1000" spc="20" dirty="0">
                <a:solidFill>
                  <a:srgbClr val="000000"/>
                </a:solidFill>
                <a:latin typeface="微软雅黑" panose="020B0503020204020204" charset="-122"/>
                <a:ea typeface="微软雅黑" panose="020B0503020204020204" charset="-122"/>
                <a:cs typeface="微软雅黑" panose="020B0503020204020204" charset="-122"/>
              </a:rPr>
              <a:t>功</a:t>
            </a:r>
            <a:r>
              <a:rPr sz="1000" spc="0" dirty="0">
                <a:solidFill>
                  <a:srgbClr val="000000"/>
                </a:solidFill>
                <a:latin typeface="微软雅黑" panose="020B0503020204020204" charset="-122"/>
                <a:ea typeface="微软雅黑" panose="020B0503020204020204" charset="-122"/>
                <a:cs typeface="微软雅黑" panose="020B0503020204020204" charset="-122"/>
              </a:rPr>
              <a:t>的能量表现为</a:t>
            </a:r>
            <a:r>
              <a:rPr sz="1000" spc="10" dirty="0">
                <a:solidFill>
                  <a:srgbClr val="000000"/>
                </a:solidFill>
                <a:latin typeface="微软雅黑" panose="020B0503020204020204" charset="-122"/>
                <a:ea typeface="微软雅黑" panose="020B0503020204020204" charset="-122"/>
                <a:cs typeface="微软雅黑" panose="020B0503020204020204" charset="-122"/>
              </a:rPr>
              <a:t>逸出电子</a:t>
            </a:r>
            <a:r>
              <a:rPr sz="1000" spc="0" dirty="0">
                <a:solidFill>
                  <a:srgbClr val="000000"/>
                </a:solidFill>
                <a:latin typeface="微软雅黑" panose="020B0503020204020204" charset="-122"/>
                <a:ea typeface="微软雅黑" panose="020B0503020204020204" charset="-122"/>
                <a:cs typeface="微软雅黑" panose="020B0503020204020204" charset="-122"/>
              </a:rPr>
              <a:t>的动能，即</a:t>
            </a:r>
            <a:endParaRPr lang="en-US" altLang="en-US" sz="1000" dirty="0">
              <a:solidFill>
                <a:srgbClr val="000000"/>
              </a:solidFill>
              <a:latin typeface="微软雅黑" panose="020B0503020204020204" charset="-122"/>
              <a:ea typeface="微软雅黑" panose="020B0503020204020204" charset="-122"/>
              <a:cs typeface="微软雅黑" panose="020B0503020204020204" charset="-122"/>
            </a:endParaRPr>
          </a:p>
          <a:p>
            <a:pPr algn="r" rtl="0" eaLnBrk="0">
              <a:lnSpc>
                <a:spcPts val="1560"/>
              </a:lnSpc>
              <a:spcBef>
                <a:spcPts val="995"/>
              </a:spcBef>
            </a:pPr>
            <a:r>
              <a:rPr sz="900" b="1" spc="0" dirty="0">
                <a:solidFill>
                  <a:srgbClr val="000000"/>
                </a:solidFill>
                <a:latin typeface="微软雅黑" panose="020B0503020204020204" charset="-122"/>
                <a:ea typeface="微软雅黑" panose="020B0503020204020204" charset="-122"/>
                <a:cs typeface="微软雅黑" panose="020B0503020204020204" charset="-122"/>
              </a:rPr>
              <a:t>E</a:t>
            </a:r>
            <a:r>
              <a:rPr sz="900" spc="-10" dirty="0">
                <a:solidFill>
                  <a:srgbClr val="000000"/>
                </a:solidFill>
                <a:latin typeface="微软雅黑" panose="020B0503020204020204" charset="-122"/>
                <a:ea typeface="微软雅黑" panose="020B0503020204020204" charset="-122"/>
                <a:cs typeface="微软雅黑" panose="020B0503020204020204" charset="-122"/>
              </a:rPr>
              <a:t>＝</a:t>
            </a:r>
            <a:r>
              <a:rPr sz="900" b="1" spc="0" dirty="0">
                <a:solidFill>
                  <a:srgbClr val="000000"/>
                </a:solidFill>
                <a:latin typeface="微软雅黑" panose="020B0503020204020204" charset="-122"/>
                <a:ea typeface="微软雅黑" panose="020B0503020204020204" charset="-122"/>
                <a:cs typeface="微软雅黑" panose="020B0503020204020204" charset="-122"/>
              </a:rPr>
              <a:t>h</a:t>
            </a:r>
            <a:r>
              <a:rPr sz="900" b="1" spc="-10" dirty="0">
                <a:solidFill>
                  <a:srgbClr val="000000"/>
                </a:solidFill>
                <a:latin typeface="微软雅黑" panose="020B0503020204020204" charset="-122"/>
                <a:ea typeface="微软雅黑" panose="020B0503020204020204" charset="-122"/>
                <a:cs typeface="微软雅黑" panose="020B0503020204020204" charset="-122"/>
              </a:rPr>
              <a:t>ν</a:t>
            </a:r>
            <a:r>
              <a:rPr sz="900" spc="-10" dirty="0">
                <a:solidFill>
                  <a:srgbClr val="000000"/>
                </a:solidFill>
                <a:latin typeface="微软雅黑" panose="020B0503020204020204" charset="-122"/>
                <a:ea typeface="微软雅黑" panose="020B0503020204020204" charset="-122"/>
                <a:cs typeface="微软雅黑" panose="020B0503020204020204" charset="-122"/>
              </a:rPr>
              <a:t>＝</a:t>
            </a:r>
            <a:r>
              <a:rPr sz="900" b="1" spc="0" dirty="0">
                <a:solidFill>
                  <a:srgbClr val="000000"/>
                </a:solidFill>
                <a:latin typeface="微软雅黑" panose="020B0503020204020204" charset="-122"/>
                <a:ea typeface="微软雅黑" panose="020B0503020204020204" charset="-122"/>
                <a:cs typeface="微软雅黑" panose="020B0503020204020204" charset="-122"/>
              </a:rPr>
              <a:t>mv</a:t>
            </a:r>
            <a:r>
              <a:rPr sz="900" spc="-10" dirty="0">
                <a:solidFill>
                  <a:srgbClr val="000000"/>
                </a:solidFill>
                <a:latin typeface="微软雅黑" panose="020B0503020204020204" charset="-122"/>
                <a:ea typeface="微软雅黑" panose="020B0503020204020204" charset="-122"/>
                <a:cs typeface="微软雅黑" panose="020B0503020204020204" charset="-122"/>
              </a:rPr>
              <a:t>＋</a:t>
            </a:r>
            <a:r>
              <a:rPr sz="900" b="1" spc="0" dirty="0">
                <a:solidFill>
                  <a:srgbClr val="000000"/>
                </a:solidFill>
                <a:latin typeface="微软雅黑" panose="020B0503020204020204" charset="-122"/>
                <a:ea typeface="微软雅黑" panose="020B0503020204020204" charset="-122"/>
                <a:cs typeface="微软雅黑" panose="020B0503020204020204" charset="-122"/>
              </a:rPr>
              <a:t>A</a:t>
            </a:r>
            <a:r>
              <a:rPr sz="800" b="1" spc="-10" baseline="5000" dirty="0">
                <a:solidFill>
                  <a:srgbClr val="000000"/>
                </a:solidFill>
                <a:latin typeface="微软雅黑" panose="020B0503020204020204" charset="-122"/>
                <a:ea typeface="微软雅黑" panose="020B0503020204020204" charset="-122"/>
                <a:cs typeface="微软雅黑" panose="020B0503020204020204" charset="-122"/>
              </a:rPr>
              <a:t>0</a:t>
            </a:r>
            <a:r>
              <a:rPr sz="900" b="1" spc="0" dirty="0">
                <a:solidFill>
                  <a:srgbClr val="000000"/>
                </a:solidFill>
                <a:latin typeface="微软雅黑" panose="020B0503020204020204" charset="-122"/>
                <a:ea typeface="微软雅黑" panose="020B0503020204020204" charset="-122"/>
                <a:cs typeface="微软雅黑" panose="020B0503020204020204" charset="-122"/>
              </a:rPr>
              <a:t>(7</a:t>
            </a:r>
            <a:r>
              <a:rPr sz="900" spc="0" dirty="0">
                <a:solidFill>
                  <a:srgbClr val="000000"/>
                </a:solidFill>
                <a:latin typeface="微软雅黑" panose="020B0503020204020204" charset="-122"/>
                <a:ea typeface="微软雅黑" panose="020B0503020204020204" charset="-122"/>
                <a:cs typeface="微软雅黑" panose="020B0503020204020204" charset="-122"/>
              </a:rPr>
              <a:t>－</a:t>
            </a:r>
            <a:r>
              <a:rPr sz="900" b="1" spc="0" dirty="0">
                <a:solidFill>
                  <a:srgbClr val="000000"/>
                </a:solidFill>
                <a:latin typeface="微软雅黑" panose="020B0503020204020204" charset="-122"/>
                <a:ea typeface="微软雅黑" panose="020B0503020204020204" charset="-122"/>
                <a:cs typeface="微软雅黑" panose="020B0503020204020204" charset="-122"/>
              </a:rPr>
              <a:t>2)</a:t>
            </a:r>
            <a:endParaRPr lang="en-US" altLang="en-US" sz="900" dirty="0">
              <a:solidFill>
                <a:srgbClr val="000000"/>
              </a:solidFill>
              <a:latin typeface="微软雅黑" panose="020B0503020204020204" charset="-122"/>
              <a:ea typeface="微软雅黑" panose="020B0503020204020204" charset="-122"/>
              <a:cs typeface="微软雅黑" panose="020B0503020204020204" charset="-122"/>
            </a:endParaRPr>
          </a:p>
          <a:p>
            <a:pPr marL="13335" algn="l" rtl="0" eaLnBrk="0">
              <a:lnSpc>
                <a:spcPct val="100000"/>
              </a:lnSpc>
              <a:spcBef>
                <a:spcPts val="1385"/>
              </a:spcBef>
            </a:pPr>
            <a:r>
              <a:rPr sz="1000" spc="-20" dirty="0">
                <a:solidFill>
                  <a:srgbClr val="000000"/>
                </a:solidFill>
                <a:latin typeface="微软雅黑" panose="020B0503020204020204" charset="-122"/>
                <a:ea typeface="微软雅黑" panose="020B0503020204020204" charset="-122"/>
                <a:cs typeface="微软雅黑" panose="020B0503020204020204" charset="-122"/>
              </a:rPr>
              <a:t>式中，</a:t>
            </a:r>
            <a:r>
              <a:rPr sz="1000" b="1" spc="0" dirty="0">
                <a:solidFill>
                  <a:srgbClr val="000000"/>
                </a:solidFill>
                <a:latin typeface="微软雅黑" panose="020B0503020204020204" charset="-122"/>
                <a:ea typeface="微软雅黑" panose="020B0503020204020204" charset="-122"/>
                <a:cs typeface="微软雅黑" panose="020B0503020204020204" charset="-122"/>
              </a:rPr>
              <a:t>m</a:t>
            </a:r>
            <a:r>
              <a:rPr sz="1000" spc="-20" dirty="0">
                <a:solidFill>
                  <a:srgbClr val="000000"/>
                </a:solidFill>
                <a:latin typeface="微软雅黑" panose="020B0503020204020204" charset="-122"/>
                <a:ea typeface="微软雅黑" panose="020B0503020204020204" charset="-122"/>
                <a:cs typeface="微软雅黑" panose="020B0503020204020204" charset="-122"/>
              </a:rPr>
              <a:t>为电子质量，</a:t>
            </a:r>
            <a:r>
              <a:rPr sz="1000" b="1" spc="0" dirty="0">
                <a:solidFill>
                  <a:srgbClr val="000000"/>
                </a:solidFill>
                <a:latin typeface="微软雅黑" panose="020B0503020204020204" charset="-122"/>
                <a:ea typeface="微软雅黑" panose="020B0503020204020204" charset="-122"/>
                <a:cs typeface="微软雅黑" panose="020B0503020204020204" charset="-122"/>
              </a:rPr>
              <a:t>v</a:t>
            </a:r>
            <a:r>
              <a:rPr sz="900" b="1" spc="-20" baseline="-23000" dirty="0">
                <a:solidFill>
                  <a:srgbClr val="000000"/>
                </a:solidFill>
                <a:latin typeface="微软雅黑" panose="020B0503020204020204" charset="-122"/>
                <a:ea typeface="微软雅黑" panose="020B0503020204020204" charset="-122"/>
                <a:cs typeface="微软雅黑" panose="020B0503020204020204" charset="-122"/>
              </a:rPr>
              <a:t>0</a:t>
            </a:r>
            <a:r>
              <a:rPr sz="1000" spc="-20" dirty="0">
                <a:solidFill>
                  <a:srgbClr val="000000"/>
                </a:solidFill>
                <a:latin typeface="微软雅黑" panose="020B0503020204020204" charset="-122"/>
                <a:ea typeface="微软雅黑" panose="020B0503020204020204" charset="-122"/>
                <a:cs typeface="微软雅黑" panose="020B0503020204020204" charset="-122"/>
              </a:rPr>
              <a:t>为电子逸出初速度，</a:t>
            </a:r>
            <a:r>
              <a:rPr sz="1000" b="1" spc="0" dirty="0">
                <a:solidFill>
                  <a:srgbClr val="000000"/>
                </a:solidFill>
                <a:latin typeface="微软雅黑" panose="020B0503020204020204" charset="-122"/>
                <a:ea typeface="微软雅黑" panose="020B0503020204020204" charset="-122"/>
                <a:cs typeface="微软雅黑" panose="020B0503020204020204" charset="-122"/>
              </a:rPr>
              <a:t>A</a:t>
            </a:r>
            <a:r>
              <a:rPr sz="900" b="1" spc="-20" baseline="-23000" dirty="0">
                <a:solidFill>
                  <a:srgbClr val="000000"/>
                </a:solidFill>
                <a:latin typeface="微软雅黑" panose="020B0503020204020204" charset="-122"/>
                <a:ea typeface="微软雅黑" panose="020B0503020204020204" charset="-122"/>
                <a:cs typeface="微软雅黑" panose="020B0503020204020204" charset="-122"/>
              </a:rPr>
              <a:t>0</a:t>
            </a:r>
            <a:r>
              <a:rPr sz="1000" spc="-20" dirty="0">
                <a:solidFill>
                  <a:srgbClr val="000000"/>
                </a:solidFill>
                <a:latin typeface="微软雅黑" panose="020B0503020204020204" charset="-122"/>
                <a:ea typeface="微软雅黑" panose="020B0503020204020204" charset="-122"/>
                <a:cs typeface="微软雅黑" panose="020B0503020204020204" charset="-122"/>
              </a:rPr>
              <a:t>为逸出功</a:t>
            </a:r>
            <a:r>
              <a:rPr sz="1000" spc="0" dirty="0">
                <a:solidFill>
                  <a:srgbClr val="000000"/>
                </a:solidFill>
                <a:latin typeface="微软雅黑" panose="020B0503020204020204" charset="-122"/>
                <a:ea typeface="微软雅黑" panose="020B0503020204020204" charset="-122"/>
                <a:cs typeface="微软雅黑" panose="020B0503020204020204" charset="-122"/>
              </a:rPr>
              <a:t>。</a:t>
            </a:r>
            <a:endParaRPr lang="en-US" altLang="en-US" sz="1000" dirty="0">
              <a:solidFill>
                <a:srgbClr val="000000"/>
              </a:solidFill>
              <a:latin typeface="微软雅黑" panose="020B0503020204020204" charset="-122"/>
              <a:ea typeface="微软雅黑" panose="020B0503020204020204" charset="-122"/>
              <a:cs typeface="微软雅黑" panose="020B0503020204020204" charset="-122"/>
            </a:endParaRPr>
          </a:p>
          <a:p>
            <a:pPr marL="278130" algn="l" rtl="0" eaLnBrk="0">
              <a:lnSpc>
                <a:spcPct val="91000"/>
              </a:lnSpc>
              <a:spcBef>
                <a:spcPts val="585"/>
              </a:spcBef>
            </a:pPr>
            <a:r>
              <a:rPr sz="1000" spc="20" dirty="0">
                <a:solidFill>
                  <a:srgbClr val="000000"/>
                </a:solidFill>
                <a:latin typeface="微软雅黑" panose="020B0503020204020204" charset="-122"/>
                <a:ea typeface="微软雅黑" panose="020B0503020204020204" charset="-122"/>
                <a:cs typeface="微软雅黑" panose="020B0503020204020204" charset="-122"/>
              </a:rPr>
              <a:t>综上总</a:t>
            </a:r>
            <a:r>
              <a:rPr sz="1000" spc="0" dirty="0">
                <a:solidFill>
                  <a:srgbClr val="000000"/>
                </a:solidFill>
                <a:latin typeface="微软雅黑" panose="020B0503020204020204" charset="-122"/>
                <a:ea typeface="微软雅黑" panose="020B0503020204020204" charset="-122"/>
                <a:cs typeface="微软雅黑" panose="020B0503020204020204" charset="-122"/>
              </a:rPr>
              <a:t>结</a:t>
            </a:r>
            <a:r>
              <a:rPr sz="1000" b="1" spc="0" dirty="0">
                <a:solidFill>
                  <a:srgbClr val="000000"/>
                </a:solidFill>
                <a:latin typeface="微软雅黑" panose="020B0503020204020204" charset="-122"/>
                <a:ea typeface="微软雅黑" panose="020B0503020204020204" charset="-122"/>
                <a:cs typeface="微软雅黑" panose="020B0503020204020204" charset="-122"/>
              </a:rPr>
              <a:t>:</a:t>
            </a:r>
            <a:endParaRPr lang="en-US" altLang="en-US" sz="1000" dirty="0">
              <a:solidFill>
                <a:srgbClr val="000000"/>
              </a:solidFill>
              <a:latin typeface="微软雅黑" panose="020B0503020204020204" charset="-122"/>
              <a:ea typeface="微软雅黑" panose="020B0503020204020204" charset="-122"/>
              <a:cs typeface="微软雅黑" panose="020B0503020204020204" charset="-122"/>
            </a:endParaRPr>
          </a:p>
          <a:p>
            <a:pPr marL="13335" indent="278765" algn="l" rtl="0" eaLnBrk="0">
              <a:lnSpc>
                <a:spcPct val="147000"/>
              </a:lnSpc>
              <a:spcBef>
                <a:spcPts val="100"/>
              </a:spcBef>
            </a:pPr>
            <a:r>
              <a:rPr sz="1000" b="1" spc="40" dirty="0">
                <a:solidFill>
                  <a:srgbClr val="000000"/>
                </a:solidFill>
                <a:latin typeface="微软雅黑" panose="020B0503020204020204" charset="-122"/>
                <a:ea typeface="微软雅黑" panose="020B0503020204020204" charset="-122"/>
                <a:cs typeface="微软雅黑" panose="020B0503020204020204" charset="-122"/>
              </a:rPr>
              <a:t>(1)</a:t>
            </a:r>
            <a:r>
              <a:rPr sz="1000" spc="40" dirty="0">
                <a:solidFill>
                  <a:srgbClr val="000000"/>
                </a:solidFill>
                <a:latin typeface="微软雅黑" panose="020B0503020204020204" charset="-122"/>
                <a:ea typeface="微软雅黑" panose="020B0503020204020204" charset="-122"/>
                <a:cs typeface="微软雅黑" panose="020B0503020204020204" charset="-122"/>
              </a:rPr>
              <a:t>光子能量必须大于逸出功</a:t>
            </a:r>
            <a:r>
              <a:rPr sz="1000" b="1" spc="0" dirty="0">
                <a:solidFill>
                  <a:srgbClr val="000000"/>
                </a:solidFill>
                <a:latin typeface="微软雅黑" panose="020B0503020204020204" charset="-122"/>
                <a:ea typeface="微软雅黑" panose="020B0503020204020204" charset="-122"/>
                <a:cs typeface="微软雅黑" panose="020B0503020204020204" charset="-122"/>
              </a:rPr>
              <a:t>A</a:t>
            </a:r>
            <a:r>
              <a:rPr sz="900" b="1" spc="40" baseline="-23000" dirty="0">
                <a:solidFill>
                  <a:srgbClr val="000000"/>
                </a:solidFill>
                <a:latin typeface="微软雅黑" panose="020B0503020204020204" charset="-122"/>
                <a:ea typeface="微软雅黑" panose="020B0503020204020204" charset="-122"/>
                <a:cs typeface="微软雅黑" panose="020B0503020204020204" charset="-122"/>
              </a:rPr>
              <a:t>0</a:t>
            </a:r>
            <a:r>
              <a:rPr sz="1000" spc="40" dirty="0">
                <a:solidFill>
                  <a:srgbClr val="000000"/>
                </a:solidFill>
                <a:latin typeface="微软雅黑" panose="020B0503020204020204" charset="-122"/>
                <a:ea typeface="微软雅黑" panose="020B0503020204020204" charset="-122"/>
                <a:cs typeface="微软雅黑" panose="020B0503020204020204" charset="-122"/>
              </a:rPr>
              <a:t>才能产生光电子。不同的物质有</a:t>
            </a:r>
            <a:r>
              <a:rPr sz="1000" spc="30" dirty="0">
                <a:solidFill>
                  <a:srgbClr val="000000"/>
                </a:solidFill>
                <a:latin typeface="微软雅黑" panose="020B0503020204020204" charset="-122"/>
                <a:ea typeface="微软雅黑" panose="020B0503020204020204" charset="-122"/>
                <a:cs typeface="微软雅黑" panose="020B0503020204020204" charset="-122"/>
              </a:rPr>
              <a:t>不</a:t>
            </a:r>
            <a:r>
              <a:rPr sz="1000" spc="0" dirty="0">
                <a:solidFill>
                  <a:srgbClr val="000000"/>
                </a:solidFill>
                <a:latin typeface="微软雅黑" panose="020B0503020204020204" charset="-122"/>
                <a:ea typeface="微软雅黑" panose="020B0503020204020204" charset="-122"/>
                <a:cs typeface="微软雅黑" panose="020B0503020204020204" charset="-122"/>
              </a:rPr>
              <a:t>同的逸出功，当</a:t>
            </a:r>
            <a:r>
              <a:rPr sz="1000" spc="60" dirty="0">
                <a:solidFill>
                  <a:srgbClr val="000000"/>
                </a:solidFill>
                <a:latin typeface="微软雅黑" panose="020B0503020204020204" charset="-122"/>
                <a:ea typeface="微软雅黑" panose="020B0503020204020204" charset="-122"/>
                <a:cs typeface="微软雅黑" panose="020B0503020204020204" charset="-122"/>
              </a:rPr>
              <a:t>光的频率足够大时意味着光子具备的能量很大，此时光子便可以使物体内的电子逸出</a:t>
            </a:r>
            <a:r>
              <a:rPr sz="1000" spc="40" dirty="0">
                <a:solidFill>
                  <a:srgbClr val="000000"/>
                </a:solidFill>
                <a:latin typeface="微软雅黑" panose="020B0503020204020204" charset="-122"/>
                <a:ea typeface="微软雅黑" panose="020B0503020204020204" charset="-122"/>
                <a:cs typeface="微软雅黑" panose="020B0503020204020204" charset="-122"/>
              </a:rPr>
              <a:t>。</a:t>
            </a:r>
            <a:r>
              <a:rPr sz="1000" spc="50" dirty="0">
                <a:solidFill>
                  <a:srgbClr val="000000"/>
                </a:solidFill>
                <a:latin typeface="微软雅黑" panose="020B0503020204020204" charset="-122"/>
                <a:ea typeface="微软雅黑" panose="020B0503020204020204" charset="-122"/>
                <a:cs typeface="微软雅黑" panose="020B0503020204020204" charset="-122"/>
              </a:rPr>
              <a:t>因此，光的频率即为发生光电效应的条件，其中能让电子发生逃逸的光的最低</a:t>
            </a:r>
            <a:r>
              <a:rPr sz="1000" spc="30" dirty="0">
                <a:solidFill>
                  <a:srgbClr val="000000"/>
                </a:solidFill>
                <a:latin typeface="微软雅黑" panose="020B0503020204020204" charset="-122"/>
                <a:ea typeface="微软雅黑" panose="020B0503020204020204" charset="-122"/>
                <a:cs typeface="微软雅黑" panose="020B0503020204020204" charset="-122"/>
              </a:rPr>
              <a:t>频</a:t>
            </a:r>
            <a:r>
              <a:rPr sz="1000" spc="0" dirty="0">
                <a:solidFill>
                  <a:srgbClr val="000000"/>
                </a:solidFill>
                <a:latin typeface="微软雅黑" panose="020B0503020204020204" charset="-122"/>
                <a:ea typeface="微软雅黑" panose="020B0503020204020204" charset="-122"/>
                <a:cs typeface="微软雅黑" panose="020B0503020204020204" charset="-122"/>
              </a:rPr>
              <a:t>率称为</a:t>
            </a:r>
            <a:r>
              <a:rPr sz="1000" spc="-10" dirty="0">
                <a:solidFill>
                  <a:srgbClr val="000000"/>
                </a:solidFill>
                <a:latin typeface="微软雅黑" panose="020B0503020204020204" charset="-122"/>
                <a:ea typeface="微软雅黑" panose="020B0503020204020204" charset="-122"/>
                <a:cs typeface="微软雅黑" panose="020B0503020204020204" charset="-122"/>
              </a:rPr>
              <a:t>红</a:t>
            </a:r>
            <a:r>
              <a:rPr sz="1000" spc="0" dirty="0">
                <a:solidFill>
                  <a:srgbClr val="000000"/>
                </a:solidFill>
                <a:latin typeface="微软雅黑" panose="020B0503020204020204" charset="-122"/>
                <a:ea typeface="微软雅黑" panose="020B0503020204020204" charset="-122"/>
                <a:cs typeface="微软雅黑" panose="020B0503020204020204" charset="-122"/>
              </a:rPr>
              <a:t>线频率。</a:t>
            </a:r>
            <a:endParaRPr lang="en-US" altLang="en-US" sz="1000" dirty="0">
              <a:solidFill>
                <a:srgbClr val="000000"/>
              </a:solidFill>
              <a:latin typeface="微软雅黑" panose="020B0503020204020204" charset="-122"/>
              <a:ea typeface="微软雅黑" panose="020B0503020204020204" charset="-122"/>
              <a:cs typeface="微软雅黑" panose="020B0503020204020204" charset="-122"/>
            </a:endParaRPr>
          </a:p>
          <a:p>
            <a:pPr marL="37465" indent="254000" algn="l" rtl="0" eaLnBrk="0">
              <a:lnSpc>
                <a:spcPct val="149000"/>
              </a:lnSpc>
              <a:spcBef>
                <a:spcPts val="35"/>
              </a:spcBef>
            </a:pPr>
            <a:r>
              <a:rPr sz="1000" b="1" spc="20" dirty="0">
                <a:solidFill>
                  <a:srgbClr val="000000"/>
                </a:solidFill>
                <a:latin typeface="微软雅黑" panose="020B0503020204020204" charset="-122"/>
                <a:ea typeface="微软雅黑" panose="020B0503020204020204" charset="-122"/>
                <a:cs typeface="微软雅黑" panose="020B0503020204020204" charset="-122"/>
              </a:rPr>
              <a:t>(2)</a:t>
            </a:r>
            <a:r>
              <a:rPr sz="1000" spc="20" dirty="0">
                <a:solidFill>
                  <a:srgbClr val="000000"/>
                </a:solidFill>
                <a:latin typeface="微软雅黑" panose="020B0503020204020204" charset="-122"/>
                <a:ea typeface="微软雅黑" panose="020B0503020204020204" charset="-122"/>
                <a:cs typeface="微软雅黑" panose="020B0503020204020204" charset="-122"/>
              </a:rPr>
              <a:t>入射光的频谱成分不变，产生的光电子与光强成正比，即光强越大，</a:t>
            </a:r>
            <a:r>
              <a:rPr sz="1000" spc="10" dirty="0">
                <a:solidFill>
                  <a:srgbClr val="000000"/>
                </a:solidFill>
                <a:latin typeface="微软雅黑" panose="020B0503020204020204" charset="-122"/>
                <a:ea typeface="微软雅黑" panose="020B0503020204020204" charset="-122"/>
                <a:cs typeface="微软雅黑" panose="020B0503020204020204" charset="-122"/>
              </a:rPr>
              <a:t>入</a:t>
            </a:r>
            <a:r>
              <a:rPr sz="1000" spc="0" dirty="0">
                <a:solidFill>
                  <a:srgbClr val="000000"/>
                </a:solidFill>
                <a:latin typeface="微软雅黑" panose="020B0503020204020204" charset="-122"/>
                <a:ea typeface="微软雅黑" panose="020B0503020204020204" charset="-122"/>
                <a:cs typeface="微软雅黑" panose="020B0503020204020204" charset="-122"/>
              </a:rPr>
              <a:t>射光子数</a:t>
            </a:r>
            <a:r>
              <a:rPr sz="1000" spc="-10" dirty="0">
                <a:solidFill>
                  <a:srgbClr val="000000"/>
                </a:solidFill>
                <a:latin typeface="微软雅黑" panose="020B0503020204020204" charset="-122"/>
                <a:ea typeface="微软雅黑" panose="020B0503020204020204" charset="-122"/>
                <a:cs typeface="微软雅黑" panose="020B0503020204020204" charset="-122"/>
              </a:rPr>
              <a:t>目越多，逸</a:t>
            </a:r>
            <a:r>
              <a:rPr sz="1000" spc="0" dirty="0">
                <a:solidFill>
                  <a:srgbClr val="000000"/>
                </a:solidFill>
                <a:latin typeface="微软雅黑" panose="020B0503020204020204" charset="-122"/>
                <a:ea typeface="微软雅黑" panose="020B0503020204020204" charset="-122"/>
                <a:cs typeface="微软雅黑" panose="020B0503020204020204" charset="-122"/>
              </a:rPr>
              <a:t>出的电子数目也就越多，因此，光强的大小关系着光电子的多少。</a:t>
            </a:r>
            <a:endParaRPr lang="en-US" altLang="en-US" sz="1000" dirty="0">
              <a:solidFill>
                <a:srgbClr val="000000"/>
              </a:solidFill>
              <a:latin typeface="微软雅黑" panose="020B0503020204020204" charset="-122"/>
              <a:ea typeface="微软雅黑" panose="020B0503020204020204" charset="-122"/>
              <a:cs typeface="微软雅黑" panose="020B0503020204020204" charset="-122"/>
            </a:endParaRPr>
          </a:p>
          <a:p>
            <a:pPr marL="12700" indent="279400" algn="l" rtl="0" eaLnBrk="0">
              <a:lnSpc>
                <a:spcPct val="130000"/>
              </a:lnSpc>
              <a:spcBef>
                <a:spcPts val="625"/>
              </a:spcBef>
            </a:pPr>
            <a:r>
              <a:rPr sz="1000" b="1" spc="20" dirty="0">
                <a:solidFill>
                  <a:srgbClr val="000000"/>
                </a:solidFill>
                <a:latin typeface="微软雅黑" panose="020B0503020204020204" charset="-122"/>
                <a:ea typeface="微软雅黑" panose="020B0503020204020204" charset="-122"/>
                <a:cs typeface="微软雅黑" panose="020B0503020204020204" charset="-122"/>
              </a:rPr>
              <a:t>(3)</a:t>
            </a:r>
            <a:r>
              <a:rPr sz="1000" spc="20" dirty="0">
                <a:solidFill>
                  <a:srgbClr val="000000"/>
                </a:solidFill>
                <a:latin typeface="微软雅黑" panose="020B0503020204020204" charset="-122"/>
                <a:ea typeface="微软雅黑" panose="020B0503020204020204" charset="-122"/>
                <a:cs typeface="微软雅黑" panose="020B0503020204020204" charset="-122"/>
              </a:rPr>
              <a:t>光电子逸出物体表面时具有初始动能，因此，对于外光电效应器件，</a:t>
            </a:r>
            <a:r>
              <a:rPr sz="1000" spc="10" dirty="0">
                <a:solidFill>
                  <a:srgbClr val="000000"/>
                </a:solidFill>
                <a:latin typeface="微软雅黑" panose="020B0503020204020204" charset="-122"/>
                <a:ea typeface="微软雅黑" panose="020B0503020204020204" charset="-122"/>
                <a:cs typeface="微软雅黑" panose="020B0503020204020204" charset="-122"/>
              </a:rPr>
              <a:t>即</a:t>
            </a:r>
            <a:r>
              <a:rPr sz="1000" spc="0" dirty="0">
                <a:solidFill>
                  <a:srgbClr val="000000"/>
                </a:solidFill>
                <a:latin typeface="微软雅黑" panose="020B0503020204020204" charset="-122"/>
                <a:ea typeface="微软雅黑" panose="020B0503020204020204" charset="-122"/>
                <a:cs typeface="微软雅黑" panose="020B0503020204020204" charset="-122"/>
              </a:rPr>
              <a:t>使不加初</a:t>
            </a:r>
            <a:r>
              <a:rPr sz="1000" spc="60" dirty="0">
                <a:solidFill>
                  <a:srgbClr val="000000"/>
                </a:solidFill>
                <a:latin typeface="微软雅黑" panose="020B0503020204020204" charset="-122"/>
                <a:ea typeface="微软雅黑" panose="020B0503020204020204" charset="-122"/>
                <a:cs typeface="微软雅黑" panose="020B0503020204020204" charset="-122"/>
              </a:rPr>
              <a:t>始阳极电压，也会有光电流产生。为使光电流为零，外光电效应器件必须加负的</a:t>
            </a:r>
            <a:r>
              <a:rPr sz="1000" spc="50" dirty="0">
                <a:solidFill>
                  <a:srgbClr val="000000"/>
                </a:solidFill>
                <a:latin typeface="微软雅黑" panose="020B0503020204020204" charset="-122"/>
                <a:ea typeface="微软雅黑" panose="020B0503020204020204" charset="-122"/>
                <a:cs typeface="微软雅黑" panose="020B0503020204020204" charset="-122"/>
              </a:rPr>
              <a:t>截</a:t>
            </a:r>
            <a:r>
              <a:rPr sz="1000" spc="0" dirty="0">
                <a:solidFill>
                  <a:srgbClr val="000000"/>
                </a:solidFill>
                <a:latin typeface="微软雅黑" panose="020B0503020204020204" charset="-122"/>
                <a:ea typeface="微软雅黑" panose="020B0503020204020204" charset="-122"/>
                <a:cs typeface="微软雅黑" panose="020B0503020204020204" charset="-122"/>
              </a:rPr>
              <a:t>止</a:t>
            </a:r>
            <a:r>
              <a:rPr sz="1000" spc="-30" dirty="0">
                <a:solidFill>
                  <a:srgbClr val="000000"/>
                </a:solidFill>
                <a:latin typeface="微软雅黑" panose="020B0503020204020204" charset="-122"/>
                <a:ea typeface="微软雅黑" panose="020B0503020204020204" charset="-122"/>
                <a:cs typeface="微软雅黑" panose="020B0503020204020204" charset="-122"/>
              </a:rPr>
              <a:t>电压。</a:t>
            </a:r>
            <a:endParaRPr lang="en-US" altLang="en-US" sz="1000" dirty="0">
              <a:solidFill>
                <a:srgbClr val="000000"/>
              </a:solidFill>
              <a:latin typeface="微软雅黑" panose="020B0503020204020204" charset="-122"/>
              <a:ea typeface="微软雅黑" panose="020B0503020204020204" charset="-122"/>
              <a:cs typeface="微软雅黑" panose="020B0503020204020204" charset="-122"/>
            </a:endParaRPr>
          </a:p>
          <a:p>
            <a:pPr marL="276225" algn="l" rtl="0" eaLnBrk="0">
              <a:lnSpc>
                <a:spcPts val="1300"/>
              </a:lnSpc>
              <a:spcBef>
                <a:spcPts val="625"/>
              </a:spcBef>
            </a:pPr>
            <a:r>
              <a:rPr sz="1000" b="1" spc="-10" dirty="0">
                <a:solidFill>
                  <a:srgbClr val="000000"/>
                </a:solidFill>
                <a:latin typeface="微软雅黑" panose="020B0503020204020204" charset="-122"/>
                <a:ea typeface="微软雅黑" panose="020B0503020204020204" charset="-122"/>
                <a:cs typeface="微软雅黑" panose="020B0503020204020204" charset="-122"/>
              </a:rPr>
              <a:t>2.</a:t>
            </a:r>
            <a:r>
              <a:rPr sz="1000" spc="-10" dirty="0">
                <a:solidFill>
                  <a:srgbClr val="000000"/>
                </a:solidFill>
                <a:latin typeface="微软雅黑" panose="020B0503020204020204" charset="-122"/>
                <a:ea typeface="微软雅黑" panose="020B0503020204020204" charset="-122"/>
                <a:cs typeface="微软雅黑" panose="020B0503020204020204" charset="-122"/>
              </a:rPr>
              <a:t>内</a:t>
            </a:r>
            <a:r>
              <a:rPr sz="1000" spc="0" dirty="0">
                <a:solidFill>
                  <a:srgbClr val="000000"/>
                </a:solidFill>
                <a:latin typeface="微软雅黑" panose="020B0503020204020204" charset="-122"/>
                <a:ea typeface="微软雅黑" panose="020B0503020204020204" charset="-122"/>
                <a:cs typeface="微软雅黑" panose="020B0503020204020204" charset="-122"/>
              </a:rPr>
              <a:t>光电效应</a:t>
            </a:r>
            <a:endParaRPr lang="en-US" altLang="en-US" sz="1000" dirty="0">
              <a:solidFill>
                <a:srgbClr val="000000"/>
              </a:solidFill>
              <a:latin typeface="微软雅黑" panose="020B0503020204020204" charset="-122"/>
              <a:ea typeface="微软雅黑" panose="020B0503020204020204" charset="-122"/>
              <a:cs typeface="微软雅黑" panose="020B0503020204020204" charset="-122"/>
            </a:endParaRPr>
          </a:p>
          <a:p>
            <a:pPr marL="26670" indent="266065" algn="l" rtl="0" eaLnBrk="0">
              <a:lnSpc>
                <a:spcPct val="122000"/>
              </a:lnSpc>
              <a:spcBef>
                <a:spcPts val="490"/>
              </a:spcBef>
            </a:pPr>
            <a:r>
              <a:rPr sz="1000" spc="60" dirty="0">
                <a:solidFill>
                  <a:srgbClr val="000000"/>
                </a:solidFill>
                <a:latin typeface="微软雅黑" panose="020B0503020204020204" charset="-122"/>
                <a:ea typeface="微软雅黑" panose="020B0503020204020204" charset="-122"/>
                <a:cs typeface="微软雅黑" panose="020B0503020204020204" charset="-122"/>
              </a:rPr>
              <a:t>内光电效应是指在光线的作用下使物体的电阻率发生改变的光电效应。常见</a:t>
            </a:r>
            <a:r>
              <a:rPr sz="1000" spc="50" dirty="0">
                <a:solidFill>
                  <a:srgbClr val="000000"/>
                </a:solidFill>
                <a:latin typeface="微软雅黑" panose="020B0503020204020204" charset="-122"/>
                <a:ea typeface="微软雅黑" panose="020B0503020204020204" charset="-122"/>
                <a:cs typeface="微软雅黑" panose="020B0503020204020204" charset="-122"/>
              </a:rPr>
              <a:t>的</a:t>
            </a:r>
            <a:r>
              <a:rPr sz="1000" spc="0" dirty="0">
                <a:solidFill>
                  <a:srgbClr val="000000"/>
                </a:solidFill>
                <a:latin typeface="微软雅黑" panose="020B0503020204020204" charset="-122"/>
                <a:ea typeface="微软雅黑" panose="020B0503020204020204" charset="-122"/>
                <a:cs typeface="微软雅黑" panose="020B0503020204020204" charset="-122"/>
              </a:rPr>
              <a:t>基于</a:t>
            </a:r>
            <a:r>
              <a:rPr sz="1000" spc="20" dirty="0">
                <a:solidFill>
                  <a:srgbClr val="000000"/>
                </a:solidFill>
                <a:latin typeface="微软雅黑" panose="020B0503020204020204" charset="-122"/>
                <a:ea typeface="微软雅黑" panose="020B0503020204020204" charset="-122"/>
                <a:cs typeface="微软雅黑" panose="020B0503020204020204" charset="-122"/>
              </a:rPr>
              <a:t>内光电效应的光电器件有光敏电阻、光敏二极管、光敏三极管和光敏晶闸管等</a:t>
            </a:r>
            <a:r>
              <a:rPr sz="1000" spc="10" dirty="0">
                <a:solidFill>
                  <a:srgbClr val="000000"/>
                </a:solidFill>
                <a:latin typeface="微软雅黑" panose="020B0503020204020204" charset="-122"/>
                <a:ea typeface="微软雅黑" panose="020B0503020204020204" charset="-122"/>
                <a:cs typeface="微软雅黑" panose="020B0503020204020204" charset="-122"/>
              </a:rPr>
              <a:t>。</a:t>
            </a:r>
            <a:endParaRPr lang="en-US" altLang="en-US" sz="1000" dirty="0">
              <a:solidFill>
                <a:srgbClr val="000000"/>
              </a:solidFill>
              <a:latin typeface="微软雅黑" panose="020B0503020204020204" charset="-122"/>
              <a:ea typeface="微软雅黑" panose="020B0503020204020204" charset="-122"/>
              <a:cs typeface="微软雅黑" panose="020B0503020204020204" charset="-122"/>
            </a:endParaRPr>
          </a:p>
          <a:p>
            <a:pPr marL="292735" algn="l" rtl="0" eaLnBrk="0">
              <a:lnSpc>
                <a:spcPct val="92000"/>
              </a:lnSpc>
              <a:spcBef>
                <a:spcPts val="675"/>
              </a:spcBef>
            </a:pPr>
            <a:r>
              <a:rPr sz="1000" spc="30" dirty="0">
                <a:solidFill>
                  <a:srgbClr val="000000"/>
                </a:solidFill>
                <a:latin typeface="微软雅黑" panose="020B0503020204020204" charset="-122"/>
                <a:ea typeface="微软雅黑" panose="020B0503020204020204" charset="-122"/>
                <a:cs typeface="微软雅黑" panose="020B0503020204020204" charset="-122"/>
              </a:rPr>
              <a:t>内光电效应分为光电导效应和光生伏特效应。</a:t>
            </a:r>
            <a:endParaRPr lang="en-US" altLang="en-US" sz="1000" dirty="0">
              <a:solidFill>
                <a:srgbClr val="000000"/>
              </a:solidFill>
              <a:latin typeface="微软雅黑" panose="020B0503020204020204" charset="-122"/>
              <a:ea typeface="微软雅黑" panose="020B0503020204020204" charset="-122"/>
              <a:cs typeface="微软雅黑" panose="020B0503020204020204" charset="-122"/>
            </a:endParaRPr>
          </a:p>
          <a:p>
            <a:pPr marL="287020" algn="l" rtl="0" eaLnBrk="0">
              <a:lnSpc>
                <a:spcPct val="91000"/>
              </a:lnSpc>
              <a:spcBef>
                <a:spcPts val="675"/>
              </a:spcBef>
            </a:pPr>
            <a:r>
              <a:rPr sz="1000" b="1" spc="20" dirty="0">
                <a:solidFill>
                  <a:srgbClr val="000000"/>
                </a:solidFill>
                <a:latin typeface="微软雅黑" panose="020B0503020204020204" charset="-122"/>
                <a:ea typeface="微软雅黑" panose="020B0503020204020204" charset="-122"/>
                <a:cs typeface="微软雅黑" panose="020B0503020204020204" charset="-122"/>
              </a:rPr>
              <a:t>1)</a:t>
            </a:r>
            <a:r>
              <a:rPr sz="1000" spc="20" dirty="0">
                <a:solidFill>
                  <a:srgbClr val="000000"/>
                </a:solidFill>
                <a:latin typeface="微软雅黑" panose="020B0503020204020204" charset="-122"/>
                <a:ea typeface="微软雅黑" panose="020B0503020204020204" charset="-122"/>
                <a:cs typeface="微软雅黑" panose="020B0503020204020204" charset="-122"/>
              </a:rPr>
              <a:t>光电</a:t>
            </a:r>
            <a:r>
              <a:rPr sz="1000" spc="0" dirty="0">
                <a:solidFill>
                  <a:srgbClr val="000000"/>
                </a:solidFill>
                <a:latin typeface="微软雅黑" panose="020B0503020204020204" charset="-122"/>
                <a:ea typeface="微软雅黑" panose="020B0503020204020204" charset="-122"/>
                <a:cs typeface="微软雅黑" panose="020B0503020204020204" charset="-122"/>
              </a:rPr>
              <a:t>导效应</a:t>
            </a:r>
            <a:endParaRPr lang="en-US" altLang="en-US" sz="1000" dirty="0">
              <a:solidFill>
                <a:srgbClr val="000000"/>
              </a:solidFill>
              <a:latin typeface="微软雅黑" panose="020B0503020204020204" charset="-122"/>
              <a:ea typeface="微软雅黑" panose="020B0503020204020204" charset="-122"/>
              <a:cs typeface="微软雅黑" panose="020B0503020204020204" charset="-122"/>
            </a:endParaRPr>
          </a:p>
          <a:p>
            <a:pPr marL="12700" indent="266700" algn="l" rtl="0" eaLnBrk="0">
              <a:lnSpc>
                <a:spcPct val="137000"/>
              </a:lnSpc>
              <a:spcBef>
                <a:spcPts val="30"/>
              </a:spcBef>
            </a:pPr>
            <a:r>
              <a:rPr sz="1000" spc="40" dirty="0">
                <a:solidFill>
                  <a:srgbClr val="000000"/>
                </a:solidFill>
                <a:latin typeface="微软雅黑" panose="020B0503020204020204" charset="-122"/>
                <a:ea typeface="微软雅黑" panose="020B0503020204020204" charset="-122"/>
                <a:cs typeface="微软雅黑" panose="020B0503020204020204" charset="-122"/>
              </a:rPr>
              <a:t>光电导效应是指在光照作用下，物体的电导率发生变化的效应。光电导</a:t>
            </a:r>
            <a:r>
              <a:rPr sz="1000" spc="10" dirty="0">
                <a:solidFill>
                  <a:srgbClr val="000000"/>
                </a:solidFill>
                <a:latin typeface="微软雅黑" panose="020B0503020204020204" charset="-122"/>
                <a:ea typeface="微软雅黑" panose="020B0503020204020204" charset="-122"/>
                <a:cs typeface="微软雅黑" panose="020B0503020204020204" charset="-122"/>
              </a:rPr>
              <a:t>效</a:t>
            </a:r>
            <a:r>
              <a:rPr sz="1000" spc="0" dirty="0">
                <a:solidFill>
                  <a:srgbClr val="000000"/>
                </a:solidFill>
                <a:latin typeface="微软雅黑" panose="020B0503020204020204" charset="-122"/>
                <a:ea typeface="微软雅黑" panose="020B0503020204020204" charset="-122"/>
                <a:cs typeface="微软雅黑" panose="020B0503020204020204" charset="-122"/>
              </a:rPr>
              <a:t>应中，物</a:t>
            </a:r>
            <a:r>
              <a:rPr sz="1000" spc="30" dirty="0">
                <a:solidFill>
                  <a:srgbClr val="000000"/>
                </a:solidFill>
                <a:latin typeface="微软雅黑" panose="020B0503020204020204" charset="-122"/>
                <a:ea typeface="微软雅黑" panose="020B0503020204020204" charset="-122"/>
                <a:cs typeface="微软雅黑" panose="020B0503020204020204" charset="-122"/>
              </a:rPr>
              <a:t>体电子吸收光子能量，进而由原来的键合状态过渡到自由状态，</a:t>
            </a:r>
            <a:r>
              <a:rPr sz="1000" spc="0" dirty="0">
                <a:solidFill>
                  <a:srgbClr val="000000"/>
                </a:solidFill>
                <a:latin typeface="微软雅黑" panose="020B0503020204020204" charset="-122"/>
                <a:ea typeface="微软雅黑" panose="020B0503020204020204" charset="-122"/>
                <a:cs typeface="微软雅黑" panose="020B0503020204020204" charset="-122"/>
              </a:rPr>
              <a:t>使物体电导率发生变化ꎬ</a:t>
            </a:r>
            <a:endParaRPr lang="en-US" altLang="en-US" sz="1000" spc="0" dirty="0">
              <a:solidFill>
                <a:srgbClr val="000000"/>
              </a:solidFill>
              <a:latin typeface="微软雅黑" panose="020B0503020204020204" charset="-122"/>
              <a:ea typeface="微软雅黑" panose="020B0503020204020204" charset="-122"/>
              <a:cs typeface="微软雅黑" panose="020B0503020204020204" charset="-122"/>
            </a:endParaRPr>
          </a:p>
        </p:txBody>
      </p:sp>
      <p:sp>
        <p:nvSpPr>
          <p:cNvPr id="19" name="textbox 33"/>
          <p:cNvSpPr/>
          <p:nvPr>
            <p:custDataLst>
              <p:tags r:id="rId5"/>
            </p:custDataLst>
          </p:nvPr>
        </p:nvSpPr>
        <p:spPr>
          <a:xfrm>
            <a:off x="3523188" y="3459566"/>
            <a:ext cx="108624" cy="92710"/>
          </a:xfrm>
          <a:prstGeom prst="rect">
            <a:avLst/>
          </a:prstGeom>
        </p:spPr>
        <p:txBody>
          <a:bodyPr vert="horz" wrap="square" lIns="0" tIns="0" rIns="0" bIns="0"/>
          <a:lstStyle/>
          <a:p>
            <a:pPr algn="l" rtl="0" eaLnBrk="0">
              <a:lnSpc>
                <a:spcPct val="83000"/>
              </a:lnSpc>
            </a:pPr>
            <a:endParaRPr lang="en-US" altLang="en-US" sz="100" dirty="0">
              <a:solidFill>
                <a:schemeClr val="dk1"/>
              </a:solidFill>
              <a:latin typeface="微软雅黑" panose="020B0503020204020204" charset="-122"/>
              <a:ea typeface="微软雅黑" panose="020B0503020204020204" charset="-122"/>
            </a:endParaRPr>
          </a:p>
          <a:p>
            <a:pPr marL="12700" algn="l" rtl="0" eaLnBrk="0">
              <a:lnSpc>
                <a:spcPct val="88000"/>
              </a:lnSpc>
            </a:pPr>
            <a:r>
              <a:rPr sz="500" b="1" spc="0" dirty="0">
                <a:solidFill>
                  <a:schemeClr val="dk1"/>
                </a:solidFill>
                <a:latin typeface="微软雅黑" panose="020B0503020204020204" charset="-122"/>
                <a:ea typeface="微软雅黑" panose="020B0503020204020204" charset="-122"/>
                <a:cs typeface="Arial" panose="020B0604020202020204"/>
              </a:rPr>
              <a:t>0</a:t>
            </a:r>
            <a:endParaRPr lang="en-US" altLang="en-US" sz="500" b="1" spc="0" dirty="0">
              <a:solidFill>
                <a:schemeClr val="dk1"/>
              </a:solidFill>
              <a:latin typeface="微软雅黑" panose="020B0503020204020204" charset="-122"/>
              <a:ea typeface="微软雅黑" panose="020B0503020204020204" charset="-122"/>
              <a:cs typeface="Arial" panose="020B0604020202020204"/>
            </a:endParaRPr>
          </a:p>
        </p:txBody>
      </p:sp>
      <p:sp>
        <p:nvSpPr>
          <p:cNvPr id="20" name="textbox 34"/>
          <p:cNvSpPr/>
          <p:nvPr>
            <p:custDataLst>
              <p:tags r:id="rId6"/>
            </p:custDataLst>
          </p:nvPr>
        </p:nvSpPr>
        <p:spPr>
          <a:xfrm>
            <a:off x="3589556" y="3369449"/>
            <a:ext cx="107470" cy="92710"/>
          </a:xfrm>
          <a:prstGeom prst="rect">
            <a:avLst/>
          </a:prstGeom>
        </p:spPr>
        <p:txBody>
          <a:bodyPr vert="horz" wrap="square" lIns="0" tIns="0" rIns="0" bIns="0"/>
          <a:lstStyle/>
          <a:p>
            <a:pPr algn="l" rtl="0" eaLnBrk="0">
              <a:lnSpc>
                <a:spcPct val="83000"/>
              </a:lnSpc>
            </a:pPr>
            <a:endParaRPr lang="en-US" altLang="en-US" sz="100" dirty="0">
              <a:solidFill>
                <a:schemeClr val="dk1"/>
              </a:solidFill>
              <a:latin typeface="微软雅黑" panose="020B0503020204020204" charset="-122"/>
              <a:ea typeface="微软雅黑" panose="020B0503020204020204" charset="-122"/>
            </a:endParaRPr>
          </a:p>
          <a:p>
            <a:pPr marL="12700" algn="l" rtl="0" eaLnBrk="0">
              <a:lnSpc>
                <a:spcPct val="88000"/>
              </a:lnSpc>
            </a:pPr>
            <a:r>
              <a:rPr sz="500" b="1" spc="0" dirty="0">
                <a:solidFill>
                  <a:schemeClr val="dk1"/>
                </a:solidFill>
                <a:latin typeface="微软雅黑" panose="020B0503020204020204" charset="-122"/>
                <a:ea typeface="微软雅黑" panose="020B0503020204020204" charset="-122"/>
                <a:cs typeface="Arial" panose="020B0604020202020204"/>
              </a:rPr>
              <a:t>2</a:t>
            </a:r>
            <a:endParaRPr lang="en-US" altLang="en-US" sz="500" b="1" spc="0" dirty="0">
              <a:solidFill>
                <a:schemeClr val="dk1"/>
              </a:solidFill>
              <a:latin typeface="微软雅黑" panose="020B0503020204020204" charset="-122"/>
              <a:ea typeface="微软雅黑" panose="020B0503020204020204" charset="-122"/>
              <a:cs typeface="Arial" panose="020B0604020202020204"/>
            </a:endParaRPr>
          </a:p>
        </p:txBody>
      </p:sp>
      <p:pic>
        <p:nvPicPr>
          <p:cNvPr id="21" name="picture 35"/>
          <p:cNvPicPr>
            <a:picLocks noChangeAspect="1"/>
          </p:cNvPicPr>
          <p:nvPr/>
        </p:nvPicPr>
        <p:blipFill>
          <a:blip r:embed="rId7"/>
          <a:stretch>
            <a:fillRect/>
          </a:stretch>
        </p:blipFill>
        <p:spPr>
          <a:xfrm rot="21600000">
            <a:off x="3349445" y="3313900"/>
            <a:ext cx="233245" cy="273230"/>
          </a:xfrm>
          <a:prstGeom prst="rect">
            <a:avLst/>
          </a:prstGeom>
        </p:spPr>
      </p:pic>
      <p:sp>
        <p:nvSpPr>
          <p:cNvPr id="22" name="textbox 36"/>
          <p:cNvSpPr/>
          <p:nvPr>
            <p:custDataLst>
              <p:tags r:id="rId8"/>
            </p:custDataLst>
          </p:nvPr>
        </p:nvSpPr>
        <p:spPr>
          <a:xfrm>
            <a:off x="718896" y="765873"/>
            <a:ext cx="9462011" cy="1085850"/>
          </a:xfrm>
          <a:prstGeom prst="rect">
            <a:avLst/>
          </a:prstGeom>
        </p:spPr>
        <p:txBody>
          <a:bodyPr vert="horz" wrap="square" lIns="0" tIns="0" rIns="0" bIns="0"/>
          <a:lstStyle/>
          <a:p>
            <a:pPr algn="l" rtl="0" eaLnBrk="0">
              <a:lnSpc>
                <a:spcPct val="83000"/>
              </a:lnSpc>
            </a:pPr>
            <a:endParaRPr lang="en-US" altLang="en-US" sz="100" dirty="0">
              <a:solidFill>
                <a:schemeClr val="dk1"/>
              </a:solidFill>
              <a:latin typeface="微软雅黑" panose="020B0503020204020204" charset="-122"/>
              <a:ea typeface="微软雅黑" panose="020B0503020204020204" charset="-122"/>
              <a:cs typeface="微软雅黑" panose="020B0503020204020204" charset="-122"/>
            </a:endParaRPr>
          </a:p>
          <a:p>
            <a:pPr marL="274955" algn="l" rtl="0" eaLnBrk="0">
              <a:lnSpc>
                <a:spcPct val="92000"/>
              </a:lnSpc>
            </a:pPr>
            <a:r>
              <a:rPr sz="1000" spc="40" dirty="0">
                <a:solidFill>
                  <a:schemeClr val="dk1"/>
                </a:solidFill>
                <a:latin typeface="微软雅黑" panose="020B0503020204020204" charset="-122"/>
                <a:ea typeface="微软雅黑" panose="020B0503020204020204" charset="-122"/>
                <a:cs typeface="微软雅黑" panose="020B0503020204020204" charset="-122"/>
              </a:rPr>
              <a:t>光电效应分为外光电效应和内光电</a:t>
            </a:r>
            <a:r>
              <a:rPr sz="1000" spc="10" dirty="0">
                <a:solidFill>
                  <a:schemeClr val="dk1"/>
                </a:solidFill>
                <a:latin typeface="微软雅黑" panose="020B0503020204020204" charset="-122"/>
                <a:ea typeface="微软雅黑" panose="020B0503020204020204" charset="-122"/>
                <a:cs typeface="微软雅黑" panose="020B0503020204020204" charset="-122"/>
              </a:rPr>
              <a:t>效</a:t>
            </a:r>
            <a:r>
              <a:rPr sz="1000" spc="0" dirty="0">
                <a:solidFill>
                  <a:schemeClr val="dk1"/>
                </a:solidFill>
                <a:latin typeface="微软雅黑" panose="020B0503020204020204" charset="-122"/>
                <a:ea typeface="微软雅黑" panose="020B0503020204020204" charset="-122"/>
                <a:cs typeface="微软雅黑" panose="020B0503020204020204" charset="-122"/>
              </a:rPr>
              <a:t>应。</a:t>
            </a:r>
            <a:endParaRPr lang="en-US" altLang="en-US" sz="1000" dirty="0">
              <a:solidFill>
                <a:schemeClr val="dk1"/>
              </a:solidFill>
              <a:latin typeface="微软雅黑" panose="020B0503020204020204" charset="-122"/>
              <a:ea typeface="微软雅黑" panose="020B0503020204020204" charset="-122"/>
              <a:cs typeface="微软雅黑" panose="020B0503020204020204" charset="-122"/>
            </a:endParaRPr>
          </a:p>
          <a:p>
            <a:pPr marL="281305" algn="l" rtl="0" eaLnBrk="0">
              <a:lnSpc>
                <a:spcPts val="1300"/>
              </a:lnSpc>
              <a:spcBef>
                <a:spcPts val="690"/>
              </a:spcBef>
            </a:pPr>
            <a:r>
              <a:rPr sz="1000" b="1" spc="-20" dirty="0">
                <a:solidFill>
                  <a:schemeClr val="dk1"/>
                </a:solidFill>
                <a:latin typeface="微软雅黑" panose="020B0503020204020204" charset="-122"/>
                <a:ea typeface="微软雅黑" panose="020B0503020204020204" charset="-122"/>
                <a:cs typeface="微软雅黑" panose="020B0503020204020204" charset="-122"/>
              </a:rPr>
              <a:t>1.</a:t>
            </a:r>
            <a:r>
              <a:rPr sz="1000" spc="-20" dirty="0">
                <a:solidFill>
                  <a:schemeClr val="dk1"/>
                </a:solidFill>
                <a:latin typeface="微软雅黑" panose="020B0503020204020204" charset="-122"/>
                <a:ea typeface="微软雅黑" panose="020B0503020204020204" charset="-122"/>
                <a:cs typeface="微软雅黑" panose="020B0503020204020204" charset="-122"/>
              </a:rPr>
              <a:t>外光</a:t>
            </a:r>
            <a:r>
              <a:rPr sz="1000" spc="0" dirty="0">
                <a:solidFill>
                  <a:schemeClr val="dk1"/>
                </a:solidFill>
                <a:latin typeface="微软雅黑" panose="020B0503020204020204" charset="-122"/>
                <a:ea typeface="微软雅黑" panose="020B0503020204020204" charset="-122"/>
                <a:cs typeface="微软雅黑" panose="020B0503020204020204" charset="-122"/>
              </a:rPr>
              <a:t>电效应</a:t>
            </a:r>
            <a:endParaRPr lang="en-US" altLang="en-US" sz="1000" dirty="0">
              <a:solidFill>
                <a:schemeClr val="dk1"/>
              </a:solidFill>
              <a:latin typeface="微软雅黑" panose="020B0503020204020204" charset="-122"/>
              <a:ea typeface="微软雅黑" panose="020B0503020204020204" charset="-122"/>
              <a:cs typeface="微软雅黑" panose="020B0503020204020204" charset="-122"/>
            </a:endParaRPr>
          </a:p>
          <a:p>
            <a:pPr marL="12700" indent="260985" algn="l" rtl="0" eaLnBrk="0">
              <a:lnSpc>
                <a:spcPct val="122000"/>
              </a:lnSpc>
              <a:spcBef>
                <a:spcPts val="490"/>
              </a:spcBef>
            </a:pPr>
            <a:r>
              <a:rPr sz="1000" spc="40" dirty="0">
                <a:solidFill>
                  <a:schemeClr val="dk1"/>
                </a:solidFill>
                <a:latin typeface="微软雅黑" panose="020B0503020204020204" charset="-122"/>
                <a:ea typeface="微软雅黑" panose="020B0503020204020204" charset="-122"/>
                <a:cs typeface="微软雅黑" panose="020B0503020204020204" charset="-122"/>
              </a:rPr>
              <a:t>外光电效应</a:t>
            </a:r>
            <a:r>
              <a:rPr sz="1000" b="1" spc="40" dirty="0">
                <a:solidFill>
                  <a:schemeClr val="dk1"/>
                </a:solidFill>
                <a:latin typeface="微软雅黑" panose="020B0503020204020204" charset="-122"/>
                <a:ea typeface="微软雅黑" panose="020B0503020204020204" charset="-122"/>
                <a:cs typeface="微软雅黑" panose="020B0503020204020204" charset="-122"/>
              </a:rPr>
              <a:t>:</a:t>
            </a:r>
            <a:r>
              <a:rPr sz="1000" spc="40" dirty="0">
                <a:solidFill>
                  <a:schemeClr val="dk1"/>
                </a:solidFill>
                <a:latin typeface="微软雅黑" panose="020B0503020204020204" charset="-122"/>
                <a:ea typeface="微软雅黑" panose="020B0503020204020204" charset="-122"/>
                <a:cs typeface="微软雅黑" panose="020B0503020204020204" charset="-122"/>
              </a:rPr>
              <a:t>在光线作用下，电子逸出物体表面的现象称为外光电效应。常见</a:t>
            </a:r>
            <a:r>
              <a:rPr sz="1000" spc="10" dirty="0">
                <a:solidFill>
                  <a:schemeClr val="dk1"/>
                </a:solidFill>
                <a:latin typeface="微软雅黑" panose="020B0503020204020204" charset="-122"/>
                <a:ea typeface="微软雅黑" panose="020B0503020204020204" charset="-122"/>
                <a:cs typeface="微软雅黑" panose="020B0503020204020204" charset="-122"/>
              </a:rPr>
              <a:t>的</a:t>
            </a:r>
            <a:r>
              <a:rPr sz="1000" spc="0" dirty="0">
                <a:solidFill>
                  <a:schemeClr val="dk1"/>
                </a:solidFill>
                <a:latin typeface="微软雅黑" panose="020B0503020204020204" charset="-122"/>
                <a:ea typeface="微软雅黑" panose="020B0503020204020204" charset="-122"/>
                <a:cs typeface="微软雅黑" panose="020B0503020204020204" charset="-122"/>
              </a:rPr>
              <a:t>基</a:t>
            </a:r>
            <a:r>
              <a:rPr sz="1000" spc="20" dirty="0">
                <a:solidFill>
                  <a:schemeClr val="dk1"/>
                </a:solidFill>
                <a:latin typeface="微软雅黑" panose="020B0503020204020204" charset="-122"/>
                <a:ea typeface="微软雅黑" panose="020B0503020204020204" charset="-122"/>
                <a:cs typeface="微软雅黑" panose="020B0503020204020204" charset="-122"/>
              </a:rPr>
              <a:t>于外光电效应的光电器件有光电管、光电倍增管、光</a:t>
            </a:r>
            <a:r>
              <a:rPr sz="1000" spc="10" dirty="0">
                <a:solidFill>
                  <a:schemeClr val="dk1"/>
                </a:solidFill>
                <a:latin typeface="微软雅黑" panose="020B0503020204020204" charset="-122"/>
                <a:ea typeface="微软雅黑" panose="020B0503020204020204" charset="-122"/>
                <a:cs typeface="微软雅黑" panose="020B0503020204020204" charset="-122"/>
              </a:rPr>
              <a:t>电</a:t>
            </a:r>
            <a:r>
              <a:rPr sz="1000" spc="0" dirty="0">
                <a:solidFill>
                  <a:schemeClr val="dk1"/>
                </a:solidFill>
                <a:latin typeface="微软雅黑" panose="020B0503020204020204" charset="-122"/>
                <a:ea typeface="微软雅黑" panose="020B0503020204020204" charset="-122"/>
                <a:cs typeface="微软雅黑" panose="020B0503020204020204" charset="-122"/>
              </a:rPr>
              <a:t>摄像管等。</a:t>
            </a:r>
            <a:endParaRPr lang="en-US" altLang="en-US" sz="1000" dirty="0">
              <a:solidFill>
                <a:schemeClr val="dk1"/>
              </a:solidFill>
              <a:latin typeface="微软雅黑" panose="020B0503020204020204" charset="-122"/>
              <a:ea typeface="微软雅黑" panose="020B0503020204020204" charset="-122"/>
              <a:cs typeface="微软雅黑" panose="020B0503020204020204" charset="-122"/>
            </a:endParaRPr>
          </a:p>
          <a:p>
            <a:pPr algn="l" rtl="0" eaLnBrk="0">
              <a:lnSpc>
                <a:spcPct val="111000"/>
              </a:lnSpc>
            </a:pPr>
            <a:endParaRPr lang="en-US" altLang="en-US" sz="500" dirty="0">
              <a:solidFill>
                <a:schemeClr val="dk1"/>
              </a:solidFill>
              <a:latin typeface="微软雅黑" panose="020B0503020204020204" charset="-122"/>
              <a:ea typeface="微软雅黑" panose="020B0503020204020204" charset="-122"/>
              <a:cs typeface="微软雅黑" panose="020B0503020204020204" charset="-122"/>
            </a:endParaRPr>
          </a:p>
          <a:p>
            <a:pPr marL="274955" algn="l" rtl="0" eaLnBrk="0">
              <a:lnSpc>
                <a:spcPct val="97000"/>
              </a:lnSpc>
              <a:spcBef>
                <a:spcPts val="5"/>
              </a:spcBef>
            </a:pPr>
            <a:r>
              <a:rPr sz="1000" spc="10" dirty="0">
                <a:solidFill>
                  <a:schemeClr val="dk1"/>
                </a:solidFill>
                <a:latin typeface="微软雅黑" panose="020B0503020204020204" charset="-122"/>
                <a:ea typeface="微软雅黑" panose="020B0503020204020204" charset="-122"/>
                <a:cs typeface="微软雅黑" panose="020B0503020204020204" charset="-122"/>
              </a:rPr>
              <a:t>一束光是由一束以光速运动的粒子流组成的，这些粒子称为光子。光子具有能量，</a:t>
            </a:r>
            <a:r>
              <a:rPr sz="1000" spc="0" dirty="0">
                <a:solidFill>
                  <a:schemeClr val="dk1"/>
                </a:solidFill>
                <a:latin typeface="微软雅黑" panose="020B0503020204020204" charset="-122"/>
                <a:ea typeface="微软雅黑" panose="020B0503020204020204" charset="-122"/>
                <a:cs typeface="微软雅黑" panose="020B0503020204020204" charset="-122"/>
              </a:rPr>
              <a:t>每</a:t>
            </a:r>
            <a:endParaRPr lang="en-US" altLang="en-US" sz="1000" spc="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23" name="textbox 37"/>
          <p:cNvSpPr/>
          <p:nvPr>
            <p:custDataLst>
              <p:tags r:id="rId9"/>
            </p:custDataLst>
          </p:nvPr>
        </p:nvSpPr>
        <p:spPr>
          <a:xfrm>
            <a:off x="713279" y="1904554"/>
            <a:ext cx="7240957" cy="632459"/>
          </a:xfrm>
          <a:prstGeom prst="rect">
            <a:avLst/>
          </a:prstGeom>
        </p:spPr>
        <p:txBody>
          <a:bodyPr vert="horz" wrap="square" lIns="0" tIns="0" rIns="0" bIns="0"/>
          <a:lstStyle/>
          <a:p>
            <a:pPr algn="l" rtl="0" eaLnBrk="0">
              <a:lnSpc>
                <a:spcPct val="86000"/>
              </a:lnSpc>
            </a:pPr>
            <a:endParaRPr lang="en-US" altLang="en-US" sz="100" dirty="0">
              <a:solidFill>
                <a:schemeClr val="dk1"/>
              </a:solidFill>
              <a:latin typeface="微软雅黑" panose="020B0503020204020204" charset="-122"/>
              <a:ea typeface="微软雅黑" panose="020B0503020204020204" charset="-122"/>
              <a:cs typeface="微软雅黑" panose="020B0503020204020204" charset="-122"/>
            </a:endParaRPr>
          </a:p>
          <a:p>
            <a:pPr marL="12700" algn="l" rtl="0" eaLnBrk="0">
              <a:lnSpc>
                <a:spcPct val="91000"/>
              </a:lnSpc>
            </a:pPr>
            <a:r>
              <a:rPr sz="1000" spc="20" dirty="0">
                <a:solidFill>
                  <a:schemeClr val="dk1"/>
                </a:solidFill>
                <a:latin typeface="微软雅黑" panose="020B0503020204020204" charset="-122"/>
                <a:ea typeface="微软雅黑" panose="020B0503020204020204" charset="-122"/>
                <a:cs typeface="微软雅黑" panose="020B0503020204020204" charset="-122"/>
              </a:rPr>
              <a:t>个光子具有的能量由式</a:t>
            </a:r>
            <a:r>
              <a:rPr sz="1000" b="1" spc="20" dirty="0">
                <a:solidFill>
                  <a:schemeClr val="dk1"/>
                </a:solidFill>
                <a:latin typeface="微软雅黑" panose="020B0503020204020204" charset="-122"/>
                <a:ea typeface="微软雅黑" panose="020B0503020204020204" charset="-122"/>
                <a:cs typeface="微软雅黑" panose="020B0503020204020204" charset="-122"/>
              </a:rPr>
              <a:t>(7</a:t>
            </a:r>
            <a:r>
              <a:rPr sz="1000" spc="20" dirty="0">
                <a:solidFill>
                  <a:schemeClr val="dk1"/>
                </a:solidFill>
                <a:latin typeface="微软雅黑" panose="020B0503020204020204" charset="-122"/>
                <a:ea typeface="微软雅黑" panose="020B0503020204020204" charset="-122"/>
                <a:cs typeface="微软雅黑" panose="020B0503020204020204" charset="-122"/>
              </a:rPr>
              <a:t>－</a:t>
            </a:r>
            <a:r>
              <a:rPr sz="1000" b="1" spc="20" dirty="0">
                <a:solidFill>
                  <a:schemeClr val="dk1"/>
                </a:solidFill>
                <a:latin typeface="微软雅黑" panose="020B0503020204020204" charset="-122"/>
                <a:ea typeface="微软雅黑" panose="020B0503020204020204" charset="-122"/>
                <a:cs typeface="微软雅黑" panose="020B0503020204020204" charset="-122"/>
              </a:rPr>
              <a:t>1)</a:t>
            </a:r>
            <a:r>
              <a:rPr sz="1000" spc="20" dirty="0">
                <a:solidFill>
                  <a:schemeClr val="dk1"/>
                </a:solidFill>
                <a:latin typeface="微软雅黑" panose="020B0503020204020204" charset="-122"/>
                <a:ea typeface="微软雅黑" panose="020B0503020204020204" charset="-122"/>
                <a:cs typeface="微软雅黑" panose="020B0503020204020204" charset="-122"/>
              </a:rPr>
              <a:t>确</a:t>
            </a:r>
            <a:r>
              <a:rPr sz="1000" spc="0" dirty="0">
                <a:solidFill>
                  <a:schemeClr val="dk1"/>
                </a:solidFill>
                <a:latin typeface="微软雅黑" panose="020B0503020204020204" charset="-122"/>
                <a:ea typeface="微软雅黑" panose="020B0503020204020204" charset="-122"/>
                <a:cs typeface="微软雅黑" panose="020B0503020204020204" charset="-122"/>
              </a:rPr>
              <a:t>定</a:t>
            </a:r>
            <a:r>
              <a:rPr sz="1000" b="1" spc="0" dirty="0">
                <a:solidFill>
                  <a:schemeClr val="dk1"/>
                </a:solidFill>
                <a:latin typeface="微软雅黑" panose="020B0503020204020204" charset="-122"/>
                <a:ea typeface="微软雅黑" panose="020B0503020204020204" charset="-122"/>
                <a:cs typeface="微软雅黑" panose="020B0503020204020204" charset="-122"/>
              </a:rPr>
              <a:t>:</a:t>
            </a:r>
            <a:endParaRPr lang="en-US" altLang="en-US" sz="1000" dirty="0">
              <a:solidFill>
                <a:schemeClr val="dk1"/>
              </a:solidFill>
              <a:latin typeface="微软雅黑" panose="020B0503020204020204" charset="-122"/>
              <a:ea typeface="微软雅黑" panose="020B0503020204020204" charset="-122"/>
              <a:cs typeface="微软雅黑" panose="020B0503020204020204" charset="-122"/>
            </a:endParaRPr>
          </a:p>
          <a:p>
            <a:pPr marL="2399030" algn="l" rtl="0" eaLnBrk="0">
              <a:lnSpc>
                <a:spcPts val="1560"/>
              </a:lnSpc>
              <a:spcBef>
                <a:spcPts val="325"/>
              </a:spcBef>
            </a:pPr>
            <a:r>
              <a:rPr sz="900" b="1" spc="-80" dirty="0">
                <a:solidFill>
                  <a:schemeClr val="dk1"/>
                </a:solidFill>
                <a:latin typeface="微软雅黑" panose="020B0503020204020204" charset="-122"/>
                <a:ea typeface="微软雅黑" panose="020B0503020204020204" charset="-122"/>
                <a:cs typeface="微软雅黑" panose="020B0503020204020204" charset="-122"/>
              </a:rPr>
              <a:t>E</a:t>
            </a:r>
            <a:r>
              <a:rPr sz="900" spc="-80" dirty="0">
                <a:solidFill>
                  <a:schemeClr val="dk1"/>
                </a:solidFill>
                <a:latin typeface="微软雅黑" panose="020B0503020204020204" charset="-122"/>
                <a:ea typeface="微软雅黑" panose="020B0503020204020204" charset="-122"/>
                <a:cs typeface="微软雅黑" panose="020B0503020204020204" charset="-122"/>
              </a:rPr>
              <a:t>＝</a:t>
            </a:r>
            <a:r>
              <a:rPr sz="900" b="1" spc="-30" dirty="0">
                <a:solidFill>
                  <a:schemeClr val="dk1"/>
                </a:solidFill>
                <a:latin typeface="微软雅黑" panose="020B0503020204020204" charset="-122"/>
                <a:ea typeface="微软雅黑" panose="020B0503020204020204" charset="-122"/>
                <a:cs typeface="微软雅黑" panose="020B0503020204020204" charset="-122"/>
              </a:rPr>
              <a:t>h</a:t>
            </a:r>
            <a:r>
              <a:rPr sz="900" b="1" spc="-80" dirty="0">
                <a:solidFill>
                  <a:schemeClr val="dk1"/>
                </a:solidFill>
                <a:latin typeface="微软雅黑" panose="020B0503020204020204" charset="-122"/>
                <a:ea typeface="微软雅黑" panose="020B0503020204020204" charset="-122"/>
                <a:cs typeface="微软雅黑" panose="020B0503020204020204" charset="-122"/>
              </a:rPr>
              <a:t>ν</a:t>
            </a:r>
            <a:endParaRPr lang="en-US" altLang="en-US" sz="900" dirty="0">
              <a:solidFill>
                <a:schemeClr val="dk1"/>
              </a:solidFill>
              <a:latin typeface="微软雅黑" panose="020B0503020204020204" charset="-122"/>
              <a:ea typeface="微软雅黑" panose="020B0503020204020204" charset="-122"/>
              <a:cs typeface="微软雅黑" panose="020B0503020204020204" charset="-122"/>
            </a:endParaRPr>
          </a:p>
          <a:p>
            <a:pPr marL="13970" algn="l" rtl="0" eaLnBrk="0">
              <a:lnSpc>
                <a:spcPts val="1560"/>
              </a:lnSpc>
              <a:spcBef>
                <a:spcPts val="235"/>
              </a:spcBef>
            </a:pPr>
            <a:r>
              <a:rPr sz="1000" spc="-30" dirty="0">
                <a:solidFill>
                  <a:schemeClr val="dk1"/>
                </a:solidFill>
                <a:latin typeface="微软雅黑" panose="020B0503020204020204" charset="-122"/>
                <a:ea typeface="微软雅黑" panose="020B0503020204020204" charset="-122"/>
                <a:cs typeface="微软雅黑" panose="020B0503020204020204" charset="-122"/>
              </a:rPr>
              <a:t>式中，</a:t>
            </a:r>
            <a:r>
              <a:rPr sz="1000" b="1" spc="0" dirty="0">
                <a:solidFill>
                  <a:schemeClr val="dk1"/>
                </a:solidFill>
                <a:latin typeface="微软雅黑" panose="020B0503020204020204" charset="-122"/>
                <a:ea typeface="微软雅黑" panose="020B0503020204020204" charset="-122"/>
                <a:cs typeface="微软雅黑" panose="020B0503020204020204" charset="-122"/>
              </a:rPr>
              <a:t>h</a:t>
            </a:r>
            <a:r>
              <a:rPr sz="1000" spc="-30" dirty="0">
                <a:solidFill>
                  <a:schemeClr val="dk1"/>
                </a:solidFill>
                <a:latin typeface="微软雅黑" panose="020B0503020204020204" charset="-122"/>
                <a:ea typeface="微软雅黑" panose="020B0503020204020204" charset="-122"/>
                <a:cs typeface="微软雅黑" panose="020B0503020204020204" charset="-122"/>
              </a:rPr>
              <a:t>为普朗克常数，</a:t>
            </a:r>
            <a:r>
              <a:rPr sz="1000" b="1" spc="0" dirty="0">
                <a:solidFill>
                  <a:schemeClr val="dk1"/>
                </a:solidFill>
                <a:latin typeface="微软雅黑" panose="020B0503020204020204" charset="-122"/>
                <a:ea typeface="微软雅黑" panose="020B0503020204020204" charset="-122"/>
                <a:cs typeface="微软雅黑" panose="020B0503020204020204" charset="-122"/>
              </a:rPr>
              <a:t>h</a:t>
            </a:r>
            <a:r>
              <a:rPr sz="1000" spc="-30" dirty="0">
                <a:solidFill>
                  <a:schemeClr val="dk1"/>
                </a:solidFill>
                <a:latin typeface="微软雅黑" panose="020B0503020204020204" charset="-122"/>
                <a:ea typeface="微软雅黑" panose="020B0503020204020204" charset="-122"/>
                <a:cs typeface="微软雅黑" panose="020B0503020204020204" charset="-122"/>
              </a:rPr>
              <a:t>＝</a:t>
            </a:r>
            <a:r>
              <a:rPr sz="1000" b="1" spc="-30" dirty="0">
                <a:solidFill>
                  <a:schemeClr val="dk1"/>
                </a:solidFill>
                <a:latin typeface="微软雅黑" panose="020B0503020204020204" charset="-122"/>
                <a:ea typeface="微软雅黑" panose="020B0503020204020204" charset="-122"/>
                <a:cs typeface="微软雅黑" panose="020B0503020204020204" charset="-122"/>
              </a:rPr>
              <a:t>6.626×10</a:t>
            </a:r>
            <a:r>
              <a:rPr sz="900" spc="-30" baseline="69000" dirty="0">
                <a:solidFill>
                  <a:schemeClr val="dk1"/>
                </a:solidFill>
                <a:latin typeface="微软雅黑" panose="020B0503020204020204" charset="-122"/>
                <a:ea typeface="微软雅黑" panose="020B0503020204020204" charset="-122"/>
                <a:cs typeface="微软雅黑" panose="020B0503020204020204" charset="-122"/>
              </a:rPr>
              <a:t>－</a:t>
            </a:r>
            <a:r>
              <a:rPr sz="900" b="1" spc="-30" baseline="69000" dirty="0">
                <a:solidFill>
                  <a:schemeClr val="dk1"/>
                </a:solidFill>
                <a:latin typeface="微软雅黑" panose="020B0503020204020204" charset="-122"/>
                <a:ea typeface="微软雅黑" panose="020B0503020204020204" charset="-122"/>
                <a:cs typeface="微软雅黑" panose="020B0503020204020204" charset="-122"/>
              </a:rPr>
              <a:t>34</a:t>
            </a:r>
            <a:r>
              <a:rPr sz="1000" b="1" spc="-30" dirty="0">
                <a:solidFill>
                  <a:schemeClr val="dk1"/>
                </a:solidFill>
                <a:latin typeface="微软雅黑" panose="020B0503020204020204" charset="-122"/>
                <a:ea typeface="微软雅黑" panose="020B0503020204020204" charset="-122"/>
                <a:cs typeface="微软雅黑" panose="020B0503020204020204" charset="-122"/>
              </a:rPr>
              <a:t>(</a:t>
            </a:r>
            <a:r>
              <a:rPr sz="1000" b="1" spc="0" dirty="0">
                <a:solidFill>
                  <a:schemeClr val="dk1"/>
                </a:solidFill>
                <a:latin typeface="微软雅黑" panose="020B0503020204020204" charset="-122"/>
                <a:ea typeface="微软雅黑" panose="020B0503020204020204" charset="-122"/>
                <a:cs typeface="微软雅黑" panose="020B0503020204020204" charset="-122"/>
              </a:rPr>
              <a:t>J</a:t>
            </a:r>
            <a:r>
              <a:rPr sz="1000" b="1" spc="-30" dirty="0">
                <a:solidFill>
                  <a:schemeClr val="dk1"/>
                </a:solidFill>
                <a:latin typeface="微软雅黑" panose="020B0503020204020204" charset="-122"/>
                <a:ea typeface="微软雅黑" panose="020B0503020204020204" charset="-122"/>
                <a:cs typeface="微软雅黑" panose="020B0503020204020204" charset="-122"/>
              </a:rPr>
              <a:t>.</a:t>
            </a:r>
            <a:r>
              <a:rPr sz="1000" b="1" spc="0" dirty="0">
                <a:solidFill>
                  <a:schemeClr val="dk1"/>
                </a:solidFill>
                <a:latin typeface="微软雅黑" panose="020B0503020204020204" charset="-122"/>
                <a:ea typeface="微软雅黑" panose="020B0503020204020204" charset="-122"/>
                <a:cs typeface="微软雅黑" panose="020B0503020204020204" charset="-122"/>
              </a:rPr>
              <a:t>s</a:t>
            </a:r>
            <a:r>
              <a:rPr sz="1000" b="1" spc="-30" dirty="0">
                <a:solidFill>
                  <a:schemeClr val="dk1"/>
                </a:solidFill>
                <a:latin typeface="微软雅黑" panose="020B0503020204020204" charset="-122"/>
                <a:ea typeface="微软雅黑" panose="020B0503020204020204" charset="-122"/>
                <a:cs typeface="微软雅黑" panose="020B0503020204020204" charset="-122"/>
              </a:rPr>
              <a:t>)</a:t>
            </a:r>
            <a:r>
              <a:rPr sz="1000" spc="-30" dirty="0">
                <a:solidFill>
                  <a:schemeClr val="dk1"/>
                </a:solidFill>
                <a:latin typeface="微软雅黑" panose="020B0503020204020204" charset="-122"/>
                <a:ea typeface="微软雅黑" panose="020B0503020204020204" charset="-122"/>
                <a:cs typeface="微软雅黑" panose="020B0503020204020204" charset="-122"/>
              </a:rPr>
              <a:t>，</a:t>
            </a:r>
            <a:r>
              <a:rPr sz="1000" b="1" spc="-30" dirty="0">
                <a:solidFill>
                  <a:schemeClr val="dk1"/>
                </a:solidFill>
                <a:latin typeface="微软雅黑" panose="020B0503020204020204" charset="-122"/>
                <a:ea typeface="微软雅黑" panose="020B0503020204020204" charset="-122"/>
                <a:cs typeface="微软雅黑" panose="020B0503020204020204" charset="-122"/>
              </a:rPr>
              <a:t>ν</a:t>
            </a:r>
            <a:r>
              <a:rPr sz="1000" spc="-30" dirty="0">
                <a:solidFill>
                  <a:schemeClr val="dk1"/>
                </a:solidFill>
                <a:latin typeface="微软雅黑" panose="020B0503020204020204" charset="-122"/>
                <a:ea typeface="微软雅黑" panose="020B0503020204020204" charset="-122"/>
                <a:cs typeface="微软雅黑" panose="020B0503020204020204" charset="-122"/>
              </a:rPr>
              <a:t>为光的频率</a:t>
            </a:r>
            <a:r>
              <a:rPr sz="1000" b="1" spc="-30" dirty="0">
                <a:solidFill>
                  <a:schemeClr val="dk1"/>
                </a:solidFill>
                <a:latin typeface="微软雅黑" panose="020B0503020204020204" charset="-122"/>
                <a:ea typeface="微软雅黑" panose="020B0503020204020204" charset="-122"/>
                <a:cs typeface="微软雅黑" panose="020B0503020204020204" charset="-122"/>
              </a:rPr>
              <a:t>(</a:t>
            </a:r>
            <a:r>
              <a:rPr sz="1000" b="1" spc="0" dirty="0">
                <a:solidFill>
                  <a:schemeClr val="dk1"/>
                </a:solidFill>
                <a:latin typeface="微软雅黑" panose="020B0503020204020204" charset="-122"/>
                <a:ea typeface="微软雅黑" panose="020B0503020204020204" charset="-122"/>
                <a:cs typeface="微软雅黑" panose="020B0503020204020204" charset="-122"/>
              </a:rPr>
              <a:t>s</a:t>
            </a:r>
            <a:r>
              <a:rPr sz="900" spc="-30" baseline="69000" dirty="0">
                <a:solidFill>
                  <a:schemeClr val="dk1"/>
                </a:solidFill>
                <a:latin typeface="微软雅黑" panose="020B0503020204020204" charset="-122"/>
                <a:ea typeface="微软雅黑" panose="020B0503020204020204" charset="-122"/>
                <a:cs typeface="微软雅黑" panose="020B0503020204020204" charset="-122"/>
              </a:rPr>
              <a:t>－</a:t>
            </a:r>
            <a:r>
              <a:rPr sz="900" b="1" spc="-30" baseline="69000" dirty="0">
                <a:solidFill>
                  <a:schemeClr val="dk1"/>
                </a:solidFill>
                <a:latin typeface="微软雅黑" panose="020B0503020204020204" charset="-122"/>
                <a:ea typeface="微软雅黑" panose="020B0503020204020204" charset="-122"/>
                <a:cs typeface="微软雅黑" panose="020B0503020204020204" charset="-122"/>
              </a:rPr>
              <a:t>1</a:t>
            </a:r>
            <a:r>
              <a:rPr sz="1000" b="1" spc="-30" dirty="0">
                <a:solidFill>
                  <a:schemeClr val="dk1"/>
                </a:solidFill>
                <a:latin typeface="微软雅黑" panose="020B0503020204020204" charset="-122"/>
                <a:ea typeface="微软雅黑" panose="020B0503020204020204" charset="-122"/>
                <a:cs typeface="微软雅黑" panose="020B0503020204020204" charset="-122"/>
              </a:rPr>
              <a:t>)</a:t>
            </a:r>
            <a:r>
              <a:rPr sz="1000" spc="-30" dirty="0">
                <a:solidFill>
                  <a:schemeClr val="dk1"/>
                </a:solidFill>
                <a:latin typeface="微软雅黑" panose="020B0503020204020204" charset="-122"/>
                <a:ea typeface="微软雅黑" panose="020B0503020204020204" charset="-122"/>
                <a:cs typeface="微软雅黑" panose="020B0503020204020204" charset="-122"/>
              </a:rPr>
              <a:t>。</a:t>
            </a:r>
            <a:endParaRPr lang="en-US" altLang="en-US" sz="1000" spc="-3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24" name="textbox 40"/>
          <p:cNvSpPr/>
          <p:nvPr>
            <p:custDataLst>
              <p:tags r:id="rId10"/>
            </p:custDataLst>
          </p:nvPr>
        </p:nvSpPr>
        <p:spPr>
          <a:xfrm>
            <a:off x="717683" y="370636"/>
            <a:ext cx="4128939" cy="193675"/>
          </a:xfrm>
          <a:prstGeom prst="rect">
            <a:avLst/>
          </a:prstGeom>
        </p:spPr>
        <p:txBody>
          <a:bodyPr vert="horz" wrap="square" lIns="0" tIns="0" rIns="0" bIns="0"/>
          <a:lstStyle/>
          <a:p>
            <a:pPr algn="l" rtl="0" eaLnBrk="0">
              <a:lnSpc>
                <a:spcPct val="84000"/>
              </a:lnSpc>
            </a:pPr>
            <a:endParaRPr lang="en-US" altLang="en-US" sz="100" dirty="0">
              <a:solidFill>
                <a:schemeClr val="dk1"/>
              </a:solidFill>
              <a:latin typeface="微软雅黑" panose="020B0503020204020204" charset="-122"/>
              <a:ea typeface="微软雅黑" panose="020B0503020204020204" charset="-122"/>
              <a:cs typeface="微软雅黑" panose="020B0503020204020204" charset="-122"/>
            </a:endParaRPr>
          </a:p>
          <a:p>
            <a:pPr marL="12700" algn="l" rtl="0" eaLnBrk="0">
              <a:lnSpc>
                <a:spcPct val="92000"/>
              </a:lnSpc>
            </a:pPr>
            <a:r>
              <a:rPr sz="1200" b="1" spc="20" dirty="0">
                <a:solidFill>
                  <a:schemeClr val="dk1"/>
                </a:solidFill>
                <a:latin typeface="微软雅黑" panose="020B0503020204020204" charset="-122"/>
                <a:ea typeface="微软雅黑" panose="020B0503020204020204" charset="-122"/>
                <a:cs typeface="微软雅黑" panose="020B0503020204020204" charset="-122"/>
              </a:rPr>
              <a:t>7.2.2</a:t>
            </a:r>
            <a:r>
              <a:rPr sz="1200" spc="20" dirty="0">
                <a:solidFill>
                  <a:schemeClr val="dk1"/>
                </a:solidFill>
                <a:latin typeface="微软雅黑" panose="020B0503020204020204" charset="-122"/>
                <a:ea typeface="微软雅黑" panose="020B0503020204020204" charset="-122"/>
                <a:cs typeface="微软雅黑" panose="020B0503020204020204" charset="-122"/>
              </a:rPr>
              <a:t>光电效</a:t>
            </a:r>
            <a:r>
              <a:rPr sz="1200" spc="0" dirty="0">
                <a:solidFill>
                  <a:schemeClr val="dk1"/>
                </a:solidFill>
                <a:latin typeface="微软雅黑" panose="020B0503020204020204" charset="-122"/>
                <a:ea typeface="微软雅黑" panose="020B0503020204020204" charset="-122"/>
                <a:cs typeface="微软雅黑" panose="020B0503020204020204" charset="-122"/>
              </a:rPr>
              <a:t>应的分类及特性</a:t>
            </a:r>
            <a:endParaRPr lang="en-US" altLang="en-US" sz="1200" spc="0" dirty="0">
              <a:solidFill>
                <a:schemeClr val="dk1"/>
              </a:solidFill>
              <a:latin typeface="微软雅黑" panose="020B0503020204020204" charset="-122"/>
              <a:ea typeface="微软雅黑" panose="020B0503020204020204" charset="-122"/>
              <a:cs typeface="微软雅黑" panose="020B0503020204020204" charset="-122"/>
            </a:endParaRPr>
          </a:p>
        </p:txBody>
      </p:sp>
      <p:pic>
        <p:nvPicPr>
          <p:cNvPr id="25" name="picture 42"/>
          <p:cNvPicPr>
            <a:picLocks noChangeAspect="1"/>
          </p:cNvPicPr>
          <p:nvPr/>
        </p:nvPicPr>
        <p:blipFill>
          <a:blip r:embed="rId11"/>
          <a:stretch>
            <a:fillRect/>
          </a:stretch>
        </p:blipFill>
        <p:spPr>
          <a:xfrm rot="21600000">
            <a:off x="723178" y="572773"/>
            <a:ext cx="4913681" cy="27114"/>
          </a:xfrm>
          <a:prstGeom prst="rect">
            <a:avLst/>
          </a:prstGeom>
        </p:spPr>
      </p:pic>
      <p:sp>
        <p:nvSpPr>
          <p:cNvPr id="26" name="textbox 43"/>
          <p:cNvSpPr/>
          <p:nvPr>
            <p:custDataLst>
              <p:tags r:id="rId12"/>
            </p:custDataLst>
          </p:nvPr>
        </p:nvSpPr>
        <p:spPr>
          <a:xfrm>
            <a:off x="5536001" y="2142217"/>
            <a:ext cx="674868" cy="152400"/>
          </a:xfrm>
          <a:prstGeom prst="rect">
            <a:avLst/>
          </a:prstGeom>
        </p:spPr>
        <p:txBody>
          <a:bodyPr vert="horz" wrap="square" lIns="0" tIns="0" rIns="0" bIns="0"/>
          <a:lstStyle/>
          <a:p>
            <a:pPr algn="l" rtl="0" eaLnBrk="0">
              <a:lnSpc>
                <a:spcPct val="86000"/>
              </a:lnSpc>
            </a:pPr>
            <a:endParaRPr lang="en-US" altLang="en-US" sz="100" dirty="0">
              <a:solidFill>
                <a:schemeClr val="dk1"/>
              </a:solidFill>
              <a:latin typeface="微软雅黑" panose="020B0503020204020204" charset="-122"/>
              <a:ea typeface="微软雅黑" panose="020B0503020204020204" charset="-122"/>
              <a:cs typeface="微软雅黑" panose="020B0503020204020204" charset="-122"/>
            </a:endParaRPr>
          </a:p>
          <a:p>
            <a:pPr marL="12700" algn="l" rtl="0" eaLnBrk="0">
              <a:lnSpc>
                <a:spcPct val="92000"/>
              </a:lnSpc>
            </a:pPr>
            <a:r>
              <a:rPr sz="900" b="1" spc="-10" dirty="0">
                <a:solidFill>
                  <a:schemeClr val="dk1"/>
                </a:solidFill>
                <a:latin typeface="微软雅黑" panose="020B0503020204020204" charset="-122"/>
                <a:ea typeface="微软雅黑" panose="020B0503020204020204" charset="-122"/>
                <a:cs typeface="微软雅黑" panose="020B0503020204020204" charset="-122"/>
              </a:rPr>
              <a:t>(7</a:t>
            </a:r>
            <a:r>
              <a:rPr sz="900" spc="-10" dirty="0">
                <a:solidFill>
                  <a:schemeClr val="dk1"/>
                </a:solidFill>
                <a:latin typeface="微软雅黑" panose="020B0503020204020204" charset="-122"/>
                <a:ea typeface="微软雅黑" panose="020B0503020204020204" charset="-122"/>
                <a:cs typeface="微软雅黑" panose="020B0503020204020204" charset="-122"/>
              </a:rPr>
              <a:t>－</a:t>
            </a:r>
            <a:r>
              <a:rPr sz="900" b="1" spc="-10" dirty="0">
                <a:solidFill>
                  <a:schemeClr val="dk1"/>
                </a:solidFill>
                <a:latin typeface="微软雅黑" panose="020B0503020204020204" charset="-122"/>
                <a:ea typeface="微软雅黑" panose="020B0503020204020204" charset="-122"/>
                <a:cs typeface="微软雅黑" panose="020B0503020204020204" charset="-122"/>
              </a:rPr>
              <a:t>1</a:t>
            </a:r>
            <a:r>
              <a:rPr sz="900" b="1" spc="0" dirty="0">
                <a:solidFill>
                  <a:schemeClr val="dk1"/>
                </a:solidFill>
                <a:latin typeface="微软雅黑" panose="020B0503020204020204" charset="-122"/>
                <a:ea typeface="微软雅黑" panose="020B0503020204020204" charset="-122"/>
                <a:cs typeface="微软雅黑" panose="020B0503020204020204" charset="-122"/>
              </a:rPr>
              <a:t>)</a:t>
            </a:r>
            <a:endParaRPr lang="en-US" altLang="en-US" sz="900" b="1" spc="0" dirty="0">
              <a:solidFill>
                <a:schemeClr val="dk1"/>
              </a:solidFill>
              <a:latin typeface="微软雅黑" panose="020B0503020204020204" charset="-122"/>
              <a:ea typeface="微软雅黑" panose="020B0503020204020204" charset="-122"/>
              <a:cs typeface="微软雅黑" panose="020B0503020204020204" charset="-122"/>
            </a:endParaRPr>
          </a:p>
        </p:txBody>
      </p:sp>
    </p:spTree>
    <p:custDataLst>
      <p:tags r:id="rId13"/>
    </p:custData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8" name="图片 7" descr="1 (11)"/>
          <p:cNvPicPr>
            <a:picLocks noChangeAspect="1"/>
          </p:cNvPicPr>
          <p:nvPr>
            <p:custDataLst>
              <p:tags r:id="rId1"/>
            </p:custDataLst>
          </p:nvPr>
        </p:nvPicPr>
        <p:blipFill>
          <a:blip r:embed="rId2"/>
          <a:stretch>
            <a:fillRect/>
          </a:stretch>
        </p:blipFill>
        <p:spPr>
          <a:xfrm>
            <a:off x="0" y="6137910"/>
            <a:ext cx="720090" cy="720090"/>
          </a:xfrm>
          <a:prstGeom prst="rect">
            <a:avLst/>
          </a:prstGeom>
        </p:spPr>
      </p:pic>
      <p:pic>
        <p:nvPicPr>
          <p:cNvPr id="7" name="图片 6" descr="1 (12)"/>
          <p:cNvPicPr>
            <a:picLocks noChangeAspect="1"/>
          </p:cNvPicPr>
          <p:nvPr>
            <p:custDataLst>
              <p:tags r:id="rId3"/>
            </p:custDataLst>
          </p:nvPr>
        </p:nvPicPr>
        <p:blipFill>
          <a:blip r:embed="rId4"/>
          <a:stretch>
            <a:fillRect/>
          </a:stretch>
        </p:blipFill>
        <p:spPr>
          <a:xfrm>
            <a:off x="11471910" y="0"/>
            <a:ext cx="720090" cy="720090"/>
          </a:xfrm>
          <a:prstGeom prst="rect">
            <a:avLst/>
          </a:prstGeom>
        </p:spPr>
      </p:pic>
      <p:sp>
        <p:nvSpPr>
          <p:cNvPr id="2" name="textbox 46"/>
          <p:cNvSpPr/>
          <p:nvPr/>
        </p:nvSpPr>
        <p:spPr>
          <a:xfrm>
            <a:off x="782060" y="2999874"/>
            <a:ext cx="5698951" cy="1279049"/>
          </a:xfrm>
          <a:prstGeom prst="rect">
            <a:avLst/>
          </a:prstGeom>
        </p:spPr>
        <p:txBody>
          <a:bodyPr vert="horz" wrap="square" lIns="0" tIns="0" rIns="0" bIns="0"/>
          <a:lstStyle/>
          <a:p>
            <a:pPr algn="l" rtl="0" eaLnBrk="0">
              <a:lnSpc>
                <a:spcPct val="83000"/>
              </a:lnSpc>
            </a:pPr>
            <a:endParaRPr lang="en-US" altLang="en-US" sz="100" dirty="0">
              <a:solidFill>
                <a:srgbClr val="000000"/>
              </a:solidFill>
              <a:latin typeface="微软雅黑" panose="020B0503020204020204" charset="-122"/>
              <a:ea typeface="微软雅黑" panose="020B0503020204020204" charset="-122"/>
              <a:cs typeface="微软雅黑" panose="020B0503020204020204" charset="-122"/>
            </a:endParaRPr>
          </a:p>
          <a:p>
            <a:pPr marL="2103755" algn="l" rtl="0" eaLnBrk="0">
              <a:lnSpc>
                <a:spcPts val="1375"/>
              </a:lnSpc>
            </a:pPr>
            <a:r>
              <a:rPr sz="800" spc="10" dirty="0">
                <a:solidFill>
                  <a:srgbClr val="000000"/>
                </a:solidFill>
                <a:latin typeface="微软雅黑" panose="020B0503020204020204" charset="-122"/>
                <a:ea typeface="微软雅黑" panose="020B0503020204020204" charset="-122"/>
                <a:cs typeface="微软雅黑" panose="020B0503020204020204" charset="-122"/>
              </a:rPr>
              <a:t>图</a:t>
            </a:r>
            <a:r>
              <a:rPr sz="800" b="1" spc="10" dirty="0">
                <a:solidFill>
                  <a:srgbClr val="000000"/>
                </a:solidFill>
                <a:latin typeface="微软雅黑" panose="020B0503020204020204" charset="-122"/>
                <a:ea typeface="微软雅黑" panose="020B0503020204020204" charset="-122"/>
                <a:cs typeface="微软雅黑" panose="020B0503020204020204" charset="-122"/>
              </a:rPr>
              <a:t>7</a:t>
            </a:r>
            <a:r>
              <a:rPr sz="800" spc="10" dirty="0">
                <a:solidFill>
                  <a:srgbClr val="000000"/>
                </a:solidFill>
                <a:latin typeface="微软雅黑" panose="020B0503020204020204" charset="-122"/>
                <a:ea typeface="微软雅黑" panose="020B0503020204020204" charset="-122"/>
                <a:cs typeface="微软雅黑" panose="020B0503020204020204" charset="-122"/>
              </a:rPr>
              <a:t>－</a:t>
            </a:r>
            <a:r>
              <a:rPr sz="800" b="1" spc="10" dirty="0">
                <a:solidFill>
                  <a:srgbClr val="000000"/>
                </a:solidFill>
                <a:latin typeface="微软雅黑" panose="020B0503020204020204" charset="-122"/>
                <a:ea typeface="微软雅黑" panose="020B0503020204020204" charset="-122"/>
                <a:cs typeface="微软雅黑" panose="020B0503020204020204" charset="-122"/>
              </a:rPr>
              <a:t>1</a:t>
            </a:r>
            <a:r>
              <a:rPr sz="800" spc="10" dirty="0">
                <a:solidFill>
                  <a:srgbClr val="000000"/>
                </a:solidFill>
                <a:latin typeface="微软雅黑" panose="020B0503020204020204" charset="-122"/>
                <a:ea typeface="微软雅黑" panose="020B0503020204020204" charset="-122"/>
                <a:cs typeface="微软雅黑" panose="020B0503020204020204" charset="-122"/>
              </a:rPr>
              <a:t>光</a:t>
            </a:r>
            <a:r>
              <a:rPr sz="800" spc="0" dirty="0">
                <a:solidFill>
                  <a:srgbClr val="000000"/>
                </a:solidFill>
                <a:latin typeface="微软雅黑" panose="020B0503020204020204" charset="-122"/>
                <a:ea typeface="微软雅黑" panose="020B0503020204020204" charset="-122"/>
                <a:cs typeface="微软雅黑" panose="020B0503020204020204" charset="-122"/>
              </a:rPr>
              <a:t>电导效应</a:t>
            </a:r>
            <a:endParaRPr lang="en-US" altLang="en-US" sz="800" dirty="0">
              <a:solidFill>
                <a:srgbClr val="000000"/>
              </a:solidFill>
              <a:latin typeface="微软雅黑" panose="020B0503020204020204" charset="-122"/>
              <a:ea typeface="微软雅黑" panose="020B0503020204020204" charset="-122"/>
              <a:cs typeface="微软雅黑" panose="020B0503020204020204" charset="-122"/>
            </a:endParaRPr>
          </a:p>
          <a:p>
            <a:pPr marL="276225" algn="l" rtl="0" eaLnBrk="0">
              <a:lnSpc>
                <a:spcPct val="91000"/>
              </a:lnSpc>
              <a:spcBef>
                <a:spcPts val="845"/>
              </a:spcBef>
            </a:pPr>
            <a:r>
              <a:rPr sz="1000" b="1" spc="30" dirty="0">
                <a:solidFill>
                  <a:srgbClr val="000000"/>
                </a:solidFill>
                <a:latin typeface="微软雅黑" panose="020B0503020204020204" charset="-122"/>
                <a:ea typeface="微软雅黑" panose="020B0503020204020204" charset="-122"/>
                <a:cs typeface="微软雅黑" panose="020B0503020204020204" charset="-122"/>
              </a:rPr>
              <a:t>2)</a:t>
            </a:r>
            <a:r>
              <a:rPr sz="1000" spc="30" dirty="0">
                <a:solidFill>
                  <a:srgbClr val="000000"/>
                </a:solidFill>
                <a:latin typeface="微软雅黑" panose="020B0503020204020204" charset="-122"/>
                <a:ea typeface="微软雅黑" panose="020B0503020204020204" charset="-122"/>
                <a:cs typeface="微软雅黑" panose="020B0503020204020204" charset="-122"/>
              </a:rPr>
              <a:t>光生伏特</a:t>
            </a:r>
            <a:r>
              <a:rPr sz="1000" spc="20" dirty="0">
                <a:solidFill>
                  <a:srgbClr val="000000"/>
                </a:solidFill>
                <a:latin typeface="微软雅黑" panose="020B0503020204020204" charset="-122"/>
                <a:ea typeface="微软雅黑" panose="020B0503020204020204" charset="-122"/>
                <a:cs typeface="微软雅黑" panose="020B0503020204020204" charset="-122"/>
              </a:rPr>
              <a:t>效</a:t>
            </a:r>
            <a:r>
              <a:rPr sz="1000" spc="0" dirty="0">
                <a:solidFill>
                  <a:srgbClr val="000000"/>
                </a:solidFill>
                <a:latin typeface="微软雅黑" panose="020B0503020204020204" charset="-122"/>
                <a:ea typeface="微软雅黑" panose="020B0503020204020204" charset="-122"/>
                <a:cs typeface="微软雅黑" panose="020B0503020204020204" charset="-122"/>
              </a:rPr>
              <a:t>应</a:t>
            </a:r>
            <a:endParaRPr lang="en-US" altLang="en-US" sz="1000" dirty="0">
              <a:solidFill>
                <a:srgbClr val="000000"/>
              </a:solidFill>
              <a:latin typeface="微软雅黑" panose="020B0503020204020204" charset="-122"/>
              <a:ea typeface="微软雅黑" panose="020B0503020204020204" charset="-122"/>
              <a:cs typeface="微软雅黑" panose="020B0503020204020204" charset="-122"/>
            </a:endParaRPr>
          </a:p>
          <a:p>
            <a:pPr marL="12700" indent="267335" algn="l" rtl="0" eaLnBrk="0">
              <a:lnSpc>
                <a:spcPct val="134000"/>
              </a:lnSpc>
              <a:spcBef>
                <a:spcPts val="70"/>
              </a:spcBef>
            </a:pPr>
            <a:r>
              <a:rPr sz="1000" spc="40" dirty="0">
                <a:solidFill>
                  <a:srgbClr val="000000"/>
                </a:solidFill>
                <a:latin typeface="微软雅黑" panose="020B0503020204020204" charset="-122"/>
                <a:ea typeface="微软雅黑" panose="020B0503020204020204" charset="-122"/>
                <a:cs typeface="微软雅黑" panose="020B0503020204020204" charset="-122"/>
              </a:rPr>
              <a:t>如图</a:t>
            </a:r>
            <a:r>
              <a:rPr sz="1000" b="1" spc="40" dirty="0">
                <a:solidFill>
                  <a:srgbClr val="000000"/>
                </a:solidFill>
                <a:latin typeface="微软雅黑" panose="020B0503020204020204" charset="-122"/>
                <a:ea typeface="微软雅黑" panose="020B0503020204020204" charset="-122"/>
                <a:cs typeface="微软雅黑" panose="020B0503020204020204" charset="-122"/>
              </a:rPr>
              <a:t>7</a:t>
            </a:r>
            <a:r>
              <a:rPr sz="1000" spc="40" dirty="0">
                <a:solidFill>
                  <a:srgbClr val="000000"/>
                </a:solidFill>
                <a:latin typeface="微软雅黑" panose="020B0503020204020204" charset="-122"/>
                <a:ea typeface="微软雅黑" panose="020B0503020204020204" charset="-122"/>
                <a:cs typeface="微软雅黑" panose="020B0503020204020204" charset="-122"/>
              </a:rPr>
              <a:t>－</a:t>
            </a:r>
            <a:r>
              <a:rPr sz="1000" b="1" spc="40" dirty="0">
                <a:solidFill>
                  <a:srgbClr val="000000"/>
                </a:solidFill>
                <a:latin typeface="微软雅黑" panose="020B0503020204020204" charset="-122"/>
                <a:ea typeface="微软雅黑" panose="020B0503020204020204" charset="-122"/>
                <a:cs typeface="微软雅黑" panose="020B0503020204020204" charset="-122"/>
              </a:rPr>
              <a:t>2</a:t>
            </a:r>
            <a:r>
              <a:rPr sz="1000" spc="40" dirty="0">
                <a:solidFill>
                  <a:srgbClr val="000000"/>
                </a:solidFill>
                <a:latin typeface="微软雅黑" panose="020B0503020204020204" charset="-122"/>
                <a:ea typeface="微软雅黑" panose="020B0503020204020204" charset="-122"/>
                <a:cs typeface="微软雅黑" panose="020B0503020204020204" charset="-122"/>
              </a:rPr>
              <a:t>所示，在光照作用下，半导体受到光照射时产生电动势的</a:t>
            </a:r>
            <a:r>
              <a:rPr sz="1000" spc="30" dirty="0">
                <a:solidFill>
                  <a:srgbClr val="000000"/>
                </a:solidFill>
                <a:latin typeface="微软雅黑" panose="020B0503020204020204" charset="-122"/>
                <a:ea typeface="微软雅黑" panose="020B0503020204020204" charset="-122"/>
                <a:cs typeface="微软雅黑" panose="020B0503020204020204" charset="-122"/>
              </a:rPr>
              <a:t>现</a:t>
            </a:r>
            <a:r>
              <a:rPr sz="1000" spc="0" dirty="0">
                <a:solidFill>
                  <a:srgbClr val="000000"/>
                </a:solidFill>
                <a:latin typeface="微软雅黑" panose="020B0503020204020204" charset="-122"/>
                <a:ea typeface="微软雅黑" panose="020B0503020204020204" charset="-122"/>
                <a:cs typeface="微软雅黑" panose="020B0503020204020204" charset="-122"/>
              </a:rPr>
              <a:t>象称为光生伏</a:t>
            </a:r>
            <a:r>
              <a:rPr sz="1000" spc="20" dirty="0">
                <a:solidFill>
                  <a:srgbClr val="000000"/>
                </a:solidFill>
                <a:latin typeface="微软雅黑" panose="020B0503020204020204" charset="-122"/>
                <a:ea typeface="微软雅黑" panose="020B0503020204020204" charset="-122"/>
                <a:cs typeface="微软雅黑" panose="020B0503020204020204" charset="-122"/>
              </a:rPr>
              <a:t>特效应。光生伏特效应中，半导体材料本身对外是不显电</a:t>
            </a:r>
            <a:r>
              <a:rPr sz="1000" spc="0" dirty="0">
                <a:solidFill>
                  <a:srgbClr val="000000"/>
                </a:solidFill>
                <a:latin typeface="微软雅黑" panose="020B0503020204020204" charset="-122"/>
                <a:ea typeface="微软雅黑" panose="020B0503020204020204" charset="-122"/>
                <a:cs typeface="微软雅黑" panose="020B0503020204020204" charset="-122"/>
              </a:rPr>
              <a:t>性的，但当光照射于</a:t>
            </a:r>
            <a:r>
              <a:rPr sz="1000" b="1" spc="0" dirty="0">
                <a:solidFill>
                  <a:srgbClr val="000000"/>
                </a:solidFill>
                <a:latin typeface="微软雅黑" panose="020B0503020204020204" charset="-122"/>
                <a:ea typeface="微软雅黑" panose="020B0503020204020204" charset="-122"/>
                <a:cs typeface="微软雅黑" panose="020B0503020204020204" charset="-122"/>
              </a:rPr>
              <a:t>PN</a:t>
            </a:r>
            <a:r>
              <a:rPr sz="1000" spc="0" dirty="0">
                <a:solidFill>
                  <a:srgbClr val="000000"/>
                </a:solidFill>
                <a:latin typeface="微软雅黑" panose="020B0503020204020204" charset="-122"/>
                <a:ea typeface="微软雅黑" panose="020B0503020204020204" charset="-122"/>
                <a:cs typeface="微软雅黑" panose="020B0503020204020204" charset="-122"/>
              </a:rPr>
              <a:t>结时，</a:t>
            </a:r>
            <a:r>
              <a:rPr sz="1000" spc="20" dirty="0">
                <a:solidFill>
                  <a:srgbClr val="000000"/>
                </a:solidFill>
                <a:latin typeface="微软雅黑" panose="020B0503020204020204" charset="-122"/>
                <a:ea typeface="微软雅黑" panose="020B0503020204020204" charset="-122"/>
                <a:cs typeface="微软雅黑" panose="020B0503020204020204" charset="-122"/>
              </a:rPr>
              <a:t>如果光子能量大于禁带宽度，则价带中的电子会跃迁</a:t>
            </a:r>
            <a:r>
              <a:rPr sz="1000" spc="10" dirty="0">
                <a:solidFill>
                  <a:srgbClr val="000000"/>
                </a:solidFill>
                <a:latin typeface="微软雅黑" panose="020B0503020204020204" charset="-122"/>
                <a:ea typeface="微软雅黑" panose="020B0503020204020204" charset="-122"/>
                <a:cs typeface="微软雅黑" panose="020B0503020204020204" charset="-122"/>
              </a:rPr>
              <a:t>到</a:t>
            </a:r>
            <a:r>
              <a:rPr sz="1000" spc="0" dirty="0">
                <a:solidFill>
                  <a:srgbClr val="000000"/>
                </a:solidFill>
                <a:latin typeface="微软雅黑" panose="020B0503020204020204" charset="-122"/>
                <a:ea typeface="微软雅黑" panose="020B0503020204020204" charset="-122"/>
                <a:cs typeface="微软雅黑" panose="020B0503020204020204" charset="-122"/>
              </a:rPr>
              <a:t>导带，进而产生电子－空穴对，被</a:t>
            </a:r>
            <a:r>
              <a:rPr sz="1000" spc="20" dirty="0">
                <a:solidFill>
                  <a:srgbClr val="000000"/>
                </a:solidFill>
                <a:latin typeface="微软雅黑" panose="020B0503020204020204" charset="-122"/>
                <a:ea typeface="微软雅黑" panose="020B0503020204020204" charset="-122"/>
                <a:cs typeface="微软雅黑" panose="020B0503020204020204" charset="-122"/>
              </a:rPr>
              <a:t>激发的电子会向</a:t>
            </a:r>
            <a:r>
              <a:rPr sz="1000" b="1" spc="0" dirty="0">
                <a:solidFill>
                  <a:srgbClr val="000000"/>
                </a:solidFill>
                <a:latin typeface="微软雅黑" panose="020B0503020204020204" charset="-122"/>
                <a:ea typeface="微软雅黑" panose="020B0503020204020204" charset="-122"/>
                <a:cs typeface="微软雅黑" panose="020B0503020204020204" charset="-122"/>
              </a:rPr>
              <a:t>N</a:t>
            </a:r>
            <a:r>
              <a:rPr sz="1000" spc="20" dirty="0">
                <a:solidFill>
                  <a:srgbClr val="000000"/>
                </a:solidFill>
                <a:latin typeface="微软雅黑" panose="020B0503020204020204" charset="-122"/>
                <a:ea typeface="微软雅黑" panose="020B0503020204020204" charset="-122"/>
                <a:cs typeface="微软雅黑" panose="020B0503020204020204" charset="-122"/>
              </a:rPr>
              <a:t>结侧移动，空穴则向</a:t>
            </a:r>
            <a:r>
              <a:rPr sz="1000" b="1" spc="0" dirty="0">
                <a:solidFill>
                  <a:srgbClr val="000000"/>
                </a:solidFill>
                <a:latin typeface="微软雅黑" panose="020B0503020204020204" charset="-122"/>
                <a:ea typeface="微软雅黑" panose="020B0503020204020204" charset="-122"/>
                <a:cs typeface="微软雅黑" panose="020B0503020204020204" charset="-122"/>
              </a:rPr>
              <a:t>P</a:t>
            </a:r>
            <a:r>
              <a:rPr sz="1000" spc="20" dirty="0">
                <a:solidFill>
                  <a:srgbClr val="000000"/>
                </a:solidFill>
                <a:latin typeface="微软雅黑" panose="020B0503020204020204" charset="-122"/>
                <a:ea typeface="微软雅黑" panose="020B0503020204020204" charset="-122"/>
                <a:cs typeface="微软雅黑" panose="020B0503020204020204" charset="-122"/>
              </a:rPr>
              <a:t>结侧移动</a:t>
            </a:r>
            <a:r>
              <a:rPr sz="1000" spc="0" dirty="0">
                <a:solidFill>
                  <a:srgbClr val="000000"/>
                </a:solidFill>
                <a:latin typeface="微软雅黑" panose="020B0503020204020204" charset="-122"/>
                <a:ea typeface="微软雅黑" panose="020B0503020204020204" charset="-122"/>
                <a:cs typeface="微软雅黑" panose="020B0503020204020204" charset="-122"/>
              </a:rPr>
              <a:t>，最终在</a:t>
            </a:r>
            <a:r>
              <a:rPr sz="1000" b="1" spc="0" dirty="0">
                <a:solidFill>
                  <a:srgbClr val="000000"/>
                </a:solidFill>
                <a:latin typeface="微软雅黑" panose="020B0503020204020204" charset="-122"/>
                <a:ea typeface="微软雅黑" panose="020B0503020204020204" charset="-122"/>
                <a:cs typeface="微软雅黑" panose="020B0503020204020204" charset="-122"/>
              </a:rPr>
              <a:t>N</a:t>
            </a:r>
            <a:r>
              <a:rPr sz="1000" spc="0" dirty="0">
                <a:solidFill>
                  <a:srgbClr val="000000"/>
                </a:solidFill>
                <a:latin typeface="微软雅黑" panose="020B0503020204020204" charset="-122"/>
                <a:ea typeface="微软雅黑" panose="020B0503020204020204" charset="-122"/>
                <a:cs typeface="微软雅黑" panose="020B0503020204020204" charset="-122"/>
              </a:rPr>
              <a:t>结和</a:t>
            </a:r>
            <a:r>
              <a:rPr sz="1000" b="1" spc="0" dirty="0">
                <a:solidFill>
                  <a:srgbClr val="000000"/>
                </a:solidFill>
                <a:latin typeface="微软雅黑" panose="020B0503020204020204" charset="-122"/>
                <a:ea typeface="微软雅黑" panose="020B0503020204020204" charset="-122"/>
                <a:cs typeface="微软雅黑" panose="020B0503020204020204" charset="-122"/>
              </a:rPr>
              <a:t>P</a:t>
            </a:r>
            <a:r>
              <a:rPr sz="1000" spc="0" dirty="0">
                <a:solidFill>
                  <a:srgbClr val="000000"/>
                </a:solidFill>
                <a:latin typeface="微软雅黑" panose="020B0503020204020204" charset="-122"/>
                <a:ea typeface="微软雅黑" panose="020B0503020204020204" charset="-122"/>
                <a:cs typeface="微软雅黑" panose="020B0503020204020204" charset="-122"/>
              </a:rPr>
              <a:t>结之间形成电动势。</a:t>
            </a:r>
            <a:endParaRPr lang="en-US" altLang="en-US" sz="1000" spc="0" dirty="0">
              <a:solidFill>
                <a:srgbClr val="000000"/>
              </a:solidFill>
              <a:latin typeface="微软雅黑" panose="020B0503020204020204" charset="-122"/>
              <a:ea typeface="微软雅黑" panose="020B0503020204020204" charset="-122"/>
              <a:cs typeface="微软雅黑" panose="020B0503020204020204" charset="-122"/>
            </a:endParaRPr>
          </a:p>
        </p:txBody>
      </p:sp>
      <p:sp>
        <p:nvSpPr>
          <p:cNvPr id="3" name="textbox 48"/>
          <p:cNvSpPr/>
          <p:nvPr>
            <p:custDataLst>
              <p:tags r:id="rId5"/>
            </p:custDataLst>
          </p:nvPr>
        </p:nvSpPr>
        <p:spPr>
          <a:xfrm>
            <a:off x="780623" y="956544"/>
            <a:ext cx="5699647" cy="585219"/>
          </a:xfrm>
          <a:prstGeom prst="rect">
            <a:avLst/>
          </a:prstGeom>
        </p:spPr>
        <p:txBody>
          <a:bodyPr vert="horz" wrap="square" lIns="0" tIns="0" rIns="0" bIns="0"/>
          <a:lstStyle/>
          <a:p>
            <a:pPr algn="l" rtl="0" eaLnBrk="0">
              <a:lnSpc>
                <a:spcPct val="83000"/>
              </a:lnSpc>
            </a:pPr>
            <a:endParaRPr lang="en-US" altLang="en-US" sz="100" dirty="0">
              <a:solidFill>
                <a:schemeClr val="dk1"/>
              </a:solidFill>
              <a:latin typeface="微软雅黑" panose="020B0503020204020204" charset="-122"/>
              <a:ea typeface="微软雅黑" panose="020B0503020204020204" charset="-122"/>
              <a:cs typeface="微软雅黑" panose="020B0503020204020204" charset="-122"/>
            </a:endParaRPr>
          </a:p>
          <a:p>
            <a:pPr marL="15240" algn="l" rtl="0" eaLnBrk="0">
              <a:lnSpc>
                <a:spcPct val="92000"/>
              </a:lnSpc>
            </a:pPr>
            <a:r>
              <a:rPr sz="1000" spc="10" dirty="0">
                <a:solidFill>
                  <a:schemeClr val="dk1"/>
                </a:solidFill>
                <a:latin typeface="微软雅黑" panose="020B0503020204020204" charset="-122"/>
                <a:ea typeface="微软雅黑" panose="020B0503020204020204" charset="-122"/>
                <a:cs typeface="微软雅黑" panose="020B0503020204020204" charset="-122"/>
              </a:rPr>
              <a:t>如光敏</a:t>
            </a:r>
            <a:r>
              <a:rPr sz="1000" spc="0" dirty="0">
                <a:solidFill>
                  <a:schemeClr val="dk1"/>
                </a:solidFill>
                <a:latin typeface="微软雅黑" panose="020B0503020204020204" charset="-122"/>
                <a:ea typeface="微软雅黑" panose="020B0503020204020204" charset="-122"/>
                <a:cs typeface="微软雅黑" panose="020B0503020204020204" charset="-122"/>
              </a:rPr>
              <a:t>电阻。</a:t>
            </a:r>
            <a:endParaRPr lang="en-US" altLang="en-US" sz="1000" dirty="0">
              <a:solidFill>
                <a:schemeClr val="dk1"/>
              </a:solidFill>
              <a:latin typeface="微软雅黑" panose="020B0503020204020204" charset="-122"/>
              <a:ea typeface="微软雅黑" panose="020B0503020204020204" charset="-122"/>
              <a:cs typeface="微软雅黑" panose="020B0503020204020204" charset="-122"/>
            </a:endParaRPr>
          </a:p>
          <a:p>
            <a:pPr marL="12700" indent="268605" algn="l" rtl="0" eaLnBrk="0">
              <a:lnSpc>
                <a:spcPct val="134000"/>
              </a:lnSpc>
              <a:spcBef>
                <a:spcPts val="55"/>
              </a:spcBef>
            </a:pPr>
            <a:r>
              <a:rPr sz="1000" spc="30" dirty="0">
                <a:solidFill>
                  <a:schemeClr val="dk1"/>
                </a:solidFill>
                <a:latin typeface="微软雅黑" panose="020B0503020204020204" charset="-122"/>
                <a:ea typeface="微软雅黑" panose="020B0503020204020204" charset="-122"/>
                <a:cs typeface="微软雅黑" panose="020B0503020204020204" charset="-122"/>
              </a:rPr>
              <a:t>如图</a:t>
            </a:r>
            <a:r>
              <a:rPr sz="1000" b="1" spc="30" dirty="0">
                <a:solidFill>
                  <a:schemeClr val="dk1"/>
                </a:solidFill>
                <a:latin typeface="微软雅黑" panose="020B0503020204020204" charset="-122"/>
                <a:ea typeface="微软雅黑" panose="020B0503020204020204" charset="-122"/>
                <a:cs typeface="微软雅黑" panose="020B0503020204020204" charset="-122"/>
              </a:rPr>
              <a:t>7</a:t>
            </a:r>
            <a:r>
              <a:rPr sz="1000" spc="30" dirty="0">
                <a:solidFill>
                  <a:schemeClr val="dk1"/>
                </a:solidFill>
                <a:latin typeface="微软雅黑" panose="020B0503020204020204" charset="-122"/>
                <a:ea typeface="微软雅黑" panose="020B0503020204020204" charset="-122"/>
                <a:cs typeface="微软雅黑" panose="020B0503020204020204" charset="-122"/>
              </a:rPr>
              <a:t>－</a:t>
            </a:r>
            <a:r>
              <a:rPr sz="1000" b="1" spc="30" dirty="0">
                <a:solidFill>
                  <a:schemeClr val="dk1"/>
                </a:solidFill>
                <a:latin typeface="微软雅黑" panose="020B0503020204020204" charset="-122"/>
                <a:ea typeface="微软雅黑" panose="020B0503020204020204" charset="-122"/>
                <a:cs typeface="微软雅黑" panose="020B0503020204020204" charset="-122"/>
              </a:rPr>
              <a:t>1</a:t>
            </a:r>
            <a:r>
              <a:rPr sz="1000" spc="30" dirty="0">
                <a:solidFill>
                  <a:schemeClr val="dk1"/>
                </a:solidFill>
                <a:latin typeface="微软雅黑" panose="020B0503020204020204" charset="-122"/>
                <a:ea typeface="微软雅黑" panose="020B0503020204020204" charset="-122"/>
                <a:cs typeface="微软雅黑" panose="020B0503020204020204" charset="-122"/>
              </a:rPr>
              <a:t>所示，当光照射在光电导材料上时，光电导材料价带上的电子</a:t>
            </a:r>
            <a:r>
              <a:rPr sz="1000" spc="0" dirty="0">
                <a:solidFill>
                  <a:schemeClr val="dk1"/>
                </a:solidFill>
                <a:latin typeface="微软雅黑" panose="020B0503020204020204" charset="-122"/>
                <a:ea typeface="微软雅黑" panose="020B0503020204020204" charset="-122"/>
                <a:cs typeface="微软雅黑" panose="020B0503020204020204" charset="-122"/>
              </a:rPr>
              <a:t>会发生激发</a:t>
            </a:r>
            <a:r>
              <a:rPr sz="1000" spc="10" dirty="0">
                <a:solidFill>
                  <a:schemeClr val="dk1"/>
                </a:solidFill>
                <a:latin typeface="微软雅黑" panose="020B0503020204020204" charset="-122"/>
                <a:ea typeface="微软雅黑" panose="020B0503020204020204" charset="-122"/>
                <a:cs typeface="微软雅黑" panose="020B0503020204020204" charset="-122"/>
              </a:rPr>
              <a:t>跃迁，导致导带和价带</a:t>
            </a:r>
            <a:r>
              <a:rPr sz="1000" spc="0" dirty="0">
                <a:solidFill>
                  <a:schemeClr val="dk1"/>
                </a:solidFill>
                <a:latin typeface="微软雅黑" panose="020B0503020204020204" charset="-122"/>
                <a:ea typeface="微软雅黑" panose="020B0503020204020204" charset="-122"/>
                <a:cs typeface="微软雅黑" panose="020B0503020204020204" charset="-122"/>
              </a:rPr>
              <a:t>之间的电子－空穴对增加，进而引起电导率发生变化。</a:t>
            </a:r>
            <a:endParaRPr lang="en-US" altLang="en-US" sz="1000" spc="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4" name="textbox 49"/>
          <p:cNvSpPr/>
          <p:nvPr>
            <p:custDataLst>
              <p:tags r:id="rId6"/>
            </p:custDataLst>
          </p:nvPr>
        </p:nvSpPr>
        <p:spPr>
          <a:xfrm>
            <a:off x="1048251" y="5204628"/>
            <a:ext cx="3448157" cy="858024"/>
          </a:xfrm>
          <a:prstGeom prst="rect">
            <a:avLst/>
          </a:prstGeom>
        </p:spPr>
        <p:txBody>
          <a:bodyPr vert="horz" wrap="square" lIns="0" tIns="0" rIns="0" bIns="0"/>
          <a:lstStyle/>
          <a:p>
            <a:pPr algn="l" rtl="0" eaLnBrk="0">
              <a:lnSpc>
                <a:spcPct val="83000"/>
              </a:lnSpc>
            </a:pPr>
            <a:endParaRPr lang="en-US" altLang="en-US" sz="100" dirty="0">
              <a:solidFill>
                <a:schemeClr val="dk1"/>
              </a:solidFill>
              <a:latin typeface="微软雅黑" panose="020B0503020204020204" charset="-122"/>
              <a:ea typeface="微软雅黑" panose="020B0503020204020204" charset="-122"/>
              <a:cs typeface="微软雅黑" panose="020B0503020204020204" charset="-122"/>
            </a:endParaRPr>
          </a:p>
          <a:p>
            <a:pPr marL="1781175" algn="l" rtl="0" eaLnBrk="0">
              <a:lnSpc>
                <a:spcPts val="1375"/>
              </a:lnSpc>
            </a:pPr>
            <a:r>
              <a:rPr sz="800" spc="20" dirty="0">
                <a:solidFill>
                  <a:schemeClr val="dk1"/>
                </a:solidFill>
                <a:latin typeface="微软雅黑" panose="020B0503020204020204" charset="-122"/>
                <a:ea typeface="微软雅黑" panose="020B0503020204020204" charset="-122"/>
                <a:cs typeface="微软雅黑" panose="020B0503020204020204" charset="-122"/>
              </a:rPr>
              <a:t>图</a:t>
            </a:r>
            <a:r>
              <a:rPr sz="800" b="1" spc="20" dirty="0">
                <a:solidFill>
                  <a:schemeClr val="dk1"/>
                </a:solidFill>
                <a:latin typeface="微软雅黑" panose="020B0503020204020204" charset="-122"/>
                <a:ea typeface="微软雅黑" panose="020B0503020204020204" charset="-122"/>
                <a:cs typeface="微软雅黑" panose="020B0503020204020204" charset="-122"/>
              </a:rPr>
              <a:t>7</a:t>
            </a:r>
            <a:r>
              <a:rPr sz="800" spc="20" dirty="0">
                <a:solidFill>
                  <a:schemeClr val="dk1"/>
                </a:solidFill>
                <a:latin typeface="微软雅黑" panose="020B0503020204020204" charset="-122"/>
                <a:ea typeface="微软雅黑" panose="020B0503020204020204" charset="-122"/>
                <a:cs typeface="微软雅黑" panose="020B0503020204020204" charset="-122"/>
              </a:rPr>
              <a:t>－</a:t>
            </a:r>
            <a:r>
              <a:rPr sz="800" b="1" spc="20" dirty="0">
                <a:solidFill>
                  <a:schemeClr val="dk1"/>
                </a:solidFill>
                <a:latin typeface="微软雅黑" panose="020B0503020204020204" charset="-122"/>
                <a:ea typeface="微软雅黑" panose="020B0503020204020204" charset="-122"/>
                <a:cs typeface="微软雅黑" panose="020B0503020204020204" charset="-122"/>
              </a:rPr>
              <a:t>2</a:t>
            </a:r>
            <a:r>
              <a:rPr sz="800" spc="20" dirty="0">
                <a:solidFill>
                  <a:schemeClr val="dk1"/>
                </a:solidFill>
                <a:latin typeface="微软雅黑" panose="020B0503020204020204" charset="-122"/>
                <a:ea typeface="微软雅黑" panose="020B0503020204020204" charset="-122"/>
                <a:cs typeface="微软雅黑" panose="020B0503020204020204" charset="-122"/>
              </a:rPr>
              <a:t>光</a:t>
            </a:r>
            <a:r>
              <a:rPr sz="800" spc="0" dirty="0">
                <a:solidFill>
                  <a:schemeClr val="dk1"/>
                </a:solidFill>
                <a:latin typeface="微软雅黑" panose="020B0503020204020204" charset="-122"/>
                <a:ea typeface="微软雅黑" panose="020B0503020204020204" charset="-122"/>
                <a:cs typeface="微软雅黑" panose="020B0503020204020204" charset="-122"/>
              </a:rPr>
              <a:t>生伏特效应</a:t>
            </a:r>
            <a:endParaRPr lang="en-US" altLang="en-US" sz="800" dirty="0">
              <a:solidFill>
                <a:schemeClr val="dk1"/>
              </a:solidFill>
              <a:latin typeface="微软雅黑" panose="020B0503020204020204" charset="-122"/>
              <a:ea typeface="微软雅黑" panose="020B0503020204020204" charset="-122"/>
              <a:cs typeface="微软雅黑" panose="020B0503020204020204" charset="-122"/>
            </a:endParaRPr>
          </a:p>
          <a:p>
            <a:pPr marL="12700" algn="l" rtl="0" eaLnBrk="0">
              <a:lnSpc>
                <a:spcPct val="93000"/>
              </a:lnSpc>
              <a:spcBef>
                <a:spcPts val="830"/>
              </a:spcBef>
            </a:pPr>
            <a:r>
              <a:rPr sz="1000" spc="40" dirty="0">
                <a:solidFill>
                  <a:schemeClr val="dk1"/>
                </a:solidFill>
                <a:latin typeface="微软雅黑" panose="020B0503020204020204" charset="-122"/>
                <a:ea typeface="微软雅黑" panose="020B0503020204020204" charset="-122"/>
                <a:cs typeface="微软雅黑" panose="020B0503020204020204" charset="-122"/>
              </a:rPr>
              <a:t>光电效应的特性分为光照特性和光谱</a:t>
            </a:r>
            <a:r>
              <a:rPr sz="1000" spc="20" dirty="0">
                <a:solidFill>
                  <a:schemeClr val="dk1"/>
                </a:solidFill>
                <a:latin typeface="微软雅黑" panose="020B0503020204020204" charset="-122"/>
                <a:ea typeface="微软雅黑" panose="020B0503020204020204" charset="-122"/>
                <a:cs typeface="微软雅黑" panose="020B0503020204020204" charset="-122"/>
              </a:rPr>
              <a:t>特</a:t>
            </a:r>
            <a:r>
              <a:rPr sz="1000" spc="0" dirty="0">
                <a:solidFill>
                  <a:schemeClr val="dk1"/>
                </a:solidFill>
                <a:latin typeface="微软雅黑" panose="020B0503020204020204" charset="-122"/>
                <a:ea typeface="微软雅黑" panose="020B0503020204020204" charset="-122"/>
                <a:cs typeface="微软雅黑" panose="020B0503020204020204" charset="-122"/>
              </a:rPr>
              <a:t>性。</a:t>
            </a:r>
            <a:endParaRPr lang="en-US" altLang="en-US" sz="1000" dirty="0">
              <a:solidFill>
                <a:schemeClr val="dk1"/>
              </a:solidFill>
              <a:latin typeface="微软雅黑" panose="020B0503020204020204" charset="-122"/>
              <a:ea typeface="微软雅黑" panose="020B0503020204020204" charset="-122"/>
              <a:cs typeface="微软雅黑" panose="020B0503020204020204" charset="-122"/>
            </a:endParaRPr>
          </a:p>
          <a:p>
            <a:pPr algn="l" rtl="0" eaLnBrk="0">
              <a:lnSpc>
                <a:spcPct val="105000"/>
              </a:lnSpc>
            </a:pPr>
            <a:endParaRPr lang="en-US" altLang="en-US" sz="400" dirty="0">
              <a:solidFill>
                <a:schemeClr val="dk1"/>
              </a:solidFill>
              <a:latin typeface="微软雅黑" panose="020B0503020204020204" charset="-122"/>
              <a:ea typeface="微软雅黑" panose="020B0503020204020204" charset="-122"/>
              <a:cs typeface="微软雅黑" panose="020B0503020204020204" charset="-122"/>
            </a:endParaRPr>
          </a:p>
          <a:p>
            <a:pPr marL="12700" algn="l" rtl="0" eaLnBrk="0">
              <a:lnSpc>
                <a:spcPct val="112000"/>
              </a:lnSpc>
              <a:spcBef>
                <a:spcPts val="5"/>
              </a:spcBef>
            </a:pPr>
            <a:r>
              <a:rPr sz="1000" spc="30" dirty="0">
                <a:solidFill>
                  <a:schemeClr val="dk1"/>
                </a:solidFill>
                <a:latin typeface="微软雅黑" panose="020B0503020204020204" charset="-122"/>
                <a:ea typeface="微软雅黑" panose="020B0503020204020204" charset="-122"/>
                <a:cs typeface="微软雅黑" panose="020B0503020204020204" charset="-122"/>
              </a:rPr>
              <a:t>光照特性</a:t>
            </a:r>
            <a:r>
              <a:rPr sz="1000" b="1" spc="30" dirty="0">
                <a:solidFill>
                  <a:schemeClr val="dk1"/>
                </a:solidFill>
                <a:latin typeface="微软雅黑" panose="020B0503020204020204" charset="-122"/>
                <a:ea typeface="微软雅黑" panose="020B0503020204020204" charset="-122"/>
                <a:cs typeface="微软雅黑" panose="020B0503020204020204" charset="-122"/>
              </a:rPr>
              <a:t>:</a:t>
            </a:r>
            <a:r>
              <a:rPr sz="1000" spc="30" dirty="0">
                <a:solidFill>
                  <a:schemeClr val="dk1"/>
                </a:solidFill>
                <a:latin typeface="微软雅黑" panose="020B0503020204020204" charset="-122"/>
                <a:ea typeface="微软雅黑" panose="020B0503020204020204" charset="-122"/>
                <a:cs typeface="微软雅黑" panose="020B0503020204020204" charset="-122"/>
              </a:rPr>
              <a:t>光电流与光电器件上光照强度之间的关</a:t>
            </a:r>
            <a:r>
              <a:rPr sz="1000" spc="0" dirty="0">
                <a:solidFill>
                  <a:schemeClr val="dk1"/>
                </a:solidFill>
                <a:latin typeface="微软雅黑" panose="020B0503020204020204" charset="-122"/>
                <a:ea typeface="微软雅黑" panose="020B0503020204020204" charset="-122"/>
                <a:cs typeface="微软雅黑" panose="020B0503020204020204" charset="-122"/>
              </a:rPr>
              <a:t>系。</a:t>
            </a:r>
            <a:r>
              <a:rPr sz="1000" spc="40" dirty="0">
                <a:solidFill>
                  <a:schemeClr val="dk1"/>
                </a:solidFill>
                <a:latin typeface="微软雅黑" panose="020B0503020204020204" charset="-122"/>
                <a:ea typeface="微软雅黑" panose="020B0503020204020204" charset="-122"/>
                <a:cs typeface="微软雅黑" panose="020B0503020204020204" charset="-122"/>
              </a:rPr>
              <a:t>光谱特性</a:t>
            </a:r>
            <a:r>
              <a:rPr sz="1000" b="1" spc="40" dirty="0">
                <a:solidFill>
                  <a:schemeClr val="dk1"/>
                </a:solidFill>
                <a:latin typeface="微软雅黑" panose="020B0503020204020204" charset="-122"/>
                <a:ea typeface="微软雅黑" panose="020B0503020204020204" charset="-122"/>
                <a:cs typeface="微软雅黑" panose="020B0503020204020204" charset="-122"/>
              </a:rPr>
              <a:t>:</a:t>
            </a:r>
            <a:r>
              <a:rPr sz="1000" spc="40" dirty="0">
                <a:solidFill>
                  <a:schemeClr val="dk1"/>
                </a:solidFill>
                <a:latin typeface="微软雅黑" panose="020B0503020204020204" charset="-122"/>
                <a:ea typeface="微软雅黑" panose="020B0503020204020204" charset="-122"/>
                <a:cs typeface="微软雅黑" panose="020B0503020204020204" charset="-122"/>
              </a:rPr>
              <a:t>光电流与入射光波长之间的关</a:t>
            </a:r>
            <a:r>
              <a:rPr sz="1000" spc="20" dirty="0">
                <a:solidFill>
                  <a:schemeClr val="dk1"/>
                </a:solidFill>
                <a:latin typeface="微软雅黑" panose="020B0503020204020204" charset="-122"/>
                <a:ea typeface="微软雅黑" panose="020B0503020204020204" charset="-122"/>
                <a:cs typeface="微软雅黑" panose="020B0503020204020204" charset="-122"/>
              </a:rPr>
              <a:t>系</a:t>
            </a:r>
            <a:r>
              <a:rPr sz="1000" spc="0" dirty="0">
                <a:solidFill>
                  <a:schemeClr val="dk1"/>
                </a:solidFill>
                <a:latin typeface="微软雅黑" panose="020B0503020204020204" charset="-122"/>
                <a:ea typeface="微软雅黑" panose="020B0503020204020204" charset="-122"/>
                <a:cs typeface="微软雅黑" panose="020B0503020204020204" charset="-122"/>
              </a:rPr>
              <a:t>。</a:t>
            </a:r>
            <a:endParaRPr lang="en-US" altLang="en-US" sz="1000" spc="0" dirty="0">
              <a:solidFill>
                <a:schemeClr val="dk1"/>
              </a:solidFill>
              <a:latin typeface="微软雅黑" panose="020B0503020204020204" charset="-122"/>
              <a:ea typeface="微软雅黑" panose="020B0503020204020204" charset="-122"/>
              <a:cs typeface="微软雅黑" panose="020B0503020204020204" charset="-122"/>
            </a:endParaRPr>
          </a:p>
        </p:txBody>
      </p:sp>
      <p:pic>
        <p:nvPicPr>
          <p:cNvPr id="5" name="picture 54"/>
          <p:cNvPicPr>
            <a:picLocks noChangeAspect="1"/>
          </p:cNvPicPr>
          <p:nvPr/>
        </p:nvPicPr>
        <p:blipFill>
          <a:blip r:embed="rId7"/>
          <a:stretch>
            <a:fillRect/>
          </a:stretch>
        </p:blipFill>
        <p:spPr>
          <a:xfrm rot="21600000">
            <a:off x="2938500" y="1527979"/>
            <a:ext cx="970240" cy="1435794"/>
          </a:xfrm>
          <a:prstGeom prst="rect">
            <a:avLst/>
          </a:prstGeom>
        </p:spPr>
      </p:pic>
      <p:pic>
        <p:nvPicPr>
          <p:cNvPr id="6" name="picture 55"/>
          <p:cNvPicPr>
            <a:picLocks noChangeAspect="1"/>
          </p:cNvPicPr>
          <p:nvPr/>
        </p:nvPicPr>
        <p:blipFill>
          <a:blip r:embed="rId8"/>
          <a:stretch>
            <a:fillRect/>
          </a:stretch>
        </p:blipFill>
        <p:spPr>
          <a:xfrm rot="21600000">
            <a:off x="2786926" y="4244301"/>
            <a:ext cx="1303555" cy="921664"/>
          </a:xfrm>
          <a:prstGeom prst="rect">
            <a:avLst/>
          </a:prstGeom>
        </p:spPr>
      </p:pic>
    </p:spTree>
    <p:custDataLst>
      <p:tags r:id="rId9"/>
    </p:custData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10" name="图片 9" descr="1 (11)"/>
          <p:cNvPicPr>
            <a:picLocks noChangeAspect="1"/>
          </p:cNvPicPr>
          <p:nvPr>
            <p:custDataLst>
              <p:tags r:id="rId1"/>
            </p:custDataLst>
          </p:nvPr>
        </p:nvPicPr>
        <p:blipFill>
          <a:blip r:embed="rId2"/>
          <a:stretch>
            <a:fillRect/>
          </a:stretch>
        </p:blipFill>
        <p:spPr>
          <a:xfrm>
            <a:off x="0" y="6137910"/>
            <a:ext cx="720090" cy="720090"/>
          </a:xfrm>
          <a:prstGeom prst="rect">
            <a:avLst/>
          </a:prstGeom>
        </p:spPr>
      </p:pic>
      <p:pic>
        <p:nvPicPr>
          <p:cNvPr id="9" name="图片 8" descr="1 (12)"/>
          <p:cNvPicPr>
            <a:picLocks noChangeAspect="1"/>
          </p:cNvPicPr>
          <p:nvPr>
            <p:custDataLst>
              <p:tags r:id="rId3"/>
            </p:custDataLst>
          </p:nvPr>
        </p:nvPicPr>
        <p:blipFill>
          <a:blip r:embed="rId4"/>
          <a:stretch>
            <a:fillRect/>
          </a:stretch>
        </p:blipFill>
        <p:spPr>
          <a:xfrm>
            <a:off x="11471910" y="0"/>
            <a:ext cx="720090" cy="720090"/>
          </a:xfrm>
          <a:prstGeom prst="rect">
            <a:avLst/>
          </a:prstGeom>
        </p:spPr>
      </p:pic>
      <p:sp>
        <p:nvSpPr>
          <p:cNvPr id="2" name="textbox 47"/>
          <p:cNvSpPr/>
          <p:nvPr/>
        </p:nvSpPr>
        <p:spPr>
          <a:xfrm>
            <a:off x="902152" y="2152816"/>
            <a:ext cx="8658943" cy="3397755"/>
          </a:xfrm>
          <a:prstGeom prst="rect">
            <a:avLst/>
          </a:prstGeom>
        </p:spPr>
        <p:txBody>
          <a:bodyPr vert="horz" wrap="square" lIns="0" tIns="0" rIns="0" bIns="0"/>
          <a:lstStyle/>
          <a:p>
            <a:pPr algn="l" rtl="0" eaLnBrk="0">
              <a:lnSpc>
                <a:spcPct val="87000"/>
              </a:lnSpc>
            </a:pPr>
            <a:endParaRPr lang="en-US" altLang="en-US" sz="800" dirty="0">
              <a:solidFill>
                <a:srgbClr val="000000"/>
              </a:solidFill>
              <a:latin typeface="微软雅黑" panose="020B0503020204020204" charset="-122"/>
              <a:ea typeface="微软雅黑" panose="020B0503020204020204" charset="-122"/>
              <a:cs typeface="微软雅黑" panose="020B0503020204020204" charset="-122"/>
            </a:endParaRPr>
          </a:p>
          <a:p>
            <a:pPr marL="278765" algn="l" rtl="0" eaLnBrk="0">
              <a:lnSpc>
                <a:spcPct val="96000"/>
              </a:lnSpc>
            </a:pPr>
            <a:r>
              <a:rPr sz="2000" spc="30" dirty="0">
                <a:solidFill>
                  <a:srgbClr val="000000"/>
                </a:solidFill>
                <a:latin typeface="微软雅黑" panose="020B0503020204020204" charset="-122"/>
                <a:ea typeface="微软雅黑" panose="020B0503020204020204" charset="-122"/>
                <a:cs typeface="微软雅黑" panose="020B0503020204020204" charset="-122"/>
              </a:rPr>
              <a:t>外光电器件是利用外光电效应制作成的器件，主要有光电管和光</a:t>
            </a:r>
            <a:r>
              <a:rPr sz="2000" spc="20" dirty="0">
                <a:solidFill>
                  <a:srgbClr val="000000"/>
                </a:solidFill>
                <a:latin typeface="微软雅黑" panose="020B0503020204020204" charset="-122"/>
                <a:ea typeface="微软雅黑" panose="020B0503020204020204" charset="-122"/>
                <a:cs typeface="微软雅黑" panose="020B0503020204020204" charset="-122"/>
              </a:rPr>
              <a:t>电</a:t>
            </a:r>
            <a:r>
              <a:rPr sz="2000" spc="0" dirty="0">
                <a:solidFill>
                  <a:srgbClr val="000000"/>
                </a:solidFill>
                <a:latin typeface="微软雅黑" panose="020B0503020204020204" charset="-122"/>
                <a:ea typeface="微软雅黑" panose="020B0503020204020204" charset="-122"/>
                <a:cs typeface="微软雅黑" panose="020B0503020204020204" charset="-122"/>
              </a:rPr>
              <a:t>倍增管。</a:t>
            </a:r>
            <a:endParaRPr lang="en-US" altLang="en-US" sz="2000" dirty="0">
              <a:solidFill>
                <a:srgbClr val="000000"/>
              </a:solidFill>
              <a:latin typeface="微软雅黑" panose="020B0503020204020204" charset="-122"/>
              <a:ea typeface="微软雅黑" panose="020B0503020204020204" charset="-122"/>
              <a:cs typeface="微软雅黑" panose="020B0503020204020204" charset="-122"/>
            </a:endParaRPr>
          </a:p>
          <a:p>
            <a:pPr marL="286385" algn="l" rtl="0" eaLnBrk="0">
              <a:lnSpc>
                <a:spcPct val="91000"/>
              </a:lnSpc>
              <a:spcBef>
                <a:spcPts val="370"/>
              </a:spcBef>
            </a:pPr>
            <a:r>
              <a:rPr sz="2000" b="1" spc="-30" dirty="0">
                <a:solidFill>
                  <a:srgbClr val="000000"/>
                </a:solidFill>
                <a:latin typeface="微软雅黑" panose="020B0503020204020204" charset="-122"/>
                <a:ea typeface="微软雅黑" panose="020B0503020204020204" charset="-122"/>
                <a:cs typeface="微软雅黑" panose="020B0503020204020204" charset="-122"/>
              </a:rPr>
              <a:t>1.</a:t>
            </a:r>
            <a:r>
              <a:rPr sz="2000" spc="-30" dirty="0">
                <a:solidFill>
                  <a:srgbClr val="000000"/>
                </a:solidFill>
                <a:latin typeface="微软雅黑" panose="020B0503020204020204" charset="-122"/>
                <a:ea typeface="微软雅黑" panose="020B0503020204020204" charset="-122"/>
                <a:cs typeface="微软雅黑" panose="020B0503020204020204" charset="-122"/>
              </a:rPr>
              <a:t>光电</a:t>
            </a:r>
            <a:r>
              <a:rPr sz="2000" spc="-10" dirty="0">
                <a:solidFill>
                  <a:srgbClr val="000000"/>
                </a:solidFill>
                <a:latin typeface="微软雅黑" panose="020B0503020204020204" charset="-122"/>
                <a:ea typeface="微软雅黑" panose="020B0503020204020204" charset="-122"/>
                <a:cs typeface="微软雅黑" panose="020B0503020204020204" charset="-122"/>
              </a:rPr>
              <a:t>管</a:t>
            </a:r>
            <a:endParaRPr lang="en-US" altLang="en-US" sz="2000" dirty="0">
              <a:solidFill>
                <a:srgbClr val="000000"/>
              </a:solidFill>
              <a:latin typeface="微软雅黑" panose="020B0503020204020204" charset="-122"/>
              <a:ea typeface="微软雅黑" panose="020B0503020204020204" charset="-122"/>
              <a:cs typeface="微软雅黑" panose="020B0503020204020204" charset="-122"/>
            </a:endParaRPr>
          </a:p>
          <a:p>
            <a:pPr marL="287655" algn="l" rtl="0" eaLnBrk="0">
              <a:lnSpc>
                <a:spcPct val="91000"/>
              </a:lnSpc>
              <a:spcBef>
                <a:spcPts val="530"/>
              </a:spcBef>
            </a:pPr>
            <a:r>
              <a:rPr sz="2000" b="1" spc="-10" dirty="0">
                <a:solidFill>
                  <a:srgbClr val="000000"/>
                </a:solidFill>
                <a:latin typeface="微软雅黑" panose="020B0503020204020204" charset="-122"/>
                <a:ea typeface="微软雅黑" panose="020B0503020204020204" charset="-122"/>
                <a:cs typeface="微软雅黑" panose="020B0503020204020204" charset="-122"/>
              </a:rPr>
              <a:t>1)</a:t>
            </a:r>
            <a:r>
              <a:rPr sz="2000" spc="-10" dirty="0">
                <a:solidFill>
                  <a:srgbClr val="000000"/>
                </a:solidFill>
                <a:latin typeface="微软雅黑" panose="020B0503020204020204" charset="-122"/>
                <a:ea typeface="微软雅黑" panose="020B0503020204020204" charset="-122"/>
                <a:cs typeface="微软雅黑" panose="020B0503020204020204" charset="-122"/>
              </a:rPr>
              <a:t>结构</a:t>
            </a:r>
            <a:endParaRPr lang="en-US" altLang="en-US" sz="2000" dirty="0">
              <a:solidFill>
                <a:srgbClr val="000000"/>
              </a:solidFill>
              <a:latin typeface="微软雅黑" panose="020B0503020204020204" charset="-122"/>
              <a:ea typeface="微软雅黑" panose="020B0503020204020204" charset="-122"/>
              <a:cs typeface="微软雅黑" panose="020B0503020204020204" charset="-122"/>
            </a:endParaRPr>
          </a:p>
          <a:p>
            <a:pPr marL="12700" indent="267970" algn="l" rtl="0" eaLnBrk="0">
              <a:lnSpc>
                <a:spcPct val="137000"/>
              </a:lnSpc>
              <a:spcBef>
                <a:spcPts val="45"/>
              </a:spcBef>
            </a:pPr>
            <a:r>
              <a:rPr sz="2000" spc="30" dirty="0">
                <a:solidFill>
                  <a:srgbClr val="000000"/>
                </a:solidFill>
                <a:latin typeface="微软雅黑" panose="020B0503020204020204" charset="-122"/>
                <a:ea typeface="微软雅黑" panose="020B0503020204020204" charset="-122"/>
                <a:cs typeface="微软雅黑" panose="020B0503020204020204" charset="-122"/>
              </a:rPr>
              <a:t>如图</a:t>
            </a:r>
            <a:r>
              <a:rPr sz="2000" b="1" spc="30" dirty="0">
                <a:solidFill>
                  <a:srgbClr val="000000"/>
                </a:solidFill>
                <a:latin typeface="微软雅黑" panose="020B0503020204020204" charset="-122"/>
                <a:ea typeface="微软雅黑" panose="020B0503020204020204" charset="-122"/>
                <a:cs typeface="微软雅黑" panose="020B0503020204020204" charset="-122"/>
              </a:rPr>
              <a:t>7</a:t>
            </a:r>
            <a:r>
              <a:rPr sz="2000" spc="30" dirty="0">
                <a:solidFill>
                  <a:srgbClr val="000000"/>
                </a:solidFill>
                <a:latin typeface="微软雅黑" panose="020B0503020204020204" charset="-122"/>
                <a:ea typeface="微软雅黑" panose="020B0503020204020204" charset="-122"/>
                <a:cs typeface="微软雅黑" panose="020B0503020204020204" charset="-122"/>
              </a:rPr>
              <a:t>－</a:t>
            </a:r>
            <a:r>
              <a:rPr sz="2000" b="1" spc="30" dirty="0">
                <a:solidFill>
                  <a:srgbClr val="000000"/>
                </a:solidFill>
                <a:latin typeface="微软雅黑" panose="020B0503020204020204" charset="-122"/>
                <a:ea typeface="微软雅黑" panose="020B0503020204020204" charset="-122"/>
                <a:cs typeface="微软雅黑" panose="020B0503020204020204" charset="-122"/>
              </a:rPr>
              <a:t>3</a:t>
            </a:r>
            <a:r>
              <a:rPr sz="2000" spc="30" dirty="0">
                <a:solidFill>
                  <a:srgbClr val="000000"/>
                </a:solidFill>
                <a:latin typeface="微软雅黑" panose="020B0503020204020204" charset="-122"/>
                <a:ea typeface="微软雅黑" panose="020B0503020204020204" charset="-122"/>
                <a:cs typeface="微软雅黑" panose="020B0503020204020204" charset="-122"/>
              </a:rPr>
              <a:t>所示，光电管有真空光电管和充气光电管两类。它们由一个阴</a:t>
            </a:r>
            <a:r>
              <a:rPr sz="2000" spc="0" dirty="0">
                <a:solidFill>
                  <a:srgbClr val="000000"/>
                </a:solidFill>
                <a:latin typeface="微软雅黑" panose="020B0503020204020204" charset="-122"/>
                <a:ea typeface="微软雅黑" panose="020B0503020204020204" charset="-122"/>
                <a:cs typeface="微软雅黑" panose="020B0503020204020204" charset="-122"/>
              </a:rPr>
              <a:t>极和一个阳</a:t>
            </a:r>
            <a:r>
              <a:rPr sz="2000" spc="30" dirty="0">
                <a:solidFill>
                  <a:srgbClr val="000000"/>
                </a:solidFill>
                <a:latin typeface="微软雅黑" panose="020B0503020204020204" charset="-122"/>
                <a:ea typeface="微软雅黑" panose="020B0503020204020204" charset="-122"/>
                <a:cs typeface="微软雅黑" panose="020B0503020204020204" charset="-122"/>
              </a:rPr>
              <a:t>极构成，并且密封在一只真空玻璃管内。阴极装在玻璃管内壁上，其上涂有</a:t>
            </a:r>
            <a:r>
              <a:rPr sz="2000" spc="20" dirty="0">
                <a:solidFill>
                  <a:srgbClr val="000000"/>
                </a:solidFill>
                <a:latin typeface="微软雅黑" panose="020B0503020204020204" charset="-122"/>
                <a:ea typeface="微软雅黑" panose="020B0503020204020204" charset="-122"/>
                <a:cs typeface="微软雅黑" panose="020B0503020204020204" charset="-122"/>
              </a:rPr>
              <a:t>光</a:t>
            </a:r>
            <a:r>
              <a:rPr sz="2000" spc="0" dirty="0">
                <a:solidFill>
                  <a:srgbClr val="000000"/>
                </a:solidFill>
                <a:latin typeface="微软雅黑" panose="020B0503020204020204" charset="-122"/>
                <a:ea typeface="微软雅黑" panose="020B0503020204020204" charset="-122"/>
                <a:cs typeface="微软雅黑" panose="020B0503020204020204" charset="-122"/>
              </a:rPr>
              <a:t>电发射材</a:t>
            </a:r>
            <a:endParaRPr lang="en-US" altLang="en-US" sz="2000" spc="0" dirty="0">
              <a:solidFill>
                <a:srgbClr val="000000"/>
              </a:solidFill>
              <a:latin typeface="微软雅黑" panose="020B0503020204020204" charset="-122"/>
              <a:ea typeface="微软雅黑" panose="020B0503020204020204" charset="-122"/>
              <a:cs typeface="微软雅黑" panose="020B0503020204020204" charset="-122"/>
            </a:endParaRPr>
          </a:p>
        </p:txBody>
      </p:sp>
      <p:pic>
        <p:nvPicPr>
          <p:cNvPr id="4" name="picture 50"/>
          <p:cNvPicPr>
            <a:picLocks noChangeAspect="1"/>
          </p:cNvPicPr>
          <p:nvPr/>
        </p:nvPicPr>
        <p:blipFill>
          <a:blip r:embed="rId5"/>
          <a:stretch>
            <a:fillRect/>
          </a:stretch>
        </p:blipFill>
        <p:spPr>
          <a:xfrm>
            <a:off x="911225" y="810895"/>
            <a:ext cx="6740525" cy="408305"/>
          </a:xfrm>
          <a:prstGeom prst="rect">
            <a:avLst/>
          </a:prstGeom>
        </p:spPr>
      </p:pic>
      <p:sp>
        <p:nvSpPr>
          <p:cNvPr id="5" name="textbox 51"/>
          <p:cNvSpPr/>
          <p:nvPr>
            <p:custDataLst>
              <p:tags r:id="rId6"/>
            </p:custDataLst>
          </p:nvPr>
        </p:nvSpPr>
        <p:spPr>
          <a:xfrm>
            <a:off x="894715" y="793750"/>
            <a:ext cx="6774180" cy="476885"/>
          </a:xfrm>
          <a:prstGeom prst="rect">
            <a:avLst/>
          </a:prstGeom>
        </p:spPr>
        <p:txBody>
          <a:bodyPr vert="horz" wrap="square" lIns="0" tIns="0" rIns="0" bIns="0"/>
          <a:lstStyle/>
          <a:p>
            <a:pPr algn="l" rtl="0" eaLnBrk="0">
              <a:lnSpc>
                <a:spcPct val="118000"/>
              </a:lnSpc>
            </a:pPr>
            <a:endParaRPr lang="en-US" altLang="en-US" sz="400" dirty="0">
              <a:solidFill>
                <a:schemeClr val="dk1"/>
              </a:solidFill>
              <a:latin typeface="微软雅黑" panose="020B0503020204020204" charset="-122"/>
              <a:ea typeface="微软雅黑" panose="020B0503020204020204" charset="-122"/>
              <a:cs typeface="微软雅黑" panose="020B0503020204020204" charset="-122"/>
            </a:endParaRPr>
          </a:p>
          <a:p>
            <a:pPr marL="93345" algn="l" rtl="0" eaLnBrk="0">
              <a:lnSpc>
                <a:spcPct val="94000"/>
              </a:lnSpc>
              <a:spcBef>
                <a:spcPts val="5"/>
              </a:spcBef>
            </a:pPr>
            <a:r>
              <a:rPr sz="1300" b="1" spc="40" dirty="0">
                <a:solidFill>
                  <a:schemeClr val="dk1"/>
                </a:solidFill>
                <a:latin typeface="微软雅黑" panose="020B0503020204020204" charset="-122"/>
                <a:ea typeface="微软雅黑" panose="020B0503020204020204" charset="-122"/>
                <a:cs typeface="微软雅黑" panose="020B0503020204020204" charset="-122"/>
              </a:rPr>
              <a:t>7.3</a:t>
            </a:r>
            <a:r>
              <a:rPr sz="1300" spc="40" dirty="0">
                <a:solidFill>
                  <a:schemeClr val="dk1"/>
                </a:solidFill>
                <a:latin typeface="微软雅黑" panose="020B0503020204020204" charset="-122"/>
                <a:ea typeface="微软雅黑" panose="020B0503020204020204" charset="-122"/>
                <a:cs typeface="微软雅黑" panose="020B0503020204020204" charset="-122"/>
              </a:rPr>
              <a:t>光电器</a:t>
            </a:r>
            <a:r>
              <a:rPr sz="1300" spc="0" dirty="0">
                <a:solidFill>
                  <a:schemeClr val="dk1"/>
                </a:solidFill>
                <a:latin typeface="微软雅黑" panose="020B0503020204020204" charset="-122"/>
                <a:ea typeface="微软雅黑" panose="020B0503020204020204" charset="-122"/>
                <a:cs typeface="微软雅黑" panose="020B0503020204020204" charset="-122"/>
              </a:rPr>
              <a:t>件</a:t>
            </a:r>
            <a:endParaRPr lang="en-US" altLang="en-US" sz="1300" spc="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6" name="textbox 56"/>
          <p:cNvSpPr/>
          <p:nvPr>
            <p:custDataLst>
              <p:tags r:id="rId7"/>
            </p:custDataLst>
          </p:nvPr>
        </p:nvSpPr>
        <p:spPr>
          <a:xfrm>
            <a:off x="1173438" y="1307428"/>
            <a:ext cx="3569854" cy="230474"/>
          </a:xfrm>
          <a:prstGeom prst="rect">
            <a:avLst/>
          </a:prstGeom>
        </p:spPr>
        <p:txBody>
          <a:bodyPr vert="horz" wrap="square" lIns="0" tIns="0" rIns="0" bIns="0"/>
          <a:lstStyle/>
          <a:p>
            <a:pPr algn="l" rtl="0" eaLnBrk="0">
              <a:lnSpc>
                <a:spcPct val="87000"/>
              </a:lnSpc>
            </a:pPr>
            <a:endParaRPr lang="en-US" altLang="en-US" sz="100" dirty="0">
              <a:solidFill>
                <a:schemeClr val="dk1"/>
              </a:solidFill>
              <a:latin typeface="微软雅黑" panose="020B0503020204020204" charset="-122"/>
              <a:ea typeface="微软雅黑" panose="020B0503020204020204" charset="-122"/>
            </a:endParaRPr>
          </a:p>
          <a:p>
            <a:pPr marL="12700" algn="l" rtl="0" eaLnBrk="0">
              <a:lnSpc>
                <a:spcPct val="92000"/>
              </a:lnSpc>
            </a:pPr>
            <a:r>
              <a:rPr sz="1000" spc="20" dirty="0">
                <a:solidFill>
                  <a:schemeClr val="dk1"/>
                </a:solidFill>
                <a:latin typeface="微软雅黑" panose="020B0503020204020204" charset="-122"/>
                <a:ea typeface="微软雅黑" panose="020B0503020204020204" charset="-122"/>
                <a:cs typeface="微软雅黑" panose="020B0503020204020204" charset="-122"/>
              </a:rPr>
              <a:t>常见的光电器件包括外光电器件和内光电器件。</a:t>
            </a:r>
            <a:endParaRPr lang="en-US" altLang="en-US" sz="1000" spc="2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7" name="textbox 57"/>
          <p:cNvSpPr/>
          <p:nvPr>
            <p:custDataLst>
              <p:tags r:id="rId8"/>
            </p:custDataLst>
          </p:nvPr>
        </p:nvSpPr>
        <p:spPr>
          <a:xfrm>
            <a:off x="906035" y="1776718"/>
            <a:ext cx="1883997" cy="267419"/>
          </a:xfrm>
          <a:prstGeom prst="rect">
            <a:avLst/>
          </a:prstGeom>
        </p:spPr>
        <p:txBody>
          <a:bodyPr vert="horz" wrap="square" lIns="0" tIns="0" rIns="0" bIns="0"/>
          <a:lstStyle/>
          <a:p>
            <a:pPr algn="l" rtl="0" eaLnBrk="0">
              <a:lnSpc>
                <a:spcPct val="89000"/>
              </a:lnSpc>
            </a:pPr>
            <a:endParaRPr lang="en-US" altLang="en-US" sz="100" dirty="0">
              <a:solidFill>
                <a:schemeClr val="dk1"/>
              </a:solidFill>
              <a:latin typeface="微软雅黑" panose="020B0503020204020204" charset="-122"/>
              <a:ea typeface="微软雅黑" panose="020B0503020204020204" charset="-122"/>
              <a:cs typeface="微软雅黑" panose="020B0503020204020204" charset="-122"/>
            </a:endParaRPr>
          </a:p>
          <a:p>
            <a:pPr marL="12700" algn="l" rtl="0" eaLnBrk="0">
              <a:lnSpc>
                <a:spcPct val="91000"/>
              </a:lnSpc>
            </a:pPr>
            <a:r>
              <a:rPr sz="1200" b="1" spc="-10" dirty="0">
                <a:solidFill>
                  <a:schemeClr val="dk1"/>
                </a:solidFill>
                <a:latin typeface="微软雅黑" panose="020B0503020204020204" charset="-122"/>
                <a:ea typeface="微软雅黑" panose="020B0503020204020204" charset="-122"/>
                <a:cs typeface="微软雅黑" panose="020B0503020204020204" charset="-122"/>
              </a:rPr>
              <a:t>7.3.1</a:t>
            </a:r>
            <a:r>
              <a:rPr sz="1200" spc="0" dirty="0">
                <a:solidFill>
                  <a:schemeClr val="dk1"/>
                </a:solidFill>
                <a:latin typeface="微软雅黑" panose="020B0503020204020204" charset="-122"/>
                <a:ea typeface="微软雅黑" panose="020B0503020204020204" charset="-122"/>
                <a:cs typeface="微软雅黑" panose="020B0503020204020204" charset="-122"/>
              </a:rPr>
              <a:t>外光电器件</a:t>
            </a:r>
            <a:endParaRPr lang="en-US" altLang="en-US" sz="1200" spc="0" dirty="0">
              <a:solidFill>
                <a:schemeClr val="dk1"/>
              </a:solidFill>
              <a:latin typeface="微软雅黑" panose="020B0503020204020204" charset="-122"/>
              <a:ea typeface="微软雅黑" panose="020B0503020204020204" charset="-122"/>
              <a:cs typeface="微软雅黑" panose="020B0503020204020204" charset="-122"/>
            </a:endParaRPr>
          </a:p>
        </p:txBody>
      </p:sp>
      <p:pic>
        <p:nvPicPr>
          <p:cNvPr id="8" name="picture 58"/>
          <p:cNvPicPr>
            <a:picLocks noChangeAspect="1"/>
          </p:cNvPicPr>
          <p:nvPr/>
        </p:nvPicPr>
        <p:blipFill>
          <a:blip r:embed="rId9"/>
          <a:stretch>
            <a:fillRect/>
          </a:stretch>
        </p:blipFill>
        <p:spPr>
          <a:xfrm rot="21600000">
            <a:off x="911530" y="1978207"/>
            <a:ext cx="4552796" cy="45719"/>
          </a:xfrm>
          <a:prstGeom prst="rect">
            <a:avLst/>
          </a:prstGeom>
        </p:spPr>
      </p:pic>
    </p:spTree>
    <p:custDataLst>
      <p:tags r:id="rId10"/>
    </p:custData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7" name="图片 6" descr="1 (11)"/>
          <p:cNvPicPr>
            <a:picLocks noChangeAspect="1"/>
          </p:cNvPicPr>
          <p:nvPr>
            <p:custDataLst>
              <p:tags r:id="rId1"/>
            </p:custDataLst>
          </p:nvPr>
        </p:nvPicPr>
        <p:blipFill>
          <a:blip r:embed="rId2"/>
          <a:stretch>
            <a:fillRect/>
          </a:stretch>
        </p:blipFill>
        <p:spPr>
          <a:xfrm>
            <a:off x="0" y="6137910"/>
            <a:ext cx="720090" cy="720090"/>
          </a:xfrm>
          <a:prstGeom prst="rect">
            <a:avLst/>
          </a:prstGeom>
        </p:spPr>
      </p:pic>
      <p:pic>
        <p:nvPicPr>
          <p:cNvPr id="6" name="图片 5" descr="1 (12)"/>
          <p:cNvPicPr>
            <a:picLocks noChangeAspect="1"/>
          </p:cNvPicPr>
          <p:nvPr>
            <p:custDataLst>
              <p:tags r:id="rId3"/>
            </p:custDataLst>
          </p:nvPr>
        </p:nvPicPr>
        <p:blipFill>
          <a:blip r:embed="rId4"/>
          <a:stretch>
            <a:fillRect/>
          </a:stretch>
        </p:blipFill>
        <p:spPr>
          <a:xfrm>
            <a:off x="11471910" y="0"/>
            <a:ext cx="720090" cy="720090"/>
          </a:xfrm>
          <a:prstGeom prst="rect">
            <a:avLst/>
          </a:prstGeom>
        </p:spPr>
      </p:pic>
      <p:sp>
        <p:nvSpPr>
          <p:cNvPr id="2" name="textbox 61"/>
          <p:cNvSpPr/>
          <p:nvPr/>
        </p:nvSpPr>
        <p:spPr>
          <a:xfrm>
            <a:off x="889405" y="3296836"/>
            <a:ext cx="9634215" cy="3360638"/>
          </a:xfrm>
          <a:prstGeom prst="rect">
            <a:avLst/>
          </a:prstGeom>
        </p:spPr>
        <p:txBody>
          <a:bodyPr vert="horz" wrap="square" lIns="0" tIns="0" rIns="0" bIns="0"/>
          <a:lstStyle/>
          <a:p>
            <a:pPr algn="l" rtl="0" eaLnBrk="0">
              <a:lnSpc>
                <a:spcPct val="83000"/>
              </a:lnSpc>
            </a:pPr>
            <a:endParaRPr lang="en-US" altLang="en-US" sz="100" dirty="0">
              <a:solidFill>
                <a:srgbClr val="000000"/>
              </a:solidFill>
              <a:latin typeface="微软雅黑" panose="020B0503020204020204" charset="-122"/>
              <a:ea typeface="微软雅黑" panose="020B0503020204020204" charset="-122"/>
              <a:cs typeface="微软雅黑" panose="020B0503020204020204" charset="-122"/>
            </a:endParaRPr>
          </a:p>
          <a:p>
            <a:pPr marL="2219960" algn="l" rtl="0" eaLnBrk="0">
              <a:lnSpc>
                <a:spcPts val="1375"/>
              </a:lnSpc>
            </a:pPr>
            <a:r>
              <a:rPr sz="1100" spc="-10" dirty="0">
                <a:solidFill>
                  <a:srgbClr val="000000"/>
                </a:solidFill>
                <a:latin typeface="微软雅黑" panose="020B0503020204020204" charset="-122"/>
                <a:ea typeface="微软雅黑" panose="020B0503020204020204" charset="-122"/>
                <a:cs typeface="微软雅黑" panose="020B0503020204020204" charset="-122"/>
              </a:rPr>
              <a:t>图</a:t>
            </a:r>
            <a:r>
              <a:rPr sz="1100" b="1" spc="-10" dirty="0">
                <a:solidFill>
                  <a:srgbClr val="000000"/>
                </a:solidFill>
                <a:latin typeface="微软雅黑" panose="020B0503020204020204" charset="-122"/>
                <a:ea typeface="微软雅黑" panose="020B0503020204020204" charset="-122"/>
                <a:cs typeface="微软雅黑" panose="020B0503020204020204" charset="-122"/>
              </a:rPr>
              <a:t>7</a:t>
            </a:r>
            <a:r>
              <a:rPr sz="1100" spc="-10" dirty="0">
                <a:solidFill>
                  <a:srgbClr val="000000"/>
                </a:solidFill>
                <a:latin typeface="微软雅黑" panose="020B0503020204020204" charset="-122"/>
                <a:ea typeface="微软雅黑" panose="020B0503020204020204" charset="-122"/>
                <a:cs typeface="微软雅黑" panose="020B0503020204020204" charset="-122"/>
              </a:rPr>
              <a:t>－</a:t>
            </a:r>
            <a:r>
              <a:rPr sz="1100" b="1" spc="-10" dirty="0">
                <a:solidFill>
                  <a:srgbClr val="000000"/>
                </a:solidFill>
                <a:latin typeface="微软雅黑" panose="020B0503020204020204" charset="-122"/>
                <a:ea typeface="微软雅黑" panose="020B0503020204020204" charset="-122"/>
                <a:cs typeface="微软雅黑" panose="020B0503020204020204" charset="-122"/>
              </a:rPr>
              <a:t>3</a:t>
            </a:r>
            <a:r>
              <a:rPr sz="1100" spc="-10" dirty="0">
                <a:solidFill>
                  <a:srgbClr val="000000"/>
                </a:solidFill>
                <a:latin typeface="微软雅黑" panose="020B0503020204020204" charset="-122"/>
                <a:ea typeface="微软雅黑" panose="020B0503020204020204" charset="-122"/>
                <a:cs typeface="微软雅黑" panose="020B0503020204020204" charset="-122"/>
              </a:rPr>
              <a:t>光</a:t>
            </a:r>
            <a:r>
              <a:rPr sz="1100" spc="0" dirty="0">
                <a:solidFill>
                  <a:srgbClr val="000000"/>
                </a:solidFill>
                <a:latin typeface="微软雅黑" panose="020B0503020204020204" charset="-122"/>
                <a:ea typeface="微软雅黑" panose="020B0503020204020204" charset="-122"/>
                <a:cs typeface="微软雅黑" panose="020B0503020204020204" charset="-122"/>
              </a:rPr>
              <a:t>电管</a:t>
            </a:r>
            <a:endParaRPr lang="en-US" altLang="en-US" sz="1100" dirty="0">
              <a:solidFill>
                <a:srgbClr val="000000"/>
              </a:solidFill>
              <a:latin typeface="微软雅黑" panose="020B0503020204020204" charset="-122"/>
              <a:ea typeface="微软雅黑" panose="020B0503020204020204" charset="-122"/>
              <a:cs typeface="微软雅黑" panose="020B0503020204020204" charset="-122"/>
            </a:endParaRPr>
          </a:p>
          <a:p>
            <a:pPr marL="1400810" algn="l" rtl="0" eaLnBrk="0">
              <a:lnSpc>
                <a:spcPct val="98000"/>
              </a:lnSpc>
              <a:spcBef>
                <a:spcPts val="660"/>
              </a:spcBef>
            </a:pPr>
            <a:r>
              <a:rPr sz="1050" b="1" spc="60" dirty="0">
                <a:solidFill>
                  <a:srgbClr val="000000"/>
                </a:solidFill>
                <a:latin typeface="微软雅黑" panose="020B0503020204020204" charset="-122"/>
                <a:ea typeface="微软雅黑" panose="020B0503020204020204" charset="-122"/>
                <a:cs typeface="微软雅黑" panose="020B0503020204020204" charset="-122"/>
              </a:rPr>
              <a:t>(</a:t>
            </a:r>
            <a:r>
              <a:rPr sz="1050" b="1" spc="0" dirty="0">
                <a:solidFill>
                  <a:srgbClr val="000000"/>
                </a:solidFill>
                <a:latin typeface="微软雅黑" panose="020B0503020204020204" charset="-122"/>
                <a:ea typeface="微软雅黑" panose="020B0503020204020204" charset="-122"/>
                <a:cs typeface="微软雅黑" panose="020B0503020204020204" charset="-122"/>
              </a:rPr>
              <a:t>a</a:t>
            </a:r>
            <a:r>
              <a:rPr sz="1050" b="1" spc="60" dirty="0">
                <a:solidFill>
                  <a:srgbClr val="000000"/>
                </a:solidFill>
                <a:latin typeface="微软雅黑" panose="020B0503020204020204" charset="-122"/>
                <a:ea typeface="微软雅黑" panose="020B0503020204020204" charset="-122"/>
                <a:cs typeface="微软雅黑" panose="020B0503020204020204" charset="-122"/>
              </a:rPr>
              <a:t>)</a:t>
            </a:r>
            <a:r>
              <a:rPr sz="1050" spc="60" dirty="0">
                <a:solidFill>
                  <a:srgbClr val="000000"/>
                </a:solidFill>
                <a:latin typeface="微软雅黑" panose="020B0503020204020204" charset="-122"/>
                <a:ea typeface="微软雅黑" panose="020B0503020204020204" charset="-122"/>
                <a:cs typeface="微软雅黑" panose="020B0503020204020204" charset="-122"/>
              </a:rPr>
              <a:t>光电管实物，</a:t>
            </a:r>
            <a:r>
              <a:rPr sz="1050" b="1" spc="60" dirty="0">
                <a:solidFill>
                  <a:srgbClr val="000000"/>
                </a:solidFill>
                <a:latin typeface="微软雅黑" panose="020B0503020204020204" charset="-122"/>
                <a:ea typeface="微软雅黑" panose="020B0503020204020204" charset="-122"/>
                <a:cs typeface="微软雅黑" panose="020B0503020204020204" charset="-122"/>
              </a:rPr>
              <a:t>(</a:t>
            </a:r>
            <a:r>
              <a:rPr sz="1050" b="1" spc="0" dirty="0">
                <a:solidFill>
                  <a:srgbClr val="000000"/>
                </a:solidFill>
                <a:latin typeface="微软雅黑" panose="020B0503020204020204" charset="-122"/>
                <a:ea typeface="微软雅黑" panose="020B0503020204020204" charset="-122"/>
                <a:cs typeface="微软雅黑" panose="020B0503020204020204" charset="-122"/>
              </a:rPr>
              <a:t>b</a:t>
            </a:r>
            <a:r>
              <a:rPr sz="1050" b="1" spc="60" dirty="0">
                <a:solidFill>
                  <a:srgbClr val="000000"/>
                </a:solidFill>
                <a:latin typeface="微软雅黑" panose="020B0503020204020204" charset="-122"/>
                <a:ea typeface="微软雅黑" panose="020B0503020204020204" charset="-122"/>
                <a:cs typeface="微软雅黑" panose="020B0503020204020204" charset="-122"/>
              </a:rPr>
              <a:t>)</a:t>
            </a:r>
            <a:r>
              <a:rPr sz="1050" spc="60" dirty="0">
                <a:solidFill>
                  <a:srgbClr val="000000"/>
                </a:solidFill>
                <a:latin typeface="微软雅黑" panose="020B0503020204020204" charset="-122"/>
                <a:ea typeface="微软雅黑" panose="020B0503020204020204" charset="-122"/>
                <a:cs typeface="微软雅黑" panose="020B0503020204020204" charset="-122"/>
              </a:rPr>
              <a:t>光电管结构，</a:t>
            </a:r>
            <a:r>
              <a:rPr sz="1050" b="1" spc="60" dirty="0">
                <a:solidFill>
                  <a:srgbClr val="000000"/>
                </a:solidFill>
                <a:latin typeface="微软雅黑" panose="020B0503020204020204" charset="-122"/>
                <a:ea typeface="微软雅黑" panose="020B0503020204020204" charset="-122"/>
                <a:cs typeface="微软雅黑" panose="020B0503020204020204" charset="-122"/>
              </a:rPr>
              <a:t>(</a:t>
            </a:r>
            <a:r>
              <a:rPr sz="1050" b="1" spc="0" dirty="0">
                <a:solidFill>
                  <a:srgbClr val="000000"/>
                </a:solidFill>
                <a:latin typeface="微软雅黑" panose="020B0503020204020204" charset="-122"/>
                <a:ea typeface="微软雅黑" panose="020B0503020204020204" charset="-122"/>
                <a:cs typeface="微软雅黑" panose="020B0503020204020204" charset="-122"/>
              </a:rPr>
              <a:t>c</a:t>
            </a:r>
            <a:r>
              <a:rPr sz="1050" b="1" spc="60" dirty="0">
                <a:solidFill>
                  <a:srgbClr val="000000"/>
                </a:solidFill>
                <a:latin typeface="微软雅黑" panose="020B0503020204020204" charset="-122"/>
                <a:ea typeface="微软雅黑" panose="020B0503020204020204" charset="-122"/>
                <a:cs typeface="微软雅黑" panose="020B0503020204020204" charset="-122"/>
              </a:rPr>
              <a:t>)</a:t>
            </a:r>
            <a:r>
              <a:rPr sz="1050" spc="60" dirty="0">
                <a:solidFill>
                  <a:srgbClr val="000000"/>
                </a:solidFill>
                <a:latin typeface="微软雅黑" panose="020B0503020204020204" charset="-122"/>
                <a:ea typeface="微软雅黑" panose="020B0503020204020204" charset="-122"/>
                <a:cs typeface="微软雅黑" panose="020B0503020204020204" charset="-122"/>
              </a:rPr>
              <a:t>光电</a:t>
            </a:r>
            <a:r>
              <a:rPr sz="1050" spc="50" dirty="0">
                <a:solidFill>
                  <a:srgbClr val="000000"/>
                </a:solidFill>
                <a:latin typeface="微软雅黑" panose="020B0503020204020204" charset="-122"/>
                <a:ea typeface="微软雅黑" panose="020B0503020204020204" charset="-122"/>
                <a:cs typeface="微软雅黑" panose="020B0503020204020204" charset="-122"/>
              </a:rPr>
              <a:t>管</a:t>
            </a:r>
            <a:r>
              <a:rPr sz="1050" spc="0" dirty="0">
                <a:solidFill>
                  <a:srgbClr val="000000"/>
                </a:solidFill>
                <a:latin typeface="微软雅黑" panose="020B0503020204020204" charset="-122"/>
                <a:ea typeface="微软雅黑" panose="020B0503020204020204" charset="-122"/>
                <a:cs typeface="微软雅黑" panose="020B0503020204020204" charset="-122"/>
              </a:rPr>
              <a:t>连接电路</a:t>
            </a:r>
            <a:endParaRPr lang="en-US" altLang="en-US" sz="1050" dirty="0">
              <a:solidFill>
                <a:srgbClr val="000000"/>
              </a:solidFill>
              <a:latin typeface="微软雅黑" panose="020B0503020204020204" charset="-122"/>
              <a:ea typeface="微软雅黑" panose="020B0503020204020204" charset="-122"/>
              <a:cs typeface="微软雅黑" panose="020B0503020204020204" charset="-122"/>
            </a:endParaRPr>
          </a:p>
          <a:p>
            <a:pPr marL="278130" algn="l" rtl="0" eaLnBrk="0">
              <a:lnSpc>
                <a:spcPct val="91000"/>
              </a:lnSpc>
              <a:spcBef>
                <a:spcPts val="865"/>
              </a:spcBef>
            </a:pPr>
            <a:r>
              <a:rPr sz="1400" b="1" spc="20" dirty="0">
                <a:solidFill>
                  <a:srgbClr val="000000"/>
                </a:solidFill>
                <a:latin typeface="微软雅黑" panose="020B0503020204020204" charset="-122"/>
                <a:ea typeface="微软雅黑" panose="020B0503020204020204" charset="-122"/>
                <a:cs typeface="微软雅黑" panose="020B0503020204020204" charset="-122"/>
              </a:rPr>
              <a:t>2)</a:t>
            </a:r>
            <a:r>
              <a:rPr sz="1400" spc="20" dirty="0">
                <a:solidFill>
                  <a:srgbClr val="000000"/>
                </a:solidFill>
                <a:latin typeface="微软雅黑" panose="020B0503020204020204" charset="-122"/>
                <a:ea typeface="微软雅黑" panose="020B0503020204020204" charset="-122"/>
                <a:cs typeface="微软雅黑" panose="020B0503020204020204" charset="-122"/>
              </a:rPr>
              <a:t>工作原</a:t>
            </a:r>
            <a:r>
              <a:rPr sz="1400" spc="10" dirty="0">
                <a:solidFill>
                  <a:srgbClr val="000000"/>
                </a:solidFill>
                <a:latin typeface="微软雅黑" panose="020B0503020204020204" charset="-122"/>
                <a:ea typeface="微软雅黑" panose="020B0503020204020204" charset="-122"/>
                <a:cs typeface="微软雅黑" panose="020B0503020204020204" charset="-122"/>
              </a:rPr>
              <a:t>理</a:t>
            </a:r>
            <a:endParaRPr lang="en-US" altLang="en-US" sz="1400" dirty="0">
              <a:solidFill>
                <a:srgbClr val="000000"/>
              </a:solidFill>
              <a:latin typeface="微软雅黑" panose="020B0503020204020204" charset="-122"/>
              <a:ea typeface="微软雅黑" panose="020B0503020204020204" charset="-122"/>
              <a:cs typeface="微软雅黑" panose="020B0503020204020204" charset="-122"/>
            </a:endParaRPr>
          </a:p>
          <a:p>
            <a:pPr marL="13970" indent="275590" algn="l" rtl="0" eaLnBrk="0">
              <a:lnSpc>
                <a:spcPct val="136000"/>
              </a:lnSpc>
              <a:spcBef>
                <a:spcPts val="100"/>
              </a:spcBef>
            </a:pPr>
            <a:r>
              <a:rPr sz="1400" spc="50" dirty="0">
                <a:solidFill>
                  <a:srgbClr val="000000"/>
                </a:solidFill>
                <a:latin typeface="微软雅黑" panose="020B0503020204020204" charset="-122"/>
                <a:ea typeface="微软雅黑" panose="020B0503020204020204" charset="-122"/>
                <a:cs typeface="微软雅黑" panose="020B0503020204020204" charset="-122"/>
              </a:rPr>
              <a:t>当光照在阴极上时，光子就会将它的能量传递给光电发射材料中的电子。</a:t>
            </a:r>
            <a:r>
              <a:rPr sz="1400" spc="0" dirty="0">
                <a:solidFill>
                  <a:srgbClr val="000000"/>
                </a:solidFill>
                <a:latin typeface="微软雅黑" panose="020B0503020204020204" charset="-122"/>
                <a:ea typeface="微软雅黑" panose="020B0503020204020204" charset="-122"/>
                <a:cs typeface="微软雅黑" panose="020B0503020204020204" charset="-122"/>
              </a:rPr>
              <a:t>当电子获</a:t>
            </a:r>
            <a:r>
              <a:rPr sz="1400" spc="40" dirty="0">
                <a:solidFill>
                  <a:srgbClr val="000000"/>
                </a:solidFill>
                <a:latin typeface="微软雅黑" panose="020B0503020204020204" charset="-122"/>
                <a:ea typeface="微软雅黑" panose="020B0503020204020204" charset="-122"/>
                <a:cs typeface="微软雅黑" panose="020B0503020204020204" charset="-122"/>
              </a:rPr>
              <a:t>得的能量大于材料逸出功时，它就可以脱离材料表面束缚进而发射，从而形</a:t>
            </a:r>
            <a:r>
              <a:rPr sz="1400" spc="30" dirty="0">
                <a:solidFill>
                  <a:srgbClr val="000000"/>
                </a:solidFill>
                <a:latin typeface="微软雅黑" panose="020B0503020204020204" charset="-122"/>
                <a:ea typeface="微软雅黑" panose="020B0503020204020204" charset="-122"/>
                <a:cs typeface="微软雅黑" panose="020B0503020204020204" charset="-122"/>
              </a:rPr>
              <a:t>成</a:t>
            </a:r>
            <a:r>
              <a:rPr sz="1400" spc="0" dirty="0">
                <a:solidFill>
                  <a:srgbClr val="000000"/>
                </a:solidFill>
                <a:latin typeface="微软雅黑" panose="020B0503020204020204" charset="-122"/>
                <a:ea typeface="微软雅黑" panose="020B0503020204020204" charset="-122"/>
                <a:cs typeface="微软雅黑" panose="020B0503020204020204" charset="-122"/>
              </a:rPr>
              <a:t>电流。这</a:t>
            </a:r>
            <a:r>
              <a:rPr sz="1400" spc="90" dirty="0">
                <a:solidFill>
                  <a:srgbClr val="000000"/>
                </a:solidFill>
                <a:latin typeface="微软雅黑" panose="020B0503020204020204" charset="-122"/>
                <a:ea typeface="微软雅黑" panose="020B0503020204020204" charset="-122"/>
                <a:cs typeface="微软雅黑" panose="020B0503020204020204" charset="-122"/>
              </a:rPr>
              <a:t>种通过光传递能量发射出来的电子称为光电子，光电子逸出材料表面后的初始动</a:t>
            </a:r>
            <a:r>
              <a:rPr sz="1400" spc="20" dirty="0">
                <a:solidFill>
                  <a:srgbClr val="000000"/>
                </a:solidFill>
                <a:latin typeface="微软雅黑" panose="020B0503020204020204" charset="-122"/>
                <a:ea typeface="微软雅黑" panose="020B0503020204020204" charset="-122"/>
                <a:cs typeface="微软雅黑" panose="020B0503020204020204" charset="-122"/>
              </a:rPr>
              <a:t>能</a:t>
            </a:r>
            <a:r>
              <a:rPr sz="1400" spc="0" dirty="0">
                <a:solidFill>
                  <a:srgbClr val="000000"/>
                </a:solidFill>
                <a:latin typeface="微软雅黑" panose="020B0503020204020204" charset="-122"/>
                <a:ea typeface="微软雅黑" panose="020B0503020204020204" charset="-122"/>
                <a:cs typeface="微软雅黑" panose="020B0503020204020204" charset="-122"/>
              </a:rPr>
              <a:t>为</a:t>
            </a:r>
            <a:endParaRPr lang="en-US" altLang="en-US" sz="1400" dirty="0">
              <a:solidFill>
                <a:srgbClr val="000000"/>
              </a:solidFill>
              <a:latin typeface="微软雅黑" panose="020B0503020204020204" charset="-122"/>
              <a:ea typeface="微软雅黑" panose="020B0503020204020204" charset="-122"/>
              <a:cs typeface="微软雅黑" panose="020B0503020204020204" charset="-122"/>
            </a:endParaRPr>
          </a:p>
          <a:p>
            <a:pPr marL="55245" algn="l" rtl="0" eaLnBrk="0">
              <a:lnSpc>
                <a:spcPct val="79000"/>
              </a:lnSpc>
              <a:spcBef>
                <a:spcPts val="510"/>
              </a:spcBef>
            </a:pPr>
            <a:r>
              <a:rPr sz="1400" b="1" spc="0" dirty="0">
                <a:solidFill>
                  <a:srgbClr val="000000"/>
                </a:solidFill>
                <a:latin typeface="微软雅黑" panose="020B0503020204020204" charset="-122"/>
                <a:ea typeface="微软雅黑" panose="020B0503020204020204" charset="-122"/>
                <a:cs typeface="微软雅黑" panose="020B0503020204020204" charset="-122"/>
              </a:rPr>
              <a:t>1</a:t>
            </a:r>
            <a:endParaRPr lang="en-US" altLang="en-US" sz="1400" dirty="0">
              <a:solidFill>
                <a:srgbClr val="000000"/>
              </a:solidFill>
              <a:latin typeface="微软雅黑" panose="020B0503020204020204" charset="-122"/>
              <a:ea typeface="微软雅黑" panose="020B0503020204020204" charset="-122"/>
              <a:cs typeface="微软雅黑" panose="020B0503020204020204" charset="-122"/>
            </a:endParaRPr>
          </a:p>
          <a:p>
            <a:pPr marL="12700" algn="l" rtl="0" eaLnBrk="0">
              <a:lnSpc>
                <a:spcPts val="455"/>
              </a:lnSpc>
              <a:spcBef>
                <a:spcPts val="45"/>
              </a:spcBef>
              <a:tabLst>
                <a:tab pos="146685" algn="l"/>
              </a:tabLst>
            </a:pPr>
            <a:r>
              <a:rPr sz="1200" strike="sngStrike" spc="0" dirty="0">
                <a:solidFill>
                  <a:srgbClr val="000000"/>
                </a:solidFill>
                <a:latin typeface="微软雅黑" panose="020B0503020204020204" charset="-122"/>
                <a:ea typeface="微软雅黑" panose="020B0503020204020204" charset="-122"/>
                <a:cs typeface="微软雅黑" panose="020B0503020204020204" charset="-122"/>
              </a:rPr>
              <a:t>	</a:t>
            </a:r>
            <a:r>
              <a:rPr sz="1200" b="1" spc="-30" dirty="0">
                <a:solidFill>
                  <a:srgbClr val="000000"/>
                </a:solidFill>
                <a:latin typeface="微软雅黑" panose="020B0503020204020204" charset="-122"/>
                <a:ea typeface="微软雅黑" panose="020B0503020204020204" charset="-122"/>
                <a:cs typeface="微软雅黑" panose="020B0503020204020204" charset="-122"/>
              </a:rPr>
              <a:t>m</a:t>
            </a:r>
            <a:r>
              <a:rPr sz="1200" b="1" spc="-20" dirty="0">
                <a:solidFill>
                  <a:srgbClr val="000000"/>
                </a:solidFill>
                <a:latin typeface="微软雅黑" panose="020B0503020204020204" charset="-122"/>
                <a:ea typeface="微软雅黑" panose="020B0503020204020204" charset="-122"/>
                <a:cs typeface="微软雅黑" panose="020B0503020204020204" charset="-122"/>
              </a:rPr>
              <a:t>v</a:t>
            </a:r>
            <a:endParaRPr lang="en-US" altLang="en-US" sz="1200" dirty="0">
              <a:solidFill>
                <a:srgbClr val="000000"/>
              </a:solidFill>
              <a:latin typeface="微软雅黑" panose="020B0503020204020204" charset="-122"/>
              <a:ea typeface="微软雅黑" panose="020B0503020204020204" charset="-122"/>
              <a:cs typeface="微软雅黑" panose="020B0503020204020204" charset="-122"/>
            </a:endParaRPr>
          </a:p>
          <a:p>
            <a:pPr marL="45085" algn="l" rtl="0" eaLnBrk="0">
              <a:lnSpc>
                <a:spcPct val="78000"/>
              </a:lnSpc>
              <a:spcBef>
                <a:spcPts val="10"/>
              </a:spcBef>
            </a:pPr>
            <a:r>
              <a:rPr sz="1400" b="1" spc="0" dirty="0">
                <a:solidFill>
                  <a:srgbClr val="000000"/>
                </a:solidFill>
                <a:latin typeface="微软雅黑" panose="020B0503020204020204" charset="-122"/>
                <a:ea typeface="微软雅黑" panose="020B0503020204020204" charset="-122"/>
                <a:cs typeface="微软雅黑" panose="020B0503020204020204" charset="-122"/>
              </a:rPr>
              <a:t>2</a:t>
            </a:r>
            <a:endParaRPr lang="en-US" altLang="en-US" sz="1400" dirty="0">
              <a:solidFill>
                <a:srgbClr val="000000"/>
              </a:solidFill>
              <a:latin typeface="微软雅黑" panose="020B0503020204020204" charset="-122"/>
              <a:ea typeface="微软雅黑" panose="020B0503020204020204" charset="-122"/>
              <a:cs typeface="微软雅黑" panose="020B0503020204020204" charset="-122"/>
            </a:endParaRPr>
          </a:p>
          <a:p>
            <a:pPr marL="279400" algn="l" rtl="0" eaLnBrk="0">
              <a:lnSpc>
                <a:spcPct val="91000"/>
              </a:lnSpc>
              <a:spcBef>
                <a:spcPts val="510"/>
              </a:spcBef>
            </a:pPr>
            <a:r>
              <a:rPr sz="1400" b="1" spc="20" dirty="0">
                <a:solidFill>
                  <a:srgbClr val="000000"/>
                </a:solidFill>
                <a:latin typeface="微软雅黑" panose="020B0503020204020204" charset="-122"/>
                <a:ea typeface="微软雅黑" panose="020B0503020204020204" charset="-122"/>
                <a:cs typeface="微软雅黑" panose="020B0503020204020204" charset="-122"/>
              </a:rPr>
              <a:t>3)</a:t>
            </a:r>
            <a:r>
              <a:rPr sz="1400" spc="20" dirty="0">
                <a:solidFill>
                  <a:srgbClr val="000000"/>
                </a:solidFill>
                <a:latin typeface="微软雅黑" panose="020B0503020204020204" charset="-122"/>
                <a:ea typeface="微软雅黑" panose="020B0503020204020204" charset="-122"/>
                <a:cs typeface="微软雅黑" panose="020B0503020204020204" charset="-122"/>
              </a:rPr>
              <a:t>主要特</a:t>
            </a:r>
            <a:r>
              <a:rPr sz="1400" spc="0" dirty="0">
                <a:solidFill>
                  <a:srgbClr val="000000"/>
                </a:solidFill>
                <a:latin typeface="微软雅黑" panose="020B0503020204020204" charset="-122"/>
                <a:ea typeface="微软雅黑" panose="020B0503020204020204" charset="-122"/>
                <a:cs typeface="微软雅黑" panose="020B0503020204020204" charset="-122"/>
              </a:rPr>
              <a:t>性</a:t>
            </a:r>
            <a:endParaRPr lang="en-US" altLang="en-US" sz="1400" dirty="0">
              <a:solidFill>
                <a:srgbClr val="000000"/>
              </a:solidFill>
              <a:latin typeface="微软雅黑" panose="020B0503020204020204" charset="-122"/>
              <a:ea typeface="微软雅黑" panose="020B0503020204020204" charset="-122"/>
              <a:cs typeface="微软雅黑" panose="020B0503020204020204" charset="-122"/>
            </a:endParaRPr>
          </a:p>
          <a:p>
            <a:pPr marL="13970" indent="266700" algn="l" rtl="0" eaLnBrk="0">
              <a:lnSpc>
                <a:spcPct val="114000"/>
              </a:lnSpc>
              <a:spcBef>
                <a:spcPts val="500"/>
              </a:spcBef>
            </a:pPr>
            <a:r>
              <a:rPr sz="1400" spc="70" dirty="0">
                <a:solidFill>
                  <a:srgbClr val="000000"/>
                </a:solidFill>
                <a:latin typeface="微软雅黑" panose="020B0503020204020204" charset="-122"/>
                <a:ea typeface="微软雅黑" panose="020B0503020204020204" charset="-122"/>
                <a:cs typeface="微软雅黑" panose="020B0503020204020204" charset="-122"/>
              </a:rPr>
              <a:t>光电器件的主要性能包括伏安特性、光照特性、光谱特性、响应时间、</a:t>
            </a:r>
            <a:r>
              <a:rPr sz="1400" spc="40" dirty="0">
                <a:solidFill>
                  <a:srgbClr val="000000"/>
                </a:solidFill>
                <a:latin typeface="微软雅黑" panose="020B0503020204020204" charset="-122"/>
                <a:ea typeface="微软雅黑" panose="020B0503020204020204" charset="-122"/>
                <a:cs typeface="微软雅黑" panose="020B0503020204020204" charset="-122"/>
              </a:rPr>
              <a:t>峰</a:t>
            </a:r>
            <a:r>
              <a:rPr sz="1400" spc="0" dirty="0">
                <a:solidFill>
                  <a:srgbClr val="000000"/>
                </a:solidFill>
                <a:latin typeface="微软雅黑" panose="020B0503020204020204" charset="-122"/>
                <a:ea typeface="微软雅黑" panose="020B0503020204020204" charset="-122"/>
                <a:cs typeface="微软雅黑" panose="020B0503020204020204" charset="-122"/>
              </a:rPr>
              <a:t>值探测</a:t>
            </a:r>
            <a:r>
              <a:rPr sz="1400" spc="-30" dirty="0">
                <a:solidFill>
                  <a:srgbClr val="000000"/>
                </a:solidFill>
                <a:latin typeface="微软雅黑" panose="020B0503020204020204" charset="-122"/>
                <a:ea typeface="微软雅黑" panose="020B0503020204020204" charset="-122"/>
                <a:cs typeface="微软雅黑" panose="020B0503020204020204" charset="-122"/>
              </a:rPr>
              <a:t>率等。</a:t>
            </a:r>
            <a:endParaRPr lang="en-US" altLang="en-US" sz="1400" dirty="0">
              <a:solidFill>
                <a:srgbClr val="000000"/>
              </a:solidFill>
              <a:latin typeface="微软雅黑" panose="020B0503020204020204" charset="-122"/>
              <a:ea typeface="微软雅黑" panose="020B0503020204020204" charset="-122"/>
              <a:cs typeface="微软雅黑" panose="020B0503020204020204" charset="-122"/>
            </a:endParaRPr>
          </a:p>
          <a:p>
            <a:pPr marL="23495" indent="269875" algn="l" rtl="0" eaLnBrk="0">
              <a:lnSpc>
                <a:spcPct val="133000"/>
              </a:lnSpc>
              <a:spcBef>
                <a:spcPts val="20"/>
              </a:spcBef>
            </a:pPr>
            <a:r>
              <a:rPr sz="1400" b="1" spc="30" dirty="0">
                <a:solidFill>
                  <a:srgbClr val="000000"/>
                </a:solidFill>
                <a:latin typeface="微软雅黑" panose="020B0503020204020204" charset="-122"/>
                <a:ea typeface="微软雅黑" panose="020B0503020204020204" charset="-122"/>
                <a:cs typeface="微软雅黑" panose="020B0503020204020204" charset="-122"/>
              </a:rPr>
              <a:t>(1)</a:t>
            </a:r>
            <a:r>
              <a:rPr sz="1400" spc="30" dirty="0">
                <a:solidFill>
                  <a:srgbClr val="000000"/>
                </a:solidFill>
                <a:latin typeface="微软雅黑" panose="020B0503020204020204" charset="-122"/>
                <a:ea typeface="微软雅黑" panose="020B0503020204020204" charset="-122"/>
                <a:cs typeface="微软雅黑" panose="020B0503020204020204" charset="-122"/>
              </a:rPr>
              <a:t>伏安特性。在有光照的情况下，对光电器件阴极所加电压与阳极所产生的电</a:t>
            </a:r>
            <a:r>
              <a:rPr sz="1400" spc="0" dirty="0">
                <a:solidFill>
                  <a:srgbClr val="000000"/>
                </a:solidFill>
                <a:latin typeface="微软雅黑" panose="020B0503020204020204" charset="-122"/>
                <a:ea typeface="微软雅黑" panose="020B0503020204020204" charset="-122"/>
                <a:cs typeface="微软雅黑" panose="020B0503020204020204" charset="-122"/>
              </a:rPr>
              <a:t>流之</a:t>
            </a:r>
            <a:r>
              <a:rPr sz="1400" spc="-10" dirty="0">
                <a:solidFill>
                  <a:srgbClr val="000000"/>
                </a:solidFill>
                <a:latin typeface="微软雅黑" panose="020B0503020204020204" charset="-122"/>
                <a:ea typeface="微软雅黑" panose="020B0503020204020204" charset="-122"/>
                <a:cs typeface="微软雅黑" panose="020B0503020204020204" charset="-122"/>
              </a:rPr>
              <a:t>间的关系称为伏安特</a:t>
            </a:r>
            <a:r>
              <a:rPr sz="1400" spc="0" dirty="0">
                <a:solidFill>
                  <a:srgbClr val="000000"/>
                </a:solidFill>
                <a:latin typeface="微软雅黑" panose="020B0503020204020204" charset="-122"/>
                <a:ea typeface="微软雅黑" panose="020B0503020204020204" charset="-122"/>
                <a:cs typeface="微软雅黑" panose="020B0503020204020204" charset="-122"/>
              </a:rPr>
              <a:t>性。图</a:t>
            </a:r>
            <a:r>
              <a:rPr sz="1400" b="1" spc="0" dirty="0">
                <a:solidFill>
                  <a:srgbClr val="000000"/>
                </a:solidFill>
                <a:latin typeface="微软雅黑" panose="020B0503020204020204" charset="-122"/>
                <a:ea typeface="微软雅黑" panose="020B0503020204020204" charset="-122"/>
                <a:cs typeface="微软雅黑" panose="020B0503020204020204" charset="-122"/>
              </a:rPr>
              <a:t>7</a:t>
            </a:r>
            <a:r>
              <a:rPr sz="1400" spc="0" dirty="0">
                <a:solidFill>
                  <a:srgbClr val="000000"/>
                </a:solidFill>
                <a:latin typeface="微软雅黑" panose="020B0503020204020204" charset="-122"/>
                <a:ea typeface="微软雅黑" panose="020B0503020204020204" charset="-122"/>
                <a:cs typeface="微软雅黑" panose="020B0503020204020204" charset="-122"/>
              </a:rPr>
              <a:t>－</a:t>
            </a:r>
            <a:r>
              <a:rPr sz="1400" b="1" spc="0" dirty="0">
                <a:solidFill>
                  <a:srgbClr val="000000"/>
                </a:solidFill>
                <a:latin typeface="微软雅黑" panose="020B0503020204020204" charset="-122"/>
                <a:ea typeface="微软雅黑" panose="020B0503020204020204" charset="-122"/>
                <a:cs typeface="微软雅黑" panose="020B0503020204020204" charset="-122"/>
              </a:rPr>
              <a:t>4</a:t>
            </a:r>
            <a:r>
              <a:rPr sz="1400" spc="0" dirty="0">
                <a:solidFill>
                  <a:srgbClr val="000000"/>
                </a:solidFill>
                <a:latin typeface="微软雅黑" panose="020B0503020204020204" charset="-122"/>
                <a:ea typeface="微软雅黑" panose="020B0503020204020204" charset="-122"/>
                <a:cs typeface="微软雅黑" panose="020B0503020204020204" charset="-122"/>
              </a:rPr>
              <a:t>为光电管伏安特性曲线。</a:t>
            </a:r>
            <a:endParaRPr lang="en-US" altLang="en-US" sz="1400" spc="0" dirty="0">
              <a:solidFill>
                <a:srgbClr val="000000"/>
              </a:solidFill>
              <a:latin typeface="微软雅黑" panose="020B0503020204020204" charset="-122"/>
              <a:ea typeface="微软雅黑" panose="020B0503020204020204" charset="-122"/>
              <a:cs typeface="微软雅黑" panose="020B0503020204020204" charset="-122"/>
            </a:endParaRPr>
          </a:p>
        </p:txBody>
      </p:sp>
      <p:pic>
        <p:nvPicPr>
          <p:cNvPr id="3" name="picture 62"/>
          <p:cNvPicPr>
            <a:picLocks noChangeAspect="1"/>
          </p:cNvPicPr>
          <p:nvPr/>
        </p:nvPicPr>
        <p:blipFill>
          <a:blip r:embed="rId5"/>
          <a:stretch>
            <a:fillRect/>
          </a:stretch>
        </p:blipFill>
        <p:spPr>
          <a:xfrm rot="21600000">
            <a:off x="950162" y="329275"/>
            <a:ext cx="7648405" cy="2723219"/>
          </a:xfrm>
          <a:prstGeom prst="rect">
            <a:avLst/>
          </a:prstGeom>
        </p:spPr>
      </p:pic>
      <p:sp>
        <p:nvSpPr>
          <p:cNvPr id="4" name="textbox 70"/>
          <p:cNvSpPr/>
          <p:nvPr>
            <p:custDataLst>
              <p:tags r:id="rId6"/>
            </p:custDataLst>
          </p:nvPr>
        </p:nvSpPr>
        <p:spPr>
          <a:xfrm>
            <a:off x="1174574" y="4489257"/>
            <a:ext cx="208378" cy="173809"/>
          </a:xfrm>
          <a:prstGeom prst="rect">
            <a:avLst/>
          </a:prstGeom>
        </p:spPr>
        <p:txBody>
          <a:bodyPr vert="horz" wrap="square" lIns="0" tIns="0" rIns="0" bIns="0"/>
          <a:lstStyle/>
          <a:p>
            <a:pPr algn="l" rtl="0" eaLnBrk="0">
              <a:lnSpc>
                <a:spcPct val="83000"/>
              </a:lnSpc>
            </a:pPr>
            <a:endParaRPr lang="en-US" altLang="en-US" sz="100" dirty="0">
              <a:solidFill>
                <a:schemeClr val="dk1"/>
              </a:solidFill>
              <a:latin typeface="微软雅黑" panose="020B0503020204020204" charset="-122"/>
              <a:ea typeface="微软雅黑" panose="020B0503020204020204" charset="-122"/>
              <a:cs typeface="微软雅黑" panose="020B0503020204020204" charset="-122"/>
            </a:endParaRPr>
          </a:p>
          <a:p>
            <a:pPr marL="13335" algn="l" rtl="0" eaLnBrk="0">
              <a:lnSpc>
                <a:spcPct val="88000"/>
              </a:lnSpc>
            </a:pPr>
            <a:r>
              <a:rPr sz="500" b="1" spc="0" dirty="0">
                <a:solidFill>
                  <a:schemeClr val="dk1"/>
                </a:solidFill>
                <a:latin typeface="微软雅黑" panose="020B0503020204020204" charset="-122"/>
                <a:ea typeface="微软雅黑" panose="020B0503020204020204" charset="-122"/>
                <a:cs typeface="微软雅黑" panose="020B0503020204020204" charset="-122"/>
              </a:rPr>
              <a:t>2</a:t>
            </a:r>
            <a:endParaRPr lang="en-US" altLang="en-US" sz="500" dirty="0">
              <a:solidFill>
                <a:schemeClr val="dk1"/>
              </a:solidFill>
              <a:latin typeface="微软雅黑" panose="020B0503020204020204" charset="-122"/>
              <a:ea typeface="微软雅黑" panose="020B0503020204020204" charset="-122"/>
              <a:cs typeface="微软雅黑" panose="020B0503020204020204" charset="-122"/>
            </a:endParaRPr>
          </a:p>
          <a:p>
            <a:pPr marL="12700" algn="l" rtl="0" eaLnBrk="0">
              <a:lnSpc>
                <a:spcPct val="66000"/>
              </a:lnSpc>
              <a:spcBef>
                <a:spcPts val="180"/>
              </a:spcBef>
            </a:pPr>
            <a:r>
              <a:rPr sz="600" b="1" spc="10" baseline="-9000" dirty="0">
                <a:solidFill>
                  <a:schemeClr val="dk1"/>
                </a:solidFill>
                <a:latin typeface="微软雅黑" panose="020B0503020204020204" charset="-122"/>
                <a:ea typeface="微软雅黑" panose="020B0503020204020204" charset="-122"/>
                <a:cs typeface="微软雅黑" panose="020B0503020204020204" charset="-122"/>
              </a:rPr>
              <a:t>0</a:t>
            </a:r>
            <a:r>
              <a:rPr sz="300" spc="0" dirty="0">
                <a:solidFill>
                  <a:schemeClr val="dk1"/>
                </a:solidFill>
                <a:latin typeface="微软雅黑" panose="020B0503020204020204" charset="-122"/>
                <a:ea typeface="微软雅黑" panose="020B0503020204020204" charset="-122"/>
                <a:cs typeface="微软雅黑" panose="020B0503020204020204" charset="-122"/>
              </a:rPr>
              <a:t>。</a:t>
            </a:r>
            <a:endParaRPr lang="en-US" altLang="en-US" sz="300" spc="0" dirty="0">
              <a:solidFill>
                <a:schemeClr val="dk1"/>
              </a:solidFill>
              <a:latin typeface="微软雅黑" panose="020B0503020204020204" charset="-122"/>
              <a:ea typeface="微软雅黑" panose="020B0503020204020204" charset="-122"/>
              <a:cs typeface="微软雅黑" panose="020B0503020204020204" charset="-122"/>
            </a:endParaRPr>
          </a:p>
        </p:txBody>
      </p:sp>
    </p:spTree>
    <p:custDataLst>
      <p:tags r:id="rId7"/>
    </p:custData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7" name="图片 6" descr="1 (11)"/>
          <p:cNvPicPr>
            <a:picLocks noChangeAspect="1"/>
          </p:cNvPicPr>
          <p:nvPr>
            <p:custDataLst>
              <p:tags r:id="rId1"/>
            </p:custDataLst>
          </p:nvPr>
        </p:nvPicPr>
        <p:blipFill>
          <a:blip r:embed="rId2"/>
          <a:stretch>
            <a:fillRect/>
          </a:stretch>
        </p:blipFill>
        <p:spPr>
          <a:xfrm>
            <a:off x="0" y="6137910"/>
            <a:ext cx="720090" cy="720090"/>
          </a:xfrm>
          <a:prstGeom prst="rect">
            <a:avLst/>
          </a:prstGeom>
        </p:spPr>
      </p:pic>
      <p:pic>
        <p:nvPicPr>
          <p:cNvPr id="6" name="图片 5" descr="1 (12)"/>
          <p:cNvPicPr>
            <a:picLocks noChangeAspect="1"/>
          </p:cNvPicPr>
          <p:nvPr>
            <p:custDataLst>
              <p:tags r:id="rId3"/>
            </p:custDataLst>
          </p:nvPr>
        </p:nvPicPr>
        <p:blipFill>
          <a:blip r:embed="rId4"/>
          <a:stretch>
            <a:fillRect/>
          </a:stretch>
        </p:blipFill>
        <p:spPr>
          <a:xfrm>
            <a:off x="11471910" y="0"/>
            <a:ext cx="720090" cy="720090"/>
          </a:xfrm>
          <a:prstGeom prst="rect">
            <a:avLst/>
          </a:prstGeom>
        </p:spPr>
      </p:pic>
      <p:pic>
        <p:nvPicPr>
          <p:cNvPr id="2" name="picture 63"/>
          <p:cNvPicPr>
            <a:picLocks noChangeAspect="1"/>
          </p:cNvPicPr>
          <p:nvPr/>
        </p:nvPicPr>
        <p:blipFill>
          <a:blip r:embed="rId5"/>
          <a:stretch>
            <a:fillRect/>
          </a:stretch>
        </p:blipFill>
        <p:spPr>
          <a:xfrm rot="21600000">
            <a:off x="1665703" y="430730"/>
            <a:ext cx="7435587" cy="2797259"/>
          </a:xfrm>
          <a:prstGeom prst="rect">
            <a:avLst/>
          </a:prstGeom>
        </p:spPr>
      </p:pic>
      <p:sp>
        <p:nvSpPr>
          <p:cNvPr id="3" name="textbox 64"/>
          <p:cNvSpPr/>
          <p:nvPr/>
        </p:nvSpPr>
        <p:spPr>
          <a:xfrm>
            <a:off x="1981128" y="3061913"/>
            <a:ext cx="7435588" cy="2392403"/>
          </a:xfrm>
          <a:prstGeom prst="rect">
            <a:avLst/>
          </a:prstGeom>
        </p:spPr>
        <p:txBody>
          <a:bodyPr vert="horz" wrap="square" lIns="0" tIns="0" rIns="0" bIns="0"/>
          <a:lstStyle/>
          <a:p>
            <a:pPr algn="l" rtl="0" eaLnBrk="0">
              <a:lnSpc>
                <a:spcPct val="83000"/>
              </a:lnSpc>
            </a:pPr>
            <a:endParaRPr lang="en-US" altLang="en-US" sz="700" dirty="0">
              <a:solidFill>
                <a:srgbClr val="000000"/>
              </a:solidFill>
              <a:latin typeface="微软雅黑" panose="020B0503020204020204" charset="-122"/>
              <a:ea typeface="微软雅黑" panose="020B0503020204020204" charset="-122"/>
              <a:cs typeface="微软雅黑" panose="020B0503020204020204" charset="-122"/>
            </a:endParaRPr>
          </a:p>
          <a:p>
            <a:pPr marL="1875790" algn="l" rtl="0" eaLnBrk="0">
              <a:lnSpc>
                <a:spcPts val="1375"/>
              </a:lnSpc>
            </a:pPr>
            <a:r>
              <a:rPr sz="1400" spc="30" dirty="0">
                <a:solidFill>
                  <a:srgbClr val="000000"/>
                </a:solidFill>
                <a:latin typeface="微软雅黑" panose="020B0503020204020204" charset="-122"/>
                <a:ea typeface="微软雅黑" panose="020B0503020204020204" charset="-122"/>
                <a:cs typeface="微软雅黑" panose="020B0503020204020204" charset="-122"/>
              </a:rPr>
              <a:t>图</a:t>
            </a:r>
            <a:r>
              <a:rPr sz="1400" b="1" spc="30" dirty="0">
                <a:solidFill>
                  <a:srgbClr val="000000"/>
                </a:solidFill>
                <a:latin typeface="微软雅黑" panose="020B0503020204020204" charset="-122"/>
                <a:ea typeface="微软雅黑" panose="020B0503020204020204" charset="-122"/>
                <a:cs typeface="微软雅黑" panose="020B0503020204020204" charset="-122"/>
              </a:rPr>
              <a:t>7</a:t>
            </a:r>
            <a:r>
              <a:rPr sz="1400" spc="30" dirty="0">
                <a:solidFill>
                  <a:srgbClr val="000000"/>
                </a:solidFill>
                <a:latin typeface="微软雅黑" panose="020B0503020204020204" charset="-122"/>
                <a:ea typeface="微软雅黑" panose="020B0503020204020204" charset="-122"/>
                <a:cs typeface="微软雅黑" panose="020B0503020204020204" charset="-122"/>
              </a:rPr>
              <a:t>－</a:t>
            </a:r>
            <a:r>
              <a:rPr sz="1400" b="1" spc="30" dirty="0">
                <a:solidFill>
                  <a:srgbClr val="000000"/>
                </a:solidFill>
                <a:latin typeface="微软雅黑" panose="020B0503020204020204" charset="-122"/>
                <a:ea typeface="微软雅黑" panose="020B0503020204020204" charset="-122"/>
                <a:cs typeface="微软雅黑" panose="020B0503020204020204" charset="-122"/>
              </a:rPr>
              <a:t>4</a:t>
            </a:r>
            <a:r>
              <a:rPr sz="1400" spc="30" dirty="0">
                <a:solidFill>
                  <a:srgbClr val="000000"/>
                </a:solidFill>
                <a:latin typeface="微软雅黑" panose="020B0503020204020204" charset="-122"/>
                <a:ea typeface="微软雅黑" panose="020B0503020204020204" charset="-122"/>
                <a:cs typeface="微软雅黑" panose="020B0503020204020204" charset="-122"/>
              </a:rPr>
              <a:t>光电管伏安特性曲</a:t>
            </a:r>
            <a:r>
              <a:rPr sz="1400" spc="0" dirty="0">
                <a:solidFill>
                  <a:srgbClr val="000000"/>
                </a:solidFill>
                <a:latin typeface="微软雅黑" panose="020B0503020204020204" charset="-122"/>
                <a:ea typeface="微软雅黑" panose="020B0503020204020204" charset="-122"/>
                <a:cs typeface="微软雅黑" panose="020B0503020204020204" charset="-122"/>
              </a:rPr>
              <a:t>线</a:t>
            </a:r>
            <a:endParaRPr lang="en-US" altLang="en-US" sz="1400" dirty="0">
              <a:solidFill>
                <a:srgbClr val="000000"/>
              </a:solidFill>
              <a:latin typeface="微软雅黑" panose="020B0503020204020204" charset="-122"/>
              <a:ea typeface="微软雅黑" panose="020B0503020204020204" charset="-122"/>
              <a:cs typeface="微软雅黑" panose="020B0503020204020204" charset="-122"/>
            </a:endParaRPr>
          </a:p>
          <a:p>
            <a:pPr marL="1181100" algn="l" rtl="0" eaLnBrk="0">
              <a:lnSpc>
                <a:spcPct val="99000"/>
              </a:lnSpc>
              <a:spcBef>
                <a:spcPts val="650"/>
              </a:spcBef>
            </a:pPr>
            <a:r>
              <a:rPr sz="1200" b="1" spc="70" dirty="0">
                <a:solidFill>
                  <a:srgbClr val="000000"/>
                </a:solidFill>
                <a:latin typeface="微软雅黑" panose="020B0503020204020204" charset="-122"/>
                <a:ea typeface="微软雅黑" panose="020B0503020204020204" charset="-122"/>
                <a:cs typeface="微软雅黑" panose="020B0503020204020204" charset="-122"/>
              </a:rPr>
              <a:t>(</a:t>
            </a:r>
            <a:r>
              <a:rPr sz="1200" b="1" spc="0" dirty="0">
                <a:solidFill>
                  <a:srgbClr val="000000"/>
                </a:solidFill>
                <a:latin typeface="微软雅黑" panose="020B0503020204020204" charset="-122"/>
                <a:ea typeface="微软雅黑" panose="020B0503020204020204" charset="-122"/>
                <a:cs typeface="微软雅黑" panose="020B0503020204020204" charset="-122"/>
              </a:rPr>
              <a:t>a</a:t>
            </a:r>
            <a:r>
              <a:rPr sz="1200" b="1" spc="70" dirty="0">
                <a:solidFill>
                  <a:srgbClr val="000000"/>
                </a:solidFill>
                <a:latin typeface="微软雅黑" panose="020B0503020204020204" charset="-122"/>
                <a:ea typeface="微软雅黑" panose="020B0503020204020204" charset="-122"/>
                <a:cs typeface="微软雅黑" panose="020B0503020204020204" charset="-122"/>
              </a:rPr>
              <a:t>)</a:t>
            </a:r>
            <a:r>
              <a:rPr sz="1200" spc="70" dirty="0">
                <a:solidFill>
                  <a:srgbClr val="000000"/>
                </a:solidFill>
                <a:latin typeface="微软雅黑" panose="020B0503020204020204" charset="-122"/>
                <a:ea typeface="微软雅黑" panose="020B0503020204020204" charset="-122"/>
                <a:cs typeface="微软雅黑" panose="020B0503020204020204" charset="-122"/>
              </a:rPr>
              <a:t>真空光电管的伏安特性曲线，</a:t>
            </a:r>
            <a:r>
              <a:rPr sz="1200" b="1" spc="70" dirty="0">
                <a:solidFill>
                  <a:srgbClr val="000000"/>
                </a:solidFill>
                <a:latin typeface="微软雅黑" panose="020B0503020204020204" charset="-122"/>
                <a:ea typeface="微软雅黑" panose="020B0503020204020204" charset="-122"/>
                <a:cs typeface="微软雅黑" panose="020B0503020204020204" charset="-122"/>
              </a:rPr>
              <a:t>(</a:t>
            </a:r>
            <a:r>
              <a:rPr sz="1200" b="1" spc="0" dirty="0">
                <a:solidFill>
                  <a:srgbClr val="000000"/>
                </a:solidFill>
                <a:latin typeface="微软雅黑" panose="020B0503020204020204" charset="-122"/>
                <a:ea typeface="微软雅黑" panose="020B0503020204020204" charset="-122"/>
                <a:cs typeface="微软雅黑" panose="020B0503020204020204" charset="-122"/>
              </a:rPr>
              <a:t>b</a:t>
            </a:r>
            <a:r>
              <a:rPr sz="1200" b="1" spc="70" dirty="0">
                <a:solidFill>
                  <a:srgbClr val="000000"/>
                </a:solidFill>
                <a:latin typeface="微软雅黑" panose="020B0503020204020204" charset="-122"/>
                <a:ea typeface="微软雅黑" panose="020B0503020204020204" charset="-122"/>
                <a:cs typeface="微软雅黑" panose="020B0503020204020204" charset="-122"/>
              </a:rPr>
              <a:t>)</a:t>
            </a:r>
            <a:r>
              <a:rPr sz="1200" spc="70" dirty="0">
                <a:solidFill>
                  <a:srgbClr val="000000"/>
                </a:solidFill>
                <a:latin typeface="微软雅黑" panose="020B0503020204020204" charset="-122"/>
                <a:ea typeface="微软雅黑" panose="020B0503020204020204" charset="-122"/>
                <a:cs typeface="微软雅黑" panose="020B0503020204020204" charset="-122"/>
              </a:rPr>
              <a:t>充气光电管的伏安特性曲</a:t>
            </a:r>
            <a:r>
              <a:rPr sz="1200" spc="20" dirty="0">
                <a:solidFill>
                  <a:srgbClr val="000000"/>
                </a:solidFill>
                <a:latin typeface="微软雅黑" panose="020B0503020204020204" charset="-122"/>
                <a:ea typeface="微软雅黑" panose="020B0503020204020204" charset="-122"/>
                <a:cs typeface="微软雅黑" panose="020B0503020204020204" charset="-122"/>
              </a:rPr>
              <a:t>线</a:t>
            </a:r>
            <a:endParaRPr lang="en-US" altLang="en-US" sz="1200" dirty="0">
              <a:solidFill>
                <a:srgbClr val="000000"/>
              </a:solidFill>
              <a:latin typeface="微软雅黑" panose="020B0503020204020204" charset="-122"/>
              <a:ea typeface="微软雅黑" panose="020B0503020204020204" charset="-122"/>
              <a:cs typeface="微软雅黑" panose="020B0503020204020204" charset="-122"/>
            </a:endParaRPr>
          </a:p>
          <a:p>
            <a:pPr algn="l" rtl="0" eaLnBrk="0">
              <a:lnSpc>
                <a:spcPct val="105000"/>
              </a:lnSpc>
            </a:pPr>
            <a:endParaRPr lang="en-US" altLang="en-US" sz="900" dirty="0">
              <a:solidFill>
                <a:srgbClr val="000000"/>
              </a:solidFill>
              <a:latin typeface="微软雅黑" panose="020B0503020204020204" charset="-122"/>
              <a:ea typeface="微软雅黑" panose="020B0503020204020204" charset="-122"/>
              <a:cs typeface="微软雅黑" panose="020B0503020204020204" charset="-122"/>
            </a:endParaRPr>
          </a:p>
          <a:p>
            <a:pPr marL="12700" indent="278765" algn="l" rtl="0" eaLnBrk="0">
              <a:lnSpc>
                <a:spcPct val="135000"/>
              </a:lnSpc>
              <a:spcBef>
                <a:spcPts val="0"/>
              </a:spcBef>
            </a:pPr>
            <a:r>
              <a:rPr b="1" spc="30" dirty="0">
                <a:solidFill>
                  <a:srgbClr val="000000"/>
                </a:solidFill>
                <a:latin typeface="微软雅黑" panose="020B0503020204020204" charset="-122"/>
                <a:ea typeface="微软雅黑" panose="020B0503020204020204" charset="-122"/>
                <a:cs typeface="微软雅黑" panose="020B0503020204020204" charset="-122"/>
              </a:rPr>
              <a:t>(2)</a:t>
            </a:r>
            <a:r>
              <a:rPr spc="30" dirty="0">
                <a:solidFill>
                  <a:srgbClr val="000000"/>
                </a:solidFill>
                <a:latin typeface="微软雅黑" panose="020B0503020204020204" charset="-122"/>
                <a:ea typeface="微软雅黑" panose="020B0503020204020204" charset="-122"/>
                <a:cs typeface="微软雅黑" panose="020B0503020204020204" charset="-122"/>
              </a:rPr>
              <a:t>光照特性。当光电器件阴极与阳极之间所加电压确定时，光照中含有的光通</a:t>
            </a:r>
            <a:r>
              <a:rPr spc="10" dirty="0">
                <a:solidFill>
                  <a:srgbClr val="000000"/>
                </a:solidFill>
                <a:latin typeface="微软雅黑" panose="020B0503020204020204" charset="-122"/>
                <a:ea typeface="微软雅黑" panose="020B0503020204020204" charset="-122"/>
                <a:cs typeface="微软雅黑" panose="020B0503020204020204" charset="-122"/>
              </a:rPr>
              <a:t>量</a:t>
            </a:r>
            <a:r>
              <a:rPr spc="0" dirty="0">
                <a:solidFill>
                  <a:srgbClr val="000000"/>
                </a:solidFill>
                <a:latin typeface="微软雅黑" panose="020B0503020204020204" charset="-122"/>
                <a:ea typeface="微软雅黑" panose="020B0503020204020204" charset="-122"/>
                <a:cs typeface="微软雅黑" panose="020B0503020204020204" charset="-122"/>
              </a:rPr>
              <a:t>与</a:t>
            </a:r>
            <a:r>
              <a:rPr spc="30" dirty="0">
                <a:solidFill>
                  <a:srgbClr val="000000"/>
                </a:solidFill>
                <a:latin typeface="微软雅黑" panose="020B0503020204020204" charset="-122"/>
                <a:ea typeface="微软雅黑" panose="020B0503020204020204" charset="-122"/>
                <a:cs typeface="微软雅黑" panose="020B0503020204020204" charset="-122"/>
              </a:rPr>
              <a:t>阳极电流之间的关系称为光照特性。如图</a:t>
            </a:r>
            <a:r>
              <a:rPr b="1" spc="30" dirty="0">
                <a:solidFill>
                  <a:srgbClr val="000000"/>
                </a:solidFill>
                <a:latin typeface="微软雅黑" panose="020B0503020204020204" charset="-122"/>
                <a:ea typeface="微软雅黑" panose="020B0503020204020204" charset="-122"/>
                <a:cs typeface="微软雅黑" panose="020B0503020204020204" charset="-122"/>
              </a:rPr>
              <a:t>7</a:t>
            </a:r>
            <a:r>
              <a:rPr spc="30" dirty="0">
                <a:solidFill>
                  <a:srgbClr val="000000"/>
                </a:solidFill>
                <a:latin typeface="微软雅黑" panose="020B0503020204020204" charset="-122"/>
                <a:ea typeface="微软雅黑" panose="020B0503020204020204" charset="-122"/>
                <a:cs typeface="微软雅黑" panose="020B0503020204020204" charset="-122"/>
              </a:rPr>
              <a:t>－</a:t>
            </a:r>
            <a:r>
              <a:rPr b="1" spc="30" dirty="0">
                <a:solidFill>
                  <a:srgbClr val="000000"/>
                </a:solidFill>
                <a:latin typeface="微软雅黑" panose="020B0503020204020204" charset="-122"/>
                <a:ea typeface="微软雅黑" panose="020B0503020204020204" charset="-122"/>
                <a:cs typeface="微软雅黑" panose="020B0503020204020204" charset="-122"/>
              </a:rPr>
              <a:t>5</a:t>
            </a:r>
            <a:r>
              <a:rPr spc="30" dirty="0">
                <a:solidFill>
                  <a:srgbClr val="000000"/>
                </a:solidFill>
                <a:latin typeface="微软雅黑" panose="020B0503020204020204" charset="-122"/>
                <a:ea typeface="微软雅黑" panose="020B0503020204020204" charset="-122"/>
                <a:cs typeface="微软雅黑" panose="020B0503020204020204" charset="-122"/>
              </a:rPr>
              <a:t>所示，曲线</a:t>
            </a:r>
            <a:r>
              <a:rPr b="1" spc="30" dirty="0">
                <a:solidFill>
                  <a:srgbClr val="000000"/>
                </a:solidFill>
                <a:latin typeface="微软雅黑" panose="020B0503020204020204" charset="-122"/>
                <a:ea typeface="微软雅黑" panose="020B0503020204020204" charset="-122"/>
                <a:cs typeface="微软雅黑" panose="020B0503020204020204" charset="-122"/>
              </a:rPr>
              <a:t>1</a:t>
            </a:r>
            <a:r>
              <a:rPr spc="30" dirty="0">
                <a:solidFill>
                  <a:srgbClr val="000000"/>
                </a:solidFill>
                <a:latin typeface="微软雅黑" panose="020B0503020204020204" charset="-122"/>
                <a:ea typeface="微软雅黑" panose="020B0503020204020204" charset="-122"/>
                <a:cs typeface="微软雅黑" panose="020B0503020204020204" charset="-122"/>
              </a:rPr>
              <a:t>为氧</a:t>
            </a:r>
            <a:r>
              <a:rPr spc="10" dirty="0">
                <a:solidFill>
                  <a:srgbClr val="000000"/>
                </a:solidFill>
                <a:latin typeface="微软雅黑" panose="020B0503020204020204" charset="-122"/>
                <a:ea typeface="微软雅黑" panose="020B0503020204020204" charset="-122"/>
                <a:cs typeface="微软雅黑" panose="020B0503020204020204" charset="-122"/>
              </a:rPr>
              <a:t>铯</a:t>
            </a:r>
            <a:r>
              <a:rPr spc="0" dirty="0">
                <a:solidFill>
                  <a:srgbClr val="000000"/>
                </a:solidFill>
                <a:latin typeface="微软雅黑" panose="020B0503020204020204" charset="-122"/>
                <a:ea typeface="微软雅黑" panose="020B0503020204020204" charset="-122"/>
                <a:cs typeface="微软雅黑" panose="020B0503020204020204" charset="-122"/>
              </a:rPr>
              <a:t>阴极光电管的光照特</a:t>
            </a:r>
            <a:r>
              <a:rPr spc="10" dirty="0">
                <a:solidFill>
                  <a:srgbClr val="000000"/>
                </a:solidFill>
                <a:latin typeface="微软雅黑" panose="020B0503020204020204" charset="-122"/>
                <a:ea typeface="微软雅黑" panose="020B0503020204020204" charset="-122"/>
                <a:cs typeface="微软雅黑" panose="020B0503020204020204" charset="-122"/>
              </a:rPr>
              <a:t>性，曲线</a:t>
            </a:r>
            <a:r>
              <a:rPr b="1" spc="10" dirty="0">
                <a:solidFill>
                  <a:srgbClr val="000000"/>
                </a:solidFill>
                <a:latin typeface="微软雅黑" panose="020B0503020204020204" charset="-122"/>
                <a:ea typeface="微软雅黑" panose="020B0503020204020204" charset="-122"/>
                <a:cs typeface="微软雅黑" panose="020B0503020204020204" charset="-122"/>
              </a:rPr>
              <a:t>2</a:t>
            </a:r>
            <a:r>
              <a:rPr spc="10" dirty="0">
                <a:solidFill>
                  <a:srgbClr val="000000"/>
                </a:solidFill>
                <a:latin typeface="微软雅黑" panose="020B0503020204020204" charset="-122"/>
                <a:ea typeface="微软雅黑" panose="020B0503020204020204" charset="-122"/>
                <a:cs typeface="微软雅黑" panose="020B0503020204020204" charset="-122"/>
              </a:rPr>
              <a:t>为锑</a:t>
            </a:r>
            <a:r>
              <a:rPr spc="0" dirty="0">
                <a:solidFill>
                  <a:srgbClr val="000000"/>
                </a:solidFill>
                <a:latin typeface="微软雅黑" panose="020B0503020204020204" charset="-122"/>
                <a:ea typeface="微软雅黑" panose="020B0503020204020204" charset="-122"/>
                <a:cs typeface="微软雅黑" panose="020B0503020204020204" charset="-122"/>
              </a:rPr>
              <a:t>铯阴极光电管的光照特性。</a:t>
            </a:r>
            <a:endParaRPr lang="en-US" altLang="en-US" spc="0" dirty="0">
              <a:solidFill>
                <a:srgbClr val="000000"/>
              </a:solidFill>
              <a:latin typeface="微软雅黑" panose="020B0503020204020204" charset="-122"/>
              <a:ea typeface="微软雅黑" panose="020B0503020204020204" charset="-122"/>
              <a:cs typeface="微软雅黑" panose="020B0503020204020204" charset="-122"/>
            </a:endParaRPr>
          </a:p>
        </p:txBody>
      </p:sp>
    </p:spTree>
    <p:custDataLst>
      <p:tags r:id="rId6"/>
    </p:custDataLst>
  </p:cSld>
  <p:clrMapOvr>
    <a:masterClrMapping/>
  </p:clrMapOvr>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u"/>
  <p:tag name="KSO_WM_UNIT_TYPE" val="i"/>
  <p:tag name="KSO_WM_UNIT_INDEX" val="1"/>
  <p:tag name="KSO_WM_UNIT_ID" val="chip20215020_1*i*1"/>
  <p:tag name="KSO_WM_TEMPLATE_CATEGORY" val="chip"/>
  <p:tag name="KSO_WM_TEMPLATE_INDEX" val="20215020"/>
  <p:tag name="KSO_WM_UNIT_LAYERLEVEL" val="1"/>
  <p:tag name="KSO_WM_TAG_VERSION" val="1.0"/>
  <p:tag name="KSO_WM_BEAUTIFY_FLAG" val="#wm#"/>
  <p:tag name="KSO_WM_CHIP_GROUPID" val="5faa41e40f63d42c4847739d"/>
  <p:tag name="KSO_WM_CHIP_XID" val="5faa41e40f63d42c4847739e"/>
  <p:tag name="KSO_WM_UNIT_DEC_AREA_ID" val="0b847ab448dd416eab65bf9d2e5fa27a"/>
  <p:tag name="KSO_WM_UNIT_DECORATE_INFO" val=""/>
  <p:tag name="KSO_WM_UNIT_SM_LIMIT_TYPE" val=""/>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5d9a1865a2c4a05b9ede80102b9d307"/>
</p:tagLst>
</file>

<file path=ppt/tags/tag10.xml><?xml version="1.0" encoding="utf-8"?>
<p:tagLst xmlns:p="http://schemas.openxmlformats.org/presentationml/2006/main">
  <p:tag name="KSO_WM_UNIT_ISCONTENTSTITLE" val="0"/>
  <p:tag name="KSO_WM_UNIT_ISNUMDGMTITLE" val="0"/>
  <p:tag name="KSO_WM_UNIT_NOCLEAR" val="0"/>
  <p:tag name="KSO_WM_UNIT_VALUE" val="11"/>
  <p:tag name="KSO_WM_UNIT_HIGHLIGHT" val="0"/>
  <p:tag name="KSO_WM_UNIT_COMPATIBLE" val="0"/>
  <p:tag name="KSO_WM_UNIT_DIAGRAM_ISNUMVISUAL" val="0"/>
  <p:tag name="KSO_WM_UNIT_DIAGRAM_ISREFERUNIT" val="0"/>
  <p:tag name="KSO_WM_UNIT_TYPE" val="a"/>
  <p:tag name="KSO_WM_UNIT_INDEX" val="1"/>
  <p:tag name="KSO_WM_UNIT_ID" val="custom20215020_1*a*1"/>
  <p:tag name="KSO_WM_TEMPLATE_CATEGORY" val="custom"/>
  <p:tag name="KSO_WM_TEMPLATE_INDEX" val="20215020"/>
  <p:tag name="KSO_WM_UNIT_LAYERLEVEL" val="1"/>
  <p:tag name="KSO_WM_TAG_VERSION" val="1.0"/>
  <p:tag name="KSO_WM_BEAUTIFY_FLAG" val="#wm#"/>
  <p:tag name="KSO_WM_UNIT_PRESET_TEXT" val="单击添加大标题"/>
  <p:tag name="KSO_WM_UNIT_DEFAULT_FONT" val="40;56;4"/>
  <p:tag name="KSO_WM_UNIT_BLOCK" val="0"/>
  <p:tag name="KSO_WM_UNIT_DEC_AREA_ID" val="d1cee2a3ff9a41d08653e8cec1142ffc"/>
  <p:tag name="KSO_WM_CHIP_GROUPID" val="5ebe40d00ac41c4a0a525616"/>
  <p:tag name="KSO_WM_CHIP_XID" val="5ebe40d00ac41c4a0a525617"/>
  <p:tag name="KSO_WM_CHIP_FILLAREA_FILL_RULE" val="{&quot;fill_align&quot;:&quot;cm&quot;,&quot;fill_mode&quot;:&quot;adaptive&quot;,&quot;sacle_strategy&quot;:&quot;smart&quot;}"/>
  <p:tag name="KSO_WM_ASSEMBLE_CHIP_INDEX" val="b5cc9cf2e339465e957d4360e0ba9810"/>
  <p:tag name="KSO_WM_UNIT_TEXT_FILL_FORE_SCHEMECOLOR_INDEX_BRIGHTNESS" val="0.15"/>
  <p:tag name="KSO_WM_UNIT_TEXT_FILL_FORE_SCHEMECOLOR_INDEX" val="13"/>
  <p:tag name="KSO_WM_UNIT_TEXT_FILL_TYPE" val="1"/>
  <p:tag name="KSO_WM_TEMPLATE_ASSEMBLE_XID" val="5fab3f17b46e6ebd99076cd4"/>
  <p:tag name="KSO_WM_TEMPLATE_ASSEMBLE_GROUPID" val="5faa41e40f63d42c4847739d"/>
</p:tagLst>
</file>

<file path=ppt/tags/tag1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4*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1"/>
  <p:tag name="KSO_WM_UNIT_DEC_AREA_ID" val="1a316a8899ed4e8a9b3def86680dd22d"/>
  <p:tag name="KSO_WM_UNIT_DECORATE_INFO" val=""/>
  <p:tag name="KSO_WM_UNIT_SM_LIMIT_TYPE" val=""/>
  <p:tag name="KSO_WM_CHIP_FILLAREA_FILL_RULE" val="{&quot;fill_align&quot;:&quot;cm&quot;,&quot;fill_effect&quot;:[],&quot;fill_mode&quot;:&quot;full&quot;,&quot;sacle_strategy&quot;:&quot;stretch&quot;}"/>
  <p:tag name="KSO_WM_ASSEMBLE_CHIP_INDEX" val="a63e9d5e2ac543d8a1ecc0a3b271995a"/>
  <p:tag name="KSO_WM_SLIDE_BACKGROUND_TYPE" val="general"/>
</p:tagLst>
</file>

<file path=ppt/tags/tag10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0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03.xml><?xml version="1.0" encoding="utf-8"?>
<p:tagLst xmlns:p="http://schemas.openxmlformats.org/presentationml/2006/main">
  <p:tag name="KSO_WM_SLIDE_BACKGROUND_TYPE" val="general"/>
</p:tagLst>
</file>

<file path=ppt/tags/tag1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3*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0"/>
  <p:tag name="KSO_WM_UNIT_DEC_AREA_ID" val="272137fbf8b045d1ac51ece818aa0a0b"/>
  <p:tag name="KSO_WM_UNIT_DECORATE_INFO" val=""/>
  <p:tag name="KSO_WM_UNIT_SM_LIMIT_TYPE" val=""/>
  <p:tag name="KSO_WM_CHIP_FILLAREA_FILL_RULE" val="{&quot;fill_align&quot;:&quot;cm&quot;,&quot;fill_effect&quot;:[],&quot;fill_mode&quot;:&quot;full&quot;,&quot;sacle_strategy&quot;:&quot;stretch&quot;}"/>
  <p:tag name="KSO_WM_ASSEMBLE_CHIP_INDEX" val="73df50e3900c4cb6827e329110395f5b"/>
  <p:tag name="KSO_WM_SLIDE_BACKGROUND_TYPE" val="general"/>
</p:tagLst>
</file>

<file path=ppt/tags/tag1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4*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1"/>
  <p:tag name="KSO_WM_UNIT_DEC_AREA_ID" val="1a316a8899ed4e8a9b3def86680dd22d"/>
  <p:tag name="KSO_WM_UNIT_DECORATE_INFO" val=""/>
  <p:tag name="KSO_WM_UNIT_SM_LIMIT_TYPE" val=""/>
  <p:tag name="KSO_WM_CHIP_FILLAREA_FILL_RULE" val="{&quot;fill_align&quot;:&quot;cm&quot;,&quot;fill_effect&quot;:[],&quot;fill_mode&quot;:&quot;full&quot;,&quot;sacle_strategy&quot;:&quot;stretch&quot;}"/>
  <p:tag name="KSO_WM_ASSEMBLE_CHIP_INDEX" val="a63e9d5e2ac543d8a1ecc0a3b271995a"/>
  <p:tag name="KSO_WM_SLIDE_BACKGROUND_TYPE" val="general"/>
</p:tagLst>
</file>

<file path=ppt/tags/tag10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0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0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09.xml><?xml version="1.0" encoding="utf-8"?>
<p:tagLst xmlns:p="http://schemas.openxmlformats.org/presentationml/2006/main">
  <p:tag name="KSO_WM_SLIDE_BACKGROUND_TYPE" val="general"/>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3*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0"/>
  <p:tag name="KSO_WM_UNIT_DEC_AREA_ID" val="272137fbf8b045d1ac51ece818aa0a0b"/>
  <p:tag name="KSO_WM_UNIT_DECORATE_INFO" val=""/>
  <p:tag name="KSO_WM_UNIT_SM_LIMIT_TYPE" val=""/>
  <p:tag name="KSO_WM_CHIP_FILLAREA_FILL_RULE" val="{&quot;fill_align&quot;:&quot;cm&quot;,&quot;fill_effect&quot;:[],&quot;fill_mode&quot;:&quot;full&quot;,&quot;sacle_strategy&quot;:&quot;stretch&quot;}"/>
  <p:tag name="KSO_WM_ASSEMBLE_CHIP_INDEX" val="73df50e3900c4cb6827e329110395f5b"/>
</p:tagLst>
</file>

<file path=ppt/tags/tag1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3*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0"/>
  <p:tag name="KSO_WM_UNIT_DEC_AREA_ID" val="272137fbf8b045d1ac51ece818aa0a0b"/>
  <p:tag name="KSO_WM_UNIT_DECORATE_INFO" val=""/>
  <p:tag name="KSO_WM_UNIT_SM_LIMIT_TYPE" val=""/>
  <p:tag name="KSO_WM_CHIP_FILLAREA_FILL_RULE" val="{&quot;fill_align&quot;:&quot;cm&quot;,&quot;fill_effect&quot;:[],&quot;fill_mode&quot;:&quot;full&quot;,&quot;sacle_strategy&quot;:&quot;stretch&quot;}"/>
  <p:tag name="KSO_WM_ASSEMBLE_CHIP_INDEX" val="73df50e3900c4cb6827e329110395f5b"/>
  <p:tag name="KSO_WM_SLIDE_BACKGROUND_TYPE" val="general"/>
</p:tagLst>
</file>

<file path=ppt/tags/tag1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4*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1"/>
  <p:tag name="KSO_WM_UNIT_DEC_AREA_ID" val="1a316a8899ed4e8a9b3def86680dd22d"/>
  <p:tag name="KSO_WM_UNIT_DECORATE_INFO" val=""/>
  <p:tag name="KSO_WM_UNIT_SM_LIMIT_TYPE" val=""/>
  <p:tag name="KSO_WM_CHIP_FILLAREA_FILL_RULE" val="{&quot;fill_align&quot;:&quot;cm&quot;,&quot;fill_effect&quot;:[],&quot;fill_mode&quot;:&quot;full&quot;,&quot;sacle_strategy&quot;:&quot;stretch&quot;}"/>
  <p:tag name="KSO_WM_ASSEMBLE_CHIP_INDEX" val="a63e9d5e2ac543d8a1ecc0a3b271995a"/>
  <p:tag name="KSO_WM_SLIDE_BACKGROUND_TYPE" val="general"/>
</p:tagLst>
</file>

<file path=ppt/tags/tag11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1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1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1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1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1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18.xml><?xml version="1.0" encoding="utf-8"?>
<p:tagLst xmlns:p="http://schemas.openxmlformats.org/presentationml/2006/main">
  <p:tag name="KSO_WM_SLIDE_BACKGROUND_TYPE" val="general"/>
</p:tagLst>
</file>

<file path=ppt/tags/tag1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3*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0"/>
  <p:tag name="KSO_WM_UNIT_DEC_AREA_ID" val="272137fbf8b045d1ac51ece818aa0a0b"/>
  <p:tag name="KSO_WM_UNIT_DECORATE_INFO" val=""/>
  <p:tag name="KSO_WM_UNIT_SM_LIMIT_TYPE" val=""/>
  <p:tag name="KSO_WM_CHIP_FILLAREA_FILL_RULE" val="{&quot;fill_align&quot;:&quot;cm&quot;,&quot;fill_effect&quot;:[],&quot;fill_mode&quot;:&quot;full&quot;,&quot;sacle_strategy&quot;:&quot;stretch&quot;}"/>
  <p:tag name="KSO_WM_ASSEMBLE_CHIP_INDEX" val="73df50e3900c4cb6827e329110395f5b"/>
  <p:tag name="KSO_WM_SLIDE_BACKGROUND_TYPE" val="general"/>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4*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1"/>
  <p:tag name="KSO_WM_UNIT_DEC_AREA_ID" val="1a316a8899ed4e8a9b3def86680dd22d"/>
  <p:tag name="KSO_WM_UNIT_DECORATE_INFO" val=""/>
  <p:tag name="KSO_WM_UNIT_SM_LIMIT_TYPE" val=""/>
  <p:tag name="KSO_WM_CHIP_FILLAREA_FILL_RULE" val="{&quot;fill_align&quot;:&quot;cm&quot;,&quot;fill_effect&quot;:[],&quot;fill_mode&quot;:&quot;full&quot;,&quot;sacle_strategy&quot;:&quot;stretch&quot;}"/>
  <p:tag name="KSO_WM_ASSEMBLE_CHIP_INDEX" val="a63e9d5e2ac543d8a1ecc0a3b271995a"/>
</p:tagLst>
</file>

<file path=ppt/tags/tag1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4*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1"/>
  <p:tag name="KSO_WM_UNIT_DEC_AREA_ID" val="1a316a8899ed4e8a9b3def86680dd22d"/>
  <p:tag name="KSO_WM_UNIT_DECORATE_INFO" val=""/>
  <p:tag name="KSO_WM_UNIT_SM_LIMIT_TYPE" val=""/>
  <p:tag name="KSO_WM_CHIP_FILLAREA_FILL_RULE" val="{&quot;fill_align&quot;:&quot;cm&quot;,&quot;fill_effect&quot;:[],&quot;fill_mode&quot;:&quot;full&quot;,&quot;sacle_strategy&quot;:&quot;stretch&quot;}"/>
  <p:tag name="KSO_WM_ASSEMBLE_CHIP_INDEX" val="a63e9d5e2ac543d8a1ecc0a3b271995a"/>
  <p:tag name="KSO_WM_SLIDE_BACKGROUND_TYPE" val="general"/>
</p:tagLst>
</file>

<file path=ppt/tags/tag12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2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23.xml><?xml version="1.0" encoding="utf-8"?>
<p:tagLst xmlns:p="http://schemas.openxmlformats.org/presentationml/2006/main">
  <p:tag name="KSO_WM_SLIDE_BACKGROUND_TYPE" val="general"/>
</p:tagLst>
</file>

<file path=ppt/tags/tag1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3*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0"/>
  <p:tag name="KSO_WM_UNIT_DEC_AREA_ID" val="272137fbf8b045d1ac51ece818aa0a0b"/>
  <p:tag name="KSO_WM_UNIT_DECORATE_INFO" val=""/>
  <p:tag name="KSO_WM_UNIT_SM_LIMIT_TYPE" val=""/>
  <p:tag name="KSO_WM_CHIP_FILLAREA_FILL_RULE" val="{&quot;fill_align&quot;:&quot;cm&quot;,&quot;fill_effect&quot;:[],&quot;fill_mode&quot;:&quot;full&quot;,&quot;sacle_strategy&quot;:&quot;stretch&quot;}"/>
  <p:tag name="KSO_WM_ASSEMBLE_CHIP_INDEX" val="73df50e3900c4cb6827e329110395f5b"/>
  <p:tag name="KSO_WM_SLIDE_BACKGROUND_TYPE" val="general"/>
</p:tagLst>
</file>

<file path=ppt/tags/tag1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4*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1"/>
  <p:tag name="KSO_WM_UNIT_DEC_AREA_ID" val="1a316a8899ed4e8a9b3def86680dd22d"/>
  <p:tag name="KSO_WM_UNIT_DECORATE_INFO" val=""/>
  <p:tag name="KSO_WM_UNIT_SM_LIMIT_TYPE" val=""/>
  <p:tag name="KSO_WM_CHIP_FILLAREA_FILL_RULE" val="{&quot;fill_align&quot;:&quot;cm&quot;,&quot;fill_effect&quot;:[],&quot;fill_mode&quot;:&quot;full&quot;,&quot;sacle_strategy&quot;:&quot;stretch&quot;}"/>
  <p:tag name="KSO_WM_ASSEMBLE_CHIP_INDEX" val="a63e9d5e2ac543d8a1ecc0a3b271995a"/>
  <p:tag name="KSO_WM_SLIDE_BACKGROUND_TYPE" val="general"/>
</p:tagLst>
</file>

<file path=ppt/tags/tag12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2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2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29.xml><?xml version="1.0" encoding="utf-8"?>
<p:tagLst xmlns:p="http://schemas.openxmlformats.org/presentationml/2006/main">
  <p:tag name="KSO_WM_SLIDE_BACKGROUND_TYPE" val="general"/>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3*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0"/>
  <p:tag name="KSO_WM_UNIT_DEC_AREA_ID" val="272137fbf8b045d1ac51ece818aa0a0b"/>
  <p:tag name="KSO_WM_UNIT_DECORATE_INFO" val=""/>
  <p:tag name="KSO_WM_UNIT_SM_LIMIT_TYPE" val=""/>
  <p:tag name="KSO_WM_CHIP_FILLAREA_FILL_RULE" val="{&quot;fill_align&quot;:&quot;cm&quot;,&quot;fill_effect&quot;:[],&quot;fill_mode&quot;:&quot;full&quot;,&quot;sacle_strategy&quot;:&quot;stretch&quot;}"/>
  <p:tag name="KSO_WM_ASSEMBLE_CHIP_INDEX" val="73df50e3900c4cb6827e329110395f5b"/>
</p:tagLst>
</file>

<file path=ppt/tags/tag1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3*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0"/>
  <p:tag name="KSO_WM_UNIT_DEC_AREA_ID" val="272137fbf8b045d1ac51ece818aa0a0b"/>
  <p:tag name="KSO_WM_UNIT_DECORATE_INFO" val=""/>
  <p:tag name="KSO_WM_UNIT_SM_LIMIT_TYPE" val=""/>
  <p:tag name="KSO_WM_CHIP_FILLAREA_FILL_RULE" val="{&quot;fill_align&quot;:&quot;cm&quot;,&quot;fill_effect&quot;:[],&quot;fill_mode&quot;:&quot;full&quot;,&quot;sacle_strategy&quot;:&quot;stretch&quot;}"/>
  <p:tag name="KSO_WM_ASSEMBLE_CHIP_INDEX" val="73df50e3900c4cb6827e329110395f5b"/>
  <p:tag name="KSO_WM_SLIDE_BACKGROUND_TYPE" val="general"/>
</p:tagLst>
</file>

<file path=ppt/tags/tag1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4*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1"/>
  <p:tag name="KSO_WM_UNIT_DEC_AREA_ID" val="1a316a8899ed4e8a9b3def86680dd22d"/>
  <p:tag name="KSO_WM_UNIT_DECORATE_INFO" val=""/>
  <p:tag name="KSO_WM_UNIT_SM_LIMIT_TYPE" val=""/>
  <p:tag name="KSO_WM_CHIP_FILLAREA_FILL_RULE" val="{&quot;fill_align&quot;:&quot;cm&quot;,&quot;fill_effect&quot;:[],&quot;fill_mode&quot;:&quot;full&quot;,&quot;sacle_strategy&quot;:&quot;stretch&quot;}"/>
  <p:tag name="KSO_WM_ASSEMBLE_CHIP_INDEX" val="a63e9d5e2ac543d8a1ecc0a3b271995a"/>
  <p:tag name="KSO_WM_SLIDE_BACKGROUND_TYPE" val="general"/>
</p:tagLst>
</file>

<file path=ppt/tags/tag13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33.xml><?xml version="1.0" encoding="utf-8"?>
<p:tagLst xmlns:p="http://schemas.openxmlformats.org/presentationml/2006/main">
  <p:tag name="KSO_WM_SLIDE_BACKGROUND_TYPE" val="general"/>
</p:tagLst>
</file>

<file path=ppt/tags/tag1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3*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0"/>
  <p:tag name="KSO_WM_UNIT_DEC_AREA_ID" val="272137fbf8b045d1ac51ece818aa0a0b"/>
  <p:tag name="KSO_WM_UNIT_DECORATE_INFO" val=""/>
  <p:tag name="KSO_WM_UNIT_SM_LIMIT_TYPE" val=""/>
  <p:tag name="KSO_WM_CHIP_FILLAREA_FILL_RULE" val="{&quot;fill_align&quot;:&quot;cm&quot;,&quot;fill_effect&quot;:[],&quot;fill_mode&quot;:&quot;full&quot;,&quot;sacle_strategy&quot;:&quot;stretch&quot;}"/>
  <p:tag name="KSO_WM_ASSEMBLE_CHIP_INDEX" val="73df50e3900c4cb6827e329110395f5b"/>
  <p:tag name="KSO_WM_SLIDE_BACKGROUND_TYPE" val="general"/>
</p:tagLst>
</file>

<file path=ppt/tags/tag1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4*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1"/>
  <p:tag name="KSO_WM_UNIT_DEC_AREA_ID" val="1a316a8899ed4e8a9b3def86680dd22d"/>
  <p:tag name="KSO_WM_UNIT_DECORATE_INFO" val=""/>
  <p:tag name="KSO_WM_UNIT_SM_LIMIT_TYPE" val=""/>
  <p:tag name="KSO_WM_CHIP_FILLAREA_FILL_RULE" val="{&quot;fill_align&quot;:&quot;cm&quot;,&quot;fill_effect&quot;:[],&quot;fill_mode&quot;:&quot;full&quot;,&quot;sacle_strategy&quot;:&quot;stretch&quot;}"/>
  <p:tag name="KSO_WM_ASSEMBLE_CHIP_INDEX" val="a63e9d5e2ac543d8a1ecc0a3b271995a"/>
  <p:tag name="KSO_WM_SLIDE_BACKGROUND_TYPE" val="general"/>
</p:tagLst>
</file>

<file path=ppt/tags/tag136.xml><?xml version="1.0" encoding="utf-8"?>
<p:tagLst xmlns:p="http://schemas.openxmlformats.org/presentationml/2006/main">
  <p:tag name="KSO_WM_SLIDE_BACKGROUND_TYPE" val="general"/>
</p:tagLst>
</file>

<file path=ppt/tags/tag1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3*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0"/>
  <p:tag name="KSO_WM_UNIT_DEC_AREA_ID" val="272137fbf8b045d1ac51ece818aa0a0b"/>
  <p:tag name="KSO_WM_UNIT_DECORATE_INFO" val=""/>
  <p:tag name="KSO_WM_UNIT_SM_LIMIT_TYPE" val=""/>
  <p:tag name="KSO_WM_CHIP_FILLAREA_FILL_RULE" val="{&quot;fill_align&quot;:&quot;cm&quot;,&quot;fill_effect&quot;:[],&quot;fill_mode&quot;:&quot;full&quot;,&quot;sacle_strategy&quot;:&quot;stretch&quot;}"/>
  <p:tag name="KSO_WM_ASSEMBLE_CHIP_INDEX" val="73df50e3900c4cb6827e329110395f5b"/>
  <p:tag name="KSO_WM_SLIDE_BACKGROUND_TYPE" val="general"/>
</p:tagLst>
</file>

<file path=ppt/tags/tag1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4*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1"/>
  <p:tag name="KSO_WM_UNIT_DEC_AREA_ID" val="1a316a8899ed4e8a9b3def86680dd22d"/>
  <p:tag name="KSO_WM_UNIT_DECORATE_INFO" val=""/>
  <p:tag name="KSO_WM_UNIT_SM_LIMIT_TYPE" val=""/>
  <p:tag name="KSO_WM_CHIP_FILLAREA_FILL_RULE" val="{&quot;fill_align&quot;:&quot;cm&quot;,&quot;fill_effect&quot;:[],&quot;fill_mode&quot;:&quot;full&quot;,&quot;sacle_strategy&quot;:&quot;stretch&quot;}"/>
  <p:tag name="KSO_WM_ASSEMBLE_CHIP_INDEX" val="a63e9d5e2ac543d8a1ecc0a3b271995a"/>
  <p:tag name="KSO_WM_SLIDE_BACKGROUND_TYPE" val="general"/>
</p:tagLst>
</file>

<file path=ppt/tags/tag139.xml><?xml version="1.0" encoding="utf-8"?>
<p:tagLst xmlns:p="http://schemas.openxmlformats.org/presentationml/2006/main">
  <p:tag name="KSO_WM_SLIDE_BACKGROUND_TYPE" val="general"/>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4*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1"/>
  <p:tag name="KSO_WM_UNIT_DEC_AREA_ID" val="1a316a8899ed4e8a9b3def86680dd22d"/>
  <p:tag name="KSO_WM_UNIT_DECORATE_INFO" val=""/>
  <p:tag name="KSO_WM_UNIT_SM_LIMIT_TYPE" val=""/>
  <p:tag name="KSO_WM_CHIP_FILLAREA_FILL_RULE" val="{&quot;fill_align&quot;:&quot;cm&quot;,&quot;fill_effect&quot;:[],&quot;fill_mode&quot;:&quot;full&quot;,&quot;sacle_strategy&quot;:&quot;stretch&quot;}"/>
  <p:tag name="KSO_WM_ASSEMBLE_CHIP_INDEX" val="a63e9d5e2ac543d8a1ecc0a3b271995a"/>
</p:tagLst>
</file>

<file path=ppt/tags/tag1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3*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0"/>
  <p:tag name="KSO_WM_UNIT_DEC_AREA_ID" val="272137fbf8b045d1ac51ece818aa0a0b"/>
  <p:tag name="KSO_WM_UNIT_DECORATE_INFO" val=""/>
  <p:tag name="KSO_WM_UNIT_SM_LIMIT_TYPE" val=""/>
  <p:tag name="KSO_WM_CHIP_FILLAREA_FILL_RULE" val="{&quot;fill_align&quot;:&quot;cm&quot;,&quot;fill_effect&quot;:[],&quot;fill_mode&quot;:&quot;full&quot;,&quot;sacle_strategy&quot;:&quot;stretch&quot;}"/>
  <p:tag name="KSO_WM_ASSEMBLE_CHIP_INDEX" val="73df50e3900c4cb6827e329110395f5b"/>
  <p:tag name="KSO_WM_SLIDE_BACKGROUND_TYPE" val="general"/>
</p:tagLst>
</file>

<file path=ppt/tags/tag1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4*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1"/>
  <p:tag name="KSO_WM_UNIT_DEC_AREA_ID" val="1a316a8899ed4e8a9b3def86680dd22d"/>
  <p:tag name="KSO_WM_UNIT_DECORATE_INFO" val=""/>
  <p:tag name="KSO_WM_UNIT_SM_LIMIT_TYPE" val=""/>
  <p:tag name="KSO_WM_CHIP_FILLAREA_FILL_RULE" val="{&quot;fill_align&quot;:&quot;cm&quot;,&quot;fill_effect&quot;:[],&quot;fill_mode&quot;:&quot;full&quot;,&quot;sacle_strategy&quot;:&quot;stretch&quot;}"/>
  <p:tag name="KSO_WM_ASSEMBLE_CHIP_INDEX" val="a63e9d5e2ac543d8a1ecc0a3b271995a"/>
  <p:tag name="KSO_WM_SLIDE_BACKGROUND_TYPE" val="general"/>
</p:tagLst>
</file>

<file path=ppt/tags/tag142.xml><?xml version="1.0" encoding="utf-8"?>
<p:tagLst xmlns:p="http://schemas.openxmlformats.org/presentationml/2006/main">
  <p:tag name="KSO_WM_SLIDE_BACKGROUND_TYPE" val="general"/>
</p:tagLst>
</file>

<file path=ppt/tags/tag1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3*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0"/>
  <p:tag name="KSO_WM_UNIT_DEC_AREA_ID" val="272137fbf8b045d1ac51ece818aa0a0b"/>
  <p:tag name="KSO_WM_UNIT_DECORATE_INFO" val=""/>
  <p:tag name="KSO_WM_UNIT_SM_LIMIT_TYPE" val=""/>
  <p:tag name="KSO_WM_CHIP_FILLAREA_FILL_RULE" val="{&quot;fill_align&quot;:&quot;cm&quot;,&quot;fill_effect&quot;:[],&quot;fill_mode&quot;:&quot;full&quot;,&quot;sacle_strategy&quot;:&quot;stretch&quot;}"/>
  <p:tag name="KSO_WM_ASSEMBLE_CHIP_INDEX" val="73df50e3900c4cb6827e329110395f5b"/>
  <p:tag name="KSO_WM_SLIDE_BACKGROUND_TYPE" val="general"/>
</p:tagLst>
</file>

<file path=ppt/tags/tag1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4*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1"/>
  <p:tag name="KSO_WM_UNIT_DEC_AREA_ID" val="1a316a8899ed4e8a9b3def86680dd22d"/>
  <p:tag name="KSO_WM_UNIT_DECORATE_INFO" val=""/>
  <p:tag name="KSO_WM_UNIT_SM_LIMIT_TYPE" val=""/>
  <p:tag name="KSO_WM_CHIP_FILLAREA_FILL_RULE" val="{&quot;fill_align&quot;:&quot;cm&quot;,&quot;fill_effect&quot;:[],&quot;fill_mode&quot;:&quot;full&quot;,&quot;sacle_strategy&quot;:&quot;stretch&quot;}"/>
  <p:tag name="KSO_WM_ASSEMBLE_CHIP_INDEX" val="a63e9d5e2ac543d8a1ecc0a3b271995a"/>
  <p:tag name="KSO_WM_SLIDE_BACKGROUND_TYPE" val="general"/>
</p:tagLst>
</file>

<file path=ppt/tags/tag14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46.xml><?xml version="1.0" encoding="utf-8"?>
<p:tagLst xmlns:p="http://schemas.openxmlformats.org/presentationml/2006/main">
  <p:tag name="KSO_WM_SLIDE_BACKGROUND_TYPE" val="general"/>
</p:tagLst>
</file>

<file path=ppt/tags/tag1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3*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0"/>
  <p:tag name="KSO_WM_UNIT_DEC_AREA_ID" val="272137fbf8b045d1ac51ece818aa0a0b"/>
  <p:tag name="KSO_WM_UNIT_DECORATE_INFO" val=""/>
  <p:tag name="KSO_WM_UNIT_SM_LIMIT_TYPE" val=""/>
  <p:tag name="KSO_WM_CHIP_FILLAREA_FILL_RULE" val="{&quot;fill_align&quot;:&quot;cm&quot;,&quot;fill_effect&quot;:[],&quot;fill_mode&quot;:&quot;full&quot;,&quot;sacle_strategy&quot;:&quot;stretch&quot;}"/>
  <p:tag name="KSO_WM_ASSEMBLE_CHIP_INDEX" val="73df50e3900c4cb6827e329110395f5b"/>
  <p:tag name="KSO_WM_SLIDE_BACKGROUND_TYPE" val="general"/>
</p:tagLst>
</file>

<file path=ppt/tags/tag1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4*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1"/>
  <p:tag name="KSO_WM_UNIT_DEC_AREA_ID" val="1a316a8899ed4e8a9b3def86680dd22d"/>
  <p:tag name="KSO_WM_UNIT_DECORATE_INFO" val=""/>
  <p:tag name="KSO_WM_UNIT_SM_LIMIT_TYPE" val=""/>
  <p:tag name="KSO_WM_CHIP_FILLAREA_FILL_RULE" val="{&quot;fill_align&quot;:&quot;cm&quot;,&quot;fill_effect&quot;:[],&quot;fill_mode&quot;:&quot;full&quot;,&quot;sacle_strategy&quot;:&quot;stretch&quot;}"/>
  <p:tag name="KSO_WM_ASSEMBLE_CHIP_INDEX" val="a63e9d5e2ac543d8a1ecc0a3b271995a"/>
  <p:tag name="KSO_WM_SLIDE_BACKGROUND_TYPE" val="general"/>
</p:tagLst>
</file>

<file path=ppt/tags/tag14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2*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9f"/>
  <p:tag name="KSO_WM_UNIT_DEC_AREA_ID" val="d0f831481c364412bd9df5e87e23d1f2"/>
  <p:tag name="KSO_WM_UNIT_DECORATE_INFO" val=""/>
  <p:tag name="KSO_WM_UNIT_SM_LIMIT_TYPE" val=""/>
  <p:tag name="KSO_WM_CHIP_FILLAREA_FILL_RULE" val="{&quot;fill_align&quot;:&quot;lm&quot;,&quot;fill_effect&quot;:[],&quot;fill_mode&quot;:&quot;adaptive&quot;,&quot;sacle_strategy&quot;:&quot;stretch&quot;}"/>
  <p:tag name="KSO_WM_ASSEMBLE_CHIP_INDEX" val="86a0e3ac51cf46ed957b949866745a5d"/>
</p:tagLst>
</file>

<file path=ppt/tags/tag15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5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52.xml><?xml version="1.0" encoding="utf-8"?>
<p:tagLst xmlns:p="http://schemas.openxmlformats.org/presentationml/2006/main">
  <p:tag name="KSO_WM_SLIDE_BACKGROUND_TYPE" val="general"/>
</p:tagLst>
</file>

<file path=ppt/tags/tag1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3*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0"/>
  <p:tag name="KSO_WM_UNIT_DEC_AREA_ID" val="272137fbf8b045d1ac51ece818aa0a0b"/>
  <p:tag name="KSO_WM_UNIT_DECORATE_INFO" val=""/>
  <p:tag name="KSO_WM_UNIT_SM_LIMIT_TYPE" val=""/>
  <p:tag name="KSO_WM_CHIP_FILLAREA_FILL_RULE" val="{&quot;fill_align&quot;:&quot;cm&quot;,&quot;fill_effect&quot;:[],&quot;fill_mode&quot;:&quot;full&quot;,&quot;sacle_strategy&quot;:&quot;stretch&quot;}"/>
  <p:tag name="KSO_WM_ASSEMBLE_CHIP_INDEX" val="73df50e3900c4cb6827e329110395f5b"/>
  <p:tag name="KSO_WM_SLIDE_BACKGROUND_TYPE" val="general"/>
</p:tagLst>
</file>

<file path=ppt/tags/tag1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4*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1"/>
  <p:tag name="KSO_WM_UNIT_DEC_AREA_ID" val="1a316a8899ed4e8a9b3def86680dd22d"/>
  <p:tag name="KSO_WM_UNIT_DECORATE_INFO" val=""/>
  <p:tag name="KSO_WM_UNIT_SM_LIMIT_TYPE" val=""/>
  <p:tag name="KSO_WM_CHIP_FILLAREA_FILL_RULE" val="{&quot;fill_align&quot;:&quot;cm&quot;,&quot;fill_effect&quot;:[],&quot;fill_mode&quot;:&quot;full&quot;,&quot;sacle_strategy&quot;:&quot;stretch&quot;}"/>
  <p:tag name="KSO_WM_ASSEMBLE_CHIP_INDEX" val="a63e9d5e2ac543d8a1ecc0a3b271995a"/>
  <p:tag name="KSO_WM_SLIDE_BACKGROUND_TYPE" val="general"/>
</p:tagLst>
</file>

<file path=ppt/tags/tag15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5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57.xml><?xml version="1.0" encoding="utf-8"?>
<p:tagLst xmlns:p="http://schemas.openxmlformats.org/presentationml/2006/main">
  <p:tag name="KSO_WM_SLIDE_BACKGROUND_TYPE" val="general"/>
</p:tagLst>
</file>

<file path=ppt/tags/tag1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3*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0"/>
  <p:tag name="KSO_WM_UNIT_DEC_AREA_ID" val="272137fbf8b045d1ac51ece818aa0a0b"/>
  <p:tag name="KSO_WM_UNIT_DECORATE_INFO" val=""/>
  <p:tag name="KSO_WM_UNIT_SM_LIMIT_TYPE" val=""/>
  <p:tag name="KSO_WM_CHIP_FILLAREA_FILL_RULE" val="{&quot;fill_align&quot;:&quot;cm&quot;,&quot;fill_effect&quot;:[],&quot;fill_mode&quot;:&quot;full&quot;,&quot;sacle_strategy&quot;:&quot;stretch&quot;}"/>
  <p:tag name="KSO_WM_ASSEMBLE_CHIP_INDEX" val="73df50e3900c4cb6827e329110395f5b"/>
  <p:tag name="KSO_WM_SLIDE_BACKGROUND_TYPE" val="general"/>
</p:tagLst>
</file>

<file path=ppt/tags/tag1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4*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1"/>
  <p:tag name="KSO_WM_UNIT_DEC_AREA_ID" val="1a316a8899ed4e8a9b3def86680dd22d"/>
  <p:tag name="KSO_WM_UNIT_DECORATE_INFO" val=""/>
  <p:tag name="KSO_WM_UNIT_SM_LIMIT_TYPE" val=""/>
  <p:tag name="KSO_WM_CHIP_FILLAREA_FILL_RULE" val="{&quot;fill_align&quot;:&quot;cm&quot;,&quot;fill_effect&quot;:[],&quot;fill_mode&quot;:&quot;full&quot;,&quot;sacle_strategy&quot;:&quot;stretch&quot;}"/>
  <p:tag name="KSO_WM_ASSEMBLE_CHIP_INDEX" val="a63e9d5e2ac543d8a1ecc0a3b271995a"/>
  <p:tag name="KSO_WM_SLIDE_BACKGROUND_TYPE" val="general"/>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3*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0"/>
  <p:tag name="KSO_WM_UNIT_DEC_AREA_ID" val="d4df5d64ece24983a5431869add205c9"/>
  <p:tag name="KSO_WM_UNIT_DECORATE_INFO" val=""/>
  <p:tag name="KSO_WM_UNIT_SM_LIMIT_TYPE" val=""/>
  <p:tag name="KSO_WM_CHIP_FILLAREA_FILL_RULE" val="{&quot;fill_align&quot;:&quot;cm&quot;,&quot;fill_effect&quot;:[],&quot;fill_mode&quot;:&quot;full&quot;,&quot;sacle_strategy&quot;:&quot;stretch&quot;}"/>
  <p:tag name="KSO_WM_ASSEMBLE_CHIP_INDEX" val="a14c8357b1ff4479b3fa18ed865430fb"/>
</p:tagLst>
</file>

<file path=ppt/tags/tag16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61.xml><?xml version="1.0" encoding="utf-8"?>
<p:tagLst xmlns:p="http://schemas.openxmlformats.org/presentationml/2006/main">
  <p:tag name="KSO_WM_SLIDE_BACKGROUND_TYPE" val="general"/>
</p:tagLst>
</file>

<file path=ppt/tags/tag1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3*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0"/>
  <p:tag name="KSO_WM_UNIT_DEC_AREA_ID" val="272137fbf8b045d1ac51ece818aa0a0b"/>
  <p:tag name="KSO_WM_UNIT_DECORATE_INFO" val=""/>
  <p:tag name="KSO_WM_UNIT_SM_LIMIT_TYPE" val=""/>
  <p:tag name="KSO_WM_CHIP_FILLAREA_FILL_RULE" val="{&quot;fill_align&quot;:&quot;cm&quot;,&quot;fill_effect&quot;:[],&quot;fill_mode&quot;:&quot;full&quot;,&quot;sacle_strategy&quot;:&quot;stretch&quot;}"/>
  <p:tag name="KSO_WM_ASSEMBLE_CHIP_INDEX" val="73df50e3900c4cb6827e329110395f5b"/>
  <p:tag name="KSO_WM_SLIDE_BACKGROUND_TYPE" val="general"/>
</p:tagLst>
</file>

<file path=ppt/tags/tag1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4*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1"/>
  <p:tag name="KSO_WM_UNIT_DEC_AREA_ID" val="1a316a8899ed4e8a9b3def86680dd22d"/>
  <p:tag name="KSO_WM_UNIT_DECORATE_INFO" val=""/>
  <p:tag name="KSO_WM_UNIT_SM_LIMIT_TYPE" val=""/>
  <p:tag name="KSO_WM_CHIP_FILLAREA_FILL_RULE" val="{&quot;fill_align&quot;:&quot;cm&quot;,&quot;fill_effect&quot;:[],&quot;fill_mode&quot;:&quot;full&quot;,&quot;sacle_strategy&quot;:&quot;stretch&quot;}"/>
  <p:tag name="KSO_WM_ASSEMBLE_CHIP_INDEX" val="a63e9d5e2ac543d8a1ecc0a3b271995a"/>
  <p:tag name="KSO_WM_SLIDE_BACKGROUND_TYPE" val="general"/>
</p:tagLst>
</file>

<file path=ppt/tags/tag16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65.xml><?xml version="1.0" encoding="utf-8"?>
<p:tagLst xmlns:p="http://schemas.openxmlformats.org/presentationml/2006/main">
  <p:tag name="KSO_WM_SLIDE_BACKGROUND_TYPE" val="general"/>
</p:tagLst>
</file>

<file path=ppt/tags/tag1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3*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0"/>
  <p:tag name="KSO_WM_UNIT_DEC_AREA_ID" val="272137fbf8b045d1ac51ece818aa0a0b"/>
  <p:tag name="KSO_WM_UNIT_DECORATE_INFO" val=""/>
  <p:tag name="KSO_WM_UNIT_SM_LIMIT_TYPE" val=""/>
  <p:tag name="KSO_WM_CHIP_FILLAREA_FILL_RULE" val="{&quot;fill_align&quot;:&quot;cm&quot;,&quot;fill_effect&quot;:[],&quot;fill_mode&quot;:&quot;full&quot;,&quot;sacle_strategy&quot;:&quot;stretch&quot;}"/>
  <p:tag name="KSO_WM_ASSEMBLE_CHIP_INDEX" val="73df50e3900c4cb6827e329110395f5b"/>
  <p:tag name="KSO_WM_SLIDE_BACKGROUND_TYPE" val="general"/>
</p:tagLst>
</file>

<file path=ppt/tags/tag1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4*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1"/>
  <p:tag name="KSO_WM_UNIT_DEC_AREA_ID" val="1a316a8899ed4e8a9b3def86680dd22d"/>
  <p:tag name="KSO_WM_UNIT_DECORATE_INFO" val=""/>
  <p:tag name="KSO_WM_UNIT_SM_LIMIT_TYPE" val=""/>
  <p:tag name="KSO_WM_CHIP_FILLAREA_FILL_RULE" val="{&quot;fill_align&quot;:&quot;cm&quot;,&quot;fill_effect&quot;:[],&quot;fill_mode&quot;:&quot;full&quot;,&quot;sacle_strategy&quot;:&quot;stretch&quot;}"/>
  <p:tag name="KSO_WM_ASSEMBLE_CHIP_INDEX" val="a63e9d5e2ac543d8a1ecc0a3b271995a"/>
  <p:tag name="KSO_WM_SLIDE_BACKGROUND_TYPE" val="general"/>
</p:tagLst>
</file>

<file path=ppt/tags/tag16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69.xml><?xml version="1.0" encoding="utf-8"?>
<p:tagLst xmlns:p="http://schemas.openxmlformats.org/presentationml/2006/main">
  <p:tag name="KSO_WM_SLIDE_BACKGROUND_TYPE" val="general"/>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3*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0"/>
  <p:tag name="KSO_WM_UNIT_DEC_AREA_ID" val="272137fbf8b045d1ac51ece818aa0a0b"/>
  <p:tag name="KSO_WM_UNIT_DECORATE_INFO" val=""/>
  <p:tag name="KSO_WM_UNIT_SM_LIMIT_TYPE" val=""/>
  <p:tag name="KSO_WM_CHIP_FILLAREA_FILL_RULE" val="{&quot;fill_align&quot;:&quot;cm&quot;,&quot;fill_effect&quot;:[],&quot;fill_mode&quot;:&quot;full&quot;,&quot;sacle_strategy&quot;:&quot;stretch&quot;}"/>
  <p:tag name="KSO_WM_ASSEMBLE_CHIP_INDEX" val="73df50e3900c4cb6827e329110395f5b"/>
</p:tagLst>
</file>

<file path=ppt/tags/tag1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3*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0"/>
  <p:tag name="KSO_WM_UNIT_DEC_AREA_ID" val="272137fbf8b045d1ac51ece818aa0a0b"/>
  <p:tag name="KSO_WM_UNIT_DECORATE_INFO" val=""/>
  <p:tag name="KSO_WM_UNIT_SM_LIMIT_TYPE" val=""/>
  <p:tag name="KSO_WM_CHIP_FILLAREA_FILL_RULE" val="{&quot;fill_align&quot;:&quot;cm&quot;,&quot;fill_effect&quot;:[],&quot;fill_mode&quot;:&quot;full&quot;,&quot;sacle_strategy&quot;:&quot;stretch&quot;}"/>
  <p:tag name="KSO_WM_ASSEMBLE_CHIP_INDEX" val="73df50e3900c4cb6827e329110395f5b"/>
  <p:tag name="KSO_WM_SLIDE_BACKGROUND_TYPE" val="general"/>
</p:tagLst>
</file>

<file path=ppt/tags/tag1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4*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1"/>
  <p:tag name="KSO_WM_UNIT_DEC_AREA_ID" val="1a316a8899ed4e8a9b3def86680dd22d"/>
  <p:tag name="KSO_WM_UNIT_DECORATE_INFO" val=""/>
  <p:tag name="KSO_WM_UNIT_SM_LIMIT_TYPE" val=""/>
  <p:tag name="KSO_WM_CHIP_FILLAREA_FILL_RULE" val="{&quot;fill_align&quot;:&quot;cm&quot;,&quot;fill_effect&quot;:[],&quot;fill_mode&quot;:&quot;full&quot;,&quot;sacle_strategy&quot;:&quot;stretch&quot;}"/>
  <p:tag name="KSO_WM_ASSEMBLE_CHIP_INDEX" val="a63e9d5e2ac543d8a1ecc0a3b271995a"/>
  <p:tag name="KSO_WM_SLIDE_BACKGROUND_TYPE" val="general"/>
</p:tagLst>
</file>

<file path=ppt/tags/tag17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7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7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75.xml><?xml version="1.0" encoding="utf-8"?>
<p:tagLst xmlns:p="http://schemas.openxmlformats.org/presentationml/2006/main">
  <p:tag name="KSO_WM_SLIDE_BACKGROUND_TYPE" val="general"/>
</p:tagLst>
</file>

<file path=ppt/tags/tag1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3*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0"/>
  <p:tag name="KSO_WM_UNIT_DEC_AREA_ID" val="272137fbf8b045d1ac51ece818aa0a0b"/>
  <p:tag name="KSO_WM_UNIT_DECORATE_INFO" val=""/>
  <p:tag name="KSO_WM_UNIT_SM_LIMIT_TYPE" val=""/>
  <p:tag name="KSO_WM_CHIP_FILLAREA_FILL_RULE" val="{&quot;fill_align&quot;:&quot;cm&quot;,&quot;fill_effect&quot;:[],&quot;fill_mode&quot;:&quot;full&quot;,&quot;sacle_strategy&quot;:&quot;stretch&quot;}"/>
  <p:tag name="KSO_WM_ASSEMBLE_CHIP_INDEX" val="73df50e3900c4cb6827e329110395f5b"/>
  <p:tag name="KSO_WM_SLIDE_BACKGROUND_TYPE" val="general"/>
</p:tagLst>
</file>

<file path=ppt/tags/tag1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4*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1"/>
  <p:tag name="KSO_WM_UNIT_DEC_AREA_ID" val="1a316a8899ed4e8a9b3def86680dd22d"/>
  <p:tag name="KSO_WM_UNIT_DECORATE_INFO" val=""/>
  <p:tag name="KSO_WM_UNIT_SM_LIMIT_TYPE" val=""/>
  <p:tag name="KSO_WM_CHIP_FILLAREA_FILL_RULE" val="{&quot;fill_align&quot;:&quot;cm&quot;,&quot;fill_effect&quot;:[],&quot;fill_mode&quot;:&quot;full&quot;,&quot;sacle_strategy&quot;:&quot;stretch&quot;}"/>
  <p:tag name="KSO_WM_ASSEMBLE_CHIP_INDEX" val="a63e9d5e2ac543d8a1ecc0a3b271995a"/>
  <p:tag name="KSO_WM_SLIDE_BACKGROUND_TYPE" val="general"/>
</p:tagLst>
</file>

<file path=ppt/tags/tag178.xml><?xml version="1.0" encoding="utf-8"?>
<p:tagLst xmlns:p="http://schemas.openxmlformats.org/presentationml/2006/main">
  <p:tag name="KSO_WM_SLIDE_BACKGROUND_TYPE" val="general"/>
</p:tagLst>
</file>

<file path=ppt/tags/tag1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3*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0"/>
  <p:tag name="KSO_WM_UNIT_DEC_AREA_ID" val="272137fbf8b045d1ac51ece818aa0a0b"/>
  <p:tag name="KSO_WM_UNIT_DECORATE_INFO" val=""/>
  <p:tag name="KSO_WM_UNIT_SM_LIMIT_TYPE" val=""/>
  <p:tag name="KSO_WM_CHIP_FILLAREA_FILL_RULE" val="{&quot;fill_align&quot;:&quot;cm&quot;,&quot;fill_effect&quot;:[],&quot;fill_mode&quot;:&quot;full&quot;,&quot;sacle_strategy&quot;:&quot;stretch&quot;}"/>
  <p:tag name="KSO_WM_ASSEMBLE_CHIP_INDEX" val="73df50e3900c4cb6827e329110395f5b"/>
  <p:tag name="KSO_WM_SLIDE_BACKGROUND_TYPE" val="general"/>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4*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1"/>
  <p:tag name="KSO_WM_UNIT_DEC_AREA_ID" val="1a316a8899ed4e8a9b3def86680dd22d"/>
  <p:tag name="KSO_WM_UNIT_DECORATE_INFO" val=""/>
  <p:tag name="KSO_WM_UNIT_SM_LIMIT_TYPE" val=""/>
  <p:tag name="KSO_WM_CHIP_FILLAREA_FILL_RULE" val="{&quot;fill_align&quot;:&quot;cm&quot;,&quot;fill_effect&quot;:[],&quot;fill_mode&quot;:&quot;full&quot;,&quot;sacle_strategy&quot;:&quot;stretch&quot;}"/>
  <p:tag name="KSO_WM_ASSEMBLE_CHIP_INDEX" val="a63e9d5e2ac543d8a1ecc0a3b271995a"/>
</p:tagLst>
</file>

<file path=ppt/tags/tag1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4*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1"/>
  <p:tag name="KSO_WM_UNIT_DEC_AREA_ID" val="1a316a8899ed4e8a9b3def86680dd22d"/>
  <p:tag name="KSO_WM_UNIT_DECORATE_INFO" val=""/>
  <p:tag name="KSO_WM_UNIT_SM_LIMIT_TYPE" val=""/>
  <p:tag name="KSO_WM_CHIP_FILLAREA_FILL_RULE" val="{&quot;fill_align&quot;:&quot;cm&quot;,&quot;fill_effect&quot;:[],&quot;fill_mode&quot;:&quot;full&quot;,&quot;sacle_strategy&quot;:&quot;stretch&quot;}"/>
  <p:tag name="KSO_WM_ASSEMBLE_CHIP_INDEX" val="a63e9d5e2ac543d8a1ecc0a3b271995a"/>
  <p:tag name="KSO_WM_SLIDE_BACKGROUND_TYPE" val="general"/>
</p:tagLst>
</file>

<file path=ppt/tags/tag18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8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83.xml><?xml version="1.0" encoding="utf-8"?>
<p:tagLst xmlns:p="http://schemas.openxmlformats.org/presentationml/2006/main">
  <p:tag name="KSO_WM_SLIDE_BACKGROUND_TYPE" val="general"/>
</p:tagLst>
</file>

<file path=ppt/tags/tag1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3*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0"/>
  <p:tag name="KSO_WM_UNIT_DEC_AREA_ID" val="272137fbf8b045d1ac51ece818aa0a0b"/>
  <p:tag name="KSO_WM_UNIT_DECORATE_INFO" val=""/>
  <p:tag name="KSO_WM_UNIT_SM_LIMIT_TYPE" val=""/>
  <p:tag name="KSO_WM_CHIP_FILLAREA_FILL_RULE" val="{&quot;fill_align&quot;:&quot;cm&quot;,&quot;fill_effect&quot;:[],&quot;fill_mode&quot;:&quot;full&quot;,&quot;sacle_strategy&quot;:&quot;stretch&quot;}"/>
  <p:tag name="KSO_WM_ASSEMBLE_CHIP_INDEX" val="73df50e3900c4cb6827e329110395f5b"/>
  <p:tag name="KSO_WM_SLIDE_BACKGROUND_TYPE" val="general"/>
</p:tagLst>
</file>

<file path=ppt/tags/tag1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4*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1"/>
  <p:tag name="KSO_WM_UNIT_DEC_AREA_ID" val="1a316a8899ed4e8a9b3def86680dd22d"/>
  <p:tag name="KSO_WM_UNIT_DECORATE_INFO" val=""/>
  <p:tag name="KSO_WM_UNIT_SM_LIMIT_TYPE" val=""/>
  <p:tag name="KSO_WM_CHIP_FILLAREA_FILL_RULE" val="{&quot;fill_align&quot;:&quot;cm&quot;,&quot;fill_effect&quot;:[],&quot;fill_mode&quot;:&quot;full&quot;,&quot;sacle_strategy&quot;:&quot;stretch&quot;}"/>
  <p:tag name="KSO_WM_ASSEMBLE_CHIP_INDEX" val="a63e9d5e2ac543d8a1ecc0a3b271995a"/>
  <p:tag name="KSO_WM_SLIDE_BACKGROUND_TYPE" val="general"/>
</p:tagLst>
</file>

<file path=ppt/tags/tag18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87.xml><?xml version="1.0" encoding="utf-8"?>
<p:tagLst xmlns:p="http://schemas.openxmlformats.org/presentationml/2006/main">
  <p:tag name="KSO_WM_SLIDE_BACKGROUND_TYPE" val="general"/>
</p:tagLst>
</file>

<file path=ppt/tags/tag1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3*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0"/>
  <p:tag name="KSO_WM_UNIT_DEC_AREA_ID" val="272137fbf8b045d1ac51ece818aa0a0b"/>
  <p:tag name="KSO_WM_UNIT_DECORATE_INFO" val=""/>
  <p:tag name="KSO_WM_UNIT_SM_LIMIT_TYPE" val=""/>
  <p:tag name="KSO_WM_CHIP_FILLAREA_FILL_RULE" val="{&quot;fill_align&quot;:&quot;cm&quot;,&quot;fill_effect&quot;:[],&quot;fill_mode&quot;:&quot;full&quot;,&quot;sacle_strategy&quot;:&quot;stretch&quot;}"/>
  <p:tag name="KSO_WM_ASSEMBLE_CHIP_INDEX" val="73df50e3900c4cb6827e329110395f5b"/>
  <p:tag name="KSO_WM_SLIDE_BACKGROUND_TYPE" val="general"/>
</p:tagLst>
</file>

<file path=ppt/tags/tag1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4*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1"/>
  <p:tag name="KSO_WM_UNIT_DEC_AREA_ID" val="1a316a8899ed4e8a9b3def86680dd22d"/>
  <p:tag name="KSO_WM_UNIT_DECORATE_INFO" val=""/>
  <p:tag name="KSO_WM_UNIT_SM_LIMIT_TYPE" val=""/>
  <p:tag name="KSO_WM_CHIP_FILLAREA_FILL_RULE" val="{&quot;fill_align&quot;:&quot;cm&quot;,&quot;fill_effect&quot;:[],&quot;fill_mode&quot;:&quot;full&quot;,&quot;sacle_strategy&quot;:&quot;stretch&quot;}"/>
  <p:tag name="KSO_WM_ASSEMBLE_CHIP_INDEX" val="a63e9d5e2ac543d8a1ecc0a3b271995a"/>
  <p:tag name="KSO_WM_SLIDE_BACKGROUND_TYPE" val="general"/>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3*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0"/>
  <p:tag name="KSO_WM_UNIT_DEC_AREA_ID" val="272137fbf8b045d1ac51ece818aa0a0b"/>
  <p:tag name="KSO_WM_UNIT_DECORATE_INFO" val=""/>
  <p:tag name="KSO_WM_UNIT_SM_LIMIT_TYPE" val=""/>
  <p:tag name="KSO_WM_CHIP_FILLAREA_FILL_RULE" val="{&quot;fill_align&quot;:&quot;cm&quot;,&quot;fill_effect&quot;:[],&quot;fill_mode&quot;:&quot;full&quot;,&quot;sacle_strategy&quot;:&quot;stretch&quot;}"/>
  <p:tag name="KSO_WM_ASSEMBLE_CHIP_INDEX" val="73df50e3900c4cb6827e329110395f5b"/>
</p:tagLst>
</file>

<file path=ppt/tags/tag19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9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9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9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94.xml><?xml version="1.0" encoding="utf-8"?>
<p:tagLst xmlns:p="http://schemas.openxmlformats.org/presentationml/2006/main">
  <p:tag name="KSO_WM_SLIDE_BACKGROUND_TYPE" val="general"/>
</p:tagLst>
</file>

<file path=ppt/tags/tag1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3*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0"/>
  <p:tag name="KSO_WM_UNIT_DEC_AREA_ID" val="272137fbf8b045d1ac51ece818aa0a0b"/>
  <p:tag name="KSO_WM_UNIT_DECORATE_INFO" val=""/>
  <p:tag name="KSO_WM_UNIT_SM_LIMIT_TYPE" val=""/>
  <p:tag name="KSO_WM_CHIP_FILLAREA_FILL_RULE" val="{&quot;fill_align&quot;:&quot;cm&quot;,&quot;fill_effect&quot;:[],&quot;fill_mode&quot;:&quot;full&quot;,&quot;sacle_strategy&quot;:&quot;stretch&quot;}"/>
  <p:tag name="KSO_WM_ASSEMBLE_CHIP_INDEX" val="73df50e3900c4cb6827e329110395f5b"/>
  <p:tag name="KSO_WM_SLIDE_BACKGROUND_TYPE" val="general"/>
</p:tagLst>
</file>

<file path=ppt/tags/tag1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4*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1"/>
  <p:tag name="KSO_WM_UNIT_DEC_AREA_ID" val="1a316a8899ed4e8a9b3def86680dd22d"/>
  <p:tag name="KSO_WM_UNIT_DECORATE_INFO" val=""/>
  <p:tag name="KSO_WM_UNIT_SM_LIMIT_TYPE" val=""/>
  <p:tag name="KSO_WM_CHIP_FILLAREA_FILL_RULE" val="{&quot;fill_align&quot;:&quot;cm&quot;,&quot;fill_effect&quot;:[],&quot;fill_mode&quot;:&quot;full&quot;,&quot;sacle_strategy&quot;:&quot;stretch&quot;}"/>
  <p:tag name="KSO_WM_ASSEMBLE_CHIP_INDEX" val="a63e9d5e2ac543d8a1ecc0a3b271995a"/>
  <p:tag name="KSO_WM_SLIDE_BACKGROUND_TYPE" val="general"/>
</p:tagLst>
</file>

<file path=ppt/tags/tag19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9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9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xml><?xml version="1.0" encoding="utf-8"?>
<p:tagLst xmlns:p="http://schemas.openxmlformats.org/presentationml/2006/main">
  <p:tag name="KSO_WM_UNIT_ISCONTENTSTITLE" val="0"/>
  <p:tag name="KSO_WM_UNIT_ISNUMDGMTITLE" val="0"/>
  <p:tag name="KSO_WM_UNIT_PRESET_TEXT" val="单/击/此/处/添/加/副/标/题/内/容"/>
  <p:tag name="KSO_WM_UNIT_NOCLEAR" val="0"/>
  <p:tag name="KSO_WM_UNIT_VALUE" val="64"/>
  <p:tag name="KSO_WM_UNIT_HIGHLIGHT" val="0"/>
  <p:tag name="KSO_WM_UNIT_COMPATIBLE" val="0"/>
  <p:tag name="KSO_WM_UNIT_DIAGRAM_ISNUMVISUAL" val="0"/>
  <p:tag name="KSO_WM_UNIT_DIAGRAM_ISREFERUNIT" val="0"/>
  <p:tag name="KSO_WM_UNIT_TYPE" val="b"/>
  <p:tag name="KSO_WM_UNIT_INDEX" val="1"/>
  <p:tag name="KSO_WM_UNIT_ID" val="custom20215020_1*b*1"/>
  <p:tag name="KSO_WM_TEMPLATE_CATEGORY" val="custom"/>
  <p:tag name="KSO_WM_TEMPLATE_INDEX" val="20215020"/>
  <p:tag name="KSO_WM_UNIT_LAYERLEVEL" val="1"/>
  <p:tag name="KSO_WM_TAG_VERSION" val="1.0"/>
  <p:tag name="KSO_WM_BEAUTIFY_FLAG" val="#wm#"/>
  <p:tag name="KSO_WM_UNIT_DEFAULT_FONT" val="18;24;2"/>
  <p:tag name="KSO_WM_UNIT_BLOCK" val="0"/>
  <p:tag name="KSO_WM_UNIT_DEC_AREA_ID" val="820b359ba1854bd3a15824d026f41afc"/>
  <p:tag name="KSO_WM_CHIP_GROUPID" val="5eccc115ec5f7d17b1744893"/>
  <p:tag name="KSO_WM_CHIP_XID" val="5eccc10bec5f7d17b1744890"/>
  <p:tag name="KSO_WM_CHIP_FILLAREA_FILL_RULE" val="{&quot;fill_align&quot;:&quot;cm&quot;,&quot;fill_mode&quot;:&quot;adaptive&quot;,&quot;sacle_strategy&quot;:&quot;smart&quot;}"/>
  <p:tag name="KSO_WM_ASSEMBLE_CHIP_INDEX" val="b8151b03d5a74b25b89a13aaa8004e45"/>
  <p:tag name="KSO_WM_UNIT_TEXT_FILL_FORE_SCHEMECOLOR_INDEX_BRIGHTNESS" val="0.35"/>
  <p:tag name="KSO_WM_UNIT_TEXT_FILL_FORE_SCHEMECOLOR_INDEX" val="13"/>
  <p:tag name="KSO_WM_UNIT_TEXT_FILL_TYPE" val="1"/>
  <p:tag name="KSO_WM_TEMPLATE_ASSEMBLE_XID" val="5fab3f17b46e6ebd99076d0a"/>
  <p:tag name="KSO_WM_TEMPLATE_ASSEMBLE_GROUPID" val="5faa41e40f63d42c4847739d"/>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4*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1"/>
  <p:tag name="KSO_WM_UNIT_DEC_AREA_ID" val="1a316a8899ed4e8a9b3def86680dd22d"/>
  <p:tag name="KSO_WM_UNIT_DECORATE_INFO" val=""/>
  <p:tag name="KSO_WM_UNIT_SM_LIMIT_TYPE" val=""/>
  <p:tag name="KSO_WM_CHIP_FILLAREA_FILL_RULE" val="{&quot;fill_align&quot;:&quot;cm&quot;,&quot;fill_effect&quot;:[],&quot;fill_mode&quot;:&quot;full&quot;,&quot;sacle_strategy&quot;:&quot;stretch&quot;}"/>
  <p:tag name="KSO_WM_ASSEMBLE_CHIP_INDEX" val="a63e9d5e2ac543d8a1ecc0a3b271995a"/>
</p:tagLst>
</file>

<file path=ppt/tags/tag20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0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0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0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0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0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0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0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0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0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3*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0"/>
  <p:tag name="KSO_WM_UNIT_DEC_AREA_ID" val="272137fbf8b045d1ac51ece818aa0a0b"/>
  <p:tag name="KSO_WM_UNIT_DECORATE_INFO" val=""/>
  <p:tag name="KSO_WM_UNIT_SM_LIMIT_TYPE" val=""/>
  <p:tag name="KSO_WM_CHIP_FILLAREA_FILL_RULE" val="{&quot;fill_align&quot;:&quot;cm&quot;,&quot;fill_effect&quot;:[],&quot;fill_mode&quot;:&quot;full&quot;,&quot;sacle_strategy&quot;:&quot;stretch&quot;}"/>
  <p:tag name="KSO_WM_ASSEMBLE_CHIP_INDEX" val="73df50e3900c4cb6827e329110395f5b"/>
</p:tagLst>
</file>

<file path=ppt/tags/tag210.xml><?xml version="1.0" encoding="utf-8"?>
<p:tagLst xmlns:p="http://schemas.openxmlformats.org/presentationml/2006/main">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13"/>
  <p:tag name="KSO_WM_UNIT_TEXT_FILL_TYPE" val="1"/>
</p:tagLst>
</file>

<file path=ppt/tags/tag211.xml><?xml version="1.0" encoding="utf-8"?>
<p:tagLst xmlns:p="http://schemas.openxmlformats.org/presentationml/2006/main">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13"/>
  <p:tag name="KSO_WM_UNIT_TEXT_FILL_TYPE" val="1"/>
</p:tagLst>
</file>

<file path=ppt/tags/tag21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1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1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1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1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1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1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1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4*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1"/>
  <p:tag name="KSO_WM_UNIT_DEC_AREA_ID" val="1a316a8899ed4e8a9b3def86680dd22d"/>
  <p:tag name="KSO_WM_UNIT_DECORATE_INFO" val=""/>
  <p:tag name="KSO_WM_UNIT_SM_LIMIT_TYPE" val=""/>
  <p:tag name="KSO_WM_CHIP_FILLAREA_FILL_RULE" val="{&quot;fill_align&quot;:&quot;cm&quot;,&quot;fill_effect&quot;:[],&quot;fill_mode&quot;:&quot;full&quot;,&quot;sacle_strategy&quot;:&quot;stretch&quot;}"/>
  <p:tag name="KSO_WM_ASSEMBLE_CHIP_INDEX" val="a63e9d5e2ac543d8a1ecc0a3b271995a"/>
</p:tagLst>
</file>

<file path=ppt/tags/tag22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2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2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2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24.xml><?xml version="1.0" encoding="utf-8"?>
<p:tagLst xmlns:p="http://schemas.openxmlformats.org/presentationml/2006/main">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13"/>
  <p:tag name="KSO_WM_UNIT_TEXT_FILL_TYPE" val="1"/>
</p:tagLst>
</file>

<file path=ppt/tags/tag225.xml><?xml version="1.0" encoding="utf-8"?>
<p:tagLst xmlns:p="http://schemas.openxmlformats.org/presentationml/2006/main">
  <p:tag name="KSO_WM_SLIDE_BACKGROUND_TYPE" val="general"/>
</p:tagLst>
</file>

<file path=ppt/tags/tag2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3*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0"/>
  <p:tag name="KSO_WM_UNIT_DEC_AREA_ID" val="272137fbf8b045d1ac51ece818aa0a0b"/>
  <p:tag name="KSO_WM_UNIT_DECORATE_INFO" val=""/>
  <p:tag name="KSO_WM_UNIT_SM_LIMIT_TYPE" val=""/>
  <p:tag name="KSO_WM_CHIP_FILLAREA_FILL_RULE" val="{&quot;fill_align&quot;:&quot;cm&quot;,&quot;fill_effect&quot;:[],&quot;fill_mode&quot;:&quot;full&quot;,&quot;sacle_strategy&quot;:&quot;stretch&quot;}"/>
  <p:tag name="KSO_WM_ASSEMBLE_CHIP_INDEX" val="73df50e3900c4cb6827e329110395f5b"/>
  <p:tag name="KSO_WM_SLIDE_BACKGROUND_TYPE" val="general"/>
</p:tagLst>
</file>

<file path=ppt/tags/tag2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4*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1"/>
  <p:tag name="KSO_WM_UNIT_DEC_AREA_ID" val="1a316a8899ed4e8a9b3def86680dd22d"/>
  <p:tag name="KSO_WM_UNIT_DECORATE_INFO" val=""/>
  <p:tag name="KSO_WM_UNIT_SM_LIMIT_TYPE" val=""/>
  <p:tag name="KSO_WM_CHIP_FILLAREA_FILL_RULE" val="{&quot;fill_align&quot;:&quot;cm&quot;,&quot;fill_effect&quot;:[],&quot;fill_mode&quot;:&quot;full&quot;,&quot;sacle_strategy&quot;:&quot;stretch&quot;}"/>
  <p:tag name="KSO_WM_ASSEMBLE_CHIP_INDEX" val="a63e9d5e2ac543d8a1ecc0a3b271995a"/>
  <p:tag name="KSO_WM_SLIDE_BACKGROUND_TYPE" val="general"/>
</p:tagLst>
</file>

<file path=ppt/tags/tag228.xml><?xml version="1.0" encoding="utf-8"?>
<p:tagLst xmlns:p="http://schemas.openxmlformats.org/presentationml/2006/main">
  <p:tag name="KSO_WM_SLIDE_BACKGROUND_TYPE" val="general"/>
</p:tagLst>
</file>

<file path=ppt/tags/tag2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3*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0"/>
  <p:tag name="KSO_WM_UNIT_DEC_AREA_ID" val="272137fbf8b045d1ac51ece818aa0a0b"/>
  <p:tag name="KSO_WM_UNIT_DECORATE_INFO" val=""/>
  <p:tag name="KSO_WM_UNIT_SM_LIMIT_TYPE" val=""/>
  <p:tag name="KSO_WM_CHIP_FILLAREA_FILL_RULE" val="{&quot;fill_align&quot;:&quot;cm&quot;,&quot;fill_effect&quot;:[],&quot;fill_mode&quot;:&quot;full&quot;,&quot;sacle_strategy&quot;:&quot;stretch&quot;}"/>
  <p:tag name="KSO_WM_ASSEMBLE_CHIP_INDEX" val="73df50e3900c4cb6827e329110395f5b"/>
  <p:tag name="KSO_WM_SLIDE_BACKGROUND_TYPE" val="general"/>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u"/>
  <p:tag name="KSO_WM_UNIT_TYPE" val="i"/>
  <p:tag name="KSO_WM_UNIT_INDEX" val="1"/>
  <p:tag name="KSO_WM_UNIT_ID" val="chip20215020_1*i*1"/>
  <p:tag name="KSO_WM_TEMPLATE_CATEGORY" val="chip"/>
  <p:tag name="KSO_WM_TEMPLATE_INDEX" val="20215020"/>
  <p:tag name="KSO_WM_UNIT_LAYERLEVEL" val="1"/>
  <p:tag name="KSO_WM_TAG_VERSION" val="1.0"/>
  <p:tag name="KSO_WM_BEAUTIFY_FLAG" val="#wm#"/>
  <p:tag name="KSO_WM_CHIP_GROUPID" val="5faa41e40f63d42c4847739d"/>
  <p:tag name="KSO_WM_CHIP_XID" val="5faa41e40f63d42c4847739e"/>
  <p:tag name="KSO_WM_UNIT_DEC_AREA_ID" val="0b847ab448dd416eab65bf9d2e5fa27a"/>
  <p:tag name="KSO_WM_UNIT_DECORATE_INFO" val=""/>
  <p:tag name="KSO_WM_UNIT_SM_LIMIT_TYPE" val=""/>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5d9a1865a2c4a05b9ede80102b9d307"/>
</p:tagLst>
</file>

<file path=ppt/tags/tag2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4*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1"/>
  <p:tag name="KSO_WM_UNIT_DEC_AREA_ID" val="1a316a8899ed4e8a9b3def86680dd22d"/>
  <p:tag name="KSO_WM_UNIT_DECORATE_INFO" val=""/>
  <p:tag name="KSO_WM_UNIT_SM_LIMIT_TYPE" val=""/>
  <p:tag name="KSO_WM_CHIP_FILLAREA_FILL_RULE" val="{&quot;fill_align&quot;:&quot;cm&quot;,&quot;fill_effect&quot;:[],&quot;fill_mode&quot;:&quot;full&quot;,&quot;sacle_strategy&quot;:&quot;stretch&quot;}"/>
  <p:tag name="KSO_WM_ASSEMBLE_CHIP_INDEX" val="a63e9d5e2ac543d8a1ecc0a3b271995a"/>
  <p:tag name="KSO_WM_SLIDE_BACKGROUND_TYPE" val="general"/>
</p:tagLst>
</file>

<file path=ppt/tags/tag23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32.xml><?xml version="1.0" encoding="utf-8"?>
<p:tagLst xmlns:p="http://schemas.openxmlformats.org/presentationml/2006/main">
  <p:tag name="KSO_WM_SLIDE_BACKGROUND_TYPE" val="general"/>
</p:tagLst>
</file>

<file path=ppt/tags/tag2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3*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0"/>
  <p:tag name="KSO_WM_UNIT_DEC_AREA_ID" val="272137fbf8b045d1ac51ece818aa0a0b"/>
  <p:tag name="KSO_WM_UNIT_DECORATE_INFO" val=""/>
  <p:tag name="KSO_WM_UNIT_SM_LIMIT_TYPE" val=""/>
  <p:tag name="KSO_WM_CHIP_FILLAREA_FILL_RULE" val="{&quot;fill_align&quot;:&quot;cm&quot;,&quot;fill_effect&quot;:[],&quot;fill_mode&quot;:&quot;full&quot;,&quot;sacle_strategy&quot;:&quot;stretch&quot;}"/>
  <p:tag name="KSO_WM_ASSEMBLE_CHIP_INDEX" val="73df50e3900c4cb6827e329110395f5b"/>
  <p:tag name="KSO_WM_SLIDE_BACKGROUND_TYPE" val="general"/>
</p:tagLst>
</file>

<file path=ppt/tags/tag2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4*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1"/>
  <p:tag name="KSO_WM_UNIT_DEC_AREA_ID" val="1a316a8899ed4e8a9b3def86680dd22d"/>
  <p:tag name="KSO_WM_UNIT_DECORATE_INFO" val=""/>
  <p:tag name="KSO_WM_UNIT_SM_LIMIT_TYPE" val=""/>
  <p:tag name="KSO_WM_CHIP_FILLAREA_FILL_RULE" val="{&quot;fill_align&quot;:&quot;cm&quot;,&quot;fill_effect&quot;:[],&quot;fill_mode&quot;:&quot;full&quot;,&quot;sacle_strategy&quot;:&quot;stretch&quot;}"/>
  <p:tag name="KSO_WM_ASSEMBLE_CHIP_INDEX" val="a63e9d5e2ac543d8a1ecc0a3b271995a"/>
  <p:tag name="KSO_WM_SLIDE_BACKGROUND_TYPE" val="general"/>
</p:tagLst>
</file>

<file path=ppt/tags/tag23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3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3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38.xml><?xml version="1.0" encoding="utf-8"?>
<p:tagLst xmlns:p="http://schemas.openxmlformats.org/presentationml/2006/main">
  <p:tag name="KSO_WM_SLIDE_BACKGROUND_TYPE" val="general"/>
</p:tagLst>
</file>

<file path=ppt/tags/tag2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3*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0"/>
  <p:tag name="KSO_WM_UNIT_DEC_AREA_ID" val="272137fbf8b045d1ac51ece818aa0a0b"/>
  <p:tag name="KSO_WM_UNIT_DECORATE_INFO" val=""/>
  <p:tag name="KSO_WM_UNIT_SM_LIMIT_TYPE" val=""/>
  <p:tag name="KSO_WM_CHIP_FILLAREA_FILL_RULE" val="{&quot;fill_align&quot;:&quot;cm&quot;,&quot;fill_effect&quot;:[],&quot;fill_mode&quot;:&quot;full&quot;,&quot;sacle_strategy&quot;:&quot;stretch&quot;}"/>
  <p:tag name="KSO_WM_ASSEMBLE_CHIP_INDEX" val="73df50e3900c4cb6827e329110395f5b"/>
  <p:tag name="KSO_WM_SLIDE_BACKGROUND_TYPE" val="general"/>
</p:tagLst>
</file>

<file path=ppt/tags/tag24.xml><?xml version="1.0" encoding="utf-8"?>
<p:tagLst xmlns:p="http://schemas.openxmlformats.org/presentationml/2006/main">
  <p:tag name="KSO_WM_UNIT_ISCONTENTSTITLE" val="0"/>
  <p:tag name="KSO_WM_UNIT_ISNUMDGMTITLE" val="0"/>
  <p:tag name="KSO_WM_UNIT_NOCLEAR" val="1"/>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15020_1*a*1"/>
  <p:tag name="KSO_WM_TEMPLATE_CATEGORY" val="custom"/>
  <p:tag name="KSO_WM_TEMPLATE_INDEX" val="20215020"/>
  <p:tag name="KSO_WM_UNIT_LAYERLEVEL" val="1"/>
  <p:tag name="KSO_WM_TAG_VERSION" val="1.0"/>
  <p:tag name="KSO_WM_BEAUTIFY_FLAG" val="#wm#"/>
  <p:tag name="KSO_WM_UNIT_PRESET_TEXT" val="THANKS"/>
  <p:tag name="KSO_WM_UNIT_DEFAULT_FONT" val="24;80;4"/>
  <p:tag name="KSO_WM_UNIT_BLOCK" val="0"/>
  <p:tag name="KSO_WM_UNIT_DEC_AREA_ID" val="82b7c928a14848fb99d4b9a7b154c5c2"/>
  <p:tag name="KSO_WM_CHIP_GROUPID" val="5ebdf5a90ac41c4a0a525507"/>
  <p:tag name="KSO_WM_CHIP_XID" val="5ebdf5a90ac41c4a0a525508"/>
  <p:tag name="KSO_WM_CHIP_FILLAREA_FILL_RULE" val="{&quot;fill_align&quot;:&quot;cm&quot;,&quot;fill_mode&quot;:&quot;adaptive&quot;,&quot;sacle_strategy&quot;:&quot;smart&quot;}"/>
  <p:tag name="KSO_WM_ASSEMBLE_CHIP_INDEX" val="ec5be99acbce4758b3eaf20c51969ed6"/>
  <p:tag name="KSO_WM_UNIT_TEXT_FILL_FORE_SCHEMECOLOR_INDEX_BRIGHTNESS" val="0.15"/>
  <p:tag name="KSO_WM_UNIT_TEXT_FILL_FORE_SCHEMECOLOR_INDEX" val="13"/>
  <p:tag name="KSO_WM_UNIT_TEXT_FILL_TYPE" val="1"/>
  <p:tag name="KSO_WM_TEMPLATE_ASSEMBLE_XID" val="5fab3f17b46e6ebd99076d12"/>
  <p:tag name="KSO_WM_TEMPLATE_ASSEMBLE_GROUPID" val="5faa41e40f63d42c4847739d"/>
</p:tagLst>
</file>

<file path=ppt/tags/tag2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4*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1"/>
  <p:tag name="KSO_WM_UNIT_DEC_AREA_ID" val="1a316a8899ed4e8a9b3def86680dd22d"/>
  <p:tag name="KSO_WM_UNIT_DECORATE_INFO" val=""/>
  <p:tag name="KSO_WM_UNIT_SM_LIMIT_TYPE" val=""/>
  <p:tag name="KSO_WM_CHIP_FILLAREA_FILL_RULE" val="{&quot;fill_align&quot;:&quot;cm&quot;,&quot;fill_effect&quot;:[],&quot;fill_mode&quot;:&quot;full&quot;,&quot;sacle_strategy&quot;:&quot;stretch&quot;}"/>
  <p:tag name="KSO_WM_ASSEMBLE_CHIP_INDEX" val="a63e9d5e2ac543d8a1ecc0a3b271995a"/>
  <p:tag name="KSO_WM_SLIDE_BACKGROUND_TYPE" val="general"/>
</p:tagLst>
</file>

<file path=ppt/tags/tag24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42.xml><?xml version="1.0" encoding="utf-8"?>
<p:tagLst xmlns:p="http://schemas.openxmlformats.org/presentationml/2006/main">
  <p:tag name="KSO_WM_SLIDE_BACKGROUND_TYPE" val="general"/>
</p:tagLst>
</file>

<file path=ppt/tags/tag2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3*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0"/>
  <p:tag name="KSO_WM_UNIT_DEC_AREA_ID" val="272137fbf8b045d1ac51ece818aa0a0b"/>
  <p:tag name="KSO_WM_UNIT_DECORATE_INFO" val=""/>
  <p:tag name="KSO_WM_UNIT_SM_LIMIT_TYPE" val=""/>
  <p:tag name="KSO_WM_CHIP_FILLAREA_FILL_RULE" val="{&quot;fill_align&quot;:&quot;cm&quot;,&quot;fill_effect&quot;:[],&quot;fill_mode&quot;:&quot;full&quot;,&quot;sacle_strategy&quot;:&quot;stretch&quot;}"/>
  <p:tag name="KSO_WM_ASSEMBLE_CHIP_INDEX" val="73df50e3900c4cb6827e329110395f5b"/>
  <p:tag name="KSO_WM_SLIDE_BACKGROUND_TYPE" val="general"/>
</p:tagLst>
</file>

<file path=ppt/tags/tag2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4*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1"/>
  <p:tag name="KSO_WM_UNIT_DEC_AREA_ID" val="1a316a8899ed4e8a9b3def86680dd22d"/>
  <p:tag name="KSO_WM_UNIT_DECORATE_INFO" val=""/>
  <p:tag name="KSO_WM_UNIT_SM_LIMIT_TYPE" val=""/>
  <p:tag name="KSO_WM_CHIP_FILLAREA_FILL_RULE" val="{&quot;fill_align&quot;:&quot;cm&quot;,&quot;fill_effect&quot;:[],&quot;fill_mode&quot;:&quot;full&quot;,&quot;sacle_strategy&quot;:&quot;stretch&quot;}"/>
  <p:tag name="KSO_WM_ASSEMBLE_CHIP_INDEX" val="a63e9d5e2ac543d8a1ecc0a3b271995a"/>
  <p:tag name="KSO_WM_SLIDE_BACKGROUND_TYPE" val="general"/>
</p:tagLst>
</file>

<file path=ppt/tags/tag24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46.xml><?xml version="1.0" encoding="utf-8"?>
<p:tagLst xmlns:p="http://schemas.openxmlformats.org/presentationml/2006/main">
  <p:tag name="KSO_WM_SLIDE_BACKGROUND_TYPE" val="general"/>
</p:tagLst>
</file>

<file path=ppt/tags/tag2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3*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0"/>
  <p:tag name="KSO_WM_UNIT_DEC_AREA_ID" val="272137fbf8b045d1ac51ece818aa0a0b"/>
  <p:tag name="KSO_WM_UNIT_DECORATE_INFO" val=""/>
  <p:tag name="KSO_WM_UNIT_SM_LIMIT_TYPE" val=""/>
  <p:tag name="KSO_WM_CHIP_FILLAREA_FILL_RULE" val="{&quot;fill_align&quot;:&quot;cm&quot;,&quot;fill_effect&quot;:[],&quot;fill_mode&quot;:&quot;full&quot;,&quot;sacle_strategy&quot;:&quot;stretch&quot;}"/>
  <p:tag name="KSO_WM_ASSEMBLE_CHIP_INDEX" val="73df50e3900c4cb6827e329110395f5b"/>
  <p:tag name="KSO_WM_SLIDE_BACKGROUND_TYPE" val="general"/>
</p:tagLst>
</file>

<file path=ppt/tags/tag2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4*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1"/>
  <p:tag name="KSO_WM_UNIT_DEC_AREA_ID" val="1a316a8899ed4e8a9b3def86680dd22d"/>
  <p:tag name="KSO_WM_UNIT_DECORATE_INFO" val=""/>
  <p:tag name="KSO_WM_UNIT_SM_LIMIT_TYPE" val=""/>
  <p:tag name="KSO_WM_CHIP_FILLAREA_FILL_RULE" val="{&quot;fill_align&quot;:&quot;cm&quot;,&quot;fill_effect&quot;:[],&quot;fill_mode&quot;:&quot;full&quot;,&quot;sacle_strategy&quot;:&quot;stretch&quot;}"/>
  <p:tag name="KSO_WM_ASSEMBLE_CHIP_INDEX" val="a63e9d5e2ac543d8a1ecc0a3b271995a"/>
  <p:tag name="KSO_WM_SLIDE_BACKGROUND_TYPE" val="general"/>
</p:tagLst>
</file>

<file path=ppt/tags/tag24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3*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0"/>
  <p:tag name="KSO_WM_UNIT_DEC_AREA_ID" val="272137fbf8b045d1ac51ece818aa0a0b"/>
  <p:tag name="KSO_WM_UNIT_DECORATE_INFO" val=""/>
  <p:tag name="KSO_WM_UNIT_SM_LIMIT_TYPE" val=""/>
  <p:tag name="KSO_WM_CHIP_FILLAREA_FILL_RULE" val="{&quot;fill_align&quot;:&quot;cm&quot;,&quot;fill_effect&quot;:[],&quot;fill_mode&quot;:&quot;full&quot;,&quot;sacle_strategy&quot;:&quot;stretch&quot;}"/>
  <p:tag name="KSO_WM_ASSEMBLE_CHIP_INDEX" val="73df50e3900c4cb6827e329110395f5b"/>
  <p:tag name="KSO_WM_SLIDE_BACKGROUND_TYPE" val="general"/>
</p:tagLst>
</file>

<file path=ppt/tags/tag25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5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52.xml><?xml version="1.0" encoding="utf-8"?>
<p:tagLst xmlns:p="http://schemas.openxmlformats.org/presentationml/2006/main">
  <p:tag name="KSO_WM_SLIDE_BACKGROUND_TYPE" val="general"/>
</p:tagLst>
</file>

<file path=ppt/tags/tag2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3*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0"/>
  <p:tag name="KSO_WM_UNIT_DEC_AREA_ID" val="272137fbf8b045d1ac51ece818aa0a0b"/>
  <p:tag name="KSO_WM_UNIT_DECORATE_INFO" val=""/>
  <p:tag name="KSO_WM_UNIT_SM_LIMIT_TYPE" val=""/>
  <p:tag name="KSO_WM_CHIP_FILLAREA_FILL_RULE" val="{&quot;fill_align&quot;:&quot;cm&quot;,&quot;fill_effect&quot;:[],&quot;fill_mode&quot;:&quot;full&quot;,&quot;sacle_strategy&quot;:&quot;stretch&quot;}"/>
  <p:tag name="KSO_WM_ASSEMBLE_CHIP_INDEX" val="73df50e3900c4cb6827e329110395f5b"/>
  <p:tag name="KSO_WM_SLIDE_BACKGROUND_TYPE" val="general"/>
</p:tagLst>
</file>

<file path=ppt/tags/tag2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4*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1"/>
  <p:tag name="KSO_WM_UNIT_DEC_AREA_ID" val="1a316a8899ed4e8a9b3def86680dd22d"/>
  <p:tag name="KSO_WM_UNIT_DECORATE_INFO" val=""/>
  <p:tag name="KSO_WM_UNIT_SM_LIMIT_TYPE" val=""/>
  <p:tag name="KSO_WM_CHIP_FILLAREA_FILL_RULE" val="{&quot;fill_align&quot;:&quot;cm&quot;,&quot;fill_effect&quot;:[],&quot;fill_mode&quot;:&quot;full&quot;,&quot;sacle_strategy&quot;:&quot;stretch&quot;}"/>
  <p:tag name="KSO_WM_ASSEMBLE_CHIP_INDEX" val="a63e9d5e2ac543d8a1ecc0a3b271995a"/>
  <p:tag name="KSO_WM_SLIDE_BACKGROUND_TYPE" val="general"/>
</p:tagLst>
</file>

<file path=ppt/tags/tag25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56.xml><?xml version="1.0" encoding="utf-8"?>
<p:tagLst xmlns:p="http://schemas.openxmlformats.org/presentationml/2006/main">
  <p:tag name="KSO_WM_SLIDE_BACKGROUND_TYPE" val="general"/>
</p:tagLst>
</file>

<file path=ppt/tags/tag2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3*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0"/>
  <p:tag name="KSO_WM_UNIT_DEC_AREA_ID" val="272137fbf8b045d1ac51ece818aa0a0b"/>
  <p:tag name="KSO_WM_UNIT_DECORATE_INFO" val=""/>
  <p:tag name="KSO_WM_UNIT_SM_LIMIT_TYPE" val=""/>
  <p:tag name="KSO_WM_CHIP_FILLAREA_FILL_RULE" val="{&quot;fill_align&quot;:&quot;cm&quot;,&quot;fill_effect&quot;:[],&quot;fill_mode&quot;:&quot;full&quot;,&quot;sacle_strategy&quot;:&quot;stretch&quot;}"/>
  <p:tag name="KSO_WM_ASSEMBLE_CHIP_INDEX" val="73df50e3900c4cb6827e329110395f5b"/>
  <p:tag name="KSO_WM_SLIDE_BACKGROUND_TYPE" val="general"/>
</p:tagLst>
</file>

<file path=ppt/tags/tag2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4*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1"/>
  <p:tag name="KSO_WM_UNIT_DEC_AREA_ID" val="1a316a8899ed4e8a9b3def86680dd22d"/>
  <p:tag name="KSO_WM_UNIT_DECORATE_INFO" val=""/>
  <p:tag name="KSO_WM_UNIT_SM_LIMIT_TYPE" val=""/>
  <p:tag name="KSO_WM_CHIP_FILLAREA_FILL_RULE" val="{&quot;fill_align&quot;:&quot;cm&quot;,&quot;fill_effect&quot;:[],&quot;fill_mode&quot;:&quot;full&quot;,&quot;sacle_strategy&quot;:&quot;stretch&quot;}"/>
  <p:tag name="KSO_WM_ASSEMBLE_CHIP_INDEX" val="a63e9d5e2ac543d8a1ecc0a3b271995a"/>
  <p:tag name="KSO_WM_SLIDE_BACKGROUND_TYPE" val="general"/>
</p:tagLst>
</file>

<file path=ppt/tags/tag25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4*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1"/>
  <p:tag name="KSO_WM_UNIT_DEC_AREA_ID" val="1a316a8899ed4e8a9b3def86680dd22d"/>
  <p:tag name="KSO_WM_UNIT_DECORATE_INFO" val=""/>
  <p:tag name="KSO_WM_UNIT_SM_LIMIT_TYPE" val=""/>
  <p:tag name="KSO_WM_CHIP_FILLAREA_FILL_RULE" val="{&quot;fill_align&quot;:&quot;cm&quot;,&quot;fill_effect&quot;:[],&quot;fill_mode&quot;:&quot;full&quot;,&quot;sacle_strategy&quot;:&quot;stretch&quot;}"/>
  <p:tag name="KSO_WM_ASSEMBLE_CHIP_INDEX" val="a63e9d5e2ac543d8a1ecc0a3b271995a"/>
  <p:tag name="KSO_WM_SLIDE_BACKGROUND_TYPE" val="general"/>
</p:tagLst>
</file>

<file path=ppt/tags/tag260.xml><?xml version="1.0" encoding="utf-8"?>
<p:tagLst xmlns:p="http://schemas.openxmlformats.org/presentationml/2006/main">
  <p:tag name="KSO_WM_SLIDE_BACKGROUND_TYPE" val="general"/>
</p:tagLst>
</file>

<file path=ppt/tags/tag2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3*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0"/>
  <p:tag name="KSO_WM_UNIT_DEC_AREA_ID" val="272137fbf8b045d1ac51ece818aa0a0b"/>
  <p:tag name="KSO_WM_UNIT_DECORATE_INFO" val=""/>
  <p:tag name="KSO_WM_UNIT_SM_LIMIT_TYPE" val=""/>
  <p:tag name="KSO_WM_CHIP_FILLAREA_FILL_RULE" val="{&quot;fill_align&quot;:&quot;cm&quot;,&quot;fill_effect&quot;:[],&quot;fill_mode&quot;:&quot;full&quot;,&quot;sacle_strategy&quot;:&quot;stretch&quot;}"/>
  <p:tag name="KSO_WM_ASSEMBLE_CHIP_INDEX" val="73df50e3900c4cb6827e329110395f5b"/>
  <p:tag name="KSO_WM_SLIDE_BACKGROUND_TYPE" val="general"/>
</p:tagLst>
</file>

<file path=ppt/tags/tag2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4*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1"/>
  <p:tag name="KSO_WM_UNIT_DEC_AREA_ID" val="1a316a8899ed4e8a9b3def86680dd22d"/>
  <p:tag name="KSO_WM_UNIT_DECORATE_INFO" val=""/>
  <p:tag name="KSO_WM_UNIT_SM_LIMIT_TYPE" val=""/>
  <p:tag name="KSO_WM_CHIP_FILLAREA_FILL_RULE" val="{&quot;fill_align&quot;:&quot;cm&quot;,&quot;fill_effect&quot;:[],&quot;fill_mode&quot;:&quot;full&quot;,&quot;sacle_strategy&quot;:&quot;stretch&quot;}"/>
  <p:tag name="KSO_WM_ASSEMBLE_CHIP_INDEX" val="a63e9d5e2ac543d8a1ecc0a3b271995a"/>
  <p:tag name="KSO_WM_SLIDE_BACKGROUND_TYPE" val="general"/>
</p:tagLst>
</file>

<file path=ppt/tags/tag263.xml><?xml version="1.0" encoding="utf-8"?>
<p:tagLst xmlns:p="http://schemas.openxmlformats.org/presentationml/2006/main">
  <p:tag name="KSO_WM_SLIDE_BACKGROUND_TYPE" val="general"/>
</p:tagLst>
</file>

<file path=ppt/tags/tag2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3*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0"/>
  <p:tag name="KSO_WM_UNIT_DEC_AREA_ID" val="272137fbf8b045d1ac51ece818aa0a0b"/>
  <p:tag name="KSO_WM_UNIT_DECORATE_INFO" val=""/>
  <p:tag name="KSO_WM_UNIT_SM_LIMIT_TYPE" val=""/>
  <p:tag name="KSO_WM_CHIP_FILLAREA_FILL_RULE" val="{&quot;fill_align&quot;:&quot;cm&quot;,&quot;fill_effect&quot;:[],&quot;fill_mode&quot;:&quot;full&quot;,&quot;sacle_strategy&quot;:&quot;stretch&quot;}"/>
  <p:tag name="KSO_WM_ASSEMBLE_CHIP_INDEX" val="73df50e3900c4cb6827e329110395f5b"/>
  <p:tag name="KSO_WM_SLIDE_BACKGROUND_TYPE" val="general"/>
</p:tagLst>
</file>

<file path=ppt/tags/tag2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4*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1"/>
  <p:tag name="KSO_WM_UNIT_DEC_AREA_ID" val="1a316a8899ed4e8a9b3def86680dd22d"/>
  <p:tag name="KSO_WM_UNIT_DECORATE_INFO" val=""/>
  <p:tag name="KSO_WM_UNIT_SM_LIMIT_TYPE" val=""/>
  <p:tag name="KSO_WM_CHIP_FILLAREA_FILL_RULE" val="{&quot;fill_align&quot;:&quot;cm&quot;,&quot;fill_effect&quot;:[],&quot;fill_mode&quot;:&quot;full&quot;,&quot;sacle_strategy&quot;:&quot;stretch&quot;}"/>
  <p:tag name="KSO_WM_ASSEMBLE_CHIP_INDEX" val="a63e9d5e2ac543d8a1ecc0a3b271995a"/>
  <p:tag name="KSO_WM_SLIDE_BACKGROUND_TYPE" val="general"/>
</p:tagLst>
</file>

<file path=ppt/tags/tag26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67.xml><?xml version="1.0" encoding="utf-8"?>
<p:tagLst xmlns:p="http://schemas.openxmlformats.org/presentationml/2006/main">
  <p:tag name="KSO_WM_SLIDE_BACKGROUND_TYPE" val="general"/>
</p:tagLst>
</file>

<file path=ppt/tags/tag268.xml><?xml version="1.0" encoding="utf-8"?>
<p:tagLst xmlns:p="http://schemas.openxmlformats.org/presentationml/2006/main">
  <p:tag name="KSO_WPP_MARK_KEY" val="2b796148-f4eb-43b0-8452-038f853b3fa2"/>
  <p:tag name="COMMONDATA" val="eyJoZGlkIjoiYjI4ODBlMmU1ZjU2MDFkMGNlYjRhMDAzZTY0ZTUyMDkifQ=="/>
</p:tagLst>
</file>

<file path=ppt/tags/tag27.xml><?xml version="1.0" encoding="utf-8"?>
<p:tagLst xmlns:p="http://schemas.openxmlformats.org/presentationml/2006/main">
  <p:tag name="KSO_WM_SLIDE_BACKGROUND_TYPE" val="general"/>
</p:tagLst>
</file>

<file path=ppt/tags/tag28.xml><?xml version="1.0" encoding="utf-8"?>
<p:tagLst xmlns:p="http://schemas.openxmlformats.org/presentationml/2006/main">
  <p:tag name="KSO_WM_SLIDE_BACKGROUND_TYPE" val="general"/>
</p:tagLst>
</file>

<file path=ppt/tags/tag29.xml><?xml version="1.0" encoding="utf-8"?>
<p:tagLst xmlns:p="http://schemas.openxmlformats.org/presentationml/2006/main">
  <p:tag name="KSO_WM_SLIDE_BACKGROUND_TYPE" val="general"/>
</p:tagLst>
</file>

<file path=ppt/tags/tag3.xml><?xml version="1.0" encoding="utf-8"?>
<p:tagLst xmlns:p="http://schemas.openxmlformats.org/presentationml/2006/main">
  <p:tag name="KSO_WM_UNIT_ISCONTENTSTITLE" val="0"/>
  <p:tag name="KSO_WM_UNIT_ISNUMDGMTITLE" val="0"/>
  <p:tag name="KSO_WM_UNIT_PRESET_TEXT" val="追逐梦想 勇往直前"/>
  <p:tag name="KSO_WM_UNIT_NOCLEAR" val="0"/>
  <p:tag name="KSO_WM_UNIT_VALUE" val="9"/>
  <p:tag name="KSO_WM_UNIT_HIGHLIGHT" val="0"/>
  <p:tag name="KSO_WM_UNIT_COMPATIBLE" val="0"/>
  <p:tag name="KSO_WM_UNIT_DIAGRAM_ISNUMVISUAL" val="0"/>
  <p:tag name="KSO_WM_UNIT_DIAGRAM_ISREFERUNIT" val="0"/>
  <p:tag name="KSO_WM_UNIT_TYPE" val="a"/>
  <p:tag name="KSO_WM_UNIT_INDEX" val="1"/>
  <p:tag name="KSO_WM_UNIT_ID" val="custom20215020_1*a*1"/>
  <p:tag name="KSO_WM_TEMPLATE_CATEGORY" val="custom"/>
  <p:tag name="KSO_WM_TEMPLATE_INDEX" val="20215020"/>
  <p:tag name="KSO_WM_UNIT_LAYERLEVEL" val="1"/>
  <p:tag name="KSO_WM_TAG_VERSION" val="1.0"/>
  <p:tag name="KSO_WM_BEAUTIFY_FLAG" val="#wm#"/>
  <p:tag name="KSO_WM_UNIT_DEFAULT_FONT" val="60;80;4"/>
  <p:tag name="KSO_WM_UNIT_BLOCK" val="0"/>
  <p:tag name="KSO_WM_UNIT_DEC_AREA_ID" val="448321a4422a4ff9a56594f4cc870c89"/>
  <p:tag name="KSO_WM_CHIP_GROUPID" val="5eccc115ec5f7d17b1744893"/>
  <p:tag name="KSO_WM_CHIP_XID" val="5eccc10bec5f7d17b1744890"/>
  <p:tag name="KSO_WM_CHIP_FILLAREA_FILL_RULE" val="{&quot;fill_align&quot;:&quot;cm&quot;,&quot;fill_mode&quot;:&quot;adaptive&quot;,&quot;sacle_strategy&quot;:&quot;smart&quot;}"/>
  <p:tag name="KSO_WM_ASSEMBLE_CHIP_INDEX" val="b8151b03d5a74b25b89a13aaa8004e45"/>
  <p:tag name="KSO_WM_UNIT_TEXT_FILL_FORE_SCHEMECOLOR_INDEX_BRIGHTNESS" val="0.15"/>
  <p:tag name="KSO_WM_UNIT_TEXT_FILL_FORE_SCHEMECOLOR_INDEX" val="13"/>
  <p:tag name="KSO_WM_UNIT_TEXT_FILL_TYPE" val="1"/>
  <p:tag name="KSO_WM_TEMPLATE_ASSEMBLE_XID" val="5fab3f17b46e6ebd99076d0a"/>
  <p:tag name="KSO_WM_TEMPLATE_ASSEMBLE_GROUPID" val="5faa41e40f63d42c4847739d"/>
</p:tagLst>
</file>

<file path=ppt/tags/tag30.xml><?xml version="1.0" encoding="utf-8"?>
<p:tagLst xmlns:p="http://schemas.openxmlformats.org/presentationml/2006/main">
  <p:tag name="KSO_WM_SLIDE_BACKGROUND_TYPE" val="general"/>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5*i*1"/>
  <p:tag name="KSO_WM_TEMPLATE_CATEGORY" val="chip"/>
  <p:tag name="KSO_WM_TEMPLATE_INDEX" val="20215020"/>
  <p:tag name="KSO_WM_UNIT_LAYERLEVEL" val="1"/>
  <p:tag name="KSO_WM_TAG_VERSION" val="1.0"/>
  <p:tag name="KSO_WM_BEAUTIFY_FLAG" val="#wm#"/>
  <p:tag name="KSO_WM_UNIT_SUBTYPE" val="h"/>
  <p:tag name="KSO_WM_UNIT_TYPE" val="i"/>
  <p:tag name="KSO_WM_UNIT_INDEX" val="1"/>
  <p:tag name="KSO_WM_CHIP_GROUPID" val="5faa41e40f63d42c4847739d"/>
  <p:tag name="KSO_WM_CHIP_XID" val="5faa41e40f63d42c484773a2"/>
  <p:tag name="KSO_WM_UNIT_DEC_AREA_ID" val="497d139e3a2749d29f540bf9d723e47b"/>
  <p:tag name="KSO_WM_UNIT_DECORATE_INFO" val=""/>
  <p:tag name="KSO_WM_UNIT_SM_LIMIT_TYPE" val=""/>
  <p:tag name="KSO_WM_CHIP_FILLAREA_FILL_RULE" val="{&quot;fill_align&quot;:&quot;cm&quot;,&quot;fill_effect&quot;:[],&quot;fill_mode&quot;:&quot;full&quot;,&quot;sacle_strategy&quot;:&quot;stretch&quot;}"/>
  <p:tag name="KSO_WM_ASSEMBLE_CHIP_INDEX" val="4240a33859c04feb8950504561c367f2"/>
  <p:tag name="KSO_WM_SLIDE_BACKGROUND_TYPE" val="frame"/>
  <p:tag name="KSO_WM_UNIT_TEXT_FILL_FORE_SCHEMECOLOR_INDEX_BRIGHTNESS" val="0"/>
  <p:tag name="KSO_WM_UNIT_TEXT_FILL_FORE_SCHEMECOLOR_INDEX" val="2"/>
  <p:tag name="KSO_WM_UNIT_TEXT_FILL_TYPE" val="1"/>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3*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0"/>
  <p:tag name="KSO_WM_UNIT_DEC_AREA_ID" val="3b629913616641edb96b8fcda9b64315"/>
  <p:tag name="KSO_WM_UNIT_DECORATE_INFO" val=""/>
  <p:tag name="KSO_WM_UNIT_SM_LIMIT_TYPE" val=""/>
  <p:tag name="KSO_WM_CHIP_FILLAREA_FILL_RULE" val="{&quot;fill_align&quot;:&quot;cm&quot;,&quot;fill_effect&quot;:[],&quot;fill_mode&quot;:&quot;full&quot;,&quot;sacle_strategy&quot;:&quot;stretch&quot;}"/>
  <p:tag name="KSO_WM_ASSEMBLE_CHIP_INDEX" val="76d44519715c4017840b114bc21a18a8"/>
  <p:tag name="KSO_WM_SLIDE_BACKGROUND_TYPE" val="frame"/>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4*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1"/>
  <p:tag name="KSO_WM_UNIT_DEC_AREA_ID" val="e6882bca53b54aa1b1a52c7d46e23334"/>
  <p:tag name="KSO_WM_UNIT_DECORATE_INFO" val=""/>
  <p:tag name="KSO_WM_UNIT_SM_LIMIT_TYPE" val=""/>
  <p:tag name="KSO_WM_CHIP_FILLAREA_FILL_RULE" val="{&quot;fill_align&quot;:&quot;cm&quot;,&quot;fill_effect&quot;:[],&quot;fill_mode&quot;:&quot;full&quot;,&quot;sacle_strategy&quot;:&quot;stretch&quot;}"/>
  <p:tag name="KSO_WM_ASSEMBLE_CHIP_INDEX" val="66fc64c9bbdf401fa3cad0a483bbfda6"/>
  <p:tag name="KSO_WM_SLIDE_BACKGROUND_TYPE" val="frame"/>
</p:tagLst>
</file>

<file path=ppt/tags/tag34.xml><?xml version="1.0" encoding="utf-8"?>
<p:tagLst xmlns:p="http://schemas.openxmlformats.org/presentationml/2006/main">
  <p:tag name="KSO_WM_SLIDE_BACKGROUND_TYPE" val="frame"/>
</p:tagLst>
</file>

<file path=ppt/tags/tag35.xml><?xml version="1.0" encoding="utf-8"?>
<p:tagLst xmlns:p="http://schemas.openxmlformats.org/presentationml/2006/main">
  <p:tag name="KSO_WM_SLIDE_BACKGROUND_TYPE" val="frame"/>
</p:tagLst>
</file>

<file path=ppt/tags/tag36.xml><?xml version="1.0" encoding="utf-8"?>
<p:tagLst xmlns:p="http://schemas.openxmlformats.org/presentationml/2006/main">
  <p:tag name="KSO_WM_SLIDE_BACKGROUND_TYPE" val="frame"/>
</p:tagLst>
</file>

<file path=ppt/tags/tag37.xml><?xml version="1.0" encoding="utf-8"?>
<p:tagLst xmlns:p="http://schemas.openxmlformats.org/presentationml/2006/main">
  <p:tag name="KSO_WM_SLIDE_BACKGROUND_TYPE" val="frame"/>
</p:tagLst>
</file>

<file path=ppt/tags/tag38.xml><?xml version="1.0" encoding="utf-8"?>
<p:tagLst xmlns:p="http://schemas.openxmlformats.org/presentationml/2006/main">
  <p:tag name="KSO_WM_SLIDE_BACKGROUND_TYPE" val="frame"/>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5*i*1"/>
  <p:tag name="KSO_WM_TEMPLATE_CATEGORY" val="chip"/>
  <p:tag name="KSO_WM_TEMPLATE_INDEX" val="20215020"/>
  <p:tag name="KSO_WM_UNIT_LAYERLEVEL" val="1"/>
  <p:tag name="KSO_WM_TAG_VERSION" val="1.0"/>
  <p:tag name="KSO_WM_BEAUTIFY_FLAG" val="#wm#"/>
  <p:tag name="KSO_WM_UNIT_SUBTYPE" val="h"/>
  <p:tag name="KSO_WM_UNIT_TYPE" val="i"/>
  <p:tag name="KSO_WM_UNIT_INDEX" val="1"/>
  <p:tag name="KSO_WM_CHIP_GROUPID" val="5faa41e40f63d42c4847739d"/>
  <p:tag name="KSO_WM_CHIP_XID" val="5faa41e40f63d42c484773a2"/>
  <p:tag name="KSO_WM_UNIT_DEC_AREA_ID" val="b21c7aaadc904b5ea7d962ccd040bf64"/>
  <p:tag name="KSO_WM_UNIT_DECORATE_INFO" val=""/>
  <p:tag name="KSO_WM_UNIT_SM_LIMIT_TYPE" val=""/>
  <p:tag name="KSO_WM_CHIP_FILLAREA_FILL_RULE" val="{&quot;fill_align&quot;:&quot;cm&quot;,&quot;fill_effect&quot;:[],&quot;fill_mode&quot;:&quot;full&quot;,&quot;sacle_strategy&quot;:&quot;stretch&quot;}"/>
  <p:tag name="KSO_WM_ASSEMBLE_CHIP_INDEX" val="f65cace338784585a316f3122a69fd03"/>
  <p:tag name="KSO_WM_SLIDE_BACKGROUND_TYPE" val="leftRight"/>
  <p:tag name="KSO_WM_UNIT_TEXT_FILL_FORE_SCHEMECOLOR_INDEX_BRIGHTNESS" val="0"/>
  <p:tag name="KSO_WM_UNIT_TEXT_FILL_FORE_SCHEMECOLOR_INDEX" val="2"/>
  <p:tag name="KSO_WM_UNIT_TEXT_FILL_TYPE" val="1"/>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3*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0"/>
  <p:tag name="KSO_WM_UNIT_DEC_AREA_ID" val="272137fbf8b045d1ac51ece818aa0a0b"/>
  <p:tag name="KSO_WM_UNIT_DECORATE_INFO" val=""/>
  <p:tag name="KSO_WM_UNIT_SM_LIMIT_TYPE" val=""/>
  <p:tag name="KSO_WM_CHIP_FILLAREA_FILL_RULE" val="{&quot;fill_align&quot;:&quot;cm&quot;,&quot;fill_effect&quot;:[],&quot;fill_mode&quot;:&quot;full&quot;,&quot;sacle_strategy&quot;:&quot;stretch&quot;}"/>
  <p:tag name="KSO_WM_ASSEMBLE_CHIP_INDEX" val="73df50e3900c4cb6827e329110395f5b"/>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3*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0"/>
  <p:tag name="KSO_WM_UNIT_DEC_AREA_ID" val="6c0ca9b402f04d3a9c23a2783edb36ab"/>
  <p:tag name="KSO_WM_UNIT_DECORATE_INFO" val=""/>
  <p:tag name="KSO_WM_UNIT_SM_LIMIT_TYPE" val=""/>
  <p:tag name="KSO_WM_CHIP_FILLAREA_FILL_RULE" val="{&quot;fill_align&quot;:&quot;cm&quot;,&quot;fill_effect&quot;:[],&quot;fill_mode&quot;:&quot;full&quot;,&quot;sacle_strategy&quot;:&quot;stretch&quot;}"/>
  <p:tag name="KSO_WM_ASSEMBLE_CHIP_INDEX" val="14cfe4e0bb0643c59f24aa8f4dc9b834"/>
  <p:tag name="KSO_WM_SLIDE_BACKGROUND_TYPE" val="leftRight"/>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4*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1"/>
  <p:tag name="KSO_WM_UNIT_DEC_AREA_ID" val="2369b4771be847ec8cfd2042bed32af8"/>
  <p:tag name="KSO_WM_UNIT_DECORATE_INFO" val=""/>
  <p:tag name="KSO_WM_UNIT_SM_LIMIT_TYPE" val=""/>
  <p:tag name="KSO_WM_CHIP_FILLAREA_FILL_RULE" val="{&quot;fill_align&quot;:&quot;cm&quot;,&quot;fill_effect&quot;:[],&quot;fill_mode&quot;:&quot;full&quot;,&quot;sacle_strategy&quot;:&quot;stretch&quot;}"/>
  <p:tag name="KSO_WM_ASSEMBLE_CHIP_INDEX" val="39e039bc1700447b8f5a7fe50ac2e5d3"/>
  <p:tag name="KSO_WM_SLIDE_BACKGROUND_TYPE" val="leftRight"/>
</p:tagLst>
</file>

<file path=ppt/tags/tag42.xml><?xml version="1.0" encoding="utf-8"?>
<p:tagLst xmlns:p="http://schemas.openxmlformats.org/presentationml/2006/main">
  <p:tag name="KSO_WM_SLIDE_BACKGROUND_TYPE" val="leftRight"/>
</p:tagLst>
</file>

<file path=ppt/tags/tag43.xml><?xml version="1.0" encoding="utf-8"?>
<p:tagLst xmlns:p="http://schemas.openxmlformats.org/presentationml/2006/main">
  <p:tag name="KSO_WM_SLIDE_BACKGROUND_TYPE" val="leftRight"/>
</p:tagLst>
</file>

<file path=ppt/tags/tag44.xml><?xml version="1.0" encoding="utf-8"?>
<p:tagLst xmlns:p="http://schemas.openxmlformats.org/presentationml/2006/main">
  <p:tag name="KSO_WM_SLIDE_BACKGROUND_TYPE" val="leftRight"/>
</p:tagLst>
</file>

<file path=ppt/tags/tag45.xml><?xml version="1.0" encoding="utf-8"?>
<p:tagLst xmlns:p="http://schemas.openxmlformats.org/presentationml/2006/main">
  <p:tag name="KSO_WM_SLIDE_BACKGROUND_TYPE" val="leftRight"/>
</p:tagLst>
</file>

<file path=ppt/tags/tag46.xml><?xml version="1.0" encoding="utf-8"?>
<p:tagLst xmlns:p="http://schemas.openxmlformats.org/presentationml/2006/main">
  <p:tag name="KSO_WM_SLIDE_BACKGROUND_TYPE" val="leftRight"/>
</p:tagLst>
</file>

<file path=ppt/tags/tag47.xml><?xml version="1.0" encoding="utf-8"?>
<p:tagLst xmlns:p="http://schemas.openxmlformats.org/presentationml/2006/main">
  <p:tag name="KSO_WM_SLIDE_BACKGROUND_TYPE" val="leftRight"/>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5*i*1"/>
  <p:tag name="KSO_WM_TEMPLATE_CATEGORY" val="chip"/>
  <p:tag name="KSO_WM_TEMPLATE_INDEX" val="20215020"/>
  <p:tag name="KSO_WM_UNIT_LAYERLEVEL" val="1"/>
  <p:tag name="KSO_WM_TAG_VERSION" val="1.0"/>
  <p:tag name="KSO_WM_BEAUTIFY_FLAG" val="#wm#"/>
  <p:tag name="KSO_WM_UNIT_SUBTYPE" val="h"/>
  <p:tag name="KSO_WM_UNIT_TYPE" val="i"/>
  <p:tag name="KSO_WM_UNIT_INDEX" val="1"/>
  <p:tag name="KSO_WM_CHIP_GROUPID" val="5faa41e40f63d42c4847739d"/>
  <p:tag name="KSO_WM_CHIP_XID" val="5faa41e40f63d42c484773a2"/>
  <p:tag name="KSO_WM_UNIT_DEC_AREA_ID" val="9a582c96a1884900ab25bcd4ad2fcfea"/>
  <p:tag name="KSO_WM_UNIT_DECORATE_INFO" val=""/>
  <p:tag name="KSO_WM_UNIT_SM_LIMIT_TYPE" val=""/>
  <p:tag name="KSO_WM_CHIP_FILLAREA_FILL_RULE" val="{&quot;fill_align&quot;:&quot;cm&quot;,&quot;fill_effect&quot;:[],&quot;fill_mode&quot;:&quot;full&quot;,&quot;sacle_strategy&quot;:&quot;stretch&quot;}"/>
  <p:tag name="KSO_WM_ASSEMBLE_CHIP_INDEX" val="8eeca23323284b12b09dcc900ab580c6"/>
  <p:tag name="KSO_WM_SLIDE_BACKGROUND_TYPE" val="topBottom"/>
  <p:tag name="KSO_WM_UNIT_TEXT_FILL_FORE_SCHEMECOLOR_INDEX_BRIGHTNESS" val="0"/>
  <p:tag name="KSO_WM_UNIT_TEXT_FILL_FORE_SCHEMECOLOR_INDEX" val="2"/>
  <p:tag name="KSO_WM_UNIT_TEXT_FILL_TYPE" val="1"/>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3*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0"/>
  <p:tag name="KSO_WM_UNIT_DEC_AREA_ID" val="7fb6e06dadf5409ba5e4ef72dd72d1e9"/>
  <p:tag name="KSO_WM_UNIT_DECORATE_INFO" val=""/>
  <p:tag name="KSO_WM_UNIT_SM_LIMIT_TYPE" val=""/>
  <p:tag name="KSO_WM_CHIP_FILLAREA_FILL_RULE" val="{&quot;fill_align&quot;:&quot;cm&quot;,&quot;fill_effect&quot;:[],&quot;fill_mode&quot;:&quot;full&quot;,&quot;sacle_strategy&quot;:&quot;stretch&quot;}"/>
  <p:tag name="KSO_WM_ASSEMBLE_CHIP_INDEX" val="99a1bc94b5ec46378e07ab8be366c542"/>
  <p:tag name="KSO_WM_SLIDE_BACKGROUND_TYPE" val="topBotto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4*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1"/>
  <p:tag name="KSO_WM_UNIT_DEC_AREA_ID" val="1a316a8899ed4e8a9b3def86680dd22d"/>
  <p:tag name="KSO_WM_UNIT_DECORATE_INFO" val=""/>
  <p:tag name="KSO_WM_UNIT_SM_LIMIT_TYPE" val=""/>
  <p:tag name="KSO_WM_CHIP_FILLAREA_FILL_RULE" val="{&quot;fill_align&quot;:&quot;cm&quot;,&quot;fill_effect&quot;:[],&quot;fill_mode&quot;:&quot;full&quot;,&quot;sacle_strategy&quot;:&quot;stretch&quot;}"/>
  <p:tag name="KSO_WM_ASSEMBLE_CHIP_INDEX" val="a63e9d5e2ac543d8a1ecc0a3b271995a"/>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4*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1"/>
  <p:tag name="KSO_WM_UNIT_DEC_AREA_ID" val="fc842350a91d488bab8cbd2bef1b45ec"/>
  <p:tag name="KSO_WM_UNIT_DECORATE_INFO" val=""/>
  <p:tag name="KSO_WM_UNIT_SM_LIMIT_TYPE" val=""/>
  <p:tag name="KSO_WM_CHIP_FILLAREA_FILL_RULE" val="{&quot;fill_align&quot;:&quot;cm&quot;,&quot;fill_effect&quot;:[],&quot;fill_mode&quot;:&quot;full&quot;,&quot;sacle_strategy&quot;:&quot;stretch&quot;}"/>
  <p:tag name="KSO_WM_ASSEMBLE_CHIP_INDEX" val="3961de6266554bdca998cf3056a08218"/>
  <p:tag name="KSO_WM_SLIDE_BACKGROUND_TYPE" val="topBottom"/>
</p:tagLst>
</file>

<file path=ppt/tags/tag51.xml><?xml version="1.0" encoding="utf-8"?>
<p:tagLst xmlns:p="http://schemas.openxmlformats.org/presentationml/2006/main">
  <p:tag name="KSO_WM_SLIDE_BACKGROUND_TYPE" val="topBottom"/>
</p:tagLst>
</file>

<file path=ppt/tags/tag52.xml><?xml version="1.0" encoding="utf-8"?>
<p:tagLst xmlns:p="http://schemas.openxmlformats.org/presentationml/2006/main">
  <p:tag name="KSO_WM_SLIDE_BACKGROUND_TYPE" val="topBottom"/>
</p:tagLst>
</file>

<file path=ppt/tags/tag53.xml><?xml version="1.0" encoding="utf-8"?>
<p:tagLst xmlns:p="http://schemas.openxmlformats.org/presentationml/2006/main">
  <p:tag name="KSO_WM_SLIDE_BACKGROUND_TYPE" val="topBottom"/>
</p:tagLst>
</file>

<file path=ppt/tags/tag54.xml><?xml version="1.0" encoding="utf-8"?>
<p:tagLst xmlns:p="http://schemas.openxmlformats.org/presentationml/2006/main">
  <p:tag name="KSO_WM_SLIDE_BACKGROUND_TYPE" val="topBottom"/>
</p:tagLst>
</file>

<file path=ppt/tags/tag55.xml><?xml version="1.0" encoding="utf-8"?>
<p:tagLst xmlns:p="http://schemas.openxmlformats.org/presentationml/2006/main">
  <p:tag name="KSO_WM_SLIDE_BACKGROUND_TYPE" val="topBottom"/>
</p:tagLst>
</file>

<file path=ppt/tags/tag56.xml><?xml version="1.0" encoding="utf-8"?>
<p:tagLst xmlns:p="http://schemas.openxmlformats.org/presentationml/2006/main">
  <p:tag name="KSO_WM_SLIDE_BACKGROUND_TYPE" val="topBottom"/>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5*i*1"/>
  <p:tag name="KSO_WM_TEMPLATE_CATEGORY" val="chip"/>
  <p:tag name="KSO_WM_TEMPLATE_INDEX" val="20215020"/>
  <p:tag name="KSO_WM_UNIT_LAYERLEVEL" val="1"/>
  <p:tag name="KSO_WM_TAG_VERSION" val="1.0"/>
  <p:tag name="KSO_WM_BEAUTIFY_FLAG" val="#wm#"/>
  <p:tag name="KSO_WM_UNIT_SUBTYPE" val="h"/>
  <p:tag name="KSO_WM_UNIT_TYPE" val="i"/>
  <p:tag name="KSO_WM_UNIT_INDEX" val="1"/>
  <p:tag name="KSO_WM_CHIP_GROUPID" val="5faa41e40f63d42c4847739d"/>
  <p:tag name="KSO_WM_CHIP_XID" val="5faa41e40f63d42c484773a2"/>
  <p:tag name="KSO_WM_UNIT_DEC_AREA_ID" val="ddad1f542fba4a0a9a8435fb33fa28fa"/>
  <p:tag name="KSO_WM_UNIT_DECORATE_INFO" val=""/>
  <p:tag name="KSO_WM_UNIT_SM_LIMIT_TYPE" val=""/>
  <p:tag name="KSO_WM_CHIP_FILLAREA_FILL_RULE" val="{&quot;fill_align&quot;:&quot;cm&quot;,&quot;fill_effect&quot;:[],&quot;fill_mode&quot;:&quot;full&quot;,&quot;sacle_strategy&quot;:&quot;stretch&quot;}"/>
  <p:tag name="KSO_WM_ASSEMBLE_CHIP_INDEX" val="f403da270cde40ae8e249066dec5c49e"/>
  <p:tag name="KSO_WM_SLIDE_BACKGROUND_TYPE" val="bottomTop"/>
  <p:tag name="KSO_WM_UNIT_TEXT_FILL_FORE_SCHEMECOLOR_INDEX_BRIGHTNESS" val="0"/>
  <p:tag name="KSO_WM_UNIT_TEXT_FILL_FORE_SCHEMECOLOR_INDEX" val="2"/>
  <p:tag name="KSO_WM_UNIT_TEXT_FILL_TYPE" val="1"/>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3*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0"/>
  <p:tag name="KSO_WM_UNIT_DEC_AREA_ID" val="7f62c1a4f08a4b7788e5c87737e763ae"/>
  <p:tag name="KSO_WM_UNIT_DECORATE_INFO" val=""/>
  <p:tag name="KSO_WM_UNIT_SM_LIMIT_TYPE" val=""/>
  <p:tag name="KSO_WM_CHIP_FILLAREA_FILL_RULE" val="{&quot;fill_align&quot;:&quot;cm&quot;,&quot;fill_effect&quot;:[],&quot;fill_mode&quot;:&quot;full&quot;,&quot;sacle_strategy&quot;:&quot;stretch&quot;}"/>
  <p:tag name="KSO_WM_ASSEMBLE_CHIP_INDEX" val="e826f06ccb944bf4ae60b214f7a01f12"/>
  <p:tag name="KSO_WM_SLIDE_BACKGROUND_TYPE" val="bottomTop"/>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4*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1"/>
  <p:tag name="KSO_WM_UNIT_DEC_AREA_ID" val="3df12600d79c49888ac14c797f4de3df"/>
  <p:tag name="KSO_WM_UNIT_DECORATE_INFO" val=""/>
  <p:tag name="KSO_WM_UNIT_SM_LIMIT_TYPE" val=""/>
  <p:tag name="KSO_WM_CHIP_FILLAREA_FILL_RULE" val="{&quot;fill_align&quot;:&quot;cm&quot;,&quot;fill_effect&quot;:[],&quot;fill_mode&quot;:&quot;full&quot;,&quot;sacle_strategy&quot;:&quot;stretch&quot;}"/>
  <p:tag name="KSO_WM_ASSEMBLE_CHIP_INDEX" val="943d4dc785e84282824f3a63469f8ddf"/>
  <p:tag name="KSO_WM_SLIDE_BACKGROUND_TYPE" val="bottomTop"/>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2*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9f"/>
  <p:tag name="KSO_WM_UNIT_DEC_AREA_ID" val="8f35c3469d004840b6ce6cbe661daf73"/>
  <p:tag name="KSO_WM_UNIT_DECORATE_INFO" val=""/>
  <p:tag name="KSO_WM_UNIT_SM_LIMIT_TYPE" val=""/>
  <p:tag name="KSO_WM_CHIP_FILLAREA_FILL_RULE" val="{&quot;fill_align&quot;:&quot;lm&quot;,&quot;fill_effect&quot;:[],&quot;fill_mode&quot;:&quot;adaptive&quot;,&quot;sacle_strategy&quot;:&quot;stretch&quot;}"/>
  <p:tag name="KSO_WM_ASSEMBLE_CHIP_INDEX" val="d70faa1b13584720b82f22a7599fe4fd"/>
</p:tagLst>
</file>

<file path=ppt/tags/tag60.xml><?xml version="1.0" encoding="utf-8"?>
<p:tagLst xmlns:p="http://schemas.openxmlformats.org/presentationml/2006/main">
  <p:tag name="KSO_WM_SLIDE_BACKGROUND_TYPE" val="bottomTop"/>
</p:tagLst>
</file>

<file path=ppt/tags/tag61.xml><?xml version="1.0" encoding="utf-8"?>
<p:tagLst xmlns:p="http://schemas.openxmlformats.org/presentationml/2006/main">
  <p:tag name="KSO_WM_SLIDE_BACKGROUND_TYPE" val="bottomTop"/>
</p:tagLst>
</file>

<file path=ppt/tags/tag62.xml><?xml version="1.0" encoding="utf-8"?>
<p:tagLst xmlns:p="http://schemas.openxmlformats.org/presentationml/2006/main">
  <p:tag name="KSO_WM_SLIDE_BACKGROUND_TYPE" val="bottomTop"/>
</p:tagLst>
</file>

<file path=ppt/tags/tag63.xml><?xml version="1.0" encoding="utf-8"?>
<p:tagLst xmlns:p="http://schemas.openxmlformats.org/presentationml/2006/main">
  <p:tag name="KSO_WM_SLIDE_BACKGROUND_TYPE" val="bottomTop"/>
</p:tagLst>
</file>

<file path=ppt/tags/tag64.xml><?xml version="1.0" encoding="utf-8"?>
<p:tagLst xmlns:p="http://schemas.openxmlformats.org/presentationml/2006/main">
  <p:tag name="KSO_WM_SLIDE_BACKGROUND_TYPE" val="bottomTop"/>
</p:tagLst>
</file>

<file path=ppt/tags/tag65.xml><?xml version="1.0" encoding="utf-8"?>
<p:tagLst xmlns:p="http://schemas.openxmlformats.org/presentationml/2006/main">
  <p:tag name="KSO_WM_SLIDE_BACKGROUND_TYPE" val="bottomTop"/>
</p:tagLst>
</file>

<file path=ppt/tags/tag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5*i*1"/>
  <p:tag name="KSO_WM_TEMPLATE_CATEGORY" val="chip"/>
  <p:tag name="KSO_WM_TEMPLATE_INDEX" val="20215020"/>
  <p:tag name="KSO_WM_UNIT_LAYERLEVEL" val="1"/>
  <p:tag name="KSO_WM_TAG_VERSION" val="1.0"/>
  <p:tag name="KSO_WM_BEAUTIFY_FLAG" val="#wm#"/>
  <p:tag name="KSO_WM_UNIT_SUBTYPE" val="h"/>
  <p:tag name="KSO_WM_UNIT_TYPE" val="i"/>
  <p:tag name="KSO_WM_UNIT_INDEX" val="1"/>
  <p:tag name="KSO_WM_CHIP_GROUPID" val="5faa41e40f63d42c4847739d"/>
  <p:tag name="KSO_WM_CHIP_XID" val="5faa41e40f63d42c484773a2"/>
  <p:tag name="KSO_WM_UNIT_DEC_AREA_ID" val="76384e2edc6148358540ce908fcd996e"/>
  <p:tag name="KSO_WM_UNIT_DECORATE_INFO" val=""/>
  <p:tag name="KSO_WM_UNIT_SM_LIMIT_TYPE" val=""/>
  <p:tag name="KSO_WM_CHIP_FILLAREA_FILL_RULE" val="{&quot;fill_align&quot;:&quot;cm&quot;,&quot;fill_effect&quot;:[],&quot;fill_mode&quot;:&quot;full&quot;,&quot;sacle_strategy&quot;:&quot;stretch&quot;}"/>
  <p:tag name="KSO_WM_ASSEMBLE_CHIP_INDEX" val="140abd7b09e544f3abb9c3ab02871f54"/>
  <p:tag name="KSO_WM_SLIDE_BACKGROUND_TYPE" val="navigation"/>
  <p:tag name="KSO_WM_UNIT_TEXT_FILL_FORE_SCHEMECOLOR_INDEX_BRIGHTNESS" val="0"/>
  <p:tag name="KSO_WM_UNIT_TEXT_FILL_FORE_SCHEMECOLOR_INDEX" val="2"/>
  <p:tag name="KSO_WM_UNIT_TEXT_FILL_TYPE" val="1"/>
</p:tagLst>
</file>

<file path=ppt/tags/tag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3*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0"/>
  <p:tag name="KSO_WM_UNIT_DEC_AREA_ID" val="d14dc1f413d44f80b9fc624b70d0f3eb"/>
  <p:tag name="KSO_WM_UNIT_DECORATE_INFO" val=""/>
  <p:tag name="KSO_WM_UNIT_SM_LIMIT_TYPE" val=""/>
  <p:tag name="KSO_WM_CHIP_FILLAREA_FILL_RULE" val="{&quot;fill_align&quot;:&quot;cm&quot;,&quot;fill_effect&quot;:[],&quot;fill_mode&quot;:&quot;full&quot;,&quot;sacle_strategy&quot;:&quot;stretch&quot;}"/>
  <p:tag name="KSO_WM_ASSEMBLE_CHIP_INDEX" val="0ff935274d044ea98850e50d0ded08f5"/>
  <p:tag name="KSO_WM_SLIDE_BACKGROUND_TYPE" val="navigation"/>
</p:tagLst>
</file>

<file path=ppt/tags/tag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4*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1"/>
  <p:tag name="KSO_WM_UNIT_DEC_AREA_ID" val="3bde42022f25451fa4b3d7271064777b"/>
  <p:tag name="KSO_WM_UNIT_DECORATE_INFO" val=""/>
  <p:tag name="KSO_WM_UNIT_SM_LIMIT_TYPE" val=""/>
  <p:tag name="KSO_WM_CHIP_FILLAREA_FILL_RULE" val="{&quot;fill_align&quot;:&quot;cm&quot;,&quot;fill_effect&quot;:[],&quot;fill_mode&quot;:&quot;full&quot;,&quot;sacle_strategy&quot;:&quot;stretch&quot;}"/>
  <p:tag name="KSO_WM_ASSEMBLE_CHIP_INDEX" val="abf1a33db0684fdc87c3dd58a5e75e65"/>
  <p:tag name="KSO_WM_SLIDE_BACKGROUND_TYPE" val="navigation"/>
</p:tagLst>
</file>

<file path=ppt/tags/tag69.xml><?xml version="1.0" encoding="utf-8"?>
<p:tagLst xmlns:p="http://schemas.openxmlformats.org/presentationml/2006/main">
  <p:tag name="KSO_WM_SLIDE_BACKGROUND_TYPE" val="navigation"/>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3*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0"/>
  <p:tag name="KSO_WM_UNIT_DEC_AREA_ID" val="0611e43eb80b41e184a8443503efa441"/>
  <p:tag name="KSO_WM_UNIT_DECORATE_INFO" val=""/>
  <p:tag name="KSO_WM_UNIT_SM_LIMIT_TYPE" val=""/>
  <p:tag name="KSO_WM_CHIP_FILLAREA_FILL_RULE" val="{&quot;fill_align&quot;:&quot;cm&quot;,&quot;fill_effect&quot;:[],&quot;fill_mode&quot;:&quot;full&quot;,&quot;sacle_strategy&quot;:&quot;stretch&quot;}"/>
  <p:tag name="KSO_WM_ASSEMBLE_CHIP_INDEX" val="10b1d4579fb1485c8a044e9b21c1211c"/>
</p:tagLst>
</file>

<file path=ppt/tags/tag70.xml><?xml version="1.0" encoding="utf-8"?>
<p:tagLst xmlns:p="http://schemas.openxmlformats.org/presentationml/2006/main">
  <p:tag name="KSO_WM_SLIDE_BACKGROUND_TYPE" val="navigation"/>
</p:tagLst>
</file>

<file path=ppt/tags/tag71.xml><?xml version="1.0" encoding="utf-8"?>
<p:tagLst xmlns:p="http://schemas.openxmlformats.org/presentationml/2006/main">
  <p:tag name="KSO_WM_SLIDE_BACKGROUND_TYPE" val="navigation"/>
</p:tagLst>
</file>

<file path=ppt/tags/tag72.xml><?xml version="1.0" encoding="utf-8"?>
<p:tagLst xmlns:p="http://schemas.openxmlformats.org/presentationml/2006/main">
  <p:tag name="KSO_WM_SLIDE_BACKGROUND_TYPE" val="navigation"/>
</p:tagLst>
</file>

<file path=ppt/tags/tag73.xml><?xml version="1.0" encoding="utf-8"?>
<p:tagLst xmlns:p="http://schemas.openxmlformats.org/presentationml/2006/main">
  <p:tag name="KSO_WM_SLIDE_BACKGROUND_TYPE" val="navigation"/>
</p:tagLst>
</file>

<file path=ppt/tags/tag74.xml><?xml version="1.0" encoding="utf-8"?>
<p:tagLst xmlns:p="http://schemas.openxmlformats.org/presentationml/2006/main">
  <p:tag name="KSO_WM_SLIDE_BACKGROUND_TYPE" val="navigation"/>
</p:tagLst>
</file>

<file path=ppt/tags/tag75.xml><?xml version="1.0" encoding="utf-8"?>
<p:tagLst xmlns:p="http://schemas.openxmlformats.org/presentationml/2006/main">
  <p:tag name="KSO_WM_SLIDE_BACKGROUND_TYPE" val="navigation"/>
</p:tagLst>
</file>

<file path=ppt/tags/tag76.xml><?xml version="1.0" encoding="utf-8"?>
<p:tagLst xmlns:p="http://schemas.openxmlformats.org/presentationml/2006/main">
  <p:tag name="KSO_WM_SLIDE_BACKGROUND_TYPE" val="navigation"/>
</p:tagLst>
</file>

<file path=ppt/tags/tag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5*i*1"/>
  <p:tag name="KSO_WM_TEMPLATE_CATEGORY" val="chip"/>
  <p:tag name="KSO_WM_TEMPLATE_INDEX" val="20215020"/>
  <p:tag name="KSO_WM_UNIT_LAYERLEVEL" val="1"/>
  <p:tag name="KSO_WM_TAG_VERSION" val="1.0"/>
  <p:tag name="KSO_WM_BEAUTIFY_FLAG" val="#wm#"/>
  <p:tag name="KSO_WM_UNIT_SUBTYPE" val="h"/>
  <p:tag name="KSO_WM_UNIT_TYPE" val="i"/>
  <p:tag name="KSO_WM_UNIT_INDEX" val="1"/>
  <p:tag name="KSO_WM_CHIP_GROUPID" val="5faa41e40f63d42c4847739d"/>
  <p:tag name="KSO_WM_CHIP_XID" val="5faa41e40f63d42c484773a2"/>
  <p:tag name="KSO_WM_UNIT_DEC_AREA_ID" val="45f3b07fad5743668d394feecce4fddc"/>
  <p:tag name="KSO_WM_UNIT_DECORATE_INFO" val=""/>
  <p:tag name="KSO_WM_UNIT_SM_LIMIT_TYPE" val=""/>
  <p:tag name="KSO_WM_CHIP_FILLAREA_FILL_RULE" val="{&quot;fill_align&quot;:&quot;cm&quot;,&quot;fill_effect&quot;:[],&quot;fill_mode&quot;:&quot;full&quot;,&quot;sacle_strategy&quot;:&quot;stretch&quot;}"/>
  <p:tag name="KSO_WM_ASSEMBLE_CHIP_INDEX" val="bbe6f88858854bf1be9a427fa9bdb155"/>
  <p:tag name="KSO_WM_SLIDE_BACKGROUND_TYPE" val="belt"/>
  <p:tag name="KSO_WM_UNIT_TEXT_FILL_FORE_SCHEMECOLOR_INDEX_BRIGHTNESS" val="0"/>
  <p:tag name="KSO_WM_UNIT_TEXT_FILL_FORE_SCHEMECOLOR_INDEX" val="2"/>
  <p:tag name="KSO_WM_UNIT_TEXT_FILL_TYPE" val="1"/>
</p:tagLst>
</file>

<file path=ppt/tags/tag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3*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0"/>
  <p:tag name="KSO_WM_UNIT_DEC_AREA_ID" val="2fab68ff08214ef9b56641b736fd38f7"/>
  <p:tag name="KSO_WM_UNIT_DECORATE_INFO" val=""/>
  <p:tag name="KSO_WM_UNIT_SM_LIMIT_TYPE" val=""/>
  <p:tag name="KSO_WM_CHIP_FILLAREA_FILL_RULE" val="{&quot;fill_align&quot;:&quot;cm&quot;,&quot;fill_effect&quot;:[],&quot;fill_mode&quot;:&quot;full&quot;,&quot;sacle_strategy&quot;:&quot;stretch&quot;}"/>
  <p:tag name="KSO_WM_ASSEMBLE_CHIP_INDEX" val="d07dfb7485444f78a2f4234af2ee19d0"/>
  <p:tag name="KSO_WM_SLIDE_BACKGROUND_TYPE" val="belt"/>
</p:tagLst>
</file>

<file path=ppt/tags/tag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4*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1"/>
  <p:tag name="KSO_WM_UNIT_DEC_AREA_ID" val="14934d4df72e499f8f3694908fefb826"/>
  <p:tag name="KSO_WM_UNIT_DECORATE_INFO" val=""/>
  <p:tag name="KSO_WM_UNIT_SM_LIMIT_TYPE" val=""/>
  <p:tag name="KSO_WM_CHIP_FILLAREA_FILL_RULE" val="{&quot;fill_align&quot;:&quot;cm&quot;,&quot;fill_effect&quot;:[],&quot;fill_mode&quot;:&quot;full&quot;,&quot;sacle_strategy&quot;:&quot;stretch&quot;}"/>
  <p:tag name="KSO_WM_ASSEMBLE_CHIP_INDEX" val="a61ce7ff5a6d456582c269bd7694e602"/>
  <p:tag name="KSO_WM_SLIDE_BACKGROUND_TYPE" val="belt"/>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4*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1"/>
  <p:tag name="KSO_WM_UNIT_DEC_AREA_ID" val="0a7c88671fbe423597183ea936273e7f"/>
  <p:tag name="KSO_WM_UNIT_DECORATE_INFO" val=""/>
  <p:tag name="KSO_WM_UNIT_SM_LIMIT_TYPE" val=""/>
  <p:tag name="KSO_WM_CHIP_FILLAREA_FILL_RULE" val="{&quot;fill_align&quot;:&quot;cm&quot;,&quot;fill_effect&quot;:[],&quot;fill_mode&quot;:&quot;full&quot;,&quot;sacle_strategy&quot;:&quot;stretch&quot;}"/>
  <p:tag name="KSO_WM_ASSEMBLE_CHIP_INDEX" val="196b54f6f50f4e0189ba8aed226434cd"/>
</p:tagLst>
</file>

<file path=ppt/tags/tag80.xml><?xml version="1.0" encoding="utf-8"?>
<p:tagLst xmlns:p="http://schemas.openxmlformats.org/presentationml/2006/main">
  <p:tag name="KSO_WM_SLIDE_BACKGROUND_TYPE" val="belt"/>
</p:tagLst>
</file>

<file path=ppt/tags/tag81.xml><?xml version="1.0" encoding="utf-8"?>
<p:tagLst xmlns:p="http://schemas.openxmlformats.org/presentationml/2006/main">
  <p:tag name="KSO_WM_SLIDE_BACKGROUND_TYPE" val="belt"/>
</p:tagLst>
</file>

<file path=ppt/tags/tag82.xml><?xml version="1.0" encoding="utf-8"?>
<p:tagLst xmlns:p="http://schemas.openxmlformats.org/presentationml/2006/main">
  <p:tag name="KSO_WM_SLIDE_BACKGROUND_TYPE" val="belt"/>
</p:tagLst>
</file>

<file path=ppt/tags/tag83.xml><?xml version="1.0" encoding="utf-8"?>
<p:tagLst xmlns:p="http://schemas.openxmlformats.org/presentationml/2006/main">
  <p:tag name="KSO_WM_SLIDE_BACKGROUND_TYPE" val="belt"/>
</p:tagLst>
</file>

<file path=ppt/tags/tag84.xml><?xml version="1.0" encoding="utf-8"?>
<p:tagLst xmlns:p="http://schemas.openxmlformats.org/presentationml/2006/main">
  <p:tag name="KSO_WM_SLIDE_BACKGROUND_TYPE" val="belt"/>
</p:tagLst>
</file>

<file path=ppt/tags/tag85.xml><?xml version="1.0" encoding="utf-8"?>
<p:tagLst xmlns:p="http://schemas.openxmlformats.org/presentationml/2006/main">
  <p:tag name="KSO_WM_TEMPLATE_CATEGORY" val="custom"/>
  <p:tag name="KSO_WM_TEMPLATE_INDEX" val="20215020"/>
</p:tagLst>
</file>

<file path=ppt/tags/tag86.xml><?xml version="1.0" encoding="utf-8"?>
<p:tagLst xmlns:p="http://schemas.openxmlformats.org/presentationml/2006/main">
  <p:tag name="KSO_WM_TEMPLATE_CATEGORY" val="custom"/>
  <p:tag name="KSO_WM_TEMPLATE_INDEX" val="20215020"/>
</p:tagLst>
</file>

<file path=ppt/tags/tag87.xml><?xml version="1.0" encoding="utf-8"?>
<p:tagLst xmlns:p="http://schemas.openxmlformats.org/presentationml/2006/main">
  <p:tag name="KSO_WM_BEAUTIFY_FLAG" val="#wm#"/>
  <p:tag name="KSO_WM_TAG_VERSION" val="1.0"/>
  <p:tag name="KSO_WM_TEMPLATE_CATEGORY" val="custom"/>
  <p:tag name="KSO_WM_TEMPLATE_INDEX" val="20215020"/>
</p:tagLst>
</file>

<file path=ppt/tags/tag88.xml><?xml version="1.0" encoding="utf-8"?>
<p:tagLst xmlns:p="http://schemas.openxmlformats.org/presentationml/2006/main">
  <p:tag name="KSO_WM_UNIT_ISCONTENTSTITLE" val="0"/>
  <p:tag name="KSO_WM_UNIT_ISNUMDGMTITLE" val="0"/>
  <p:tag name="KSO_WM_UNIT_PRESET_TEXT" val="单/击/此/处/添/加/副/标/题/内/容"/>
  <p:tag name="KSO_WM_UNIT_NOCLEAR" val="0"/>
  <p:tag name="KSO_WM_UNIT_VALUE" val="64"/>
  <p:tag name="KSO_WM_UNIT_HIGHLIGHT" val="0"/>
  <p:tag name="KSO_WM_UNIT_COMPATIBLE" val="0"/>
  <p:tag name="KSO_WM_UNIT_DIAGRAM_ISNUMVISUAL" val="0"/>
  <p:tag name="KSO_WM_UNIT_DIAGRAM_ISREFERUNIT" val="0"/>
  <p:tag name="KSO_WM_UNIT_TYPE" val="b"/>
  <p:tag name="KSO_WM_UNIT_INDEX" val="1"/>
  <p:tag name="KSO_WM_UNIT_ID" val="custom20215020_1*b*1"/>
  <p:tag name="KSO_WM_TEMPLATE_CATEGORY" val="custom"/>
  <p:tag name="KSO_WM_TEMPLATE_INDEX" val="20215020"/>
  <p:tag name="KSO_WM_UNIT_LAYERLEVEL" val="1"/>
  <p:tag name="KSO_WM_TAG_VERSION" val="1.0"/>
  <p:tag name="KSO_WM_BEAUTIFY_FLAG" val="#wm#"/>
  <p:tag name="KSO_WM_UNIT_DEFAULT_FONT" val="18;24;2"/>
  <p:tag name="KSO_WM_UNIT_BLOCK" val="0"/>
  <p:tag name="KSO_WM_UNIT_DEC_AREA_ID" val="820b359ba1854bd3a15824d026f41afc"/>
  <p:tag name="KSO_WM_CHIP_GROUPID" val="5eccc115ec5f7d17b1744893"/>
  <p:tag name="KSO_WM_CHIP_XID" val="5eccc10bec5f7d17b1744890"/>
  <p:tag name="KSO_WM_CHIP_FILLAREA_FILL_RULE" val="{&quot;fill_align&quot;:&quot;cm&quot;,&quot;fill_mode&quot;:&quot;adaptive&quot;,&quot;sacle_strategy&quot;:&quot;smart&quot;}"/>
  <p:tag name="KSO_WM_ASSEMBLE_CHIP_INDEX" val="b8151b03d5a74b25b89a13aaa8004e45"/>
  <p:tag name="KSO_WM_UNIT_TEXT_FILL_FORE_SCHEMECOLOR_INDEX_BRIGHTNESS" val="0.35"/>
  <p:tag name="KSO_WM_UNIT_TEXT_FILL_FORE_SCHEMECOLOR_INDEX" val="13"/>
  <p:tag name="KSO_WM_UNIT_TEXT_FILL_TYPE" val="1"/>
</p:tagLst>
</file>

<file path=ppt/tags/tag89.xml><?xml version="1.0" encoding="utf-8"?>
<p:tagLst xmlns:p="http://schemas.openxmlformats.org/presentationml/2006/main">
  <p:tag name="KSO_WM_UNIT_ISCONTENTSTITLE" val="0"/>
  <p:tag name="KSO_WM_UNIT_ISNUMDGMTITLE" val="0"/>
  <p:tag name="KSO_WM_UNIT_PRESET_TEXT" val="追逐梦想 勇往直前"/>
  <p:tag name="KSO_WM_UNIT_NOCLEAR" val="0"/>
  <p:tag name="KSO_WM_UNIT_VALUE" val="9"/>
  <p:tag name="KSO_WM_UNIT_HIGHLIGHT" val="0"/>
  <p:tag name="KSO_WM_UNIT_COMPATIBLE" val="0"/>
  <p:tag name="KSO_WM_UNIT_DIAGRAM_ISNUMVISUAL" val="0"/>
  <p:tag name="KSO_WM_UNIT_DIAGRAM_ISREFERUNIT" val="0"/>
  <p:tag name="KSO_WM_UNIT_TYPE" val="a"/>
  <p:tag name="KSO_WM_UNIT_INDEX" val="1"/>
  <p:tag name="KSO_WM_UNIT_ID" val="custom20215020_1*a*1"/>
  <p:tag name="KSO_WM_TEMPLATE_CATEGORY" val="custom"/>
  <p:tag name="KSO_WM_TEMPLATE_INDEX" val="20215020"/>
  <p:tag name="KSO_WM_UNIT_LAYERLEVEL" val="1"/>
  <p:tag name="KSO_WM_TAG_VERSION" val="1.0"/>
  <p:tag name="KSO_WM_BEAUTIFY_FLAG" val="#wm#"/>
  <p:tag name="KSO_WM_UNIT_DEFAULT_FONT" val="60;80;4"/>
  <p:tag name="KSO_WM_UNIT_BLOCK" val="0"/>
  <p:tag name="KSO_WM_UNIT_DEC_AREA_ID" val="448321a4422a4ff9a56594f4cc870c89"/>
  <p:tag name="KSO_WM_CHIP_GROUPID" val="5eccc115ec5f7d17b1744893"/>
  <p:tag name="KSO_WM_CHIP_XID" val="5eccc10bec5f7d17b1744890"/>
  <p:tag name="KSO_WM_CHIP_FILLAREA_FILL_RULE" val="{&quot;fill_align&quot;:&quot;cm&quot;,&quot;fill_mode&quot;:&quot;adaptive&quot;,&quot;sacle_strategy&quot;:&quot;smart&quot;}"/>
  <p:tag name="KSO_WM_ASSEMBLE_CHIP_INDEX" val="b8151b03d5a74b25b89a13aaa8004e45"/>
  <p:tag name="KSO_WM_UNIT_TEXT_FILL_FORE_SCHEMECOLOR_INDEX_BRIGHTNESS" val="0.15"/>
  <p:tag name="KSO_WM_UNIT_TEXT_FILL_FORE_SCHEMECOLOR_INDEX" val="13"/>
  <p:tag name="KSO_WM_UNIT_TEXT_FILL_TYPE" val="1"/>
</p:tagLst>
</file>

<file path=ppt/tags/tag9.xml><?xml version="1.0" encoding="utf-8"?>
<p:tagLst xmlns:p="http://schemas.openxmlformats.org/presentationml/2006/main">
  <p:tag name="KSO_WM_UNIT_ISCONTENTSTITLE" val="0"/>
  <p:tag name="KSO_WM_UNIT_ISNUMDGMTITLE" val="0"/>
  <p:tag name="KSO_WM_UNIT_NOCLEAR" val="0"/>
  <p:tag name="KSO_WM_UNIT_VALUE" val="87"/>
  <p:tag name="KSO_WM_UNIT_HIGHLIGHT" val="0"/>
  <p:tag name="KSO_WM_UNIT_COMPATIBLE" val="0"/>
  <p:tag name="KSO_WM_UNIT_DIAGRAM_ISNUMVISUAL" val="0"/>
  <p:tag name="KSO_WM_UNIT_DIAGRAM_ISREFERUNIT" val="0"/>
  <p:tag name="KSO_WM_UNIT_TYPE" val="b"/>
  <p:tag name="KSO_WM_UNIT_INDEX" val="1"/>
  <p:tag name="KSO_WM_UNIT_ID" val="custom20215020_1*b*1"/>
  <p:tag name="KSO_WM_TEMPLATE_CATEGORY" val="custom"/>
  <p:tag name="KSO_WM_TEMPLATE_INDEX" val="20215020"/>
  <p:tag name="KSO_WM_UNIT_LAYERLEVEL" val="1"/>
  <p:tag name="KSO_WM_TAG_VERSION" val="1.0"/>
  <p:tag name="KSO_WM_BEAUTIFY_FLAG" val="#wm#"/>
  <p:tag name="KSO_WM_UNIT_PRESET_TEXT" val="单击此处添加副标题内容"/>
  <p:tag name="KSO_WM_UNIT_DEFAULT_FONT" val="14;18;2"/>
  <p:tag name="KSO_WM_UNIT_BLOCK" val="0"/>
  <p:tag name="KSO_WM_UNIT_DEC_AREA_ID" val="37cb1827c6254ff3a8ce0a003e3a0086"/>
  <p:tag name="KSO_WM_CHIP_GROUPID" val="5ebe40d00ac41c4a0a525616"/>
  <p:tag name="KSO_WM_CHIP_XID" val="5ebe40d00ac41c4a0a525617"/>
  <p:tag name="KSO_WM_CHIP_FILLAREA_FILL_RULE" val="{&quot;fill_align&quot;:&quot;cm&quot;,&quot;fill_mode&quot;:&quot;adaptive&quot;,&quot;sacle_strategy&quot;:&quot;smart&quot;}"/>
  <p:tag name="KSO_WM_ASSEMBLE_CHIP_INDEX" val="b5cc9cf2e339465e957d4360e0ba9810"/>
  <p:tag name="KSO_WM_UNIT_TEXT_FILL_FORE_SCHEMECOLOR_INDEX_BRIGHTNESS" val="0.35"/>
  <p:tag name="KSO_WM_UNIT_TEXT_FILL_FORE_SCHEMECOLOR_INDEX" val="13"/>
  <p:tag name="KSO_WM_UNIT_TEXT_FILL_TYPE" val="1"/>
  <p:tag name="KSO_WM_TEMPLATE_ASSEMBLE_XID" val="5fab3f17b46e6ebd99076cd4"/>
  <p:tag name="KSO_WM_TEMPLATE_ASSEMBLE_GROUPID" val="5faa41e40f63d42c4847739d"/>
</p:tagLst>
</file>

<file path=ppt/tags/tag90.xml><?xml version="1.0" encoding="utf-8"?>
<p:tagLst xmlns:p="http://schemas.openxmlformats.org/presentationml/2006/main">
  <p:tag name="KSO_WM_UNIT_SUBTYPE" val="b"/>
  <p:tag name="KSO_WM_UNIT_PRESET_TEXT" val="汇报人姓名&#13;汇报日期"/>
  <p:tag name="KSO_WM_UNIT_NOCLEAR" val="0"/>
  <p:tag name="KSO_WM_UNIT_VALUE" val="224"/>
  <p:tag name="KSO_WM_UNIT_HIGHLIGHT" val="0"/>
  <p:tag name="KSO_WM_UNIT_COMPATIBLE" val="0"/>
  <p:tag name="KSO_WM_UNIT_DIAGRAM_ISNUMVISUAL" val="0"/>
  <p:tag name="KSO_WM_UNIT_DIAGRAM_ISREFERUNIT" val="0"/>
  <p:tag name="KSO_WM_UNIT_TYPE" val="f"/>
  <p:tag name="KSO_WM_UNIT_INDEX" val="1"/>
  <p:tag name="KSO_WM_UNIT_ID" val="custom20215020_1*f*1"/>
  <p:tag name="KSO_WM_TEMPLATE_CATEGORY" val="custom"/>
  <p:tag name="KSO_WM_TEMPLATE_INDEX" val="20215020"/>
  <p:tag name="KSO_WM_UNIT_LAYERLEVEL" val="1"/>
  <p:tag name="KSO_WM_TAG_VERSION" val="1.0"/>
  <p:tag name="KSO_WM_BEAUTIFY_FLAG" val="#wm#"/>
  <p:tag name="KSO_WM_UNIT_DEFAULT_FONT" val="14;20;2"/>
  <p:tag name="KSO_WM_UNIT_BLOCK" val="0"/>
  <p:tag name="KSO_WM_UNIT_DEC_AREA_ID" val="dc3e3f3f8d8b4382b7712983fb3cace6"/>
  <p:tag name="KSO_WM_CHIP_GROUPID" val="5eccc115ec5f7d17b1744893"/>
  <p:tag name="KSO_WM_CHIP_XID" val="5eccc10bec5f7d17b1744890"/>
  <p:tag name="KSO_WM_CHIP_FILLAREA_FILL_RULE" val="{&quot;fill_align&quot;:&quot;cm&quot;,&quot;fill_mode&quot;:&quot;adaptive&quot;,&quot;sacle_strategy&quot;:&quot;smart&quot;}"/>
  <p:tag name="KSO_WM_ASSEMBLE_CHIP_INDEX" val="b8151b03d5a74b25b89a13aaa8004e45"/>
  <p:tag name="KSO_WM_UNIT_TEXT_FILL_FORE_SCHEMECOLOR_INDEX_BRIGHTNESS" val="0.35"/>
  <p:tag name="KSO_WM_UNIT_TEXT_FILL_FORE_SCHEMECOLOR_INDEX" val="13"/>
  <p:tag name="KSO_WM_UNIT_TEXT_FILL_TYPE" val="1"/>
</p:tagLst>
</file>

<file path=ppt/tags/tag91.xml><?xml version="1.0" encoding="utf-8"?>
<p:tagLst xmlns:p="http://schemas.openxmlformats.org/presentationml/2006/main">
  <p:tag name="KSO_WM_CHIP_INFOS" val="{&quot;layout_type&quot;:&quot;formiddle3&quot;,&quot;slide_type&quot;:[&quot;title&quot;],&quot;aspect_ratio&quot;:&quot;16:9&quot;}"/>
  <p:tag name="KSO_WM_CHIP_XID" val="5ebe041a0ac41c4a0a52557e"/>
  <p:tag name="KSO_WM_CHIP_FILLPROP" val="[[{&quot;fill_id&quot;:&quot;0fc8cb0b5be24332a6c5a6db9e174d8a&quot;,&quot;fill_align&quot;:&quot;cm&quot;,&quot;text_align&quot;:&quot;cm&quot;,&quot;text_direction&quot;:&quot;horizontal&quot;,&quot;chip_types&quot;:[&quot;text&quot;,&quot;header&quot;]}]]"/>
  <p:tag name="KSO_WM_SLIDE_ID" val="custom20215020_1"/>
  <p:tag name="KSO_WM_TEMPLATE_SUBCATEGORY" val="21"/>
  <p:tag name="KSO_WM_TEMPLATE_MASTER_TYPE" val="1"/>
  <p:tag name="KSO_WM_TEMPLATE_COLOR_TYPE" val="1"/>
  <p:tag name="KSO_WM_SLIDE_TYPE" val="title"/>
  <p:tag name="KSO_WM_SLIDE_SUBTYPE" val="pureTxt"/>
  <p:tag name="KSO_WM_SLIDE_ITEM_CNT" val="0"/>
  <p:tag name="KSO_WM_SLIDE_INDEX" val="1"/>
  <p:tag name="KSO_WM_SLIDE_SIZE" val="700*380"/>
  <p:tag name="KSO_WM_SLIDE_POSITION" val="130*79"/>
  <p:tag name="KSO_WM_TAG_VERSION" val="1.0"/>
  <p:tag name="KSO_WM_BEAUTIFY_FLAG" val="#wm#"/>
  <p:tag name="KSO_WM_TEMPLATE_CATEGORY" val="custom"/>
  <p:tag name="KSO_WM_TEMPLATE_INDEX" val="20215020"/>
  <p:tag name="KSO_WM_SLIDE_LAYOUT" val="a_b_f"/>
  <p:tag name="KSO_WM_SLIDE_LAYOUT_CNT" val="1_1_1"/>
  <p:tag name="KSO_WM_CHIP_GROUPID" val="5ebf6661ddc3daf3fef3f760"/>
  <p:tag name="KSO_WM_SLIDE_LAYOUT_INFO" val="{&quot;id&quot;:&quot;2020-11-11T09:32:55&quot;,&quot;maxSize&quot;:{&quot;size1&quot;:33.62334074797454},&quot;minSize&quot;:{&quot;size1&quot;:26.523340747974537},&quot;normalSize&quot;:{&quot;size1&quot;:33.62334074797454},&quot;subLayout&quot;:[{&quot;id&quot;:&quot;2020-11-11T09:32:55&quot;,&quot;margin&quot;:{&quot;bottom&quot;:0.1646629422903061,&quot;left&quot;:5.3140788078308105,&quot;right&quot;:5.306846618652344,&quot;top&quot;:2.822166681289673},&quot;type&quot;:0},{&quot;id&quot;:&quot;2020-11-11T09:32:55&quot;,&quot;maxSize&quot;:{&quot;size1&quot;:32.249701545248755},&quot;minSize&quot;:{&quot;size1&quot;:19.849701545248752},&quot;normalSize&quot;:{&quot;size1&quot;:19.849701545248752},&quot;subLayout&quot;:[{&quot;id&quot;:&quot;2020-11-11T09:32:55&quot;,&quot;margin&quot;:{&quot;bottom&quot;:0.11683502048254013,&quot;left&quot;:5.3140788078308105,&quot;right&quot;:5.306846618652344,&quot;top&quot;:0.07169811427593231},&quot;type&quot;:0},{&quot;id&quot;:&quot;2020-11-11T09:32:55&quot;,&quot;margin&quot;:{&quot;bottom&quot;:2.822171926498413,&quot;left&quot;:5.3140788078308105,&quot;right&quot;:5.306846618652344,&quot;top&quot;:0.11952608078718185},&quot;type&quot;:0}],&quot;type&quot;:0}],&quot;type&quot;:0}"/>
  <p:tag name="KSO_WM_SLIDE_BK_DARK_LIGHT" val="2"/>
  <p:tag name="KSO_WM_SLIDE_BACKGROUND_TYPE" val="general"/>
  <p:tag name="KSO_WM_SLIDE_SUPPORT_FEATURE_TYPE" val="0"/>
  <p:tag name="KSO_WM_TEMPLATE_MASTER_THUMB_INDEX" val="13"/>
  <p:tag name="KSO_WM_TEMPLATE_ASSEMBLE_XID" val="5fab3f17b46e6ebd99076d0a"/>
  <p:tag name="KSO_WM_TEMPLATE_ASSEMBLE_GROUPID" val="5faa41e40f63d42c4847739d"/>
  <p:tag name="KSO_WM_TEMPLATE_THUMBS_INDEX" val="1、7、13、14、15、47"/>
</p:tagLst>
</file>

<file path=ppt/tags/tag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3*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0"/>
  <p:tag name="KSO_WM_UNIT_DEC_AREA_ID" val="272137fbf8b045d1ac51ece818aa0a0b"/>
  <p:tag name="KSO_WM_UNIT_DECORATE_INFO" val=""/>
  <p:tag name="KSO_WM_UNIT_SM_LIMIT_TYPE" val=""/>
  <p:tag name="KSO_WM_CHIP_FILLAREA_FILL_RULE" val="{&quot;fill_align&quot;:&quot;cm&quot;,&quot;fill_effect&quot;:[],&quot;fill_mode&quot;:&quot;full&quot;,&quot;sacle_strategy&quot;:&quot;stretch&quot;}"/>
  <p:tag name="KSO_WM_ASSEMBLE_CHIP_INDEX" val="73df50e3900c4cb6827e329110395f5b"/>
  <p:tag name="KSO_WM_SLIDE_BACKGROUND_TYPE" val="general"/>
</p:tagLst>
</file>

<file path=ppt/tags/tag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4*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1"/>
  <p:tag name="KSO_WM_UNIT_DEC_AREA_ID" val="1a316a8899ed4e8a9b3def86680dd22d"/>
  <p:tag name="KSO_WM_UNIT_DECORATE_INFO" val=""/>
  <p:tag name="KSO_WM_UNIT_SM_LIMIT_TYPE" val=""/>
  <p:tag name="KSO_WM_CHIP_FILLAREA_FILL_RULE" val="{&quot;fill_align&quot;:&quot;cm&quot;,&quot;fill_effect&quot;:[],&quot;fill_mode&quot;:&quot;full&quot;,&quot;sacle_strategy&quot;:&quot;stretch&quot;}"/>
  <p:tag name="KSO_WM_ASSEMBLE_CHIP_INDEX" val="a63e9d5e2ac543d8a1ecc0a3b271995a"/>
  <p:tag name="KSO_WM_SLIDE_BACKGROUND_TYPE" val="general"/>
</p:tagLst>
</file>

<file path=ppt/tags/tag9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9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96.xml><?xml version="1.0" encoding="utf-8"?>
<p:tagLst xmlns:p="http://schemas.openxmlformats.org/presentationml/2006/main">
  <p:tag name="KSO_WM_UNIT_FILL_FORE_SCHEMECOLOR_INDEX_BRIGHTNESS" val="0"/>
  <p:tag name="KSO_WM_UNIT_FILL_FORE_SCHEMECOLOR_INDEX" val="6"/>
  <p:tag name="KSO_WM_UNIT_FILL_TYPE" val="1"/>
  <p:tag name="KSO_WM_UNIT_TEXT_FILL_FORE_SCHEMECOLOR_INDEX_BRIGHTNESS" val="0"/>
  <p:tag name="KSO_WM_UNIT_TEXT_FILL_FORE_SCHEMECOLOR_INDEX" val="13"/>
  <p:tag name="KSO_WM_UNIT_TEXT_FILL_TYPE" val="1"/>
</p:tagLst>
</file>

<file path=ppt/tags/tag97.xml><?xml version="1.0" encoding="utf-8"?>
<p:tagLst xmlns:p="http://schemas.openxmlformats.org/presentationml/2006/main">
  <p:tag name="KSO_WM_UNIT_FILL_FORE_SCHEMECOLOR_INDEX_BRIGHTNESS" val="0"/>
  <p:tag name="KSO_WM_UNIT_FILL_FORE_SCHEMECOLOR_INDEX" val="6"/>
  <p:tag name="KSO_WM_UNIT_FILL_TYPE" val="1"/>
  <p:tag name="KSO_WM_UNIT_TEXT_FILL_FORE_SCHEMECOLOR_INDEX_BRIGHTNESS" val="0"/>
  <p:tag name="KSO_WM_UNIT_TEXT_FILL_FORE_SCHEMECOLOR_INDEX" val="13"/>
  <p:tag name="KSO_WM_UNIT_TEXT_FILL_TYPE" val="1"/>
</p:tagLst>
</file>

<file path=ppt/tags/tag98.xml><?xml version="1.0" encoding="utf-8"?>
<p:tagLst xmlns:p="http://schemas.openxmlformats.org/presentationml/2006/main">
  <p:tag name="KSO_WM_SLIDE_BACKGROUND_TYPE" val="general"/>
</p:tagLst>
</file>

<file path=ppt/tags/tag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hip20215020_3*i*1"/>
  <p:tag name="KSO_WM_TEMPLATE_CATEGORY" val="chip"/>
  <p:tag name="KSO_WM_TEMPLATE_INDEX" val="20215020"/>
  <p:tag name="KSO_WM_UNIT_LAYERLEVEL" val="1"/>
  <p:tag name="KSO_WM_TAG_VERSION" val="1.0"/>
  <p:tag name="KSO_WM_BEAUTIFY_FLAG" val="#wm#"/>
  <p:tag name="KSO_WM_UNIT_SUBTYPE" val="t"/>
  <p:tag name="KSO_WM_UNIT_TYPE" val="i"/>
  <p:tag name="KSO_WM_UNIT_INDEX" val="1"/>
  <p:tag name="KSO_WM_CHIP_GROUPID" val="5faa41e40f63d42c4847739d"/>
  <p:tag name="KSO_WM_CHIP_XID" val="5faa41e40f63d42c484773a0"/>
  <p:tag name="KSO_WM_UNIT_DEC_AREA_ID" val="272137fbf8b045d1ac51ece818aa0a0b"/>
  <p:tag name="KSO_WM_UNIT_DECORATE_INFO" val=""/>
  <p:tag name="KSO_WM_UNIT_SM_LIMIT_TYPE" val=""/>
  <p:tag name="KSO_WM_CHIP_FILLAREA_FILL_RULE" val="{&quot;fill_align&quot;:&quot;cm&quot;,&quot;fill_effect&quot;:[],&quot;fill_mode&quot;:&quot;full&quot;,&quot;sacle_strategy&quot;:&quot;stretch&quot;}"/>
  <p:tag name="KSO_WM_ASSEMBLE_CHIP_INDEX" val="73df50e3900c4cb6827e329110395f5b"/>
  <p:tag name="KSO_WM_SLIDE_BACKGROUND_TYPE" val="general"/>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
      <a:dk1>
        <a:srgbClr val="000000"/>
      </a:dk1>
      <a:lt1>
        <a:srgbClr val="FFFFFF"/>
      </a:lt1>
      <a:dk2>
        <a:srgbClr val="CBE8F6"/>
      </a:dk2>
      <a:lt2>
        <a:srgbClr val="E4F4FB"/>
      </a:lt2>
      <a:accent1>
        <a:srgbClr val="1B88C0"/>
      </a:accent1>
      <a:accent2>
        <a:srgbClr val="0D8270"/>
      </a:accent2>
      <a:accent3>
        <a:srgbClr val="2D702A"/>
      </a:accent3>
      <a:accent4>
        <a:srgbClr val="67520E"/>
      </a:accent4>
      <a:accent5>
        <a:srgbClr val="AA3012"/>
      </a:accent5>
      <a:accent6>
        <a:srgbClr val="BE1A38"/>
      </a:accent6>
      <a:hlink>
        <a:srgbClr val="0563C1"/>
      </a:hlink>
      <a:folHlink>
        <a:srgbClr val="954F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14200</Words>
  <Application>WPS 演示</Application>
  <PresentationFormat>宽屏</PresentationFormat>
  <Paragraphs>456</Paragraphs>
  <Slides>33</Slides>
  <Notes>0</Notes>
  <HiddenSlides>0</HiddenSlides>
  <MMClips>0</MMClips>
  <ScaleCrop>false</ScaleCrop>
  <HeadingPairs>
    <vt:vector size="6" baseType="variant">
      <vt:variant>
        <vt:lpstr>已用的字体</vt:lpstr>
      </vt:variant>
      <vt:variant>
        <vt:i4>14</vt:i4>
      </vt:variant>
      <vt:variant>
        <vt:lpstr>主题</vt:lpstr>
      </vt:variant>
      <vt:variant>
        <vt:i4>2</vt:i4>
      </vt:variant>
      <vt:variant>
        <vt:lpstr>幻灯片标题</vt:lpstr>
      </vt:variant>
      <vt:variant>
        <vt:i4>33</vt:i4>
      </vt:variant>
    </vt:vector>
  </HeadingPairs>
  <TitlesOfParts>
    <vt:vector size="49" baseType="lpstr">
      <vt:lpstr>Arial</vt:lpstr>
      <vt:lpstr>宋体</vt:lpstr>
      <vt:lpstr>Wingdings</vt:lpstr>
      <vt:lpstr>黑体</vt:lpstr>
      <vt:lpstr>Arial</vt:lpstr>
      <vt:lpstr>微软雅黑</vt:lpstr>
      <vt:lpstr>MS Gothic</vt:lpstr>
      <vt:lpstr>Microsoft Yi Baiti</vt:lpstr>
      <vt:lpstr>等线 Light</vt:lpstr>
      <vt:lpstr>等线</vt:lpstr>
      <vt:lpstr>Arial Unicode MS</vt:lpstr>
      <vt:lpstr>Calibri</vt:lpstr>
      <vt:lpstr>Symbol</vt:lpstr>
      <vt:lpstr>汉仪旗黑-85S</vt:lpstr>
      <vt:lpstr>Office 主题​​</vt:lpstr>
      <vt:lpstr>1_Office 主题​​</vt:lpstr>
      <vt:lpstr>第7章</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 7 章 </dc:title>
  <dc:creator>陈 拙</dc:creator>
  <cp:lastModifiedBy>光之精灵</cp:lastModifiedBy>
  <cp:revision>5</cp:revision>
  <dcterms:created xsi:type="dcterms:W3CDTF">2023-08-02T02:41:00Z</dcterms:created>
  <dcterms:modified xsi:type="dcterms:W3CDTF">2023-08-04T13:52:00Z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796E7C5617514DB6BFCBD544EDAF837F_12</vt:lpwstr>
  </property>
  <property fmtid="{D5CDD505-2E9C-101B-9397-08002B2CF9AE}" pid="3" name="KSOProductBuildVer">
    <vt:lpwstr>2052-11.1.0.14309</vt:lpwstr>
  </property>
</Properties>
</file>